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17.jpg" ContentType="image/jpg"/>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 id="2147483754" r:id="rId2"/>
  </p:sldMasterIdLst>
  <p:notesMasterIdLst>
    <p:notesMasterId r:id="rId32"/>
  </p:notesMasterIdLst>
  <p:sldIdLst>
    <p:sldId id="276" r:id="rId3"/>
    <p:sldId id="461" r:id="rId4"/>
    <p:sldId id="539" r:id="rId5"/>
    <p:sldId id="3535" r:id="rId6"/>
    <p:sldId id="256" r:id="rId7"/>
    <p:sldId id="3536" r:id="rId8"/>
    <p:sldId id="3537" r:id="rId9"/>
    <p:sldId id="284" r:id="rId10"/>
    <p:sldId id="287" r:id="rId11"/>
    <p:sldId id="288" r:id="rId12"/>
    <p:sldId id="291" r:id="rId13"/>
    <p:sldId id="765" r:id="rId14"/>
    <p:sldId id="678" r:id="rId15"/>
    <p:sldId id="3542" r:id="rId16"/>
    <p:sldId id="681" r:id="rId17"/>
    <p:sldId id="734" r:id="rId18"/>
    <p:sldId id="735" r:id="rId19"/>
    <p:sldId id="736" r:id="rId20"/>
    <p:sldId id="3592" r:id="rId21"/>
    <p:sldId id="737" r:id="rId22"/>
    <p:sldId id="493" r:id="rId23"/>
    <p:sldId id="3593" r:id="rId24"/>
    <p:sldId id="1004" r:id="rId25"/>
    <p:sldId id="3594" r:id="rId26"/>
    <p:sldId id="3541" r:id="rId27"/>
    <p:sldId id="3595" r:id="rId28"/>
    <p:sldId id="1204" r:id="rId29"/>
    <p:sldId id="1205" r:id="rId30"/>
    <p:sldId id="275"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hmann, Katja GIZ NG" initials="LKGN" lastIdx="1" clrIdx="0">
    <p:extLst>
      <p:ext uri="{19B8F6BF-5375-455C-9EA6-DF929625EA0E}">
        <p15:presenceInfo xmlns:p15="http://schemas.microsoft.com/office/powerpoint/2012/main" userId="S::katja.lehmann@giz.de::1f1ddbc0-9b89-4924-a010-e1af2acd610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C88C"/>
    <a:srgbClr val="FFC000"/>
    <a:srgbClr val="C19837"/>
    <a:srgbClr val="008244"/>
    <a:srgbClr val="5B9BD5"/>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870" autoAdjust="0"/>
  </p:normalViewPr>
  <p:slideViewPr>
    <p:cSldViewPr snapToGrid="0">
      <p:cViewPr>
        <p:scale>
          <a:sx n="46" d="100"/>
          <a:sy n="46" d="100"/>
        </p:scale>
        <p:origin x="65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0786A2-AF0E-40BE-8447-856149ED3A8E}" type="datetimeFigureOut">
              <a:rPr lang="fr-FR" smtClean="0"/>
              <a:t>19/06/2024</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3792A9-9E1B-42C8-A95B-14FF096C454F}" type="slidenum">
              <a:rPr lang="fr-FR" smtClean="0"/>
              <a:t>‹#›</a:t>
            </a:fld>
            <a:endParaRPr lang="fr-FR"/>
          </a:p>
        </p:txBody>
      </p:sp>
    </p:spTree>
    <p:extLst>
      <p:ext uri="{BB962C8B-B14F-4D97-AF65-F5344CB8AC3E}">
        <p14:creationId xmlns:p14="http://schemas.microsoft.com/office/powerpoint/2010/main" val="782241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03792A9-9E1B-42C8-A95B-14FF096C454F}" type="slidenum">
              <a:rPr lang="fr-FR" smtClean="0"/>
              <a:t>1</a:t>
            </a:fld>
            <a:endParaRPr lang="fr-FR"/>
          </a:p>
        </p:txBody>
      </p:sp>
    </p:spTree>
    <p:extLst>
      <p:ext uri="{BB962C8B-B14F-4D97-AF65-F5344CB8AC3E}">
        <p14:creationId xmlns:p14="http://schemas.microsoft.com/office/powerpoint/2010/main" val="3583377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2</a:t>
            </a:fld>
            <a:endParaRPr lang="fr-FR">
              <a:latin typeface="Arial" pitchFamily="34" charset="0"/>
            </a:endParaRPr>
          </a:p>
        </p:txBody>
      </p:sp>
      <p:sp>
        <p:nvSpPr>
          <p:cNvPr id="45059" name="Rectangle 2"/>
          <p:cNvSpPr>
            <a:spLocks noGrp="1" noRot="1" noChangeAspect="1" noChangeArrowheads="1" noTextEdit="1"/>
          </p:cNvSpPr>
          <p:nvPr>
            <p:ph type="sldImg"/>
          </p:nvPr>
        </p:nvSpPr>
        <p:spPr>
          <a:xfrm>
            <a:off x="393700" y="692150"/>
            <a:ext cx="6072188" cy="3416300"/>
          </a:xfrm>
          <a:ln/>
        </p:spPr>
      </p:sp>
      <p:sp>
        <p:nvSpPr>
          <p:cNvPr id="45060" name="Rectangle 3"/>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2297171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03792A9-9E1B-42C8-A95B-14FF096C454F}" type="slidenum">
              <a:rPr lang="fr-FR" smtClean="0"/>
              <a:t>4</a:t>
            </a:fld>
            <a:endParaRPr lang="fr-FR"/>
          </a:p>
        </p:txBody>
      </p:sp>
    </p:spTree>
    <p:extLst>
      <p:ext uri="{BB962C8B-B14F-4D97-AF65-F5344CB8AC3E}">
        <p14:creationId xmlns:p14="http://schemas.microsoft.com/office/powerpoint/2010/main" val="2204524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03792A9-9E1B-42C8-A95B-14FF096C454F}" type="slidenum">
              <a:rPr lang="fr-FR" smtClean="0"/>
              <a:t>5</a:t>
            </a:fld>
            <a:endParaRPr lang="fr-FR"/>
          </a:p>
        </p:txBody>
      </p:sp>
    </p:spTree>
    <p:extLst>
      <p:ext uri="{BB962C8B-B14F-4D97-AF65-F5344CB8AC3E}">
        <p14:creationId xmlns:p14="http://schemas.microsoft.com/office/powerpoint/2010/main" val="2397671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03792A9-9E1B-42C8-A95B-14FF096C454F}" type="slidenum">
              <a:rPr lang="fr-FR" smtClean="0"/>
              <a:t>6</a:t>
            </a:fld>
            <a:endParaRPr lang="fr-FR"/>
          </a:p>
        </p:txBody>
      </p:sp>
    </p:spTree>
    <p:extLst>
      <p:ext uri="{BB962C8B-B14F-4D97-AF65-F5344CB8AC3E}">
        <p14:creationId xmlns:p14="http://schemas.microsoft.com/office/powerpoint/2010/main" val="3208691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434975" y="827088"/>
            <a:ext cx="6096000" cy="3429000"/>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5BE5EBF-992B-4D42-9DA2-8627E341F541}" type="slidenum">
              <a:rPr lang="fr-FR" smtClean="0"/>
              <a:pPr/>
              <a:t>11</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9C7175E-0B1B-46B9-839D-1A84E2497274}" type="slidenum">
              <a:rPr lang="en-US" smtClean="0"/>
              <a:pPr/>
              <a:t>18</a:t>
            </a:fld>
            <a:endParaRPr lang="en-US"/>
          </a:p>
        </p:txBody>
      </p:sp>
    </p:spTree>
    <p:extLst>
      <p:ext uri="{BB962C8B-B14F-4D97-AF65-F5344CB8AC3E}">
        <p14:creationId xmlns:p14="http://schemas.microsoft.com/office/powerpoint/2010/main" val="1463267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9C7175E-0B1B-46B9-839D-1A84E2497274}" type="slidenum">
              <a:rPr lang="en-US" smtClean="0"/>
              <a:pPr/>
              <a:t>19</a:t>
            </a:fld>
            <a:endParaRPr lang="en-US"/>
          </a:p>
        </p:txBody>
      </p:sp>
    </p:spTree>
    <p:extLst>
      <p:ext uri="{BB962C8B-B14F-4D97-AF65-F5344CB8AC3E}">
        <p14:creationId xmlns:p14="http://schemas.microsoft.com/office/powerpoint/2010/main" val="1325746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H" dirty="0"/>
          </a:p>
        </p:txBody>
      </p:sp>
      <p:sp>
        <p:nvSpPr>
          <p:cNvPr id="4" name="Slide Number Placeholder 3"/>
          <p:cNvSpPr>
            <a:spLocks noGrp="1"/>
          </p:cNvSpPr>
          <p:nvPr>
            <p:ph type="sldNum" sz="quarter" idx="5"/>
          </p:nvPr>
        </p:nvSpPr>
        <p:spPr/>
        <p:txBody>
          <a:bodyPr/>
          <a:lstStyle/>
          <a:p>
            <a:fld id="{3BBB4595-DE72-4400-AD26-0E83BFE710BB}" type="slidenum">
              <a:rPr lang="en-US" smtClean="0"/>
              <a:t>21</a:t>
            </a:fld>
            <a:endParaRPr lang="en-US" dirty="0"/>
          </a:p>
        </p:txBody>
      </p:sp>
      <p:sp>
        <p:nvSpPr>
          <p:cNvPr id="5" name="Header Placeholder 4">
            <a:extLst>
              <a:ext uri="{FF2B5EF4-FFF2-40B4-BE49-F238E27FC236}">
                <a16:creationId xmlns:a16="http://schemas.microsoft.com/office/drawing/2014/main" id="{C2FED628-76C9-4130-95BD-3A6772F0D606}"/>
              </a:ext>
            </a:extLst>
          </p:cNvPr>
          <p:cNvSpPr>
            <a:spLocks noGrp="1"/>
          </p:cNvSpPr>
          <p:nvPr>
            <p:ph type="hdr" sz="quarter"/>
          </p:nvPr>
        </p:nvSpPr>
        <p:spPr/>
        <p:txBody>
          <a:bodyPr/>
          <a:lstStyle/>
          <a:p>
            <a:r>
              <a:rPr lang="en-US" dirty="0"/>
              <a:t>PRESENTATION OF THE REVIEWED REGIONAL TRANSMISSION PRICING MODEL</a:t>
            </a:r>
          </a:p>
        </p:txBody>
      </p:sp>
    </p:spTree>
    <p:extLst>
      <p:ext uri="{BB962C8B-B14F-4D97-AF65-F5344CB8AC3E}">
        <p14:creationId xmlns:p14="http://schemas.microsoft.com/office/powerpoint/2010/main" val="780621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50384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22398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13685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7" descr="A picture containing graphical user interface&#10;&#10;Description automatically generated">
            <a:extLst>
              <a:ext uri="{FF2B5EF4-FFF2-40B4-BE49-F238E27FC236}">
                <a16:creationId xmlns:a16="http://schemas.microsoft.com/office/drawing/2014/main" id="{2633DDAB-7FB2-40BE-A73F-C7B1E54622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25911"/>
            <a:ext cx="12204192" cy="5932089"/>
          </a:xfrm>
          <a:prstGeom prst="rect">
            <a:avLst/>
          </a:prstGeom>
        </p:spPr>
      </p:pic>
      <p:cxnSp>
        <p:nvCxnSpPr>
          <p:cNvPr id="18" name="Gerade Verbindung 5">
            <a:extLst>
              <a:ext uri="{FF2B5EF4-FFF2-40B4-BE49-F238E27FC236}">
                <a16:creationId xmlns:a16="http://schemas.microsoft.com/office/drawing/2014/main" id="{C5D393EE-A9BA-4FF4-AB53-D1325EA90608}"/>
              </a:ext>
            </a:extLst>
          </p:cNvPr>
          <p:cNvCxnSpPr/>
          <p:nvPr userDrawn="1"/>
        </p:nvCxnSpPr>
        <p:spPr>
          <a:xfrm>
            <a:off x="610774" y="1873125"/>
            <a:ext cx="10332720"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9" name="Gerade Verbindung 6">
            <a:extLst>
              <a:ext uri="{FF2B5EF4-FFF2-40B4-BE49-F238E27FC236}">
                <a16:creationId xmlns:a16="http://schemas.microsoft.com/office/drawing/2014/main" id="{BCCA62A8-E9A9-494B-A93A-848F2F850E6F}"/>
              </a:ext>
            </a:extLst>
          </p:cNvPr>
          <p:cNvCxnSpPr/>
          <p:nvPr userDrawn="1"/>
        </p:nvCxnSpPr>
        <p:spPr>
          <a:xfrm>
            <a:off x="599888" y="4358170"/>
            <a:ext cx="10332720"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21" name="Subline">
            <a:extLst>
              <a:ext uri="{FF2B5EF4-FFF2-40B4-BE49-F238E27FC236}">
                <a16:creationId xmlns:a16="http://schemas.microsoft.com/office/drawing/2014/main" id="{7595543A-71B6-4F18-ACB7-B76E9ABC90D3}"/>
              </a:ext>
            </a:extLst>
          </p:cNvPr>
          <p:cNvSpPr>
            <a:spLocks noGrp="1"/>
          </p:cNvSpPr>
          <p:nvPr>
            <p:ph type="body" sz="quarter" idx="10" hasCustomPrompt="1"/>
          </p:nvPr>
        </p:nvSpPr>
        <p:spPr bwMode="gray">
          <a:xfrm>
            <a:off x="625895" y="1952321"/>
            <a:ext cx="10244283" cy="326243"/>
          </a:xfrm>
        </p:spPr>
        <p:txBody>
          <a:bodyPr wrap="square">
            <a:spAutoFit/>
          </a:bodyPr>
          <a:lstStyle>
            <a:lvl1pPr marL="0" indent="0">
              <a:lnSpc>
                <a:spcPct val="95000"/>
              </a:lnSpc>
              <a:spcBef>
                <a:spcPts val="844"/>
              </a:spcBef>
              <a:spcAft>
                <a:spcPts val="0"/>
              </a:spcAft>
              <a:buNone/>
              <a:defRPr sz="16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22" name="Subline">
            <a:extLst>
              <a:ext uri="{FF2B5EF4-FFF2-40B4-BE49-F238E27FC236}">
                <a16:creationId xmlns:a16="http://schemas.microsoft.com/office/drawing/2014/main" id="{5D0B59CA-C862-40A6-8698-6E58CD063D5B}"/>
              </a:ext>
            </a:extLst>
          </p:cNvPr>
          <p:cNvSpPr>
            <a:spLocks noGrp="1"/>
          </p:cNvSpPr>
          <p:nvPr>
            <p:ph type="body" sz="quarter" idx="11" hasCustomPrompt="1"/>
          </p:nvPr>
        </p:nvSpPr>
        <p:spPr bwMode="gray">
          <a:xfrm>
            <a:off x="602220" y="3491567"/>
            <a:ext cx="10244283" cy="443198"/>
          </a:xfrm>
        </p:spPr>
        <p:txBody>
          <a:bodyPr wrap="square">
            <a:spAutoFit/>
          </a:bodyPr>
          <a:lstStyle>
            <a:lvl1pPr marL="0" indent="0">
              <a:lnSpc>
                <a:spcPct val="95000"/>
              </a:lnSpc>
              <a:spcBef>
                <a:spcPts val="844"/>
              </a:spcBef>
              <a:spcAft>
                <a:spcPts val="0"/>
              </a:spcAft>
              <a:buNone/>
              <a:defRPr sz="2400" b="1" baseline="0">
                <a:solidFill>
                  <a:schemeClr val="bg1"/>
                </a:solidFill>
              </a:defRPr>
            </a:lvl1pPr>
          </a:lstStyle>
          <a:p>
            <a:pPr lvl="0"/>
            <a:r>
              <a:rPr lang="en-GB" dirty="0"/>
              <a:t>Subheading of the Presentation (Source Sans Bold 24 </a:t>
            </a:r>
            <a:r>
              <a:rPr lang="en-GB" dirty="0" err="1"/>
              <a:t>pt</a:t>
            </a:r>
            <a:r>
              <a:rPr lang="en-GB" dirty="0"/>
              <a:t>)</a:t>
            </a:r>
          </a:p>
        </p:txBody>
      </p:sp>
      <p:sp>
        <p:nvSpPr>
          <p:cNvPr id="20" name="Headline">
            <a:extLst>
              <a:ext uri="{FF2B5EF4-FFF2-40B4-BE49-F238E27FC236}">
                <a16:creationId xmlns:a16="http://schemas.microsoft.com/office/drawing/2014/main" id="{420E3858-A525-420A-858D-563D3FF5C476}"/>
              </a:ext>
            </a:extLst>
          </p:cNvPr>
          <p:cNvSpPr>
            <a:spLocks noGrp="1"/>
          </p:cNvSpPr>
          <p:nvPr>
            <p:ph type="title" hasCustomPrompt="1"/>
          </p:nvPr>
        </p:nvSpPr>
        <p:spPr bwMode="gray">
          <a:xfrm>
            <a:off x="614057" y="2357758"/>
            <a:ext cx="10244283" cy="1089529"/>
          </a:xfrm>
          <a:prstGeom prst="rect">
            <a:avLst/>
          </a:prstGeom>
        </p:spPr>
        <p:txBody>
          <a:bodyPr wrap="square">
            <a:spAutoFit/>
          </a:bodyPr>
          <a:lstStyle>
            <a:lvl1pPr>
              <a:defRPr sz="3600"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Tree>
    <p:extLst>
      <p:ext uri="{BB962C8B-B14F-4D97-AF65-F5344CB8AC3E}">
        <p14:creationId xmlns:p14="http://schemas.microsoft.com/office/powerpoint/2010/main" val="3711261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Diagram or Organization Chart">
    <p:spTree>
      <p:nvGrpSpPr>
        <p:cNvPr id="1" name=""/>
        <p:cNvGrpSpPr/>
        <p:nvPr/>
      </p:nvGrpSpPr>
      <p:grpSpPr>
        <a:xfrm>
          <a:off x="0" y="0"/>
          <a:ext cx="0" cy="0"/>
          <a:chOff x="0" y="0"/>
          <a:chExt cx="0" cy="0"/>
        </a:xfrm>
      </p:grpSpPr>
      <p:sp>
        <p:nvSpPr>
          <p:cNvPr id="4" name="Rectangle 40"/>
          <p:cNvSpPr>
            <a:spLocks noGrp="1" noChangeArrowheads="1"/>
          </p:cNvSpPr>
          <p:nvPr>
            <p:ph type="dt" sz="half" idx="10"/>
          </p:nvPr>
        </p:nvSpPr>
        <p:spPr/>
        <p:txBody>
          <a:bodyPr/>
          <a:lstStyle>
            <a:lvl1pPr>
              <a:defRPr/>
            </a:lvl1pPr>
          </a:lstStyle>
          <a:p>
            <a:pPr>
              <a:defRPr/>
            </a:pPr>
            <a:endParaRPr lang="fr-FR"/>
          </a:p>
        </p:txBody>
      </p:sp>
      <p:sp>
        <p:nvSpPr>
          <p:cNvPr id="5" name="Rectangle 41"/>
          <p:cNvSpPr>
            <a:spLocks noGrp="1" noChangeArrowheads="1"/>
          </p:cNvSpPr>
          <p:nvPr>
            <p:ph type="ftr" sz="quarter" idx="11"/>
          </p:nvPr>
        </p:nvSpPr>
        <p:spPr/>
        <p:txBody>
          <a:bodyPr/>
          <a:lstStyle>
            <a:lvl1pPr>
              <a:defRPr/>
            </a:lvl1pPr>
          </a:lstStyle>
          <a:p>
            <a:pPr>
              <a:defRPr/>
            </a:pPr>
            <a:endParaRPr lang="fr-FR"/>
          </a:p>
        </p:txBody>
      </p:sp>
      <p:sp>
        <p:nvSpPr>
          <p:cNvPr id="6" name="Rectangle 42"/>
          <p:cNvSpPr>
            <a:spLocks noGrp="1" noChangeArrowheads="1"/>
          </p:cNvSpPr>
          <p:nvPr>
            <p:ph type="sldNum" sz="quarter" idx="12"/>
          </p:nvPr>
        </p:nvSpPr>
        <p:spPr/>
        <p:txBody>
          <a:bodyPr/>
          <a:lstStyle>
            <a:lvl1pPr>
              <a:defRPr/>
            </a:lvl1pPr>
          </a:lstStyle>
          <a:p>
            <a:pPr>
              <a:defRPr/>
            </a:pPr>
            <a:fld id="{542B2B07-5749-463B-88BC-4057EAD54D05}" type="slidenum">
              <a:rPr lang="fr-FR"/>
              <a:pPr>
                <a:defRPr/>
              </a:pPr>
              <a:t>‹#›</a:t>
            </a:fld>
            <a:endParaRPr lang="fr-FR" dirty="0"/>
          </a:p>
        </p:txBody>
      </p:sp>
      <p:sp>
        <p:nvSpPr>
          <p:cNvPr id="2" name="TextBox 1">
            <a:extLst>
              <a:ext uri="{FF2B5EF4-FFF2-40B4-BE49-F238E27FC236}">
                <a16:creationId xmlns:a16="http://schemas.microsoft.com/office/drawing/2014/main" id="{C65B54C8-9475-5500-5AEE-C62ACACFF43D}"/>
              </a:ext>
            </a:extLst>
          </p:cNvPr>
          <p:cNvSpPr txBox="1"/>
          <p:nvPr userDrawn="1"/>
        </p:nvSpPr>
        <p:spPr>
          <a:xfrm>
            <a:off x="132678" y="2681103"/>
            <a:ext cx="3165693" cy="1261884"/>
          </a:xfrm>
          <a:prstGeom prst="rect">
            <a:avLst/>
          </a:prstGeom>
          <a:noFill/>
        </p:spPr>
        <p:txBody>
          <a:bodyPr wrap="squar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en-US" sz="4000" b="1" dirty="0">
                <a:solidFill>
                  <a:srgbClr val="1F2A44"/>
                </a:solidFill>
                <a:latin typeface="Source Sans Pro" panose="020B0503030403020204" pitchFamily="34" charset="0"/>
                <a:ea typeface="Source Sans Pro" panose="020B0503030403020204" pitchFamily="34" charset="0"/>
                <a:cs typeface="Aharoni" panose="02010803020104030203" pitchFamily="2" charset="-79"/>
              </a:rPr>
              <a:t>Plan de </a:t>
            </a:r>
            <a:r>
              <a:rPr lang="en-US" sz="4000" b="1" dirty="0" err="1">
                <a:solidFill>
                  <a:srgbClr val="1F2A44"/>
                </a:solidFill>
                <a:latin typeface="Source Sans Pro" panose="020B0503030403020204" pitchFamily="34" charset="0"/>
                <a:ea typeface="Source Sans Pro" panose="020B0503030403020204" pitchFamily="34" charset="0"/>
                <a:cs typeface="Aharoni" panose="02010803020104030203" pitchFamily="2" charset="-79"/>
              </a:rPr>
              <a:t>Présentation</a:t>
            </a:r>
            <a:endParaRPr lang="en-US" sz="4000" b="1" dirty="0">
              <a:solidFill>
                <a:srgbClr val="1F2A44"/>
              </a:solidFill>
              <a:latin typeface="Source Sans Pro" panose="020B0503030403020204" pitchFamily="34" charset="0"/>
              <a:ea typeface="Source Sans Pro" panose="020B0503030403020204" pitchFamily="34" charset="0"/>
              <a:cs typeface="Aharoni" panose="02010803020104030203" pitchFamily="2" charset="-79"/>
            </a:endParaRPr>
          </a:p>
        </p:txBody>
      </p:sp>
      <p:cxnSp>
        <p:nvCxnSpPr>
          <p:cNvPr id="7" name="Straight Connector 6">
            <a:extLst>
              <a:ext uri="{FF2B5EF4-FFF2-40B4-BE49-F238E27FC236}">
                <a16:creationId xmlns:a16="http://schemas.microsoft.com/office/drawing/2014/main" id="{3A40DA18-7EBF-2472-4C5B-DC1382199937}"/>
              </a:ext>
            </a:extLst>
          </p:cNvPr>
          <p:cNvCxnSpPr/>
          <p:nvPr userDrawn="1"/>
        </p:nvCxnSpPr>
        <p:spPr>
          <a:xfrm>
            <a:off x="3448496" y="967049"/>
            <a:ext cx="0" cy="5394960"/>
          </a:xfrm>
          <a:prstGeom prst="line">
            <a:avLst/>
          </a:prstGeom>
          <a:ln w="63500">
            <a:solidFill>
              <a:srgbClr val="008244"/>
            </a:solidFill>
          </a:ln>
        </p:spPr>
        <p:style>
          <a:lnRef idx="3">
            <a:schemeClr val="dk1"/>
          </a:lnRef>
          <a:fillRef idx="0">
            <a:schemeClr val="dk1"/>
          </a:fillRef>
          <a:effectRef idx="2">
            <a:schemeClr val="dk1"/>
          </a:effectRef>
          <a:fontRef idx="minor">
            <a:schemeClr val="tx1"/>
          </a:fontRef>
        </p:style>
      </p:cxnSp>
      <p:sp>
        <p:nvSpPr>
          <p:cNvPr id="8" name="Text Placeholder 3">
            <a:extLst>
              <a:ext uri="{FF2B5EF4-FFF2-40B4-BE49-F238E27FC236}">
                <a16:creationId xmlns:a16="http://schemas.microsoft.com/office/drawing/2014/main" id="{F04FE078-2F29-EEBB-6CC9-8C60D0A5A1B6}"/>
              </a:ext>
            </a:extLst>
          </p:cNvPr>
          <p:cNvSpPr>
            <a:spLocks noGrp="1"/>
          </p:cNvSpPr>
          <p:nvPr>
            <p:ph type="body" sz="quarter" idx="13" hasCustomPrompt="1"/>
          </p:nvPr>
        </p:nvSpPr>
        <p:spPr>
          <a:xfrm>
            <a:off x="4198291" y="1118320"/>
            <a:ext cx="7155503" cy="5114190"/>
          </a:xfrm>
        </p:spPr>
        <p:txBody>
          <a:bodyPr>
            <a:normAutofit/>
          </a:bodyPr>
          <a:lstStyle>
            <a:lvl1pPr>
              <a:defRPr sz="2400">
                <a:solidFill>
                  <a:srgbClr val="343A64"/>
                </a:solidFill>
              </a:defRPr>
            </a:lvl1pPr>
            <a:lvl2pPr>
              <a:defRPr sz="2400">
                <a:solidFill>
                  <a:srgbClr val="343A64"/>
                </a:solidFill>
              </a:defRPr>
            </a:lvl2pPr>
            <a:lvl3pPr>
              <a:defRPr sz="2400">
                <a:solidFill>
                  <a:srgbClr val="343A64"/>
                </a:solidFill>
              </a:defRPr>
            </a:lvl3pPr>
            <a:lvl4pPr>
              <a:defRPr sz="2400">
                <a:solidFill>
                  <a:srgbClr val="343A64"/>
                </a:solidFill>
              </a:defRPr>
            </a:lvl4pPr>
            <a:lvl5pPr>
              <a:defRPr sz="2400">
                <a:solidFill>
                  <a:srgbClr val="343A64"/>
                </a:solidFill>
              </a:defRPr>
            </a:lvl5pPr>
          </a:lstStyle>
          <a:p>
            <a:pPr lvl="0"/>
            <a:r>
              <a:rPr lang="en-GB" dirty="0"/>
              <a:t>Click to edit first level text</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691623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hapter start slide">
    <p:spTree>
      <p:nvGrpSpPr>
        <p:cNvPr id="1" name=""/>
        <p:cNvGrpSpPr/>
        <p:nvPr/>
      </p:nvGrpSpPr>
      <p:grpSpPr>
        <a:xfrm>
          <a:off x="0" y="0"/>
          <a:ext cx="0" cy="0"/>
          <a:chOff x="0" y="0"/>
          <a:chExt cx="0" cy="0"/>
        </a:xfrm>
      </p:grpSpPr>
      <p:pic>
        <p:nvPicPr>
          <p:cNvPr id="5" name="Picture 4" descr="A picture containing graphical user interface&#10;&#10;Description automatically generated">
            <a:extLst>
              <a:ext uri="{FF2B5EF4-FFF2-40B4-BE49-F238E27FC236}">
                <a16:creationId xmlns:a16="http://schemas.microsoft.com/office/drawing/2014/main" id="{0713D215-AB4D-4FEC-ADD3-9A429C0356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25911"/>
            <a:ext cx="12204192" cy="5932089"/>
          </a:xfrm>
          <a:prstGeom prst="rect">
            <a:avLst/>
          </a:prstGeom>
        </p:spPr>
      </p:pic>
      <p:sp>
        <p:nvSpPr>
          <p:cNvPr id="9" name="Headline">
            <a:extLst>
              <a:ext uri="{FF2B5EF4-FFF2-40B4-BE49-F238E27FC236}">
                <a16:creationId xmlns:a16="http://schemas.microsoft.com/office/drawing/2014/main" id="{B67DEF8D-347A-4899-859C-3A527B35E5FC}"/>
              </a:ext>
            </a:extLst>
          </p:cNvPr>
          <p:cNvSpPr>
            <a:spLocks noGrp="1"/>
          </p:cNvSpPr>
          <p:nvPr>
            <p:ph type="title" hasCustomPrompt="1"/>
          </p:nvPr>
        </p:nvSpPr>
        <p:spPr bwMode="gray">
          <a:xfrm>
            <a:off x="708751" y="1962001"/>
            <a:ext cx="10244283" cy="1089529"/>
          </a:xfrm>
          <a:prstGeom prst="rect">
            <a:avLst/>
          </a:prstGeom>
        </p:spPr>
        <p:txBody>
          <a:bodyPr wrap="square">
            <a:spAutoFit/>
          </a:bodyPr>
          <a:lstStyle>
            <a:lvl1pPr>
              <a:defRPr sz="3600" b="1">
                <a:solidFill>
                  <a:schemeClr val="bg1"/>
                </a:solidFill>
                <a:latin typeface="Source Sans Pro" panose="020B0503030403020204" pitchFamily="34" charset="0"/>
              </a:defRPr>
            </a:lvl1pPr>
          </a:lstStyle>
          <a:p>
            <a:r>
              <a:rPr lang="en-GB" dirty="0"/>
              <a:t>Next Chapter:</a:t>
            </a:r>
            <a:br>
              <a:rPr lang="en-GB" dirty="0"/>
            </a:br>
            <a:r>
              <a:rPr lang="en-GB" dirty="0"/>
              <a:t>(Source Sans Bold 36 </a:t>
            </a:r>
            <a:r>
              <a:rPr lang="en-GB" dirty="0" err="1"/>
              <a:t>pt</a:t>
            </a:r>
            <a:r>
              <a:rPr lang="en-GB" dirty="0"/>
              <a:t>)</a:t>
            </a:r>
          </a:p>
        </p:txBody>
      </p:sp>
    </p:spTree>
    <p:extLst>
      <p:ext uri="{BB962C8B-B14F-4D97-AF65-F5344CB8AC3E}">
        <p14:creationId xmlns:p14="http://schemas.microsoft.com/office/powerpoint/2010/main" val="17916145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losing slide">
    <p:spTree>
      <p:nvGrpSpPr>
        <p:cNvPr id="1" name=""/>
        <p:cNvGrpSpPr/>
        <p:nvPr/>
      </p:nvGrpSpPr>
      <p:grpSpPr>
        <a:xfrm>
          <a:off x="0" y="0"/>
          <a:ext cx="0" cy="0"/>
          <a:chOff x="0" y="0"/>
          <a:chExt cx="0" cy="0"/>
        </a:xfrm>
      </p:grpSpPr>
      <p:pic>
        <p:nvPicPr>
          <p:cNvPr id="6" name="Picture 5" descr="A picture containing graphical user interface&#10;&#10;Description automatically generated">
            <a:extLst>
              <a:ext uri="{FF2B5EF4-FFF2-40B4-BE49-F238E27FC236}">
                <a16:creationId xmlns:a16="http://schemas.microsoft.com/office/drawing/2014/main" id="{3DE127A5-FE43-4722-92EC-82C29A6815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25911"/>
            <a:ext cx="12204192" cy="5932089"/>
          </a:xfrm>
          <a:prstGeom prst="rect">
            <a:avLst/>
          </a:prstGeom>
        </p:spPr>
      </p:pic>
      <p:cxnSp>
        <p:nvCxnSpPr>
          <p:cNvPr id="19" name="Gerade Verbindung 6">
            <a:extLst>
              <a:ext uri="{FF2B5EF4-FFF2-40B4-BE49-F238E27FC236}">
                <a16:creationId xmlns:a16="http://schemas.microsoft.com/office/drawing/2014/main" id="{BCCA62A8-E9A9-494B-A93A-848F2F850E6F}"/>
              </a:ext>
            </a:extLst>
          </p:cNvPr>
          <p:cNvCxnSpPr/>
          <p:nvPr userDrawn="1"/>
        </p:nvCxnSpPr>
        <p:spPr>
          <a:xfrm>
            <a:off x="708749" y="2966625"/>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8" name="Gerade Verbindung 5">
            <a:extLst>
              <a:ext uri="{FF2B5EF4-FFF2-40B4-BE49-F238E27FC236}">
                <a16:creationId xmlns:a16="http://schemas.microsoft.com/office/drawing/2014/main" id="{C5D393EE-A9BA-4FF4-AB53-D1325EA90608}"/>
              </a:ext>
            </a:extLst>
          </p:cNvPr>
          <p:cNvCxnSpPr/>
          <p:nvPr userDrawn="1"/>
        </p:nvCxnSpPr>
        <p:spPr>
          <a:xfrm>
            <a:off x="708749" y="1873125"/>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8" name="Textfeld 2">
            <a:extLst>
              <a:ext uri="{FF2B5EF4-FFF2-40B4-BE49-F238E27FC236}">
                <a16:creationId xmlns:a16="http://schemas.microsoft.com/office/drawing/2014/main" id="{8E7F2094-E3B7-464B-AA75-4F75E9CA36FA}"/>
              </a:ext>
            </a:extLst>
          </p:cNvPr>
          <p:cNvSpPr txBox="1"/>
          <p:nvPr userDrawn="1"/>
        </p:nvSpPr>
        <p:spPr>
          <a:xfrm>
            <a:off x="708750" y="2025000"/>
            <a:ext cx="8461887" cy="677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l"/>
            <a:r>
              <a:rPr kumimoji="0" lang="en-GB" sz="4400" b="1" u="none" strike="noStrike" cap="none" spc="0" normalizeH="0" baseline="0" dirty="0">
                <a:ln>
                  <a:noFill/>
                </a:ln>
                <a:solidFill>
                  <a:srgbClr val="FFFFFF"/>
                </a:solidFill>
                <a:effectLst/>
                <a:uFillTx/>
                <a:latin typeface="Source Sans Pro" panose="020B0503030403020204" pitchFamily="34" charset="0"/>
                <a:ea typeface="Source Sans Pro" panose="020B0503030403020204" pitchFamily="34" charset="0"/>
                <a:sym typeface="Helvetica Neue"/>
              </a:rPr>
              <a:t>Merci</a:t>
            </a:r>
            <a:endParaRPr kumimoji="0" lang="en-GB" sz="4400" b="1" u="none" strike="noStrike" cap="none" spc="0" normalizeH="0" baseline="0" dirty="0">
              <a:ln>
                <a:noFill/>
              </a:ln>
              <a:solidFill>
                <a:srgbClr val="FFFFFF"/>
              </a:solidFill>
              <a:effectLst/>
              <a:uFillTx/>
              <a:latin typeface="Source Sans Pro Semibold" panose="020B0503030403020204" pitchFamily="34" charset="0"/>
              <a:ea typeface="Source Sans Pro Semibold" panose="020B0503030403020204" pitchFamily="34" charset="0"/>
              <a:sym typeface="Helvetica Neue"/>
            </a:endParaRPr>
          </a:p>
        </p:txBody>
      </p:sp>
    </p:spTree>
    <p:extLst>
      <p:ext uri="{BB962C8B-B14F-4D97-AF65-F5344CB8AC3E}">
        <p14:creationId xmlns:p14="http://schemas.microsoft.com/office/powerpoint/2010/main" val="548911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icture Partner Logos">
    <p:spTree>
      <p:nvGrpSpPr>
        <p:cNvPr id="1" name=""/>
        <p:cNvGrpSpPr/>
        <p:nvPr/>
      </p:nvGrpSpPr>
      <p:grpSpPr>
        <a:xfrm>
          <a:off x="0" y="0"/>
          <a:ext cx="0" cy="0"/>
          <a:chOff x="0" y="0"/>
          <a:chExt cx="0" cy="0"/>
        </a:xfrm>
      </p:grpSpPr>
      <p:pic>
        <p:nvPicPr>
          <p:cNvPr id="19" name="Picture 18" descr="A picture containing graphical user interface&#10;&#10;Description automatically generated">
            <a:extLst>
              <a:ext uri="{FF2B5EF4-FFF2-40B4-BE49-F238E27FC236}">
                <a16:creationId xmlns:a16="http://schemas.microsoft.com/office/drawing/2014/main" id="{7FC508E7-F66C-4520-8D94-83F7793695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25911"/>
            <a:ext cx="12204192" cy="5932089"/>
          </a:xfrm>
          <a:prstGeom prst="rect">
            <a:avLst/>
          </a:prstGeom>
        </p:spPr>
      </p:pic>
      <p:sp>
        <p:nvSpPr>
          <p:cNvPr id="13" name="Subline">
            <a:extLst>
              <a:ext uri="{FF2B5EF4-FFF2-40B4-BE49-F238E27FC236}">
                <a16:creationId xmlns:a16="http://schemas.microsoft.com/office/drawing/2014/main" id="{DF231065-8BBF-4A55-95FD-8064DABAD22E}"/>
              </a:ext>
            </a:extLst>
          </p:cNvPr>
          <p:cNvSpPr>
            <a:spLocks noGrp="1"/>
          </p:cNvSpPr>
          <p:nvPr>
            <p:ph type="body" sz="quarter" idx="12" hasCustomPrompt="1"/>
          </p:nvPr>
        </p:nvSpPr>
        <p:spPr bwMode="gray">
          <a:xfrm>
            <a:off x="10044953" y="292291"/>
            <a:ext cx="1393553" cy="790922"/>
          </a:xfrm>
        </p:spPr>
        <p:txBody>
          <a:bodyPr wrap="square">
            <a:spAutoFit/>
          </a:bodyPr>
          <a:lstStyle>
            <a:lvl1pPr marL="0" indent="0">
              <a:lnSpc>
                <a:spcPct val="95000"/>
              </a:lnSpc>
              <a:spcBef>
                <a:spcPts val="844"/>
              </a:spcBef>
              <a:spcAft>
                <a:spcPts val="0"/>
              </a:spcAft>
              <a:buNone/>
              <a:defRPr sz="1125" b="1" baseline="0">
                <a:solidFill>
                  <a:schemeClr val="tx1"/>
                </a:solidFill>
              </a:defRPr>
            </a:lvl1pPr>
          </a:lstStyle>
          <a:p>
            <a:pPr lvl="0"/>
            <a:r>
              <a:rPr lang="en-GB" dirty="0"/>
              <a:t>Partner Logo</a:t>
            </a:r>
          </a:p>
          <a:p>
            <a:pPr lvl="0"/>
            <a:endParaRPr lang="en-GB" dirty="0"/>
          </a:p>
          <a:p>
            <a:pPr lvl="0"/>
            <a:endParaRPr lang="en-GB" dirty="0"/>
          </a:p>
        </p:txBody>
      </p:sp>
      <p:sp>
        <p:nvSpPr>
          <p:cNvPr id="14" name="Subline">
            <a:extLst>
              <a:ext uri="{FF2B5EF4-FFF2-40B4-BE49-F238E27FC236}">
                <a16:creationId xmlns:a16="http://schemas.microsoft.com/office/drawing/2014/main" id="{9ADAD3C3-C629-4E4E-B0D9-73093D49A050}"/>
              </a:ext>
            </a:extLst>
          </p:cNvPr>
          <p:cNvSpPr>
            <a:spLocks noGrp="1"/>
          </p:cNvSpPr>
          <p:nvPr>
            <p:ph type="body" sz="quarter" idx="13" hasCustomPrompt="1"/>
          </p:nvPr>
        </p:nvSpPr>
        <p:spPr bwMode="gray">
          <a:xfrm>
            <a:off x="8458021" y="286450"/>
            <a:ext cx="1393553" cy="790922"/>
          </a:xfrm>
        </p:spPr>
        <p:txBody>
          <a:bodyPr wrap="square">
            <a:spAutoFit/>
          </a:bodyPr>
          <a:lstStyle>
            <a:lvl1pPr marL="0" indent="0">
              <a:lnSpc>
                <a:spcPct val="95000"/>
              </a:lnSpc>
              <a:spcBef>
                <a:spcPts val="844"/>
              </a:spcBef>
              <a:spcAft>
                <a:spcPts val="0"/>
              </a:spcAft>
              <a:buNone/>
              <a:defRPr sz="1125" b="1" baseline="0">
                <a:solidFill>
                  <a:schemeClr val="tx1"/>
                </a:solidFill>
              </a:defRPr>
            </a:lvl1pPr>
          </a:lstStyle>
          <a:p>
            <a:pPr lvl="0"/>
            <a:r>
              <a:rPr lang="en-GB" dirty="0"/>
              <a:t>Partner Logo</a:t>
            </a:r>
          </a:p>
          <a:p>
            <a:pPr lvl="0"/>
            <a:endParaRPr lang="en-GB" dirty="0"/>
          </a:p>
          <a:p>
            <a:pPr lvl="0"/>
            <a:endParaRPr lang="en-GB" dirty="0"/>
          </a:p>
        </p:txBody>
      </p:sp>
      <p:sp>
        <p:nvSpPr>
          <p:cNvPr id="17" name="Subline">
            <a:extLst>
              <a:ext uri="{FF2B5EF4-FFF2-40B4-BE49-F238E27FC236}">
                <a16:creationId xmlns:a16="http://schemas.microsoft.com/office/drawing/2014/main" id="{1BB5193C-0B51-4C8F-A0D6-FDD6738A11E0}"/>
              </a:ext>
            </a:extLst>
          </p:cNvPr>
          <p:cNvSpPr>
            <a:spLocks noGrp="1"/>
          </p:cNvSpPr>
          <p:nvPr>
            <p:ph type="body" sz="quarter" idx="14" hasCustomPrompt="1"/>
          </p:nvPr>
        </p:nvSpPr>
        <p:spPr bwMode="gray">
          <a:xfrm>
            <a:off x="6871087" y="291922"/>
            <a:ext cx="1393553" cy="790922"/>
          </a:xfrm>
        </p:spPr>
        <p:txBody>
          <a:bodyPr wrap="square">
            <a:spAutoFit/>
          </a:bodyPr>
          <a:lstStyle>
            <a:lvl1pPr marL="0" indent="0">
              <a:lnSpc>
                <a:spcPct val="95000"/>
              </a:lnSpc>
              <a:spcBef>
                <a:spcPts val="844"/>
              </a:spcBef>
              <a:spcAft>
                <a:spcPts val="0"/>
              </a:spcAft>
              <a:buNone/>
              <a:defRPr sz="1125" b="1" baseline="0">
                <a:solidFill>
                  <a:schemeClr val="tx1"/>
                </a:solidFill>
              </a:defRPr>
            </a:lvl1pPr>
          </a:lstStyle>
          <a:p>
            <a:pPr lvl="0"/>
            <a:r>
              <a:rPr lang="en-GB" dirty="0"/>
              <a:t>Partner Logo</a:t>
            </a:r>
          </a:p>
          <a:p>
            <a:pPr lvl="0"/>
            <a:endParaRPr lang="en-GB" dirty="0"/>
          </a:p>
          <a:p>
            <a:pPr lvl="0"/>
            <a:endParaRPr lang="en-GB" dirty="0"/>
          </a:p>
        </p:txBody>
      </p:sp>
      <p:cxnSp>
        <p:nvCxnSpPr>
          <p:cNvPr id="23" name="Gerade Verbindung 5">
            <a:extLst>
              <a:ext uri="{FF2B5EF4-FFF2-40B4-BE49-F238E27FC236}">
                <a16:creationId xmlns:a16="http://schemas.microsoft.com/office/drawing/2014/main" id="{BDF564E8-0006-407B-8BCC-C408B9B17FC8}"/>
              </a:ext>
            </a:extLst>
          </p:cNvPr>
          <p:cNvCxnSpPr/>
          <p:nvPr userDrawn="1"/>
        </p:nvCxnSpPr>
        <p:spPr>
          <a:xfrm>
            <a:off x="708749" y="1873125"/>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24" name="Gerade Verbindung 6">
            <a:extLst>
              <a:ext uri="{FF2B5EF4-FFF2-40B4-BE49-F238E27FC236}">
                <a16:creationId xmlns:a16="http://schemas.microsoft.com/office/drawing/2014/main" id="{B938C74D-7F68-4680-A30C-FE9008A419B7}"/>
              </a:ext>
            </a:extLst>
          </p:cNvPr>
          <p:cNvCxnSpPr/>
          <p:nvPr userDrawn="1"/>
        </p:nvCxnSpPr>
        <p:spPr>
          <a:xfrm>
            <a:off x="708749" y="4011807"/>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12" name="Headline">
            <a:extLst>
              <a:ext uri="{FF2B5EF4-FFF2-40B4-BE49-F238E27FC236}">
                <a16:creationId xmlns:a16="http://schemas.microsoft.com/office/drawing/2014/main" id="{D5E50B16-41DB-489F-8D5F-332D7EE7E0B2}"/>
              </a:ext>
            </a:extLst>
          </p:cNvPr>
          <p:cNvSpPr>
            <a:spLocks noGrp="1"/>
          </p:cNvSpPr>
          <p:nvPr>
            <p:ph type="title" hasCustomPrompt="1"/>
          </p:nvPr>
        </p:nvSpPr>
        <p:spPr bwMode="gray">
          <a:xfrm>
            <a:off x="614057" y="2357758"/>
            <a:ext cx="10244283" cy="1089529"/>
          </a:xfrm>
          <a:prstGeom prst="rect">
            <a:avLst/>
          </a:prstGeom>
        </p:spPr>
        <p:txBody>
          <a:bodyPr wrap="square">
            <a:spAutoFit/>
          </a:bodyPr>
          <a:lstStyle>
            <a:lvl1pPr>
              <a:defRPr sz="3600"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
        <p:nvSpPr>
          <p:cNvPr id="15" name="Subline">
            <a:extLst>
              <a:ext uri="{FF2B5EF4-FFF2-40B4-BE49-F238E27FC236}">
                <a16:creationId xmlns:a16="http://schemas.microsoft.com/office/drawing/2014/main" id="{AE89CA3A-8154-4EAF-876A-D6FFF10502E9}"/>
              </a:ext>
            </a:extLst>
          </p:cNvPr>
          <p:cNvSpPr>
            <a:spLocks noGrp="1"/>
          </p:cNvSpPr>
          <p:nvPr>
            <p:ph type="body" sz="quarter" idx="10" hasCustomPrompt="1"/>
          </p:nvPr>
        </p:nvSpPr>
        <p:spPr bwMode="gray">
          <a:xfrm>
            <a:off x="625895" y="1952321"/>
            <a:ext cx="10244283" cy="326243"/>
          </a:xfrm>
        </p:spPr>
        <p:txBody>
          <a:bodyPr wrap="square">
            <a:spAutoFit/>
          </a:bodyPr>
          <a:lstStyle>
            <a:lvl1pPr marL="0" indent="0">
              <a:lnSpc>
                <a:spcPct val="95000"/>
              </a:lnSpc>
              <a:spcBef>
                <a:spcPts val="844"/>
              </a:spcBef>
              <a:spcAft>
                <a:spcPts val="0"/>
              </a:spcAft>
              <a:buNone/>
              <a:defRPr sz="16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16" name="Subline">
            <a:extLst>
              <a:ext uri="{FF2B5EF4-FFF2-40B4-BE49-F238E27FC236}">
                <a16:creationId xmlns:a16="http://schemas.microsoft.com/office/drawing/2014/main" id="{9AD3401E-1A56-4761-9D25-7E2D7B7FEDCB}"/>
              </a:ext>
            </a:extLst>
          </p:cNvPr>
          <p:cNvSpPr>
            <a:spLocks noGrp="1"/>
          </p:cNvSpPr>
          <p:nvPr>
            <p:ph type="body" sz="quarter" idx="11" hasCustomPrompt="1"/>
          </p:nvPr>
        </p:nvSpPr>
        <p:spPr bwMode="gray">
          <a:xfrm>
            <a:off x="602220" y="3491567"/>
            <a:ext cx="10244283" cy="443198"/>
          </a:xfrm>
        </p:spPr>
        <p:txBody>
          <a:bodyPr wrap="square">
            <a:spAutoFit/>
          </a:bodyPr>
          <a:lstStyle>
            <a:lvl1pPr marL="0" indent="0">
              <a:lnSpc>
                <a:spcPct val="95000"/>
              </a:lnSpc>
              <a:spcBef>
                <a:spcPts val="844"/>
              </a:spcBef>
              <a:spcAft>
                <a:spcPts val="0"/>
              </a:spcAft>
              <a:buNone/>
              <a:defRPr sz="2400" b="1" baseline="0">
                <a:solidFill>
                  <a:schemeClr val="bg1"/>
                </a:solidFill>
              </a:defRPr>
            </a:lvl1pPr>
          </a:lstStyle>
          <a:p>
            <a:pPr lvl="0"/>
            <a:r>
              <a:rPr lang="en-GB" dirty="0"/>
              <a:t>Subheading (Source Sans Bold 24 </a:t>
            </a:r>
            <a:r>
              <a:rPr lang="en-GB" dirty="0" err="1"/>
              <a:t>pt</a:t>
            </a:r>
            <a:r>
              <a:rPr lang="en-GB" dirty="0"/>
              <a:t>)</a:t>
            </a:r>
          </a:p>
        </p:txBody>
      </p:sp>
      <p:sp>
        <p:nvSpPr>
          <p:cNvPr id="18" name="Picture Placeholder 2">
            <a:extLst>
              <a:ext uri="{FF2B5EF4-FFF2-40B4-BE49-F238E27FC236}">
                <a16:creationId xmlns:a16="http://schemas.microsoft.com/office/drawing/2014/main" id="{6E461D49-99BB-4F8E-A842-0EADE4DBBEF5}"/>
              </a:ext>
            </a:extLst>
          </p:cNvPr>
          <p:cNvSpPr>
            <a:spLocks noGrp="1"/>
          </p:cNvSpPr>
          <p:nvPr>
            <p:ph type="pic" sz="quarter" idx="15" hasCustomPrompt="1"/>
          </p:nvPr>
        </p:nvSpPr>
        <p:spPr>
          <a:xfrm>
            <a:off x="602221" y="4192087"/>
            <a:ext cx="6166191" cy="2107655"/>
          </a:xfrm>
        </p:spPr>
        <p:txBody>
          <a:bodyPr/>
          <a:lstStyle>
            <a:lvl1pPr>
              <a:defRPr/>
            </a:lvl1pPr>
          </a:lstStyle>
          <a:p>
            <a:r>
              <a:rPr lang="en-US" dirty="0"/>
              <a:t>Picture</a:t>
            </a:r>
          </a:p>
        </p:txBody>
      </p:sp>
    </p:spTree>
    <p:extLst>
      <p:ext uri="{BB962C8B-B14F-4D97-AF65-F5344CB8AC3E}">
        <p14:creationId xmlns:p14="http://schemas.microsoft.com/office/powerpoint/2010/main" val="14434381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5510D-FBB5-482A-8752-89B219BACFDE}"/>
              </a:ext>
            </a:extLst>
          </p:cNvPr>
          <p:cNvSpPr>
            <a:spLocks noGrp="1"/>
          </p:cNvSpPr>
          <p:nvPr>
            <p:ph idx="1" hasCustomPrompt="1"/>
          </p:nvPr>
        </p:nvSpPr>
        <p:spPr>
          <a:xfrm>
            <a:off x="708751" y="2827164"/>
            <a:ext cx="10515600" cy="3217998"/>
          </a:xfrm>
        </p:spPr>
        <p:txBody>
          <a:bodyPr>
            <a:normAutofit/>
          </a:bodyPr>
          <a:lstStyle>
            <a:lvl1pPr>
              <a:defRPr sz="1800">
                <a:latin typeface="Source Sans Pro" panose="020B0503030403020204" pitchFamily="34" charset="0"/>
              </a:defRPr>
            </a:lvl1pPr>
          </a:lstStyle>
          <a:p>
            <a:pPr lvl="0"/>
            <a:r>
              <a:rPr lang="en-US" dirty="0"/>
              <a:t>Text in Source Sans Regular 18 </a:t>
            </a:r>
            <a:r>
              <a:rPr lang="en-US" dirty="0" err="1"/>
              <a:t>pt</a:t>
            </a:r>
            <a:endParaRPr lang="en-US" dirty="0"/>
          </a:p>
        </p:txBody>
      </p:sp>
      <p:sp>
        <p:nvSpPr>
          <p:cNvPr id="10" name="Title Placeholder 1">
            <a:extLst>
              <a:ext uri="{FF2B5EF4-FFF2-40B4-BE49-F238E27FC236}">
                <a16:creationId xmlns:a16="http://schemas.microsoft.com/office/drawing/2014/main" id="{F82119A9-99DD-49D2-B94A-89DF0E7E3FC0}"/>
              </a:ext>
            </a:extLst>
          </p:cNvPr>
          <p:cNvSpPr>
            <a:spLocks noGrp="1"/>
          </p:cNvSpPr>
          <p:nvPr>
            <p:ph type="title"/>
          </p:nvPr>
        </p:nvSpPr>
        <p:spPr>
          <a:xfrm>
            <a:off x="708751" y="1761474"/>
            <a:ext cx="10515600" cy="975997"/>
          </a:xfrm>
          <a:prstGeom prst="rect">
            <a:avLst/>
          </a:prstGeom>
        </p:spPr>
        <p:txBody>
          <a:bodyPr vert="horz" lIns="91440" tIns="45720" rIns="91440" bIns="45720" rtlCol="0" anchor="ctr">
            <a:normAutofit/>
          </a:bodyPr>
          <a:lstStyle>
            <a:lvl1pPr>
              <a:defRPr sz="2800" b="1">
                <a:latin typeface="Source Sans Pro" panose="020B0503030403020204" pitchFamily="34" charset="0"/>
              </a:defRPr>
            </a:lvl1pPr>
          </a:lstStyle>
          <a:p>
            <a:r>
              <a:rPr lang="en-US" dirty="0"/>
              <a:t>Headline Source Sans Bold 28 </a:t>
            </a:r>
            <a:r>
              <a:rPr lang="en-US" dirty="0" err="1"/>
              <a:t>pt</a:t>
            </a:r>
            <a:endParaRPr lang="en-US" dirty="0"/>
          </a:p>
        </p:txBody>
      </p:sp>
      <p:sp>
        <p:nvSpPr>
          <p:cNvPr id="11" name="Textfeld 5">
            <a:extLst>
              <a:ext uri="{FF2B5EF4-FFF2-40B4-BE49-F238E27FC236}">
                <a16:creationId xmlns:a16="http://schemas.microsoft.com/office/drawing/2014/main" id="{C49F2F4B-C293-40B2-9C08-0C1B95DBEF70}"/>
              </a:ext>
            </a:extLst>
          </p:cNvPr>
          <p:cNvSpPr txBox="1"/>
          <p:nvPr userDrawn="1"/>
        </p:nvSpPr>
        <p:spPr>
          <a:xfrm>
            <a:off x="7140849" y="535782"/>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01777118-F35C-4A60-ADBC-F9A6FD1EA98A}" type="slidenum">
              <a:rPr lang="pt-PT" sz="1000" smtClean="0">
                <a:solidFill>
                  <a:srgbClr val="008244"/>
                </a:solidFill>
                <a:latin typeface="Source Sans Pro" panose="020B0503030403020204" pitchFamily="34" charset="0"/>
                <a:ea typeface="Source Sans Pro" panose="020B0503030403020204" pitchFamily="34" charset="0"/>
              </a:rPr>
              <a:t>‹#›</a:t>
            </a:fld>
            <a:endParaRPr lang="pt-PT" sz="1000" dirty="0">
              <a:solidFill>
                <a:srgbClr val="008244"/>
              </a:solidFill>
              <a:latin typeface="Source Sans Pro" panose="020B0503030403020204" pitchFamily="34" charset="0"/>
              <a:ea typeface="Source Sans Pro" panose="020B0503030403020204" pitchFamily="34" charset="0"/>
            </a:endParaRPr>
          </a:p>
        </p:txBody>
      </p:sp>
      <p:sp>
        <p:nvSpPr>
          <p:cNvPr id="14" name="Textfeld 5">
            <a:extLst>
              <a:ext uri="{FF2B5EF4-FFF2-40B4-BE49-F238E27FC236}">
                <a16:creationId xmlns:a16="http://schemas.microsoft.com/office/drawing/2014/main" id="{3E941389-43BE-4596-9D26-248F1A78E084}"/>
              </a:ext>
            </a:extLst>
          </p:cNvPr>
          <p:cNvSpPr txBox="1"/>
          <p:nvPr userDrawn="1"/>
        </p:nvSpPr>
        <p:spPr>
          <a:xfrm>
            <a:off x="7174717" y="844925"/>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7CD98B14-8ED0-4C1F-BF89-0150E109F575}" type="datetime4">
              <a:rPr kumimoji="0" lang="en-US" sz="1000" b="0" u="none" strike="noStrike" cap="none" spc="0" normalizeH="0" baseline="0" smtClean="0">
                <a:ln>
                  <a:noFill/>
                </a:ln>
                <a:solidFill>
                  <a:srgbClr val="008244"/>
                </a:solidFill>
                <a:effectLst/>
                <a:uFillTx/>
                <a:latin typeface="Source Sans Pro" panose="020B0503030403020204" pitchFamily="34" charset="0"/>
                <a:ea typeface="Source Sans Pro" panose="020B0503030403020204" pitchFamily="34" charset="0"/>
                <a:sym typeface="Helvetica Neue"/>
              </a:rPr>
              <a:t>June 19, 2024</a:t>
            </a:fld>
            <a:endParaRPr kumimoji="0" lang="pt-PT" sz="1000" b="0" u="none" strike="noStrike" cap="none" spc="0" normalizeH="0" baseline="0" dirty="0">
              <a:ln>
                <a:noFill/>
              </a:ln>
              <a:solidFill>
                <a:srgbClr val="008244"/>
              </a:solidFill>
              <a:effectLst/>
              <a:uFillTx/>
              <a:latin typeface="Source Sans Pro" panose="020B0503030403020204" pitchFamily="34" charset="0"/>
              <a:ea typeface="Source Sans Pro" panose="020B0503030403020204" pitchFamily="34" charset="0"/>
              <a:sym typeface="Helvetica Neue"/>
            </a:endParaRPr>
          </a:p>
        </p:txBody>
      </p:sp>
      <p:sp>
        <p:nvSpPr>
          <p:cNvPr id="15" name="Content Placeholder 2">
            <a:extLst>
              <a:ext uri="{FF2B5EF4-FFF2-40B4-BE49-F238E27FC236}">
                <a16:creationId xmlns:a16="http://schemas.microsoft.com/office/drawing/2014/main" id="{CD5FA3EE-969E-4591-9764-852D90559543}"/>
              </a:ext>
            </a:extLst>
          </p:cNvPr>
          <p:cNvSpPr>
            <a:spLocks noGrp="1"/>
          </p:cNvSpPr>
          <p:nvPr>
            <p:ph idx="10" hasCustomPrompt="1"/>
          </p:nvPr>
        </p:nvSpPr>
        <p:spPr>
          <a:xfrm>
            <a:off x="7467212" y="667030"/>
            <a:ext cx="4089400" cy="154616"/>
          </a:xfrm>
        </p:spPr>
        <p:txBody>
          <a:bodyPr>
            <a:noAutofit/>
          </a:bodyPr>
          <a:lstStyle>
            <a:lvl1pPr marL="0" indent="0" algn="r">
              <a:buNone/>
              <a:defRPr sz="1000" b="1">
                <a:solidFill>
                  <a:srgbClr val="008244"/>
                </a:solidFill>
              </a:defRPr>
            </a:lvl1pPr>
          </a:lstStyle>
          <a:p>
            <a:pPr lvl="0"/>
            <a:r>
              <a:rPr lang="en-US" dirty="0"/>
              <a:t>Title of Presentation</a:t>
            </a:r>
          </a:p>
        </p:txBody>
      </p:sp>
    </p:spTree>
    <p:extLst>
      <p:ext uri="{BB962C8B-B14F-4D97-AF65-F5344CB8AC3E}">
        <p14:creationId xmlns:p14="http://schemas.microsoft.com/office/powerpoint/2010/main" val="2893253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hapter start slide pictur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AD17514C-CCC2-4EE5-944A-81390C905F9D}"/>
              </a:ext>
            </a:extLst>
          </p:cNvPr>
          <p:cNvSpPr>
            <a:spLocks noGrp="1"/>
          </p:cNvSpPr>
          <p:nvPr>
            <p:ph type="pic" sz="quarter" idx="15" hasCustomPrompt="1"/>
          </p:nvPr>
        </p:nvSpPr>
        <p:spPr>
          <a:xfrm>
            <a:off x="708446" y="3591277"/>
            <a:ext cx="7256860" cy="2642072"/>
          </a:xfrm>
        </p:spPr>
        <p:txBody>
          <a:bodyPr/>
          <a:lstStyle>
            <a:lvl1pPr>
              <a:defRPr/>
            </a:lvl1pPr>
          </a:lstStyle>
          <a:p>
            <a:r>
              <a:rPr lang="en-US" dirty="0"/>
              <a:t>Picture</a:t>
            </a:r>
          </a:p>
        </p:txBody>
      </p:sp>
      <p:pic>
        <p:nvPicPr>
          <p:cNvPr id="6" name="Picture 5" descr="A picture containing graphical user interface&#10;&#10;Description automatically generated">
            <a:extLst>
              <a:ext uri="{FF2B5EF4-FFF2-40B4-BE49-F238E27FC236}">
                <a16:creationId xmlns:a16="http://schemas.microsoft.com/office/drawing/2014/main" id="{90A8F751-EA6F-4D5D-9F35-05622F16E7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25911"/>
            <a:ext cx="12204192" cy="5932089"/>
          </a:xfrm>
          <a:prstGeom prst="rect">
            <a:avLst/>
          </a:prstGeom>
        </p:spPr>
      </p:pic>
      <p:sp>
        <p:nvSpPr>
          <p:cNvPr id="5" name="Headline">
            <a:extLst>
              <a:ext uri="{FF2B5EF4-FFF2-40B4-BE49-F238E27FC236}">
                <a16:creationId xmlns:a16="http://schemas.microsoft.com/office/drawing/2014/main" id="{5AE189F1-D55A-4F0F-8B99-39B46474525F}"/>
              </a:ext>
            </a:extLst>
          </p:cNvPr>
          <p:cNvSpPr>
            <a:spLocks noGrp="1"/>
          </p:cNvSpPr>
          <p:nvPr>
            <p:ph type="title" hasCustomPrompt="1"/>
          </p:nvPr>
        </p:nvSpPr>
        <p:spPr bwMode="gray">
          <a:xfrm>
            <a:off x="708751" y="1962001"/>
            <a:ext cx="10244283" cy="1089529"/>
          </a:xfrm>
          <a:prstGeom prst="rect">
            <a:avLst/>
          </a:prstGeom>
        </p:spPr>
        <p:txBody>
          <a:bodyPr wrap="square">
            <a:spAutoFit/>
          </a:bodyPr>
          <a:lstStyle>
            <a:lvl1pPr>
              <a:defRPr sz="3600" b="1">
                <a:solidFill>
                  <a:schemeClr val="bg1"/>
                </a:solidFill>
                <a:latin typeface="Source Sans Pro" panose="020B0503030403020204" pitchFamily="34" charset="0"/>
              </a:defRPr>
            </a:lvl1pPr>
          </a:lstStyle>
          <a:p>
            <a:r>
              <a:rPr lang="en-GB" dirty="0"/>
              <a:t>Next Chapter:</a:t>
            </a:r>
            <a:br>
              <a:rPr lang="en-GB" dirty="0"/>
            </a:br>
            <a:r>
              <a:rPr lang="en-GB" dirty="0"/>
              <a:t>(Source Sans Bold 36 </a:t>
            </a:r>
            <a:r>
              <a:rPr lang="en-GB" dirty="0" err="1"/>
              <a:t>pt</a:t>
            </a:r>
            <a:r>
              <a:rPr lang="en-GB" dirty="0"/>
              <a:t>)</a:t>
            </a:r>
          </a:p>
        </p:txBody>
      </p:sp>
    </p:spTree>
    <p:extLst>
      <p:ext uri="{BB962C8B-B14F-4D97-AF65-F5344CB8AC3E}">
        <p14:creationId xmlns:p14="http://schemas.microsoft.com/office/powerpoint/2010/main" val="3122552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4556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6833905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Slide">
    <p:bg>
      <p:bgPr>
        <a:gradFill>
          <a:gsLst>
            <a:gs pos="0">
              <a:schemeClr val="bg1">
                <a:lumMod val="95000"/>
              </a:schemeClr>
            </a:gs>
            <a:gs pos="100000">
              <a:schemeClr val="bg1">
                <a:lumMod val="95000"/>
              </a:schemeClr>
            </a:gs>
          </a:gsLst>
          <a:lin ang="5400000" scaled="1"/>
        </a:gradFill>
        <a:effectLst/>
      </p:bgPr>
    </p:bg>
    <p:spTree>
      <p:nvGrpSpPr>
        <p:cNvPr id="1" name=""/>
        <p:cNvGrpSpPr/>
        <p:nvPr/>
      </p:nvGrpSpPr>
      <p:grpSpPr>
        <a:xfrm>
          <a:off x="0" y="0"/>
          <a:ext cx="0" cy="0"/>
          <a:chOff x="0" y="0"/>
          <a:chExt cx="0" cy="0"/>
        </a:xfrm>
      </p:grpSpPr>
      <p:sp>
        <p:nvSpPr>
          <p:cNvPr id="22" name="Hexagon 21">
            <a:extLst>
              <a:ext uri="{FF2B5EF4-FFF2-40B4-BE49-F238E27FC236}">
                <a16:creationId xmlns:a16="http://schemas.microsoft.com/office/drawing/2014/main" id="{E782D618-E31A-46E2-B2EF-17C9DAB0E97E}"/>
              </a:ext>
            </a:extLst>
          </p:cNvPr>
          <p:cNvSpPr/>
          <p:nvPr userDrawn="1"/>
        </p:nvSpPr>
        <p:spPr>
          <a:xfrm rot="5400000">
            <a:off x="826475" y="2982020"/>
            <a:ext cx="1554480" cy="1371600"/>
          </a:xfrm>
          <a:prstGeom prst="hexagon">
            <a:avLst>
              <a:gd name="adj" fmla="val 29673"/>
              <a:gd name="vf" fmla="val 115470"/>
            </a:avLst>
          </a:prstGeom>
          <a:solidFill>
            <a:schemeClr val="bg1"/>
          </a:solidFill>
          <a:ln>
            <a:noFill/>
          </a:ln>
          <a:effectLst>
            <a:outerShdw blurRad="127000" sx="102000" sy="102000" algn="ctr" rotWithShape="0">
              <a:schemeClr val="bg1">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Hexagon 22">
            <a:extLst>
              <a:ext uri="{FF2B5EF4-FFF2-40B4-BE49-F238E27FC236}">
                <a16:creationId xmlns:a16="http://schemas.microsoft.com/office/drawing/2014/main" id="{531259DD-64CB-4DA1-AD6D-175D1BC0C080}"/>
              </a:ext>
            </a:extLst>
          </p:cNvPr>
          <p:cNvSpPr/>
          <p:nvPr userDrawn="1"/>
        </p:nvSpPr>
        <p:spPr>
          <a:xfrm rot="5400000">
            <a:off x="2894636" y="2821679"/>
            <a:ext cx="1554480" cy="1371600"/>
          </a:xfrm>
          <a:prstGeom prst="hexagon">
            <a:avLst>
              <a:gd name="adj" fmla="val 29673"/>
              <a:gd name="vf" fmla="val 115470"/>
            </a:avLst>
          </a:prstGeom>
          <a:solidFill>
            <a:schemeClr val="bg1"/>
          </a:solidFill>
          <a:ln>
            <a:noFill/>
          </a:ln>
          <a:effectLst>
            <a:outerShdw blurRad="127000" sx="102000" sy="102000" algn="ctr" rotWithShape="0">
              <a:schemeClr val="bg1">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a:extLst>
              <a:ext uri="{FF2B5EF4-FFF2-40B4-BE49-F238E27FC236}">
                <a16:creationId xmlns:a16="http://schemas.microsoft.com/office/drawing/2014/main" id="{949D4368-1CD6-4BEA-A610-DE42970EA0EA}"/>
              </a:ext>
            </a:extLst>
          </p:cNvPr>
          <p:cNvSpPr/>
          <p:nvPr userDrawn="1"/>
        </p:nvSpPr>
        <p:spPr>
          <a:xfrm rot="5400000">
            <a:off x="4948138" y="2982020"/>
            <a:ext cx="1554480" cy="1371600"/>
          </a:xfrm>
          <a:prstGeom prst="hexagon">
            <a:avLst>
              <a:gd name="adj" fmla="val 29673"/>
              <a:gd name="vf" fmla="val 115470"/>
            </a:avLst>
          </a:prstGeom>
          <a:solidFill>
            <a:schemeClr val="bg1"/>
          </a:solidFill>
          <a:ln>
            <a:noFill/>
          </a:ln>
          <a:effectLst>
            <a:outerShdw blurRad="127000" sx="102000" sy="102000" algn="ctr" rotWithShape="0">
              <a:schemeClr val="bg1">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a:extLst>
              <a:ext uri="{FF2B5EF4-FFF2-40B4-BE49-F238E27FC236}">
                <a16:creationId xmlns:a16="http://schemas.microsoft.com/office/drawing/2014/main" id="{ACAABC50-D387-484A-AA0F-EB04645F2116}"/>
              </a:ext>
            </a:extLst>
          </p:cNvPr>
          <p:cNvSpPr/>
          <p:nvPr userDrawn="1"/>
        </p:nvSpPr>
        <p:spPr>
          <a:xfrm rot="5400000">
            <a:off x="7030643" y="2821679"/>
            <a:ext cx="1554480" cy="1371600"/>
          </a:xfrm>
          <a:prstGeom prst="hexagon">
            <a:avLst>
              <a:gd name="adj" fmla="val 29673"/>
              <a:gd name="vf" fmla="val 115470"/>
            </a:avLst>
          </a:prstGeom>
          <a:solidFill>
            <a:schemeClr val="bg1"/>
          </a:solidFill>
          <a:ln>
            <a:noFill/>
          </a:ln>
          <a:effectLst>
            <a:outerShdw blurRad="127000" sx="102000" sy="102000" algn="ctr" rotWithShape="0">
              <a:schemeClr val="bg1">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Hexagon 25">
            <a:extLst>
              <a:ext uri="{FF2B5EF4-FFF2-40B4-BE49-F238E27FC236}">
                <a16:creationId xmlns:a16="http://schemas.microsoft.com/office/drawing/2014/main" id="{A9C2DD4D-CD5E-405E-A1A0-E8D0CD03D43F}"/>
              </a:ext>
            </a:extLst>
          </p:cNvPr>
          <p:cNvSpPr/>
          <p:nvPr userDrawn="1"/>
        </p:nvSpPr>
        <p:spPr>
          <a:xfrm rot="5400000">
            <a:off x="9084145" y="2982020"/>
            <a:ext cx="1554480" cy="1371600"/>
          </a:xfrm>
          <a:prstGeom prst="hexagon">
            <a:avLst>
              <a:gd name="adj" fmla="val 29673"/>
              <a:gd name="vf" fmla="val 115470"/>
            </a:avLst>
          </a:prstGeom>
          <a:solidFill>
            <a:schemeClr val="bg1"/>
          </a:solidFill>
          <a:ln>
            <a:noFill/>
          </a:ln>
          <a:effectLst>
            <a:outerShdw blurRad="127000" sx="102000" sy="102000" algn="ctr" rotWithShape="0">
              <a:schemeClr val="bg1">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58F9F8B1-6BAC-4AD8-A471-D0C2B6FC88EB}"/>
              </a:ext>
            </a:extLst>
          </p:cNvPr>
          <p:cNvGrpSpPr/>
          <p:nvPr userDrawn="1"/>
        </p:nvGrpSpPr>
        <p:grpSpPr>
          <a:xfrm>
            <a:off x="589796" y="2433382"/>
            <a:ext cx="10284482" cy="2311399"/>
            <a:chOff x="764773" y="2273300"/>
            <a:chExt cx="10284482" cy="2311399"/>
          </a:xfrm>
        </p:grpSpPr>
        <p:cxnSp>
          <p:nvCxnSpPr>
            <p:cNvPr id="38" name="Straight Connector 37">
              <a:extLst>
                <a:ext uri="{FF2B5EF4-FFF2-40B4-BE49-F238E27FC236}">
                  <a16:creationId xmlns:a16="http://schemas.microsoft.com/office/drawing/2014/main" id="{98B00A50-8F71-4989-BC6C-70721A8EDF4B}"/>
                </a:ext>
              </a:extLst>
            </p:cNvPr>
            <p:cNvCxnSpPr>
              <a:cxnSpLocks/>
            </p:cNvCxnSpPr>
            <p:nvPr userDrawn="1"/>
          </p:nvCxnSpPr>
          <p:spPr>
            <a:xfrm>
              <a:off x="764773" y="2821940"/>
              <a:ext cx="1" cy="1357623"/>
            </a:xfrm>
            <a:prstGeom prst="line">
              <a:avLst/>
            </a:prstGeom>
            <a:ln w="101600" cap="rnd">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7D9CB32-4FF6-46E7-AD10-4891F90C114B}"/>
                </a:ext>
              </a:extLst>
            </p:cNvPr>
            <p:cNvCxnSpPr>
              <a:cxnSpLocks/>
            </p:cNvCxnSpPr>
            <p:nvPr userDrawn="1"/>
          </p:nvCxnSpPr>
          <p:spPr>
            <a:xfrm flipH="1">
              <a:off x="764773" y="2273300"/>
              <a:ext cx="1023052" cy="548640"/>
            </a:xfrm>
            <a:prstGeom prst="line">
              <a:avLst/>
            </a:prstGeom>
            <a:ln w="101600" cap="rnd">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D4C385E-0386-47EB-A5CD-8B5E6A7F9F1D}"/>
                </a:ext>
              </a:extLst>
            </p:cNvPr>
            <p:cNvCxnSpPr>
              <a:cxnSpLocks/>
            </p:cNvCxnSpPr>
            <p:nvPr userDrawn="1"/>
          </p:nvCxnSpPr>
          <p:spPr>
            <a:xfrm>
              <a:off x="1787825" y="2273300"/>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CA247777-17E8-47B0-9C02-A34C1E5702AD}"/>
                </a:ext>
              </a:extLst>
            </p:cNvPr>
            <p:cNvGrpSpPr/>
            <p:nvPr userDrawn="1"/>
          </p:nvGrpSpPr>
          <p:grpSpPr>
            <a:xfrm rot="10800000">
              <a:off x="2809142" y="2821940"/>
              <a:ext cx="2068161" cy="1762759"/>
              <a:chOff x="548642" y="2133600"/>
              <a:chExt cx="2068161" cy="1762759"/>
            </a:xfrm>
          </p:grpSpPr>
          <p:cxnSp>
            <p:nvCxnSpPr>
              <p:cNvPr id="57" name="Straight Connector 56">
                <a:extLst>
                  <a:ext uri="{FF2B5EF4-FFF2-40B4-BE49-F238E27FC236}">
                    <a16:creationId xmlns:a16="http://schemas.microsoft.com/office/drawing/2014/main" id="{ECB83C0A-AF62-4845-9EB4-5D06A0CF4372}"/>
                  </a:ext>
                </a:extLst>
              </p:cNvPr>
              <p:cNvCxnSpPr>
                <a:cxnSpLocks/>
              </p:cNvCxnSpPr>
              <p:nvPr userDrawn="1"/>
            </p:nvCxnSpPr>
            <p:spPr>
              <a:xfrm flipH="1">
                <a:off x="548642" y="2133600"/>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32048AA9-3DFF-4A3E-8093-E7F3FB7D19E3}"/>
                  </a:ext>
                </a:extLst>
              </p:cNvPr>
              <p:cNvGrpSpPr/>
              <p:nvPr userDrawn="1"/>
            </p:nvGrpSpPr>
            <p:grpSpPr>
              <a:xfrm flipH="1">
                <a:off x="1571694" y="2133600"/>
                <a:ext cx="1045109" cy="1762759"/>
                <a:chOff x="394504" y="2235200"/>
                <a:chExt cx="1045109" cy="1762759"/>
              </a:xfrm>
            </p:grpSpPr>
            <p:cxnSp>
              <p:nvCxnSpPr>
                <p:cNvPr id="54" name="Straight Connector 53">
                  <a:extLst>
                    <a:ext uri="{FF2B5EF4-FFF2-40B4-BE49-F238E27FC236}">
                      <a16:creationId xmlns:a16="http://schemas.microsoft.com/office/drawing/2014/main" id="{7392E648-DDB8-4745-B06E-3D83FB0F1F5C}"/>
                    </a:ext>
                  </a:extLst>
                </p:cNvPr>
                <p:cNvCxnSpPr>
                  <a:cxnSpLocks/>
                </p:cNvCxnSpPr>
                <p:nvPr userDrawn="1"/>
              </p:nvCxnSpPr>
              <p:spPr>
                <a:xfrm rot="10800000" flipV="1">
                  <a:off x="394504" y="2823211"/>
                  <a:ext cx="22057" cy="1174748"/>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478A9A5-3601-4DBF-99BF-C2F33B3CE6A5}"/>
                    </a:ext>
                  </a:extLst>
                </p:cNvPr>
                <p:cNvCxnSpPr>
                  <a:cxnSpLocks/>
                </p:cNvCxnSpPr>
                <p:nvPr userDrawn="1"/>
              </p:nvCxnSpPr>
              <p:spPr>
                <a:xfrm flipH="1">
                  <a:off x="416561" y="2235200"/>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9" name="Group 58">
              <a:extLst>
                <a:ext uri="{FF2B5EF4-FFF2-40B4-BE49-F238E27FC236}">
                  <a16:creationId xmlns:a16="http://schemas.microsoft.com/office/drawing/2014/main" id="{A0C33B8E-B78E-4624-BE44-B396658EC6B5}"/>
                </a:ext>
              </a:extLst>
            </p:cNvPr>
            <p:cNvGrpSpPr/>
            <p:nvPr userDrawn="1"/>
          </p:nvGrpSpPr>
          <p:grpSpPr>
            <a:xfrm>
              <a:off x="4877303" y="2273300"/>
              <a:ext cx="4114800" cy="2311399"/>
              <a:chOff x="546372" y="2133600"/>
              <a:chExt cx="4114800" cy="2311399"/>
            </a:xfrm>
          </p:grpSpPr>
          <p:grpSp>
            <p:nvGrpSpPr>
              <p:cNvPr id="60" name="Group 59">
                <a:extLst>
                  <a:ext uri="{FF2B5EF4-FFF2-40B4-BE49-F238E27FC236}">
                    <a16:creationId xmlns:a16="http://schemas.microsoft.com/office/drawing/2014/main" id="{36948F02-2A58-4B70-878D-138873EF5487}"/>
                  </a:ext>
                </a:extLst>
              </p:cNvPr>
              <p:cNvGrpSpPr/>
              <p:nvPr userDrawn="1"/>
            </p:nvGrpSpPr>
            <p:grpSpPr>
              <a:xfrm>
                <a:off x="546372" y="2133600"/>
                <a:ext cx="2048374" cy="1755137"/>
                <a:chOff x="546372" y="2133600"/>
                <a:chExt cx="2048374" cy="1755137"/>
              </a:xfrm>
            </p:grpSpPr>
            <p:grpSp>
              <p:nvGrpSpPr>
                <p:cNvPr id="68" name="Group 67">
                  <a:extLst>
                    <a:ext uri="{FF2B5EF4-FFF2-40B4-BE49-F238E27FC236}">
                      <a16:creationId xmlns:a16="http://schemas.microsoft.com/office/drawing/2014/main" id="{2374C11E-A36A-4A02-91FB-1E2A147716EF}"/>
                    </a:ext>
                  </a:extLst>
                </p:cNvPr>
                <p:cNvGrpSpPr/>
                <p:nvPr userDrawn="1"/>
              </p:nvGrpSpPr>
              <p:grpSpPr>
                <a:xfrm>
                  <a:off x="546372" y="2133600"/>
                  <a:ext cx="1025322" cy="1755137"/>
                  <a:chOff x="414292" y="2235200"/>
                  <a:chExt cx="1025322" cy="1755137"/>
                </a:xfrm>
              </p:grpSpPr>
              <p:cxnSp>
                <p:nvCxnSpPr>
                  <p:cNvPr id="72" name="Straight Connector 71">
                    <a:extLst>
                      <a:ext uri="{FF2B5EF4-FFF2-40B4-BE49-F238E27FC236}">
                        <a16:creationId xmlns:a16="http://schemas.microsoft.com/office/drawing/2014/main" id="{A7659665-8409-4C94-81A8-ED44F07985C3}"/>
                      </a:ext>
                    </a:extLst>
                  </p:cNvPr>
                  <p:cNvCxnSpPr>
                    <a:cxnSpLocks/>
                  </p:cNvCxnSpPr>
                  <p:nvPr userDrawn="1"/>
                </p:nvCxnSpPr>
                <p:spPr>
                  <a:xfrm>
                    <a:off x="414292" y="2783840"/>
                    <a:ext cx="2268" cy="1206497"/>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8CC43616-6493-4804-BA75-1DAA7A1D8B18}"/>
                      </a:ext>
                    </a:extLst>
                  </p:cNvPr>
                  <p:cNvCxnSpPr>
                    <a:cxnSpLocks/>
                  </p:cNvCxnSpPr>
                  <p:nvPr userDrawn="1"/>
                </p:nvCxnSpPr>
                <p:spPr>
                  <a:xfrm flipH="1">
                    <a:off x="416562" y="2235200"/>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1" name="Straight Connector 70">
                  <a:extLst>
                    <a:ext uri="{FF2B5EF4-FFF2-40B4-BE49-F238E27FC236}">
                      <a16:creationId xmlns:a16="http://schemas.microsoft.com/office/drawing/2014/main" id="{995EA5E0-F8C9-46F5-9994-0DBB5532E9C8}"/>
                    </a:ext>
                  </a:extLst>
                </p:cNvPr>
                <p:cNvCxnSpPr>
                  <a:cxnSpLocks/>
                </p:cNvCxnSpPr>
                <p:nvPr userDrawn="1"/>
              </p:nvCxnSpPr>
              <p:spPr>
                <a:xfrm>
                  <a:off x="1571694" y="2133600"/>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07CCC38F-9AFC-4443-AF2B-8B972EE312B9}"/>
                  </a:ext>
                </a:extLst>
              </p:cNvPr>
              <p:cNvGrpSpPr/>
              <p:nvPr userDrawn="1"/>
            </p:nvGrpSpPr>
            <p:grpSpPr>
              <a:xfrm rot="10800000">
                <a:off x="2590206" y="2722878"/>
                <a:ext cx="2070966" cy="1722121"/>
                <a:chOff x="548642" y="2133600"/>
                <a:chExt cx="2070966" cy="1722121"/>
              </a:xfrm>
            </p:grpSpPr>
            <p:cxnSp>
              <p:nvCxnSpPr>
                <p:cNvPr id="67" name="Straight Connector 66">
                  <a:extLst>
                    <a:ext uri="{FF2B5EF4-FFF2-40B4-BE49-F238E27FC236}">
                      <a16:creationId xmlns:a16="http://schemas.microsoft.com/office/drawing/2014/main" id="{85D60560-17BE-42C4-956A-FD0CCF2B311F}"/>
                    </a:ext>
                  </a:extLst>
                </p:cNvPr>
                <p:cNvCxnSpPr>
                  <a:cxnSpLocks/>
                </p:cNvCxnSpPr>
                <p:nvPr userDrawn="1"/>
              </p:nvCxnSpPr>
              <p:spPr>
                <a:xfrm flipH="1">
                  <a:off x="548642" y="2133600"/>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3" name="Group 62">
                  <a:extLst>
                    <a:ext uri="{FF2B5EF4-FFF2-40B4-BE49-F238E27FC236}">
                      <a16:creationId xmlns:a16="http://schemas.microsoft.com/office/drawing/2014/main" id="{314ADB2B-6BAC-4187-9AD6-234699323C6F}"/>
                    </a:ext>
                  </a:extLst>
                </p:cNvPr>
                <p:cNvGrpSpPr/>
                <p:nvPr userDrawn="1"/>
              </p:nvGrpSpPr>
              <p:grpSpPr>
                <a:xfrm flipH="1">
                  <a:off x="1571694" y="2133600"/>
                  <a:ext cx="1047914" cy="1722121"/>
                  <a:chOff x="391699" y="2235200"/>
                  <a:chExt cx="1047914" cy="1722121"/>
                </a:xfrm>
              </p:grpSpPr>
              <p:cxnSp>
                <p:nvCxnSpPr>
                  <p:cNvPr id="64" name="Straight Connector 63">
                    <a:extLst>
                      <a:ext uri="{FF2B5EF4-FFF2-40B4-BE49-F238E27FC236}">
                        <a16:creationId xmlns:a16="http://schemas.microsoft.com/office/drawing/2014/main" id="{3AA32475-F311-40BF-84DB-2FBFF05A09E9}"/>
                      </a:ext>
                    </a:extLst>
                  </p:cNvPr>
                  <p:cNvCxnSpPr>
                    <a:cxnSpLocks/>
                  </p:cNvCxnSpPr>
                  <p:nvPr userDrawn="1"/>
                </p:nvCxnSpPr>
                <p:spPr>
                  <a:xfrm rot="10800000" flipV="1">
                    <a:off x="391699" y="2791460"/>
                    <a:ext cx="29076" cy="1165861"/>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8076BDAC-837A-46AB-939A-33B4CAC4432D}"/>
                      </a:ext>
                    </a:extLst>
                  </p:cNvPr>
                  <p:cNvCxnSpPr>
                    <a:cxnSpLocks/>
                  </p:cNvCxnSpPr>
                  <p:nvPr userDrawn="1"/>
                </p:nvCxnSpPr>
                <p:spPr>
                  <a:xfrm flipH="1">
                    <a:off x="416561" y="2235200"/>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41" name="Group 40">
              <a:extLst>
                <a:ext uri="{FF2B5EF4-FFF2-40B4-BE49-F238E27FC236}">
                  <a16:creationId xmlns:a16="http://schemas.microsoft.com/office/drawing/2014/main" id="{61A353AA-3B37-493F-A75A-FBE55A7FEAC3}"/>
                </a:ext>
              </a:extLst>
            </p:cNvPr>
            <p:cNvGrpSpPr/>
            <p:nvPr userDrawn="1"/>
          </p:nvGrpSpPr>
          <p:grpSpPr>
            <a:xfrm>
              <a:off x="8992103" y="2273300"/>
              <a:ext cx="2057152" cy="1851337"/>
              <a:chOff x="547757" y="2133600"/>
              <a:chExt cx="2057152" cy="1851337"/>
            </a:xfrm>
          </p:grpSpPr>
          <p:grpSp>
            <p:nvGrpSpPr>
              <p:cNvPr id="76" name="Group 75">
                <a:extLst>
                  <a:ext uri="{FF2B5EF4-FFF2-40B4-BE49-F238E27FC236}">
                    <a16:creationId xmlns:a16="http://schemas.microsoft.com/office/drawing/2014/main" id="{E7AC040A-1737-484C-8CEA-2ADF0DBFE9FB}"/>
                  </a:ext>
                </a:extLst>
              </p:cNvPr>
              <p:cNvGrpSpPr/>
              <p:nvPr userDrawn="1"/>
            </p:nvGrpSpPr>
            <p:grpSpPr>
              <a:xfrm>
                <a:off x="547757" y="2133600"/>
                <a:ext cx="1023937" cy="1762759"/>
                <a:chOff x="415677" y="2235200"/>
                <a:chExt cx="1023937" cy="1762759"/>
              </a:xfrm>
            </p:grpSpPr>
            <p:cxnSp>
              <p:nvCxnSpPr>
                <p:cNvPr id="80" name="Straight Connector 79">
                  <a:extLst>
                    <a:ext uri="{FF2B5EF4-FFF2-40B4-BE49-F238E27FC236}">
                      <a16:creationId xmlns:a16="http://schemas.microsoft.com/office/drawing/2014/main" id="{9CD9887E-CE43-4192-9065-D2A75389118E}"/>
                    </a:ext>
                  </a:extLst>
                </p:cNvPr>
                <p:cNvCxnSpPr>
                  <a:cxnSpLocks/>
                </p:cNvCxnSpPr>
                <p:nvPr userDrawn="1"/>
              </p:nvCxnSpPr>
              <p:spPr>
                <a:xfrm>
                  <a:off x="415677" y="2783840"/>
                  <a:ext cx="1" cy="1214119"/>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3D14A159-829D-4CE4-9A8E-E2C0CBD3F3F7}"/>
                    </a:ext>
                  </a:extLst>
                </p:cNvPr>
                <p:cNvCxnSpPr>
                  <a:cxnSpLocks/>
                </p:cNvCxnSpPr>
                <p:nvPr userDrawn="1"/>
              </p:nvCxnSpPr>
              <p:spPr>
                <a:xfrm flipH="1">
                  <a:off x="416562" y="2235200"/>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7" name="Group 76">
                <a:extLst>
                  <a:ext uri="{FF2B5EF4-FFF2-40B4-BE49-F238E27FC236}">
                    <a16:creationId xmlns:a16="http://schemas.microsoft.com/office/drawing/2014/main" id="{31D099CA-B8FD-4314-AEDD-819F910D5BDB}"/>
                  </a:ext>
                </a:extLst>
              </p:cNvPr>
              <p:cNvGrpSpPr/>
              <p:nvPr userDrawn="1"/>
            </p:nvGrpSpPr>
            <p:grpSpPr>
              <a:xfrm flipH="1">
                <a:off x="1571694" y="2133600"/>
                <a:ext cx="1033215" cy="1851337"/>
                <a:chOff x="406398" y="2235200"/>
                <a:chExt cx="1033215" cy="1851337"/>
              </a:xfrm>
            </p:grpSpPr>
            <p:cxnSp>
              <p:nvCxnSpPr>
                <p:cNvPr id="78" name="Straight Connector 77">
                  <a:extLst>
                    <a:ext uri="{FF2B5EF4-FFF2-40B4-BE49-F238E27FC236}">
                      <a16:creationId xmlns:a16="http://schemas.microsoft.com/office/drawing/2014/main" id="{C02C6F16-E0CD-428F-BD21-449948C9D678}"/>
                    </a:ext>
                  </a:extLst>
                </p:cNvPr>
                <p:cNvCxnSpPr>
                  <a:cxnSpLocks/>
                </p:cNvCxnSpPr>
                <p:nvPr userDrawn="1"/>
              </p:nvCxnSpPr>
              <p:spPr>
                <a:xfrm flipH="1">
                  <a:off x="406398" y="2783840"/>
                  <a:ext cx="10163" cy="1302697"/>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E6C222D2-654F-4BD1-A0BD-34C233CD23D3}"/>
                    </a:ext>
                  </a:extLst>
                </p:cNvPr>
                <p:cNvCxnSpPr>
                  <a:cxnSpLocks/>
                </p:cNvCxnSpPr>
                <p:nvPr userDrawn="1"/>
              </p:nvCxnSpPr>
              <p:spPr>
                <a:xfrm flipH="1">
                  <a:off x="416561" y="2235200"/>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3" name="Oval 2">
            <a:extLst>
              <a:ext uri="{FF2B5EF4-FFF2-40B4-BE49-F238E27FC236}">
                <a16:creationId xmlns:a16="http://schemas.microsoft.com/office/drawing/2014/main" id="{EA93BAA0-B72B-4BFD-BCF9-4608ADE3AC72}"/>
              </a:ext>
            </a:extLst>
          </p:cNvPr>
          <p:cNvSpPr/>
          <p:nvPr userDrawn="1"/>
        </p:nvSpPr>
        <p:spPr>
          <a:xfrm>
            <a:off x="365953" y="4111045"/>
            <a:ext cx="457200" cy="457200"/>
          </a:xfrm>
          <a:prstGeom prst="ellipse">
            <a:avLst/>
          </a:prstGeom>
          <a:solidFill>
            <a:schemeClr val="bg1"/>
          </a:solidFill>
          <a:ln w="1016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Oval 81">
            <a:extLst>
              <a:ext uri="{FF2B5EF4-FFF2-40B4-BE49-F238E27FC236}">
                <a16:creationId xmlns:a16="http://schemas.microsoft.com/office/drawing/2014/main" id="{07EC39C5-C4D5-4BE2-80A8-355FC3ECC12F}"/>
              </a:ext>
            </a:extLst>
          </p:cNvPr>
          <p:cNvSpPr/>
          <p:nvPr userDrawn="1"/>
        </p:nvSpPr>
        <p:spPr>
          <a:xfrm>
            <a:off x="1384005" y="2268282"/>
            <a:ext cx="457200" cy="457200"/>
          </a:xfrm>
          <a:prstGeom prst="ellipse">
            <a:avLst/>
          </a:prstGeom>
          <a:solidFill>
            <a:schemeClr val="bg1"/>
          </a:solidFill>
          <a:ln w="1016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F5775AD5-ACEB-4CBE-BD90-53D7E05FA5AC}"/>
              </a:ext>
            </a:extLst>
          </p:cNvPr>
          <p:cNvSpPr/>
          <p:nvPr userDrawn="1"/>
        </p:nvSpPr>
        <p:spPr>
          <a:xfrm>
            <a:off x="3452166" y="4525070"/>
            <a:ext cx="457200" cy="457200"/>
          </a:xfrm>
          <a:prstGeom prst="ellipse">
            <a:avLst/>
          </a:prstGeom>
          <a:solidFill>
            <a:schemeClr val="bg1"/>
          </a:solidFill>
          <a:ln w="1016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Oval 83">
            <a:extLst>
              <a:ext uri="{FF2B5EF4-FFF2-40B4-BE49-F238E27FC236}">
                <a16:creationId xmlns:a16="http://schemas.microsoft.com/office/drawing/2014/main" id="{658774E0-9642-4F13-A5E6-09E3CB03DBB5}"/>
              </a:ext>
            </a:extLst>
          </p:cNvPr>
          <p:cNvSpPr/>
          <p:nvPr userDrawn="1"/>
        </p:nvSpPr>
        <p:spPr>
          <a:xfrm>
            <a:off x="5505668" y="2268282"/>
            <a:ext cx="457200" cy="457200"/>
          </a:xfrm>
          <a:prstGeom prst="ellipse">
            <a:avLst/>
          </a:prstGeom>
          <a:solidFill>
            <a:schemeClr val="bg1"/>
          </a:solidFill>
          <a:ln w="1016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Oval 84">
            <a:extLst>
              <a:ext uri="{FF2B5EF4-FFF2-40B4-BE49-F238E27FC236}">
                <a16:creationId xmlns:a16="http://schemas.microsoft.com/office/drawing/2014/main" id="{D65EF3DD-F676-4685-9875-B94CF9FB2C8D}"/>
              </a:ext>
            </a:extLst>
          </p:cNvPr>
          <p:cNvSpPr/>
          <p:nvPr userDrawn="1"/>
        </p:nvSpPr>
        <p:spPr>
          <a:xfrm>
            <a:off x="7588174" y="4499666"/>
            <a:ext cx="457200" cy="457200"/>
          </a:xfrm>
          <a:prstGeom prst="ellipse">
            <a:avLst/>
          </a:prstGeom>
          <a:solidFill>
            <a:schemeClr val="bg1"/>
          </a:solidFill>
          <a:ln w="1016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Oval 85">
            <a:extLst>
              <a:ext uri="{FF2B5EF4-FFF2-40B4-BE49-F238E27FC236}">
                <a16:creationId xmlns:a16="http://schemas.microsoft.com/office/drawing/2014/main" id="{160A3CDF-ADAF-4527-8705-2F8E3851CF65}"/>
              </a:ext>
            </a:extLst>
          </p:cNvPr>
          <p:cNvSpPr/>
          <p:nvPr userDrawn="1"/>
        </p:nvSpPr>
        <p:spPr>
          <a:xfrm>
            <a:off x="9641676" y="2246690"/>
            <a:ext cx="457200" cy="457200"/>
          </a:xfrm>
          <a:prstGeom prst="ellipse">
            <a:avLst/>
          </a:prstGeom>
          <a:solidFill>
            <a:schemeClr val="bg1"/>
          </a:solidFill>
          <a:ln w="1016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Oval 86">
            <a:extLst>
              <a:ext uri="{FF2B5EF4-FFF2-40B4-BE49-F238E27FC236}">
                <a16:creationId xmlns:a16="http://schemas.microsoft.com/office/drawing/2014/main" id="{3FD028A3-58B1-44C9-AC6A-A869FC68B50F}"/>
              </a:ext>
            </a:extLst>
          </p:cNvPr>
          <p:cNvSpPr/>
          <p:nvPr userDrawn="1"/>
        </p:nvSpPr>
        <p:spPr>
          <a:xfrm>
            <a:off x="10644404" y="4100876"/>
            <a:ext cx="457200" cy="457200"/>
          </a:xfrm>
          <a:prstGeom prst="ellipse">
            <a:avLst/>
          </a:prstGeom>
          <a:solidFill>
            <a:schemeClr val="bg1"/>
          </a:solidFill>
          <a:ln w="1016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itle 29">
            <a:extLst>
              <a:ext uri="{FF2B5EF4-FFF2-40B4-BE49-F238E27FC236}">
                <a16:creationId xmlns:a16="http://schemas.microsoft.com/office/drawing/2014/main" id="{18F0CF87-D85A-411D-8002-1157A047CBEF}"/>
              </a:ext>
            </a:extLst>
          </p:cNvPr>
          <p:cNvSpPr>
            <a:spLocks noGrp="1"/>
          </p:cNvSpPr>
          <p:nvPr>
            <p:ph type="title"/>
          </p:nvPr>
        </p:nvSpPr>
        <p:spPr>
          <a:xfrm>
            <a:off x="445402" y="207551"/>
            <a:ext cx="10515600" cy="644475"/>
          </a:xfrm>
          <a:prstGeom prst="rect">
            <a:avLst/>
          </a:prstGeom>
        </p:spPr>
        <p:txBody>
          <a:bodyPr anchor="ctr">
            <a:normAutofit/>
          </a:bodyPr>
          <a:lstStyle>
            <a:lvl1pPr>
              <a:defRPr sz="3200"/>
            </a:lvl1pPr>
          </a:lstStyle>
          <a:p>
            <a:r>
              <a:rPr lang="en-US"/>
              <a:t>Click to edit Master title style</a:t>
            </a:r>
            <a:endParaRPr lang="en-US" dirty="0"/>
          </a:p>
        </p:txBody>
      </p:sp>
      <p:sp>
        <p:nvSpPr>
          <p:cNvPr id="31" name="TextBox 30">
            <a:extLst>
              <a:ext uri="{FF2B5EF4-FFF2-40B4-BE49-F238E27FC236}">
                <a16:creationId xmlns:a16="http://schemas.microsoft.com/office/drawing/2014/main" id="{9E8F9015-A4A2-47D3-9665-686A67F0ED81}"/>
              </a:ext>
            </a:extLst>
          </p:cNvPr>
          <p:cNvSpPr txBox="1"/>
          <p:nvPr userDrawn="1"/>
        </p:nvSpPr>
        <p:spPr>
          <a:xfrm>
            <a:off x="1089272" y="1586906"/>
            <a:ext cx="889480" cy="646331"/>
          </a:xfrm>
          <a:prstGeom prst="rect">
            <a:avLst/>
          </a:prstGeom>
          <a:noFill/>
        </p:spPr>
        <p:txBody>
          <a:bodyPr wrap="square" rtlCol="0">
            <a:spAutoFit/>
          </a:bodyPr>
          <a:lstStyle/>
          <a:p>
            <a:pPr algn="ctr"/>
            <a:r>
              <a:rPr lang="en-US" sz="3600" b="1" dirty="0">
                <a:solidFill>
                  <a:schemeClr val="accent2"/>
                </a:solidFill>
                <a:latin typeface="+mj-lt"/>
              </a:rPr>
              <a:t>01</a:t>
            </a:r>
            <a:endParaRPr lang="en-US" b="1" dirty="0">
              <a:solidFill>
                <a:schemeClr val="accent2"/>
              </a:solidFill>
              <a:latin typeface="+mj-lt"/>
            </a:endParaRPr>
          </a:p>
        </p:txBody>
      </p:sp>
      <p:sp>
        <p:nvSpPr>
          <p:cNvPr id="103" name="TextBox 102">
            <a:extLst>
              <a:ext uri="{FF2B5EF4-FFF2-40B4-BE49-F238E27FC236}">
                <a16:creationId xmlns:a16="http://schemas.microsoft.com/office/drawing/2014/main" id="{426A1182-EDE9-44E7-BA1C-CCAA1B422C3C}"/>
              </a:ext>
            </a:extLst>
          </p:cNvPr>
          <p:cNvSpPr txBox="1"/>
          <p:nvPr userDrawn="1"/>
        </p:nvSpPr>
        <p:spPr>
          <a:xfrm>
            <a:off x="3222860" y="5001792"/>
            <a:ext cx="889480" cy="646331"/>
          </a:xfrm>
          <a:prstGeom prst="rect">
            <a:avLst/>
          </a:prstGeom>
          <a:noFill/>
        </p:spPr>
        <p:txBody>
          <a:bodyPr wrap="square" rtlCol="0">
            <a:spAutoFit/>
          </a:bodyPr>
          <a:lstStyle/>
          <a:p>
            <a:pPr algn="ctr"/>
            <a:r>
              <a:rPr lang="en-US" sz="3600" b="1" dirty="0">
                <a:solidFill>
                  <a:schemeClr val="accent3"/>
                </a:solidFill>
                <a:latin typeface="+mj-lt"/>
              </a:rPr>
              <a:t>02</a:t>
            </a:r>
            <a:endParaRPr lang="en-US" b="1" dirty="0">
              <a:solidFill>
                <a:schemeClr val="accent3"/>
              </a:solidFill>
              <a:latin typeface="+mj-lt"/>
            </a:endParaRPr>
          </a:p>
        </p:txBody>
      </p:sp>
      <p:sp>
        <p:nvSpPr>
          <p:cNvPr id="104" name="TextBox 103">
            <a:extLst>
              <a:ext uri="{FF2B5EF4-FFF2-40B4-BE49-F238E27FC236}">
                <a16:creationId xmlns:a16="http://schemas.microsoft.com/office/drawing/2014/main" id="{453D0452-E8F6-4E1D-8D89-47F4DE14020B}"/>
              </a:ext>
            </a:extLst>
          </p:cNvPr>
          <p:cNvSpPr txBox="1"/>
          <p:nvPr userDrawn="1"/>
        </p:nvSpPr>
        <p:spPr>
          <a:xfrm>
            <a:off x="5280638" y="1593858"/>
            <a:ext cx="889480" cy="646331"/>
          </a:xfrm>
          <a:prstGeom prst="rect">
            <a:avLst/>
          </a:prstGeom>
          <a:noFill/>
        </p:spPr>
        <p:txBody>
          <a:bodyPr wrap="square" rtlCol="0">
            <a:spAutoFit/>
          </a:bodyPr>
          <a:lstStyle/>
          <a:p>
            <a:pPr algn="ctr"/>
            <a:r>
              <a:rPr lang="en-US" sz="3600" b="1" dirty="0">
                <a:solidFill>
                  <a:schemeClr val="accent4"/>
                </a:solidFill>
                <a:latin typeface="+mj-lt"/>
              </a:rPr>
              <a:t>03</a:t>
            </a:r>
            <a:endParaRPr lang="en-US" b="1" dirty="0">
              <a:solidFill>
                <a:schemeClr val="accent4"/>
              </a:solidFill>
              <a:latin typeface="+mj-lt"/>
            </a:endParaRPr>
          </a:p>
        </p:txBody>
      </p:sp>
      <p:sp>
        <p:nvSpPr>
          <p:cNvPr id="105" name="TextBox 104">
            <a:extLst>
              <a:ext uri="{FF2B5EF4-FFF2-40B4-BE49-F238E27FC236}">
                <a16:creationId xmlns:a16="http://schemas.microsoft.com/office/drawing/2014/main" id="{58EE8165-DF59-42CB-A646-DBDAB53967B1}"/>
              </a:ext>
            </a:extLst>
          </p:cNvPr>
          <p:cNvSpPr txBox="1"/>
          <p:nvPr userDrawn="1"/>
        </p:nvSpPr>
        <p:spPr>
          <a:xfrm>
            <a:off x="7363143" y="4982270"/>
            <a:ext cx="889480" cy="646331"/>
          </a:xfrm>
          <a:prstGeom prst="rect">
            <a:avLst/>
          </a:prstGeom>
          <a:noFill/>
        </p:spPr>
        <p:txBody>
          <a:bodyPr wrap="square" rtlCol="0">
            <a:spAutoFit/>
          </a:bodyPr>
          <a:lstStyle/>
          <a:p>
            <a:pPr algn="ctr"/>
            <a:r>
              <a:rPr lang="en-US" sz="3600" b="1" dirty="0">
                <a:solidFill>
                  <a:schemeClr val="accent5"/>
                </a:solidFill>
                <a:latin typeface="+mj-lt"/>
              </a:rPr>
              <a:t>04</a:t>
            </a:r>
            <a:endParaRPr lang="en-US" b="1" dirty="0">
              <a:solidFill>
                <a:schemeClr val="accent5"/>
              </a:solidFill>
              <a:latin typeface="+mj-lt"/>
            </a:endParaRPr>
          </a:p>
        </p:txBody>
      </p:sp>
      <p:sp>
        <p:nvSpPr>
          <p:cNvPr id="106" name="TextBox 105">
            <a:extLst>
              <a:ext uri="{FF2B5EF4-FFF2-40B4-BE49-F238E27FC236}">
                <a16:creationId xmlns:a16="http://schemas.microsoft.com/office/drawing/2014/main" id="{3EC5584D-5A50-4F4A-A8CD-530EFB27FD79}"/>
              </a:ext>
            </a:extLst>
          </p:cNvPr>
          <p:cNvSpPr txBox="1"/>
          <p:nvPr userDrawn="1"/>
        </p:nvSpPr>
        <p:spPr>
          <a:xfrm>
            <a:off x="9402301" y="1554587"/>
            <a:ext cx="889480" cy="646331"/>
          </a:xfrm>
          <a:prstGeom prst="rect">
            <a:avLst/>
          </a:prstGeom>
          <a:noFill/>
        </p:spPr>
        <p:txBody>
          <a:bodyPr wrap="square" rtlCol="0">
            <a:spAutoFit/>
          </a:bodyPr>
          <a:lstStyle/>
          <a:p>
            <a:pPr algn="ctr"/>
            <a:r>
              <a:rPr lang="en-US" sz="3600" b="1" dirty="0">
                <a:solidFill>
                  <a:schemeClr val="accent6"/>
                </a:solidFill>
                <a:latin typeface="+mj-lt"/>
              </a:rPr>
              <a:t>05</a:t>
            </a:r>
            <a:endParaRPr lang="en-US" b="1" dirty="0">
              <a:solidFill>
                <a:schemeClr val="accent6"/>
              </a:solidFill>
              <a:latin typeface="+mj-lt"/>
            </a:endParaRPr>
          </a:p>
        </p:txBody>
      </p:sp>
      <p:sp>
        <p:nvSpPr>
          <p:cNvPr id="35" name="Text Placeholder 34">
            <a:extLst>
              <a:ext uri="{FF2B5EF4-FFF2-40B4-BE49-F238E27FC236}">
                <a16:creationId xmlns:a16="http://schemas.microsoft.com/office/drawing/2014/main" id="{FF7EDF04-AD2B-463F-873D-F9F513090E6C}"/>
              </a:ext>
            </a:extLst>
          </p:cNvPr>
          <p:cNvSpPr>
            <a:spLocks noGrp="1"/>
          </p:cNvSpPr>
          <p:nvPr>
            <p:ph type="body" sz="quarter" idx="10"/>
          </p:nvPr>
        </p:nvSpPr>
        <p:spPr>
          <a:xfrm>
            <a:off x="587526" y="4610158"/>
            <a:ext cx="2068694" cy="391634"/>
          </a:xfrm>
          <a:prstGeom prst="rect">
            <a:avLst/>
          </a:prstGeom>
        </p:spPr>
        <p:txBody>
          <a:bodyPr>
            <a:normAutofit/>
          </a:bodyPr>
          <a:lstStyle>
            <a:lvl1pPr marL="0" indent="0" algn="ctr">
              <a:buNone/>
              <a:defRPr sz="2000">
                <a:solidFill>
                  <a:schemeClr val="accent2"/>
                </a:solidFill>
              </a:defRPr>
            </a:lvl1pPr>
          </a:lstStyle>
          <a:p>
            <a:pPr lvl="0"/>
            <a:r>
              <a:rPr lang="en-US"/>
              <a:t>Click to edit Master text styles</a:t>
            </a:r>
          </a:p>
        </p:txBody>
      </p:sp>
      <p:sp>
        <p:nvSpPr>
          <p:cNvPr id="107" name="Text Placeholder 34">
            <a:extLst>
              <a:ext uri="{FF2B5EF4-FFF2-40B4-BE49-F238E27FC236}">
                <a16:creationId xmlns:a16="http://schemas.microsoft.com/office/drawing/2014/main" id="{7F70B278-4654-46AC-8DD6-824CEF1DFAFB}"/>
              </a:ext>
            </a:extLst>
          </p:cNvPr>
          <p:cNvSpPr>
            <a:spLocks noGrp="1"/>
          </p:cNvSpPr>
          <p:nvPr>
            <p:ph type="body" sz="quarter" idx="11"/>
          </p:nvPr>
        </p:nvSpPr>
        <p:spPr>
          <a:xfrm>
            <a:off x="578258" y="5036815"/>
            <a:ext cx="2068694" cy="1159565"/>
          </a:xfrm>
          <a:prstGeom prst="rect">
            <a:avLst/>
          </a:prstGeom>
        </p:spPr>
        <p:txBody>
          <a:bodyPr>
            <a:normAutofit/>
          </a:bodyPr>
          <a:lstStyle>
            <a:lvl1pPr marL="0" indent="0" algn="ctr">
              <a:buNone/>
              <a:defRPr sz="2000">
                <a:solidFill>
                  <a:schemeClr val="tx1"/>
                </a:solidFill>
              </a:defRPr>
            </a:lvl1pPr>
          </a:lstStyle>
          <a:p>
            <a:pPr lvl="0"/>
            <a:r>
              <a:rPr lang="en-US"/>
              <a:t>Click to edit Master text styles</a:t>
            </a:r>
          </a:p>
        </p:txBody>
      </p:sp>
      <p:sp>
        <p:nvSpPr>
          <p:cNvPr id="108" name="Text Placeholder 34">
            <a:extLst>
              <a:ext uri="{FF2B5EF4-FFF2-40B4-BE49-F238E27FC236}">
                <a16:creationId xmlns:a16="http://schemas.microsoft.com/office/drawing/2014/main" id="{3B7069E5-61AE-4AB2-8653-98A7F283E09B}"/>
              </a:ext>
            </a:extLst>
          </p:cNvPr>
          <p:cNvSpPr>
            <a:spLocks noGrp="1"/>
          </p:cNvSpPr>
          <p:nvPr>
            <p:ph type="body" sz="quarter" idx="12"/>
          </p:nvPr>
        </p:nvSpPr>
        <p:spPr>
          <a:xfrm>
            <a:off x="4704594" y="4610158"/>
            <a:ext cx="2068694" cy="391634"/>
          </a:xfrm>
          <a:prstGeom prst="rect">
            <a:avLst/>
          </a:prstGeom>
        </p:spPr>
        <p:txBody>
          <a:bodyPr>
            <a:normAutofit/>
          </a:bodyPr>
          <a:lstStyle>
            <a:lvl1pPr marL="0" indent="0" algn="ctr">
              <a:buNone/>
              <a:defRPr sz="2000">
                <a:solidFill>
                  <a:schemeClr val="accent4"/>
                </a:solidFill>
              </a:defRPr>
            </a:lvl1pPr>
          </a:lstStyle>
          <a:p>
            <a:pPr lvl="0"/>
            <a:r>
              <a:rPr lang="en-US"/>
              <a:t>Click to edit Master text styles</a:t>
            </a:r>
          </a:p>
        </p:txBody>
      </p:sp>
      <p:sp>
        <p:nvSpPr>
          <p:cNvPr id="109" name="Text Placeholder 34">
            <a:extLst>
              <a:ext uri="{FF2B5EF4-FFF2-40B4-BE49-F238E27FC236}">
                <a16:creationId xmlns:a16="http://schemas.microsoft.com/office/drawing/2014/main" id="{38A8EB30-9561-4857-91EC-C9B25464AFDE}"/>
              </a:ext>
            </a:extLst>
          </p:cNvPr>
          <p:cNvSpPr>
            <a:spLocks noGrp="1"/>
          </p:cNvSpPr>
          <p:nvPr>
            <p:ph type="body" sz="quarter" idx="13"/>
          </p:nvPr>
        </p:nvSpPr>
        <p:spPr>
          <a:xfrm>
            <a:off x="4695326" y="5036815"/>
            <a:ext cx="2068694" cy="1159565"/>
          </a:xfrm>
          <a:prstGeom prst="rect">
            <a:avLst/>
          </a:prstGeom>
        </p:spPr>
        <p:txBody>
          <a:bodyPr>
            <a:normAutofit/>
          </a:bodyPr>
          <a:lstStyle>
            <a:lvl1pPr marL="0" indent="0" algn="ctr">
              <a:buNone/>
              <a:defRPr sz="2000">
                <a:solidFill>
                  <a:schemeClr val="tx1"/>
                </a:solidFill>
              </a:defRPr>
            </a:lvl1pPr>
          </a:lstStyle>
          <a:p>
            <a:pPr lvl="0"/>
            <a:r>
              <a:rPr lang="en-US"/>
              <a:t>Click to edit Master text styles</a:t>
            </a:r>
          </a:p>
        </p:txBody>
      </p:sp>
      <p:sp>
        <p:nvSpPr>
          <p:cNvPr id="110" name="Text Placeholder 34">
            <a:extLst>
              <a:ext uri="{FF2B5EF4-FFF2-40B4-BE49-F238E27FC236}">
                <a16:creationId xmlns:a16="http://schemas.microsoft.com/office/drawing/2014/main" id="{AE1932D4-1CD4-4631-9E96-954227141C8A}"/>
              </a:ext>
            </a:extLst>
          </p:cNvPr>
          <p:cNvSpPr>
            <a:spLocks noGrp="1"/>
          </p:cNvSpPr>
          <p:nvPr>
            <p:ph type="body" sz="quarter" idx="14"/>
          </p:nvPr>
        </p:nvSpPr>
        <p:spPr>
          <a:xfrm>
            <a:off x="8795421" y="4613478"/>
            <a:ext cx="2068694" cy="391634"/>
          </a:xfrm>
          <a:prstGeom prst="rect">
            <a:avLst/>
          </a:prstGeom>
        </p:spPr>
        <p:txBody>
          <a:bodyPr>
            <a:normAutofit/>
          </a:bodyPr>
          <a:lstStyle>
            <a:lvl1pPr marL="0" indent="0" algn="ctr">
              <a:buNone/>
              <a:defRPr sz="2000">
                <a:solidFill>
                  <a:schemeClr val="accent6"/>
                </a:solidFill>
              </a:defRPr>
            </a:lvl1pPr>
          </a:lstStyle>
          <a:p>
            <a:pPr lvl="0"/>
            <a:r>
              <a:rPr lang="en-US"/>
              <a:t>Click to edit Master text styles</a:t>
            </a:r>
          </a:p>
        </p:txBody>
      </p:sp>
      <p:sp>
        <p:nvSpPr>
          <p:cNvPr id="111" name="Text Placeholder 34">
            <a:extLst>
              <a:ext uri="{FF2B5EF4-FFF2-40B4-BE49-F238E27FC236}">
                <a16:creationId xmlns:a16="http://schemas.microsoft.com/office/drawing/2014/main" id="{7A6D526A-E91A-4FC8-8AB8-5FEA321F6ADC}"/>
              </a:ext>
            </a:extLst>
          </p:cNvPr>
          <p:cNvSpPr>
            <a:spLocks noGrp="1"/>
          </p:cNvSpPr>
          <p:nvPr>
            <p:ph type="body" sz="quarter" idx="15"/>
          </p:nvPr>
        </p:nvSpPr>
        <p:spPr>
          <a:xfrm>
            <a:off x="8786153" y="5040135"/>
            <a:ext cx="2068694" cy="1159565"/>
          </a:xfrm>
          <a:prstGeom prst="rect">
            <a:avLst/>
          </a:prstGeom>
        </p:spPr>
        <p:txBody>
          <a:bodyPr>
            <a:normAutofit/>
          </a:bodyPr>
          <a:lstStyle>
            <a:lvl1pPr marL="0" indent="0" algn="ctr">
              <a:buNone/>
              <a:defRPr sz="2000">
                <a:solidFill>
                  <a:schemeClr val="tx1"/>
                </a:solidFill>
              </a:defRPr>
            </a:lvl1pPr>
          </a:lstStyle>
          <a:p>
            <a:pPr lvl="0"/>
            <a:r>
              <a:rPr lang="en-US"/>
              <a:t>Click to edit Master text styles</a:t>
            </a:r>
          </a:p>
        </p:txBody>
      </p:sp>
      <p:sp>
        <p:nvSpPr>
          <p:cNvPr id="112" name="Text Placeholder 34">
            <a:extLst>
              <a:ext uri="{FF2B5EF4-FFF2-40B4-BE49-F238E27FC236}">
                <a16:creationId xmlns:a16="http://schemas.microsoft.com/office/drawing/2014/main" id="{61A32F9F-4ACF-442A-8853-0E4B42CC9EF2}"/>
              </a:ext>
            </a:extLst>
          </p:cNvPr>
          <p:cNvSpPr>
            <a:spLocks noGrp="1"/>
          </p:cNvSpPr>
          <p:nvPr>
            <p:ph type="body" sz="quarter" idx="16"/>
          </p:nvPr>
        </p:nvSpPr>
        <p:spPr>
          <a:xfrm>
            <a:off x="2671735" y="1126350"/>
            <a:ext cx="2068694" cy="391634"/>
          </a:xfrm>
          <a:prstGeom prst="rect">
            <a:avLst/>
          </a:prstGeom>
        </p:spPr>
        <p:txBody>
          <a:bodyPr>
            <a:normAutofit/>
          </a:bodyPr>
          <a:lstStyle>
            <a:lvl1pPr marL="0" indent="0" algn="ctr">
              <a:buNone/>
              <a:defRPr sz="2000">
                <a:solidFill>
                  <a:schemeClr val="accent3"/>
                </a:solidFill>
              </a:defRPr>
            </a:lvl1pPr>
          </a:lstStyle>
          <a:p>
            <a:pPr lvl="0"/>
            <a:r>
              <a:rPr lang="en-US"/>
              <a:t>Click to edit Master text styles</a:t>
            </a:r>
          </a:p>
        </p:txBody>
      </p:sp>
      <p:sp>
        <p:nvSpPr>
          <p:cNvPr id="113" name="Text Placeholder 34">
            <a:extLst>
              <a:ext uri="{FF2B5EF4-FFF2-40B4-BE49-F238E27FC236}">
                <a16:creationId xmlns:a16="http://schemas.microsoft.com/office/drawing/2014/main" id="{B3D0AD38-B8DA-4C19-97D0-C4BF494F2F0B}"/>
              </a:ext>
            </a:extLst>
          </p:cNvPr>
          <p:cNvSpPr>
            <a:spLocks noGrp="1"/>
          </p:cNvSpPr>
          <p:nvPr>
            <p:ph type="body" sz="quarter" idx="17"/>
          </p:nvPr>
        </p:nvSpPr>
        <p:spPr>
          <a:xfrm>
            <a:off x="2662467" y="1553007"/>
            <a:ext cx="2068694" cy="1159565"/>
          </a:xfrm>
          <a:prstGeom prst="rect">
            <a:avLst/>
          </a:prstGeom>
        </p:spPr>
        <p:txBody>
          <a:bodyPr>
            <a:normAutofit/>
          </a:bodyPr>
          <a:lstStyle>
            <a:lvl1pPr marL="0" indent="0" algn="ctr">
              <a:buNone/>
              <a:defRPr sz="2000">
                <a:solidFill>
                  <a:schemeClr val="tx1"/>
                </a:solidFill>
              </a:defRPr>
            </a:lvl1pPr>
          </a:lstStyle>
          <a:p>
            <a:pPr lvl="0"/>
            <a:r>
              <a:rPr lang="en-US"/>
              <a:t>Click to edit Master text styles</a:t>
            </a:r>
          </a:p>
        </p:txBody>
      </p:sp>
      <p:sp>
        <p:nvSpPr>
          <p:cNvPr id="114" name="Text Placeholder 34">
            <a:extLst>
              <a:ext uri="{FF2B5EF4-FFF2-40B4-BE49-F238E27FC236}">
                <a16:creationId xmlns:a16="http://schemas.microsoft.com/office/drawing/2014/main" id="{A8DE427E-A7F5-47D9-AA8C-5F8089A99E20}"/>
              </a:ext>
            </a:extLst>
          </p:cNvPr>
          <p:cNvSpPr>
            <a:spLocks noGrp="1"/>
          </p:cNvSpPr>
          <p:nvPr>
            <p:ph type="body" sz="quarter" idx="18"/>
          </p:nvPr>
        </p:nvSpPr>
        <p:spPr>
          <a:xfrm>
            <a:off x="6835596" y="1066973"/>
            <a:ext cx="2068694" cy="391634"/>
          </a:xfrm>
          <a:prstGeom prst="rect">
            <a:avLst/>
          </a:prstGeom>
        </p:spPr>
        <p:txBody>
          <a:bodyPr>
            <a:normAutofit/>
          </a:bodyPr>
          <a:lstStyle>
            <a:lvl1pPr marL="0" indent="0" algn="ctr">
              <a:buNone/>
              <a:defRPr sz="2000">
                <a:solidFill>
                  <a:schemeClr val="accent5"/>
                </a:solidFill>
              </a:defRPr>
            </a:lvl1pPr>
          </a:lstStyle>
          <a:p>
            <a:pPr lvl="0"/>
            <a:r>
              <a:rPr lang="en-US"/>
              <a:t>Click to edit Master text styles</a:t>
            </a:r>
          </a:p>
        </p:txBody>
      </p:sp>
      <p:sp>
        <p:nvSpPr>
          <p:cNvPr id="115" name="Text Placeholder 34">
            <a:extLst>
              <a:ext uri="{FF2B5EF4-FFF2-40B4-BE49-F238E27FC236}">
                <a16:creationId xmlns:a16="http://schemas.microsoft.com/office/drawing/2014/main" id="{E764A502-6D62-4133-90C7-1FE9B38E747B}"/>
              </a:ext>
            </a:extLst>
          </p:cNvPr>
          <p:cNvSpPr>
            <a:spLocks noGrp="1"/>
          </p:cNvSpPr>
          <p:nvPr>
            <p:ph type="body" sz="quarter" idx="19"/>
          </p:nvPr>
        </p:nvSpPr>
        <p:spPr>
          <a:xfrm>
            <a:off x="6826328" y="1493630"/>
            <a:ext cx="2068694" cy="1159565"/>
          </a:xfrm>
          <a:prstGeom prst="rect">
            <a:avLst/>
          </a:prstGeom>
        </p:spPr>
        <p:txBody>
          <a:bodyPr>
            <a:normAutofit/>
          </a:bodyPr>
          <a:lstStyle>
            <a:lvl1pPr marL="0" indent="0" algn="ctr">
              <a:buNone/>
              <a:defRPr sz="200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13414171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5510D-FBB5-482A-8752-89B219BACFDE}"/>
              </a:ext>
            </a:extLst>
          </p:cNvPr>
          <p:cNvSpPr>
            <a:spLocks noGrp="1"/>
          </p:cNvSpPr>
          <p:nvPr>
            <p:ph idx="1" hasCustomPrompt="1"/>
          </p:nvPr>
        </p:nvSpPr>
        <p:spPr>
          <a:xfrm>
            <a:off x="708751" y="1761473"/>
            <a:ext cx="10515600" cy="4362646"/>
          </a:xfrm>
        </p:spPr>
        <p:txBody>
          <a:bodyPr>
            <a:normAutofit/>
          </a:bodyPr>
          <a:lstStyle>
            <a:lvl1pPr>
              <a:defRPr sz="1800">
                <a:latin typeface="Source Sans Pro" panose="020B0503030403020204" pitchFamily="34" charset="0"/>
              </a:defRPr>
            </a:lvl1pPr>
          </a:lstStyle>
          <a:p>
            <a:pPr lvl="0"/>
            <a:r>
              <a:rPr lang="en-US" dirty="0"/>
              <a:t>Text in Source Sans Regular 18 </a:t>
            </a:r>
            <a:r>
              <a:rPr lang="en-US" dirty="0" err="1"/>
              <a:t>pt</a:t>
            </a:r>
            <a:endParaRPr lang="en-US" dirty="0"/>
          </a:p>
        </p:txBody>
      </p:sp>
      <p:sp>
        <p:nvSpPr>
          <p:cNvPr id="8" name="Textfeld 5">
            <a:extLst>
              <a:ext uri="{FF2B5EF4-FFF2-40B4-BE49-F238E27FC236}">
                <a16:creationId xmlns:a16="http://schemas.microsoft.com/office/drawing/2014/main" id="{B212B334-77B2-4956-8874-8D1367CB9DB7}"/>
              </a:ext>
            </a:extLst>
          </p:cNvPr>
          <p:cNvSpPr txBox="1"/>
          <p:nvPr userDrawn="1"/>
        </p:nvSpPr>
        <p:spPr>
          <a:xfrm>
            <a:off x="7140849" y="535782"/>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01777118-F35C-4A60-ADBC-F9A6FD1EA98A}" type="slidenum">
              <a:rPr lang="pt-PT" sz="1000" smtClean="0">
                <a:solidFill>
                  <a:schemeClr val="tx1"/>
                </a:solidFill>
                <a:latin typeface="Source Sans Pro" panose="020B0503030403020204" pitchFamily="34" charset="0"/>
                <a:ea typeface="Source Sans Pro" panose="020B0503030403020204" pitchFamily="34" charset="0"/>
              </a:rPr>
              <a:t>‹#›</a:t>
            </a:fld>
            <a:endParaRPr lang="pt-PT" sz="1000" dirty="0">
              <a:solidFill>
                <a:schemeClr val="tx1"/>
              </a:solidFill>
              <a:latin typeface="Source Sans Pro" panose="020B0503030403020204" pitchFamily="34" charset="0"/>
              <a:ea typeface="Source Sans Pro" panose="020B0503030403020204" pitchFamily="34" charset="0"/>
            </a:endParaRPr>
          </a:p>
        </p:txBody>
      </p:sp>
      <p:sp>
        <p:nvSpPr>
          <p:cNvPr id="11" name="Textfeld 5">
            <a:extLst>
              <a:ext uri="{FF2B5EF4-FFF2-40B4-BE49-F238E27FC236}">
                <a16:creationId xmlns:a16="http://schemas.microsoft.com/office/drawing/2014/main" id="{011C4A5A-4A34-498D-AD68-A514E2616016}"/>
              </a:ext>
            </a:extLst>
          </p:cNvPr>
          <p:cNvSpPr txBox="1"/>
          <p:nvPr userDrawn="1"/>
        </p:nvSpPr>
        <p:spPr>
          <a:xfrm>
            <a:off x="7174717" y="844925"/>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7CD98B14-8ED0-4C1F-BF89-0150E109F575}" type="datetime4">
              <a:rPr kumimoji="0" lang="en-US" sz="1000" b="0" u="none" strike="noStrike" cap="none" spc="0" normalizeH="0" baseline="0" smtClean="0">
                <a:ln>
                  <a:noFill/>
                </a:ln>
                <a:solidFill>
                  <a:srgbClr val="008244"/>
                </a:solidFill>
                <a:effectLst/>
                <a:uFillTx/>
                <a:latin typeface="Source Sans Pro" panose="020B0503030403020204" pitchFamily="34" charset="0"/>
                <a:ea typeface="Source Sans Pro" panose="020B0503030403020204" pitchFamily="34" charset="0"/>
                <a:sym typeface="Helvetica Neue"/>
              </a:rPr>
              <a:t>June 19, 2024</a:t>
            </a:fld>
            <a:endParaRPr kumimoji="0" lang="pt-PT" sz="1000" b="0" u="none" strike="noStrike" cap="none" spc="0" normalizeH="0" baseline="0" dirty="0">
              <a:ln>
                <a:noFill/>
              </a:ln>
              <a:solidFill>
                <a:srgbClr val="008244"/>
              </a:solidFill>
              <a:effectLst/>
              <a:uFillTx/>
              <a:latin typeface="Source Sans Pro" panose="020B0503030403020204" pitchFamily="34" charset="0"/>
              <a:ea typeface="Source Sans Pro" panose="020B0503030403020204" pitchFamily="34" charset="0"/>
              <a:sym typeface="Helvetica Neue"/>
            </a:endParaRPr>
          </a:p>
        </p:txBody>
      </p:sp>
    </p:spTree>
    <p:extLst>
      <p:ext uri="{BB962C8B-B14F-4D97-AF65-F5344CB8AC3E}">
        <p14:creationId xmlns:p14="http://schemas.microsoft.com/office/powerpoint/2010/main" val="10411569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5510D-FBB5-482A-8752-89B219BACFDE}"/>
              </a:ext>
            </a:extLst>
          </p:cNvPr>
          <p:cNvSpPr>
            <a:spLocks noGrp="1"/>
          </p:cNvSpPr>
          <p:nvPr>
            <p:ph idx="1" hasCustomPrompt="1"/>
          </p:nvPr>
        </p:nvSpPr>
        <p:spPr>
          <a:xfrm>
            <a:off x="708751" y="2827164"/>
            <a:ext cx="10515600" cy="3217998"/>
          </a:xfrm>
        </p:spPr>
        <p:txBody>
          <a:bodyPr/>
          <a:lstStyle>
            <a:lvl1pPr marL="241093" marR="0" indent="-241093" algn="l" defTabSz="914353" rtl="0" eaLnBrk="1" fontAlgn="auto" latinLnBrk="0" hangingPunct="1">
              <a:lnSpc>
                <a:spcPct val="90000"/>
              </a:lnSpc>
              <a:spcBef>
                <a:spcPts val="1000"/>
              </a:spcBef>
              <a:spcAft>
                <a:spcPts val="0"/>
              </a:spcAft>
              <a:buClrTx/>
              <a:buSzTx/>
              <a:buFont typeface="+mj-lt"/>
              <a:buAutoNum type="arabicPeriod"/>
              <a:tabLst/>
              <a:defRPr sz="1800">
                <a:latin typeface="Source Sans Pro" panose="020B0503030403020204" pitchFamily="34" charset="0"/>
              </a:defRPr>
            </a:lvl1pPr>
          </a:lstStyle>
          <a:p>
            <a:pPr marL="241093" marR="0" lvl="0" indent="-241093" algn="l" defTabSz="914353" rtl="0" eaLnBrk="1" fontAlgn="auto" latinLnBrk="0" hangingPunct="1">
              <a:lnSpc>
                <a:spcPct val="90000"/>
              </a:lnSpc>
              <a:spcBef>
                <a:spcPts val="1000"/>
              </a:spcBef>
              <a:spcAft>
                <a:spcPts val="0"/>
              </a:spcAft>
              <a:buClrTx/>
              <a:buSzTx/>
              <a:tabLst/>
              <a:defRPr/>
            </a:pPr>
            <a:r>
              <a:rPr lang="en-US" dirty="0"/>
              <a:t>Text in Source Sans Regular 18 </a:t>
            </a:r>
            <a:r>
              <a:rPr lang="en-US" dirty="0" err="1"/>
              <a:t>pt</a:t>
            </a:r>
            <a:endParaRPr lang="en-US" dirty="0"/>
          </a:p>
          <a:p>
            <a:pPr marL="241093" marR="0" lvl="0" indent="-241093" algn="l" defTabSz="914353" rtl="0" eaLnBrk="1" fontAlgn="auto" latinLnBrk="0" hangingPunct="1">
              <a:lnSpc>
                <a:spcPct val="90000"/>
              </a:lnSpc>
              <a:spcBef>
                <a:spcPts val="1000"/>
              </a:spcBef>
              <a:spcAft>
                <a:spcPts val="0"/>
              </a:spcAft>
              <a:buClrTx/>
              <a:buSzTx/>
              <a:buFont typeface="+mj-lt"/>
              <a:buAutoNum type="arabicPeriod"/>
              <a:tabLst/>
              <a:defRPr/>
            </a:pPr>
            <a:r>
              <a:rPr lang="en-US" dirty="0"/>
              <a:t>Text in Source Sans Regular 18 </a:t>
            </a:r>
            <a:r>
              <a:rPr lang="en-US" dirty="0" err="1"/>
              <a:t>pt</a:t>
            </a:r>
            <a:endParaRPr lang="en-US" dirty="0"/>
          </a:p>
          <a:p>
            <a:pPr marL="241093" marR="0" lvl="0" indent="-241093" algn="l" defTabSz="914353" rtl="0" eaLnBrk="1" fontAlgn="auto" latinLnBrk="0" hangingPunct="1">
              <a:lnSpc>
                <a:spcPct val="90000"/>
              </a:lnSpc>
              <a:spcBef>
                <a:spcPts val="1000"/>
              </a:spcBef>
              <a:spcAft>
                <a:spcPts val="0"/>
              </a:spcAft>
              <a:buClrTx/>
              <a:buSzTx/>
              <a:buFont typeface="+mj-lt"/>
              <a:buAutoNum type="arabicPeriod"/>
              <a:tabLst/>
              <a:defRPr/>
            </a:pPr>
            <a:r>
              <a:rPr lang="en-US" dirty="0"/>
              <a:t>Text in Source Sans Regular 18 </a:t>
            </a:r>
            <a:r>
              <a:rPr lang="en-US" dirty="0" err="1"/>
              <a:t>pt</a:t>
            </a:r>
            <a:endParaRPr lang="en-US" dirty="0"/>
          </a:p>
          <a:p>
            <a:pPr marL="241093" marR="0" lvl="0" indent="-241093" algn="l" defTabSz="914353" rtl="0" eaLnBrk="1" fontAlgn="auto" latinLnBrk="0" hangingPunct="1">
              <a:lnSpc>
                <a:spcPct val="90000"/>
              </a:lnSpc>
              <a:spcBef>
                <a:spcPts val="1000"/>
              </a:spcBef>
              <a:spcAft>
                <a:spcPts val="0"/>
              </a:spcAft>
              <a:buClrTx/>
              <a:buSzTx/>
              <a:tabLst/>
              <a:defRPr/>
            </a:pPr>
            <a:endParaRPr lang="en-US" dirty="0"/>
          </a:p>
          <a:p>
            <a:pPr marL="241093" marR="0" lvl="0" indent="-241093" algn="l" defTabSz="914353" rtl="0" eaLnBrk="1" fontAlgn="auto" latinLnBrk="0" hangingPunct="1">
              <a:lnSpc>
                <a:spcPct val="90000"/>
              </a:lnSpc>
              <a:spcBef>
                <a:spcPts val="1000"/>
              </a:spcBef>
              <a:spcAft>
                <a:spcPts val="0"/>
              </a:spcAft>
              <a:buClrTx/>
              <a:buSzTx/>
              <a:tabLst/>
              <a:defRPr/>
            </a:pPr>
            <a:endParaRPr lang="en-US" dirty="0"/>
          </a:p>
        </p:txBody>
      </p:sp>
      <p:sp>
        <p:nvSpPr>
          <p:cNvPr id="7" name="Textfeld 5">
            <a:extLst>
              <a:ext uri="{FF2B5EF4-FFF2-40B4-BE49-F238E27FC236}">
                <a16:creationId xmlns:a16="http://schemas.microsoft.com/office/drawing/2014/main" id="{9CA3E6DA-5DDB-4BF7-B225-517C0AF31586}"/>
              </a:ext>
            </a:extLst>
          </p:cNvPr>
          <p:cNvSpPr txBox="1"/>
          <p:nvPr userDrawn="1"/>
        </p:nvSpPr>
        <p:spPr>
          <a:xfrm>
            <a:off x="7140849" y="535782"/>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01777118-F35C-4A60-ADBC-F9A6FD1EA98A}" type="slidenum">
              <a:rPr lang="pt-PT" sz="1000" smtClean="0">
                <a:solidFill>
                  <a:srgbClr val="008244"/>
                </a:solidFill>
                <a:latin typeface="Source Sans Pro" panose="020B0503030403020204" pitchFamily="34" charset="0"/>
                <a:ea typeface="Source Sans Pro" panose="020B0503030403020204" pitchFamily="34" charset="0"/>
              </a:rPr>
              <a:t>‹#›</a:t>
            </a:fld>
            <a:endParaRPr lang="pt-PT" sz="1000" dirty="0">
              <a:solidFill>
                <a:srgbClr val="008244"/>
              </a:solidFill>
              <a:latin typeface="Source Sans Pro" panose="020B0503030403020204" pitchFamily="34" charset="0"/>
              <a:ea typeface="Source Sans Pro" panose="020B0503030403020204" pitchFamily="34" charset="0"/>
            </a:endParaRPr>
          </a:p>
        </p:txBody>
      </p:sp>
      <p:sp>
        <p:nvSpPr>
          <p:cNvPr id="11" name="Textfeld 5">
            <a:extLst>
              <a:ext uri="{FF2B5EF4-FFF2-40B4-BE49-F238E27FC236}">
                <a16:creationId xmlns:a16="http://schemas.microsoft.com/office/drawing/2014/main" id="{B5E08E9A-2C87-42D0-982B-D261828816E8}"/>
              </a:ext>
            </a:extLst>
          </p:cNvPr>
          <p:cNvSpPr txBox="1"/>
          <p:nvPr userDrawn="1"/>
        </p:nvSpPr>
        <p:spPr>
          <a:xfrm>
            <a:off x="7174717" y="844925"/>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7CD98B14-8ED0-4C1F-BF89-0150E109F575}" type="datetime4">
              <a:rPr kumimoji="0" lang="en-US" sz="1000" b="0" u="none" strike="noStrike" cap="none" spc="0" normalizeH="0" baseline="0" smtClean="0">
                <a:ln>
                  <a:noFill/>
                </a:ln>
                <a:solidFill>
                  <a:srgbClr val="008244"/>
                </a:solidFill>
                <a:effectLst/>
                <a:uFillTx/>
                <a:latin typeface="Source Sans Pro" panose="020B0503030403020204" pitchFamily="34" charset="0"/>
                <a:ea typeface="Source Sans Pro" panose="020B0503030403020204" pitchFamily="34" charset="0"/>
                <a:sym typeface="Helvetica Neue"/>
              </a:rPr>
              <a:t>June 19, 2024</a:t>
            </a:fld>
            <a:endParaRPr kumimoji="0" lang="pt-PT" sz="1000" b="0" u="none" strike="noStrike" cap="none" spc="0" normalizeH="0" baseline="0" dirty="0">
              <a:ln>
                <a:noFill/>
              </a:ln>
              <a:solidFill>
                <a:srgbClr val="008244"/>
              </a:solidFill>
              <a:effectLst/>
              <a:uFillTx/>
              <a:latin typeface="Source Sans Pro" panose="020B0503030403020204" pitchFamily="34" charset="0"/>
              <a:ea typeface="Source Sans Pro" panose="020B0503030403020204" pitchFamily="34" charset="0"/>
              <a:sym typeface="Helvetica Neue"/>
            </a:endParaRPr>
          </a:p>
        </p:txBody>
      </p:sp>
      <p:sp>
        <p:nvSpPr>
          <p:cNvPr id="12" name="Content Placeholder 2">
            <a:extLst>
              <a:ext uri="{FF2B5EF4-FFF2-40B4-BE49-F238E27FC236}">
                <a16:creationId xmlns:a16="http://schemas.microsoft.com/office/drawing/2014/main" id="{54DED49E-6387-48BD-8982-7335BD233D91}"/>
              </a:ext>
            </a:extLst>
          </p:cNvPr>
          <p:cNvSpPr>
            <a:spLocks noGrp="1"/>
          </p:cNvSpPr>
          <p:nvPr>
            <p:ph idx="10" hasCustomPrompt="1"/>
          </p:nvPr>
        </p:nvSpPr>
        <p:spPr>
          <a:xfrm>
            <a:off x="7467212" y="667030"/>
            <a:ext cx="4089400" cy="154616"/>
          </a:xfrm>
        </p:spPr>
        <p:txBody>
          <a:bodyPr>
            <a:noAutofit/>
          </a:bodyPr>
          <a:lstStyle>
            <a:lvl1pPr marL="0" indent="0" algn="r">
              <a:buNone/>
              <a:defRPr sz="1000" b="1">
                <a:solidFill>
                  <a:srgbClr val="008244"/>
                </a:solidFill>
              </a:defRPr>
            </a:lvl1pPr>
          </a:lstStyle>
          <a:p>
            <a:pPr lvl="0"/>
            <a:r>
              <a:rPr lang="en-US" dirty="0"/>
              <a:t>FINAL RTPM</a:t>
            </a:r>
          </a:p>
        </p:txBody>
      </p:sp>
    </p:spTree>
    <p:extLst>
      <p:ext uri="{BB962C8B-B14F-4D97-AF65-F5344CB8AC3E}">
        <p14:creationId xmlns:p14="http://schemas.microsoft.com/office/powerpoint/2010/main" val="12270205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esi → Testo colonne I">
    <p:spTree>
      <p:nvGrpSpPr>
        <p:cNvPr id="1" name=""/>
        <p:cNvGrpSpPr/>
        <p:nvPr/>
      </p:nvGrpSpPr>
      <p:grpSpPr>
        <a:xfrm>
          <a:off x="0" y="0"/>
          <a:ext cx="0" cy="0"/>
          <a:chOff x="0" y="0"/>
          <a:chExt cx="0" cy="0"/>
        </a:xfrm>
      </p:grpSpPr>
      <p:sp>
        <p:nvSpPr>
          <p:cNvPr id="16" name="Segnaposto testo 2">
            <a:extLst>
              <a:ext uri="{FF2B5EF4-FFF2-40B4-BE49-F238E27FC236}">
                <a16:creationId xmlns:a16="http://schemas.microsoft.com/office/drawing/2014/main" id="{20FA11AD-D979-9742-93EB-DB35ED03448B}"/>
              </a:ext>
            </a:extLst>
          </p:cNvPr>
          <p:cNvSpPr>
            <a:spLocks noGrp="1"/>
          </p:cNvSpPr>
          <p:nvPr>
            <p:ph type="body" idx="15"/>
          </p:nvPr>
        </p:nvSpPr>
        <p:spPr>
          <a:xfrm>
            <a:off x="381609" y="917408"/>
            <a:ext cx="11276991" cy="710451"/>
          </a:xfrm>
          <a:prstGeom prst="rect">
            <a:avLst/>
          </a:prstGeom>
        </p:spPr>
        <p:txBody>
          <a:bodyPr wrap="square" lIns="0" tIns="0" rIns="0" bIns="0" anchor="t" anchorCtr="0">
            <a:spAutoFit/>
          </a:bodyPr>
          <a:lstStyle>
            <a:lvl1pPr marL="457200" indent="-457200">
              <a:lnSpc>
                <a:spcPct val="100000"/>
              </a:lnSpc>
              <a:spcBef>
                <a:spcPts val="300"/>
              </a:spcBef>
              <a:buFont typeface="Arial" panose="020B0604020202020204" pitchFamily="34" charset="0"/>
              <a:buChar char="•"/>
              <a:defRPr sz="2400" b="0" i="0">
                <a:latin typeface="Futura Lt BT Light" panose="020B0402020204020303" pitchFamily="34" charset="0"/>
                <a:cs typeface="Futura Medium" panose="020B0602020204020303" pitchFamily="34" charset="-79"/>
              </a:defRPr>
            </a:lvl1pPr>
            <a:lvl2pPr marL="800100" indent="-342900">
              <a:buFont typeface="Wingdings" panose="05000000000000000000" pitchFamily="2" charset="2"/>
              <a:buChar char="§"/>
              <a:defRPr sz="2000" b="0">
                <a:latin typeface="Futura Lt BT Light" panose="020B0402020204020303" pitchFamily="34" charset="0"/>
              </a:defRPr>
            </a:lvl2pPr>
            <a:lvl3pPr marL="1200150" indent="-285750">
              <a:buFont typeface="Arial" panose="020B0604020202020204" pitchFamily="34" charset="0"/>
              <a:buChar char="•"/>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a:p>
            <a:pPr lvl="1"/>
            <a:endParaRPr lang="en-GB" noProof="0"/>
          </a:p>
        </p:txBody>
      </p:sp>
      <p:sp>
        <p:nvSpPr>
          <p:cNvPr id="6" name="Segnaposto testo 2">
            <a:extLst>
              <a:ext uri="{FF2B5EF4-FFF2-40B4-BE49-F238E27FC236}">
                <a16:creationId xmlns:a16="http://schemas.microsoft.com/office/drawing/2014/main" id="{78FBFAAA-265C-D940-BB94-1F159C05C242}"/>
              </a:ext>
            </a:extLst>
          </p:cNvPr>
          <p:cNvSpPr>
            <a:spLocks noGrp="1"/>
          </p:cNvSpPr>
          <p:nvPr>
            <p:ph type="body" idx="17" hasCustomPrompt="1"/>
          </p:nvPr>
        </p:nvSpPr>
        <p:spPr>
          <a:xfrm>
            <a:off x="381609" y="113966"/>
            <a:ext cx="11187539" cy="387798"/>
          </a:xfrm>
          <a:prstGeom prst="rect">
            <a:avLst/>
          </a:prstGeom>
          <a:noFill/>
        </p:spPr>
        <p:txBody>
          <a:bodyPr vert="horz" wrap="square" lIns="0" tIns="0" rIns="0" bIns="0" anchor="ctr" anchorCtr="0">
            <a:spAutoFit/>
          </a:bodyPr>
          <a:lstStyle>
            <a:lvl1pPr marL="0" indent="0" algn="l">
              <a:buNone/>
              <a:defRPr sz="2800" b="0" i="0">
                <a:solidFill>
                  <a:schemeClr val="tx1"/>
                </a:solidFill>
                <a:latin typeface="Futura Lt BT Light" panose="020B0402020204020303" pitchFamily="34" charset="0"/>
                <a:cs typeface="Futura Medium" panose="020B0602020204020303" pitchFamily="34" charset="-79"/>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it-IT"/>
              <a:t>Titolo</a:t>
            </a:r>
          </a:p>
        </p:txBody>
      </p:sp>
    </p:spTree>
    <p:extLst>
      <p:ext uri="{BB962C8B-B14F-4D97-AF65-F5344CB8AC3E}">
        <p14:creationId xmlns:p14="http://schemas.microsoft.com/office/powerpoint/2010/main" val="1296960878"/>
      </p:ext>
    </p:extLst>
  </p:cSld>
  <p:clrMapOvr>
    <a:masterClrMapping/>
  </p:clrMapOvr>
  <p:hf hdr="0"/>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0DD346-886D-4137-8682-1DAF42D0287A}"/>
              </a:ext>
            </a:extLst>
          </p:cNvPr>
          <p:cNvPicPr>
            <a:picLocks noChangeAspect="1"/>
          </p:cNvPicPr>
          <p:nvPr userDrawn="1"/>
        </p:nvPicPr>
        <p:blipFill>
          <a:blip r:embed="rId2"/>
          <a:stretch>
            <a:fillRect/>
          </a:stretch>
        </p:blipFill>
        <p:spPr>
          <a:xfrm>
            <a:off x="0" y="27785"/>
            <a:ext cx="12192000" cy="6822311"/>
          </a:xfrm>
          <a:prstGeom prst="rect">
            <a:avLst/>
          </a:prstGeom>
        </p:spPr>
      </p:pic>
      <p:cxnSp>
        <p:nvCxnSpPr>
          <p:cNvPr id="18" name="Gerade Verbindung 5">
            <a:extLst>
              <a:ext uri="{FF2B5EF4-FFF2-40B4-BE49-F238E27FC236}">
                <a16:creationId xmlns:a16="http://schemas.microsoft.com/office/drawing/2014/main" id="{C5D393EE-A9BA-4FF4-AB53-D1325EA90608}"/>
              </a:ext>
            </a:extLst>
          </p:cNvPr>
          <p:cNvCxnSpPr/>
          <p:nvPr userDrawn="1"/>
        </p:nvCxnSpPr>
        <p:spPr>
          <a:xfrm>
            <a:off x="708749" y="1873125"/>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9" name="Gerade Verbindung 6">
            <a:extLst>
              <a:ext uri="{FF2B5EF4-FFF2-40B4-BE49-F238E27FC236}">
                <a16:creationId xmlns:a16="http://schemas.microsoft.com/office/drawing/2014/main" id="{BCCA62A8-E9A9-494B-A93A-848F2F850E6F}"/>
              </a:ext>
            </a:extLst>
          </p:cNvPr>
          <p:cNvCxnSpPr/>
          <p:nvPr userDrawn="1"/>
        </p:nvCxnSpPr>
        <p:spPr>
          <a:xfrm>
            <a:off x="708749" y="4358170"/>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20" name="Headline">
            <a:extLst>
              <a:ext uri="{FF2B5EF4-FFF2-40B4-BE49-F238E27FC236}">
                <a16:creationId xmlns:a16="http://schemas.microsoft.com/office/drawing/2014/main" id="{420E3858-A525-420A-858D-563D3FF5C476}"/>
              </a:ext>
            </a:extLst>
          </p:cNvPr>
          <p:cNvSpPr>
            <a:spLocks noGrp="1"/>
          </p:cNvSpPr>
          <p:nvPr>
            <p:ph type="title" hasCustomPrompt="1"/>
          </p:nvPr>
        </p:nvSpPr>
        <p:spPr bwMode="gray">
          <a:xfrm>
            <a:off x="614057" y="2357758"/>
            <a:ext cx="10244283" cy="1089529"/>
          </a:xfrm>
          <a:prstGeom prst="rect">
            <a:avLst/>
          </a:prstGeom>
        </p:spPr>
        <p:txBody>
          <a:bodyPr wrap="square">
            <a:spAutoFit/>
          </a:bodyPr>
          <a:lstStyle>
            <a:lvl1pPr>
              <a:defRPr sz="3600"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
        <p:nvSpPr>
          <p:cNvPr id="21" name="Subline">
            <a:extLst>
              <a:ext uri="{FF2B5EF4-FFF2-40B4-BE49-F238E27FC236}">
                <a16:creationId xmlns:a16="http://schemas.microsoft.com/office/drawing/2014/main" id="{7595543A-71B6-4F18-ACB7-B76E9ABC90D3}"/>
              </a:ext>
            </a:extLst>
          </p:cNvPr>
          <p:cNvSpPr>
            <a:spLocks noGrp="1"/>
          </p:cNvSpPr>
          <p:nvPr>
            <p:ph type="body" sz="quarter" idx="10" hasCustomPrompt="1"/>
          </p:nvPr>
        </p:nvSpPr>
        <p:spPr bwMode="gray">
          <a:xfrm>
            <a:off x="625895" y="1952321"/>
            <a:ext cx="10244283" cy="326243"/>
          </a:xfrm>
        </p:spPr>
        <p:txBody>
          <a:bodyPr wrap="square">
            <a:spAutoFit/>
          </a:bodyPr>
          <a:lstStyle>
            <a:lvl1pPr marL="0" indent="0">
              <a:lnSpc>
                <a:spcPct val="95000"/>
              </a:lnSpc>
              <a:spcBef>
                <a:spcPts val="844"/>
              </a:spcBef>
              <a:spcAft>
                <a:spcPts val="0"/>
              </a:spcAft>
              <a:buNone/>
              <a:defRPr sz="16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22" name="Subline">
            <a:extLst>
              <a:ext uri="{FF2B5EF4-FFF2-40B4-BE49-F238E27FC236}">
                <a16:creationId xmlns:a16="http://schemas.microsoft.com/office/drawing/2014/main" id="{5D0B59CA-C862-40A6-8698-6E58CD063D5B}"/>
              </a:ext>
            </a:extLst>
          </p:cNvPr>
          <p:cNvSpPr>
            <a:spLocks noGrp="1"/>
          </p:cNvSpPr>
          <p:nvPr>
            <p:ph type="body" sz="quarter" idx="11" hasCustomPrompt="1"/>
          </p:nvPr>
        </p:nvSpPr>
        <p:spPr bwMode="gray">
          <a:xfrm>
            <a:off x="602220" y="3491567"/>
            <a:ext cx="10244283" cy="443198"/>
          </a:xfrm>
        </p:spPr>
        <p:txBody>
          <a:bodyPr wrap="square">
            <a:spAutoFit/>
          </a:bodyPr>
          <a:lstStyle>
            <a:lvl1pPr marL="0" indent="0">
              <a:lnSpc>
                <a:spcPct val="95000"/>
              </a:lnSpc>
              <a:spcBef>
                <a:spcPts val="844"/>
              </a:spcBef>
              <a:spcAft>
                <a:spcPts val="0"/>
              </a:spcAft>
              <a:buNone/>
              <a:defRPr sz="2400" b="1" baseline="0">
                <a:solidFill>
                  <a:schemeClr val="bg1"/>
                </a:solidFill>
              </a:defRPr>
            </a:lvl1pPr>
          </a:lstStyle>
          <a:p>
            <a:pPr lvl="0"/>
            <a:r>
              <a:rPr lang="en-GB" dirty="0"/>
              <a:t>Subheading of the Presentation (Source Sans Bold 24 </a:t>
            </a:r>
            <a:r>
              <a:rPr lang="en-GB" dirty="0" err="1"/>
              <a:t>pt</a:t>
            </a:r>
            <a:r>
              <a:rPr lang="en-GB" dirty="0"/>
              <a:t>)</a:t>
            </a:r>
          </a:p>
        </p:txBody>
      </p:sp>
      <p:sp>
        <p:nvSpPr>
          <p:cNvPr id="8" name="Rectangle 7">
            <a:extLst>
              <a:ext uri="{FF2B5EF4-FFF2-40B4-BE49-F238E27FC236}">
                <a16:creationId xmlns:a16="http://schemas.microsoft.com/office/drawing/2014/main" id="{793FE925-0D2B-40C8-80C3-BF62A5BFA9CF}"/>
              </a:ext>
            </a:extLst>
          </p:cNvPr>
          <p:cNvSpPr/>
          <p:nvPr userDrawn="1"/>
        </p:nvSpPr>
        <p:spPr>
          <a:xfrm>
            <a:off x="1563757" y="4980"/>
            <a:ext cx="7036905" cy="100677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800"/>
          </a:p>
        </p:txBody>
      </p:sp>
      <p:pic>
        <p:nvPicPr>
          <p:cNvPr id="9" name="Picture 8">
            <a:extLst>
              <a:ext uri="{FF2B5EF4-FFF2-40B4-BE49-F238E27FC236}">
                <a16:creationId xmlns:a16="http://schemas.microsoft.com/office/drawing/2014/main" id="{5FE3420B-AFCD-43D6-9C5F-6D2005996D8E}"/>
              </a:ext>
            </a:extLst>
          </p:cNvPr>
          <p:cNvPicPr>
            <a:picLocks noChangeAspect="1"/>
          </p:cNvPicPr>
          <p:nvPr userDrawn="1"/>
        </p:nvPicPr>
        <p:blipFill>
          <a:blip r:embed="rId3"/>
          <a:stretch>
            <a:fillRect/>
          </a:stretch>
        </p:blipFill>
        <p:spPr>
          <a:xfrm>
            <a:off x="1656526" y="218925"/>
            <a:ext cx="5539405" cy="661972"/>
          </a:xfrm>
          <a:prstGeom prst="rect">
            <a:avLst/>
          </a:prstGeom>
        </p:spPr>
      </p:pic>
    </p:spTree>
    <p:extLst>
      <p:ext uri="{BB962C8B-B14F-4D97-AF65-F5344CB8AC3E}">
        <p14:creationId xmlns:p14="http://schemas.microsoft.com/office/powerpoint/2010/main" val="12428330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le Slide Partner Logo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9FC842-76CE-478E-9FA6-2015CFFCAD0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6" name="Subline">
            <a:extLst>
              <a:ext uri="{FF2B5EF4-FFF2-40B4-BE49-F238E27FC236}">
                <a16:creationId xmlns:a16="http://schemas.microsoft.com/office/drawing/2014/main" id="{E2EC951E-4C3F-41DB-BD05-5C52A07203A5}"/>
              </a:ext>
            </a:extLst>
          </p:cNvPr>
          <p:cNvSpPr>
            <a:spLocks noGrp="1"/>
          </p:cNvSpPr>
          <p:nvPr>
            <p:ph type="body" sz="quarter" idx="12" hasCustomPrompt="1"/>
          </p:nvPr>
        </p:nvSpPr>
        <p:spPr bwMode="gray">
          <a:xfrm>
            <a:off x="10044953" y="292291"/>
            <a:ext cx="1393553" cy="790922"/>
          </a:xfrm>
        </p:spPr>
        <p:txBody>
          <a:bodyPr wrap="square">
            <a:spAutoFit/>
          </a:bodyPr>
          <a:lstStyle>
            <a:lvl1pPr marL="0" indent="0">
              <a:lnSpc>
                <a:spcPct val="95000"/>
              </a:lnSpc>
              <a:spcBef>
                <a:spcPts val="844"/>
              </a:spcBef>
              <a:spcAft>
                <a:spcPts val="0"/>
              </a:spcAft>
              <a:buNone/>
              <a:defRPr sz="1125" b="1" baseline="0">
                <a:solidFill>
                  <a:schemeClr val="tx1"/>
                </a:solidFill>
              </a:defRPr>
            </a:lvl1pPr>
          </a:lstStyle>
          <a:p>
            <a:pPr lvl="0"/>
            <a:r>
              <a:rPr lang="en-GB" dirty="0"/>
              <a:t>Partner Logo</a:t>
            </a:r>
          </a:p>
          <a:p>
            <a:pPr lvl="0"/>
            <a:endParaRPr lang="en-GB" dirty="0"/>
          </a:p>
          <a:p>
            <a:pPr lvl="0"/>
            <a:endParaRPr lang="en-GB" dirty="0"/>
          </a:p>
        </p:txBody>
      </p:sp>
      <p:sp>
        <p:nvSpPr>
          <p:cNvPr id="18" name="Subline">
            <a:extLst>
              <a:ext uri="{FF2B5EF4-FFF2-40B4-BE49-F238E27FC236}">
                <a16:creationId xmlns:a16="http://schemas.microsoft.com/office/drawing/2014/main" id="{63A6F667-9DDC-4C6A-8292-BFAF94B060AB}"/>
              </a:ext>
            </a:extLst>
          </p:cNvPr>
          <p:cNvSpPr>
            <a:spLocks noGrp="1"/>
          </p:cNvSpPr>
          <p:nvPr>
            <p:ph type="body" sz="quarter" idx="13" hasCustomPrompt="1"/>
          </p:nvPr>
        </p:nvSpPr>
        <p:spPr bwMode="gray">
          <a:xfrm>
            <a:off x="8458021" y="286450"/>
            <a:ext cx="1393553" cy="790922"/>
          </a:xfrm>
        </p:spPr>
        <p:txBody>
          <a:bodyPr wrap="square">
            <a:spAutoFit/>
          </a:bodyPr>
          <a:lstStyle>
            <a:lvl1pPr marL="0" indent="0">
              <a:lnSpc>
                <a:spcPct val="95000"/>
              </a:lnSpc>
              <a:spcBef>
                <a:spcPts val="844"/>
              </a:spcBef>
              <a:spcAft>
                <a:spcPts val="0"/>
              </a:spcAft>
              <a:buNone/>
              <a:defRPr sz="1125" b="1" baseline="0">
                <a:solidFill>
                  <a:schemeClr val="tx1"/>
                </a:solidFill>
              </a:defRPr>
            </a:lvl1pPr>
          </a:lstStyle>
          <a:p>
            <a:pPr lvl="0"/>
            <a:r>
              <a:rPr lang="en-GB" dirty="0"/>
              <a:t>Partner Logo</a:t>
            </a:r>
          </a:p>
          <a:p>
            <a:pPr lvl="0"/>
            <a:endParaRPr lang="en-GB" dirty="0"/>
          </a:p>
          <a:p>
            <a:pPr lvl="0"/>
            <a:endParaRPr lang="en-GB" dirty="0"/>
          </a:p>
        </p:txBody>
      </p:sp>
      <p:sp>
        <p:nvSpPr>
          <p:cNvPr id="19" name="Subline">
            <a:extLst>
              <a:ext uri="{FF2B5EF4-FFF2-40B4-BE49-F238E27FC236}">
                <a16:creationId xmlns:a16="http://schemas.microsoft.com/office/drawing/2014/main" id="{1926AD0C-6876-437F-B6C1-C30873A93371}"/>
              </a:ext>
            </a:extLst>
          </p:cNvPr>
          <p:cNvSpPr>
            <a:spLocks noGrp="1"/>
          </p:cNvSpPr>
          <p:nvPr>
            <p:ph type="body" sz="quarter" idx="14" hasCustomPrompt="1"/>
          </p:nvPr>
        </p:nvSpPr>
        <p:spPr bwMode="gray">
          <a:xfrm>
            <a:off x="6871087" y="291922"/>
            <a:ext cx="1393553" cy="790922"/>
          </a:xfrm>
        </p:spPr>
        <p:txBody>
          <a:bodyPr wrap="square">
            <a:spAutoFit/>
          </a:bodyPr>
          <a:lstStyle>
            <a:lvl1pPr marL="0" indent="0">
              <a:lnSpc>
                <a:spcPct val="95000"/>
              </a:lnSpc>
              <a:spcBef>
                <a:spcPts val="844"/>
              </a:spcBef>
              <a:spcAft>
                <a:spcPts val="0"/>
              </a:spcAft>
              <a:buNone/>
              <a:defRPr sz="1125" b="1" baseline="0">
                <a:solidFill>
                  <a:schemeClr val="tx1"/>
                </a:solidFill>
              </a:defRPr>
            </a:lvl1pPr>
          </a:lstStyle>
          <a:p>
            <a:pPr lvl="0"/>
            <a:r>
              <a:rPr lang="en-GB" dirty="0"/>
              <a:t>Partner Logo</a:t>
            </a:r>
          </a:p>
          <a:p>
            <a:pPr lvl="0"/>
            <a:endParaRPr lang="en-GB" dirty="0"/>
          </a:p>
          <a:p>
            <a:pPr lvl="0"/>
            <a:endParaRPr lang="en-GB" dirty="0"/>
          </a:p>
        </p:txBody>
      </p:sp>
      <p:cxnSp>
        <p:nvCxnSpPr>
          <p:cNvPr id="17" name="Gerade Verbindung 5">
            <a:extLst>
              <a:ext uri="{FF2B5EF4-FFF2-40B4-BE49-F238E27FC236}">
                <a16:creationId xmlns:a16="http://schemas.microsoft.com/office/drawing/2014/main" id="{FFC4FA34-0016-4EC3-8406-15A0125BE343}"/>
              </a:ext>
            </a:extLst>
          </p:cNvPr>
          <p:cNvCxnSpPr/>
          <p:nvPr userDrawn="1"/>
        </p:nvCxnSpPr>
        <p:spPr>
          <a:xfrm>
            <a:off x="708749" y="1873125"/>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21" name="Gerade Verbindung 6">
            <a:extLst>
              <a:ext uri="{FF2B5EF4-FFF2-40B4-BE49-F238E27FC236}">
                <a16:creationId xmlns:a16="http://schemas.microsoft.com/office/drawing/2014/main" id="{566DAAB8-81A9-4067-894E-72100F0E4618}"/>
              </a:ext>
            </a:extLst>
          </p:cNvPr>
          <p:cNvCxnSpPr/>
          <p:nvPr userDrawn="1"/>
        </p:nvCxnSpPr>
        <p:spPr>
          <a:xfrm>
            <a:off x="708749" y="4358170"/>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22" name="Headline">
            <a:extLst>
              <a:ext uri="{FF2B5EF4-FFF2-40B4-BE49-F238E27FC236}">
                <a16:creationId xmlns:a16="http://schemas.microsoft.com/office/drawing/2014/main" id="{6E125FC6-4457-47B9-88EC-6C2AF8DDB197}"/>
              </a:ext>
            </a:extLst>
          </p:cNvPr>
          <p:cNvSpPr>
            <a:spLocks noGrp="1"/>
          </p:cNvSpPr>
          <p:nvPr>
            <p:ph type="title" hasCustomPrompt="1"/>
          </p:nvPr>
        </p:nvSpPr>
        <p:spPr bwMode="gray">
          <a:xfrm>
            <a:off x="614057" y="2357758"/>
            <a:ext cx="10244283" cy="1089529"/>
          </a:xfrm>
          <a:prstGeom prst="rect">
            <a:avLst/>
          </a:prstGeom>
        </p:spPr>
        <p:txBody>
          <a:bodyPr wrap="square">
            <a:spAutoFit/>
          </a:bodyPr>
          <a:lstStyle>
            <a:lvl1pPr>
              <a:defRPr sz="3600"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
        <p:nvSpPr>
          <p:cNvPr id="23" name="Subline">
            <a:extLst>
              <a:ext uri="{FF2B5EF4-FFF2-40B4-BE49-F238E27FC236}">
                <a16:creationId xmlns:a16="http://schemas.microsoft.com/office/drawing/2014/main" id="{905204CD-6364-4ED0-B815-C7FF9E8ACCEB}"/>
              </a:ext>
            </a:extLst>
          </p:cNvPr>
          <p:cNvSpPr>
            <a:spLocks noGrp="1"/>
          </p:cNvSpPr>
          <p:nvPr>
            <p:ph type="body" sz="quarter" idx="10" hasCustomPrompt="1"/>
          </p:nvPr>
        </p:nvSpPr>
        <p:spPr bwMode="gray">
          <a:xfrm>
            <a:off x="625895" y="1952321"/>
            <a:ext cx="10244283" cy="326243"/>
          </a:xfrm>
        </p:spPr>
        <p:txBody>
          <a:bodyPr wrap="square">
            <a:spAutoFit/>
          </a:bodyPr>
          <a:lstStyle>
            <a:lvl1pPr marL="0" indent="0">
              <a:lnSpc>
                <a:spcPct val="95000"/>
              </a:lnSpc>
              <a:spcBef>
                <a:spcPts val="844"/>
              </a:spcBef>
              <a:spcAft>
                <a:spcPts val="0"/>
              </a:spcAft>
              <a:buNone/>
              <a:defRPr sz="16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24" name="Subline">
            <a:extLst>
              <a:ext uri="{FF2B5EF4-FFF2-40B4-BE49-F238E27FC236}">
                <a16:creationId xmlns:a16="http://schemas.microsoft.com/office/drawing/2014/main" id="{E7D879F6-3488-4341-BED3-33CA28B60C78}"/>
              </a:ext>
            </a:extLst>
          </p:cNvPr>
          <p:cNvSpPr>
            <a:spLocks noGrp="1"/>
          </p:cNvSpPr>
          <p:nvPr>
            <p:ph type="body" sz="quarter" idx="11" hasCustomPrompt="1"/>
          </p:nvPr>
        </p:nvSpPr>
        <p:spPr bwMode="gray">
          <a:xfrm>
            <a:off x="602220" y="3491567"/>
            <a:ext cx="10244283" cy="443198"/>
          </a:xfrm>
        </p:spPr>
        <p:txBody>
          <a:bodyPr wrap="square">
            <a:spAutoFit/>
          </a:bodyPr>
          <a:lstStyle>
            <a:lvl1pPr marL="0" indent="0">
              <a:lnSpc>
                <a:spcPct val="95000"/>
              </a:lnSpc>
              <a:spcBef>
                <a:spcPts val="844"/>
              </a:spcBef>
              <a:spcAft>
                <a:spcPts val="0"/>
              </a:spcAft>
              <a:buNone/>
              <a:defRPr sz="2400" b="1" baseline="0">
                <a:solidFill>
                  <a:schemeClr val="bg1"/>
                </a:solidFill>
              </a:defRPr>
            </a:lvl1pPr>
          </a:lstStyle>
          <a:p>
            <a:pPr lvl="0"/>
            <a:r>
              <a:rPr lang="en-GB" dirty="0"/>
              <a:t>Subheading of the Presentation (Source Sans Bold 24 </a:t>
            </a:r>
            <a:r>
              <a:rPr lang="en-GB" dirty="0" err="1"/>
              <a:t>pt</a:t>
            </a:r>
            <a:r>
              <a:rPr lang="en-GB" dirty="0"/>
              <a:t>)</a:t>
            </a:r>
          </a:p>
        </p:txBody>
      </p:sp>
      <p:sp>
        <p:nvSpPr>
          <p:cNvPr id="11" name="Rectangle 10">
            <a:extLst>
              <a:ext uri="{FF2B5EF4-FFF2-40B4-BE49-F238E27FC236}">
                <a16:creationId xmlns:a16="http://schemas.microsoft.com/office/drawing/2014/main" id="{863E4CDB-DBCF-44B0-A3AD-2258382F5740}"/>
              </a:ext>
            </a:extLst>
          </p:cNvPr>
          <p:cNvSpPr/>
          <p:nvPr userDrawn="1"/>
        </p:nvSpPr>
        <p:spPr>
          <a:xfrm>
            <a:off x="1563757" y="4980"/>
            <a:ext cx="7036905" cy="100677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800"/>
          </a:p>
        </p:txBody>
      </p:sp>
      <p:pic>
        <p:nvPicPr>
          <p:cNvPr id="12" name="Picture 11">
            <a:extLst>
              <a:ext uri="{FF2B5EF4-FFF2-40B4-BE49-F238E27FC236}">
                <a16:creationId xmlns:a16="http://schemas.microsoft.com/office/drawing/2014/main" id="{CDB2472E-F89F-486D-B123-879D8697937D}"/>
              </a:ext>
            </a:extLst>
          </p:cNvPr>
          <p:cNvPicPr>
            <a:picLocks noChangeAspect="1"/>
          </p:cNvPicPr>
          <p:nvPr userDrawn="1"/>
        </p:nvPicPr>
        <p:blipFill>
          <a:blip r:embed="rId3"/>
          <a:stretch>
            <a:fillRect/>
          </a:stretch>
        </p:blipFill>
        <p:spPr>
          <a:xfrm>
            <a:off x="1656526" y="189108"/>
            <a:ext cx="5539405" cy="661972"/>
          </a:xfrm>
          <a:prstGeom prst="rect">
            <a:avLst/>
          </a:prstGeom>
        </p:spPr>
      </p:pic>
    </p:spTree>
    <p:extLst>
      <p:ext uri="{BB962C8B-B14F-4D97-AF65-F5344CB8AC3E}">
        <p14:creationId xmlns:p14="http://schemas.microsoft.com/office/powerpoint/2010/main" val="7395257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le Slide Picture ">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CB48B9-2FBA-4E2C-97F3-F364AB95A557}"/>
              </a:ext>
            </a:extLst>
          </p:cNvPr>
          <p:cNvPicPr>
            <a:picLocks noChangeAspect="1"/>
          </p:cNvPicPr>
          <p:nvPr userDrawn="1"/>
        </p:nvPicPr>
        <p:blipFill>
          <a:blip r:embed="rId2"/>
          <a:stretch>
            <a:fillRect/>
          </a:stretch>
        </p:blipFill>
        <p:spPr>
          <a:xfrm>
            <a:off x="0" y="0"/>
            <a:ext cx="12192000" cy="6858000"/>
          </a:xfrm>
          <a:prstGeom prst="rect">
            <a:avLst/>
          </a:prstGeom>
        </p:spPr>
      </p:pic>
      <p:cxnSp>
        <p:nvCxnSpPr>
          <p:cNvPr id="11" name="Gerade Verbindung 5">
            <a:extLst>
              <a:ext uri="{FF2B5EF4-FFF2-40B4-BE49-F238E27FC236}">
                <a16:creationId xmlns:a16="http://schemas.microsoft.com/office/drawing/2014/main" id="{0CF38C5D-A39F-47AC-B663-D5024D494DB2}"/>
              </a:ext>
            </a:extLst>
          </p:cNvPr>
          <p:cNvCxnSpPr/>
          <p:nvPr userDrawn="1"/>
        </p:nvCxnSpPr>
        <p:spPr>
          <a:xfrm>
            <a:off x="708749" y="1873125"/>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2" name="Gerade Verbindung 6">
            <a:extLst>
              <a:ext uri="{FF2B5EF4-FFF2-40B4-BE49-F238E27FC236}">
                <a16:creationId xmlns:a16="http://schemas.microsoft.com/office/drawing/2014/main" id="{758F581C-6E2A-4C62-A3AD-BD07D4735FEB}"/>
              </a:ext>
            </a:extLst>
          </p:cNvPr>
          <p:cNvCxnSpPr/>
          <p:nvPr userDrawn="1"/>
        </p:nvCxnSpPr>
        <p:spPr>
          <a:xfrm>
            <a:off x="708749" y="4011807"/>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9" name="Headline">
            <a:extLst>
              <a:ext uri="{FF2B5EF4-FFF2-40B4-BE49-F238E27FC236}">
                <a16:creationId xmlns:a16="http://schemas.microsoft.com/office/drawing/2014/main" id="{E6F6AE93-3D10-420C-85D6-2B50F35FC8C3}"/>
              </a:ext>
            </a:extLst>
          </p:cNvPr>
          <p:cNvSpPr>
            <a:spLocks noGrp="1"/>
          </p:cNvSpPr>
          <p:nvPr>
            <p:ph type="title" hasCustomPrompt="1"/>
          </p:nvPr>
        </p:nvSpPr>
        <p:spPr bwMode="gray">
          <a:xfrm>
            <a:off x="614057" y="2357758"/>
            <a:ext cx="10244283" cy="1089529"/>
          </a:xfrm>
          <a:prstGeom prst="rect">
            <a:avLst/>
          </a:prstGeom>
        </p:spPr>
        <p:txBody>
          <a:bodyPr wrap="square">
            <a:spAutoFit/>
          </a:bodyPr>
          <a:lstStyle>
            <a:lvl1pPr>
              <a:defRPr sz="3600"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
        <p:nvSpPr>
          <p:cNvPr id="13" name="Subline">
            <a:extLst>
              <a:ext uri="{FF2B5EF4-FFF2-40B4-BE49-F238E27FC236}">
                <a16:creationId xmlns:a16="http://schemas.microsoft.com/office/drawing/2014/main" id="{60440953-B002-4385-BEE0-B4DD1191BE7F}"/>
              </a:ext>
            </a:extLst>
          </p:cNvPr>
          <p:cNvSpPr>
            <a:spLocks noGrp="1"/>
          </p:cNvSpPr>
          <p:nvPr>
            <p:ph type="body" sz="quarter" idx="10" hasCustomPrompt="1"/>
          </p:nvPr>
        </p:nvSpPr>
        <p:spPr bwMode="gray">
          <a:xfrm>
            <a:off x="625895" y="1952321"/>
            <a:ext cx="10244283" cy="326243"/>
          </a:xfrm>
        </p:spPr>
        <p:txBody>
          <a:bodyPr wrap="square">
            <a:spAutoFit/>
          </a:bodyPr>
          <a:lstStyle>
            <a:lvl1pPr marL="0" indent="0">
              <a:lnSpc>
                <a:spcPct val="95000"/>
              </a:lnSpc>
              <a:spcBef>
                <a:spcPts val="844"/>
              </a:spcBef>
              <a:spcAft>
                <a:spcPts val="0"/>
              </a:spcAft>
              <a:buNone/>
              <a:defRPr sz="16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14" name="Subline">
            <a:extLst>
              <a:ext uri="{FF2B5EF4-FFF2-40B4-BE49-F238E27FC236}">
                <a16:creationId xmlns:a16="http://schemas.microsoft.com/office/drawing/2014/main" id="{B05E7A9A-9EDA-4604-95C2-17C163FD2B3E}"/>
              </a:ext>
            </a:extLst>
          </p:cNvPr>
          <p:cNvSpPr>
            <a:spLocks noGrp="1"/>
          </p:cNvSpPr>
          <p:nvPr>
            <p:ph type="body" sz="quarter" idx="11" hasCustomPrompt="1"/>
          </p:nvPr>
        </p:nvSpPr>
        <p:spPr bwMode="gray">
          <a:xfrm>
            <a:off x="602220" y="3491567"/>
            <a:ext cx="10244283" cy="443198"/>
          </a:xfrm>
        </p:spPr>
        <p:txBody>
          <a:bodyPr wrap="square">
            <a:spAutoFit/>
          </a:bodyPr>
          <a:lstStyle>
            <a:lvl1pPr marL="0" indent="0">
              <a:lnSpc>
                <a:spcPct val="95000"/>
              </a:lnSpc>
              <a:spcBef>
                <a:spcPts val="844"/>
              </a:spcBef>
              <a:spcAft>
                <a:spcPts val="0"/>
              </a:spcAft>
              <a:buNone/>
              <a:defRPr sz="2400" b="1" baseline="0">
                <a:solidFill>
                  <a:schemeClr val="bg1"/>
                </a:solidFill>
              </a:defRPr>
            </a:lvl1pPr>
          </a:lstStyle>
          <a:p>
            <a:pPr lvl="0"/>
            <a:r>
              <a:rPr lang="en-GB" dirty="0"/>
              <a:t>Subheading (Source Sans Bold 24 </a:t>
            </a:r>
            <a:r>
              <a:rPr lang="en-GB" dirty="0" err="1"/>
              <a:t>pt</a:t>
            </a:r>
            <a:r>
              <a:rPr lang="en-GB" dirty="0"/>
              <a:t>)</a:t>
            </a:r>
          </a:p>
        </p:txBody>
      </p:sp>
      <p:sp>
        <p:nvSpPr>
          <p:cNvPr id="15" name="Picture Placeholder 2">
            <a:extLst>
              <a:ext uri="{FF2B5EF4-FFF2-40B4-BE49-F238E27FC236}">
                <a16:creationId xmlns:a16="http://schemas.microsoft.com/office/drawing/2014/main" id="{8761052D-2F3E-4428-A297-80BCC4214ED7}"/>
              </a:ext>
            </a:extLst>
          </p:cNvPr>
          <p:cNvSpPr>
            <a:spLocks noGrp="1"/>
          </p:cNvSpPr>
          <p:nvPr>
            <p:ph type="pic" sz="quarter" idx="12" hasCustomPrompt="1"/>
          </p:nvPr>
        </p:nvSpPr>
        <p:spPr>
          <a:xfrm>
            <a:off x="602221" y="4192087"/>
            <a:ext cx="6166191" cy="2107655"/>
          </a:xfrm>
        </p:spPr>
        <p:txBody>
          <a:bodyPr/>
          <a:lstStyle>
            <a:lvl1pPr>
              <a:defRPr/>
            </a:lvl1pPr>
          </a:lstStyle>
          <a:p>
            <a:r>
              <a:rPr lang="en-US" dirty="0"/>
              <a:t>Picture</a:t>
            </a:r>
          </a:p>
        </p:txBody>
      </p:sp>
      <p:sp>
        <p:nvSpPr>
          <p:cNvPr id="10" name="Rectangle 9">
            <a:extLst>
              <a:ext uri="{FF2B5EF4-FFF2-40B4-BE49-F238E27FC236}">
                <a16:creationId xmlns:a16="http://schemas.microsoft.com/office/drawing/2014/main" id="{D8D4C798-B9B4-4041-A46A-F64003993AF2}"/>
              </a:ext>
            </a:extLst>
          </p:cNvPr>
          <p:cNvSpPr/>
          <p:nvPr userDrawn="1"/>
        </p:nvSpPr>
        <p:spPr>
          <a:xfrm>
            <a:off x="1563757" y="4980"/>
            <a:ext cx="7036905" cy="100677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800"/>
          </a:p>
        </p:txBody>
      </p:sp>
      <p:pic>
        <p:nvPicPr>
          <p:cNvPr id="16" name="Picture 15">
            <a:extLst>
              <a:ext uri="{FF2B5EF4-FFF2-40B4-BE49-F238E27FC236}">
                <a16:creationId xmlns:a16="http://schemas.microsoft.com/office/drawing/2014/main" id="{B06B764D-AF8B-4F2E-9041-41AF3D1DE252}"/>
              </a:ext>
            </a:extLst>
          </p:cNvPr>
          <p:cNvPicPr>
            <a:picLocks noChangeAspect="1"/>
          </p:cNvPicPr>
          <p:nvPr userDrawn="1"/>
        </p:nvPicPr>
        <p:blipFill>
          <a:blip r:embed="rId3"/>
          <a:stretch>
            <a:fillRect/>
          </a:stretch>
        </p:blipFill>
        <p:spPr>
          <a:xfrm>
            <a:off x="1656526" y="218925"/>
            <a:ext cx="5539405" cy="661972"/>
          </a:xfrm>
          <a:prstGeom prst="rect">
            <a:avLst/>
          </a:prstGeom>
        </p:spPr>
      </p:pic>
    </p:spTree>
    <p:extLst>
      <p:ext uri="{BB962C8B-B14F-4D97-AF65-F5344CB8AC3E}">
        <p14:creationId xmlns:p14="http://schemas.microsoft.com/office/powerpoint/2010/main" val="3225286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Title Slide Picture Partner Logo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C37D5C-5EB0-4819-8FAE-C0828244D3E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3" name="Subline">
            <a:extLst>
              <a:ext uri="{FF2B5EF4-FFF2-40B4-BE49-F238E27FC236}">
                <a16:creationId xmlns:a16="http://schemas.microsoft.com/office/drawing/2014/main" id="{DF231065-8BBF-4A55-95FD-8064DABAD22E}"/>
              </a:ext>
            </a:extLst>
          </p:cNvPr>
          <p:cNvSpPr>
            <a:spLocks noGrp="1"/>
          </p:cNvSpPr>
          <p:nvPr>
            <p:ph type="body" sz="quarter" idx="12" hasCustomPrompt="1"/>
          </p:nvPr>
        </p:nvSpPr>
        <p:spPr bwMode="gray">
          <a:xfrm>
            <a:off x="10044953" y="292291"/>
            <a:ext cx="1393553" cy="790922"/>
          </a:xfrm>
        </p:spPr>
        <p:txBody>
          <a:bodyPr wrap="square">
            <a:spAutoFit/>
          </a:bodyPr>
          <a:lstStyle>
            <a:lvl1pPr marL="0" indent="0">
              <a:lnSpc>
                <a:spcPct val="95000"/>
              </a:lnSpc>
              <a:spcBef>
                <a:spcPts val="844"/>
              </a:spcBef>
              <a:spcAft>
                <a:spcPts val="0"/>
              </a:spcAft>
              <a:buNone/>
              <a:defRPr sz="1125" b="1" baseline="0">
                <a:solidFill>
                  <a:schemeClr val="tx1"/>
                </a:solidFill>
              </a:defRPr>
            </a:lvl1pPr>
          </a:lstStyle>
          <a:p>
            <a:pPr lvl="0"/>
            <a:r>
              <a:rPr lang="en-GB" dirty="0"/>
              <a:t>Partner Logo</a:t>
            </a:r>
          </a:p>
          <a:p>
            <a:pPr lvl="0"/>
            <a:endParaRPr lang="en-GB" dirty="0"/>
          </a:p>
          <a:p>
            <a:pPr lvl="0"/>
            <a:endParaRPr lang="en-GB" dirty="0"/>
          </a:p>
        </p:txBody>
      </p:sp>
      <p:sp>
        <p:nvSpPr>
          <p:cNvPr id="14" name="Subline">
            <a:extLst>
              <a:ext uri="{FF2B5EF4-FFF2-40B4-BE49-F238E27FC236}">
                <a16:creationId xmlns:a16="http://schemas.microsoft.com/office/drawing/2014/main" id="{9ADAD3C3-C629-4E4E-B0D9-73093D49A050}"/>
              </a:ext>
            </a:extLst>
          </p:cNvPr>
          <p:cNvSpPr>
            <a:spLocks noGrp="1"/>
          </p:cNvSpPr>
          <p:nvPr>
            <p:ph type="body" sz="quarter" idx="13" hasCustomPrompt="1"/>
          </p:nvPr>
        </p:nvSpPr>
        <p:spPr bwMode="gray">
          <a:xfrm>
            <a:off x="8458021" y="286450"/>
            <a:ext cx="1393553" cy="790922"/>
          </a:xfrm>
        </p:spPr>
        <p:txBody>
          <a:bodyPr wrap="square">
            <a:spAutoFit/>
          </a:bodyPr>
          <a:lstStyle>
            <a:lvl1pPr marL="0" indent="0">
              <a:lnSpc>
                <a:spcPct val="95000"/>
              </a:lnSpc>
              <a:spcBef>
                <a:spcPts val="844"/>
              </a:spcBef>
              <a:spcAft>
                <a:spcPts val="0"/>
              </a:spcAft>
              <a:buNone/>
              <a:defRPr sz="1125" b="1" baseline="0">
                <a:solidFill>
                  <a:schemeClr val="tx1"/>
                </a:solidFill>
              </a:defRPr>
            </a:lvl1pPr>
          </a:lstStyle>
          <a:p>
            <a:pPr lvl="0"/>
            <a:r>
              <a:rPr lang="en-GB" dirty="0"/>
              <a:t>Partner Logo</a:t>
            </a:r>
          </a:p>
          <a:p>
            <a:pPr lvl="0"/>
            <a:endParaRPr lang="en-GB" dirty="0"/>
          </a:p>
          <a:p>
            <a:pPr lvl="0"/>
            <a:endParaRPr lang="en-GB" dirty="0"/>
          </a:p>
        </p:txBody>
      </p:sp>
      <p:sp>
        <p:nvSpPr>
          <p:cNvPr id="17" name="Subline">
            <a:extLst>
              <a:ext uri="{FF2B5EF4-FFF2-40B4-BE49-F238E27FC236}">
                <a16:creationId xmlns:a16="http://schemas.microsoft.com/office/drawing/2014/main" id="{1BB5193C-0B51-4C8F-A0D6-FDD6738A11E0}"/>
              </a:ext>
            </a:extLst>
          </p:cNvPr>
          <p:cNvSpPr>
            <a:spLocks noGrp="1"/>
          </p:cNvSpPr>
          <p:nvPr>
            <p:ph type="body" sz="quarter" idx="14" hasCustomPrompt="1"/>
          </p:nvPr>
        </p:nvSpPr>
        <p:spPr bwMode="gray">
          <a:xfrm>
            <a:off x="6871087" y="291922"/>
            <a:ext cx="1393553" cy="790922"/>
          </a:xfrm>
        </p:spPr>
        <p:txBody>
          <a:bodyPr wrap="square">
            <a:spAutoFit/>
          </a:bodyPr>
          <a:lstStyle>
            <a:lvl1pPr marL="0" indent="0">
              <a:lnSpc>
                <a:spcPct val="95000"/>
              </a:lnSpc>
              <a:spcBef>
                <a:spcPts val="844"/>
              </a:spcBef>
              <a:spcAft>
                <a:spcPts val="0"/>
              </a:spcAft>
              <a:buNone/>
              <a:defRPr sz="1125" b="1" baseline="0">
                <a:solidFill>
                  <a:schemeClr val="tx1"/>
                </a:solidFill>
              </a:defRPr>
            </a:lvl1pPr>
          </a:lstStyle>
          <a:p>
            <a:pPr lvl="0"/>
            <a:r>
              <a:rPr lang="en-GB" dirty="0"/>
              <a:t>Partner Logo</a:t>
            </a:r>
          </a:p>
          <a:p>
            <a:pPr lvl="0"/>
            <a:endParaRPr lang="en-GB" dirty="0"/>
          </a:p>
          <a:p>
            <a:pPr lvl="0"/>
            <a:endParaRPr lang="en-GB" dirty="0"/>
          </a:p>
        </p:txBody>
      </p:sp>
      <p:cxnSp>
        <p:nvCxnSpPr>
          <p:cNvPr id="23" name="Gerade Verbindung 5">
            <a:extLst>
              <a:ext uri="{FF2B5EF4-FFF2-40B4-BE49-F238E27FC236}">
                <a16:creationId xmlns:a16="http://schemas.microsoft.com/office/drawing/2014/main" id="{BDF564E8-0006-407B-8BCC-C408B9B17FC8}"/>
              </a:ext>
            </a:extLst>
          </p:cNvPr>
          <p:cNvCxnSpPr/>
          <p:nvPr userDrawn="1"/>
        </p:nvCxnSpPr>
        <p:spPr>
          <a:xfrm>
            <a:off x="708749" y="1873125"/>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24" name="Gerade Verbindung 6">
            <a:extLst>
              <a:ext uri="{FF2B5EF4-FFF2-40B4-BE49-F238E27FC236}">
                <a16:creationId xmlns:a16="http://schemas.microsoft.com/office/drawing/2014/main" id="{B938C74D-7F68-4680-A30C-FE9008A419B7}"/>
              </a:ext>
            </a:extLst>
          </p:cNvPr>
          <p:cNvCxnSpPr/>
          <p:nvPr userDrawn="1"/>
        </p:nvCxnSpPr>
        <p:spPr>
          <a:xfrm>
            <a:off x="708749" y="4011807"/>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12" name="Headline">
            <a:extLst>
              <a:ext uri="{FF2B5EF4-FFF2-40B4-BE49-F238E27FC236}">
                <a16:creationId xmlns:a16="http://schemas.microsoft.com/office/drawing/2014/main" id="{D5E50B16-41DB-489F-8D5F-332D7EE7E0B2}"/>
              </a:ext>
            </a:extLst>
          </p:cNvPr>
          <p:cNvSpPr>
            <a:spLocks noGrp="1"/>
          </p:cNvSpPr>
          <p:nvPr>
            <p:ph type="title" hasCustomPrompt="1"/>
          </p:nvPr>
        </p:nvSpPr>
        <p:spPr bwMode="gray">
          <a:xfrm>
            <a:off x="614057" y="2357758"/>
            <a:ext cx="10244283" cy="1089529"/>
          </a:xfrm>
          <a:prstGeom prst="rect">
            <a:avLst/>
          </a:prstGeom>
        </p:spPr>
        <p:txBody>
          <a:bodyPr wrap="square">
            <a:spAutoFit/>
          </a:bodyPr>
          <a:lstStyle>
            <a:lvl1pPr>
              <a:defRPr sz="3600"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
        <p:nvSpPr>
          <p:cNvPr id="15" name="Subline">
            <a:extLst>
              <a:ext uri="{FF2B5EF4-FFF2-40B4-BE49-F238E27FC236}">
                <a16:creationId xmlns:a16="http://schemas.microsoft.com/office/drawing/2014/main" id="{AE89CA3A-8154-4EAF-876A-D6FFF10502E9}"/>
              </a:ext>
            </a:extLst>
          </p:cNvPr>
          <p:cNvSpPr>
            <a:spLocks noGrp="1"/>
          </p:cNvSpPr>
          <p:nvPr>
            <p:ph type="body" sz="quarter" idx="10" hasCustomPrompt="1"/>
          </p:nvPr>
        </p:nvSpPr>
        <p:spPr bwMode="gray">
          <a:xfrm>
            <a:off x="625895" y="1952321"/>
            <a:ext cx="10244283" cy="326243"/>
          </a:xfrm>
        </p:spPr>
        <p:txBody>
          <a:bodyPr wrap="square">
            <a:spAutoFit/>
          </a:bodyPr>
          <a:lstStyle>
            <a:lvl1pPr marL="0" indent="0">
              <a:lnSpc>
                <a:spcPct val="95000"/>
              </a:lnSpc>
              <a:spcBef>
                <a:spcPts val="844"/>
              </a:spcBef>
              <a:spcAft>
                <a:spcPts val="0"/>
              </a:spcAft>
              <a:buNone/>
              <a:defRPr sz="16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16" name="Subline">
            <a:extLst>
              <a:ext uri="{FF2B5EF4-FFF2-40B4-BE49-F238E27FC236}">
                <a16:creationId xmlns:a16="http://schemas.microsoft.com/office/drawing/2014/main" id="{9AD3401E-1A56-4761-9D25-7E2D7B7FEDCB}"/>
              </a:ext>
            </a:extLst>
          </p:cNvPr>
          <p:cNvSpPr>
            <a:spLocks noGrp="1"/>
          </p:cNvSpPr>
          <p:nvPr>
            <p:ph type="body" sz="quarter" idx="11" hasCustomPrompt="1"/>
          </p:nvPr>
        </p:nvSpPr>
        <p:spPr bwMode="gray">
          <a:xfrm>
            <a:off x="602220" y="3491567"/>
            <a:ext cx="10244283" cy="443198"/>
          </a:xfrm>
        </p:spPr>
        <p:txBody>
          <a:bodyPr wrap="square">
            <a:spAutoFit/>
          </a:bodyPr>
          <a:lstStyle>
            <a:lvl1pPr marL="0" indent="0">
              <a:lnSpc>
                <a:spcPct val="95000"/>
              </a:lnSpc>
              <a:spcBef>
                <a:spcPts val="844"/>
              </a:spcBef>
              <a:spcAft>
                <a:spcPts val="0"/>
              </a:spcAft>
              <a:buNone/>
              <a:defRPr sz="2400" b="1" baseline="0">
                <a:solidFill>
                  <a:schemeClr val="bg1"/>
                </a:solidFill>
              </a:defRPr>
            </a:lvl1pPr>
          </a:lstStyle>
          <a:p>
            <a:pPr lvl="0"/>
            <a:r>
              <a:rPr lang="en-GB" dirty="0"/>
              <a:t>Subheading (Source Sans Bold 24 </a:t>
            </a:r>
            <a:r>
              <a:rPr lang="en-GB" dirty="0" err="1"/>
              <a:t>pt</a:t>
            </a:r>
            <a:r>
              <a:rPr lang="en-GB" dirty="0"/>
              <a:t>)</a:t>
            </a:r>
          </a:p>
        </p:txBody>
      </p:sp>
      <p:sp>
        <p:nvSpPr>
          <p:cNvPr id="18" name="Picture Placeholder 2">
            <a:extLst>
              <a:ext uri="{FF2B5EF4-FFF2-40B4-BE49-F238E27FC236}">
                <a16:creationId xmlns:a16="http://schemas.microsoft.com/office/drawing/2014/main" id="{6E461D49-99BB-4F8E-A842-0EADE4DBBEF5}"/>
              </a:ext>
            </a:extLst>
          </p:cNvPr>
          <p:cNvSpPr>
            <a:spLocks noGrp="1"/>
          </p:cNvSpPr>
          <p:nvPr>
            <p:ph type="pic" sz="quarter" idx="15" hasCustomPrompt="1"/>
          </p:nvPr>
        </p:nvSpPr>
        <p:spPr>
          <a:xfrm>
            <a:off x="602221" y="4192087"/>
            <a:ext cx="6166191" cy="2107655"/>
          </a:xfrm>
        </p:spPr>
        <p:txBody>
          <a:bodyPr/>
          <a:lstStyle>
            <a:lvl1pPr>
              <a:defRPr/>
            </a:lvl1pPr>
          </a:lstStyle>
          <a:p>
            <a:r>
              <a:rPr lang="en-US" dirty="0"/>
              <a:t>Picture</a:t>
            </a:r>
          </a:p>
        </p:txBody>
      </p:sp>
      <p:sp>
        <p:nvSpPr>
          <p:cNvPr id="19" name="Rectangle 18">
            <a:extLst>
              <a:ext uri="{FF2B5EF4-FFF2-40B4-BE49-F238E27FC236}">
                <a16:creationId xmlns:a16="http://schemas.microsoft.com/office/drawing/2014/main" id="{A72AA324-BE96-4229-B771-E2062CE20F93}"/>
              </a:ext>
            </a:extLst>
          </p:cNvPr>
          <p:cNvSpPr/>
          <p:nvPr userDrawn="1"/>
        </p:nvSpPr>
        <p:spPr>
          <a:xfrm>
            <a:off x="1563757" y="4980"/>
            <a:ext cx="7036905" cy="100677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800"/>
          </a:p>
        </p:txBody>
      </p:sp>
      <p:pic>
        <p:nvPicPr>
          <p:cNvPr id="20" name="Picture 19">
            <a:extLst>
              <a:ext uri="{FF2B5EF4-FFF2-40B4-BE49-F238E27FC236}">
                <a16:creationId xmlns:a16="http://schemas.microsoft.com/office/drawing/2014/main" id="{63E89DE4-A37F-477A-91FC-00DB5B1BE346}"/>
              </a:ext>
            </a:extLst>
          </p:cNvPr>
          <p:cNvPicPr>
            <a:picLocks noChangeAspect="1"/>
          </p:cNvPicPr>
          <p:nvPr userDrawn="1"/>
        </p:nvPicPr>
        <p:blipFill>
          <a:blip r:embed="rId3"/>
          <a:stretch>
            <a:fillRect/>
          </a:stretch>
        </p:blipFill>
        <p:spPr>
          <a:xfrm>
            <a:off x="1656526" y="189108"/>
            <a:ext cx="5539405" cy="661972"/>
          </a:xfrm>
          <a:prstGeom prst="rect">
            <a:avLst/>
          </a:prstGeom>
        </p:spPr>
      </p:pic>
    </p:spTree>
    <p:extLst>
      <p:ext uri="{BB962C8B-B14F-4D97-AF65-F5344CB8AC3E}">
        <p14:creationId xmlns:p14="http://schemas.microsoft.com/office/powerpoint/2010/main" val="1800862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5510D-FBB5-482A-8752-89B219BACFDE}"/>
              </a:ext>
            </a:extLst>
          </p:cNvPr>
          <p:cNvSpPr>
            <a:spLocks noGrp="1"/>
          </p:cNvSpPr>
          <p:nvPr>
            <p:ph idx="1" hasCustomPrompt="1"/>
          </p:nvPr>
        </p:nvSpPr>
        <p:spPr>
          <a:xfrm>
            <a:off x="708751" y="2827164"/>
            <a:ext cx="10515600" cy="3217998"/>
          </a:xfrm>
        </p:spPr>
        <p:txBody>
          <a:bodyPr>
            <a:normAutofit/>
          </a:bodyPr>
          <a:lstStyle>
            <a:lvl1pPr>
              <a:defRPr sz="1800">
                <a:latin typeface="Source Sans Pro" panose="020B0503030403020204" pitchFamily="34" charset="0"/>
              </a:defRPr>
            </a:lvl1pPr>
          </a:lstStyle>
          <a:p>
            <a:pPr lvl="0"/>
            <a:r>
              <a:rPr lang="en-US" dirty="0"/>
              <a:t>Text in Source Sans Regular 18 </a:t>
            </a:r>
            <a:r>
              <a:rPr lang="en-US" dirty="0" err="1"/>
              <a:t>pt</a:t>
            </a:r>
            <a:endParaRPr lang="en-US" dirty="0"/>
          </a:p>
        </p:txBody>
      </p:sp>
      <p:sp>
        <p:nvSpPr>
          <p:cNvPr id="10" name="Title Placeholder 1">
            <a:extLst>
              <a:ext uri="{FF2B5EF4-FFF2-40B4-BE49-F238E27FC236}">
                <a16:creationId xmlns:a16="http://schemas.microsoft.com/office/drawing/2014/main" id="{F82119A9-99DD-49D2-B94A-89DF0E7E3FC0}"/>
              </a:ext>
            </a:extLst>
          </p:cNvPr>
          <p:cNvSpPr>
            <a:spLocks noGrp="1"/>
          </p:cNvSpPr>
          <p:nvPr>
            <p:ph type="title"/>
          </p:nvPr>
        </p:nvSpPr>
        <p:spPr>
          <a:xfrm>
            <a:off x="708751" y="1761474"/>
            <a:ext cx="10515600" cy="975997"/>
          </a:xfrm>
          <a:prstGeom prst="rect">
            <a:avLst/>
          </a:prstGeom>
        </p:spPr>
        <p:txBody>
          <a:bodyPr vert="horz" lIns="91440" tIns="45720" rIns="91440" bIns="45720" rtlCol="0" anchor="ctr">
            <a:normAutofit/>
          </a:bodyPr>
          <a:lstStyle>
            <a:lvl1pPr>
              <a:defRPr sz="2800" b="1">
                <a:latin typeface="Source Sans Pro" panose="020B0503030403020204" pitchFamily="34" charset="0"/>
              </a:defRPr>
            </a:lvl1pPr>
          </a:lstStyle>
          <a:p>
            <a:r>
              <a:rPr lang="en-US" dirty="0"/>
              <a:t>Headline Source Sans Bold 28 </a:t>
            </a:r>
            <a:r>
              <a:rPr lang="en-US" dirty="0" err="1"/>
              <a:t>pt</a:t>
            </a:r>
            <a:endParaRPr lang="en-US" dirty="0"/>
          </a:p>
        </p:txBody>
      </p:sp>
      <p:sp>
        <p:nvSpPr>
          <p:cNvPr id="11" name="Textfeld 5">
            <a:extLst>
              <a:ext uri="{FF2B5EF4-FFF2-40B4-BE49-F238E27FC236}">
                <a16:creationId xmlns:a16="http://schemas.microsoft.com/office/drawing/2014/main" id="{C49F2F4B-C293-40B2-9C08-0C1B95DBEF70}"/>
              </a:ext>
            </a:extLst>
          </p:cNvPr>
          <p:cNvSpPr txBox="1"/>
          <p:nvPr userDrawn="1"/>
        </p:nvSpPr>
        <p:spPr>
          <a:xfrm>
            <a:off x="7140849" y="535782"/>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01777118-F35C-4A60-ADBC-F9A6FD1EA98A}" type="slidenum">
              <a:rPr lang="pt-PT" sz="1000" smtClean="0">
                <a:solidFill>
                  <a:srgbClr val="008244"/>
                </a:solidFill>
                <a:latin typeface="Source Sans Pro" panose="020B0503030403020204" pitchFamily="34" charset="0"/>
                <a:ea typeface="Source Sans Pro" panose="020B0503030403020204" pitchFamily="34" charset="0"/>
              </a:rPr>
              <a:t>‹#›</a:t>
            </a:fld>
            <a:endParaRPr lang="pt-PT" sz="1000" dirty="0">
              <a:solidFill>
                <a:srgbClr val="008244"/>
              </a:solidFill>
              <a:latin typeface="Source Sans Pro" panose="020B0503030403020204" pitchFamily="34" charset="0"/>
              <a:ea typeface="Source Sans Pro" panose="020B0503030403020204" pitchFamily="34" charset="0"/>
            </a:endParaRPr>
          </a:p>
        </p:txBody>
      </p:sp>
      <p:sp>
        <p:nvSpPr>
          <p:cNvPr id="14" name="Textfeld 5">
            <a:extLst>
              <a:ext uri="{FF2B5EF4-FFF2-40B4-BE49-F238E27FC236}">
                <a16:creationId xmlns:a16="http://schemas.microsoft.com/office/drawing/2014/main" id="{3E941389-43BE-4596-9D26-248F1A78E084}"/>
              </a:ext>
            </a:extLst>
          </p:cNvPr>
          <p:cNvSpPr txBox="1"/>
          <p:nvPr userDrawn="1"/>
        </p:nvSpPr>
        <p:spPr>
          <a:xfrm>
            <a:off x="7174717" y="844925"/>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7CD98B14-8ED0-4C1F-BF89-0150E109F575}" type="datetime4">
              <a:rPr kumimoji="0" lang="en-US" sz="1000" b="0" u="none" strike="noStrike" cap="none" spc="0" normalizeH="0" baseline="0" smtClean="0">
                <a:ln>
                  <a:noFill/>
                </a:ln>
                <a:solidFill>
                  <a:srgbClr val="008244"/>
                </a:solidFill>
                <a:effectLst/>
                <a:uFillTx/>
                <a:latin typeface="Source Sans Pro" panose="020B0503030403020204" pitchFamily="34" charset="0"/>
                <a:ea typeface="Source Sans Pro" panose="020B0503030403020204" pitchFamily="34" charset="0"/>
                <a:sym typeface="Helvetica Neue"/>
              </a:rPr>
              <a:t>June 19, 2024</a:t>
            </a:fld>
            <a:endParaRPr kumimoji="0" lang="pt-PT" sz="1000" b="0" u="none" strike="noStrike" cap="none" spc="0" normalizeH="0" baseline="0" dirty="0">
              <a:ln>
                <a:noFill/>
              </a:ln>
              <a:solidFill>
                <a:srgbClr val="008244"/>
              </a:solidFill>
              <a:effectLst/>
              <a:uFillTx/>
              <a:latin typeface="Source Sans Pro" panose="020B0503030403020204" pitchFamily="34" charset="0"/>
              <a:ea typeface="Source Sans Pro" panose="020B0503030403020204" pitchFamily="34" charset="0"/>
              <a:sym typeface="Helvetica Neue"/>
            </a:endParaRPr>
          </a:p>
        </p:txBody>
      </p:sp>
      <p:sp>
        <p:nvSpPr>
          <p:cNvPr id="15" name="Content Placeholder 2">
            <a:extLst>
              <a:ext uri="{FF2B5EF4-FFF2-40B4-BE49-F238E27FC236}">
                <a16:creationId xmlns:a16="http://schemas.microsoft.com/office/drawing/2014/main" id="{CD5FA3EE-969E-4591-9764-852D90559543}"/>
              </a:ext>
            </a:extLst>
          </p:cNvPr>
          <p:cNvSpPr>
            <a:spLocks noGrp="1"/>
          </p:cNvSpPr>
          <p:nvPr>
            <p:ph idx="10" hasCustomPrompt="1"/>
          </p:nvPr>
        </p:nvSpPr>
        <p:spPr>
          <a:xfrm>
            <a:off x="7467212" y="667030"/>
            <a:ext cx="4089400" cy="154616"/>
          </a:xfrm>
        </p:spPr>
        <p:txBody>
          <a:bodyPr>
            <a:noAutofit/>
          </a:bodyPr>
          <a:lstStyle>
            <a:lvl1pPr marL="0" indent="0" algn="r">
              <a:buNone/>
              <a:defRPr sz="1000" b="1">
                <a:solidFill>
                  <a:srgbClr val="008244"/>
                </a:solidFill>
              </a:defRPr>
            </a:lvl1pPr>
          </a:lstStyle>
          <a:p>
            <a:pPr lvl="0"/>
            <a:r>
              <a:rPr lang="en-US" dirty="0"/>
              <a:t>FINAL RTPM</a:t>
            </a:r>
          </a:p>
        </p:txBody>
      </p:sp>
    </p:spTree>
    <p:extLst>
      <p:ext uri="{BB962C8B-B14F-4D97-AF65-F5344CB8AC3E}">
        <p14:creationId xmlns:p14="http://schemas.microsoft.com/office/powerpoint/2010/main" val="12903997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5510D-FBB5-482A-8752-89B219BACFDE}"/>
              </a:ext>
            </a:extLst>
          </p:cNvPr>
          <p:cNvSpPr>
            <a:spLocks noGrp="1"/>
          </p:cNvSpPr>
          <p:nvPr>
            <p:ph idx="1" hasCustomPrompt="1"/>
          </p:nvPr>
        </p:nvSpPr>
        <p:spPr>
          <a:xfrm>
            <a:off x="708751" y="1761473"/>
            <a:ext cx="10515600" cy="4362646"/>
          </a:xfrm>
        </p:spPr>
        <p:txBody>
          <a:bodyPr>
            <a:normAutofit/>
          </a:bodyPr>
          <a:lstStyle>
            <a:lvl1pPr>
              <a:defRPr sz="1800">
                <a:latin typeface="Source Sans Pro" panose="020B0503030403020204" pitchFamily="34" charset="0"/>
              </a:defRPr>
            </a:lvl1pPr>
          </a:lstStyle>
          <a:p>
            <a:pPr lvl="0"/>
            <a:r>
              <a:rPr lang="en-US" dirty="0"/>
              <a:t>Text in Source Sans Regular 18 </a:t>
            </a:r>
            <a:r>
              <a:rPr lang="en-US" dirty="0" err="1"/>
              <a:t>pt</a:t>
            </a:r>
            <a:endParaRPr lang="en-US" dirty="0"/>
          </a:p>
        </p:txBody>
      </p:sp>
      <p:sp>
        <p:nvSpPr>
          <p:cNvPr id="8" name="Textfeld 5">
            <a:extLst>
              <a:ext uri="{FF2B5EF4-FFF2-40B4-BE49-F238E27FC236}">
                <a16:creationId xmlns:a16="http://schemas.microsoft.com/office/drawing/2014/main" id="{B212B334-77B2-4956-8874-8D1367CB9DB7}"/>
              </a:ext>
            </a:extLst>
          </p:cNvPr>
          <p:cNvSpPr txBox="1"/>
          <p:nvPr userDrawn="1"/>
        </p:nvSpPr>
        <p:spPr>
          <a:xfrm>
            <a:off x="7140849" y="535782"/>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01777118-F35C-4A60-ADBC-F9A6FD1EA98A}" type="slidenum">
              <a:rPr lang="pt-PT" sz="1000" smtClean="0">
                <a:solidFill>
                  <a:schemeClr val="tx1"/>
                </a:solidFill>
                <a:latin typeface="Source Sans Pro" panose="020B0503030403020204" pitchFamily="34" charset="0"/>
                <a:ea typeface="Source Sans Pro" panose="020B0503030403020204" pitchFamily="34" charset="0"/>
              </a:rPr>
              <a:t>‹#›</a:t>
            </a:fld>
            <a:endParaRPr lang="pt-PT" sz="1000" dirty="0">
              <a:solidFill>
                <a:schemeClr val="tx1"/>
              </a:solidFill>
              <a:latin typeface="Source Sans Pro" panose="020B0503030403020204" pitchFamily="34" charset="0"/>
              <a:ea typeface="Source Sans Pro" panose="020B0503030403020204" pitchFamily="34" charset="0"/>
            </a:endParaRPr>
          </a:p>
        </p:txBody>
      </p:sp>
      <p:sp>
        <p:nvSpPr>
          <p:cNvPr id="11" name="Textfeld 5">
            <a:extLst>
              <a:ext uri="{FF2B5EF4-FFF2-40B4-BE49-F238E27FC236}">
                <a16:creationId xmlns:a16="http://schemas.microsoft.com/office/drawing/2014/main" id="{011C4A5A-4A34-498D-AD68-A514E2616016}"/>
              </a:ext>
            </a:extLst>
          </p:cNvPr>
          <p:cNvSpPr txBox="1"/>
          <p:nvPr userDrawn="1"/>
        </p:nvSpPr>
        <p:spPr>
          <a:xfrm>
            <a:off x="7174717" y="844925"/>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7CD98B14-8ED0-4C1F-BF89-0150E109F575}" type="datetime4">
              <a:rPr kumimoji="0" lang="en-US" sz="1000" b="0" u="none" strike="noStrike" cap="none" spc="0" normalizeH="0" baseline="0" smtClean="0">
                <a:ln>
                  <a:noFill/>
                </a:ln>
                <a:solidFill>
                  <a:srgbClr val="008244"/>
                </a:solidFill>
                <a:effectLst/>
                <a:uFillTx/>
                <a:latin typeface="Source Sans Pro" panose="020B0503030403020204" pitchFamily="34" charset="0"/>
                <a:ea typeface="Source Sans Pro" panose="020B0503030403020204" pitchFamily="34" charset="0"/>
                <a:sym typeface="Helvetica Neue"/>
              </a:rPr>
              <a:t>June 19, 2024</a:t>
            </a:fld>
            <a:endParaRPr kumimoji="0" lang="pt-PT" sz="1000" b="0" u="none" strike="noStrike" cap="none" spc="0" normalizeH="0" baseline="0" dirty="0">
              <a:ln>
                <a:noFill/>
              </a:ln>
              <a:solidFill>
                <a:srgbClr val="008244"/>
              </a:solidFill>
              <a:effectLst/>
              <a:uFillTx/>
              <a:latin typeface="Source Sans Pro" panose="020B0503030403020204" pitchFamily="34" charset="0"/>
              <a:ea typeface="Source Sans Pro" panose="020B0503030403020204" pitchFamily="34" charset="0"/>
              <a:sym typeface="Helvetica Neue"/>
            </a:endParaRPr>
          </a:p>
        </p:txBody>
      </p:sp>
    </p:spTree>
    <p:extLst>
      <p:ext uri="{BB962C8B-B14F-4D97-AF65-F5344CB8AC3E}">
        <p14:creationId xmlns:p14="http://schemas.microsoft.com/office/powerpoint/2010/main" val="2603537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6/19/2024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9596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Chapter start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115935A-6062-4B50-B7B4-AACB558C14E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Headline">
            <a:extLst>
              <a:ext uri="{FF2B5EF4-FFF2-40B4-BE49-F238E27FC236}">
                <a16:creationId xmlns:a16="http://schemas.microsoft.com/office/drawing/2014/main" id="{B67DEF8D-347A-4899-859C-3A527B35E5FC}"/>
              </a:ext>
            </a:extLst>
          </p:cNvPr>
          <p:cNvSpPr>
            <a:spLocks noGrp="1"/>
          </p:cNvSpPr>
          <p:nvPr>
            <p:ph type="title" hasCustomPrompt="1"/>
          </p:nvPr>
        </p:nvSpPr>
        <p:spPr bwMode="gray">
          <a:xfrm>
            <a:off x="708751" y="1962001"/>
            <a:ext cx="10244283" cy="1089529"/>
          </a:xfrm>
          <a:prstGeom prst="rect">
            <a:avLst/>
          </a:prstGeom>
        </p:spPr>
        <p:txBody>
          <a:bodyPr wrap="square">
            <a:spAutoFit/>
          </a:bodyPr>
          <a:lstStyle>
            <a:lvl1pPr>
              <a:defRPr sz="3600" b="1">
                <a:solidFill>
                  <a:schemeClr val="bg1"/>
                </a:solidFill>
                <a:latin typeface="Source Sans Pro" panose="020B0503030403020204" pitchFamily="34" charset="0"/>
              </a:defRPr>
            </a:lvl1pPr>
          </a:lstStyle>
          <a:p>
            <a:r>
              <a:rPr lang="en-GB" dirty="0"/>
              <a:t>Next Chapter:</a:t>
            </a:r>
            <a:br>
              <a:rPr lang="en-GB" dirty="0"/>
            </a:br>
            <a:r>
              <a:rPr lang="en-GB" dirty="0"/>
              <a:t>(Source Sans Bold 36 </a:t>
            </a:r>
            <a:r>
              <a:rPr lang="en-GB" dirty="0" err="1"/>
              <a:t>pt</a:t>
            </a:r>
            <a:r>
              <a:rPr lang="en-GB" dirty="0"/>
              <a:t>)</a:t>
            </a:r>
          </a:p>
        </p:txBody>
      </p:sp>
      <p:sp>
        <p:nvSpPr>
          <p:cNvPr id="4" name="Rectangle 3">
            <a:extLst>
              <a:ext uri="{FF2B5EF4-FFF2-40B4-BE49-F238E27FC236}">
                <a16:creationId xmlns:a16="http://schemas.microsoft.com/office/drawing/2014/main" id="{3B83E77A-8D2C-44B9-A2DC-B348404CCBE3}"/>
              </a:ext>
            </a:extLst>
          </p:cNvPr>
          <p:cNvSpPr/>
          <p:nvPr userDrawn="1"/>
        </p:nvSpPr>
        <p:spPr>
          <a:xfrm>
            <a:off x="1563757" y="4980"/>
            <a:ext cx="7036905" cy="100677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800"/>
          </a:p>
        </p:txBody>
      </p:sp>
      <p:pic>
        <p:nvPicPr>
          <p:cNvPr id="5" name="Picture 4">
            <a:extLst>
              <a:ext uri="{FF2B5EF4-FFF2-40B4-BE49-F238E27FC236}">
                <a16:creationId xmlns:a16="http://schemas.microsoft.com/office/drawing/2014/main" id="{D33F5733-7F1D-43A6-9E05-CDE8D96BDE1A}"/>
              </a:ext>
            </a:extLst>
          </p:cNvPr>
          <p:cNvPicPr>
            <a:picLocks noChangeAspect="1"/>
          </p:cNvPicPr>
          <p:nvPr userDrawn="1"/>
        </p:nvPicPr>
        <p:blipFill>
          <a:blip r:embed="rId3"/>
          <a:stretch>
            <a:fillRect/>
          </a:stretch>
        </p:blipFill>
        <p:spPr>
          <a:xfrm>
            <a:off x="1656526" y="189108"/>
            <a:ext cx="5539405" cy="661972"/>
          </a:xfrm>
          <a:prstGeom prst="rect">
            <a:avLst/>
          </a:prstGeom>
        </p:spPr>
      </p:pic>
    </p:spTree>
    <p:extLst>
      <p:ext uri="{BB962C8B-B14F-4D97-AF65-F5344CB8AC3E}">
        <p14:creationId xmlns:p14="http://schemas.microsoft.com/office/powerpoint/2010/main" val="41555419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hapter start slide pictur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FD0D69-22F9-4D27-8003-50609A28741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Picture Placeholder 2">
            <a:extLst>
              <a:ext uri="{FF2B5EF4-FFF2-40B4-BE49-F238E27FC236}">
                <a16:creationId xmlns:a16="http://schemas.microsoft.com/office/drawing/2014/main" id="{AD17514C-CCC2-4EE5-944A-81390C905F9D}"/>
              </a:ext>
            </a:extLst>
          </p:cNvPr>
          <p:cNvSpPr>
            <a:spLocks noGrp="1"/>
          </p:cNvSpPr>
          <p:nvPr>
            <p:ph type="pic" sz="quarter" idx="15" hasCustomPrompt="1"/>
          </p:nvPr>
        </p:nvSpPr>
        <p:spPr>
          <a:xfrm>
            <a:off x="708446" y="3591277"/>
            <a:ext cx="7256860" cy="2642072"/>
          </a:xfrm>
        </p:spPr>
        <p:txBody>
          <a:bodyPr/>
          <a:lstStyle>
            <a:lvl1pPr>
              <a:defRPr/>
            </a:lvl1pPr>
          </a:lstStyle>
          <a:p>
            <a:r>
              <a:rPr lang="en-US" dirty="0"/>
              <a:t>Picture</a:t>
            </a:r>
          </a:p>
        </p:txBody>
      </p:sp>
      <p:sp>
        <p:nvSpPr>
          <p:cNvPr id="5" name="Headline">
            <a:extLst>
              <a:ext uri="{FF2B5EF4-FFF2-40B4-BE49-F238E27FC236}">
                <a16:creationId xmlns:a16="http://schemas.microsoft.com/office/drawing/2014/main" id="{5AE189F1-D55A-4F0F-8B99-39B46474525F}"/>
              </a:ext>
            </a:extLst>
          </p:cNvPr>
          <p:cNvSpPr>
            <a:spLocks noGrp="1"/>
          </p:cNvSpPr>
          <p:nvPr>
            <p:ph type="title" hasCustomPrompt="1"/>
          </p:nvPr>
        </p:nvSpPr>
        <p:spPr bwMode="gray">
          <a:xfrm>
            <a:off x="708751" y="1962001"/>
            <a:ext cx="10244283" cy="1089529"/>
          </a:xfrm>
          <a:prstGeom prst="rect">
            <a:avLst/>
          </a:prstGeom>
        </p:spPr>
        <p:txBody>
          <a:bodyPr wrap="square">
            <a:spAutoFit/>
          </a:bodyPr>
          <a:lstStyle>
            <a:lvl1pPr>
              <a:defRPr sz="3600" b="1">
                <a:solidFill>
                  <a:schemeClr val="bg1"/>
                </a:solidFill>
                <a:latin typeface="Source Sans Pro" panose="020B0503030403020204" pitchFamily="34" charset="0"/>
              </a:defRPr>
            </a:lvl1pPr>
          </a:lstStyle>
          <a:p>
            <a:r>
              <a:rPr lang="en-GB" dirty="0"/>
              <a:t>Next Chapter:</a:t>
            </a:r>
            <a:br>
              <a:rPr lang="en-GB" dirty="0"/>
            </a:br>
            <a:r>
              <a:rPr lang="en-GB" dirty="0"/>
              <a:t>(Source Sans Bold 36 </a:t>
            </a:r>
            <a:r>
              <a:rPr lang="en-GB" dirty="0" err="1"/>
              <a:t>pt</a:t>
            </a:r>
            <a:r>
              <a:rPr lang="en-GB" dirty="0"/>
              <a:t>)</a:t>
            </a:r>
          </a:p>
        </p:txBody>
      </p:sp>
      <p:sp>
        <p:nvSpPr>
          <p:cNvPr id="6" name="Rectangle 5">
            <a:extLst>
              <a:ext uri="{FF2B5EF4-FFF2-40B4-BE49-F238E27FC236}">
                <a16:creationId xmlns:a16="http://schemas.microsoft.com/office/drawing/2014/main" id="{A611072F-695F-404F-89B1-037B9D54D149}"/>
              </a:ext>
            </a:extLst>
          </p:cNvPr>
          <p:cNvSpPr/>
          <p:nvPr userDrawn="1"/>
        </p:nvSpPr>
        <p:spPr>
          <a:xfrm>
            <a:off x="1563757" y="4980"/>
            <a:ext cx="7036905" cy="100677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800"/>
          </a:p>
        </p:txBody>
      </p:sp>
      <p:pic>
        <p:nvPicPr>
          <p:cNvPr id="7" name="Picture 6">
            <a:extLst>
              <a:ext uri="{FF2B5EF4-FFF2-40B4-BE49-F238E27FC236}">
                <a16:creationId xmlns:a16="http://schemas.microsoft.com/office/drawing/2014/main" id="{FE29F192-0B6C-4069-892B-62280C77CBC4}"/>
              </a:ext>
            </a:extLst>
          </p:cNvPr>
          <p:cNvPicPr>
            <a:picLocks noChangeAspect="1"/>
          </p:cNvPicPr>
          <p:nvPr userDrawn="1"/>
        </p:nvPicPr>
        <p:blipFill>
          <a:blip r:embed="rId3"/>
          <a:stretch>
            <a:fillRect/>
          </a:stretch>
        </p:blipFill>
        <p:spPr>
          <a:xfrm>
            <a:off x="1656526" y="189108"/>
            <a:ext cx="5539405" cy="661972"/>
          </a:xfrm>
          <a:prstGeom prst="rect">
            <a:avLst/>
          </a:prstGeom>
        </p:spPr>
      </p:pic>
    </p:spTree>
    <p:extLst>
      <p:ext uri="{BB962C8B-B14F-4D97-AF65-F5344CB8AC3E}">
        <p14:creationId xmlns:p14="http://schemas.microsoft.com/office/powerpoint/2010/main" val="31079702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Closing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4D9461-2B25-431E-A2FB-ABE57F9DA3EC}"/>
              </a:ext>
            </a:extLst>
          </p:cNvPr>
          <p:cNvPicPr>
            <a:picLocks noChangeAspect="1"/>
          </p:cNvPicPr>
          <p:nvPr userDrawn="1"/>
        </p:nvPicPr>
        <p:blipFill>
          <a:blip r:embed="rId2"/>
          <a:stretch>
            <a:fillRect/>
          </a:stretch>
        </p:blipFill>
        <p:spPr>
          <a:xfrm>
            <a:off x="0" y="17418"/>
            <a:ext cx="12192000" cy="6840583"/>
          </a:xfrm>
          <a:prstGeom prst="rect">
            <a:avLst/>
          </a:prstGeom>
        </p:spPr>
      </p:pic>
      <p:cxnSp>
        <p:nvCxnSpPr>
          <p:cNvPr id="18" name="Gerade Verbindung 5">
            <a:extLst>
              <a:ext uri="{FF2B5EF4-FFF2-40B4-BE49-F238E27FC236}">
                <a16:creationId xmlns:a16="http://schemas.microsoft.com/office/drawing/2014/main" id="{C5D393EE-A9BA-4FF4-AB53-D1325EA90608}"/>
              </a:ext>
            </a:extLst>
          </p:cNvPr>
          <p:cNvCxnSpPr/>
          <p:nvPr userDrawn="1"/>
        </p:nvCxnSpPr>
        <p:spPr>
          <a:xfrm>
            <a:off x="708749" y="1873125"/>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9" name="Gerade Verbindung 6">
            <a:extLst>
              <a:ext uri="{FF2B5EF4-FFF2-40B4-BE49-F238E27FC236}">
                <a16:creationId xmlns:a16="http://schemas.microsoft.com/office/drawing/2014/main" id="{BCCA62A8-E9A9-494B-A93A-848F2F850E6F}"/>
              </a:ext>
            </a:extLst>
          </p:cNvPr>
          <p:cNvCxnSpPr/>
          <p:nvPr userDrawn="1"/>
        </p:nvCxnSpPr>
        <p:spPr>
          <a:xfrm>
            <a:off x="708749" y="2966625"/>
            <a:ext cx="7256251"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8" name="Textfeld 2">
            <a:extLst>
              <a:ext uri="{FF2B5EF4-FFF2-40B4-BE49-F238E27FC236}">
                <a16:creationId xmlns:a16="http://schemas.microsoft.com/office/drawing/2014/main" id="{8E7F2094-E3B7-464B-AA75-4F75E9CA36FA}"/>
              </a:ext>
            </a:extLst>
          </p:cNvPr>
          <p:cNvSpPr txBox="1"/>
          <p:nvPr userDrawn="1"/>
        </p:nvSpPr>
        <p:spPr>
          <a:xfrm>
            <a:off x="708750" y="2025000"/>
            <a:ext cx="8461887" cy="677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l"/>
            <a:r>
              <a:rPr kumimoji="0" lang="en-GB" sz="4400" b="1" u="none" strike="noStrike" cap="none" spc="0" normalizeH="0" baseline="0" dirty="0">
                <a:ln>
                  <a:noFill/>
                </a:ln>
                <a:solidFill>
                  <a:srgbClr val="FFFFFF"/>
                </a:solidFill>
                <a:effectLst/>
                <a:uFillTx/>
                <a:latin typeface="Source Sans Pro" panose="020B0503030403020204" pitchFamily="34" charset="0"/>
                <a:ea typeface="Source Sans Pro" panose="020B0503030403020204" pitchFamily="34" charset="0"/>
                <a:sym typeface="Helvetica Neue"/>
              </a:rPr>
              <a:t>Merci</a:t>
            </a:r>
            <a:endParaRPr kumimoji="0" lang="en-GB" sz="4400" b="1" u="none" strike="noStrike" cap="none" spc="0" normalizeH="0" baseline="0" dirty="0">
              <a:ln>
                <a:noFill/>
              </a:ln>
              <a:solidFill>
                <a:srgbClr val="FFFFFF"/>
              </a:solidFill>
              <a:effectLst/>
              <a:uFillTx/>
              <a:latin typeface="Source Sans Pro Semibold" panose="020B0503030403020204" pitchFamily="34" charset="0"/>
              <a:ea typeface="Source Sans Pro Semibold" panose="020B0503030403020204" pitchFamily="34" charset="0"/>
              <a:sym typeface="Helvetica Neue"/>
            </a:endParaRPr>
          </a:p>
        </p:txBody>
      </p:sp>
      <p:sp>
        <p:nvSpPr>
          <p:cNvPr id="6" name="Rectangle 5">
            <a:extLst>
              <a:ext uri="{FF2B5EF4-FFF2-40B4-BE49-F238E27FC236}">
                <a16:creationId xmlns:a16="http://schemas.microsoft.com/office/drawing/2014/main" id="{6CEE90BB-42D2-4F63-A050-2B4C83529CEA}"/>
              </a:ext>
            </a:extLst>
          </p:cNvPr>
          <p:cNvSpPr/>
          <p:nvPr userDrawn="1"/>
        </p:nvSpPr>
        <p:spPr>
          <a:xfrm>
            <a:off x="1563757" y="4980"/>
            <a:ext cx="7036905" cy="100677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800"/>
          </a:p>
        </p:txBody>
      </p:sp>
      <p:pic>
        <p:nvPicPr>
          <p:cNvPr id="7" name="Picture 6">
            <a:extLst>
              <a:ext uri="{FF2B5EF4-FFF2-40B4-BE49-F238E27FC236}">
                <a16:creationId xmlns:a16="http://schemas.microsoft.com/office/drawing/2014/main" id="{CB7A1A13-D4BE-42C1-AF84-F5FEED180905}"/>
              </a:ext>
            </a:extLst>
          </p:cNvPr>
          <p:cNvPicPr>
            <a:picLocks noChangeAspect="1"/>
          </p:cNvPicPr>
          <p:nvPr userDrawn="1"/>
        </p:nvPicPr>
        <p:blipFill>
          <a:blip r:embed="rId3"/>
          <a:stretch>
            <a:fillRect/>
          </a:stretch>
        </p:blipFill>
        <p:spPr>
          <a:xfrm>
            <a:off x="1656526" y="189108"/>
            <a:ext cx="5539405" cy="661972"/>
          </a:xfrm>
          <a:prstGeom prst="rect">
            <a:avLst/>
          </a:prstGeom>
        </p:spPr>
      </p:pic>
    </p:spTree>
    <p:extLst>
      <p:ext uri="{BB962C8B-B14F-4D97-AF65-F5344CB8AC3E}">
        <p14:creationId xmlns:p14="http://schemas.microsoft.com/office/powerpoint/2010/main" val="26862584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35360" y="1556794"/>
            <a:ext cx="11425699" cy="4752991"/>
          </a:xfrm>
        </p:spPr>
        <p:txBody>
          <a:bodyPr/>
          <a:lstStyle>
            <a:lvl1pPr marL="252000" indent="-252000">
              <a:buClr>
                <a:srgbClr val="006699"/>
              </a:buClr>
              <a:buSzPct val="80000"/>
              <a:buFont typeface="Franklin Gothic Book" pitchFamily="34" charset="0"/>
              <a:buChar char="►"/>
              <a:defRPr sz="1800">
                <a:latin typeface="Franklin Gothic Book" panose="020B0503020102020204" pitchFamily="34" charset="0"/>
                <a:ea typeface="Open Sans Light" panose="020B0306030504020204" pitchFamily="34" charset="0"/>
                <a:cs typeface="Open Sans Light" panose="020B0306030504020204" pitchFamily="34" charset="0"/>
              </a:defRPr>
            </a:lvl1pPr>
            <a:lvl2pPr marL="504000" indent="-252000">
              <a:buClrTx/>
              <a:buFont typeface="Arial" pitchFamily="34" charset="0"/>
              <a:buChar char="•"/>
              <a:defRPr sz="1800">
                <a:latin typeface="Franklin Gothic Book" panose="020B0503020102020204" pitchFamily="34" charset="0"/>
                <a:ea typeface="Open Sans Light" panose="020B0306030504020204" pitchFamily="34" charset="0"/>
                <a:cs typeface="Open Sans Light" panose="020B0306030504020204" pitchFamily="34" charset="0"/>
              </a:defRPr>
            </a:lvl2pPr>
            <a:lvl3pPr marL="756000" indent="-252000">
              <a:buClrTx/>
              <a:buSzPct val="100000"/>
              <a:buFont typeface="Franklin Gothic Book" pitchFamily="34" charset="0"/>
              <a:buChar char="−"/>
              <a:defRPr sz="1600">
                <a:latin typeface="Franklin Gothic Book" panose="020B0503020102020204" pitchFamily="34" charset="0"/>
                <a:ea typeface="Open Sans Light" panose="020B0306030504020204" pitchFamily="34" charset="0"/>
                <a:cs typeface="Open Sans Light" panose="020B0306030504020204" pitchFamily="34" charset="0"/>
              </a:defRPr>
            </a:lvl3pPr>
            <a:lvl4pPr marL="1008000" indent="-252000">
              <a:buSzPct val="75000"/>
              <a:buFont typeface="Wingdings" pitchFamily="2" charset="2"/>
              <a:buChar char="§"/>
              <a:defRPr sz="1600" i="1" baseline="0">
                <a:latin typeface="Franklin Gothic Book" panose="020B0503020102020204" pitchFamily="34" charset="0"/>
                <a:ea typeface="Open Sans Light" panose="020B0306030504020204" pitchFamily="34" charset="0"/>
                <a:cs typeface="Open Sans Light" panose="020B0306030504020204" pitchFamily="34" charset="0"/>
              </a:defRPr>
            </a:lvl4pPr>
            <a:lvl5pPr>
              <a:defRPr>
                <a:latin typeface="Franklin Gothic Book" pitchFamily="34" charset="0"/>
              </a:defRPr>
            </a:lvl5pPr>
          </a:lstStyle>
          <a:p>
            <a:pPr lvl="0"/>
            <a:r>
              <a:rPr lang="es-ES" noProof="0" dirty="0"/>
              <a:t>Editar el estilo de texto del patrón</a:t>
            </a:r>
          </a:p>
          <a:p>
            <a:pPr lvl="1"/>
            <a:r>
              <a:rPr lang="es-ES" noProof="0" dirty="0"/>
              <a:t>Segundo nivel</a:t>
            </a:r>
          </a:p>
          <a:p>
            <a:pPr lvl="2"/>
            <a:r>
              <a:rPr lang="es-ES" noProof="0" dirty="0"/>
              <a:t>Tercer nivel</a:t>
            </a:r>
          </a:p>
          <a:p>
            <a:pPr lvl="3"/>
            <a:r>
              <a:rPr lang="es-ES" noProof="0" dirty="0"/>
              <a:t>Cuarto nivel</a:t>
            </a:r>
          </a:p>
        </p:txBody>
      </p:sp>
      <p:sp>
        <p:nvSpPr>
          <p:cNvPr id="2" name="1 Título"/>
          <p:cNvSpPr>
            <a:spLocks noGrp="1"/>
          </p:cNvSpPr>
          <p:nvPr>
            <p:ph type="title" hasCustomPrompt="1"/>
          </p:nvPr>
        </p:nvSpPr>
        <p:spPr>
          <a:xfrm>
            <a:off x="335360" y="548681"/>
            <a:ext cx="9409045" cy="1009187"/>
          </a:xfrm>
        </p:spPr>
        <p:txBody>
          <a:bodyPr anchor="t" anchorCtr="0">
            <a:noAutofit/>
          </a:bodyPr>
          <a:lstStyle>
            <a:lvl1pPr algn="l">
              <a:defRPr lang="en-US" sz="2400" b="0" kern="1200" baseline="0" dirty="0">
                <a:solidFill>
                  <a:schemeClr val="tx1">
                    <a:lumMod val="65000"/>
                    <a:lumOff val="35000"/>
                  </a:schemeClr>
                </a:solidFill>
                <a:latin typeface="+mj-lt"/>
                <a:ea typeface="+mj-ea"/>
                <a:cs typeface="+mj-cs"/>
              </a:defRPr>
            </a:lvl1pPr>
          </a:lstStyle>
          <a:p>
            <a:r>
              <a:rPr lang="es-AR" noProof="0" dirty="0"/>
              <a:t>Título</a:t>
            </a:r>
          </a:p>
        </p:txBody>
      </p:sp>
      <p:sp>
        <p:nvSpPr>
          <p:cNvPr id="18" name="Rectangle 5"/>
          <p:cNvSpPr>
            <a:spLocks noGrp="1" noChangeArrowheads="1"/>
          </p:cNvSpPr>
          <p:nvPr>
            <p:ph type="sldNum" idx="10"/>
          </p:nvPr>
        </p:nvSpPr>
        <p:spPr bwMode="auto">
          <a:xfrm>
            <a:off x="11676784" y="6470400"/>
            <a:ext cx="421217" cy="270968"/>
          </a:xfrm>
          <a:prstGeom prst="rect">
            <a:avLst/>
          </a:prstGeom>
          <a:solidFill>
            <a:schemeClr val="bg1">
              <a:lumMod val="95000"/>
            </a:schemeClr>
          </a:solidFill>
          <a:ln w="9525">
            <a:noFill/>
            <a:round/>
            <a:headEnd/>
            <a:tailEnd/>
          </a:ln>
          <a:effectLst/>
        </p:spPr>
        <p:txBody>
          <a:bodyPr vert="horz" wrap="square" lIns="0" tIns="0" rIns="0" bIns="0" numCol="1" anchor="t" anchorCtr="0" compatLnSpc="1">
            <a:prstTxWarp prst="textNoShape">
              <a:avLst/>
            </a:prstTxWarp>
          </a:bodyPr>
          <a:lstStyle>
            <a:lvl1pPr algn="ctr">
              <a:buClrTx/>
              <a:buFontTx/>
              <a:buNone/>
              <a:defRPr sz="900" b="1" smtClean="0">
                <a:solidFill>
                  <a:srgbClr val="006699"/>
                </a:solidFill>
                <a:latin typeface="Franklin Gothic Book" pitchFamily="34" charset="0"/>
              </a:defRPr>
            </a:lvl1pPr>
          </a:lstStyle>
          <a:p>
            <a:pPr>
              <a:defRPr/>
            </a:pPr>
            <a:fld id="{1307539D-BD7F-4DC1-96D8-0BFCDFB605A4}" type="slidenum">
              <a:rPr lang="es-AR" smtClean="0"/>
              <a:pPr>
                <a:defRPr/>
              </a:pPr>
              <a:t>‹#›</a:t>
            </a:fld>
            <a:endParaRPr lang="es-AR" dirty="0"/>
          </a:p>
        </p:txBody>
      </p:sp>
      <p:pic>
        <p:nvPicPr>
          <p:cNvPr id="9" name="Image 9" descr="logo ARREC.jpg">
            <a:extLst>
              <a:ext uri="{FF2B5EF4-FFF2-40B4-BE49-F238E27FC236}">
                <a16:creationId xmlns:a16="http://schemas.microsoft.com/office/drawing/2014/main" id="{26AA4297-3769-4437-855A-A51106D05879}"/>
              </a:ext>
            </a:extLst>
          </p:cNvPr>
          <p:cNvPicPr>
            <a:picLocks noChangeAspect="1"/>
          </p:cNvPicPr>
          <p:nvPr userDrawn="1"/>
        </p:nvPicPr>
        <p:blipFill>
          <a:blip r:embed="rId2" cstate="print">
            <a:lum bright="74000" contrast="-52000"/>
            <a:alphaModFix amt="40000"/>
          </a:blip>
          <a:srcRect/>
          <a:stretch>
            <a:fillRect/>
          </a:stretch>
        </p:blipFill>
        <p:spPr bwMode="auto">
          <a:xfrm>
            <a:off x="2425700" y="692699"/>
            <a:ext cx="7222067" cy="5424487"/>
          </a:xfrm>
          <a:prstGeom prst="rect">
            <a:avLst/>
          </a:prstGeom>
          <a:noFill/>
          <a:ln w="9525">
            <a:noFill/>
            <a:miter lim="800000"/>
            <a:headEnd/>
            <a:tailEnd/>
          </a:ln>
        </p:spPr>
      </p:pic>
    </p:spTree>
    <p:extLst>
      <p:ext uri="{BB962C8B-B14F-4D97-AF65-F5344CB8AC3E}">
        <p14:creationId xmlns:p14="http://schemas.microsoft.com/office/powerpoint/2010/main" val="1009359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277939"/>
            <a:ext cx="10972800" cy="782637"/>
          </a:xfrm>
          <a:prstGeom prst="rect">
            <a:avLst/>
          </a:prstGeom>
        </p:spPr>
        <p:txBody>
          <a:bodyPr/>
          <a:lstStyle/>
          <a:p>
            <a:r>
              <a:rPr lang="en-US"/>
              <a:t>Click to edit Master title style</a:t>
            </a:r>
            <a:endParaRPr lang="fr-FR"/>
          </a:p>
        </p:txBody>
      </p:sp>
      <p:sp>
        <p:nvSpPr>
          <p:cNvPr id="3" name="Rectangle 40"/>
          <p:cNvSpPr>
            <a:spLocks noGrp="1" noChangeArrowheads="1"/>
          </p:cNvSpPr>
          <p:nvPr>
            <p:ph type="dt" sz="half" idx="10"/>
          </p:nvPr>
        </p:nvSpPr>
        <p:spPr/>
        <p:txBody>
          <a:bodyPr/>
          <a:lstStyle>
            <a:lvl1pPr>
              <a:defRPr/>
            </a:lvl1pPr>
          </a:lstStyle>
          <a:p>
            <a:fld id="{E7093DBC-CF6B-47A4-99BC-7F0E17BFC87A}" type="datetime1">
              <a:rPr lang="en-US" smtClean="0"/>
              <a:t>6/19/2024</a:t>
            </a:fld>
            <a:endParaRPr lang="en-US" dirty="0"/>
          </a:p>
        </p:txBody>
      </p:sp>
      <p:sp>
        <p:nvSpPr>
          <p:cNvPr id="4" name="Rectangle 41"/>
          <p:cNvSpPr>
            <a:spLocks noGrp="1" noChangeArrowheads="1"/>
          </p:cNvSpPr>
          <p:nvPr>
            <p:ph type="ftr" sz="quarter" idx="11"/>
          </p:nvPr>
        </p:nvSpPr>
        <p:spPr>
          <a:xfrm>
            <a:off x="4165600" y="6248400"/>
            <a:ext cx="3860800" cy="457200"/>
          </a:xfrm>
        </p:spPr>
        <p:txBody>
          <a:bodyPr/>
          <a:lstStyle>
            <a:lvl1pPr>
              <a:defRPr/>
            </a:lvl1pPr>
          </a:lstStyle>
          <a:p>
            <a:endParaRPr lang="en-US"/>
          </a:p>
        </p:txBody>
      </p:sp>
      <p:sp>
        <p:nvSpPr>
          <p:cNvPr id="5" name="Rectangle 42"/>
          <p:cNvSpPr>
            <a:spLocks noGrp="1" noChangeArrowheads="1"/>
          </p:cNvSpPr>
          <p:nvPr>
            <p:ph type="sldNum" sz="quarter" idx="12"/>
          </p:nvPr>
        </p:nvSpPr>
        <p:spPr/>
        <p:txBody>
          <a:bodyPr/>
          <a:lstStyle>
            <a:lvl1pPr>
              <a:defRPr/>
            </a:lvl1pPr>
          </a:lstStyle>
          <a:p>
            <a:fld id="{B1AD8038-6698-4090-B319-77580DE1EDC5}" type="slidenum">
              <a:rPr lang="en-US" smtClean="0"/>
              <a:pPr/>
              <a:t>‹#›</a:t>
            </a:fld>
            <a:endParaRPr lang="en-US"/>
          </a:p>
        </p:txBody>
      </p:sp>
      <p:pic>
        <p:nvPicPr>
          <p:cNvPr id="11" name="Image 9" descr="logo ARREC.jpg"/>
          <p:cNvPicPr>
            <a:picLocks noChangeAspect="1"/>
          </p:cNvPicPr>
          <p:nvPr userDrawn="1"/>
        </p:nvPicPr>
        <p:blipFill>
          <a:blip r:embed="rId2" cstate="print">
            <a:lum bright="74000" contrast="-52000"/>
            <a:alphaModFix amt="40000"/>
          </a:blip>
          <a:srcRect/>
          <a:stretch>
            <a:fillRect/>
          </a:stretch>
        </p:blipFill>
        <p:spPr bwMode="auto">
          <a:xfrm>
            <a:off x="2425700" y="692697"/>
            <a:ext cx="7222067" cy="5424487"/>
          </a:xfrm>
          <a:prstGeom prst="rect">
            <a:avLst/>
          </a:prstGeom>
          <a:noFill/>
          <a:ln w="9525">
            <a:noFill/>
            <a:miter lim="800000"/>
            <a:headEnd/>
            <a:tailEnd/>
          </a:ln>
        </p:spPr>
      </p:pic>
    </p:spTree>
    <p:extLst>
      <p:ext uri="{BB962C8B-B14F-4D97-AF65-F5344CB8AC3E}">
        <p14:creationId xmlns:p14="http://schemas.microsoft.com/office/powerpoint/2010/main" val="32620708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Encabezado de sección">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963084" y="2924946"/>
            <a:ext cx="10363200" cy="1362075"/>
          </a:xfrm>
          <a:solidFill>
            <a:schemeClr val="bg1">
              <a:lumMod val="95000"/>
            </a:schemeClr>
          </a:solidFill>
        </p:spPr>
        <p:txBody>
          <a:bodyPr anchor="t">
            <a:normAutofit/>
          </a:bodyPr>
          <a:lstStyle>
            <a:lvl1pPr algn="l" defTabSz="914400" rtl="0" eaLnBrk="1" latinLnBrk="0" hangingPunct="1">
              <a:spcBef>
                <a:spcPct val="0"/>
              </a:spcBef>
              <a:buNone/>
              <a:defRPr lang="en-US" sz="2000" b="1" kern="1200" baseline="0" dirty="0">
                <a:solidFill>
                  <a:schemeClr val="tx1">
                    <a:lumMod val="75000"/>
                    <a:lumOff val="25000"/>
                  </a:schemeClr>
                </a:solidFill>
                <a:latin typeface="Raleway SemiBold" panose="020B0703030101060003" pitchFamily="34" charset="0"/>
                <a:ea typeface="+mj-ea"/>
                <a:cs typeface="+mj-cs"/>
              </a:defRPr>
            </a:lvl1pPr>
          </a:lstStyle>
          <a:p>
            <a:r>
              <a:rPr lang="es-ES" dirty="0"/>
              <a:t>Título Separador</a:t>
            </a:r>
            <a:endParaRPr lang="en-US" dirty="0"/>
          </a:p>
        </p:txBody>
      </p:sp>
      <p:sp>
        <p:nvSpPr>
          <p:cNvPr id="16" name="Rectangle 1"/>
          <p:cNvSpPr>
            <a:spLocks noChangeArrowheads="1"/>
          </p:cNvSpPr>
          <p:nvPr userDrawn="1"/>
        </p:nvSpPr>
        <p:spPr bwMode="auto">
          <a:xfrm>
            <a:off x="11473192" y="6312396"/>
            <a:ext cx="718808" cy="545605"/>
          </a:xfrm>
          <a:prstGeom prst="rect">
            <a:avLst/>
          </a:prstGeom>
          <a:solidFill>
            <a:srgbClr val="006699"/>
          </a:solidFill>
          <a:ln w="9360">
            <a:solidFill>
              <a:srgbClr val="808080"/>
            </a:solidFill>
            <a:round/>
            <a:headEnd/>
            <a:tailEnd/>
          </a:ln>
        </p:spPr>
        <p:txBody>
          <a:bodyPr wrap="none" anchor="ctr"/>
          <a:lstStyle/>
          <a:p>
            <a:endParaRPr lang="es-AR" sz="1800" noProof="0">
              <a:latin typeface="Franklin Gothic Book" pitchFamily="34" charset="0"/>
            </a:endParaRPr>
          </a:p>
        </p:txBody>
      </p:sp>
      <p:sp>
        <p:nvSpPr>
          <p:cNvPr id="19" name="Rectangle 5"/>
          <p:cNvSpPr>
            <a:spLocks noGrp="1" noChangeArrowheads="1"/>
          </p:cNvSpPr>
          <p:nvPr>
            <p:ph type="sldNum" idx="10"/>
          </p:nvPr>
        </p:nvSpPr>
        <p:spPr bwMode="auto">
          <a:xfrm>
            <a:off x="11627448" y="6470400"/>
            <a:ext cx="421217" cy="27096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buClrTx/>
              <a:buFontTx/>
              <a:buNone/>
              <a:defRPr sz="1000" b="1" smtClean="0">
                <a:solidFill>
                  <a:schemeClr val="bg1"/>
                </a:solidFill>
                <a:latin typeface="Franklin Gothic Book" pitchFamily="34" charset="0"/>
              </a:defRPr>
            </a:lvl1pPr>
          </a:lstStyle>
          <a:p>
            <a:pPr>
              <a:defRPr/>
            </a:pPr>
            <a:fld id="{1307539D-BD7F-4DC1-96D8-0BFCDFB605A4}" type="slidenum">
              <a:rPr lang="es-AR" noProof="0" smtClean="0"/>
              <a:pPr>
                <a:defRPr/>
              </a:pPr>
              <a:t>‹#›</a:t>
            </a:fld>
            <a:endParaRPr lang="es-AR" noProof="0" dirty="0"/>
          </a:p>
        </p:txBody>
      </p:sp>
      <p:pic>
        <p:nvPicPr>
          <p:cNvPr id="7" name="Image 9" descr="logo ARREC.jpg">
            <a:extLst>
              <a:ext uri="{FF2B5EF4-FFF2-40B4-BE49-F238E27FC236}">
                <a16:creationId xmlns:a16="http://schemas.microsoft.com/office/drawing/2014/main" id="{4A29AA25-7012-435C-8FC0-9B95E3C647DA}"/>
              </a:ext>
            </a:extLst>
          </p:cNvPr>
          <p:cNvPicPr>
            <a:picLocks noChangeAspect="1"/>
          </p:cNvPicPr>
          <p:nvPr userDrawn="1"/>
        </p:nvPicPr>
        <p:blipFill>
          <a:blip r:embed="rId2" cstate="print">
            <a:lum bright="74000" contrast="-52000"/>
            <a:alphaModFix amt="40000"/>
          </a:blip>
          <a:srcRect/>
          <a:stretch>
            <a:fillRect/>
          </a:stretch>
        </p:blipFill>
        <p:spPr bwMode="auto">
          <a:xfrm>
            <a:off x="2425700" y="692699"/>
            <a:ext cx="7222067" cy="5424487"/>
          </a:xfrm>
          <a:prstGeom prst="rect">
            <a:avLst/>
          </a:prstGeom>
          <a:noFill/>
          <a:ln w="9525">
            <a:noFill/>
            <a:miter lim="800000"/>
            <a:headEnd/>
            <a:tailEnd/>
          </a:ln>
        </p:spPr>
      </p:pic>
    </p:spTree>
    <p:extLst>
      <p:ext uri="{BB962C8B-B14F-4D97-AF65-F5344CB8AC3E}">
        <p14:creationId xmlns:p14="http://schemas.microsoft.com/office/powerpoint/2010/main" val="26212478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5510D-FBB5-482A-8752-89B219BACFDE}"/>
              </a:ext>
            </a:extLst>
          </p:cNvPr>
          <p:cNvSpPr>
            <a:spLocks noGrp="1"/>
          </p:cNvSpPr>
          <p:nvPr>
            <p:ph idx="1" hasCustomPrompt="1"/>
          </p:nvPr>
        </p:nvSpPr>
        <p:spPr>
          <a:xfrm>
            <a:off x="708751" y="1761473"/>
            <a:ext cx="10515600" cy="4362646"/>
          </a:xfrm>
        </p:spPr>
        <p:txBody>
          <a:bodyPr>
            <a:normAutofit/>
          </a:bodyPr>
          <a:lstStyle>
            <a:lvl1pPr>
              <a:defRPr sz="1800">
                <a:latin typeface="Source Sans Pro" panose="020B0503030403020204" pitchFamily="34" charset="0"/>
              </a:defRPr>
            </a:lvl1pPr>
          </a:lstStyle>
          <a:p>
            <a:pPr lvl="0"/>
            <a:r>
              <a:rPr lang="en-US" dirty="0"/>
              <a:t>Text in Source Sans Regular 18 </a:t>
            </a:r>
            <a:r>
              <a:rPr lang="en-US" dirty="0" err="1"/>
              <a:t>pt</a:t>
            </a:r>
            <a:endParaRPr lang="en-US" dirty="0"/>
          </a:p>
        </p:txBody>
      </p:sp>
      <p:sp>
        <p:nvSpPr>
          <p:cNvPr id="8" name="Textfeld 5">
            <a:extLst>
              <a:ext uri="{FF2B5EF4-FFF2-40B4-BE49-F238E27FC236}">
                <a16:creationId xmlns:a16="http://schemas.microsoft.com/office/drawing/2014/main" id="{B212B334-77B2-4956-8874-8D1367CB9DB7}"/>
              </a:ext>
            </a:extLst>
          </p:cNvPr>
          <p:cNvSpPr txBox="1"/>
          <p:nvPr userDrawn="1"/>
        </p:nvSpPr>
        <p:spPr>
          <a:xfrm>
            <a:off x="7140849" y="535782"/>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01777118-F35C-4A60-ADBC-F9A6FD1EA98A}" type="slidenum">
              <a:rPr lang="pt-PT" sz="1000" smtClean="0">
                <a:solidFill>
                  <a:srgbClr val="008244"/>
                </a:solidFill>
                <a:latin typeface="Source Sans Pro" panose="020B0503030403020204" pitchFamily="34" charset="0"/>
                <a:ea typeface="Source Sans Pro" panose="020B0503030403020204" pitchFamily="34" charset="0"/>
              </a:rPr>
              <a:t>‹#›</a:t>
            </a:fld>
            <a:endParaRPr lang="pt-PT" sz="1000" dirty="0">
              <a:solidFill>
                <a:srgbClr val="008244"/>
              </a:solidFill>
              <a:latin typeface="Source Sans Pro" panose="020B0503030403020204" pitchFamily="34" charset="0"/>
              <a:ea typeface="Source Sans Pro" panose="020B0503030403020204" pitchFamily="34" charset="0"/>
            </a:endParaRPr>
          </a:p>
        </p:txBody>
      </p:sp>
      <p:sp>
        <p:nvSpPr>
          <p:cNvPr id="11" name="Textfeld 5">
            <a:extLst>
              <a:ext uri="{FF2B5EF4-FFF2-40B4-BE49-F238E27FC236}">
                <a16:creationId xmlns:a16="http://schemas.microsoft.com/office/drawing/2014/main" id="{011C4A5A-4A34-498D-AD68-A514E2616016}"/>
              </a:ext>
            </a:extLst>
          </p:cNvPr>
          <p:cNvSpPr txBox="1"/>
          <p:nvPr userDrawn="1"/>
        </p:nvSpPr>
        <p:spPr>
          <a:xfrm>
            <a:off x="7174717" y="844925"/>
            <a:ext cx="4275744" cy="1538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r"/>
            <a:fld id="{7CD98B14-8ED0-4C1F-BF89-0150E109F575}" type="datetime4">
              <a:rPr kumimoji="0" lang="en-US" sz="1000" b="0" u="none" strike="noStrike" cap="none" spc="0" normalizeH="0" baseline="0" smtClean="0">
                <a:ln>
                  <a:noFill/>
                </a:ln>
                <a:solidFill>
                  <a:srgbClr val="008244"/>
                </a:solidFill>
                <a:effectLst/>
                <a:uFillTx/>
                <a:latin typeface="Source Sans Pro" panose="020B0503030403020204" pitchFamily="34" charset="0"/>
                <a:ea typeface="Source Sans Pro" panose="020B0503030403020204" pitchFamily="34" charset="0"/>
                <a:sym typeface="Helvetica Neue"/>
              </a:rPr>
              <a:t>June 19, 2024</a:t>
            </a:fld>
            <a:endParaRPr kumimoji="0" lang="pt-PT" sz="1000" b="0" u="none" strike="noStrike" cap="none" spc="0" normalizeH="0" baseline="0" dirty="0">
              <a:ln>
                <a:noFill/>
              </a:ln>
              <a:solidFill>
                <a:srgbClr val="008244"/>
              </a:solidFill>
              <a:effectLst/>
              <a:uFillTx/>
              <a:latin typeface="Source Sans Pro" panose="020B0503030403020204" pitchFamily="34" charset="0"/>
              <a:ea typeface="Source Sans Pro" panose="020B0503030403020204" pitchFamily="34" charset="0"/>
              <a:sym typeface="Helvetica Neue"/>
            </a:endParaRPr>
          </a:p>
        </p:txBody>
      </p:sp>
      <p:sp>
        <p:nvSpPr>
          <p:cNvPr id="13" name="Content Placeholder 2">
            <a:extLst>
              <a:ext uri="{FF2B5EF4-FFF2-40B4-BE49-F238E27FC236}">
                <a16:creationId xmlns:a16="http://schemas.microsoft.com/office/drawing/2014/main" id="{D476F502-3177-4EA5-95CF-E70D5879FAE2}"/>
              </a:ext>
            </a:extLst>
          </p:cNvPr>
          <p:cNvSpPr>
            <a:spLocks noGrp="1"/>
          </p:cNvSpPr>
          <p:nvPr>
            <p:ph idx="10" hasCustomPrompt="1"/>
          </p:nvPr>
        </p:nvSpPr>
        <p:spPr>
          <a:xfrm>
            <a:off x="7467212" y="667030"/>
            <a:ext cx="4089400" cy="154616"/>
          </a:xfrm>
        </p:spPr>
        <p:txBody>
          <a:bodyPr>
            <a:noAutofit/>
          </a:bodyPr>
          <a:lstStyle>
            <a:lvl1pPr marL="0" indent="0" algn="r">
              <a:buNone/>
              <a:defRPr sz="1000" b="1">
                <a:solidFill>
                  <a:srgbClr val="008244"/>
                </a:solidFill>
              </a:defRPr>
            </a:lvl1pPr>
          </a:lstStyle>
          <a:p>
            <a:pPr lvl="0"/>
            <a:r>
              <a:rPr lang="en-US" dirty="0"/>
              <a:t>Title of Presentation</a:t>
            </a:r>
          </a:p>
        </p:txBody>
      </p:sp>
    </p:spTree>
    <p:extLst>
      <p:ext uri="{BB962C8B-B14F-4D97-AF65-F5344CB8AC3E}">
        <p14:creationId xmlns:p14="http://schemas.microsoft.com/office/powerpoint/2010/main" val="30868508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440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6/19/2024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73022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6/19/2024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52208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6/19/2024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2527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6/19/2024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78139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805138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60071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image" Target="../media/image3.png"/><Relationship Id="rId2" Type="http://schemas.openxmlformats.org/officeDocument/2006/relationships/slideLayout" Target="../slideLayouts/slideLayout25.xml"/><Relationship Id="rId16" Type="http://schemas.openxmlformats.org/officeDocument/2006/relationships/image" Target="../media/image5.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heme" Target="../theme/theme2.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6/19/2024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0EFFEE4B-DCA4-69BE-0C94-0F3FD02A201F}"/>
              </a:ext>
            </a:extLst>
          </p:cNvPr>
          <p:cNvPicPr>
            <a:picLocks noChangeAspect="1"/>
          </p:cNvPicPr>
          <p:nvPr userDrawn="1"/>
        </p:nvPicPr>
        <p:blipFill>
          <a:blip r:embed="rId25"/>
          <a:stretch>
            <a:fillRect/>
          </a:stretch>
        </p:blipFill>
        <p:spPr>
          <a:xfrm>
            <a:off x="0" y="1877"/>
            <a:ext cx="12192000" cy="6854246"/>
          </a:xfrm>
          <a:prstGeom prst="rect">
            <a:avLst/>
          </a:prstGeom>
        </p:spPr>
      </p:pic>
      <p:pic>
        <p:nvPicPr>
          <p:cNvPr id="8" name="Image 9" descr="logo ARREC.jpg">
            <a:extLst>
              <a:ext uri="{FF2B5EF4-FFF2-40B4-BE49-F238E27FC236}">
                <a16:creationId xmlns:a16="http://schemas.microsoft.com/office/drawing/2014/main" id="{1A4CE249-455C-A1E2-36A1-A66F74148F3D}"/>
              </a:ext>
            </a:extLst>
          </p:cNvPr>
          <p:cNvPicPr>
            <a:picLocks noChangeAspect="1"/>
          </p:cNvPicPr>
          <p:nvPr userDrawn="1"/>
        </p:nvPicPr>
        <p:blipFill>
          <a:blip r:embed="rId26" cstate="print">
            <a:lum bright="74000" contrast="-52000"/>
            <a:alphaModFix amt="40000"/>
          </a:blip>
          <a:srcRect/>
          <a:stretch>
            <a:fillRect/>
          </a:stretch>
        </p:blipFill>
        <p:spPr bwMode="auto">
          <a:xfrm>
            <a:off x="2226917" y="1012438"/>
            <a:ext cx="7222067" cy="5424487"/>
          </a:xfrm>
          <a:prstGeom prst="rect">
            <a:avLst/>
          </a:prstGeom>
          <a:noFill/>
          <a:ln w="9525">
            <a:noFill/>
            <a:miter lim="800000"/>
            <a:headEnd/>
            <a:tailEnd/>
          </a:ln>
        </p:spPr>
      </p:pic>
      <p:sp>
        <p:nvSpPr>
          <p:cNvPr id="9" name="Rectangle 8">
            <a:extLst>
              <a:ext uri="{FF2B5EF4-FFF2-40B4-BE49-F238E27FC236}">
                <a16:creationId xmlns:a16="http://schemas.microsoft.com/office/drawing/2014/main" id="{CA93C62A-6AD7-2D7B-ED76-5DF972040A78}"/>
              </a:ext>
            </a:extLst>
          </p:cNvPr>
          <p:cNvSpPr/>
          <p:nvPr userDrawn="1"/>
        </p:nvSpPr>
        <p:spPr>
          <a:xfrm>
            <a:off x="1126436" y="69574"/>
            <a:ext cx="3008243" cy="4770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Picture 9">
            <a:extLst>
              <a:ext uri="{FF2B5EF4-FFF2-40B4-BE49-F238E27FC236}">
                <a16:creationId xmlns:a16="http://schemas.microsoft.com/office/drawing/2014/main" id="{278C5B44-CC46-7611-07D9-4C2A0B929208}"/>
              </a:ext>
            </a:extLst>
          </p:cNvPr>
          <p:cNvPicPr>
            <a:picLocks noChangeAspect="1"/>
          </p:cNvPicPr>
          <p:nvPr userDrawn="1"/>
        </p:nvPicPr>
        <p:blipFill>
          <a:blip r:embed="rId27"/>
          <a:stretch>
            <a:fillRect/>
          </a:stretch>
        </p:blipFill>
        <p:spPr>
          <a:xfrm>
            <a:off x="1126437" y="86349"/>
            <a:ext cx="8229600" cy="457200"/>
          </a:xfrm>
          <a:prstGeom prst="rect">
            <a:avLst/>
          </a:prstGeom>
        </p:spPr>
      </p:pic>
    </p:spTree>
    <p:extLst>
      <p:ext uri="{BB962C8B-B14F-4D97-AF65-F5344CB8AC3E}">
        <p14:creationId xmlns:p14="http://schemas.microsoft.com/office/powerpoint/2010/main" val="329473828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9" r:id="rId15"/>
    <p:sldLayoutId id="2147483703" r:id="rId16"/>
    <p:sldLayoutId id="2147483708" r:id="rId17"/>
    <p:sldLayoutId id="2147483706" r:id="rId18"/>
    <p:sldLayoutId id="2147483750" r:id="rId19"/>
    <p:sldLayoutId id="2147483751" r:id="rId20"/>
    <p:sldLayoutId id="2147483752" r:id="rId21"/>
    <p:sldLayoutId id="2147483753" r:id="rId22"/>
    <p:sldLayoutId id="2147483770"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D26C79-234D-4D19-B5E4-61B64BE632AA}"/>
              </a:ext>
            </a:extLst>
          </p:cNvPr>
          <p:cNvPicPr>
            <a:picLocks noChangeAspect="1"/>
          </p:cNvPicPr>
          <p:nvPr userDrawn="1"/>
        </p:nvPicPr>
        <p:blipFill>
          <a:blip r:embed="rId16"/>
          <a:stretch>
            <a:fillRect/>
          </a:stretch>
        </p:blipFill>
        <p:spPr>
          <a:xfrm>
            <a:off x="0" y="26276"/>
            <a:ext cx="12192000" cy="6831724"/>
          </a:xfrm>
          <a:prstGeom prst="rect">
            <a:avLst/>
          </a:prstGeom>
        </p:spPr>
      </p:pic>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2" name="Rectangle 1">
            <a:extLst>
              <a:ext uri="{FF2B5EF4-FFF2-40B4-BE49-F238E27FC236}">
                <a16:creationId xmlns:a16="http://schemas.microsoft.com/office/drawing/2014/main" id="{ED7874CA-293A-41B5-AF02-5EE95CEFEFDD}"/>
              </a:ext>
            </a:extLst>
          </p:cNvPr>
          <p:cNvSpPr/>
          <p:nvPr userDrawn="1"/>
        </p:nvSpPr>
        <p:spPr>
          <a:xfrm>
            <a:off x="1563757" y="89452"/>
            <a:ext cx="7036905" cy="9044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800"/>
          </a:p>
        </p:txBody>
      </p:sp>
      <p:pic>
        <p:nvPicPr>
          <p:cNvPr id="5" name="Picture 4">
            <a:extLst>
              <a:ext uri="{FF2B5EF4-FFF2-40B4-BE49-F238E27FC236}">
                <a16:creationId xmlns:a16="http://schemas.microsoft.com/office/drawing/2014/main" id="{4B8A0C74-C39D-4B76-8BD3-719A6B379645}"/>
              </a:ext>
            </a:extLst>
          </p:cNvPr>
          <p:cNvPicPr>
            <a:picLocks noChangeAspect="1"/>
          </p:cNvPicPr>
          <p:nvPr userDrawn="1"/>
        </p:nvPicPr>
        <p:blipFill>
          <a:blip r:embed="rId17"/>
          <a:stretch>
            <a:fillRect/>
          </a:stretch>
        </p:blipFill>
        <p:spPr>
          <a:xfrm>
            <a:off x="1656526" y="347868"/>
            <a:ext cx="5539405" cy="594697"/>
          </a:xfrm>
          <a:prstGeom prst="rect">
            <a:avLst/>
          </a:prstGeom>
        </p:spPr>
      </p:pic>
    </p:spTree>
    <p:extLst>
      <p:ext uri="{BB962C8B-B14F-4D97-AF65-F5344CB8AC3E}">
        <p14:creationId xmlns:p14="http://schemas.microsoft.com/office/powerpoint/2010/main" val="170952354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Lst>
  <p:txStyles>
    <p:titleStyle>
      <a:lvl1pPr algn="l" defTabSz="914400" rtl="0" eaLnBrk="1" latinLnBrk="0" hangingPunct="1">
        <a:lnSpc>
          <a:spcPct val="90000"/>
        </a:lnSpc>
        <a:spcBef>
          <a:spcPct val="0"/>
        </a:spcBef>
        <a:buNone/>
        <a:defRPr sz="2800" kern="1200">
          <a:solidFill>
            <a:schemeClr val="tx1"/>
          </a:solidFill>
          <a:latin typeface="Source Sans Pro" panose="020B0503030403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jpg"/><Relationship Id="rId1" Type="http://schemas.openxmlformats.org/officeDocument/2006/relationships/slideLayout" Target="../slideLayouts/slideLayout2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36.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19.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0.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3FFB81D-7EE1-43B7-9910-7865E3257935}"/>
              </a:ext>
            </a:extLst>
          </p:cNvPr>
          <p:cNvSpPr>
            <a:spLocks noGrp="1"/>
          </p:cNvSpPr>
          <p:nvPr>
            <p:ph type="body" sz="quarter" idx="10"/>
          </p:nvPr>
        </p:nvSpPr>
        <p:spPr/>
        <p:txBody>
          <a:bodyPr/>
          <a:lstStyle/>
          <a:p>
            <a:r>
              <a:rPr lang="de-DE" dirty="0"/>
              <a:t>RegulaE.Fr n°14</a:t>
            </a:r>
          </a:p>
        </p:txBody>
      </p:sp>
      <p:sp>
        <p:nvSpPr>
          <p:cNvPr id="3" name="Text Placeholder 2">
            <a:extLst>
              <a:ext uri="{FF2B5EF4-FFF2-40B4-BE49-F238E27FC236}">
                <a16:creationId xmlns:a16="http://schemas.microsoft.com/office/drawing/2014/main" id="{43AC0123-A5FD-4E8E-A075-638396C77430}"/>
              </a:ext>
            </a:extLst>
          </p:cNvPr>
          <p:cNvSpPr>
            <a:spLocks noGrp="1"/>
          </p:cNvSpPr>
          <p:nvPr>
            <p:ph type="body" sz="quarter" idx="11"/>
          </p:nvPr>
        </p:nvSpPr>
        <p:spPr>
          <a:xfrm>
            <a:off x="478431" y="3693442"/>
            <a:ext cx="10972800" cy="472437"/>
          </a:xfrm>
        </p:spPr>
        <p:txBody>
          <a:bodyPr/>
          <a:lstStyle/>
          <a:p>
            <a:r>
              <a:rPr lang="fr-FR" sz="2600" dirty="0">
                <a:solidFill>
                  <a:schemeClr val="accent2">
                    <a:lumMod val="75000"/>
                  </a:schemeClr>
                </a:solidFill>
              </a:rPr>
              <a:t>SESSION 3 : TARIFICATION DE L’ACCÈS AUX INFRASTRUCTURES ÉNERGÉTIQUES</a:t>
            </a:r>
            <a:endParaRPr lang="fr-FR" sz="2600" dirty="0">
              <a:solidFill>
                <a:schemeClr val="accent2">
                  <a:lumMod val="75000"/>
                </a:schemeClr>
              </a:solidFill>
              <a:ea typeface="Source Sans Pro" panose="020B0503030403020204" pitchFamily="34" charset="0"/>
              <a:cs typeface="Times New Roman" panose="02020603050405020304" pitchFamily="18" charset="0"/>
            </a:endParaRPr>
          </a:p>
        </p:txBody>
      </p:sp>
      <p:sp>
        <p:nvSpPr>
          <p:cNvPr id="11" name="Titel 10">
            <a:extLst>
              <a:ext uri="{FF2B5EF4-FFF2-40B4-BE49-F238E27FC236}">
                <a16:creationId xmlns:a16="http://schemas.microsoft.com/office/drawing/2014/main" id="{7C285370-5CAB-459F-B889-E1F9BE93E18A}"/>
              </a:ext>
            </a:extLst>
          </p:cNvPr>
          <p:cNvSpPr>
            <a:spLocks noGrp="1"/>
          </p:cNvSpPr>
          <p:nvPr>
            <p:ph type="title"/>
          </p:nvPr>
        </p:nvSpPr>
        <p:spPr>
          <a:xfrm>
            <a:off x="400269" y="2251610"/>
            <a:ext cx="10972800" cy="1172629"/>
          </a:xfrm>
        </p:spPr>
        <p:txBody>
          <a:bodyPr/>
          <a:lstStyle/>
          <a:p>
            <a:pPr algn="ctr"/>
            <a:r>
              <a:rPr lang="fr-FR" sz="2600" dirty="0">
                <a:effectLst/>
                <a:latin typeface="Engravers MT" panose="02090707080505020304" pitchFamily="18" charset="0"/>
                <a:ea typeface="Source Sans Pro" panose="020B0503030403020204" pitchFamily="34" charset="0"/>
                <a:cs typeface="Times New Roman" panose="02020603050405020304" pitchFamily="18" charset="0"/>
              </a:rPr>
              <a:t>INFRASTRUCTURES ENERGETIQUES DURABLES : </a:t>
            </a:r>
            <a:br>
              <a:rPr lang="fr-FR" sz="2600" dirty="0">
                <a:effectLst/>
                <a:latin typeface="Engravers MT" panose="02090707080505020304" pitchFamily="18" charset="0"/>
                <a:ea typeface="Source Sans Pro" panose="020B0503030403020204" pitchFamily="34" charset="0"/>
                <a:cs typeface="Times New Roman" panose="02020603050405020304" pitchFamily="18" charset="0"/>
              </a:rPr>
            </a:br>
            <a:r>
              <a:rPr lang="fr-FR" sz="2600" dirty="0">
                <a:effectLst/>
                <a:latin typeface="Engravers MT" panose="02090707080505020304" pitchFamily="18" charset="0"/>
                <a:ea typeface="Source Sans Pro" panose="020B0503030403020204" pitchFamily="34" charset="0"/>
                <a:cs typeface="Times New Roman" panose="02020603050405020304" pitchFamily="18" charset="0"/>
              </a:rPr>
              <a:t>COMMENT PLANIFIER, PROGRAMMER ET FINANCER ? </a:t>
            </a:r>
          </a:p>
        </p:txBody>
      </p:sp>
      <p:sp>
        <p:nvSpPr>
          <p:cNvPr id="5" name="Subtitle 2">
            <a:extLst>
              <a:ext uri="{FF2B5EF4-FFF2-40B4-BE49-F238E27FC236}">
                <a16:creationId xmlns:a16="http://schemas.microsoft.com/office/drawing/2014/main" id="{D8F5ECDB-FD34-4C05-95D2-2092743D46CD}"/>
              </a:ext>
            </a:extLst>
          </p:cNvPr>
          <p:cNvSpPr txBox="1">
            <a:spLocks/>
          </p:cNvSpPr>
          <p:nvPr/>
        </p:nvSpPr>
        <p:spPr>
          <a:xfrm>
            <a:off x="0" y="5925467"/>
            <a:ext cx="5460715" cy="611928"/>
          </a:xfrm>
          <a:prstGeom prst="rect">
            <a:avLst/>
          </a:prstGeom>
          <a:ln>
            <a:solidFill>
              <a:schemeClr val="accent4"/>
            </a:solidFill>
          </a:ln>
        </p:spPr>
        <p:txBody>
          <a:bodyPr vert="horz" lIns="91440" tIns="45720" rIns="91440" bIns="45720" rtlCol="0">
            <a:noAutofit/>
          </a:bodyPr>
          <a:lstStyle/>
          <a:p>
            <a:pPr marL="342900" indent="-342900" defTabSz="914400">
              <a:defRPr/>
            </a:pPr>
            <a:r>
              <a:rPr lang="fr-FR" b="1" dirty="0">
                <a:solidFill>
                  <a:schemeClr val="bg1"/>
                </a:solidFill>
                <a:cs typeface="Aharoni" pitchFamily="2" charset="-79"/>
              </a:rPr>
              <a:t>M. Yawovi Negbegble</a:t>
            </a:r>
          </a:p>
          <a:p>
            <a:pPr marL="342900" indent="-342900" defTabSz="914400">
              <a:defRPr/>
            </a:pPr>
            <a:r>
              <a:rPr lang="fr-FR" b="1" dirty="0">
                <a:solidFill>
                  <a:schemeClr val="bg1"/>
                </a:solidFill>
                <a:cs typeface="Aharoni" pitchFamily="2" charset="-79"/>
              </a:rPr>
              <a:t>Expert Electricien Principal à l’ARREC</a:t>
            </a:r>
          </a:p>
        </p:txBody>
      </p:sp>
    </p:spTree>
    <p:extLst>
      <p:ext uri="{BB962C8B-B14F-4D97-AF65-F5344CB8AC3E}">
        <p14:creationId xmlns:p14="http://schemas.microsoft.com/office/powerpoint/2010/main" val="425337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372472" y="997527"/>
            <a:ext cx="9071992" cy="368135"/>
          </a:xfrm>
        </p:spPr>
        <p:txBody>
          <a:bodyPr vert="horz" lIns="91440" tIns="45720" rIns="91440" bIns="45720" rtlCol="0">
            <a:normAutofit fontScale="70000" lnSpcReduction="20000"/>
          </a:bodyPr>
          <a:lstStyle/>
          <a:p>
            <a:pPr>
              <a:buFont typeface="Wingdings" panose="05000000000000000000" pitchFamily="2" charset="2"/>
              <a:buChar char="Ø"/>
            </a:pPr>
            <a:r>
              <a:rPr lang="fr-FR" sz="3200" b="1" i="1" dirty="0">
                <a:latin typeface="Source Sans Pro" panose="020B0503030403020204" pitchFamily="34" charset="0"/>
                <a:ea typeface="Source Sans Pro" panose="020B0503030403020204" pitchFamily="34" charset="0"/>
                <a:cs typeface="Arial" pitchFamily="34" charset="0"/>
              </a:rPr>
              <a:t>Gestion du marché régional de l’électricité</a:t>
            </a:r>
          </a:p>
        </p:txBody>
      </p:sp>
      <p:graphicFrame>
        <p:nvGraphicFramePr>
          <p:cNvPr id="7" name="Tableau 6"/>
          <p:cNvGraphicFramePr>
            <a:graphicFrameLocks noGrp="1"/>
          </p:cNvGraphicFramePr>
          <p:nvPr>
            <p:extLst>
              <p:ext uri="{D42A27DB-BD31-4B8C-83A1-F6EECF244321}">
                <p14:modId xmlns:p14="http://schemas.microsoft.com/office/powerpoint/2010/main" val="1984629310"/>
              </p:ext>
            </p:extLst>
          </p:nvPr>
        </p:nvGraphicFramePr>
        <p:xfrm>
          <a:off x="372472" y="1356471"/>
          <a:ext cx="11447056" cy="5032905"/>
        </p:xfrm>
        <a:graphic>
          <a:graphicData uri="http://schemas.openxmlformats.org/drawingml/2006/table">
            <a:tbl>
              <a:tblPr firstRow="1" bandRow="1">
                <a:tableStyleId>{16D9F66E-5EB9-4882-86FB-DCBF35E3C3E4}</a:tableStyleId>
              </a:tblPr>
              <a:tblGrid>
                <a:gridCol w="1912238">
                  <a:extLst>
                    <a:ext uri="{9D8B030D-6E8A-4147-A177-3AD203B41FA5}">
                      <a16:colId xmlns:a16="http://schemas.microsoft.com/office/drawing/2014/main" val="20000"/>
                    </a:ext>
                  </a:extLst>
                </a:gridCol>
                <a:gridCol w="9534818">
                  <a:extLst>
                    <a:ext uri="{9D8B030D-6E8A-4147-A177-3AD203B41FA5}">
                      <a16:colId xmlns:a16="http://schemas.microsoft.com/office/drawing/2014/main" val="20001"/>
                    </a:ext>
                  </a:extLst>
                </a:gridCol>
              </a:tblGrid>
              <a:tr h="762108">
                <a:tc>
                  <a:txBody>
                    <a:bodyPr/>
                    <a:lstStyle/>
                    <a:p>
                      <a:r>
                        <a:rPr lang="fr-FR" sz="2000" b="1" dirty="0">
                          <a:solidFill>
                            <a:srgbClr val="003300"/>
                          </a:solidFill>
                          <a:latin typeface="Source Sans Pro" panose="020B0503030403020204" pitchFamily="34" charset="0"/>
                          <a:ea typeface="Source Sans Pro" panose="020B0503030403020204" pitchFamily="34" charset="0"/>
                        </a:rPr>
                        <a:t>COMMISSION CEDEAO </a:t>
                      </a:r>
                      <a:endParaRPr lang="fr-FR" sz="2000" dirty="0">
                        <a:solidFill>
                          <a:srgbClr val="003300"/>
                        </a:solidFill>
                        <a:latin typeface="Source Sans Pro" panose="020B0503030403020204" pitchFamily="34" charset="0"/>
                        <a:ea typeface="Source Sans Pro" panose="020B0503030403020204" pitchFamily="34" charset="0"/>
                        <a:cs typeface="Arial" pitchFamily="34" charset="0"/>
                      </a:endParaRPr>
                    </a:p>
                  </a:txBody>
                  <a:tcPr anchor="ctr"/>
                </a:tc>
                <a:tc>
                  <a:txBody>
                    <a:bodyPr/>
                    <a:lstStyle/>
                    <a:p>
                      <a:pPr marL="174625" lvl="0" indent="-174625" algn="l" defTabSz="914400" rtl="0" eaLnBrk="1" latinLnBrk="0" hangingPunct="1">
                        <a:spcBef>
                          <a:spcPts val="0"/>
                        </a:spcBef>
                        <a:spcAft>
                          <a:spcPts val="0"/>
                        </a:spcAft>
                        <a:buClrTx/>
                        <a:buFont typeface="Wingdings" pitchFamily="2" charset="2"/>
                        <a:buChar char="§"/>
                        <a:tabLst>
                          <a:tab pos="87313" algn="l"/>
                        </a:tabLst>
                      </a:pPr>
                      <a:r>
                        <a:rPr lang="fr-FR" sz="1800" b="0" kern="1200" dirty="0">
                          <a:solidFill>
                            <a:schemeClr val="tx1"/>
                          </a:solidFill>
                          <a:latin typeface="Source Sans Pro" panose="020B0503030403020204" pitchFamily="34" charset="0"/>
                          <a:ea typeface="Source Sans Pro" panose="020B0503030403020204" pitchFamily="34" charset="0"/>
                        </a:rPr>
                        <a:t>Définit l’organisation</a:t>
                      </a:r>
                    </a:p>
                    <a:p>
                      <a:pPr marL="174625" lvl="0" indent="-174625" algn="l" defTabSz="914400" rtl="0" eaLnBrk="1" latinLnBrk="0" hangingPunct="1">
                        <a:spcBef>
                          <a:spcPts val="0"/>
                        </a:spcBef>
                        <a:spcAft>
                          <a:spcPts val="0"/>
                        </a:spcAft>
                        <a:buClrTx/>
                        <a:buFont typeface="Wingdings" pitchFamily="2" charset="2"/>
                        <a:buChar char="§"/>
                        <a:tabLst>
                          <a:tab pos="87313" algn="l"/>
                        </a:tabLst>
                      </a:pPr>
                      <a:r>
                        <a:rPr lang="fr-FR" sz="1800" b="0" kern="1200" dirty="0">
                          <a:solidFill>
                            <a:schemeClr val="tx1"/>
                          </a:solidFill>
                          <a:latin typeface="Source Sans Pro" panose="020B0503030403020204" pitchFamily="34" charset="0"/>
                          <a:ea typeface="Source Sans Pro" panose="020B0503030403020204" pitchFamily="34" charset="0"/>
                        </a:rPr>
                        <a:t>Elabore les Directives pour l’établissement du  marché; </a:t>
                      </a:r>
                    </a:p>
                    <a:p>
                      <a:pPr marL="174625" lvl="0" indent="-174625" algn="l" defTabSz="914400" rtl="0" eaLnBrk="1" latinLnBrk="0" hangingPunct="1">
                        <a:spcBef>
                          <a:spcPts val="0"/>
                        </a:spcBef>
                        <a:spcAft>
                          <a:spcPts val="0"/>
                        </a:spcAft>
                        <a:buClrTx/>
                        <a:buFont typeface="Wingdings" pitchFamily="2" charset="2"/>
                        <a:buChar char="§"/>
                        <a:tabLst>
                          <a:tab pos="87313" algn="l"/>
                        </a:tabLst>
                      </a:pPr>
                      <a:r>
                        <a:rPr lang="fr-FR" sz="1800" b="0" kern="1200" dirty="0">
                          <a:solidFill>
                            <a:schemeClr val="tx1"/>
                          </a:solidFill>
                          <a:latin typeface="Source Sans Pro" panose="020B0503030403020204" pitchFamily="34" charset="0"/>
                          <a:ea typeface="Source Sans Pro" panose="020B0503030403020204" pitchFamily="34" charset="0"/>
                        </a:rPr>
                        <a:t>Elabore les propositions de réglementation sur la concurrence</a:t>
                      </a:r>
                      <a:endParaRPr lang="fr-FR" sz="1800" b="0" kern="1200" dirty="0">
                        <a:solidFill>
                          <a:schemeClr val="tx1"/>
                        </a:solidFill>
                        <a:latin typeface="Source Sans Pro" panose="020B0503030403020204" pitchFamily="34" charset="0"/>
                        <a:ea typeface="Source Sans Pro" panose="020B0503030403020204" pitchFamily="34" charset="0"/>
                        <a:cs typeface="Arial" pitchFamily="34" charset="0"/>
                      </a:endParaRPr>
                    </a:p>
                  </a:txBody>
                  <a:tcPr marB="0" anchor="ctr"/>
                </a:tc>
                <a:extLst>
                  <a:ext uri="{0D108BD9-81ED-4DB2-BD59-A6C34878D82A}">
                    <a16:rowId xmlns:a16="http://schemas.microsoft.com/office/drawing/2014/main" val="10000"/>
                  </a:ext>
                </a:extLst>
              </a:tr>
              <a:tr h="1919384">
                <a:tc>
                  <a:txBody>
                    <a:bodyPr/>
                    <a:lstStyle/>
                    <a:p>
                      <a:pPr marL="0" algn="l" defTabSz="914400" rtl="0" eaLnBrk="1" latinLnBrk="0" hangingPunct="1"/>
                      <a:r>
                        <a:rPr lang="fr-FR" sz="2000" b="1" kern="1200" dirty="0">
                          <a:solidFill>
                            <a:srgbClr val="003300"/>
                          </a:solidFill>
                          <a:latin typeface="Source Sans Pro" panose="020B0503030403020204" pitchFamily="34" charset="0"/>
                          <a:ea typeface="Source Sans Pro" panose="020B0503030403020204" pitchFamily="34" charset="0"/>
                        </a:rPr>
                        <a:t>ARREC</a:t>
                      </a:r>
                      <a:endParaRPr lang="fr-FR" sz="2000" b="1" kern="1200" dirty="0">
                        <a:solidFill>
                          <a:srgbClr val="003300"/>
                        </a:solidFill>
                        <a:latin typeface="Source Sans Pro" panose="020B0503030403020204" pitchFamily="34" charset="0"/>
                        <a:ea typeface="Source Sans Pro" panose="020B0503030403020204" pitchFamily="34" charset="0"/>
                        <a:cs typeface="+mn-cs"/>
                      </a:endParaRPr>
                    </a:p>
                  </a:txBody>
                  <a:tcPr anchor="ctr"/>
                </a:tc>
                <a:tc>
                  <a:txBody>
                    <a:bodyPr/>
                    <a:lstStyle/>
                    <a:p>
                      <a:pPr marL="0" lvl="0" indent="-174625" algn="l" defTabSz="914400" rtl="0" eaLnBrk="1" latinLnBrk="0" hangingPunct="1">
                        <a:spcBef>
                          <a:spcPts val="0"/>
                        </a:spcBef>
                        <a:spcAft>
                          <a:spcPts val="0"/>
                        </a:spcAft>
                        <a:buClrTx/>
                        <a:buFont typeface="Wingdings" pitchFamily="2" charset="2"/>
                        <a:buChar char="§"/>
                        <a:tabLst>
                          <a:tab pos="0" algn="l"/>
                        </a:tabLst>
                      </a:pPr>
                      <a:r>
                        <a:rPr lang="fr-FR" sz="1800" b="0" kern="1200" dirty="0">
                          <a:solidFill>
                            <a:srgbClr val="003300"/>
                          </a:solidFill>
                          <a:latin typeface="Source Sans Pro" panose="020B0503030403020204" pitchFamily="34" charset="0"/>
                          <a:ea typeface="Source Sans Pro" panose="020B0503030403020204" pitchFamily="34" charset="0"/>
                        </a:rPr>
                        <a:t>Veiller à l’application des Directives</a:t>
                      </a:r>
                    </a:p>
                    <a:p>
                      <a:pPr marL="0" lvl="0" indent="-174625" algn="l" defTabSz="914400" rtl="0" eaLnBrk="1" latinLnBrk="0" hangingPunct="1">
                        <a:spcBef>
                          <a:spcPts val="0"/>
                        </a:spcBef>
                        <a:spcAft>
                          <a:spcPts val="0"/>
                        </a:spcAft>
                        <a:buClrTx/>
                        <a:buFont typeface="Wingdings" pitchFamily="2" charset="2"/>
                        <a:buChar char="§"/>
                        <a:tabLst>
                          <a:tab pos="0" algn="l"/>
                        </a:tabLst>
                      </a:pPr>
                      <a:r>
                        <a:rPr lang="fr-FR" sz="1800" b="0" kern="1200" dirty="0">
                          <a:solidFill>
                            <a:srgbClr val="003300"/>
                          </a:solidFill>
                          <a:latin typeface="Source Sans Pro" panose="020B0503030403020204" pitchFamily="34" charset="0"/>
                          <a:ea typeface="Source Sans Pro" panose="020B0503030403020204" pitchFamily="34" charset="0"/>
                        </a:rPr>
                        <a:t>Approbation des règles de fonctionnement du marché et </a:t>
                      </a:r>
                      <a:r>
                        <a:rPr lang="fr-FR" sz="1800" b="0" kern="1200" dirty="0">
                          <a:solidFill>
                            <a:schemeClr val="tx1"/>
                          </a:solidFill>
                          <a:latin typeface="Source Sans Pro" panose="020B0503030403020204" pitchFamily="34" charset="0"/>
                          <a:ea typeface="Source Sans Pro" panose="020B0503030403020204" pitchFamily="34" charset="0"/>
                        </a:rPr>
                        <a:t>les règles de tarification des échanges</a:t>
                      </a:r>
                      <a:r>
                        <a:rPr lang="fr-FR" sz="1800" b="0" kern="1200" dirty="0">
                          <a:solidFill>
                            <a:srgbClr val="003300"/>
                          </a:solidFill>
                          <a:latin typeface="Source Sans Pro" panose="020B0503030403020204" pitchFamily="34" charset="0"/>
                          <a:ea typeface="Source Sans Pro" panose="020B0503030403020204" pitchFamily="34" charset="0"/>
                        </a:rPr>
                        <a:t>.</a:t>
                      </a:r>
                    </a:p>
                    <a:p>
                      <a:pPr marL="0" lvl="0" indent="-174625" algn="l" defTabSz="914400" rtl="0" eaLnBrk="1" latinLnBrk="0" hangingPunct="1">
                        <a:spcBef>
                          <a:spcPts val="0"/>
                        </a:spcBef>
                        <a:spcAft>
                          <a:spcPts val="0"/>
                        </a:spcAft>
                        <a:buClrTx/>
                        <a:buFont typeface="Wingdings" pitchFamily="2" charset="2"/>
                        <a:buChar char="§"/>
                        <a:tabLst>
                          <a:tab pos="0" algn="l"/>
                        </a:tabLst>
                      </a:pPr>
                      <a:r>
                        <a:rPr lang="fr-FR" sz="1800" b="0" kern="1200" dirty="0">
                          <a:solidFill>
                            <a:srgbClr val="003300"/>
                          </a:solidFill>
                          <a:latin typeface="Source Sans Pro" panose="020B0503030403020204" pitchFamily="34" charset="0"/>
                          <a:ea typeface="Source Sans Pro" panose="020B0503030403020204" pitchFamily="34" charset="0"/>
                        </a:rPr>
                        <a:t>Avis sur les entrées dans le marché (licences et autorisations)</a:t>
                      </a:r>
                    </a:p>
                    <a:p>
                      <a:pPr marL="0" lvl="0" indent="-174625" algn="l" defTabSz="914400" rtl="0" eaLnBrk="1" latinLnBrk="0" hangingPunct="1">
                        <a:spcBef>
                          <a:spcPts val="0"/>
                        </a:spcBef>
                        <a:spcAft>
                          <a:spcPts val="0"/>
                        </a:spcAft>
                        <a:buClrTx/>
                        <a:buFont typeface="Wingdings" pitchFamily="2" charset="2"/>
                        <a:buChar char="§"/>
                        <a:tabLst>
                          <a:tab pos="0" algn="l"/>
                        </a:tabLst>
                      </a:pPr>
                      <a:r>
                        <a:rPr lang="fr-FR" sz="1800" b="0" kern="1200" dirty="0">
                          <a:solidFill>
                            <a:srgbClr val="003300"/>
                          </a:solidFill>
                          <a:latin typeface="Source Sans Pro" panose="020B0503030403020204" pitchFamily="34" charset="0"/>
                          <a:ea typeface="Source Sans Pro" panose="020B0503030403020204" pitchFamily="34" charset="0"/>
                        </a:rPr>
                        <a:t>Veiller à l’accès non-discriminatoire aux réseaux régionaux de transport</a:t>
                      </a:r>
                    </a:p>
                    <a:p>
                      <a:pPr marL="0" lvl="0" indent="-174625" algn="l" defTabSz="914400" rtl="0" eaLnBrk="1" latinLnBrk="0" hangingPunct="1">
                        <a:spcBef>
                          <a:spcPts val="0"/>
                        </a:spcBef>
                        <a:spcAft>
                          <a:spcPts val="0"/>
                        </a:spcAft>
                        <a:buClrTx/>
                        <a:buFont typeface="Wingdings" pitchFamily="2" charset="2"/>
                        <a:buChar char="§"/>
                        <a:tabLst>
                          <a:tab pos="0" algn="l"/>
                        </a:tabLst>
                      </a:pPr>
                      <a:r>
                        <a:rPr lang="fr-FR" sz="1800" b="0" kern="1200" dirty="0">
                          <a:solidFill>
                            <a:srgbClr val="003300"/>
                          </a:solidFill>
                          <a:latin typeface="Source Sans Pro" panose="020B0503030403020204" pitchFamily="34" charset="0"/>
                          <a:ea typeface="Source Sans Pro" panose="020B0503030403020204" pitchFamily="34" charset="0"/>
                        </a:rPr>
                        <a:t>Contrôle respect des règles du marché</a:t>
                      </a:r>
                    </a:p>
                    <a:p>
                      <a:pPr marL="0" lvl="0" indent="-174625" algn="l" defTabSz="914400" rtl="0" eaLnBrk="1" latinLnBrk="0" hangingPunct="1">
                        <a:spcBef>
                          <a:spcPts val="0"/>
                        </a:spcBef>
                        <a:spcAft>
                          <a:spcPts val="0"/>
                        </a:spcAft>
                        <a:buClrTx/>
                        <a:buFont typeface="Wingdings" pitchFamily="2" charset="2"/>
                        <a:buChar char="§"/>
                        <a:tabLst>
                          <a:tab pos="0" algn="l"/>
                        </a:tabLst>
                      </a:pPr>
                      <a:r>
                        <a:rPr lang="fr-FR" sz="1800" b="0" kern="1200" dirty="0">
                          <a:solidFill>
                            <a:srgbClr val="003300"/>
                          </a:solidFill>
                          <a:latin typeface="Source Sans Pro" panose="020B0503030403020204" pitchFamily="34" charset="0"/>
                          <a:ea typeface="Source Sans Pro" panose="020B0503030403020204" pitchFamily="34" charset="0"/>
                        </a:rPr>
                        <a:t>Sanctionne les pratiques anti-concurrentielles et des situations à risque </a:t>
                      </a:r>
                    </a:p>
                    <a:p>
                      <a:pPr marL="0" lvl="0" indent="-174625" algn="l" defTabSz="914400" rtl="0" eaLnBrk="1" latinLnBrk="0" hangingPunct="1">
                        <a:spcBef>
                          <a:spcPts val="0"/>
                        </a:spcBef>
                        <a:spcAft>
                          <a:spcPts val="0"/>
                        </a:spcAft>
                        <a:buClrTx/>
                        <a:buFont typeface="Wingdings" pitchFamily="2" charset="2"/>
                        <a:buChar char="§"/>
                        <a:tabLst>
                          <a:tab pos="0" algn="l"/>
                        </a:tabLst>
                      </a:pPr>
                      <a:r>
                        <a:rPr lang="fr-FR" sz="1800" b="0" kern="1200" dirty="0">
                          <a:solidFill>
                            <a:srgbClr val="003300"/>
                          </a:solidFill>
                          <a:latin typeface="Source Sans Pro" panose="020B0503030403020204" pitchFamily="34" charset="0"/>
                          <a:ea typeface="Source Sans Pro" panose="020B0503030403020204" pitchFamily="34" charset="0"/>
                        </a:rPr>
                        <a:t>Benchmarking périodique</a:t>
                      </a:r>
                      <a:endParaRPr lang="fr-FR" sz="1800" b="0" kern="1200" dirty="0">
                        <a:solidFill>
                          <a:srgbClr val="003300"/>
                        </a:solidFill>
                        <a:latin typeface="Source Sans Pro" panose="020B0503030403020204" pitchFamily="34" charset="0"/>
                        <a:ea typeface="Source Sans Pro" panose="020B0503030403020204" pitchFamily="34" charset="0"/>
                        <a:cs typeface="+mn-cs"/>
                      </a:endParaRPr>
                    </a:p>
                  </a:txBody>
                  <a:tcPr marT="0" marB="0"/>
                </a:tc>
                <a:extLst>
                  <a:ext uri="{0D108BD9-81ED-4DB2-BD59-A6C34878D82A}">
                    <a16:rowId xmlns:a16="http://schemas.microsoft.com/office/drawing/2014/main" val="10001"/>
                  </a:ext>
                </a:extLst>
              </a:tr>
              <a:tr h="1241954">
                <a:tc>
                  <a:txBody>
                    <a:bodyPr/>
                    <a:lstStyle/>
                    <a:p>
                      <a:r>
                        <a:rPr lang="fr-FR" sz="2000" b="1" dirty="0">
                          <a:solidFill>
                            <a:srgbClr val="003300"/>
                          </a:solidFill>
                          <a:latin typeface="Source Sans Pro" panose="020B0503030403020204" pitchFamily="34" charset="0"/>
                          <a:ea typeface="Source Sans Pro" panose="020B0503030403020204" pitchFamily="34" charset="0"/>
                        </a:rPr>
                        <a:t>EEEOA</a:t>
                      </a:r>
                      <a:endParaRPr lang="fr-FR" sz="2000" b="1" dirty="0">
                        <a:solidFill>
                          <a:srgbClr val="003300"/>
                        </a:solidFill>
                        <a:latin typeface="Source Sans Pro" panose="020B0503030403020204" pitchFamily="34" charset="0"/>
                        <a:ea typeface="Source Sans Pro" panose="020B0503030403020204" pitchFamily="34" charset="0"/>
                        <a:cs typeface="Arial" pitchFamily="34" charset="0"/>
                      </a:endParaRPr>
                    </a:p>
                  </a:txBody>
                  <a:tcPr anchor="ctr"/>
                </a:tc>
                <a:tc>
                  <a:txBody>
                    <a:bodyPr/>
                    <a:lstStyle/>
                    <a:p>
                      <a:pPr marL="174625" lvl="0" indent="-174625" algn="l" defTabSz="914400" rtl="0" eaLnBrk="1" latinLnBrk="0" hangingPunct="1">
                        <a:spcBef>
                          <a:spcPts val="0"/>
                        </a:spcBef>
                        <a:spcAft>
                          <a:spcPts val="0"/>
                        </a:spcAft>
                        <a:buClrTx/>
                        <a:buFont typeface="Wingdings" pitchFamily="2" charset="2"/>
                        <a:buChar char="§"/>
                        <a:tabLst>
                          <a:tab pos="87313" algn="l"/>
                        </a:tabLst>
                      </a:pPr>
                      <a:r>
                        <a:rPr lang="fr-FR" sz="1800" b="0" kern="1200" dirty="0">
                          <a:solidFill>
                            <a:schemeClr val="tx1"/>
                          </a:solidFill>
                          <a:latin typeface="Source Sans Pro" panose="020B0503030403020204" pitchFamily="34" charset="0"/>
                          <a:ea typeface="Source Sans Pro" panose="020B0503030403020204" pitchFamily="34" charset="0"/>
                        </a:rPr>
                        <a:t>Participe à l’élaboration des règles de fonctionnement du marché</a:t>
                      </a:r>
                    </a:p>
                    <a:p>
                      <a:pPr marL="174625" lvl="0" indent="-174625" algn="l" defTabSz="914400" rtl="0" eaLnBrk="1" latinLnBrk="0" hangingPunct="1">
                        <a:spcBef>
                          <a:spcPts val="0"/>
                        </a:spcBef>
                        <a:spcAft>
                          <a:spcPts val="0"/>
                        </a:spcAft>
                        <a:buClrTx/>
                        <a:buFont typeface="Wingdings" pitchFamily="2" charset="2"/>
                        <a:buChar char="§"/>
                        <a:tabLst>
                          <a:tab pos="87313" algn="l"/>
                        </a:tabLst>
                      </a:pPr>
                      <a:r>
                        <a:rPr lang="fr-FR" sz="1800" b="0" kern="1200" dirty="0">
                          <a:solidFill>
                            <a:schemeClr val="tx1"/>
                          </a:solidFill>
                          <a:latin typeface="Source Sans Pro" panose="020B0503030403020204" pitchFamily="34" charset="0"/>
                          <a:ea typeface="Source Sans Pro" panose="020B0503030403020204" pitchFamily="34" charset="0"/>
                        </a:rPr>
                        <a:t>Avis sur les règles de tarification des échanges</a:t>
                      </a:r>
                    </a:p>
                    <a:p>
                      <a:pPr marL="174625" lvl="0" indent="-174625" algn="l" defTabSz="914400" rtl="0" eaLnBrk="1" latinLnBrk="0" hangingPunct="1">
                        <a:spcBef>
                          <a:spcPts val="0"/>
                        </a:spcBef>
                        <a:spcAft>
                          <a:spcPts val="0"/>
                        </a:spcAft>
                        <a:buClrTx/>
                        <a:buFont typeface="Wingdings" pitchFamily="2" charset="2"/>
                        <a:buChar char="§"/>
                        <a:tabLst>
                          <a:tab pos="87313" algn="l"/>
                        </a:tabLst>
                      </a:pPr>
                      <a:r>
                        <a:rPr lang="fr-FR" sz="1800" b="0" kern="1200" dirty="0">
                          <a:solidFill>
                            <a:schemeClr val="tx1"/>
                          </a:solidFill>
                          <a:latin typeface="Source Sans Pro" panose="020B0503030403020204" pitchFamily="34" charset="0"/>
                          <a:ea typeface="Source Sans Pro" panose="020B0503030403020204" pitchFamily="34" charset="0"/>
                        </a:rPr>
                        <a:t>Gestion des échanges en liaison avec le gestionnaire du marché</a:t>
                      </a:r>
                    </a:p>
                    <a:p>
                      <a:pPr marL="174625" lvl="0" indent="-174625" algn="l" defTabSz="914400" rtl="0" eaLnBrk="1" latinLnBrk="0" hangingPunct="1">
                        <a:spcBef>
                          <a:spcPts val="0"/>
                        </a:spcBef>
                        <a:spcAft>
                          <a:spcPts val="0"/>
                        </a:spcAft>
                        <a:buClrTx/>
                        <a:buFont typeface="Wingdings" pitchFamily="2" charset="2"/>
                        <a:buChar char="§"/>
                        <a:tabLst>
                          <a:tab pos="87313" algn="l"/>
                        </a:tabLst>
                      </a:pPr>
                      <a:r>
                        <a:rPr lang="fr-FR" sz="1800" b="0" kern="1200" dirty="0">
                          <a:solidFill>
                            <a:schemeClr val="tx1"/>
                          </a:solidFill>
                          <a:latin typeface="Source Sans Pro" panose="020B0503030403020204" pitchFamily="34" charset="0"/>
                          <a:ea typeface="Source Sans Pro" panose="020B0503030403020204" pitchFamily="34" charset="0"/>
                        </a:rPr>
                        <a:t>Transmet selon une périodicité convenue les statistiques techniques à l’ARREC</a:t>
                      </a:r>
                      <a:endParaRPr lang="fr-FR" sz="1800" b="0" kern="1200" dirty="0">
                        <a:solidFill>
                          <a:schemeClr val="tx1"/>
                        </a:solidFill>
                        <a:latin typeface="Source Sans Pro" panose="020B0503030403020204" pitchFamily="34" charset="0"/>
                        <a:ea typeface="Source Sans Pro" panose="020B0503030403020204" pitchFamily="34" charset="0"/>
                        <a:cs typeface="Arial" pitchFamily="34" charset="0"/>
                      </a:endParaRPr>
                    </a:p>
                  </a:txBody>
                  <a:tcPr marB="0"/>
                </a:tc>
                <a:extLst>
                  <a:ext uri="{0D108BD9-81ED-4DB2-BD59-A6C34878D82A}">
                    <a16:rowId xmlns:a16="http://schemas.microsoft.com/office/drawing/2014/main" val="10002"/>
                  </a:ext>
                </a:extLst>
              </a:tr>
              <a:tr h="10020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1" dirty="0">
                          <a:latin typeface="Source Sans Pro" panose="020B0503030403020204" pitchFamily="34" charset="0"/>
                          <a:ea typeface="Source Sans Pro" panose="020B0503030403020204" pitchFamily="34" charset="0"/>
                        </a:rPr>
                        <a:t>RÉGULATEURS NATIONAUX</a:t>
                      </a:r>
                      <a:endParaRPr lang="fr-FR" sz="2000" b="1" dirty="0">
                        <a:solidFill>
                          <a:schemeClr val="tx1"/>
                        </a:solidFill>
                        <a:latin typeface="Source Sans Pro" panose="020B0503030403020204" pitchFamily="34" charset="0"/>
                        <a:ea typeface="Source Sans Pro" panose="020B0503030403020204" pitchFamily="34" charset="0"/>
                        <a:cs typeface="Arial" pitchFamily="34" charset="0"/>
                      </a:endParaRPr>
                    </a:p>
                  </a:txBody>
                  <a:tcPr anchor="ctr"/>
                </a:tc>
                <a:tc>
                  <a:txBody>
                    <a:bodyPr/>
                    <a:lstStyle/>
                    <a:p>
                      <a:pPr marL="174625" lvl="0" indent="-174625" algn="l" defTabSz="914400" rtl="0" eaLnBrk="1" latinLnBrk="0" hangingPunct="1">
                        <a:spcBef>
                          <a:spcPts val="0"/>
                        </a:spcBef>
                        <a:spcAft>
                          <a:spcPts val="0"/>
                        </a:spcAft>
                        <a:buClrTx/>
                        <a:buFont typeface="Wingdings" pitchFamily="2" charset="2"/>
                        <a:buChar char="§"/>
                        <a:tabLst>
                          <a:tab pos="0" algn="l"/>
                        </a:tabLst>
                      </a:pPr>
                      <a:r>
                        <a:rPr lang="fr-FR" sz="1800" b="0" kern="1200" dirty="0">
                          <a:solidFill>
                            <a:schemeClr val="tx1"/>
                          </a:solidFill>
                          <a:latin typeface="Source Sans Pro" panose="020B0503030403020204" pitchFamily="34" charset="0"/>
                          <a:ea typeface="Source Sans Pro" panose="020B0503030403020204" pitchFamily="34" charset="0"/>
                        </a:rPr>
                        <a:t>Suivi de l’application des règlements et normes sur la mise en place du marché régional</a:t>
                      </a:r>
                    </a:p>
                    <a:p>
                      <a:pPr marL="174625" lvl="0" indent="-174625" algn="l" defTabSz="914400" rtl="0" eaLnBrk="1" latinLnBrk="0" hangingPunct="1">
                        <a:spcBef>
                          <a:spcPts val="0"/>
                        </a:spcBef>
                        <a:spcAft>
                          <a:spcPts val="0"/>
                        </a:spcAft>
                        <a:buClrTx/>
                        <a:buFont typeface="Wingdings" pitchFamily="2" charset="2"/>
                        <a:buChar char="§"/>
                        <a:tabLst>
                          <a:tab pos="87313" algn="l"/>
                        </a:tabLst>
                      </a:pPr>
                      <a:r>
                        <a:rPr lang="fr-FR" sz="1800" b="0" kern="1200" dirty="0">
                          <a:solidFill>
                            <a:schemeClr val="tx1"/>
                          </a:solidFill>
                          <a:latin typeface="Source Sans Pro" panose="020B0503030403020204" pitchFamily="34" charset="0"/>
                          <a:ea typeface="Source Sans Pro" panose="020B0503030403020204" pitchFamily="34" charset="0"/>
                        </a:rPr>
                        <a:t>Suivi des performances des opérateurs</a:t>
                      </a:r>
                    </a:p>
                    <a:p>
                      <a:pPr marL="174625" lvl="0" indent="-174625" algn="l" defTabSz="914400" rtl="0" eaLnBrk="1" latinLnBrk="0" hangingPunct="1">
                        <a:spcBef>
                          <a:spcPts val="0"/>
                        </a:spcBef>
                        <a:spcAft>
                          <a:spcPts val="0"/>
                        </a:spcAft>
                        <a:buClrTx/>
                        <a:buFont typeface="Wingdings" pitchFamily="2" charset="2"/>
                        <a:buChar char="§"/>
                        <a:tabLst>
                          <a:tab pos="87313" algn="l"/>
                        </a:tabLst>
                      </a:pPr>
                      <a:r>
                        <a:rPr lang="fr-FR" sz="1800" b="0" kern="1200" dirty="0">
                          <a:solidFill>
                            <a:schemeClr val="tx1"/>
                          </a:solidFill>
                          <a:latin typeface="Source Sans Pro" panose="020B0503030403020204" pitchFamily="34" charset="0"/>
                          <a:ea typeface="Source Sans Pro" panose="020B0503030403020204" pitchFamily="34" charset="0"/>
                        </a:rPr>
                        <a:t>Collaborent avec l’ARREC dans la mise en œuvre des sanctions</a:t>
                      </a:r>
                      <a:endParaRPr lang="fr-FR" sz="1800" b="0" kern="1200" dirty="0">
                        <a:solidFill>
                          <a:schemeClr val="tx1"/>
                        </a:solidFill>
                        <a:latin typeface="Source Sans Pro" panose="020B0503030403020204" pitchFamily="34" charset="0"/>
                        <a:ea typeface="Source Sans Pro" panose="020B0503030403020204" pitchFamily="34" charset="0"/>
                        <a:cs typeface="Arial" pitchFamily="34" charset="0"/>
                      </a:endParaRPr>
                    </a:p>
                  </a:txBody>
                  <a:tcPr marB="0"/>
                </a:tc>
                <a:extLst>
                  <a:ext uri="{0D108BD9-81ED-4DB2-BD59-A6C34878D82A}">
                    <a16:rowId xmlns:a16="http://schemas.microsoft.com/office/drawing/2014/main" val="10003"/>
                  </a:ext>
                </a:extLst>
              </a:tr>
            </a:tbl>
          </a:graphicData>
        </a:graphic>
      </p:graphicFrame>
      <p:sp>
        <p:nvSpPr>
          <p:cNvPr id="5" name="Espace réservé du pied de page 4"/>
          <p:cNvSpPr>
            <a:spLocks noGrp="1"/>
          </p:cNvSpPr>
          <p:nvPr>
            <p:ph type="ftr" sz="quarter" idx="11"/>
          </p:nvPr>
        </p:nvSpPr>
        <p:spPr/>
        <p:txBody>
          <a:bodyPr/>
          <a:lstStyle/>
          <a:p>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182089" y="949331"/>
            <a:ext cx="9071992" cy="432050"/>
          </a:xfrm>
        </p:spPr>
        <p:txBody>
          <a:bodyPr vert="horz" lIns="91440" tIns="45720" rIns="91440" bIns="45720" rtlCol="0">
            <a:normAutofit fontScale="92500" lnSpcReduction="20000"/>
          </a:bodyPr>
          <a:lstStyle/>
          <a:p>
            <a:pPr>
              <a:buFont typeface="Wingdings" panose="05000000000000000000" pitchFamily="2" charset="2"/>
              <a:buChar char="Ø"/>
            </a:pPr>
            <a:r>
              <a:rPr lang="fr-FR" sz="3200" b="1" i="1" dirty="0">
                <a:latin typeface="Source Sans Pro" panose="020B0503030403020204" pitchFamily="34" charset="0"/>
                <a:ea typeface="Source Sans Pro" panose="020B0503030403020204" pitchFamily="34" charset="0"/>
                <a:cs typeface="Arial" pitchFamily="34" charset="0"/>
              </a:rPr>
              <a:t>Tarification</a:t>
            </a:r>
          </a:p>
        </p:txBody>
      </p:sp>
      <p:graphicFrame>
        <p:nvGraphicFramePr>
          <p:cNvPr id="7" name="Tableau 6"/>
          <p:cNvGraphicFramePr>
            <a:graphicFrameLocks noGrp="1"/>
          </p:cNvGraphicFramePr>
          <p:nvPr>
            <p:extLst>
              <p:ext uri="{D42A27DB-BD31-4B8C-83A1-F6EECF244321}">
                <p14:modId xmlns:p14="http://schemas.microsoft.com/office/powerpoint/2010/main" val="2153610693"/>
              </p:ext>
            </p:extLst>
          </p:nvPr>
        </p:nvGraphicFramePr>
        <p:xfrm>
          <a:off x="760021" y="1339253"/>
          <a:ext cx="10747169" cy="5268768"/>
        </p:xfrm>
        <a:graphic>
          <a:graphicData uri="http://schemas.openxmlformats.org/drawingml/2006/table">
            <a:tbl>
              <a:tblPr firstRow="1" bandRow="1">
                <a:tableStyleId>{16D9F66E-5EB9-4882-86FB-DCBF35E3C3E4}</a:tableStyleId>
              </a:tblPr>
              <a:tblGrid>
                <a:gridCol w="1840675">
                  <a:extLst>
                    <a:ext uri="{9D8B030D-6E8A-4147-A177-3AD203B41FA5}">
                      <a16:colId xmlns:a16="http://schemas.microsoft.com/office/drawing/2014/main" val="20000"/>
                    </a:ext>
                  </a:extLst>
                </a:gridCol>
                <a:gridCol w="8906494">
                  <a:extLst>
                    <a:ext uri="{9D8B030D-6E8A-4147-A177-3AD203B41FA5}">
                      <a16:colId xmlns:a16="http://schemas.microsoft.com/office/drawing/2014/main" val="20001"/>
                    </a:ext>
                  </a:extLst>
                </a:gridCol>
              </a:tblGrid>
              <a:tr h="814850">
                <a:tc>
                  <a:txBody>
                    <a:bodyPr/>
                    <a:lstStyle/>
                    <a:p>
                      <a:r>
                        <a:rPr lang="fr-FR" sz="2000" b="1" dirty="0">
                          <a:solidFill>
                            <a:srgbClr val="003300"/>
                          </a:solidFill>
                          <a:latin typeface="Source Sans Pro" panose="020B0503030403020204" pitchFamily="34" charset="0"/>
                          <a:ea typeface="Source Sans Pro" panose="020B0503030403020204" pitchFamily="34" charset="0"/>
                        </a:rPr>
                        <a:t>COMMISSION CEDEAO </a:t>
                      </a:r>
                      <a:endParaRPr lang="fr-FR" sz="2000" dirty="0">
                        <a:solidFill>
                          <a:srgbClr val="003300"/>
                        </a:solidFill>
                        <a:latin typeface="Source Sans Pro" panose="020B0503030403020204" pitchFamily="34" charset="0"/>
                        <a:ea typeface="Source Sans Pro" panose="020B0503030403020204" pitchFamily="34" charset="0"/>
                        <a:cs typeface="Arial" pitchFamily="34" charset="0"/>
                      </a:endParaRPr>
                    </a:p>
                  </a:txBody>
                  <a:tcPr anchor="ctr"/>
                </a:tc>
                <a:tc>
                  <a:txBody>
                    <a:bodyPr/>
                    <a:lstStyle/>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Harmonise  politiques tarifaires Etats Membres</a:t>
                      </a:r>
                    </a:p>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Approuve et fait adopter par les Etats Membres structure et composition  tarifs du transport international sur proposition de l’ARREC </a:t>
                      </a:r>
                      <a:endParaRPr lang="fr-FR" sz="1800" b="0" kern="1200" dirty="0">
                        <a:solidFill>
                          <a:schemeClr val="tx1"/>
                        </a:solidFill>
                        <a:latin typeface="Source Sans Pro" panose="020B0503030403020204" pitchFamily="34" charset="0"/>
                        <a:ea typeface="Source Sans Pro" panose="020B0503030403020204" pitchFamily="34" charset="0"/>
                        <a:cs typeface="+mn-cs"/>
                      </a:endParaRPr>
                    </a:p>
                  </a:txBody>
                  <a:tcPr marB="0" anchor="ctr"/>
                </a:tc>
                <a:extLst>
                  <a:ext uri="{0D108BD9-81ED-4DB2-BD59-A6C34878D82A}">
                    <a16:rowId xmlns:a16="http://schemas.microsoft.com/office/drawing/2014/main" val="10000"/>
                  </a:ext>
                </a:extLst>
              </a:tr>
              <a:tr h="1789475">
                <a:tc>
                  <a:txBody>
                    <a:bodyPr/>
                    <a:lstStyle/>
                    <a:p>
                      <a:r>
                        <a:rPr lang="fr-FR" sz="2000" b="1" dirty="0">
                          <a:solidFill>
                            <a:srgbClr val="003300"/>
                          </a:solidFill>
                          <a:latin typeface="Source Sans Pro" panose="020B0503030403020204" pitchFamily="34" charset="0"/>
                          <a:ea typeface="Source Sans Pro" panose="020B0503030403020204" pitchFamily="34" charset="0"/>
                        </a:rPr>
                        <a:t>ARREC</a:t>
                      </a:r>
                      <a:endParaRPr lang="fr-FR" sz="2000" b="1" dirty="0">
                        <a:solidFill>
                          <a:srgbClr val="003300"/>
                        </a:solidFill>
                        <a:latin typeface="Source Sans Pro" panose="020B0503030403020204" pitchFamily="34" charset="0"/>
                        <a:ea typeface="Source Sans Pro" panose="020B0503030403020204" pitchFamily="34" charset="0"/>
                        <a:cs typeface="Arial" pitchFamily="34" charset="0"/>
                      </a:endParaRPr>
                    </a:p>
                  </a:txBody>
                  <a:tcPr anchor="ctr"/>
                </a:tc>
                <a:tc>
                  <a:txBody>
                    <a:bodyPr/>
                    <a:lstStyle/>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Détermine règles tarifaires et de comptabilisation des coûts du transport et des services associés et approuve propositions tarifaires du WAPP</a:t>
                      </a:r>
                    </a:p>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Procède à la révision de règles tarifaires et de comptabilisation des coûts du transport et des services associés et selon un processus ouvert aux acteurs</a:t>
                      </a:r>
                    </a:p>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Publie périodiquement niveau tarifs applicables et veille à leur application</a:t>
                      </a:r>
                    </a:p>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Audit les coûts et</a:t>
                      </a:r>
                      <a:r>
                        <a:rPr lang="fr-FR" sz="1800" b="0" kern="1200" baseline="0" dirty="0">
                          <a:solidFill>
                            <a:schemeClr val="tx1"/>
                          </a:solidFill>
                          <a:latin typeface="Source Sans Pro" panose="020B0503030403020204" pitchFamily="34" charset="0"/>
                          <a:ea typeface="Source Sans Pro" panose="020B0503030403020204" pitchFamily="34" charset="0"/>
                        </a:rPr>
                        <a:t>  </a:t>
                      </a:r>
                      <a:r>
                        <a:rPr lang="fr-FR" sz="1800" b="0" kern="1200" dirty="0" err="1">
                          <a:solidFill>
                            <a:schemeClr val="tx1"/>
                          </a:solidFill>
                          <a:latin typeface="Source Sans Pro" panose="020B0503030403020204" pitchFamily="34" charset="0"/>
                          <a:ea typeface="Source Sans Pro" panose="020B0503030403020204" pitchFamily="34" charset="0"/>
                        </a:rPr>
                        <a:t>benchmarking</a:t>
                      </a:r>
                      <a:r>
                        <a:rPr lang="fr-FR" sz="1800" b="0" kern="1200" dirty="0">
                          <a:solidFill>
                            <a:schemeClr val="tx1"/>
                          </a:solidFill>
                          <a:latin typeface="Source Sans Pro" panose="020B0503030403020204" pitchFamily="34" charset="0"/>
                          <a:ea typeface="Source Sans Pro" panose="020B0503030403020204" pitchFamily="34" charset="0"/>
                        </a:rPr>
                        <a:t> des tarifs nationaux</a:t>
                      </a:r>
                      <a:endParaRPr lang="fr-FR" sz="1800" b="0" kern="1200" dirty="0">
                        <a:solidFill>
                          <a:schemeClr val="tx1"/>
                        </a:solidFill>
                        <a:latin typeface="Source Sans Pro" panose="020B0503030403020204" pitchFamily="34" charset="0"/>
                        <a:ea typeface="Source Sans Pro" panose="020B0503030403020204" pitchFamily="34" charset="0"/>
                        <a:cs typeface="+mn-cs"/>
                      </a:endParaRPr>
                    </a:p>
                  </a:txBody>
                  <a:tcPr marT="0" marB="0"/>
                </a:tc>
                <a:extLst>
                  <a:ext uri="{0D108BD9-81ED-4DB2-BD59-A6C34878D82A}">
                    <a16:rowId xmlns:a16="http://schemas.microsoft.com/office/drawing/2014/main" val="10001"/>
                  </a:ext>
                </a:extLst>
              </a:tr>
              <a:tr h="918973">
                <a:tc>
                  <a:txBody>
                    <a:bodyPr/>
                    <a:lstStyle/>
                    <a:p>
                      <a:r>
                        <a:rPr lang="fr-FR" sz="2000" b="1" dirty="0">
                          <a:solidFill>
                            <a:srgbClr val="003300"/>
                          </a:solidFill>
                          <a:latin typeface="Source Sans Pro" panose="020B0503030403020204" pitchFamily="34" charset="0"/>
                          <a:ea typeface="Source Sans Pro" panose="020B0503030403020204" pitchFamily="34" charset="0"/>
                        </a:rPr>
                        <a:t>EEEOA</a:t>
                      </a:r>
                      <a:endParaRPr lang="fr-FR" sz="2000" b="1" dirty="0">
                        <a:solidFill>
                          <a:srgbClr val="003300"/>
                        </a:solidFill>
                        <a:latin typeface="Source Sans Pro" panose="020B0503030403020204" pitchFamily="34" charset="0"/>
                        <a:ea typeface="Source Sans Pro" panose="020B0503030403020204" pitchFamily="34" charset="0"/>
                        <a:cs typeface="Arial" pitchFamily="34" charset="0"/>
                      </a:endParaRPr>
                    </a:p>
                  </a:txBody>
                  <a:tcPr anchor="ctr"/>
                </a:tc>
                <a:tc>
                  <a:txBody>
                    <a:bodyPr/>
                    <a:lstStyle/>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Donne avis sur règles tarifaires et de comptabilisation des coûts de transport</a:t>
                      </a:r>
                    </a:p>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Suit le patrimoine et les éléments de coûts de transport</a:t>
                      </a:r>
                    </a:p>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Propose les tarifs selon la méthodologie définie</a:t>
                      </a:r>
                      <a:endParaRPr lang="fr-FR" sz="1800" b="0" kern="1200" dirty="0">
                        <a:solidFill>
                          <a:schemeClr val="tx1"/>
                        </a:solidFill>
                        <a:latin typeface="Source Sans Pro" panose="020B0503030403020204" pitchFamily="34" charset="0"/>
                        <a:ea typeface="Source Sans Pro" panose="020B0503030403020204" pitchFamily="34" charset="0"/>
                        <a:cs typeface="+mn-cs"/>
                      </a:endParaRPr>
                    </a:p>
                  </a:txBody>
                  <a:tcPr marB="0"/>
                </a:tc>
                <a:extLst>
                  <a:ext uri="{0D108BD9-81ED-4DB2-BD59-A6C34878D82A}">
                    <a16:rowId xmlns:a16="http://schemas.microsoft.com/office/drawing/2014/main" val="10002"/>
                  </a:ext>
                </a:extLst>
              </a:tr>
              <a:tr h="15817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1" dirty="0">
                          <a:latin typeface="Source Sans Pro" panose="020B0503030403020204" pitchFamily="34" charset="0"/>
                          <a:ea typeface="Source Sans Pro" panose="020B0503030403020204" pitchFamily="34" charset="0"/>
                        </a:rPr>
                        <a:t>RÉGULATEURS NATIONAUX</a:t>
                      </a:r>
                      <a:endParaRPr lang="fr-FR" sz="2000" b="1" dirty="0">
                        <a:solidFill>
                          <a:schemeClr val="tx1"/>
                        </a:solidFill>
                        <a:latin typeface="Source Sans Pro" panose="020B0503030403020204" pitchFamily="34" charset="0"/>
                        <a:ea typeface="Source Sans Pro" panose="020B0503030403020204" pitchFamily="34" charset="0"/>
                        <a:cs typeface="Arial" pitchFamily="34" charset="0"/>
                      </a:endParaRPr>
                    </a:p>
                  </a:txBody>
                  <a:tcPr anchor="ctr"/>
                </a:tc>
                <a:tc>
                  <a:txBody>
                    <a:bodyPr/>
                    <a:lstStyle/>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Suit le patrimoine du transport</a:t>
                      </a:r>
                    </a:p>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Valide  éléments de coûts de transport et les transmet à l’ARREC</a:t>
                      </a:r>
                    </a:p>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Donne  avis sur méthodologie tarifaires et de comptabilisation des coûts de transport élaborée par l’ARREC</a:t>
                      </a:r>
                    </a:p>
                    <a:p>
                      <a:pPr marL="174625" lvl="0" indent="-174625" algn="l" defTabSz="914400" rtl="0" eaLnBrk="1" latinLnBrk="0" hangingPunct="1">
                        <a:spcBef>
                          <a:spcPts val="0"/>
                        </a:spcBef>
                        <a:spcAft>
                          <a:spcPts val="0"/>
                        </a:spcAft>
                        <a:buClrTx/>
                        <a:buFont typeface="Wingdings" pitchFamily="2" charset="2"/>
                        <a:buChar char="§"/>
                        <a:tabLst>
                          <a:tab pos="571500" algn="l"/>
                          <a:tab pos="228600" algn="l"/>
                        </a:tabLst>
                      </a:pPr>
                      <a:r>
                        <a:rPr lang="fr-FR" sz="1800" b="0" kern="1200" dirty="0">
                          <a:solidFill>
                            <a:schemeClr val="tx1"/>
                          </a:solidFill>
                          <a:latin typeface="Source Sans Pro" panose="020B0503030403020204" pitchFamily="34" charset="0"/>
                          <a:ea typeface="Source Sans Pro" panose="020B0503030403020204" pitchFamily="34" charset="0"/>
                        </a:rPr>
                        <a:t>Veille à l’application des tarifs nationaux applicables reflétant les coûts justifiés des opérateurs</a:t>
                      </a:r>
                      <a:endParaRPr lang="fr-FR" sz="1800" b="0" kern="1200" dirty="0">
                        <a:solidFill>
                          <a:schemeClr val="tx1"/>
                        </a:solidFill>
                        <a:latin typeface="Source Sans Pro" panose="020B0503030403020204" pitchFamily="34" charset="0"/>
                        <a:ea typeface="Source Sans Pro" panose="020B0503030403020204" pitchFamily="34" charset="0"/>
                        <a:cs typeface="+mn-cs"/>
                      </a:endParaRPr>
                    </a:p>
                  </a:txBody>
                  <a:tcPr marB="0"/>
                </a:tc>
                <a:extLst>
                  <a:ext uri="{0D108BD9-81ED-4DB2-BD59-A6C34878D82A}">
                    <a16:rowId xmlns:a16="http://schemas.microsoft.com/office/drawing/2014/main" val="10003"/>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998D7F-3D5D-4E9D-A789-7FB90C3EE797}"/>
              </a:ext>
            </a:extLst>
          </p:cNvPr>
          <p:cNvSpPr>
            <a:spLocks noGrp="1"/>
          </p:cNvSpPr>
          <p:nvPr>
            <p:ph type="title"/>
          </p:nvPr>
        </p:nvSpPr>
        <p:spPr>
          <a:xfrm>
            <a:off x="950027" y="1650838"/>
            <a:ext cx="9749642" cy="1588127"/>
          </a:xfrm>
        </p:spPr>
        <p:txBody>
          <a:bodyPr/>
          <a:lstStyle/>
          <a:p>
            <a:pPr marL="511175" indent="-511175" algn="just"/>
            <a:r>
              <a:rPr lang="fr-FR" dirty="0">
                <a:ea typeface="Source Sans Pro" panose="020B0503030403020204" pitchFamily="34" charset="0"/>
                <a:cs typeface="Century Gothic"/>
              </a:rPr>
              <a:t>II- APERÇU DE  LA MÉTHODOLOGIE TARIFAIRE (MT) ET DU MODÈLE DE CALCUL DU TARIF DE TRANSPORT RÉGIONAL (RTPM)</a:t>
            </a:r>
            <a:endParaRPr lang="de-DE" dirty="0"/>
          </a:p>
        </p:txBody>
      </p:sp>
      <p:sp>
        <p:nvSpPr>
          <p:cNvPr id="4" name="Titel 1">
            <a:extLst>
              <a:ext uri="{FF2B5EF4-FFF2-40B4-BE49-F238E27FC236}">
                <a16:creationId xmlns:a16="http://schemas.microsoft.com/office/drawing/2014/main" id="{343BF743-FD8F-FDEC-5E86-8A9DEDAFFA70}"/>
              </a:ext>
            </a:extLst>
          </p:cNvPr>
          <p:cNvSpPr txBox="1">
            <a:spLocks/>
          </p:cNvSpPr>
          <p:nvPr/>
        </p:nvSpPr>
        <p:spPr bwMode="gray">
          <a:xfrm>
            <a:off x="1915160" y="3750369"/>
            <a:ext cx="9508902" cy="1138773"/>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3600" b="1" kern="1200">
                <a:solidFill>
                  <a:schemeClr val="bg1"/>
                </a:solidFill>
                <a:latin typeface="Source Sans Pro" panose="020B0503030403020204" pitchFamily="34" charset="0"/>
                <a:ea typeface="+mj-ea"/>
                <a:cs typeface="+mj-cs"/>
              </a:defRPr>
            </a:lvl1pPr>
          </a:lstStyle>
          <a:p>
            <a:pPr marL="571500" indent="-571500">
              <a:lnSpc>
                <a:spcPct val="100000"/>
              </a:lnSpc>
              <a:spcBef>
                <a:spcPts val="600"/>
              </a:spcBef>
              <a:spcAft>
                <a:spcPts val="1800"/>
              </a:spcAft>
              <a:buFont typeface="Wingdings" panose="05000000000000000000" pitchFamily="2" charset="2"/>
              <a:buChar char="Ø"/>
            </a:pPr>
            <a:r>
              <a:rPr lang="fr-FR" sz="2400" dirty="0">
                <a:ea typeface="Source Sans Pro" panose="020B0503030403020204" pitchFamily="34" charset="0"/>
                <a:cs typeface="Century Gothic"/>
              </a:rPr>
              <a:t>Rappel de la Base Légale et Réglementaire </a:t>
            </a:r>
          </a:p>
          <a:p>
            <a:pPr marL="571500" indent="-571500">
              <a:lnSpc>
                <a:spcPct val="100000"/>
              </a:lnSpc>
              <a:spcBef>
                <a:spcPts val="600"/>
              </a:spcBef>
              <a:spcAft>
                <a:spcPts val="1800"/>
              </a:spcAft>
              <a:buFont typeface="Wingdings" panose="05000000000000000000" pitchFamily="2" charset="2"/>
              <a:buChar char="Ø"/>
            </a:pPr>
            <a:r>
              <a:rPr lang="fr-FR" altLang="fr-FR" sz="2400" b="1" dirty="0">
                <a:ea typeface="Source Sans Pro" panose="020B0503030403020204" pitchFamily="34" charset="0"/>
              </a:rPr>
              <a:t>Aperçu de la Méthodologie Tarifaire (TM ) et du Modèle tarifaire</a:t>
            </a:r>
          </a:p>
        </p:txBody>
      </p:sp>
    </p:spTree>
    <p:extLst>
      <p:ext uri="{BB962C8B-B14F-4D97-AF65-F5344CB8AC3E}">
        <p14:creationId xmlns:p14="http://schemas.microsoft.com/office/powerpoint/2010/main" val="3327253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1872" y="1609531"/>
            <a:ext cx="8308148" cy="588046"/>
          </a:xfrm>
          <a:prstGeom prst="rect">
            <a:avLst/>
          </a:prstGeom>
        </p:spPr>
        <p:txBody>
          <a:bodyPr wrap="square">
            <a:spAutoFit/>
          </a:bodyPr>
          <a:lstStyle/>
          <a:p>
            <a:pPr marL="571500" indent="-571500" algn="ctr">
              <a:lnSpc>
                <a:spcPct val="150000"/>
              </a:lnSpc>
              <a:spcBef>
                <a:spcPts val="600"/>
              </a:spcBef>
              <a:spcAft>
                <a:spcPts val="1200"/>
              </a:spcAft>
              <a:buFont typeface="+mj-lt"/>
              <a:buAutoNum type="romanUcPeriod"/>
            </a:pPr>
            <a:r>
              <a:rPr lang="en-US" sz="2400" b="1" dirty="0">
                <a:latin typeface="Source Sans Pro" panose="020B0503030403020204" pitchFamily="34" charset="0"/>
                <a:ea typeface="Source Sans Pro" panose="020B0503030403020204" pitchFamily="34" charset="0"/>
                <a:cs typeface="Century Gothic"/>
              </a:rPr>
              <a:t>BASE LEGALE ET REGLEMENTAIRE DE LA MT</a:t>
            </a:r>
          </a:p>
        </p:txBody>
      </p:sp>
      <p:sp>
        <p:nvSpPr>
          <p:cNvPr id="2" name="Rectangle 1"/>
          <p:cNvSpPr/>
          <p:nvPr/>
        </p:nvSpPr>
        <p:spPr>
          <a:xfrm>
            <a:off x="1902956" y="2545636"/>
            <a:ext cx="8227064" cy="3455561"/>
          </a:xfrm>
          <a:prstGeom prst="rect">
            <a:avLst/>
          </a:prstGeom>
        </p:spPr>
        <p:txBody>
          <a:bodyPr wrap="square">
            <a:spAutoFit/>
          </a:bodyPr>
          <a:lstStyle/>
          <a:p>
            <a:pPr marL="342900" indent="-342900" algn="just">
              <a:lnSpc>
                <a:spcPct val="107000"/>
              </a:lnSpc>
              <a:spcBef>
                <a:spcPts val="600"/>
              </a:spcBef>
              <a:spcAft>
                <a:spcPts val="1800"/>
              </a:spcAft>
              <a:buFont typeface="Wingdings" panose="05000000000000000000" pitchFamily="2" charset="2"/>
              <a:buChar char="q"/>
            </a:pPr>
            <a:r>
              <a:rPr lang="fr-FR" sz="2400" dirty="0">
                <a:latin typeface="Source Sans Pro" panose="020B0503030403020204" pitchFamily="34" charset="0"/>
                <a:ea typeface="Source Sans Pro" panose="020B0503030403020204" pitchFamily="34" charset="0"/>
                <a:cs typeface="Times New Roman" panose="02020603050405020304" pitchFamily="18" charset="0"/>
              </a:rPr>
              <a:t>Règlement C/REG.27/12/07 du 15 décembre 2007 portant Composition, Organisation, Attributions et Fonctionnement de l’ARREC, tel que modifié </a:t>
            </a:r>
            <a:r>
              <a:rPr lang="en-US" sz="2400" dirty="0">
                <a:latin typeface="Source Sans Pro" panose="020B0503030403020204" pitchFamily="34" charset="0"/>
                <a:ea typeface="Source Sans Pro" panose="020B0503030403020204" pitchFamily="34" charset="0"/>
                <a:cs typeface="Times New Roman" panose="02020603050405020304" pitchFamily="18" charset="0"/>
              </a:rPr>
              <a:t>(Article 18.5) </a:t>
            </a:r>
          </a:p>
          <a:p>
            <a:pPr marL="342900" indent="-342900" algn="just">
              <a:lnSpc>
                <a:spcPct val="107000"/>
              </a:lnSpc>
              <a:spcBef>
                <a:spcPts val="600"/>
              </a:spcBef>
              <a:spcAft>
                <a:spcPts val="1800"/>
              </a:spcAft>
              <a:buFont typeface="Wingdings" panose="05000000000000000000" pitchFamily="2" charset="2"/>
              <a:buChar char="q"/>
            </a:pPr>
            <a:r>
              <a:rPr lang="fr-FR" sz="2400" dirty="0">
                <a:latin typeface="Source Sans Pro" panose="020B0503030403020204" pitchFamily="34" charset="0"/>
                <a:ea typeface="Source Sans Pro" panose="020B0503030403020204" pitchFamily="34" charset="0"/>
              </a:rPr>
              <a:t>Directive C/DIR/1/06/13 du 21 Juin 2013, sur l'organisation du marché régional de l'électricité</a:t>
            </a:r>
          </a:p>
          <a:p>
            <a:pPr marL="342900" indent="-342900" algn="just">
              <a:lnSpc>
                <a:spcPct val="107000"/>
              </a:lnSpc>
              <a:spcBef>
                <a:spcPts val="600"/>
              </a:spcBef>
              <a:spcAft>
                <a:spcPts val="1800"/>
              </a:spcAft>
              <a:buFont typeface="Wingdings" panose="05000000000000000000" pitchFamily="2" charset="2"/>
              <a:buChar char="q"/>
            </a:pPr>
            <a:r>
              <a:rPr lang="en-US" sz="2400" dirty="0">
                <a:solidFill>
                  <a:srgbClr val="000000"/>
                </a:solidFill>
                <a:latin typeface="Source Sans Pro" panose="020B0503030403020204" pitchFamily="34" charset="0"/>
                <a:ea typeface="Source Sans Pro" panose="020B0503030403020204" pitchFamily="34" charset="0"/>
                <a:cs typeface="Arial" panose="020B0604020202020204" pitchFamily="34" charset="0"/>
              </a:rPr>
              <a:t>Resolution No. 006/ERERA/15: </a:t>
            </a:r>
            <a:r>
              <a:rPr lang="en-US" sz="2400" dirty="0" err="1">
                <a:solidFill>
                  <a:srgbClr val="000000"/>
                </a:solidFill>
                <a:latin typeface="Source Sans Pro" panose="020B0503030403020204" pitchFamily="34" charset="0"/>
                <a:ea typeface="Source Sans Pro" panose="020B0503030403020204" pitchFamily="34" charset="0"/>
                <a:cs typeface="Arial" panose="020B0604020202020204" pitchFamily="34" charset="0"/>
              </a:rPr>
              <a:t>Méthodologie</a:t>
            </a:r>
            <a:r>
              <a:rPr lang="en-US" sz="2400" dirty="0">
                <a:solidFill>
                  <a:srgbClr val="000000"/>
                </a:solidFill>
                <a:latin typeface="Source Sans Pro" panose="020B0503030403020204" pitchFamily="34" charset="0"/>
                <a:ea typeface="Source Sans Pro" panose="020B0503030403020204" pitchFamily="34" charset="0"/>
                <a:cs typeface="Arial" panose="020B0604020202020204" pitchFamily="34" charset="0"/>
              </a:rPr>
              <a:t> </a:t>
            </a:r>
            <a:r>
              <a:rPr lang="en-US" sz="2400" dirty="0" err="1">
                <a:solidFill>
                  <a:srgbClr val="000000"/>
                </a:solidFill>
                <a:latin typeface="Source Sans Pro" panose="020B0503030403020204" pitchFamily="34" charset="0"/>
                <a:ea typeface="Source Sans Pro" panose="020B0503030403020204" pitchFamily="34" charset="0"/>
                <a:cs typeface="Arial" panose="020B0604020202020204" pitchFamily="34" charset="0"/>
              </a:rPr>
              <a:t>tarifaire</a:t>
            </a:r>
            <a:r>
              <a:rPr lang="en-US" sz="2400" dirty="0">
                <a:solidFill>
                  <a:srgbClr val="000000"/>
                </a:solidFill>
                <a:latin typeface="Source Sans Pro" panose="020B0503030403020204" pitchFamily="34" charset="0"/>
                <a:ea typeface="Source Sans Pro" panose="020B0503030403020204" pitchFamily="34" charset="0"/>
                <a:cs typeface="Arial" panose="020B0604020202020204" pitchFamily="34" charset="0"/>
              </a:rPr>
              <a:t> pour le reseau de transport Regional</a:t>
            </a:r>
            <a:endParaRPr lang="fr-FR" sz="2400" dirty="0">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7" name="Espace réservé du contenu 6">
            <a:extLst>
              <a:ext uri="{FF2B5EF4-FFF2-40B4-BE49-F238E27FC236}">
                <a16:creationId xmlns:a16="http://schemas.microsoft.com/office/drawing/2014/main" id="{A79620FE-A61C-48B1-B60E-FF297DAD2425}"/>
              </a:ext>
            </a:extLst>
          </p:cNvPr>
          <p:cNvSpPr>
            <a:spLocks noGrp="1"/>
          </p:cNvSpPr>
          <p:nvPr>
            <p:ph idx="10"/>
          </p:nvPr>
        </p:nvSpPr>
        <p:spPr/>
        <p:txBody>
          <a:bodyPr/>
          <a:lstStyle/>
          <a:p>
            <a:endParaRPr lang="fr-FR"/>
          </a:p>
        </p:txBody>
      </p:sp>
    </p:spTree>
    <p:extLst>
      <p:ext uri="{BB962C8B-B14F-4D97-AF65-F5344CB8AC3E}">
        <p14:creationId xmlns:p14="http://schemas.microsoft.com/office/powerpoint/2010/main" val="3409513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7161E191-8006-E917-3B90-835DE3C337CA}"/>
              </a:ext>
            </a:extLst>
          </p:cNvPr>
          <p:cNvSpPr txBox="1">
            <a:spLocks/>
          </p:cNvSpPr>
          <p:nvPr/>
        </p:nvSpPr>
        <p:spPr>
          <a:xfrm>
            <a:off x="83125" y="889237"/>
            <a:ext cx="11827823" cy="760465"/>
          </a:xfrm>
          <a:prstGeom prst="rect">
            <a:avLst/>
          </a:prstGeom>
          <a:noFill/>
        </p:spPr>
        <p:txBody>
          <a:bodyPr vert="horz" wrap="square" lIns="0" tIns="2159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635" algn="ctr">
              <a:lnSpc>
                <a:spcPct val="100000"/>
              </a:lnSpc>
              <a:spcBef>
                <a:spcPts val="0"/>
              </a:spcBef>
            </a:pPr>
            <a:r>
              <a:rPr lang="fr-FR" sz="2400" b="1" cap="small" spc="-30" dirty="0">
                <a:latin typeface="Source Sans Pro" panose="020B0503030403020204" pitchFamily="34" charset="0"/>
                <a:ea typeface="Source Sans Pro" panose="020B0503030403020204" pitchFamily="34" charset="0"/>
              </a:rPr>
              <a:t>MÉTHODOLOGIE TARIFAIRE POINT À POINT, MW-KM BASÉ SUR LA RÉPARTITION DE PUISSANCE  </a:t>
            </a:r>
            <a:r>
              <a:rPr lang="fr-FR" sz="2400" b="1" cap="small" dirty="0">
                <a:latin typeface="Source Sans Pro" panose="020B0503030403020204" pitchFamily="34" charset="0"/>
                <a:ea typeface="Source Sans Pro" panose="020B0503030403020204" pitchFamily="34" charset="0"/>
              </a:rPr>
              <a:t>(</a:t>
            </a:r>
            <a:r>
              <a:rPr lang="fr-FR" sz="2400" b="1" cap="small" dirty="0" err="1">
                <a:latin typeface="Source Sans Pro" panose="020B0503030403020204" pitchFamily="34" charset="0"/>
                <a:ea typeface="Source Sans Pro" panose="020B0503030403020204" pitchFamily="34" charset="0"/>
              </a:rPr>
              <a:t>Load</a:t>
            </a:r>
            <a:r>
              <a:rPr lang="fr-FR" sz="2400" b="1" cap="small" spc="70" dirty="0">
                <a:latin typeface="Source Sans Pro" panose="020B0503030403020204" pitchFamily="34" charset="0"/>
                <a:ea typeface="Source Sans Pro" panose="020B0503030403020204" pitchFamily="34" charset="0"/>
              </a:rPr>
              <a:t> </a:t>
            </a:r>
            <a:r>
              <a:rPr lang="fr-FR" sz="2400" b="1" cap="small" spc="-10" dirty="0">
                <a:latin typeface="Source Sans Pro" panose="020B0503030403020204" pitchFamily="34" charset="0"/>
                <a:ea typeface="Source Sans Pro" panose="020B0503030403020204" pitchFamily="34" charset="0"/>
              </a:rPr>
              <a:t>Flow)</a:t>
            </a:r>
          </a:p>
        </p:txBody>
      </p:sp>
      <p:pic>
        <p:nvPicPr>
          <p:cNvPr id="6" name="object 8">
            <a:extLst>
              <a:ext uri="{FF2B5EF4-FFF2-40B4-BE49-F238E27FC236}">
                <a16:creationId xmlns:a16="http://schemas.microsoft.com/office/drawing/2014/main" id="{C3126AD5-3FD9-F844-CEE8-7B3D17B8783D}"/>
              </a:ext>
            </a:extLst>
          </p:cNvPr>
          <p:cNvPicPr/>
          <p:nvPr/>
        </p:nvPicPr>
        <p:blipFill>
          <a:blip r:embed="rId2" cstate="print"/>
          <a:stretch>
            <a:fillRect/>
          </a:stretch>
        </p:blipFill>
        <p:spPr>
          <a:xfrm>
            <a:off x="95482" y="1768661"/>
            <a:ext cx="6984745" cy="4871298"/>
          </a:xfrm>
          <a:prstGeom prst="rect">
            <a:avLst/>
          </a:prstGeom>
        </p:spPr>
      </p:pic>
      <p:sp>
        <p:nvSpPr>
          <p:cNvPr id="8" name="object 10">
            <a:extLst>
              <a:ext uri="{FF2B5EF4-FFF2-40B4-BE49-F238E27FC236}">
                <a16:creationId xmlns:a16="http://schemas.microsoft.com/office/drawing/2014/main" id="{933251E4-64C6-10E4-7470-E5898B7BFA78}"/>
              </a:ext>
            </a:extLst>
          </p:cNvPr>
          <p:cNvSpPr/>
          <p:nvPr/>
        </p:nvSpPr>
        <p:spPr>
          <a:xfrm rot="10800000">
            <a:off x="1702476" y="2745901"/>
            <a:ext cx="274320" cy="640080"/>
          </a:xfrm>
          <a:custGeom>
            <a:avLst/>
            <a:gdLst/>
            <a:ahLst/>
            <a:cxnLst/>
            <a:rect l="l" t="t" r="r" b="b"/>
            <a:pathLst>
              <a:path w="432435" h="688339">
                <a:moveTo>
                  <a:pt x="0" y="472313"/>
                </a:moveTo>
                <a:lnTo>
                  <a:pt x="108076" y="472313"/>
                </a:lnTo>
                <a:lnTo>
                  <a:pt x="108076" y="0"/>
                </a:lnTo>
                <a:lnTo>
                  <a:pt x="324104" y="0"/>
                </a:lnTo>
                <a:lnTo>
                  <a:pt x="324104" y="472313"/>
                </a:lnTo>
                <a:lnTo>
                  <a:pt x="432054" y="472313"/>
                </a:lnTo>
                <a:lnTo>
                  <a:pt x="216026" y="688339"/>
                </a:lnTo>
                <a:lnTo>
                  <a:pt x="0" y="472313"/>
                </a:lnTo>
                <a:close/>
              </a:path>
            </a:pathLst>
          </a:custGeom>
          <a:solidFill>
            <a:srgbClr val="FF0000"/>
          </a:solidFill>
          <a:ln w="25400">
            <a:solidFill>
              <a:srgbClr val="FF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endParaRPr>
          </a:p>
        </p:txBody>
      </p:sp>
      <p:sp>
        <p:nvSpPr>
          <p:cNvPr id="9" name="object 11">
            <a:extLst>
              <a:ext uri="{FF2B5EF4-FFF2-40B4-BE49-F238E27FC236}">
                <a16:creationId xmlns:a16="http://schemas.microsoft.com/office/drawing/2014/main" id="{361B108F-6F20-4C88-AAF8-36CC37473926}"/>
              </a:ext>
            </a:extLst>
          </p:cNvPr>
          <p:cNvSpPr/>
          <p:nvPr/>
        </p:nvSpPr>
        <p:spPr>
          <a:xfrm>
            <a:off x="4577800" y="4128973"/>
            <a:ext cx="274320" cy="640080"/>
          </a:xfrm>
          <a:custGeom>
            <a:avLst/>
            <a:gdLst/>
            <a:ahLst/>
            <a:cxnLst/>
            <a:rect l="l" t="t" r="r" b="b"/>
            <a:pathLst>
              <a:path w="432435" h="688339">
                <a:moveTo>
                  <a:pt x="323976" y="0"/>
                </a:moveTo>
                <a:lnTo>
                  <a:pt x="107950" y="0"/>
                </a:lnTo>
                <a:lnTo>
                  <a:pt x="107950" y="472186"/>
                </a:lnTo>
                <a:lnTo>
                  <a:pt x="0" y="472186"/>
                </a:lnTo>
                <a:lnTo>
                  <a:pt x="216026" y="688213"/>
                </a:lnTo>
                <a:lnTo>
                  <a:pt x="432053" y="472186"/>
                </a:lnTo>
                <a:lnTo>
                  <a:pt x="323976" y="472186"/>
                </a:lnTo>
                <a:lnTo>
                  <a:pt x="323976" y="0"/>
                </a:lnTo>
                <a:close/>
              </a:path>
            </a:pathLst>
          </a:custGeom>
          <a:solidFill>
            <a:srgbClr val="4F81BC"/>
          </a:solidFill>
          <a:effectLst>
            <a:glow rad="50800">
              <a:schemeClr val="accent1">
                <a:alpha val="45000"/>
              </a:schemeClr>
            </a:glow>
          </a:effectLst>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nvGrpSpPr>
          <p:cNvPr id="29" name="Group 28">
            <a:extLst>
              <a:ext uri="{FF2B5EF4-FFF2-40B4-BE49-F238E27FC236}">
                <a16:creationId xmlns:a16="http://schemas.microsoft.com/office/drawing/2014/main" id="{79B545EC-989A-0732-FF77-FB1F4BB08BB8}"/>
              </a:ext>
            </a:extLst>
          </p:cNvPr>
          <p:cNvGrpSpPr/>
          <p:nvPr/>
        </p:nvGrpSpPr>
        <p:grpSpPr>
          <a:xfrm>
            <a:off x="1761731" y="3302431"/>
            <a:ext cx="3403091" cy="1920240"/>
            <a:chOff x="1878176" y="3468316"/>
            <a:chExt cx="3403091" cy="1853183"/>
          </a:xfrm>
        </p:grpSpPr>
        <p:pic>
          <p:nvPicPr>
            <p:cNvPr id="11" name="object 13">
              <a:extLst>
                <a:ext uri="{FF2B5EF4-FFF2-40B4-BE49-F238E27FC236}">
                  <a16:creationId xmlns:a16="http://schemas.microsoft.com/office/drawing/2014/main" id="{3D58184F-2701-DDB2-388A-32427E2A2D9C}"/>
                </a:ext>
              </a:extLst>
            </p:cNvPr>
            <p:cNvPicPr/>
            <p:nvPr/>
          </p:nvPicPr>
          <p:blipFill>
            <a:blip r:embed="rId3" cstate="print"/>
            <a:stretch>
              <a:fillRect/>
            </a:stretch>
          </p:blipFill>
          <p:spPr>
            <a:xfrm>
              <a:off x="1878176" y="3521655"/>
              <a:ext cx="3049524" cy="1796795"/>
            </a:xfrm>
            <a:prstGeom prst="rect">
              <a:avLst/>
            </a:prstGeom>
          </p:spPr>
        </p:pic>
        <p:grpSp>
          <p:nvGrpSpPr>
            <p:cNvPr id="23" name="Group 22">
              <a:extLst>
                <a:ext uri="{FF2B5EF4-FFF2-40B4-BE49-F238E27FC236}">
                  <a16:creationId xmlns:a16="http://schemas.microsoft.com/office/drawing/2014/main" id="{CD2DD339-9A55-4291-8DBF-38AA7120A11B}"/>
                </a:ext>
              </a:extLst>
            </p:cNvPr>
            <p:cNvGrpSpPr/>
            <p:nvPr/>
          </p:nvGrpSpPr>
          <p:grpSpPr>
            <a:xfrm>
              <a:off x="1917800" y="3468316"/>
              <a:ext cx="3363467" cy="1770251"/>
              <a:chOff x="1917800" y="3468316"/>
              <a:chExt cx="3363467" cy="1770251"/>
            </a:xfrm>
          </p:grpSpPr>
          <p:sp>
            <p:nvSpPr>
              <p:cNvPr id="13" name="object 15">
                <a:extLst>
                  <a:ext uri="{FF2B5EF4-FFF2-40B4-BE49-F238E27FC236}">
                    <a16:creationId xmlns:a16="http://schemas.microsoft.com/office/drawing/2014/main" id="{08CEDF9C-1EFB-1291-C744-4F3AF7326553}"/>
                  </a:ext>
                </a:extLst>
              </p:cNvPr>
              <p:cNvSpPr/>
              <p:nvPr/>
            </p:nvSpPr>
            <p:spPr>
              <a:xfrm>
                <a:off x="1921610" y="3578678"/>
                <a:ext cx="2963545" cy="1659889"/>
              </a:xfrm>
              <a:custGeom>
                <a:avLst/>
                <a:gdLst/>
                <a:ahLst/>
                <a:cxnLst/>
                <a:rect l="l" t="t" r="r" b="b"/>
                <a:pathLst>
                  <a:path w="2963545" h="1659889">
                    <a:moveTo>
                      <a:pt x="0" y="0"/>
                    </a:moveTo>
                    <a:lnTo>
                      <a:pt x="54784" y="2557"/>
                    </a:lnTo>
                    <a:lnTo>
                      <a:pt x="109569" y="4841"/>
                    </a:lnTo>
                    <a:lnTo>
                      <a:pt x="164306" y="7625"/>
                    </a:lnTo>
                    <a:lnTo>
                      <a:pt x="218947" y="11684"/>
                    </a:lnTo>
                    <a:lnTo>
                      <a:pt x="228838" y="13686"/>
                    </a:lnTo>
                    <a:lnTo>
                      <a:pt x="238347" y="17129"/>
                    </a:lnTo>
                    <a:lnTo>
                      <a:pt x="247808" y="20738"/>
                    </a:lnTo>
                    <a:lnTo>
                      <a:pt x="257556" y="23241"/>
                    </a:lnTo>
                    <a:lnTo>
                      <a:pt x="286442" y="26814"/>
                    </a:lnTo>
                    <a:lnTo>
                      <a:pt x="315483" y="29448"/>
                    </a:lnTo>
                    <a:lnTo>
                      <a:pt x="344549" y="31867"/>
                    </a:lnTo>
                    <a:lnTo>
                      <a:pt x="373506" y="34798"/>
                    </a:lnTo>
                    <a:lnTo>
                      <a:pt x="392896" y="37409"/>
                    </a:lnTo>
                    <a:lnTo>
                      <a:pt x="412226" y="40354"/>
                    </a:lnTo>
                    <a:lnTo>
                      <a:pt x="431532" y="43441"/>
                    </a:lnTo>
                    <a:lnTo>
                      <a:pt x="450850" y="46482"/>
                    </a:lnTo>
                    <a:lnTo>
                      <a:pt x="476503" y="116078"/>
                    </a:lnTo>
                    <a:lnTo>
                      <a:pt x="478992" y="125229"/>
                    </a:lnTo>
                    <a:lnTo>
                      <a:pt x="480980" y="134620"/>
                    </a:lnTo>
                    <a:lnTo>
                      <a:pt x="483969" y="143438"/>
                    </a:lnTo>
                    <a:lnTo>
                      <a:pt x="489457" y="150876"/>
                    </a:lnTo>
                    <a:lnTo>
                      <a:pt x="498883" y="159831"/>
                    </a:lnTo>
                    <a:lnTo>
                      <a:pt x="508190" y="168894"/>
                    </a:lnTo>
                    <a:lnTo>
                      <a:pt x="517782" y="177647"/>
                    </a:lnTo>
                    <a:lnTo>
                      <a:pt x="528065" y="185674"/>
                    </a:lnTo>
                    <a:lnTo>
                      <a:pt x="546131" y="199526"/>
                    </a:lnTo>
                    <a:lnTo>
                      <a:pt x="564388" y="213629"/>
                    </a:lnTo>
                    <a:lnTo>
                      <a:pt x="583787" y="225375"/>
                    </a:lnTo>
                    <a:lnTo>
                      <a:pt x="605282" y="232156"/>
                    </a:lnTo>
                    <a:lnTo>
                      <a:pt x="682625" y="243712"/>
                    </a:lnTo>
                    <a:lnTo>
                      <a:pt x="695539" y="249433"/>
                    </a:lnTo>
                    <a:lnTo>
                      <a:pt x="734187" y="266954"/>
                    </a:lnTo>
                    <a:lnTo>
                      <a:pt x="766143" y="284686"/>
                    </a:lnTo>
                    <a:lnTo>
                      <a:pt x="782103" y="293618"/>
                    </a:lnTo>
                    <a:lnTo>
                      <a:pt x="798576" y="301752"/>
                    </a:lnTo>
                    <a:lnTo>
                      <a:pt x="807876" y="305327"/>
                    </a:lnTo>
                    <a:lnTo>
                      <a:pt x="817546" y="308165"/>
                    </a:lnTo>
                    <a:lnTo>
                      <a:pt x="827383" y="310717"/>
                    </a:lnTo>
                    <a:lnTo>
                      <a:pt x="837183" y="313436"/>
                    </a:lnTo>
                    <a:lnTo>
                      <a:pt x="846502" y="322462"/>
                    </a:lnTo>
                    <a:lnTo>
                      <a:pt x="855630" y="331739"/>
                    </a:lnTo>
                    <a:lnTo>
                      <a:pt x="865187" y="340564"/>
                    </a:lnTo>
                    <a:lnTo>
                      <a:pt x="875792" y="348234"/>
                    </a:lnTo>
                    <a:lnTo>
                      <a:pt x="884896" y="352111"/>
                    </a:lnTo>
                    <a:lnTo>
                      <a:pt x="894810" y="354488"/>
                    </a:lnTo>
                    <a:lnTo>
                      <a:pt x="904867" y="356627"/>
                    </a:lnTo>
                    <a:lnTo>
                      <a:pt x="914399" y="359791"/>
                    </a:lnTo>
                    <a:lnTo>
                      <a:pt x="944547" y="374627"/>
                    </a:lnTo>
                    <a:lnTo>
                      <a:pt x="953525" y="381286"/>
                    </a:lnTo>
                    <a:lnTo>
                      <a:pt x="952674" y="383190"/>
                    </a:lnTo>
                    <a:lnTo>
                      <a:pt x="953337" y="383761"/>
                    </a:lnTo>
                    <a:lnTo>
                      <a:pt x="966855" y="386419"/>
                    </a:lnTo>
                    <a:lnTo>
                      <a:pt x="1004569" y="394589"/>
                    </a:lnTo>
                    <a:lnTo>
                      <a:pt x="1007951" y="403296"/>
                    </a:lnTo>
                    <a:lnTo>
                      <a:pt x="1011428" y="411956"/>
                    </a:lnTo>
                    <a:lnTo>
                      <a:pt x="1023872" y="456565"/>
                    </a:lnTo>
                    <a:lnTo>
                      <a:pt x="1031732" y="494474"/>
                    </a:lnTo>
                    <a:lnTo>
                      <a:pt x="1043178" y="557149"/>
                    </a:lnTo>
                    <a:lnTo>
                      <a:pt x="1048654" y="615330"/>
                    </a:lnTo>
                    <a:lnTo>
                      <a:pt x="1051482" y="644392"/>
                    </a:lnTo>
                    <a:lnTo>
                      <a:pt x="1056132" y="673227"/>
                    </a:lnTo>
                    <a:lnTo>
                      <a:pt x="1061035" y="690959"/>
                    </a:lnTo>
                    <a:lnTo>
                      <a:pt x="1067641" y="708310"/>
                    </a:lnTo>
                    <a:lnTo>
                      <a:pt x="1074937" y="725519"/>
                    </a:lnTo>
                    <a:lnTo>
                      <a:pt x="1081912" y="742823"/>
                    </a:lnTo>
                    <a:lnTo>
                      <a:pt x="1094740" y="777621"/>
                    </a:lnTo>
                    <a:lnTo>
                      <a:pt x="1090770" y="841088"/>
                    </a:lnTo>
                    <a:lnTo>
                      <a:pt x="1085504" y="888324"/>
                    </a:lnTo>
                    <a:lnTo>
                      <a:pt x="1080410" y="925181"/>
                    </a:lnTo>
                    <a:lnTo>
                      <a:pt x="1076961" y="957510"/>
                    </a:lnTo>
                    <a:lnTo>
                      <a:pt x="1076626" y="991164"/>
                    </a:lnTo>
                    <a:lnTo>
                      <a:pt x="1080877" y="1031993"/>
                    </a:lnTo>
                    <a:lnTo>
                      <a:pt x="1091183" y="1085850"/>
                    </a:lnTo>
                    <a:lnTo>
                      <a:pt x="1080200" y="1110914"/>
                    </a:lnTo>
                    <a:lnTo>
                      <a:pt x="1053893" y="1155112"/>
                    </a:lnTo>
                    <a:lnTo>
                      <a:pt x="1028229" y="1199096"/>
                    </a:lnTo>
                    <a:lnTo>
                      <a:pt x="1019174" y="1223518"/>
                    </a:lnTo>
                    <a:lnTo>
                      <a:pt x="1035051" y="1254565"/>
                    </a:lnTo>
                    <a:lnTo>
                      <a:pt x="1054560" y="1294447"/>
                    </a:lnTo>
                    <a:lnTo>
                      <a:pt x="1074378" y="1333281"/>
                    </a:lnTo>
                    <a:lnTo>
                      <a:pt x="1091183" y="1361186"/>
                    </a:lnTo>
                    <a:lnTo>
                      <a:pt x="1105935" y="1375798"/>
                    </a:lnTo>
                    <a:lnTo>
                      <a:pt x="1128521" y="1395031"/>
                    </a:lnTo>
                    <a:lnTo>
                      <a:pt x="1150441" y="1414549"/>
                    </a:lnTo>
                    <a:lnTo>
                      <a:pt x="1163193" y="1430020"/>
                    </a:lnTo>
                    <a:lnTo>
                      <a:pt x="1175498" y="1448454"/>
                    </a:lnTo>
                    <a:lnTo>
                      <a:pt x="1194482" y="1467866"/>
                    </a:lnTo>
                    <a:lnTo>
                      <a:pt x="1215824" y="1485562"/>
                    </a:lnTo>
                    <a:lnTo>
                      <a:pt x="1235202" y="1498854"/>
                    </a:lnTo>
                    <a:lnTo>
                      <a:pt x="1265443" y="1533366"/>
                    </a:lnTo>
                    <a:lnTo>
                      <a:pt x="1307210" y="1567688"/>
                    </a:lnTo>
                    <a:lnTo>
                      <a:pt x="1326695" y="1571599"/>
                    </a:lnTo>
                    <a:lnTo>
                      <a:pt x="1347168" y="1569450"/>
                    </a:lnTo>
                    <a:lnTo>
                      <a:pt x="1365664" y="1566419"/>
                    </a:lnTo>
                    <a:lnTo>
                      <a:pt x="1379220" y="1567688"/>
                    </a:lnTo>
                    <a:lnTo>
                      <a:pt x="1399795" y="1573621"/>
                    </a:lnTo>
                    <a:lnTo>
                      <a:pt x="1404858" y="1565243"/>
                    </a:lnTo>
                    <a:lnTo>
                      <a:pt x="1409705" y="1555007"/>
                    </a:lnTo>
                    <a:lnTo>
                      <a:pt x="1429639" y="1555369"/>
                    </a:lnTo>
                    <a:lnTo>
                      <a:pt x="1439136" y="1561320"/>
                    </a:lnTo>
                    <a:lnTo>
                      <a:pt x="1448562" y="1567449"/>
                    </a:lnTo>
                    <a:lnTo>
                      <a:pt x="1458178" y="1573317"/>
                    </a:lnTo>
                    <a:lnTo>
                      <a:pt x="1468246" y="1578483"/>
                    </a:lnTo>
                    <a:lnTo>
                      <a:pt x="1477583" y="1582005"/>
                    </a:lnTo>
                    <a:lnTo>
                      <a:pt x="1487312" y="1584753"/>
                    </a:lnTo>
                    <a:lnTo>
                      <a:pt x="1497161" y="1587287"/>
                    </a:lnTo>
                    <a:lnTo>
                      <a:pt x="1506855" y="1590167"/>
                    </a:lnTo>
                    <a:lnTo>
                      <a:pt x="1522916" y="1595975"/>
                    </a:lnTo>
                    <a:lnTo>
                      <a:pt x="1538858" y="1602152"/>
                    </a:lnTo>
                    <a:lnTo>
                      <a:pt x="1554896" y="1608115"/>
                    </a:lnTo>
                    <a:lnTo>
                      <a:pt x="1600497" y="1620877"/>
                    </a:lnTo>
                    <a:lnTo>
                      <a:pt x="1657004" y="1634212"/>
                    </a:lnTo>
                    <a:lnTo>
                      <a:pt x="1667256" y="1636522"/>
                    </a:lnTo>
                    <a:lnTo>
                      <a:pt x="1717351" y="1659649"/>
                    </a:lnTo>
                    <a:lnTo>
                      <a:pt x="1753123" y="1658572"/>
                    </a:lnTo>
                    <a:lnTo>
                      <a:pt x="1781966" y="1646469"/>
                    </a:lnTo>
                    <a:lnTo>
                      <a:pt x="1811273" y="1636522"/>
                    </a:lnTo>
                    <a:lnTo>
                      <a:pt x="1820304" y="1633372"/>
                    </a:lnTo>
                    <a:lnTo>
                      <a:pt x="1827895" y="1627520"/>
                    </a:lnTo>
                    <a:lnTo>
                      <a:pt x="1834794" y="1620359"/>
                    </a:lnTo>
                    <a:lnTo>
                      <a:pt x="1841754" y="1613281"/>
                    </a:lnTo>
                    <a:lnTo>
                      <a:pt x="1876853" y="1598370"/>
                    </a:lnTo>
                    <a:lnTo>
                      <a:pt x="1929765" y="1588674"/>
                    </a:lnTo>
                    <a:lnTo>
                      <a:pt x="1985057" y="1579883"/>
                    </a:lnTo>
                    <a:lnTo>
                      <a:pt x="2027300" y="1567688"/>
                    </a:lnTo>
                    <a:lnTo>
                      <a:pt x="2062948" y="1547556"/>
                    </a:lnTo>
                    <a:lnTo>
                      <a:pt x="2097690" y="1526651"/>
                    </a:lnTo>
                    <a:lnTo>
                      <a:pt x="2133242" y="1509055"/>
                    </a:lnTo>
                    <a:lnTo>
                      <a:pt x="2171319" y="1498854"/>
                    </a:lnTo>
                    <a:lnTo>
                      <a:pt x="2243328" y="1498854"/>
                    </a:lnTo>
                    <a:lnTo>
                      <a:pt x="2258133" y="1486919"/>
                    </a:lnTo>
                    <a:lnTo>
                      <a:pt x="2279189" y="1464151"/>
                    </a:lnTo>
                    <a:lnTo>
                      <a:pt x="2300317" y="1441525"/>
                    </a:lnTo>
                    <a:lnTo>
                      <a:pt x="2315336" y="1430020"/>
                    </a:lnTo>
                    <a:lnTo>
                      <a:pt x="2335373" y="1423062"/>
                    </a:lnTo>
                    <a:lnTo>
                      <a:pt x="2352754" y="1413224"/>
                    </a:lnTo>
                    <a:lnTo>
                      <a:pt x="2405665" y="1378777"/>
                    </a:lnTo>
                    <a:lnTo>
                      <a:pt x="2446369" y="1356858"/>
                    </a:lnTo>
                    <a:lnTo>
                      <a:pt x="2488199" y="1341711"/>
                    </a:lnTo>
                    <a:lnTo>
                      <a:pt x="2523490" y="1331118"/>
                    </a:lnTo>
                    <a:lnTo>
                      <a:pt x="2562399" y="1319430"/>
                    </a:lnTo>
                    <a:lnTo>
                      <a:pt x="2588641" y="1311529"/>
                    </a:lnTo>
                    <a:lnTo>
                      <a:pt x="2627375" y="1299972"/>
                    </a:lnTo>
                    <a:lnTo>
                      <a:pt x="2655741" y="1286560"/>
                    </a:lnTo>
                    <a:lnTo>
                      <a:pt x="2675008" y="1284943"/>
                    </a:lnTo>
                    <a:lnTo>
                      <a:pt x="2690450" y="1290508"/>
                    </a:lnTo>
                    <a:lnTo>
                      <a:pt x="2707339" y="1298643"/>
                    </a:lnTo>
                    <a:lnTo>
                      <a:pt x="2730945" y="1304737"/>
                    </a:lnTo>
                    <a:lnTo>
                      <a:pt x="2766542" y="1304177"/>
                    </a:lnTo>
                    <a:lnTo>
                      <a:pt x="2819399" y="1292352"/>
                    </a:lnTo>
                    <a:lnTo>
                      <a:pt x="2839634" y="1299589"/>
                    </a:lnTo>
                    <a:lnTo>
                      <a:pt x="2853642" y="1325102"/>
                    </a:lnTo>
                    <a:lnTo>
                      <a:pt x="2868531" y="1351448"/>
                    </a:lnTo>
                    <a:lnTo>
                      <a:pt x="2891409" y="1361186"/>
                    </a:lnTo>
                    <a:lnTo>
                      <a:pt x="2904982" y="1360650"/>
                    </a:lnTo>
                    <a:lnTo>
                      <a:pt x="2927318" y="1360709"/>
                    </a:lnTo>
                    <a:lnTo>
                      <a:pt x="2949702" y="1361007"/>
                    </a:lnTo>
                    <a:lnTo>
                      <a:pt x="2963418" y="1361186"/>
                    </a:lnTo>
                  </a:path>
                </a:pathLst>
              </a:custGeom>
              <a:ln w="38099">
                <a:solidFill>
                  <a:srgbClr val="C0504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pic>
            <p:nvPicPr>
              <p:cNvPr id="14" name="object 16">
                <a:extLst>
                  <a:ext uri="{FF2B5EF4-FFF2-40B4-BE49-F238E27FC236}">
                    <a16:creationId xmlns:a16="http://schemas.microsoft.com/office/drawing/2014/main" id="{105B45E4-9C66-DEBD-4D8E-65080F4F6CE4}"/>
                  </a:ext>
                </a:extLst>
              </p:cNvPr>
              <p:cNvPicPr/>
              <p:nvPr/>
            </p:nvPicPr>
            <p:blipFill>
              <a:blip r:embed="rId4" cstate="print"/>
              <a:stretch>
                <a:fillRect/>
              </a:stretch>
            </p:blipFill>
            <p:spPr>
              <a:xfrm>
                <a:off x="1917800" y="3468316"/>
                <a:ext cx="3363467" cy="1546860"/>
              </a:xfrm>
              <a:prstGeom prst="rect">
                <a:avLst/>
              </a:prstGeom>
            </p:spPr>
          </p:pic>
        </p:grpSp>
        <p:pic>
          <p:nvPicPr>
            <p:cNvPr id="12" name="object 14">
              <a:extLst>
                <a:ext uri="{FF2B5EF4-FFF2-40B4-BE49-F238E27FC236}">
                  <a16:creationId xmlns:a16="http://schemas.microsoft.com/office/drawing/2014/main" id="{CFF20C0A-14E9-4A18-605F-AE3AD6E3CC3C}"/>
                </a:ext>
              </a:extLst>
            </p:cNvPr>
            <p:cNvPicPr/>
            <p:nvPr/>
          </p:nvPicPr>
          <p:blipFill>
            <a:blip r:embed="rId5" cstate="print"/>
            <a:stretch>
              <a:fillRect/>
            </a:stretch>
          </p:blipFill>
          <p:spPr>
            <a:xfrm>
              <a:off x="1878176" y="3536895"/>
              <a:ext cx="3049524" cy="1784604"/>
            </a:xfrm>
            <a:prstGeom prst="rect">
              <a:avLst/>
            </a:prstGeom>
          </p:spPr>
        </p:pic>
        <p:sp>
          <p:nvSpPr>
            <p:cNvPr id="15" name="object 17">
              <a:extLst>
                <a:ext uri="{FF2B5EF4-FFF2-40B4-BE49-F238E27FC236}">
                  <a16:creationId xmlns:a16="http://schemas.microsoft.com/office/drawing/2014/main" id="{920C7BE9-4FF3-8981-0040-27408532463C}"/>
                </a:ext>
              </a:extLst>
            </p:cNvPr>
            <p:cNvSpPr/>
            <p:nvPr/>
          </p:nvSpPr>
          <p:spPr>
            <a:xfrm>
              <a:off x="1912188" y="3510480"/>
              <a:ext cx="3256915" cy="1430020"/>
            </a:xfrm>
            <a:custGeom>
              <a:avLst/>
              <a:gdLst/>
              <a:ahLst/>
              <a:cxnLst/>
              <a:rect l="l" t="t" r="r" b="b"/>
              <a:pathLst>
                <a:path w="3256915" h="1430020">
                  <a:moveTo>
                    <a:pt x="0" y="68833"/>
                  </a:moveTo>
                  <a:lnTo>
                    <a:pt x="54784" y="71391"/>
                  </a:lnTo>
                  <a:lnTo>
                    <a:pt x="109569" y="73675"/>
                  </a:lnTo>
                  <a:lnTo>
                    <a:pt x="164306" y="76459"/>
                  </a:lnTo>
                  <a:lnTo>
                    <a:pt x="218947" y="80517"/>
                  </a:lnTo>
                  <a:lnTo>
                    <a:pt x="228838" y="82520"/>
                  </a:lnTo>
                  <a:lnTo>
                    <a:pt x="238347" y="85963"/>
                  </a:lnTo>
                  <a:lnTo>
                    <a:pt x="247808" y="89572"/>
                  </a:lnTo>
                  <a:lnTo>
                    <a:pt x="257556" y="92075"/>
                  </a:lnTo>
                  <a:lnTo>
                    <a:pt x="286442" y="95648"/>
                  </a:lnTo>
                  <a:lnTo>
                    <a:pt x="315483" y="98282"/>
                  </a:lnTo>
                  <a:lnTo>
                    <a:pt x="344549" y="100701"/>
                  </a:lnTo>
                  <a:lnTo>
                    <a:pt x="373506" y="103631"/>
                  </a:lnTo>
                  <a:lnTo>
                    <a:pt x="392896" y="106243"/>
                  </a:lnTo>
                  <a:lnTo>
                    <a:pt x="412226" y="109188"/>
                  </a:lnTo>
                  <a:lnTo>
                    <a:pt x="431532" y="112275"/>
                  </a:lnTo>
                  <a:lnTo>
                    <a:pt x="450850" y="115315"/>
                  </a:lnTo>
                  <a:lnTo>
                    <a:pt x="476503" y="184911"/>
                  </a:lnTo>
                  <a:lnTo>
                    <a:pt x="478992" y="194063"/>
                  </a:lnTo>
                  <a:lnTo>
                    <a:pt x="480980" y="203453"/>
                  </a:lnTo>
                  <a:lnTo>
                    <a:pt x="483969" y="212272"/>
                  </a:lnTo>
                  <a:lnTo>
                    <a:pt x="489457" y="219709"/>
                  </a:lnTo>
                  <a:lnTo>
                    <a:pt x="498883" y="228667"/>
                  </a:lnTo>
                  <a:lnTo>
                    <a:pt x="508190" y="237743"/>
                  </a:lnTo>
                  <a:lnTo>
                    <a:pt x="517782" y="246534"/>
                  </a:lnTo>
                  <a:lnTo>
                    <a:pt x="528065" y="254634"/>
                  </a:lnTo>
                  <a:lnTo>
                    <a:pt x="546131" y="268414"/>
                  </a:lnTo>
                  <a:lnTo>
                    <a:pt x="564388" y="282479"/>
                  </a:lnTo>
                  <a:lnTo>
                    <a:pt x="583787" y="294211"/>
                  </a:lnTo>
                  <a:lnTo>
                    <a:pt x="605282" y="300989"/>
                  </a:lnTo>
                  <a:lnTo>
                    <a:pt x="682625" y="312546"/>
                  </a:lnTo>
                  <a:lnTo>
                    <a:pt x="695537" y="318267"/>
                  </a:lnTo>
                  <a:lnTo>
                    <a:pt x="734059" y="335788"/>
                  </a:lnTo>
                  <a:lnTo>
                    <a:pt x="766127" y="353567"/>
                  </a:lnTo>
                  <a:lnTo>
                    <a:pt x="782101" y="362469"/>
                  </a:lnTo>
                  <a:lnTo>
                    <a:pt x="798576" y="370585"/>
                  </a:lnTo>
                  <a:lnTo>
                    <a:pt x="807876" y="374161"/>
                  </a:lnTo>
                  <a:lnTo>
                    <a:pt x="817546" y="376999"/>
                  </a:lnTo>
                  <a:lnTo>
                    <a:pt x="827383" y="379551"/>
                  </a:lnTo>
                  <a:lnTo>
                    <a:pt x="837184" y="382269"/>
                  </a:lnTo>
                  <a:lnTo>
                    <a:pt x="846502" y="391296"/>
                  </a:lnTo>
                  <a:lnTo>
                    <a:pt x="855630" y="400573"/>
                  </a:lnTo>
                  <a:lnTo>
                    <a:pt x="865187" y="409398"/>
                  </a:lnTo>
                  <a:lnTo>
                    <a:pt x="875791" y="417067"/>
                  </a:lnTo>
                  <a:lnTo>
                    <a:pt x="884896" y="420945"/>
                  </a:lnTo>
                  <a:lnTo>
                    <a:pt x="894810" y="423322"/>
                  </a:lnTo>
                  <a:lnTo>
                    <a:pt x="904867" y="425461"/>
                  </a:lnTo>
                  <a:lnTo>
                    <a:pt x="914400" y="428625"/>
                  </a:lnTo>
                  <a:lnTo>
                    <a:pt x="944547" y="443462"/>
                  </a:lnTo>
                  <a:lnTo>
                    <a:pt x="953525" y="450125"/>
                  </a:lnTo>
                  <a:lnTo>
                    <a:pt x="952674" y="452040"/>
                  </a:lnTo>
                  <a:lnTo>
                    <a:pt x="953337" y="452632"/>
                  </a:lnTo>
                  <a:lnTo>
                    <a:pt x="966855" y="455327"/>
                  </a:lnTo>
                  <a:lnTo>
                    <a:pt x="1004569" y="463550"/>
                  </a:lnTo>
                  <a:lnTo>
                    <a:pt x="1007949" y="472184"/>
                  </a:lnTo>
                  <a:lnTo>
                    <a:pt x="1011412" y="480806"/>
                  </a:lnTo>
                  <a:lnTo>
                    <a:pt x="1014660" y="489499"/>
                  </a:lnTo>
                  <a:lnTo>
                    <a:pt x="1017397" y="498347"/>
                  </a:lnTo>
                  <a:lnTo>
                    <a:pt x="1018323" y="502876"/>
                  </a:lnTo>
                  <a:lnTo>
                    <a:pt x="1014142" y="491235"/>
                  </a:lnTo>
                  <a:lnTo>
                    <a:pt x="1009270" y="479024"/>
                  </a:lnTo>
                  <a:lnTo>
                    <a:pt x="1008126" y="481838"/>
                  </a:lnTo>
                  <a:lnTo>
                    <a:pt x="1022032" y="486294"/>
                  </a:lnTo>
                  <a:lnTo>
                    <a:pt x="1048321" y="474440"/>
                  </a:lnTo>
                  <a:lnTo>
                    <a:pt x="1075277" y="462442"/>
                  </a:lnTo>
                  <a:lnTo>
                    <a:pt x="1091184" y="466470"/>
                  </a:lnTo>
                  <a:lnTo>
                    <a:pt x="1224152" y="481838"/>
                  </a:lnTo>
                  <a:lnTo>
                    <a:pt x="1248673" y="477583"/>
                  </a:lnTo>
                  <a:lnTo>
                    <a:pt x="1270968" y="462470"/>
                  </a:lnTo>
                  <a:lnTo>
                    <a:pt x="1305859" y="439832"/>
                  </a:lnTo>
                  <a:lnTo>
                    <a:pt x="1368170" y="413003"/>
                  </a:lnTo>
                  <a:lnTo>
                    <a:pt x="1401714" y="400817"/>
                  </a:lnTo>
                  <a:lnTo>
                    <a:pt x="1442362" y="385173"/>
                  </a:lnTo>
                  <a:lnTo>
                    <a:pt x="1488563" y="367107"/>
                  </a:lnTo>
                  <a:lnTo>
                    <a:pt x="1538770" y="347650"/>
                  </a:lnTo>
                  <a:lnTo>
                    <a:pt x="1591433" y="327836"/>
                  </a:lnTo>
                  <a:lnTo>
                    <a:pt x="1645003" y="308699"/>
                  </a:lnTo>
                  <a:lnTo>
                    <a:pt x="1697931" y="291273"/>
                  </a:lnTo>
                  <a:lnTo>
                    <a:pt x="1748667" y="276589"/>
                  </a:lnTo>
                  <a:lnTo>
                    <a:pt x="1795662" y="265683"/>
                  </a:lnTo>
                  <a:lnTo>
                    <a:pt x="1837367" y="259586"/>
                  </a:lnTo>
                  <a:lnTo>
                    <a:pt x="1872234" y="259333"/>
                  </a:lnTo>
                  <a:lnTo>
                    <a:pt x="1884012" y="261633"/>
                  </a:lnTo>
                  <a:lnTo>
                    <a:pt x="1915408" y="262720"/>
                  </a:lnTo>
                  <a:lnTo>
                    <a:pt x="1962513" y="262834"/>
                  </a:lnTo>
                  <a:lnTo>
                    <a:pt x="2021416" y="262212"/>
                  </a:lnTo>
                  <a:lnTo>
                    <a:pt x="2088210" y="261093"/>
                  </a:lnTo>
                  <a:lnTo>
                    <a:pt x="2158984" y="259714"/>
                  </a:lnTo>
                  <a:lnTo>
                    <a:pt x="2229829" y="258315"/>
                  </a:lnTo>
                  <a:lnTo>
                    <a:pt x="2296837" y="257132"/>
                  </a:lnTo>
                  <a:lnTo>
                    <a:pt x="2356098" y="256405"/>
                  </a:lnTo>
                  <a:lnTo>
                    <a:pt x="2403702" y="256370"/>
                  </a:lnTo>
                  <a:lnTo>
                    <a:pt x="2435741" y="257267"/>
                  </a:lnTo>
                  <a:lnTo>
                    <a:pt x="2448305" y="259333"/>
                  </a:lnTo>
                  <a:lnTo>
                    <a:pt x="2472326" y="246524"/>
                  </a:lnTo>
                  <a:lnTo>
                    <a:pt x="2516933" y="216677"/>
                  </a:lnTo>
                  <a:lnTo>
                    <a:pt x="2563231" y="190950"/>
                  </a:lnTo>
                  <a:lnTo>
                    <a:pt x="2592324" y="190500"/>
                  </a:lnTo>
                  <a:lnTo>
                    <a:pt x="2595737" y="174662"/>
                  </a:lnTo>
                  <a:lnTo>
                    <a:pt x="2594884" y="125035"/>
                  </a:lnTo>
                  <a:lnTo>
                    <a:pt x="2592324" y="64276"/>
                  </a:lnTo>
                  <a:lnTo>
                    <a:pt x="2590617" y="15044"/>
                  </a:lnTo>
                  <a:lnTo>
                    <a:pt x="2592324" y="0"/>
                  </a:lnTo>
                  <a:lnTo>
                    <a:pt x="2600636" y="13931"/>
                  </a:lnTo>
                  <a:lnTo>
                    <a:pt x="2623823" y="27264"/>
                  </a:lnTo>
                  <a:lnTo>
                    <a:pt x="2659260" y="40356"/>
                  </a:lnTo>
                  <a:lnTo>
                    <a:pt x="2704323" y="53565"/>
                  </a:lnTo>
                  <a:lnTo>
                    <a:pt x="2756387" y="67251"/>
                  </a:lnTo>
                  <a:lnTo>
                    <a:pt x="2812827" y="81772"/>
                  </a:lnTo>
                  <a:lnTo>
                    <a:pt x="2871019" y="97485"/>
                  </a:lnTo>
                  <a:lnTo>
                    <a:pt x="2928337" y="114751"/>
                  </a:lnTo>
                  <a:lnTo>
                    <a:pt x="2982158" y="133927"/>
                  </a:lnTo>
                  <a:lnTo>
                    <a:pt x="3029856" y="155372"/>
                  </a:lnTo>
                  <a:lnTo>
                    <a:pt x="3068807" y="179444"/>
                  </a:lnTo>
                  <a:lnTo>
                    <a:pt x="3096387" y="206501"/>
                  </a:lnTo>
                  <a:lnTo>
                    <a:pt x="3099596" y="245721"/>
                  </a:lnTo>
                  <a:lnTo>
                    <a:pt x="3100178" y="291153"/>
                  </a:lnTo>
                  <a:lnTo>
                    <a:pt x="3098851" y="341214"/>
                  </a:lnTo>
                  <a:lnTo>
                    <a:pt x="3096332" y="394323"/>
                  </a:lnTo>
                  <a:lnTo>
                    <a:pt x="3093339" y="448897"/>
                  </a:lnTo>
                  <a:lnTo>
                    <a:pt x="3090589" y="503352"/>
                  </a:lnTo>
                  <a:lnTo>
                    <a:pt x="3088802" y="556107"/>
                  </a:lnTo>
                  <a:lnTo>
                    <a:pt x="3088693" y="605578"/>
                  </a:lnTo>
                  <a:lnTo>
                    <a:pt x="3090982" y="650183"/>
                  </a:lnTo>
                  <a:lnTo>
                    <a:pt x="3096387" y="688339"/>
                  </a:lnTo>
                  <a:lnTo>
                    <a:pt x="3121862" y="733224"/>
                  </a:lnTo>
                  <a:lnTo>
                    <a:pt x="3156719" y="772915"/>
                  </a:lnTo>
                  <a:lnTo>
                    <a:pt x="3193240" y="810814"/>
                  </a:lnTo>
                  <a:lnTo>
                    <a:pt x="3223708" y="850322"/>
                  </a:lnTo>
                  <a:lnTo>
                    <a:pt x="3240404" y="894841"/>
                  </a:lnTo>
                  <a:lnTo>
                    <a:pt x="3255585" y="929673"/>
                  </a:lnTo>
                  <a:lnTo>
                    <a:pt x="3256883" y="958230"/>
                  </a:lnTo>
                  <a:lnTo>
                    <a:pt x="3249941" y="985478"/>
                  </a:lnTo>
                  <a:lnTo>
                    <a:pt x="3240404" y="1016380"/>
                  </a:lnTo>
                  <a:lnTo>
                    <a:pt x="3231671" y="1049859"/>
                  </a:lnTo>
                  <a:lnTo>
                    <a:pt x="3220164" y="1083992"/>
                  </a:lnTo>
                  <a:lnTo>
                    <a:pt x="3200775" y="1122769"/>
                  </a:lnTo>
                  <a:lnTo>
                    <a:pt x="3168395" y="1170177"/>
                  </a:lnTo>
                  <a:lnTo>
                    <a:pt x="3144725" y="1209804"/>
                  </a:lnTo>
                  <a:lnTo>
                    <a:pt x="3115007" y="1251216"/>
                  </a:lnTo>
                  <a:lnTo>
                    <a:pt x="3081747" y="1292842"/>
                  </a:lnTo>
                  <a:lnTo>
                    <a:pt x="3047453" y="1333108"/>
                  </a:lnTo>
                  <a:lnTo>
                    <a:pt x="3014629" y="1370441"/>
                  </a:lnTo>
                  <a:lnTo>
                    <a:pt x="2985782" y="1403270"/>
                  </a:lnTo>
                  <a:lnTo>
                    <a:pt x="2963417" y="1430019"/>
                  </a:lnTo>
                </a:path>
              </a:pathLst>
            </a:custGeom>
            <a:ln w="38100">
              <a:solidFill>
                <a:srgbClr val="C0504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pic>
          <p:nvPicPr>
            <p:cNvPr id="16" name="object 18">
              <a:extLst>
                <a:ext uri="{FF2B5EF4-FFF2-40B4-BE49-F238E27FC236}">
                  <a16:creationId xmlns:a16="http://schemas.microsoft.com/office/drawing/2014/main" id="{4BCCC112-0206-4E17-31C2-B33B6AE9066D}"/>
                </a:ext>
              </a:extLst>
            </p:cNvPr>
            <p:cNvPicPr/>
            <p:nvPr/>
          </p:nvPicPr>
          <p:blipFill>
            <a:blip r:embed="rId6" cstate="print"/>
            <a:stretch>
              <a:fillRect/>
            </a:stretch>
          </p:blipFill>
          <p:spPr>
            <a:xfrm>
              <a:off x="2940404" y="3989524"/>
              <a:ext cx="277367" cy="371855"/>
            </a:xfrm>
            <a:prstGeom prst="rect">
              <a:avLst/>
            </a:prstGeom>
          </p:spPr>
        </p:pic>
        <p:sp>
          <p:nvSpPr>
            <p:cNvPr id="17" name="object 19">
              <a:extLst>
                <a:ext uri="{FF2B5EF4-FFF2-40B4-BE49-F238E27FC236}">
                  <a16:creationId xmlns:a16="http://schemas.microsoft.com/office/drawing/2014/main" id="{96B941B1-67E6-43F8-D2F7-A8407B027693}"/>
                </a:ext>
              </a:extLst>
            </p:cNvPr>
            <p:cNvSpPr/>
            <p:nvPr/>
          </p:nvSpPr>
          <p:spPr>
            <a:xfrm>
              <a:off x="3001746" y="4021909"/>
              <a:ext cx="154940" cy="271145"/>
            </a:xfrm>
            <a:custGeom>
              <a:avLst/>
              <a:gdLst/>
              <a:ahLst/>
              <a:cxnLst/>
              <a:rect l="l" t="t" r="r" b="b"/>
              <a:pathLst>
                <a:path w="154939" h="271145">
                  <a:moveTo>
                    <a:pt x="0" y="270763"/>
                  </a:moveTo>
                  <a:lnTo>
                    <a:pt x="2917" y="261401"/>
                  </a:lnTo>
                  <a:lnTo>
                    <a:pt x="5619" y="251967"/>
                  </a:lnTo>
                  <a:lnTo>
                    <a:pt x="8751" y="242724"/>
                  </a:lnTo>
                  <a:lnTo>
                    <a:pt x="12954" y="233934"/>
                  </a:lnTo>
                  <a:lnTo>
                    <a:pt x="25937" y="215401"/>
                  </a:lnTo>
                  <a:lnTo>
                    <a:pt x="40624" y="197786"/>
                  </a:lnTo>
                  <a:lnTo>
                    <a:pt x="54334" y="179766"/>
                  </a:lnTo>
                  <a:lnTo>
                    <a:pt x="64388" y="160019"/>
                  </a:lnTo>
                  <a:lnTo>
                    <a:pt x="67306" y="150655"/>
                  </a:lnTo>
                  <a:lnTo>
                    <a:pt x="70008" y="141208"/>
                  </a:lnTo>
                  <a:lnTo>
                    <a:pt x="73140" y="131927"/>
                  </a:lnTo>
                  <a:lnTo>
                    <a:pt x="77343" y="123062"/>
                  </a:lnTo>
                  <a:lnTo>
                    <a:pt x="89290" y="104104"/>
                  </a:lnTo>
                  <a:lnTo>
                    <a:pt x="102250" y="85693"/>
                  </a:lnTo>
                  <a:lnTo>
                    <a:pt x="115615" y="67520"/>
                  </a:lnTo>
                  <a:lnTo>
                    <a:pt x="128777" y="49275"/>
                  </a:lnTo>
                  <a:lnTo>
                    <a:pt x="144700" y="28342"/>
                  </a:lnTo>
                  <a:lnTo>
                    <a:pt x="152241" y="19637"/>
                  </a:lnTo>
                  <a:lnTo>
                    <a:pt x="154495" y="13432"/>
                  </a:lnTo>
                  <a:lnTo>
                    <a:pt x="154559" y="0"/>
                  </a:lnTo>
                </a:path>
              </a:pathLst>
            </a:custGeom>
            <a:ln w="38100">
              <a:solidFill>
                <a:srgbClr val="C0504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pic>
          <p:nvPicPr>
            <p:cNvPr id="18" name="object 20">
              <a:extLst>
                <a:ext uri="{FF2B5EF4-FFF2-40B4-BE49-F238E27FC236}">
                  <a16:creationId xmlns:a16="http://schemas.microsoft.com/office/drawing/2014/main" id="{FD70D409-01F8-BF6B-3AFA-0D18D42A44B8}"/>
                </a:ext>
              </a:extLst>
            </p:cNvPr>
            <p:cNvPicPr/>
            <p:nvPr/>
          </p:nvPicPr>
          <p:blipFill>
            <a:blip r:embed="rId7" cstate="print"/>
            <a:stretch>
              <a:fillRect/>
            </a:stretch>
          </p:blipFill>
          <p:spPr>
            <a:xfrm>
              <a:off x="3233013" y="3899608"/>
              <a:ext cx="818388" cy="211836"/>
            </a:xfrm>
            <a:prstGeom prst="rect">
              <a:avLst/>
            </a:prstGeom>
          </p:spPr>
        </p:pic>
        <p:sp>
          <p:nvSpPr>
            <p:cNvPr id="19" name="object 21">
              <a:extLst>
                <a:ext uri="{FF2B5EF4-FFF2-40B4-BE49-F238E27FC236}">
                  <a16:creationId xmlns:a16="http://schemas.microsoft.com/office/drawing/2014/main" id="{DF923638-D8B7-15AC-44B6-E48747721CB1}"/>
                </a:ext>
              </a:extLst>
            </p:cNvPr>
            <p:cNvSpPr/>
            <p:nvPr/>
          </p:nvSpPr>
          <p:spPr>
            <a:xfrm>
              <a:off x="3282797" y="3941009"/>
              <a:ext cx="725170" cy="88265"/>
            </a:xfrm>
            <a:custGeom>
              <a:avLst/>
              <a:gdLst/>
              <a:ahLst/>
              <a:cxnLst/>
              <a:rect l="l" t="t" r="r" b="b"/>
              <a:pathLst>
                <a:path w="725170" h="88264">
                  <a:moveTo>
                    <a:pt x="0" y="37846"/>
                  </a:moveTo>
                  <a:lnTo>
                    <a:pt x="21713" y="26360"/>
                  </a:lnTo>
                  <a:lnTo>
                    <a:pt x="43497" y="13493"/>
                  </a:lnTo>
                  <a:lnTo>
                    <a:pt x="65186" y="3341"/>
                  </a:lnTo>
                  <a:lnTo>
                    <a:pt x="135885" y="4162"/>
                  </a:lnTo>
                  <a:lnTo>
                    <a:pt x="185061" y="9633"/>
                  </a:lnTo>
                  <a:lnTo>
                    <a:pt x="234159" y="16175"/>
                  </a:lnTo>
                  <a:lnTo>
                    <a:pt x="283196" y="23550"/>
                  </a:lnTo>
                  <a:lnTo>
                    <a:pt x="332190" y="31519"/>
                  </a:lnTo>
                  <a:lnTo>
                    <a:pt x="381158" y="39846"/>
                  </a:lnTo>
                  <a:lnTo>
                    <a:pt x="430117" y="48291"/>
                  </a:lnTo>
                  <a:lnTo>
                    <a:pt x="479085" y="56618"/>
                  </a:lnTo>
                  <a:lnTo>
                    <a:pt x="528079" y="64587"/>
                  </a:lnTo>
                  <a:lnTo>
                    <a:pt x="577116" y="71962"/>
                  </a:lnTo>
                  <a:lnTo>
                    <a:pt x="626214" y="78504"/>
                  </a:lnTo>
                  <a:lnTo>
                    <a:pt x="675390" y="83975"/>
                  </a:lnTo>
                  <a:lnTo>
                    <a:pt x="724662" y="88137"/>
                  </a:lnTo>
                </a:path>
              </a:pathLst>
            </a:custGeom>
            <a:ln w="38100">
              <a:solidFill>
                <a:srgbClr val="C0504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sp>
        <p:nvSpPr>
          <p:cNvPr id="20" name="Rectangle 19">
            <a:extLst>
              <a:ext uri="{FF2B5EF4-FFF2-40B4-BE49-F238E27FC236}">
                <a16:creationId xmlns:a16="http://schemas.microsoft.com/office/drawing/2014/main" id="{165D4477-8248-BBCC-1A40-545F13FA88EA}"/>
              </a:ext>
            </a:extLst>
          </p:cNvPr>
          <p:cNvSpPr/>
          <p:nvPr/>
        </p:nvSpPr>
        <p:spPr>
          <a:xfrm>
            <a:off x="7288664" y="1602304"/>
            <a:ext cx="4599702" cy="2108269"/>
          </a:xfrm>
          <a:prstGeom prst="rect">
            <a:avLst/>
          </a:prstGeom>
        </p:spPr>
        <p:txBody>
          <a:bodyPr wrap="square">
            <a:spAutoFit/>
          </a:bodyPr>
          <a:lstStyle/>
          <a:p>
            <a:pPr marL="285750" indent="-285750" algn="just">
              <a:spcBef>
                <a:spcPts val="300"/>
              </a:spcBef>
              <a:spcAft>
                <a:spcPts val="300"/>
              </a:spcAft>
              <a:buFont typeface="Wingdings" panose="05000000000000000000" pitchFamily="2" charset="2"/>
              <a:buChar char="Ø"/>
              <a:tabLst>
                <a:tab pos="285750" algn="l"/>
              </a:tabLst>
            </a:pPr>
            <a:r>
              <a:rPr lang="en-US" b="1" dirty="0">
                <a:latin typeface="Source Sans Pro" panose="020B0503030403020204" pitchFamily="34" charset="0"/>
                <a:ea typeface="Source Sans Pro" panose="020B0503030403020204" pitchFamily="34" charset="0"/>
              </a:rPr>
              <a:t>Point à point</a:t>
            </a:r>
            <a:r>
              <a:rPr lang="en-US" dirty="0">
                <a:latin typeface="Source Sans Pro" panose="020B0503030403020204" pitchFamily="34" charset="0"/>
                <a:ea typeface="Source Sans Pro" panose="020B0503030403020204" pitchFamily="34" charset="0"/>
              </a:rPr>
              <a:t>: </a:t>
            </a:r>
            <a:r>
              <a:rPr lang="fr-FR" dirty="0">
                <a:latin typeface="Source Sans Pro" panose="020B0503030403020204" pitchFamily="34" charset="0"/>
                <a:ea typeface="Source Sans Pro" panose="020B0503030403020204" pitchFamily="34" charset="0"/>
              </a:rPr>
              <a:t>du Fournisseur (Vendeur) au consommateur (Acheteur) </a:t>
            </a:r>
            <a:r>
              <a:rPr lang="en-US" dirty="0">
                <a:latin typeface="Source Sans Pro" panose="020B0503030403020204" pitchFamily="34" charset="0"/>
                <a:ea typeface="Source Sans Pro" panose="020B0503030403020204" pitchFamily="34" charset="0"/>
              </a:rPr>
              <a:t>).</a:t>
            </a:r>
          </a:p>
          <a:p>
            <a:pPr marL="285750" indent="-285750" algn="just">
              <a:spcBef>
                <a:spcPts val="300"/>
              </a:spcBef>
              <a:spcAft>
                <a:spcPts val="300"/>
              </a:spcAft>
              <a:buFont typeface="Wingdings" panose="05000000000000000000" pitchFamily="2" charset="2"/>
              <a:buChar char="Ø"/>
              <a:tabLst>
                <a:tab pos="285750" algn="l"/>
              </a:tabLst>
            </a:pPr>
            <a:r>
              <a:rPr lang="en-US" b="1" dirty="0">
                <a:latin typeface="Source Sans Pro" panose="020B0503030403020204" pitchFamily="34" charset="0"/>
                <a:ea typeface="Source Sans Pro" panose="020B0503030403020204" pitchFamily="34" charset="0"/>
              </a:rPr>
              <a:t>MW-Km : </a:t>
            </a:r>
            <a:r>
              <a:rPr lang="fr-FR" dirty="0">
                <a:latin typeface="Source Sans Pro" panose="020B0503030403020204" pitchFamily="34" charset="0"/>
                <a:ea typeface="Source Sans Pro" panose="020B0503030403020204" pitchFamily="34" charset="0"/>
              </a:rPr>
              <a:t>L’amplitude du flux de MW sur chaque ligne est multipliée par sa longueur (en kilomètres) et le coût par MW par unité de longueur de la ligne (en $/MW-km), et additionnée sur toutes les lignes.</a:t>
            </a:r>
            <a:endParaRPr lang="fr-FR" b="1" dirty="0">
              <a:latin typeface="Source Sans Pro" panose="020B0503030403020204" pitchFamily="34" charset="0"/>
              <a:ea typeface="Source Sans Pro" panose="020B0503030403020204" pitchFamily="34" charset="0"/>
            </a:endParaRPr>
          </a:p>
        </p:txBody>
      </p:sp>
      <p:sp>
        <p:nvSpPr>
          <p:cNvPr id="21" name="Rectangle 20">
            <a:extLst>
              <a:ext uri="{FF2B5EF4-FFF2-40B4-BE49-F238E27FC236}">
                <a16:creationId xmlns:a16="http://schemas.microsoft.com/office/drawing/2014/main" id="{921BF97C-AE90-8979-EC6A-C233CDE7FBE3}"/>
              </a:ext>
            </a:extLst>
          </p:cNvPr>
          <p:cNvSpPr/>
          <p:nvPr/>
        </p:nvSpPr>
        <p:spPr>
          <a:xfrm>
            <a:off x="7288664" y="4752474"/>
            <a:ext cx="4599702" cy="1908215"/>
          </a:xfrm>
          <a:prstGeom prst="rect">
            <a:avLst/>
          </a:prstGeom>
        </p:spPr>
        <p:txBody>
          <a:bodyPr wrap="square">
            <a:spAutoFit/>
          </a:bodyPr>
          <a:lstStyle/>
          <a:p>
            <a:pPr marL="285750" indent="-285750" algn="just">
              <a:spcBef>
                <a:spcPts val="600"/>
              </a:spcBef>
              <a:spcAft>
                <a:spcPts val="600"/>
              </a:spcAft>
              <a:buFont typeface="Wingdings" panose="05000000000000000000" pitchFamily="2" charset="2"/>
              <a:buChar char="Ø"/>
            </a:pPr>
            <a:r>
              <a:rPr lang="fr-FR" dirty="0">
                <a:latin typeface="Source Sans Pro" panose="020B0503030403020204" pitchFamily="34" charset="0"/>
                <a:ea typeface="Source Sans Pro" panose="020B0503030403020204" pitchFamily="34" charset="0"/>
              </a:rPr>
              <a:t>Le </a:t>
            </a:r>
            <a:r>
              <a:rPr lang="fr-FR" b="1" dirty="0">
                <a:latin typeface="Source Sans Pro" panose="020B0503030403020204" pitchFamily="34" charset="0"/>
                <a:ea typeface="Source Sans Pro" panose="020B0503030403020204" pitchFamily="34" charset="0"/>
              </a:rPr>
              <a:t>Tarif de transport </a:t>
            </a:r>
            <a:r>
              <a:rPr lang="fr-FR" dirty="0">
                <a:latin typeface="Source Sans Pro" panose="020B0503030403020204" pitchFamily="34" charset="0"/>
                <a:ea typeface="Source Sans Pro" panose="020B0503030403020204" pitchFamily="34" charset="0"/>
              </a:rPr>
              <a:t>et des </a:t>
            </a:r>
            <a:r>
              <a:rPr lang="fr-FR" b="1" dirty="0">
                <a:latin typeface="Source Sans Pro" panose="020B0503030403020204" pitchFamily="34" charset="0"/>
                <a:ea typeface="Source Sans Pro" panose="020B0503030403020204" pitchFamily="34" charset="0"/>
              </a:rPr>
              <a:t>pertes</a:t>
            </a:r>
            <a:r>
              <a:rPr lang="fr-FR" dirty="0">
                <a:latin typeface="Source Sans Pro" panose="020B0503030403020204" pitchFamily="34" charset="0"/>
                <a:ea typeface="Source Sans Pro" panose="020B0503030403020204" pitchFamily="34" charset="0"/>
              </a:rPr>
              <a:t> calculés chaque année pour chaque et tous les échanges bilatéraux au sein de la CEDEAO </a:t>
            </a:r>
          </a:p>
          <a:p>
            <a:pPr marL="285750" indent="-285750" algn="just">
              <a:spcBef>
                <a:spcPts val="600"/>
              </a:spcBef>
              <a:spcAft>
                <a:spcPts val="600"/>
              </a:spcAft>
              <a:buFont typeface="Wingdings" panose="05000000000000000000" pitchFamily="2" charset="2"/>
              <a:buChar char="Ø"/>
            </a:pPr>
            <a:r>
              <a:rPr lang="fr-FR" dirty="0">
                <a:latin typeface="Source Sans Pro" panose="020B0503030403020204" pitchFamily="34" charset="0"/>
                <a:ea typeface="Source Sans Pro" panose="020B0503030403020204" pitchFamily="34" charset="0"/>
              </a:rPr>
              <a:t>Le modèle de tarification du transport est mise en œuvre  </a:t>
            </a:r>
            <a:r>
              <a:rPr lang="fr-FR" b="1" dirty="0">
                <a:latin typeface="Source Sans Pro" panose="020B0503030403020204" pitchFamily="34" charset="0"/>
                <a:ea typeface="Source Sans Pro" panose="020B0503030403020204" pitchFamily="34" charset="0"/>
              </a:rPr>
              <a:t>en 5 étapes</a:t>
            </a:r>
          </a:p>
        </p:txBody>
      </p:sp>
      <p:sp>
        <p:nvSpPr>
          <p:cNvPr id="22" name="Rectangle 21">
            <a:extLst>
              <a:ext uri="{FF2B5EF4-FFF2-40B4-BE49-F238E27FC236}">
                <a16:creationId xmlns:a16="http://schemas.microsoft.com/office/drawing/2014/main" id="{CFE455D5-A5B0-69DC-0B46-1092C199C0C6}"/>
              </a:ext>
            </a:extLst>
          </p:cNvPr>
          <p:cNvSpPr/>
          <p:nvPr/>
        </p:nvSpPr>
        <p:spPr>
          <a:xfrm>
            <a:off x="7311246" y="3710573"/>
            <a:ext cx="4599702" cy="923330"/>
          </a:xfrm>
          <a:prstGeom prst="rect">
            <a:avLst/>
          </a:prstGeom>
        </p:spPr>
        <p:txBody>
          <a:bodyPr wrap="square">
            <a:spAutoFit/>
          </a:bodyPr>
          <a:lstStyle/>
          <a:p>
            <a:pPr marL="285750" indent="-285750" algn="just">
              <a:spcBef>
                <a:spcPts val="300"/>
              </a:spcBef>
              <a:spcAft>
                <a:spcPts val="300"/>
              </a:spcAft>
              <a:buFont typeface="Wingdings" panose="05000000000000000000" pitchFamily="2" charset="2"/>
              <a:buChar char="Ø"/>
              <a:tabLst>
                <a:tab pos="285750" algn="l"/>
              </a:tabLst>
            </a:pPr>
            <a:r>
              <a:rPr lang="en-US" b="1" dirty="0" err="1">
                <a:latin typeface="Source Sans Pro" panose="020B0503030403020204" pitchFamily="34" charset="0"/>
                <a:ea typeface="Source Sans Pro" panose="020B0503030403020204" pitchFamily="34" charset="0"/>
              </a:rPr>
              <a:t>Répartition</a:t>
            </a:r>
            <a:r>
              <a:rPr lang="en-US" b="1" dirty="0">
                <a:latin typeface="Source Sans Pro" panose="020B0503030403020204" pitchFamily="34" charset="0"/>
                <a:ea typeface="Source Sans Pro" panose="020B0503030403020204" pitchFamily="34" charset="0"/>
              </a:rPr>
              <a:t> de puissance (Load flow) : </a:t>
            </a:r>
            <a:r>
              <a:rPr lang="fr-FR" dirty="0">
                <a:latin typeface="Source Sans Pro" panose="020B0503030403020204" pitchFamily="34" charset="0"/>
                <a:ea typeface="Source Sans Pro" panose="020B0503030403020204" pitchFamily="34" charset="0"/>
              </a:rPr>
              <a:t>Utilisation proportionnelle de chaque actif impliqué dans la transaction</a:t>
            </a:r>
          </a:p>
        </p:txBody>
      </p:sp>
    </p:spTree>
    <p:extLst>
      <p:ext uri="{BB962C8B-B14F-4D97-AF65-F5344CB8AC3E}">
        <p14:creationId xmlns:p14="http://schemas.microsoft.com/office/powerpoint/2010/main" val="1469833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188" y="1055551"/>
            <a:ext cx="7382024" cy="464101"/>
          </a:xfrm>
          <a:prstGeom prst="rect">
            <a:avLst/>
          </a:prstGeom>
        </p:spPr>
        <p:txBody>
          <a:bodyPr wrap="square">
            <a:spAutoFit/>
          </a:bodyPr>
          <a:lstStyle/>
          <a:p>
            <a:pPr marL="514350" indent="-514350" algn="ctr">
              <a:lnSpc>
                <a:spcPct val="150000"/>
              </a:lnSpc>
              <a:spcBef>
                <a:spcPts val="600"/>
              </a:spcBef>
              <a:spcAft>
                <a:spcPts val="1200"/>
              </a:spcAft>
              <a:buFont typeface="+mj-lt"/>
              <a:buAutoNum type="romanUcPeriod" startAt="3"/>
            </a:pPr>
            <a:r>
              <a:rPr lang="fr-FR" b="1" dirty="0">
                <a:latin typeface="Source Sans Pro" panose="020B0503030403020204" pitchFamily="34" charset="0"/>
                <a:ea typeface="Source Sans Pro" panose="020B0503030403020204" pitchFamily="34" charset="0"/>
              </a:rPr>
              <a:t>SCHEMA FONCTIONNEL DE LA MÉTHODOLOGIE TARIFAIRE</a:t>
            </a:r>
          </a:p>
        </p:txBody>
      </p:sp>
      <p:sp>
        <p:nvSpPr>
          <p:cNvPr id="20" name="Espace réservé du contenu 19">
            <a:extLst>
              <a:ext uri="{FF2B5EF4-FFF2-40B4-BE49-F238E27FC236}">
                <a16:creationId xmlns:a16="http://schemas.microsoft.com/office/drawing/2014/main" id="{20C8C3E0-B1F1-4104-88A5-2A65DA26979C}"/>
              </a:ext>
            </a:extLst>
          </p:cNvPr>
          <p:cNvSpPr>
            <a:spLocks noGrp="1"/>
          </p:cNvSpPr>
          <p:nvPr>
            <p:ph idx="10"/>
          </p:nvPr>
        </p:nvSpPr>
        <p:spPr/>
        <p:txBody>
          <a:bodyPr/>
          <a:lstStyle/>
          <a:p>
            <a:endParaRPr lang="fr-FR"/>
          </a:p>
        </p:txBody>
      </p:sp>
      <p:pic>
        <p:nvPicPr>
          <p:cNvPr id="2" name="Picture 1">
            <a:extLst>
              <a:ext uri="{FF2B5EF4-FFF2-40B4-BE49-F238E27FC236}">
                <a16:creationId xmlns:a16="http://schemas.microsoft.com/office/drawing/2014/main" id="{C255FC4C-5BB3-51C4-63A1-89F1BCEF1F18}"/>
              </a:ext>
            </a:extLst>
          </p:cNvPr>
          <p:cNvPicPr>
            <a:picLocks noChangeAspect="1"/>
          </p:cNvPicPr>
          <p:nvPr/>
        </p:nvPicPr>
        <p:blipFill>
          <a:blip r:embed="rId2"/>
          <a:stretch>
            <a:fillRect/>
          </a:stretch>
        </p:blipFill>
        <p:spPr>
          <a:xfrm>
            <a:off x="2026567" y="1781349"/>
            <a:ext cx="8159080" cy="4754880"/>
          </a:xfrm>
          <a:prstGeom prst="rect">
            <a:avLst/>
          </a:prstGeom>
        </p:spPr>
      </p:pic>
    </p:spTree>
    <p:extLst>
      <p:ext uri="{BB962C8B-B14F-4D97-AF65-F5344CB8AC3E}">
        <p14:creationId xmlns:p14="http://schemas.microsoft.com/office/powerpoint/2010/main" val="2504092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80DC62EE-7893-4508-B81A-C35A08E6949D}"/>
              </a:ext>
            </a:extLst>
          </p:cNvPr>
          <p:cNvSpPr>
            <a:spLocks noGrp="1"/>
          </p:cNvSpPr>
          <p:nvPr>
            <p:ph idx="4294967295"/>
          </p:nvPr>
        </p:nvSpPr>
        <p:spPr>
          <a:xfrm>
            <a:off x="7124409" y="656573"/>
            <a:ext cx="3067050" cy="154616"/>
          </a:xfrm>
        </p:spPr>
        <p:txBody>
          <a:bodyPr>
            <a:normAutofit fontScale="25000" lnSpcReduction="20000"/>
          </a:bodyPr>
          <a:lstStyle/>
          <a:p>
            <a:endParaRPr lang="fr-FR"/>
          </a:p>
        </p:txBody>
      </p:sp>
      <p:sp>
        <p:nvSpPr>
          <p:cNvPr id="8" name="Content Placeholder 2">
            <a:extLst>
              <a:ext uri="{FF2B5EF4-FFF2-40B4-BE49-F238E27FC236}">
                <a16:creationId xmlns:a16="http://schemas.microsoft.com/office/drawing/2014/main" id="{94C237FA-6387-43CC-A567-98C6BAB08913}"/>
              </a:ext>
            </a:extLst>
          </p:cNvPr>
          <p:cNvSpPr txBox="1">
            <a:spLocks/>
          </p:cNvSpPr>
          <p:nvPr/>
        </p:nvSpPr>
        <p:spPr>
          <a:xfrm>
            <a:off x="-16625" y="1427849"/>
            <a:ext cx="8229600" cy="300936"/>
          </a:xfrm>
          <a:prstGeom prst="rect">
            <a:avLst/>
          </a:prstGeom>
          <a:noFill/>
          <a:effectLst>
            <a:outerShdw blurRad="50800" dist="50800" dir="5400000" sx="1000" sy="1000" algn="ctr" rotWithShape="0">
              <a:srgbClr val="000000"/>
            </a:outerShdw>
          </a:effectLst>
        </p:spPr>
        <p:txBody>
          <a:bodyPr vert="horz" lIns="91440" tIns="45720" rIns="91440" bIns="45720" rtlCol="0">
            <a:noAutofit/>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None/>
            </a:pPr>
            <a:r>
              <a:rPr lang="en-US" sz="1800" b="1" dirty="0">
                <a:latin typeface="Source Sans Pro" panose="020B0503030403020204" pitchFamily="34" charset="0"/>
                <a:ea typeface="Source Sans Pro" panose="020B0503030403020204" pitchFamily="34" charset="0"/>
                <a:cs typeface="Times New Roman" panose="02020603050405020304" pitchFamily="18" charset="0"/>
              </a:rPr>
              <a:t>QUELQUES CARACTERISTIQUES DES ETAPES DU RTPM</a:t>
            </a:r>
            <a:endParaRPr lang="fr-FR" sz="4400" b="1" dirty="0">
              <a:latin typeface="Source Sans Pro" panose="020B0503030403020204" pitchFamily="34" charset="0"/>
              <a:ea typeface="Source Sans Pro" panose="020B0503030403020204" pitchFamily="34" charset="0"/>
              <a:cs typeface="Century Gothic"/>
            </a:endParaRPr>
          </a:p>
        </p:txBody>
      </p:sp>
      <p:pic>
        <p:nvPicPr>
          <p:cNvPr id="3" name="Picture 2">
            <a:extLst>
              <a:ext uri="{FF2B5EF4-FFF2-40B4-BE49-F238E27FC236}">
                <a16:creationId xmlns:a16="http://schemas.microsoft.com/office/drawing/2014/main" id="{A88C263F-9CF6-D48A-50C3-BAC2271D16DB}"/>
              </a:ext>
            </a:extLst>
          </p:cNvPr>
          <p:cNvPicPr>
            <a:picLocks noChangeAspect="1"/>
          </p:cNvPicPr>
          <p:nvPr/>
        </p:nvPicPr>
        <p:blipFill>
          <a:blip r:embed="rId2"/>
          <a:stretch>
            <a:fillRect/>
          </a:stretch>
        </p:blipFill>
        <p:spPr>
          <a:xfrm>
            <a:off x="179345" y="1804971"/>
            <a:ext cx="10794353" cy="4572000"/>
          </a:xfrm>
          <a:prstGeom prst="rect">
            <a:avLst/>
          </a:prstGeom>
        </p:spPr>
      </p:pic>
    </p:spTree>
    <p:extLst>
      <p:ext uri="{BB962C8B-B14F-4D97-AF65-F5344CB8AC3E}">
        <p14:creationId xmlns:p14="http://schemas.microsoft.com/office/powerpoint/2010/main" val="2740762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a:extLst>
              <a:ext uri="{FF2B5EF4-FFF2-40B4-BE49-F238E27FC236}">
                <a16:creationId xmlns:a16="http://schemas.microsoft.com/office/drawing/2014/main" id="{E855B9BD-E3BC-4E88-9024-E034EB6D3AD5}"/>
              </a:ext>
            </a:extLst>
          </p:cNvPr>
          <p:cNvSpPr>
            <a:spLocks noGrp="1"/>
          </p:cNvSpPr>
          <p:nvPr>
            <p:ph idx="4294967295"/>
          </p:nvPr>
        </p:nvSpPr>
        <p:spPr>
          <a:xfrm>
            <a:off x="7124409" y="656573"/>
            <a:ext cx="3067050" cy="154616"/>
          </a:xfrm>
        </p:spPr>
        <p:txBody>
          <a:bodyPr>
            <a:normAutofit fontScale="25000" lnSpcReduction="20000"/>
          </a:bodyPr>
          <a:lstStyle/>
          <a:p>
            <a:endParaRPr lang="fr-FR"/>
          </a:p>
        </p:txBody>
      </p:sp>
      <p:sp>
        <p:nvSpPr>
          <p:cNvPr id="7" name="Content Placeholder 2">
            <a:extLst>
              <a:ext uri="{FF2B5EF4-FFF2-40B4-BE49-F238E27FC236}">
                <a16:creationId xmlns:a16="http://schemas.microsoft.com/office/drawing/2014/main" id="{3DFEDBA5-0BF2-4DC6-81A1-1ACE0393923C}"/>
              </a:ext>
            </a:extLst>
          </p:cNvPr>
          <p:cNvSpPr txBox="1">
            <a:spLocks/>
          </p:cNvSpPr>
          <p:nvPr/>
        </p:nvSpPr>
        <p:spPr>
          <a:xfrm>
            <a:off x="1645920" y="1487224"/>
            <a:ext cx="8229600" cy="300936"/>
          </a:xfrm>
          <a:prstGeom prst="rect">
            <a:avLst/>
          </a:prstGeom>
          <a:noFill/>
          <a:effectLst>
            <a:outerShdw blurRad="50800" dist="50800" dir="5400000" sx="1000" sy="1000" algn="ctr" rotWithShape="0">
              <a:srgbClr val="000000"/>
            </a:outerShdw>
          </a:effectLst>
        </p:spPr>
        <p:txBody>
          <a:bodyPr vert="horz" lIns="91440" tIns="45720" rIns="91440" bIns="45720" rtlCol="0">
            <a:noAutofit/>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None/>
            </a:pPr>
            <a:r>
              <a:rPr lang="en-US" sz="1800" b="1" dirty="0">
                <a:latin typeface="Source Sans Pro" panose="020B0503030403020204" pitchFamily="34" charset="0"/>
                <a:ea typeface="Source Sans Pro" panose="020B0503030403020204" pitchFamily="34" charset="0"/>
                <a:cs typeface="Times New Roman" panose="02020603050405020304" pitchFamily="18" charset="0"/>
              </a:rPr>
              <a:t>QUELQUES PRINCIPES DU RTPM</a:t>
            </a:r>
            <a:endParaRPr lang="fr-FR" sz="4400" b="1" dirty="0">
              <a:latin typeface="Source Sans Pro" panose="020B0503030403020204" pitchFamily="34" charset="0"/>
              <a:ea typeface="Source Sans Pro" panose="020B0503030403020204" pitchFamily="34" charset="0"/>
              <a:cs typeface="Century Gothic"/>
            </a:endParaRPr>
          </a:p>
        </p:txBody>
      </p:sp>
      <p:pic>
        <p:nvPicPr>
          <p:cNvPr id="3" name="Picture 2">
            <a:extLst>
              <a:ext uri="{FF2B5EF4-FFF2-40B4-BE49-F238E27FC236}">
                <a16:creationId xmlns:a16="http://schemas.microsoft.com/office/drawing/2014/main" id="{9AC4E57E-EC19-FCE1-BC2E-5BB5E93488E2}"/>
              </a:ext>
            </a:extLst>
          </p:cNvPr>
          <p:cNvPicPr>
            <a:picLocks noChangeAspect="1"/>
          </p:cNvPicPr>
          <p:nvPr/>
        </p:nvPicPr>
        <p:blipFill>
          <a:blip r:embed="rId2"/>
          <a:stretch>
            <a:fillRect/>
          </a:stretch>
        </p:blipFill>
        <p:spPr>
          <a:xfrm>
            <a:off x="160298" y="1838509"/>
            <a:ext cx="11162743" cy="4529721"/>
          </a:xfrm>
          <a:prstGeom prst="rect">
            <a:avLst/>
          </a:prstGeom>
        </p:spPr>
      </p:pic>
    </p:spTree>
    <p:extLst>
      <p:ext uri="{BB962C8B-B14F-4D97-AF65-F5344CB8AC3E}">
        <p14:creationId xmlns:p14="http://schemas.microsoft.com/office/powerpoint/2010/main" val="4178628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82A07C69-7538-4AFD-9101-DF557DEA18A2}"/>
              </a:ext>
            </a:extLst>
          </p:cNvPr>
          <p:cNvSpPr>
            <a:spLocks noGrp="1"/>
          </p:cNvSpPr>
          <p:nvPr>
            <p:ph idx="4294967295"/>
          </p:nvPr>
        </p:nvSpPr>
        <p:spPr>
          <a:xfrm>
            <a:off x="7124409" y="656573"/>
            <a:ext cx="3067050" cy="154616"/>
          </a:xfrm>
        </p:spPr>
        <p:txBody>
          <a:bodyPr>
            <a:normAutofit fontScale="25000" lnSpcReduction="20000"/>
          </a:bodyPr>
          <a:lstStyle/>
          <a:p>
            <a:endParaRPr lang="fr-FR"/>
          </a:p>
        </p:txBody>
      </p:sp>
      <p:sp>
        <p:nvSpPr>
          <p:cNvPr id="8" name="Content Placeholder 2">
            <a:extLst>
              <a:ext uri="{FF2B5EF4-FFF2-40B4-BE49-F238E27FC236}">
                <a16:creationId xmlns:a16="http://schemas.microsoft.com/office/drawing/2014/main" id="{6151E804-51D8-4356-A328-CCEB69553435}"/>
              </a:ext>
            </a:extLst>
          </p:cNvPr>
          <p:cNvSpPr txBox="1">
            <a:spLocks/>
          </p:cNvSpPr>
          <p:nvPr/>
        </p:nvSpPr>
        <p:spPr>
          <a:xfrm>
            <a:off x="1645920" y="1487224"/>
            <a:ext cx="8229600" cy="300936"/>
          </a:xfrm>
          <a:prstGeom prst="rect">
            <a:avLst/>
          </a:prstGeom>
          <a:noFill/>
          <a:effectLst>
            <a:outerShdw blurRad="50800" dist="50800" dir="5400000" sx="1000" sy="1000" algn="ctr" rotWithShape="0">
              <a:srgbClr val="000000"/>
            </a:outerShdw>
          </a:effectLst>
        </p:spPr>
        <p:txBody>
          <a:bodyPr vert="horz" lIns="91440" tIns="45720" rIns="91440" bIns="45720" rtlCol="0">
            <a:noAutofit/>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None/>
            </a:pPr>
            <a:r>
              <a:rPr lang="en-US" sz="1800" b="1" dirty="0">
                <a:latin typeface="Source Sans Pro" panose="020B0503030403020204" pitchFamily="34" charset="0"/>
                <a:ea typeface="Source Sans Pro" panose="020B0503030403020204" pitchFamily="34" charset="0"/>
                <a:cs typeface="Times New Roman" panose="02020603050405020304" pitchFamily="18" charset="0"/>
              </a:rPr>
              <a:t>QUELQUES PRINCIPES DU RTPM</a:t>
            </a:r>
            <a:endParaRPr lang="fr-FR" sz="4400" b="1" dirty="0">
              <a:latin typeface="Source Sans Pro" panose="020B0503030403020204" pitchFamily="34" charset="0"/>
              <a:ea typeface="Source Sans Pro" panose="020B0503030403020204" pitchFamily="34" charset="0"/>
              <a:cs typeface="Century Gothic"/>
            </a:endParaRPr>
          </a:p>
        </p:txBody>
      </p:sp>
      <p:pic>
        <p:nvPicPr>
          <p:cNvPr id="3" name="Picture 2">
            <a:extLst>
              <a:ext uri="{FF2B5EF4-FFF2-40B4-BE49-F238E27FC236}">
                <a16:creationId xmlns:a16="http://schemas.microsoft.com/office/drawing/2014/main" id="{736E6C3F-C49D-C780-30E4-8E9760E0EDD6}"/>
              </a:ext>
            </a:extLst>
          </p:cNvPr>
          <p:cNvPicPr>
            <a:picLocks noChangeAspect="1"/>
          </p:cNvPicPr>
          <p:nvPr/>
        </p:nvPicPr>
        <p:blipFill>
          <a:blip r:embed="rId3"/>
          <a:stretch>
            <a:fillRect/>
          </a:stretch>
        </p:blipFill>
        <p:spPr>
          <a:xfrm>
            <a:off x="52850" y="1881952"/>
            <a:ext cx="11309060" cy="4328535"/>
          </a:xfrm>
          <a:prstGeom prst="rect">
            <a:avLst/>
          </a:prstGeom>
        </p:spPr>
      </p:pic>
    </p:spTree>
    <p:extLst>
      <p:ext uri="{BB962C8B-B14F-4D97-AF65-F5344CB8AC3E}">
        <p14:creationId xmlns:p14="http://schemas.microsoft.com/office/powerpoint/2010/main" val="835210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82A07C69-7538-4AFD-9101-DF557DEA18A2}"/>
              </a:ext>
            </a:extLst>
          </p:cNvPr>
          <p:cNvSpPr>
            <a:spLocks noGrp="1"/>
          </p:cNvSpPr>
          <p:nvPr>
            <p:ph idx="4294967295"/>
          </p:nvPr>
        </p:nvSpPr>
        <p:spPr>
          <a:xfrm>
            <a:off x="7124409" y="656573"/>
            <a:ext cx="3067050" cy="154616"/>
          </a:xfrm>
        </p:spPr>
        <p:txBody>
          <a:bodyPr>
            <a:normAutofit fontScale="25000" lnSpcReduction="20000"/>
          </a:bodyPr>
          <a:lstStyle/>
          <a:p>
            <a:endParaRPr lang="fr-FR"/>
          </a:p>
        </p:txBody>
      </p:sp>
      <p:sp>
        <p:nvSpPr>
          <p:cNvPr id="8" name="Content Placeholder 2">
            <a:extLst>
              <a:ext uri="{FF2B5EF4-FFF2-40B4-BE49-F238E27FC236}">
                <a16:creationId xmlns:a16="http://schemas.microsoft.com/office/drawing/2014/main" id="{6151E804-51D8-4356-A328-CCEB69553435}"/>
              </a:ext>
            </a:extLst>
          </p:cNvPr>
          <p:cNvSpPr txBox="1">
            <a:spLocks/>
          </p:cNvSpPr>
          <p:nvPr/>
        </p:nvSpPr>
        <p:spPr>
          <a:xfrm>
            <a:off x="1645920" y="1487224"/>
            <a:ext cx="8229600" cy="300936"/>
          </a:xfrm>
          <a:prstGeom prst="rect">
            <a:avLst/>
          </a:prstGeom>
          <a:noFill/>
          <a:effectLst>
            <a:outerShdw blurRad="50800" dist="50800" dir="5400000" sx="1000" sy="1000" algn="ctr" rotWithShape="0">
              <a:srgbClr val="000000"/>
            </a:outerShdw>
          </a:effectLst>
        </p:spPr>
        <p:txBody>
          <a:bodyPr vert="horz" lIns="91440" tIns="45720" rIns="91440" bIns="45720" rtlCol="0">
            <a:noAutofit/>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None/>
            </a:pPr>
            <a:r>
              <a:rPr lang="en-US" sz="1800" b="1" dirty="0">
                <a:latin typeface="Source Sans Pro" panose="020B0503030403020204" pitchFamily="34" charset="0"/>
                <a:ea typeface="Source Sans Pro" panose="020B0503030403020204" pitchFamily="34" charset="0"/>
                <a:cs typeface="Times New Roman" panose="02020603050405020304" pitchFamily="18" charset="0"/>
              </a:rPr>
              <a:t>QUELQUES PRINCIPES DU RTPM</a:t>
            </a:r>
            <a:endParaRPr lang="fr-FR" sz="4400" b="1" dirty="0">
              <a:latin typeface="Source Sans Pro" panose="020B0503030403020204" pitchFamily="34" charset="0"/>
              <a:ea typeface="Source Sans Pro" panose="020B0503030403020204" pitchFamily="34" charset="0"/>
              <a:cs typeface="Century Gothic"/>
            </a:endParaRPr>
          </a:p>
        </p:txBody>
      </p:sp>
      <p:pic>
        <p:nvPicPr>
          <p:cNvPr id="3" name="Picture 2">
            <a:extLst>
              <a:ext uri="{FF2B5EF4-FFF2-40B4-BE49-F238E27FC236}">
                <a16:creationId xmlns:a16="http://schemas.microsoft.com/office/drawing/2014/main" id="{36189FA8-7D7D-1FA8-45F4-190F9907F43F}"/>
              </a:ext>
            </a:extLst>
          </p:cNvPr>
          <p:cNvPicPr>
            <a:picLocks noChangeAspect="1"/>
          </p:cNvPicPr>
          <p:nvPr/>
        </p:nvPicPr>
        <p:blipFill>
          <a:blip r:embed="rId3"/>
          <a:stretch>
            <a:fillRect/>
          </a:stretch>
        </p:blipFill>
        <p:spPr>
          <a:xfrm>
            <a:off x="98570" y="2009224"/>
            <a:ext cx="11309060" cy="3913971"/>
          </a:xfrm>
          <a:prstGeom prst="rect">
            <a:avLst/>
          </a:prstGeom>
        </p:spPr>
      </p:pic>
    </p:spTree>
    <p:extLst>
      <p:ext uri="{BB962C8B-B14F-4D97-AF65-F5344CB8AC3E}">
        <p14:creationId xmlns:p14="http://schemas.microsoft.com/office/powerpoint/2010/main" val="3537960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542B2B07-5749-463B-88BC-4057EAD54D05}" type="slidenum">
              <a:rPr lang="fr-FR" smtClean="0"/>
              <a:pPr>
                <a:defRPr/>
              </a:pPr>
              <a:t>2</a:t>
            </a:fld>
            <a:endParaRPr lang="fr-FR"/>
          </a:p>
        </p:txBody>
      </p:sp>
      <p:sp>
        <p:nvSpPr>
          <p:cNvPr id="3" name="Text Placeholder 4">
            <a:extLst>
              <a:ext uri="{FF2B5EF4-FFF2-40B4-BE49-F238E27FC236}">
                <a16:creationId xmlns:a16="http://schemas.microsoft.com/office/drawing/2014/main" id="{ACCBA71E-8BCC-2FE9-19E6-775FD14FB330}"/>
              </a:ext>
            </a:extLst>
          </p:cNvPr>
          <p:cNvSpPr txBox="1">
            <a:spLocks/>
          </p:cNvSpPr>
          <p:nvPr/>
        </p:nvSpPr>
        <p:spPr>
          <a:xfrm>
            <a:off x="3569918" y="1116900"/>
            <a:ext cx="8279703" cy="5114190"/>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571500" indent="-571500">
              <a:lnSpc>
                <a:spcPct val="120000"/>
              </a:lnSpc>
              <a:spcBef>
                <a:spcPts val="600"/>
              </a:spcBef>
              <a:spcAft>
                <a:spcPts val="1200"/>
              </a:spcAft>
              <a:buFont typeface="+mj-lt"/>
              <a:buAutoNum type="romanUcPeriod"/>
            </a:pPr>
            <a:r>
              <a:rPr lang="fr-FR" sz="3600" dirty="0">
                <a:solidFill>
                  <a:srgbClr val="1F2A44"/>
                </a:solidFill>
                <a:latin typeface="Source Sans Pro" panose="020B0503030403020204" pitchFamily="34" charset="0"/>
                <a:ea typeface="Source Sans Pro" panose="020B0503030403020204" pitchFamily="34" charset="0"/>
              </a:rPr>
              <a:t>Introduction</a:t>
            </a:r>
          </a:p>
          <a:p>
            <a:pPr marL="571500" indent="-571500">
              <a:lnSpc>
                <a:spcPct val="120000"/>
              </a:lnSpc>
              <a:spcBef>
                <a:spcPts val="600"/>
              </a:spcBef>
              <a:spcAft>
                <a:spcPts val="1200"/>
              </a:spcAft>
              <a:buFont typeface="+mj-lt"/>
              <a:buAutoNum type="romanUcPeriod"/>
            </a:pPr>
            <a:r>
              <a:rPr lang="fr-FR" sz="3600" dirty="0">
                <a:solidFill>
                  <a:srgbClr val="1F2A44"/>
                </a:solidFill>
                <a:latin typeface="Source Sans Pro" panose="020B0503030403020204" pitchFamily="34" charset="0"/>
                <a:ea typeface="Source Sans Pro" panose="020B0503030403020204" pitchFamily="34" charset="0"/>
              </a:rPr>
              <a:t>Aperçu de  la Méthodologie tarifaire (MT) et du modèle de calcul du tarif de transport régional (RTPM)</a:t>
            </a:r>
          </a:p>
          <a:p>
            <a:pPr marL="571500" indent="-571500">
              <a:lnSpc>
                <a:spcPct val="120000"/>
              </a:lnSpc>
              <a:spcBef>
                <a:spcPts val="600"/>
              </a:spcBef>
              <a:spcAft>
                <a:spcPts val="1200"/>
              </a:spcAft>
              <a:buFont typeface="+mj-lt"/>
              <a:buAutoNum type="romanUcPeriod"/>
            </a:pPr>
            <a:r>
              <a:rPr lang="fr-FR" sz="3600" dirty="0">
                <a:solidFill>
                  <a:srgbClr val="1F2A44"/>
                </a:solidFill>
                <a:latin typeface="Source Sans Pro" panose="020B0503030403020204" pitchFamily="34" charset="0"/>
                <a:ea typeface="Source Sans Pro" panose="020B0503030403020204" pitchFamily="34" charset="0"/>
              </a:rPr>
              <a:t>Défis et Solutions pour la Méthodologie tarifaire (MT)</a:t>
            </a:r>
          </a:p>
          <a:p>
            <a:pPr marL="571500" indent="-571500">
              <a:lnSpc>
                <a:spcPct val="120000"/>
              </a:lnSpc>
              <a:spcBef>
                <a:spcPts val="600"/>
              </a:spcBef>
              <a:spcAft>
                <a:spcPts val="1200"/>
              </a:spcAft>
              <a:buFont typeface="+mj-lt"/>
              <a:buAutoNum type="romanUcPeriod"/>
            </a:pPr>
            <a:r>
              <a:rPr lang="fr-FR" sz="3600" dirty="0">
                <a:solidFill>
                  <a:srgbClr val="1F2A44"/>
                </a:solidFill>
                <a:latin typeface="Source Sans Pro" panose="020B0503030403020204" pitchFamily="34" charset="0"/>
                <a:ea typeface="Source Sans Pro" panose="020B0503030403020204" pitchFamily="34" charset="0"/>
              </a:rPr>
              <a:t>Perspective d’évolution de la MT</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4BE3A811-8096-4574-A1CB-AA85C281DD52}"/>
              </a:ext>
            </a:extLst>
          </p:cNvPr>
          <p:cNvSpPr>
            <a:spLocks noGrp="1"/>
          </p:cNvSpPr>
          <p:nvPr>
            <p:ph idx="4294967295"/>
          </p:nvPr>
        </p:nvSpPr>
        <p:spPr>
          <a:xfrm>
            <a:off x="7124409" y="656573"/>
            <a:ext cx="3067050" cy="154616"/>
          </a:xfrm>
        </p:spPr>
        <p:txBody>
          <a:bodyPr>
            <a:normAutofit fontScale="25000" lnSpcReduction="20000"/>
          </a:bodyPr>
          <a:lstStyle/>
          <a:p>
            <a:endParaRPr lang="fr-FR"/>
          </a:p>
        </p:txBody>
      </p:sp>
      <p:sp>
        <p:nvSpPr>
          <p:cNvPr id="6" name="Content Placeholder 2">
            <a:extLst>
              <a:ext uri="{FF2B5EF4-FFF2-40B4-BE49-F238E27FC236}">
                <a16:creationId xmlns:a16="http://schemas.microsoft.com/office/drawing/2014/main" id="{9EE04B93-9859-4F3D-ADA4-C794833995CA}"/>
              </a:ext>
            </a:extLst>
          </p:cNvPr>
          <p:cNvSpPr txBox="1">
            <a:spLocks/>
          </p:cNvSpPr>
          <p:nvPr/>
        </p:nvSpPr>
        <p:spPr>
          <a:xfrm>
            <a:off x="0" y="1463474"/>
            <a:ext cx="8229600" cy="300936"/>
          </a:xfrm>
          <a:prstGeom prst="rect">
            <a:avLst/>
          </a:prstGeom>
          <a:noFill/>
          <a:effectLst>
            <a:outerShdw blurRad="50800" dist="50800" dir="5400000" sx="1000" sy="1000" algn="ctr" rotWithShape="0">
              <a:srgbClr val="000000"/>
            </a:outerShdw>
          </a:effectLst>
        </p:spPr>
        <p:txBody>
          <a:bodyPr vert="horz" lIns="91440" tIns="45720" rIns="91440" bIns="45720" rtlCol="0">
            <a:noAutofit/>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None/>
            </a:pPr>
            <a:r>
              <a:rPr lang="en-US" sz="1800" b="1" dirty="0">
                <a:latin typeface="Source Sans Pro" panose="020B0503030403020204" pitchFamily="34" charset="0"/>
                <a:ea typeface="Source Sans Pro" panose="020B0503030403020204" pitchFamily="34" charset="0"/>
                <a:cs typeface="Times New Roman" panose="02020603050405020304" pitchFamily="18" charset="0"/>
              </a:rPr>
              <a:t>QUELQUES PRINCIPES DU RTPM</a:t>
            </a:r>
            <a:endParaRPr lang="fr-FR" sz="4400" b="1" dirty="0">
              <a:latin typeface="Source Sans Pro" panose="020B0503030403020204" pitchFamily="34" charset="0"/>
              <a:ea typeface="Source Sans Pro" panose="020B0503030403020204" pitchFamily="34" charset="0"/>
              <a:cs typeface="Century Gothic"/>
            </a:endParaRPr>
          </a:p>
        </p:txBody>
      </p:sp>
      <p:pic>
        <p:nvPicPr>
          <p:cNvPr id="3" name="Picture 2">
            <a:extLst>
              <a:ext uri="{FF2B5EF4-FFF2-40B4-BE49-F238E27FC236}">
                <a16:creationId xmlns:a16="http://schemas.microsoft.com/office/drawing/2014/main" id="{C578DFB4-81F8-DBC9-5AF6-3E3F0576CFB4}"/>
              </a:ext>
            </a:extLst>
          </p:cNvPr>
          <p:cNvPicPr>
            <a:picLocks noChangeAspect="1"/>
          </p:cNvPicPr>
          <p:nvPr/>
        </p:nvPicPr>
        <p:blipFill>
          <a:blip r:embed="rId2"/>
          <a:stretch>
            <a:fillRect/>
          </a:stretch>
        </p:blipFill>
        <p:spPr>
          <a:xfrm>
            <a:off x="142008" y="1985609"/>
            <a:ext cx="11199323" cy="3755461"/>
          </a:xfrm>
          <a:prstGeom prst="rect">
            <a:avLst/>
          </a:prstGeom>
        </p:spPr>
      </p:pic>
    </p:spTree>
    <p:extLst>
      <p:ext uri="{BB962C8B-B14F-4D97-AF65-F5344CB8AC3E}">
        <p14:creationId xmlns:p14="http://schemas.microsoft.com/office/powerpoint/2010/main" val="2385204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931505" y="2166730"/>
            <a:ext cx="8141177" cy="3957389"/>
          </a:xfrm>
        </p:spPr>
        <p:txBody>
          <a:bodyPr>
            <a:noAutofit/>
          </a:bodyPr>
          <a:lstStyle/>
          <a:p>
            <a:r>
              <a:rPr lang="fr-FR" sz="2200" dirty="0">
                <a:ea typeface="Source Sans Pro" panose="020B0503030403020204" pitchFamily="34" charset="0"/>
              </a:rPr>
              <a:t>Le modèle détermine le montant que chaque transaction doit payer à chaque GRT.
Sur la base de la méthodologie tarifaire (TM) élaborée dans la Résolution Nº006
</a:t>
            </a:r>
            <a:endParaRPr lang="en-US" sz="2200" dirty="0">
              <a:ea typeface="Source Sans Pro" panose="020B0503030403020204" pitchFamily="34" charset="0"/>
            </a:endParaRPr>
          </a:p>
        </p:txBody>
      </p:sp>
      <p:sp>
        <p:nvSpPr>
          <p:cNvPr id="4" name="Espace réservé du contenu 3">
            <a:extLst>
              <a:ext uri="{FF2B5EF4-FFF2-40B4-BE49-F238E27FC236}">
                <a16:creationId xmlns:a16="http://schemas.microsoft.com/office/drawing/2014/main" id="{842DA5F8-35A7-407A-B1E7-86722BDDA021}"/>
              </a:ext>
            </a:extLst>
          </p:cNvPr>
          <p:cNvSpPr>
            <a:spLocks noGrp="1"/>
          </p:cNvSpPr>
          <p:nvPr>
            <p:ph idx="10"/>
          </p:nvPr>
        </p:nvSpPr>
        <p:spPr/>
        <p:txBody>
          <a:bodyPr/>
          <a:lstStyle/>
          <a:p>
            <a:endParaRPr lang="fr-FR"/>
          </a:p>
        </p:txBody>
      </p:sp>
      <p:sp>
        <p:nvSpPr>
          <p:cNvPr id="3" name="Título 2"/>
          <p:cNvSpPr>
            <a:spLocks noGrp="1"/>
          </p:cNvSpPr>
          <p:nvPr>
            <p:ph type="title" idx="4294967295"/>
          </p:nvPr>
        </p:nvSpPr>
        <p:spPr>
          <a:xfrm>
            <a:off x="1524000" y="1477963"/>
            <a:ext cx="8629650" cy="577850"/>
          </a:xfrm>
        </p:spPr>
        <p:txBody>
          <a:bodyPr/>
          <a:lstStyle/>
          <a:p>
            <a:pPr>
              <a:lnSpc>
                <a:spcPct val="100000"/>
              </a:lnSpc>
            </a:pPr>
            <a:r>
              <a:rPr lang="en-US" b="1" dirty="0">
                <a:ea typeface="Source Sans Pro" panose="020B0503030403020204" pitchFamily="34" charset="0"/>
              </a:rPr>
              <a:t>Aperçu du </a:t>
            </a:r>
            <a:r>
              <a:rPr lang="en-US" b="1" dirty="0" err="1">
                <a:ea typeface="Source Sans Pro" panose="020B0503030403020204" pitchFamily="34" charset="0"/>
              </a:rPr>
              <a:t>modèle</a:t>
            </a:r>
            <a:endParaRPr lang="en-US" b="1" dirty="0">
              <a:ea typeface="Source Sans Pro" panose="020B0503030403020204" pitchFamily="34" charset="0"/>
            </a:endParaRPr>
          </a:p>
        </p:txBody>
      </p:sp>
      <p:sp>
        <p:nvSpPr>
          <p:cNvPr id="7" name="CuadroTexto 6"/>
          <p:cNvSpPr txBox="1"/>
          <p:nvPr/>
        </p:nvSpPr>
        <p:spPr>
          <a:xfrm>
            <a:off x="1536356" y="4403562"/>
            <a:ext cx="1777860" cy="1644610"/>
          </a:xfrm>
          <a:prstGeom prst="ellipse">
            <a:avLst/>
          </a:prstGeom>
          <a:solidFill>
            <a:schemeClr val="accent2">
              <a:lumMod val="40000"/>
              <a:lumOff val="60000"/>
            </a:schemeClr>
          </a:solidFill>
        </p:spPr>
        <p:txBody>
          <a:bodyPr wrap="square" rtlCol="0">
            <a:spAutoFit/>
          </a:bodyPr>
          <a:lstStyle/>
          <a:p>
            <a:r>
              <a:rPr lang="fr-FR" sz="1400" b="1" dirty="0">
                <a:latin typeface="Source Sans Pro" panose="020B0503030403020204" pitchFamily="34" charset="0"/>
                <a:ea typeface="Source Sans Pro" panose="020B0503030403020204" pitchFamily="34" charset="0"/>
              </a:rPr>
              <a:t>Scénario de pointe 
avec « toutes » les transactions</a:t>
            </a:r>
            <a:endParaRPr lang="en-US" sz="1400" b="1" dirty="0">
              <a:latin typeface="Source Sans Pro" panose="020B0503030403020204" pitchFamily="34" charset="0"/>
              <a:ea typeface="Source Sans Pro" panose="020B0503030403020204" pitchFamily="34" charset="0"/>
            </a:endParaRPr>
          </a:p>
        </p:txBody>
      </p:sp>
      <p:cxnSp>
        <p:nvCxnSpPr>
          <p:cNvPr id="10" name="Conector recto de flecha 9"/>
          <p:cNvCxnSpPr>
            <a:cxnSpLocks/>
            <a:stCxn id="7" idx="6"/>
          </p:cNvCxnSpPr>
          <p:nvPr/>
        </p:nvCxnSpPr>
        <p:spPr>
          <a:xfrm>
            <a:off x="3314217" y="5225867"/>
            <a:ext cx="3354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Imagen 11"/>
          <p:cNvPicPr>
            <a:picLocks noChangeAspect="1"/>
          </p:cNvPicPr>
          <p:nvPr/>
        </p:nvPicPr>
        <p:blipFill>
          <a:blip r:embed="rId3"/>
          <a:stretch>
            <a:fillRect/>
          </a:stretch>
        </p:blipFill>
        <p:spPr>
          <a:xfrm>
            <a:off x="5495488" y="4221840"/>
            <a:ext cx="2493080" cy="1662054"/>
          </a:xfrm>
          <a:prstGeom prst="rect">
            <a:avLst/>
          </a:prstGeom>
        </p:spPr>
      </p:pic>
      <p:cxnSp>
        <p:nvCxnSpPr>
          <p:cNvPr id="14" name="Conector recto de flecha 13"/>
          <p:cNvCxnSpPr>
            <a:cxnSpLocks/>
          </p:cNvCxnSpPr>
          <p:nvPr/>
        </p:nvCxnSpPr>
        <p:spPr>
          <a:xfrm flipV="1">
            <a:off x="5266581" y="4586266"/>
            <a:ext cx="320652" cy="4759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CuadroTexto 22"/>
          <p:cNvSpPr txBox="1"/>
          <p:nvPr/>
        </p:nvSpPr>
        <p:spPr>
          <a:xfrm>
            <a:off x="5544587" y="3179633"/>
            <a:ext cx="2488642" cy="1644610"/>
          </a:xfrm>
          <a:prstGeom prst="ellipse">
            <a:avLst/>
          </a:prstGeom>
          <a:solidFill>
            <a:schemeClr val="accent2">
              <a:lumMod val="40000"/>
              <a:lumOff val="60000"/>
            </a:schemeClr>
          </a:solidFill>
        </p:spPr>
        <p:txBody>
          <a:bodyPr wrap="square" rtlCol="0">
            <a:spAutoFit/>
          </a:bodyPr>
          <a:lstStyle/>
          <a:p>
            <a:r>
              <a:rPr lang="en-US" sz="1400" b="1" dirty="0" err="1">
                <a:latin typeface="Source Sans Pro" panose="020B0503030403020204" pitchFamily="34" charset="0"/>
                <a:ea typeface="Source Sans Pro" panose="020B0503030403020204" pitchFamily="34" charset="0"/>
              </a:rPr>
              <a:t>Différence</a:t>
            </a:r>
            <a:r>
              <a:rPr lang="en-US" sz="1400" b="1" dirty="0">
                <a:latin typeface="Source Sans Pro" panose="020B0503030403020204" pitchFamily="34" charset="0"/>
                <a:ea typeface="Source Sans Pro" panose="020B0503030403020204" pitchFamily="34" charset="0"/>
              </a:rPr>
              <a:t> entre le scenario “</a:t>
            </a:r>
            <a:r>
              <a:rPr lang="en-US" sz="1400" b="1" dirty="0" err="1">
                <a:latin typeface="Source Sans Pro" panose="020B0503030403020204" pitchFamily="34" charset="0"/>
                <a:ea typeface="Source Sans Pro" panose="020B0503030403020204" pitchFamily="34" charset="0"/>
              </a:rPr>
              <a:t>toutes</a:t>
            </a:r>
            <a:r>
              <a:rPr lang="en-US" sz="1400" b="1" dirty="0">
                <a:latin typeface="Source Sans Pro" panose="020B0503030403020204" pitchFamily="34" charset="0"/>
                <a:ea typeface="Source Sans Pro" panose="020B0503030403020204" pitchFamily="34" charset="0"/>
              </a:rPr>
              <a:t>” les transactions et  C1, C2…, </a:t>
            </a:r>
            <a:r>
              <a:rPr lang="en-US" sz="1400" b="1" dirty="0" err="1">
                <a:latin typeface="Source Sans Pro" panose="020B0503030403020204" pitchFamily="34" charset="0"/>
                <a:ea typeface="Source Sans Pro" panose="020B0503030403020204" pitchFamily="34" charset="0"/>
              </a:rPr>
              <a:t>donne</a:t>
            </a:r>
            <a:r>
              <a:rPr lang="en-US" sz="1400" b="1" dirty="0">
                <a:latin typeface="Source Sans Pro" panose="020B0503030403020204" pitchFamily="34" charset="0"/>
                <a:ea typeface="Source Sans Pro" panose="020B0503030403020204" pitchFamily="34" charset="0"/>
              </a:rPr>
              <a:t> le flux par </a:t>
            </a:r>
            <a:r>
              <a:rPr lang="en-US" sz="1400" b="1" dirty="0" err="1">
                <a:latin typeface="Source Sans Pro" panose="020B0503030403020204" pitchFamily="34" charset="0"/>
                <a:ea typeface="Source Sans Pro" panose="020B0503030403020204" pitchFamily="34" charset="0"/>
              </a:rPr>
              <a:t>elementg</a:t>
            </a:r>
            <a:endParaRPr lang="en-US" sz="1400" b="1" dirty="0">
              <a:latin typeface="Source Sans Pro" panose="020B0503030403020204" pitchFamily="34" charset="0"/>
              <a:ea typeface="Source Sans Pro" panose="020B0503030403020204" pitchFamily="34" charset="0"/>
            </a:endParaRPr>
          </a:p>
        </p:txBody>
      </p:sp>
      <p:sp>
        <p:nvSpPr>
          <p:cNvPr id="32" name="CuadroTexto 31"/>
          <p:cNvSpPr txBox="1"/>
          <p:nvPr/>
        </p:nvSpPr>
        <p:spPr>
          <a:xfrm>
            <a:off x="3119238" y="6064762"/>
            <a:ext cx="827471" cy="400110"/>
          </a:xfrm>
          <a:prstGeom prst="rect">
            <a:avLst/>
          </a:prstGeom>
          <a:noFill/>
        </p:spPr>
        <p:txBody>
          <a:bodyPr wrap="square" rtlCol="0">
            <a:spAutoFit/>
          </a:bodyPr>
          <a:lstStyle/>
          <a:p>
            <a:r>
              <a:rPr lang="en-US" sz="2000" dirty="0">
                <a:latin typeface="Source Sans Pro" panose="020B0503030403020204" pitchFamily="34" charset="0"/>
                <a:ea typeface="Source Sans Pro" panose="020B0503030403020204" pitchFamily="34" charset="0"/>
              </a:rPr>
              <a:t>PSS/E</a:t>
            </a:r>
          </a:p>
        </p:txBody>
      </p:sp>
      <p:sp>
        <p:nvSpPr>
          <p:cNvPr id="33" name="Cerrar llave 32"/>
          <p:cNvSpPr/>
          <p:nvPr/>
        </p:nvSpPr>
        <p:spPr>
          <a:xfrm rot="5400000">
            <a:off x="7724590" y="5294686"/>
            <a:ext cx="373437" cy="145246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4" name="CuadroTexto 33"/>
          <p:cNvSpPr txBox="1"/>
          <p:nvPr/>
        </p:nvSpPr>
        <p:spPr>
          <a:xfrm>
            <a:off x="7540052" y="6094301"/>
            <a:ext cx="742511" cy="400110"/>
          </a:xfrm>
          <a:prstGeom prst="rect">
            <a:avLst/>
          </a:prstGeom>
          <a:noFill/>
        </p:spPr>
        <p:txBody>
          <a:bodyPr wrap="none" rtlCol="0">
            <a:spAutoFit/>
          </a:bodyPr>
          <a:lstStyle/>
          <a:p>
            <a:r>
              <a:rPr lang="en-US" sz="2000" dirty="0">
                <a:latin typeface="Source Sans Pro" panose="020B0503030403020204" pitchFamily="34" charset="0"/>
                <a:ea typeface="Source Sans Pro" panose="020B0503030403020204" pitchFamily="34" charset="0"/>
              </a:rPr>
              <a:t>Excel</a:t>
            </a:r>
          </a:p>
        </p:txBody>
      </p:sp>
      <p:cxnSp>
        <p:nvCxnSpPr>
          <p:cNvPr id="46" name="Conector recto de flecha 45"/>
          <p:cNvCxnSpPr>
            <a:cxnSpLocks/>
            <a:stCxn id="12" idx="3"/>
            <a:endCxn id="48" idx="1"/>
          </p:cNvCxnSpPr>
          <p:nvPr/>
        </p:nvCxnSpPr>
        <p:spPr>
          <a:xfrm>
            <a:off x="7988568" y="5052868"/>
            <a:ext cx="155360" cy="874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8" name="Imagen 47"/>
          <p:cNvPicPr>
            <a:picLocks noChangeAspect="1"/>
          </p:cNvPicPr>
          <p:nvPr/>
        </p:nvPicPr>
        <p:blipFill>
          <a:blip r:embed="rId4"/>
          <a:stretch>
            <a:fillRect/>
          </a:stretch>
        </p:blipFill>
        <p:spPr>
          <a:xfrm>
            <a:off x="8143928" y="4603911"/>
            <a:ext cx="1871156" cy="1072834"/>
          </a:xfrm>
          <a:prstGeom prst="rect">
            <a:avLst/>
          </a:prstGeom>
        </p:spPr>
      </p:pic>
      <p:sp>
        <p:nvSpPr>
          <p:cNvPr id="54" name="CuadroTexto 53"/>
          <p:cNvSpPr txBox="1"/>
          <p:nvPr/>
        </p:nvSpPr>
        <p:spPr>
          <a:xfrm>
            <a:off x="8241037" y="3655308"/>
            <a:ext cx="1831645" cy="735747"/>
          </a:xfrm>
          <a:prstGeom prst="ellipse">
            <a:avLst/>
          </a:prstGeom>
          <a:solidFill>
            <a:schemeClr val="accent2">
              <a:lumMod val="40000"/>
              <a:lumOff val="60000"/>
            </a:schemeClr>
          </a:solidFill>
        </p:spPr>
        <p:txBody>
          <a:bodyPr wrap="square" rtlCol="0">
            <a:spAutoFit/>
          </a:bodyPr>
          <a:lstStyle/>
          <a:p>
            <a:r>
              <a:rPr lang="en-US" sz="1400" b="1" dirty="0">
                <a:latin typeface="Source Sans Pro" panose="020B0503030403020204" pitchFamily="34" charset="0"/>
                <a:ea typeface="Source Sans Pro" panose="020B0503030403020204" pitchFamily="34" charset="0"/>
              </a:rPr>
              <a:t>Frais de transport</a:t>
            </a:r>
          </a:p>
        </p:txBody>
      </p:sp>
      <p:sp>
        <p:nvSpPr>
          <p:cNvPr id="36" name="CuadroTexto 7">
            <a:extLst>
              <a:ext uri="{FF2B5EF4-FFF2-40B4-BE49-F238E27FC236}">
                <a16:creationId xmlns:a16="http://schemas.microsoft.com/office/drawing/2014/main" id="{80E3BF8F-449E-4E6E-B6F2-C9AF3065229E}"/>
              </a:ext>
            </a:extLst>
          </p:cNvPr>
          <p:cNvSpPr txBox="1"/>
          <p:nvPr/>
        </p:nvSpPr>
        <p:spPr>
          <a:xfrm>
            <a:off x="3553172" y="4098762"/>
            <a:ext cx="1658909" cy="1644610"/>
          </a:xfrm>
          <a:prstGeom prst="ellipse">
            <a:avLst/>
          </a:prstGeom>
          <a:solidFill>
            <a:schemeClr val="accent2">
              <a:lumMod val="40000"/>
              <a:lumOff val="60000"/>
            </a:schemeClr>
          </a:solidFill>
        </p:spPr>
        <p:txBody>
          <a:bodyPr wrap="square" rtlCol="0">
            <a:spAutoFit/>
          </a:bodyPr>
          <a:lstStyle/>
          <a:p>
            <a:r>
              <a:rPr lang="fr-FR" sz="1400" b="1" dirty="0">
                <a:latin typeface="Source Sans Pro" panose="020B0503030403020204" pitchFamily="34" charset="0"/>
                <a:ea typeface="Source Sans Pro" panose="020B0503030403020204" pitchFamily="34" charset="0"/>
              </a:rPr>
              <a:t>Enlever les transactions une par une
(C1, C2, etc.)</a:t>
            </a:r>
            <a:endParaRPr lang="en-US" sz="1400" b="1" dirty="0">
              <a:latin typeface="Source Sans Pro" panose="020B0503030403020204" pitchFamily="34" charset="0"/>
              <a:ea typeface="Source Sans Pro" panose="020B0503030403020204" pitchFamily="34" charset="0"/>
            </a:endParaRPr>
          </a:p>
        </p:txBody>
      </p:sp>
      <p:sp>
        <p:nvSpPr>
          <p:cNvPr id="37" name="Cerrar llave 23">
            <a:extLst>
              <a:ext uri="{FF2B5EF4-FFF2-40B4-BE49-F238E27FC236}">
                <a16:creationId xmlns:a16="http://schemas.microsoft.com/office/drawing/2014/main" id="{1E97880C-3CFD-40A4-92C4-169FF4D96D1C}"/>
              </a:ext>
            </a:extLst>
          </p:cNvPr>
          <p:cNvSpPr/>
          <p:nvPr/>
        </p:nvSpPr>
        <p:spPr>
          <a:xfrm rot="5400000">
            <a:off x="3301514" y="5213071"/>
            <a:ext cx="503312" cy="1341653"/>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798709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ppt_x"/>
                                          </p:val>
                                        </p:tav>
                                        <p:tav tm="100000">
                                          <p:val>
                                            <p:strVal val="#ppt_x"/>
                                          </p:val>
                                        </p:tav>
                                      </p:tavLst>
                                    </p:anim>
                                    <p:anim calcmode="lin" valueType="num">
                                      <p:cBhvr additive="base">
                                        <p:cTn id="34" dur="500" fill="hold"/>
                                        <p:tgtEl>
                                          <p:spTgt spid="2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ppt_x"/>
                                          </p:val>
                                        </p:tav>
                                        <p:tav tm="100000">
                                          <p:val>
                                            <p:strVal val="#ppt_x"/>
                                          </p:val>
                                        </p:tav>
                                      </p:tavLst>
                                    </p:anim>
                                    <p:anim calcmode="lin" valueType="num">
                                      <p:cBhvr additive="base">
                                        <p:cTn id="42" dur="500" fill="hold"/>
                                        <p:tgtEl>
                                          <p:spTgt spid="3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ppt_x"/>
                                          </p:val>
                                        </p:tav>
                                        <p:tav tm="100000">
                                          <p:val>
                                            <p:strVal val="#ppt_x"/>
                                          </p:val>
                                        </p:tav>
                                      </p:tavLst>
                                    </p:anim>
                                    <p:anim calcmode="lin" valueType="num">
                                      <p:cBhvr additive="base">
                                        <p:cTn id="4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54"/>
                                        </p:tgtEl>
                                        <p:attrNameLst>
                                          <p:attrName>style.visibility</p:attrName>
                                        </p:attrNameLst>
                                      </p:cBhvr>
                                      <p:to>
                                        <p:strVal val="visible"/>
                                      </p:to>
                                    </p:set>
                                    <p:anim calcmode="lin" valueType="num">
                                      <p:cBhvr additive="base">
                                        <p:cTn id="51" dur="500" fill="hold"/>
                                        <p:tgtEl>
                                          <p:spTgt spid="54"/>
                                        </p:tgtEl>
                                        <p:attrNameLst>
                                          <p:attrName>ppt_x</p:attrName>
                                        </p:attrNameLst>
                                      </p:cBhvr>
                                      <p:tavLst>
                                        <p:tav tm="0">
                                          <p:val>
                                            <p:strVal val="#ppt_x"/>
                                          </p:val>
                                        </p:tav>
                                        <p:tav tm="100000">
                                          <p:val>
                                            <p:strVal val="#ppt_x"/>
                                          </p:val>
                                        </p:tav>
                                      </p:tavLst>
                                    </p:anim>
                                    <p:anim calcmode="lin" valueType="num">
                                      <p:cBhvr additive="base">
                                        <p:cTn id="52" dur="500" fill="hold"/>
                                        <p:tgtEl>
                                          <p:spTgt spid="54"/>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3" grpId="0" animBg="1"/>
      <p:bldP spid="32" grpId="0"/>
      <p:bldP spid="33" grpId="0" animBg="1"/>
      <p:bldP spid="34" grpId="0"/>
      <p:bldP spid="54" grpId="0" animBg="1"/>
      <p:bldP spid="36" grpId="0" animBg="1"/>
      <p:bldP spid="3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998D7F-3D5D-4E9D-A789-7FB90C3EE797}"/>
              </a:ext>
            </a:extLst>
          </p:cNvPr>
          <p:cNvSpPr>
            <a:spLocks noGrp="1"/>
          </p:cNvSpPr>
          <p:nvPr>
            <p:ph type="title"/>
          </p:nvPr>
        </p:nvSpPr>
        <p:spPr>
          <a:xfrm>
            <a:off x="950027" y="2021898"/>
            <a:ext cx="9749642" cy="1089529"/>
          </a:xfrm>
        </p:spPr>
        <p:txBody>
          <a:bodyPr/>
          <a:lstStyle/>
          <a:p>
            <a:pPr marL="511175" indent="-511175" algn="just"/>
            <a:r>
              <a:rPr lang="fr-FR" dirty="0">
                <a:ea typeface="Source Sans Pro" panose="020B0503030403020204" pitchFamily="34" charset="0"/>
                <a:cs typeface="Century Gothic"/>
              </a:rPr>
              <a:t>III- DÉFIS ET APPROCHES DE SOLUTIONS POUR LA MÉTHODOLOGIE TARIFAIRE (MT)</a:t>
            </a:r>
            <a:endParaRPr lang="de-DE" dirty="0"/>
          </a:p>
        </p:txBody>
      </p:sp>
      <p:sp>
        <p:nvSpPr>
          <p:cNvPr id="4" name="Titel 1">
            <a:extLst>
              <a:ext uri="{FF2B5EF4-FFF2-40B4-BE49-F238E27FC236}">
                <a16:creationId xmlns:a16="http://schemas.microsoft.com/office/drawing/2014/main" id="{343BF743-FD8F-FDEC-5E86-8A9DEDAFFA70}"/>
              </a:ext>
            </a:extLst>
          </p:cNvPr>
          <p:cNvSpPr txBox="1">
            <a:spLocks/>
          </p:cNvSpPr>
          <p:nvPr/>
        </p:nvSpPr>
        <p:spPr bwMode="gray">
          <a:xfrm>
            <a:off x="1915160" y="3750369"/>
            <a:ext cx="9508902" cy="1138773"/>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3600" b="1" kern="1200">
                <a:solidFill>
                  <a:schemeClr val="bg1"/>
                </a:solidFill>
                <a:latin typeface="Source Sans Pro" panose="020B0503030403020204" pitchFamily="34" charset="0"/>
                <a:ea typeface="+mj-ea"/>
                <a:cs typeface="+mj-cs"/>
              </a:defRPr>
            </a:lvl1pPr>
          </a:lstStyle>
          <a:p>
            <a:pPr marL="571500" indent="-571500">
              <a:lnSpc>
                <a:spcPct val="100000"/>
              </a:lnSpc>
              <a:spcBef>
                <a:spcPts val="600"/>
              </a:spcBef>
              <a:spcAft>
                <a:spcPts val="1800"/>
              </a:spcAft>
              <a:buFont typeface="Wingdings" panose="05000000000000000000" pitchFamily="2" charset="2"/>
              <a:buChar char="Ø"/>
            </a:pPr>
            <a:r>
              <a:rPr lang="fr-FR" sz="2400" dirty="0">
                <a:ea typeface="Source Sans Pro" panose="020B0503030403020204" pitchFamily="34" charset="0"/>
                <a:cs typeface="Century Gothic"/>
              </a:rPr>
              <a:t>Défis liés à l’utilisation de la MT approuvée dans le MRE</a:t>
            </a:r>
          </a:p>
          <a:p>
            <a:pPr marL="571500" indent="-571500">
              <a:lnSpc>
                <a:spcPct val="100000"/>
              </a:lnSpc>
              <a:spcBef>
                <a:spcPts val="600"/>
              </a:spcBef>
              <a:spcAft>
                <a:spcPts val="1800"/>
              </a:spcAft>
              <a:buFont typeface="Wingdings" panose="05000000000000000000" pitchFamily="2" charset="2"/>
              <a:buChar char="Ø"/>
            </a:pPr>
            <a:r>
              <a:rPr lang="fr-FR" altLang="fr-FR" sz="2400" b="1" dirty="0">
                <a:ea typeface="Source Sans Pro" panose="020B0503030403020204" pitchFamily="34" charset="0"/>
              </a:rPr>
              <a:t>Analyse comparative du RTPM avec APM</a:t>
            </a:r>
          </a:p>
        </p:txBody>
      </p:sp>
    </p:spTree>
    <p:extLst>
      <p:ext uri="{BB962C8B-B14F-4D97-AF65-F5344CB8AC3E}">
        <p14:creationId xmlns:p14="http://schemas.microsoft.com/office/powerpoint/2010/main" val="1034500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02077-151F-4892-88DA-43EB34B31096}"/>
              </a:ext>
            </a:extLst>
          </p:cNvPr>
          <p:cNvSpPr>
            <a:spLocks noGrp="1"/>
          </p:cNvSpPr>
          <p:nvPr>
            <p:ph type="title"/>
          </p:nvPr>
        </p:nvSpPr>
        <p:spPr>
          <a:xfrm>
            <a:off x="78191" y="1690272"/>
            <a:ext cx="11064240" cy="431609"/>
          </a:xfrm>
        </p:spPr>
        <p:txBody>
          <a:bodyPr/>
          <a:lstStyle/>
          <a:p>
            <a:r>
              <a:rPr lang="fr-FR" sz="2200" b="1" dirty="0">
                <a:latin typeface="Source Sans Pro" panose="020B0503030403020204" pitchFamily="34" charset="0"/>
                <a:ea typeface="Source Sans Pro" panose="020B0503030403020204" pitchFamily="34" charset="0"/>
              </a:rPr>
              <a:t>Quelques défis liés à la mise en œuvre de la méthodologie tarifaire approuvée dans MRE</a:t>
            </a:r>
          </a:p>
        </p:txBody>
      </p:sp>
      <p:sp>
        <p:nvSpPr>
          <p:cNvPr id="19" name="TextBox 18">
            <a:extLst>
              <a:ext uri="{FF2B5EF4-FFF2-40B4-BE49-F238E27FC236}">
                <a16:creationId xmlns:a16="http://schemas.microsoft.com/office/drawing/2014/main" id="{493D7195-5289-411D-A31F-3238A553956E}"/>
              </a:ext>
            </a:extLst>
          </p:cNvPr>
          <p:cNvSpPr txBox="1"/>
          <p:nvPr/>
        </p:nvSpPr>
        <p:spPr>
          <a:xfrm>
            <a:off x="276971" y="2121881"/>
            <a:ext cx="10972800" cy="923330"/>
          </a:xfrm>
          <a:prstGeom prst="rect">
            <a:avLst/>
          </a:prstGeom>
          <a:noFill/>
        </p:spPr>
        <p:txBody>
          <a:bodyPr wrap="square">
            <a:spAutoFit/>
          </a:bodyPr>
          <a:lstStyle/>
          <a:p>
            <a:pPr marL="342900" lvl="2" indent="-342900" algn="just">
              <a:spcBef>
                <a:spcPts val="600"/>
              </a:spcBef>
              <a:spcAft>
                <a:spcPts val="600"/>
              </a:spcAft>
              <a:buFont typeface="+mj-lt"/>
              <a:buAutoNum type="arabicPeriod"/>
            </a:pPr>
            <a:r>
              <a:rPr lang="fr-FR" dirty="0">
                <a:latin typeface="Source Sans Pro" panose="020B0503030403020204" pitchFamily="34" charset="0"/>
                <a:ea typeface="Source Sans Pro" panose="020B0503030403020204" pitchFamily="34" charset="0"/>
              </a:rPr>
              <a:t>Impossibilité pour certaines transactions bilatérales d’avoir une identification spécifique des points d’injection (nœuds de production) et des points de soutirage (nœuds de consommation).  Cas de contrats d’énergie sur la base d’un mix du vendeur.</a:t>
            </a:r>
          </a:p>
        </p:txBody>
      </p:sp>
      <p:sp>
        <p:nvSpPr>
          <p:cNvPr id="3" name="TextBox 2">
            <a:extLst>
              <a:ext uri="{FF2B5EF4-FFF2-40B4-BE49-F238E27FC236}">
                <a16:creationId xmlns:a16="http://schemas.microsoft.com/office/drawing/2014/main" id="{D981E4B1-F6E2-EDD1-6AED-C72C7B83EFFE}"/>
              </a:ext>
            </a:extLst>
          </p:cNvPr>
          <p:cNvSpPr txBox="1"/>
          <p:nvPr/>
        </p:nvSpPr>
        <p:spPr>
          <a:xfrm>
            <a:off x="336607" y="3095917"/>
            <a:ext cx="10972800" cy="646331"/>
          </a:xfrm>
          <a:prstGeom prst="rect">
            <a:avLst/>
          </a:prstGeom>
          <a:noFill/>
        </p:spPr>
        <p:txBody>
          <a:bodyPr wrap="square">
            <a:spAutoFit/>
          </a:bodyPr>
          <a:lstStyle/>
          <a:p>
            <a:pPr marL="342900" lvl="2" indent="-342900" algn="just">
              <a:spcBef>
                <a:spcPts val="600"/>
              </a:spcBef>
              <a:spcAft>
                <a:spcPts val="600"/>
              </a:spcAft>
              <a:buFont typeface="+mj-lt"/>
              <a:buAutoNum type="arabicPeriod" startAt="2"/>
            </a:pPr>
            <a:r>
              <a:rPr lang="fr-FR" dirty="0">
                <a:latin typeface="Source Sans Pro" panose="020B0503030403020204" pitchFamily="34" charset="0"/>
                <a:ea typeface="Source Sans Pro" panose="020B0503030403020204" pitchFamily="34" charset="0"/>
              </a:rPr>
              <a:t>La présence de boucles dans le réseau interconnecté introduit des incohérences dans l’allocation des flux dans le modèle</a:t>
            </a:r>
          </a:p>
        </p:txBody>
      </p:sp>
      <p:sp>
        <p:nvSpPr>
          <p:cNvPr id="4" name="TextBox 3">
            <a:extLst>
              <a:ext uri="{FF2B5EF4-FFF2-40B4-BE49-F238E27FC236}">
                <a16:creationId xmlns:a16="http://schemas.microsoft.com/office/drawing/2014/main" id="{F35AFA02-4DBF-189C-8AE3-E955C110BC8E}"/>
              </a:ext>
            </a:extLst>
          </p:cNvPr>
          <p:cNvSpPr txBox="1"/>
          <p:nvPr/>
        </p:nvSpPr>
        <p:spPr>
          <a:xfrm>
            <a:off x="356487" y="3751899"/>
            <a:ext cx="10972800" cy="923330"/>
          </a:xfrm>
          <a:prstGeom prst="rect">
            <a:avLst/>
          </a:prstGeom>
          <a:noFill/>
        </p:spPr>
        <p:txBody>
          <a:bodyPr wrap="square">
            <a:spAutoFit/>
          </a:bodyPr>
          <a:lstStyle/>
          <a:p>
            <a:pPr marL="342900" lvl="2" indent="-342900" algn="just">
              <a:spcBef>
                <a:spcPts val="600"/>
              </a:spcBef>
              <a:spcAft>
                <a:spcPts val="600"/>
              </a:spcAft>
              <a:buFont typeface="+mj-lt"/>
              <a:buAutoNum type="arabicPeriod" startAt="3"/>
            </a:pPr>
            <a:r>
              <a:rPr lang="fr-FR" dirty="0">
                <a:latin typeface="Source Sans Pro" panose="020B0503030403020204" pitchFamily="34" charset="0"/>
                <a:ea typeface="Source Sans Pro" panose="020B0503030403020204" pitchFamily="34" charset="0"/>
              </a:rPr>
              <a:t>La méthodologie approuvée (RTPM) est applicable uniquement aux contrats bilatéraux (le marché OTC). L’ARREC devra adopter une autre méthodologie pour la tarification du transport dans le marché du jour pour le lendemain (DAM) qui va commencer avec le lancement de la phase 2 du marché. </a:t>
            </a:r>
          </a:p>
        </p:txBody>
      </p:sp>
      <p:sp>
        <p:nvSpPr>
          <p:cNvPr id="5" name="TextBox 4">
            <a:extLst>
              <a:ext uri="{FF2B5EF4-FFF2-40B4-BE49-F238E27FC236}">
                <a16:creationId xmlns:a16="http://schemas.microsoft.com/office/drawing/2014/main" id="{9CA591AD-BD1E-C6F5-BC7D-D235C37318D5}"/>
              </a:ext>
            </a:extLst>
          </p:cNvPr>
          <p:cNvSpPr txBox="1"/>
          <p:nvPr/>
        </p:nvSpPr>
        <p:spPr>
          <a:xfrm>
            <a:off x="402871" y="4725935"/>
            <a:ext cx="10972800" cy="646331"/>
          </a:xfrm>
          <a:prstGeom prst="rect">
            <a:avLst/>
          </a:prstGeom>
          <a:noFill/>
        </p:spPr>
        <p:txBody>
          <a:bodyPr wrap="square">
            <a:spAutoFit/>
          </a:bodyPr>
          <a:lstStyle/>
          <a:p>
            <a:pPr marL="342900" lvl="2" indent="-342900" algn="just">
              <a:spcBef>
                <a:spcPts val="600"/>
              </a:spcBef>
              <a:spcAft>
                <a:spcPts val="600"/>
              </a:spcAft>
              <a:buFont typeface="+mj-lt"/>
              <a:buAutoNum type="arabicPeriod" startAt="4"/>
            </a:pPr>
            <a:r>
              <a:rPr lang="fr-FR" dirty="0">
                <a:latin typeface="Source Sans Pro" panose="020B0503030403020204" pitchFamily="34" charset="0"/>
                <a:ea typeface="Source Sans Pro" panose="020B0503030403020204" pitchFamily="34" charset="0"/>
              </a:rPr>
              <a:t>A cause de l’effet « pancake » de  la méthodologie approuvée (RTPM) les transactions à travers plusieurs frontières ne sont pas encouragés, du fait du coût de transport correspondant.</a:t>
            </a:r>
          </a:p>
        </p:txBody>
      </p:sp>
      <p:sp>
        <p:nvSpPr>
          <p:cNvPr id="6" name="TextBox 5">
            <a:extLst>
              <a:ext uri="{FF2B5EF4-FFF2-40B4-BE49-F238E27FC236}">
                <a16:creationId xmlns:a16="http://schemas.microsoft.com/office/drawing/2014/main" id="{1069A5BA-FD1B-F935-45D0-7A0A5CA653A8}"/>
              </a:ext>
            </a:extLst>
          </p:cNvPr>
          <p:cNvSpPr txBox="1"/>
          <p:nvPr/>
        </p:nvSpPr>
        <p:spPr>
          <a:xfrm>
            <a:off x="409499" y="5448181"/>
            <a:ext cx="10972800" cy="923330"/>
          </a:xfrm>
          <a:prstGeom prst="rect">
            <a:avLst/>
          </a:prstGeom>
          <a:noFill/>
        </p:spPr>
        <p:txBody>
          <a:bodyPr wrap="square">
            <a:spAutoFit/>
          </a:bodyPr>
          <a:lstStyle/>
          <a:p>
            <a:pPr marL="342900" lvl="2" indent="-342900" algn="just">
              <a:spcBef>
                <a:spcPts val="600"/>
              </a:spcBef>
              <a:spcAft>
                <a:spcPts val="600"/>
              </a:spcAft>
              <a:buFont typeface="+mj-lt"/>
              <a:buAutoNum type="arabicPeriod" startAt="5"/>
            </a:pPr>
            <a:r>
              <a:rPr lang="fr-FR" dirty="0">
                <a:latin typeface="Source Sans Pro" panose="020B0503030403020204" pitchFamily="34" charset="0"/>
                <a:ea typeface="Source Sans Pro" panose="020B0503030403020204" pitchFamily="34" charset="0"/>
              </a:rPr>
              <a:t>La méthode prévoit un calcul des pertes selon le principe de la participation marginale. Ce qui donne lieu à des pertes élevées allant jusqu’à 50% de la transaction. (amendement en cours pour un modèle de calcul de pertes moyennes).</a:t>
            </a:r>
          </a:p>
        </p:txBody>
      </p:sp>
    </p:spTree>
    <p:extLst>
      <p:ext uri="{BB962C8B-B14F-4D97-AF65-F5344CB8AC3E}">
        <p14:creationId xmlns:p14="http://schemas.microsoft.com/office/powerpoint/2010/main" val="2015622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02077-151F-4892-88DA-43EB34B31096}"/>
              </a:ext>
            </a:extLst>
          </p:cNvPr>
          <p:cNvSpPr>
            <a:spLocks noGrp="1"/>
          </p:cNvSpPr>
          <p:nvPr>
            <p:ph type="title"/>
          </p:nvPr>
        </p:nvSpPr>
        <p:spPr>
          <a:xfrm>
            <a:off x="78191" y="1451735"/>
            <a:ext cx="11064240" cy="640080"/>
          </a:xfrm>
        </p:spPr>
        <p:txBody>
          <a:bodyPr/>
          <a:lstStyle/>
          <a:p>
            <a:pPr algn="ctr"/>
            <a:r>
              <a:rPr lang="fr-FR" sz="2200" b="1" dirty="0">
                <a:latin typeface="Source Sans Pro" panose="020B0503030403020204" pitchFamily="34" charset="0"/>
                <a:ea typeface="Source Sans Pro" panose="020B0503030403020204" pitchFamily="34" charset="0"/>
              </a:rPr>
              <a:t>EVALUATION DE LA METHODOLOGIE TARIFAIRE SELON LES PRINCIPES D’ALLOCATION DES COÛTS DE TRANSPORT</a:t>
            </a:r>
          </a:p>
        </p:txBody>
      </p:sp>
      <p:sp>
        <p:nvSpPr>
          <p:cNvPr id="7" name="Rectangle 6">
            <a:extLst>
              <a:ext uri="{FF2B5EF4-FFF2-40B4-BE49-F238E27FC236}">
                <a16:creationId xmlns:a16="http://schemas.microsoft.com/office/drawing/2014/main" id="{912A3C5B-8F0D-DC5F-EAA9-ACBC4CD96C03}"/>
              </a:ext>
            </a:extLst>
          </p:cNvPr>
          <p:cNvSpPr/>
          <p:nvPr/>
        </p:nvSpPr>
        <p:spPr>
          <a:xfrm>
            <a:off x="834401" y="2566078"/>
            <a:ext cx="2580696" cy="950901"/>
          </a:xfrm>
          <a:prstGeom prst="rect">
            <a:avLst/>
          </a:prstGeom>
        </p:spPr>
        <p:txBody>
          <a:bodyPr wrap="square">
            <a:spAutoFit/>
          </a:bodyPr>
          <a:lstStyle/>
          <a:p>
            <a:pPr algn="just">
              <a:lnSpc>
                <a:spcPct val="107000"/>
              </a:lnSpc>
              <a:spcAft>
                <a:spcPts val="800"/>
              </a:spcAft>
            </a:pPr>
            <a:r>
              <a:rPr lang="fr-FR" sz="1333" dirty="0">
                <a:solidFill>
                  <a:srgbClr val="8B8B8A"/>
                </a:solidFill>
                <a:latin typeface="Source Sans Pro" panose="020B0503030403020204" pitchFamily="34" charset="0"/>
                <a:ea typeface="Source Sans Pro" panose="020B0503030403020204" pitchFamily="34" charset="0"/>
                <a:cs typeface="Calibri" panose="020F0502020204030204" pitchFamily="34" charset="0"/>
              </a:rPr>
              <a:t>Les coûts du réseau de transport devraient être réparti proportionnellement aux bénéficiaires</a:t>
            </a:r>
          </a:p>
        </p:txBody>
      </p:sp>
      <p:sp>
        <p:nvSpPr>
          <p:cNvPr id="8" name="Rectangle 7">
            <a:extLst>
              <a:ext uri="{FF2B5EF4-FFF2-40B4-BE49-F238E27FC236}">
                <a16:creationId xmlns:a16="http://schemas.microsoft.com/office/drawing/2014/main" id="{64CEADC7-4FD3-DE25-890B-DA014A377B35}"/>
              </a:ext>
            </a:extLst>
          </p:cNvPr>
          <p:cNvSpPr/>
          <p:nvPr/>
        </p:nvSpPr>
        <p:spPr>
          <a:xfrm>
            <a:off x="834401" y="2223701"/>
            <a:ext cx="2580696" cy="3216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07000"/>
              </a:lnSpc>
              <a:spcAft>
                <a:spcPts val="800"/>
              </a:spcAft>
            </a:pPr>
            <a:r>
              <a:rPr lang="fr-FR" sz="2000" b="1" i="1" dirty="0">
                <a:solidFill>
                  <a:schemeClr val="bg1"/>
                </a:solidFill>
                <a:latin typeface="Source Sans Pro" panose="020B0503030403020204" pitchFamily="34" charset="0"/>
                <a:ea typeface="Source Sans Pro" panose="020B0503030403020204" pitchFamily="34" charset="0"/>
                <a:cs typeface="Calibri" panose="020F0502020204030204" pitchFamily="34" charset="0"/>
              </a:rPr>
              <a:t>Principe 1</a:t>
            </a:r>
          </a:p>
        </p:txBody>
      </p:sp>
      <p:sp>
        <p:nvSpPr>
          <p:cNvPr id="11" name="Rectangle 10">
            <a:extLst>
              <a:ext uri="{FF2B5EF4-FFF2-40B4-BE49-F238E27FC236}">
                <a16:creationId xmlns:a16="http://schemas.microsoft.com/office/drawing/2014/main" id="{5300AB21-85E7-08EF-E398-FB111AD0A93A}"/>
              </a:ext>
            </a:extLst>
          </p:cNvPr>
          <p:cNvSpPr/>
          <p:nvPr/>
        </p:nvSpPr>
        <p:spPr>
          <a:xfrm>
            <a:off x="3494775" y="2546201"/>
            <a:ext cx="2580696" cy="960006"/>
          </a:xfrm>
          <a:prstGeom prst="rect">
            <a:avLst/>
          </a:prstGeom>
        </p:spPr>
        <p:txBody>
          <a:bodyPr wrap="square">
            <a:spAutoFit/>
          </a:bodyPr>
          <a:lstStyle/>
          <a:p>
            <a:pPr algn="just">
              <a:lnSpc>
                <a:spcPct val="107000"/>
              </a:lnSpc>
              <a:spcAft>
                <a:spcPts val="800"/>
              </a:spcAft>
            </a:pPr>
            <a:r>
              <a:rPr lang="fr-FR" sz="1333" dirty="0">
                <a:solidFill>
                  <a:srgbClr val="8B8B8A"/>
                </a:solidFill>
                <a:latin typeface="Source Sans Pro" panose="020B0503030403020204" pitchFamily="34" charset="0"/>
                <a:ea typeface="Source Sans Pro" panose="020B0503030403020204" pitchFamily="34" charset="0"/>
                <a:cs typeface="Calibri" panose="020F0502020204030204" pitchFamily="34" charset="0"/>
              </a:rPr>
              <a:t>Les frais de transport ne devraient pas dépendre des transactions commerciales mais plutôt de la topologie du réseau.</a:t>
            </a:r>
          </a:p>
        </p:txBody>
      </p:sp>
      <p:sp>
        <p:nvSpPr>
          <p:cNvPr id="12" name="Rectangle 11">
            <a:extLst>
              <a:ext uri="{FF2B5EF4-FFF2-40B4-BE49-F238E27FC236}">
                <a16:creationId xmlns:a16="http://schemas.microsoft.com/office/drawing/2014/main" id="{9128A00E-3A2C-6DB0-7BBD-E506F8846214}"/>
              </a:ext>
            </a:extLst>
          </p:cNvPr>
          <p:cNvSpPr/>
          <p:nvPr/>
        </p:nvSpPr>
        <p:spPr>
          <a:xfrm>
            <a:off x="3494775" y="2203824"/>
            <a:ext cx="2580696" cy="3216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07000"/>
              </a:lnSpc>
              <a:spcAft>
                <a:spcPts val="800"/>
              </a:spcAft>
            </a:pPr>
            <a:r>
              <a:rPr lang="fr-FR" sz="2000" b="1" i="1" dirty="0">
                <a:solidFill>
                  <a:schemeClr val="bg1"/>
                </a:solidFill>
                <a:latin typeface="Source Sans Pro" panose="020B0503030403020204" pitchFamily="34" charset="0"/>
                <a:ea typeface="Source Sans Pro" panose="020B0503030403020204" pitchFamily="34" charset="0"/>
                <a:cs typeface="Calibri" panose="020F0502020204030204" pitchFamily="34" charset="0"/>
              </a:rPr>
              <a:t>Principe 2</a:t>
            </a:r>
          </a:p>
        </p:txBody>
      </p:sp>
      <p:sp>
        <p:nvSpPr>
          <p:cNvPr id="13" name="Rectangle 12">
            <a:extLst>
              <a:ext uri="{FF2B5EF4-FFF2-40B4-BE49-F238E27FC236}">
                <a16:creationId xmlns:a16="http://schemas.microsoft.com/office/drawing/2014/main" id="{17F54ABF-5597-A0D1-8EFA-BA45AD1F7192}"/>
              </a:ext>
            </a:extLst>
          </p:cNvPr>
          <p:cNvSpPr/>
          <p:nvPr/>
        </p:nvSpPr>
        <p:spPr>
          <a:xfrm>
            <a:off x="6163769" y="2546202"/>
            <a:ext cx="2580696" cy="960006"/>
          </a:xfrm>
          <a:prstGeom prst="rect">
            <a:avLst/>
          </a:prstGeom>
        </p:spPr>
        <p:txBody>
          <a:bodyPr wrap="square">
            <a:spAutoFit/>
          </a:bodyPr>
          <a:lstStyle/>
          <a:p>
            <a:pPr algn="just">
              <a:lnSpc>
                <a:spcPct val="107000"/>
              </a:lnSpc>
              <a:spcAft>
                <a:spcPts val="800"/>
              </a:spcAft>
            </a:pPr>
            <a:r>
              <a:rPr lang="fr-FR" sz="1333" dirty="0">
                <a:solidFill>
                  <a:srgbClr val="8B8B8A"/>
                </a:solidFill>
                <a:latin typeface="Source Sans Pro" panose="020B0503030403020204" pitchFamily="34" charset="0"/>
                <a:ea typeface="Source Sans Pro" panose="020B0503030403020204" pitchFamily="34" charset="0"/>
                <a:cs typeface="Calibri" panose="020F0502020204030204" pitchFamily="34" charset="0"/>
              </a:rPr>
              <a:t>Les tarifs du réseau de transport devraient être déterminées ex ante et maintenus stable sur une période raisonnablement longue</a:t>
            </a:r>
          </a:p>
        </p:txBody>
      </p:sp>
      <p:sp>
        <p:nvSpPr>
          <p:cNvPr id="14" name="Rectangle 13">
            <a:extLst>
              <a:ext uri="{FF2B5EF4-FFF2-40B4-BE49-F238E27FC236}">
                <a16:creationId xmlns:a16="http://schemas.microsoft.com/office/drawing/2014/main" id="{0BD9E0ED-FD64-E48F-AFBB-8C4184DA3957}"/>
              </a:ext>
            </a:extLst>
          </p:cNvPr>
          <p:cNvSpPr/>
          <p:nvPr/>
        </p:nvSpPr>
        <p:spPr>
          <a:xfrm>
            <a:off x="6163769" y="2203825"/>
            <a:ext cx="2580696" cy="3216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07000"/>
              </a:lnSpc>
              <a:spcAft>
                <a:spcPts val="800"/>
              </a:spcAft>
            </a:pPr>
            <a:r>
              <a:rPr lang="fr-FR" sz="2000" b="1" i="1" dirty="0">
                <a:solidFill>
                  <a:schemeClr val="bg1"/>
                </a:solidFill>
                <a:latin typeface="Source Sans Pro" panose="020B0503030403020204" pitchFamily="34" charset="0"/>
                <a:ea typeface="Source Sans Pro" panose="020B0503030403020204" pitchFamily="34" charset="0"/>
                <a:cs typeface="Calibri" panose="020F0502020204030204" pitchFamily="34" charset="0"/>
              </a:rPr>
              <a:t>Principe 3</a:t>
            </a:r>
          </a:p>
        </p:txBody>
      </p:sp>
      <p:sp>
        <p:nvSpPr>
          <p:cNvPr id="15" name="Rectangle 14">
            <a:extLst>
              <a:ext uri="{FF2B5EF4-FFF2-40B4-BE49-F238E27FC236}">
                <a16:creationId xmlns:a16="http://schemas.microsoft.com/office/drawing/2014/main" id="{48351F3A-49FF-5430-52F8-4C0BB5CCA574}"/>
              </a:ext>
            </a:extLst>
          </p:cNvPr>
          <p:cNvSpPr/>
          <p:nvPr/>
        </p:nvSpPr>
        <p:spPr>
          <a:xfrm>
            <a:off x="8807969" y="2526454"/>
            <a:ext cx="2651760" cy="960006"/>
          </a:xfrm>
          <a:prstGeom prst="rect">
            <a:avLst/>
          </a:prstGeom>
        </p:spPr>
        <p:txBody>
          <a:bodyPr wrap="square">
            <a:spAutoFit/>
          </a:bodyPr>
          <a:lstStyle/>
          <a:p>
            <a:pPr algn="just">
              <a:lnSpc>
                <a:spcPct val="107000"/>
              </a:lnSpc>
              <a:spcAft>
                <a:spcPts val="800"/>
              </a:spcAft>
            </a:pPr>
            <a:r>
              <a:rPr lang="fr-FR" sz="1333" dirty="0">
                <a:solidFill>
                  <a:srgbClr val="8B8B8A"/>
                </a:solidFill>
                <a:latin typeface="Source Sans Pro" panose="020B0503030403020204" pitchFamily="34" charset="0"/>
                <a:ea typeface="Source Sans Pro" panose="020B0503030403020204" pitchFamily="34" charset="0"/>
                <a:cs typeface="Calibri" panose="020F0502020204030204" pitchFamily="34" charset="0"/>
              </a:rPr>
              <a:t>Le format spécifique du tarif (énergie, capacité et/ou forfait) induit le comportement à court et long terme des agents du marché</a:t>
            </a:r>
          </a:p>
        </p:txBody>
      </p:sp>
      <p:sp>
        <p:nvSpPr>
          <p:cNvPr id="16" name="Rectangle 15">
            <a:extLst>
              <a:ext uri="{FF2B5EF4-FFF2-40B4-BE49-F238E27FC236}">
                <a16:creationId xmlns:a16="http://schemas.microsoft.com/office/drawing/2014/main" id="{F11EA647-C84C-FB9E-87A0-9A0EAA442DF0}"/>
              </a:ext>
            </a:extLst>
          </p:cNvPr>
          <p:cNvSpPr/>
          <p:nvPr/>
        </p:nvSpPr>
        <p:spPr>
          <a:xfrm>
            <a:off x="8807969" y="2184077"/>
            <a:ext cx="2651760" cy="3216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07000"/>
              </a:lnSpc>
              <a:spcAft>
                <a:spcPts val="800"/>
              </a:spcAft>
            </a:pPr>
            <a:r>
              <a:rPr lang="fr-FR" sz="2000" b="1" i="1" dirty="0">
                <a:solidFill>
                  <a:schemeClr val="bg1"/>
                </a:solidFill>
                <a:latin typeface="Source Sans Pro" panose="020B0503030403020204" pitchFamily="34" charset="0"/>
                <a:ea typeface="Source Sans Pro" panose="020B0503030403020204" pitchFamily="34" charset="0"/>
                <a:cs typeface="Calibri" panose="020F0502020204030204" pitchFamily="34" charset="0"/>
              </a:rPr>
              <a:t>Principe 4</a:t>
            </a:r>
          </a:p>
        </p:txBody>
      </p:sp>
      <p:sp>
        <p:nvSpPr>
          <p:cNvPr id="18" name="TextBox 17">
            <a:extLst>
              <a:ext uri="{FF2B5EF4-FFF2-40B4-BE49-F238E27FC236}">
                <a16:creationId xmlns:a16="http://schemas.microsoft.com/office/drawing/2014/main" id="{E9BEB74D-8CB3-AC47-0F65-F024B1C97C04}"/>
              </a:ext>
            </a:extLst>
          </p:cNvPr>
          <p:cNvSpPr txBox="1"/>
          <p:nvPr/>
        </p:nvSpPr>
        <p:spPr>
          <a:xfrm>
            <a:off x="120097" y="3510281"/>
            <a:ext cx="548640" cy="1371600"/>
          </a:xfrm>
          <a:prstGeom prst="rect">
            <a:avLst/>
          </a:prstGeom>
          <a:solidFill>
            <a:srgbClr val="8CC88C"/>
          </a:solidFill>
        </p:spPr>
        <p:txBody>
          <a:bodyPr vert="vert270" wrap="square" rtlCol="0" anchor="ctr" anchorCtr="0">
            <a:spAutoFit/>
          </a:bodyPr>
          <a:lstStyle/>
          <a:p>
            <a:pPr algn="ctr"/>
            <a:r>
              <a:rPr lang="fr-FR" sz="2000" b="1" dirty="0">
                <a:latin typeface="Source Sans Pro" panose="020B0503030403020204" pitchFamily="34" charset="0"/>
                <a:ea typeface="Source Sans Pro" panose="020B0503030403020204" pitchFamily="34" charset="0"/>
              </a:rPr>
              <a:t>RTPM</a:t>
            </a:r>
          </a:p>
        </p:txBody>
      </p:sp>
      <p:sp>
        <p:nvSpPr>
          <p:cNvPr id="21" name="Rectangle 20">
            <a:extLst>
              <a:ext uri="{FF2B5EF4-FFF2-40B4-BE49-F238E27FC236}">
                <a16:creationId xmlns:a16="http://schemas.microsoft.com/office/drawing/2014/main" id="{B9FF0BC5-276B-AF4E-3373-163D6BE53BAD}"/>
              </a:ext>
            </a:extLst>
          </p:cNvPr>
          <p:cNvSpPr/>
          <p:nvPr/>
        </p:nvSpPr>
        <p:spPr>
          <a:xfrm>
            <a:off x="986801" y="3571917"/>
            <a:ext cx="2468880" cy="1371600"/>
          </a:xfrm>
          <a:prstGeom prst="rect">
            <a:avLst/>
          </a:prstGeom>
          <a:solidFill>
            <a:srgbClr val="8CC88C"/>
          </a:solidFill>
        </p:spPr>
        <p:txBody>
          <a:bodyPr wrap="square">
            <a:spAutoFit/>
          </a:bodyPr>
          <a:lstStyle/>
          <a:p>
            <a:pPr algn="ctr">
              <a:lnSpc>
                <a:spcPct val="107000"/>
              </a:lnSpc>
              <a:spcAft>
                <a:spcPts val="800"/>
              </a:spcAft>
            </a:pPr>
            <a:r>
              <a:rPr lang="fr-FR" sz="1600" b="1" dirty="0">
                <a:latin typeface="Source Sans Pro" panose="020B0503030403020204" pitchFamily="34" charset="0"/>
                <a:ea typeface="Source Sans Pro" panose="020B0503030403020204" pitchFamily="34" charset="0"/>
              </a:rPr>
              <a:t>Plutôt OUI</a:t>
            </a:r>
            <a:endParaRPr lang="fr-FR" sz="1600" dirty="0">
              <a:latin typeface="Source Sans Pro" panose="020B0503030403020204" pitchFamily="34" charset="0"/>
              <a:ea typeface="Source Sans Pro" panose="020B0503030403020204" pitchFamily="34" charset="0"/>
            </a:endParaRPr>
          </a:p>
          <a:p>
            <a:pPr algn="just">
              <a:lnSpc>
                <a:spcPct val="107000"/>
              </a:lnSpc>
              <a:spcAft>
                <a:spcPts val="800"/>
              </a:spcAft>
            </a:pPr>
            <a:r>
              <a:rPr lang="fr-FR" sz="1400" dirty="0">
                <a:latin typeface="Source Sans Pro" panose="020B0503030403020204" pitchFamily="34" charset="0"/>
                <a:ea typeface="Source Sans Pro" panose="020B0503030403020204" pitchFamily="34" charset="0"/>
                <a:cs typeface="Calibri" panose="020F0502020204030204" pitchFamily="34" charset="0"/>
              </a:rPr>
              <a:t>Les propriétaires de contrats bilatéraux sont bénéficiaires mais pas les seuls</a:t>
            </a:r>
          </a:p>
        </p:txBody>
      </p:sp>
      <p:sp>
        <p:nvSpPr>
          <p:cNvPr id="22" name="Rectangle 21">
            <a:extLst>
              <a:ext uri="{FF2B5EF4-FFF2-40B4-BE49-F238E27FC236}">
                <a16:creationId xmlns:a16="http://schemas.microsoft.com/office/drawing/2014/main" id="{1E162F26-5154-DBE8-6194-0D6550691164}"/>
              </a:ext>
            </a:extLst>
          </p:cNvPr>
          <p:cNvSpPr/>
          <p:nvPr/>
        </p:nvSpPr>
        <p:spPr>
          <a:xfrm>
            <a:off x="3577601" y="3571917"/>
            <a:ext cx="2560320" cy="1371600"/>
          </a:xfrm>
          <a:prstGeom prst="rect">
            <a:avLst/>
          </a:prstGeom>
          <a:solidFill>
            <a:srgbClr val="8CC88C"/>
          </a:solidFill>
        </p:spPr>
        <p:txBody>
          <a:bodyPr wrap="square">
            <a:spAutoFit/>
          </a:bodyPr>
          <a:lstStyle/>
          <a:p>
            <a:pPr algn="ctr">
              <a:lnSpc>
                <a:spcPct val="107000"/>
              </a:lnSpc>
              <a:spcAft>
                <a:spcPts val="800"/>
              </a:spcAft>
            </a:pPr>
            <a:r>
              <a:rPr lang="fr-FR" sz="1600" b="1" dirty="0">
                <a:latin typeface="Source Sans Pro" panose="020B0503030403020204" pitchFamily="34" charset="0"/>
                <a:ea typeface="Source Sans Pro" panose="020B0503030403020204" pitchFamily="34" charset="0"/>
              </a:rPr>
              <a:t>Plutôt NON</a:t>
            </a:r>
            <a:endParaRPr lang="fr-FR" sz="1600" dirty="0">
              <a:latin typeface="Source Sans Pro" panose="020B0503030403020204" pitchFamily="34" charset="0"/>
              <a:ea typeface="Source Sans Pro" panose="020B0503030403020204" pitchFamily="34" charset="0"/>
            </a:endParaRPr>
          </a:p>
          <a:p>
            <a:pPr algn="just">
              <a:lnSpc>
                <a:spcPct val="107000"/>
              </a:lnSpc>
              <a:spcAft>
                <a:spcPts val="800"/>
              </a:spcAft>
            </a:pPr>
            <a:r>
              <a:rPr lang="fr-FR" sz="1400" dirty="0">
                <a:latin typeface="Source Sans Pro" panose="020B0503030403020204" pitchFamily="34" charset="0"/>
                <a:ea typeface="Source Sans Pro" panose="020B0503030403020204" pitchFamily="34" charset="0"/>
                <a:cs typeface="Calibri" panose="020F0502020204030204" pitchFamily="34" charset="0"/>
              </a:rPr>
              <a:t>Les tarifs sont calculés pour les contrats bilatéraux.  Même si c’est uniquement pour leur ‘utilisation’ du réseau</a:t>
            </a:r>
          </a:p>
        </p:txBody>
      </p:sp>
      <p:sp>
        <p:nvSpPr>
          <p:cNvPr id="25" name="Rectangle 24">
            <a:extLst>
              <a:ext uri="{FF2B5EF4-FFF2-40B4-BE49-F238E27FC236}">
                <a16:creationId xmlns:a16="http://schemas.microsoft.com/office/drawing/2014/main" id="{19384551-451F-5730-F684-422349D52958}"/>
              </a:ext>
            </a:extLst>
          </p:cNvPr>
          <p:cNvSpPr/>
          <p:nvPr/>
        </p:nvSpPr>
        <p:spPr>
          <a:xfrm>
            <a:off x="6244601" y="3571917"/>
            <a:ext cx="2560320" cy="1369606"/>
          </a:xfrm>
          <a:prstGeom prst="rect">
            <a:avLst/>
          </a:prstGeom>
          <a:solidFill>
            <a:srgbClr val="8CC88C"/>
          </a:solidFill>
        </p:spPr>
        <p:txBody>
          <a:bodyPr wrap="square">
            <a:spAutoFit/>
          </a:bodyPr>
          <a:lstStyle/>
          <a:p>
            <a:pPr algn="ctr">
              <a:lnSpc>
                <a:spcPct val="107000"/>
              </a:lnSpc>
              <a:spcAft>
                <a:spcPts val="800"/>
              </a:spcAft>
            </a:pPr>
            <a:r>
              <a:rPr lang="fr-FR" sz="1600" b="1" dirty="0">
                <a:latin typeface="Source Sans Pro" panose="020B0503030403020204" pitchFamily="34" charset="0"/>
                <a:ea typeface="Source Sans Pro" panose="020B0503030403020204" pitchFamily="34" charset="0"/>
              </a:rPr>
              <a:t>Plutôt NON</a:t>
            </a:r>
            <a:endParaRPr lang="fr-FR" sz="1600" dirty="0">
              <a:latin typeface="Source Sans Pro" panose="020B0503030403020204" pitchFamily="34" charset="0"/>
              <a:ea typeface="Source Sans Pro" panose="020B0503030403020204" pitchFamily="34" charset="0"/>
            </a:endParaRPr>
          </a:p>
          <a:p>
            <a:pPr algn="just">
              <a:lnSpc>
                <a:spcPct val="107000"/>
              </a:lnSpc>
              <a:spcAft>
                <a:spcPts val="800"/>
              </a:spcAft>
            </a:pPr>
            <a:r>
              <a:rPr lang="fr-FR" sz="1400" dirty="0">
                <a:latin typeface="Source Sans Pro" panose="020B0503030403020204" pitchFamily="34" charset="0"/>
                <a:ea typeface="Source Sans Pro" panose="020B0503030403020204" pitchFamily="34" charset="0"/>
                <a:cs typeface="Calibri" panose="020F0502020204030204" pitchFamily="34" charset="0"/>
              </a:rPr>
              <a:t>Les tarifs sont calculés ex ante mais peuvent varier sensiblement en raison du calcul des pertes</a:t>
            </a:r>
          </a:p>
        </p:txBody>
      </p:sp>
      <p:sp>
        <p:nvSpPr>
          <p:cNvPr id="26" name="Rectangle 25">
            <a:extLst>
              <a:ext uri="{FF2B5EF4-FFF2-40B4-BE49-F238E27FC236}">
                <a16:creationId xmlns:a16="http://schemas.microsoft.com/office/drawing/2014/main" id="{8FAEFBE0-4985-65FC-AB25-CDF4AE689977}"/>
              </a:ext>
            </a:extLst>
          </p:cNvPr>
          <p:cNvSpPr/>
          <p:nvPr/>
        </p:nvSpPr>
        <p:spPr>
          <a:xfrm>
            <a:off x="8850641" y="3602397"/>
            <a:ext cx="2560320" cy="1369606"/>
          </a:xfrm>
          <a:prstGeom prst="rect">
            <a:avLst/>
          </a:prstGeom>
          <a:solidFill>
            <a:srgbClr val="8CC88C"/>
          </a:solidFill>
        </p:spPr>
        <p:txBody>
          <a:bodyPr wrap="square">
            <a:spAutoFit/>
          </a:bodyPr>
          <a:lstStyle/>
          <a:p>
            <a:pPr algn="ctr">
              <a:lnSpc>
                <a:spcPct val="107000"/>
              </a:lnSpc>
              <a:spcAft>
                <a:spcPts val="800"/>
              </a:spcAft>
            </a:pPr>
            <a:r>
              <a:rPr lang="fr-FR" sz="1600" b="1" dirty="0">
                <a:latin typeface="Source Sans Pro" panose="020B0503030403020204" pitchFamily="34" charset="0"/>
                <a:ea typeface="Source Sans Pro" panose="020B0503030403020204" pitchFamily="34" charset="0"/>
              </a:rPr>
              <a:t>Plutôt OUI</a:t>
            </a:r>
            <a:endParaRPr lang="fr-FR" sz="1600" dirty="0">
              <a:latin typeface="Source Sans Pro" panose="020B0503030403020204" pitchFamily="34" charset="0"/>
              <a:ea typeface="Source Sans Pro" panose="020B0503030403020204" pitchFamily="34" charset="0"/>
            </a:endParaRPr>
          </a:p>
          <a:p>
            <a:pPr algn="just">
              <a:lnSpc>
                <a:spcPct val="107000"/>
              </a:lnSpc>
              <a:spcAft>
                <a:spcPts val="800"/>
              </a:spcAft>
            </a:pPr>
            <a:r>
              <a:rPr lang="fr-FR" sz="1400" dirty="0">
                <a:latin typeface="Source Sans Pro" panose="020B0503030403020204" pitchFamily="34" charset="0"/>
                <a:ea typeface="Source Sans Pro" panose="020B0503030403020204" pitchFamily="34" charset="0"/>
                <a:cs typeface="Calibri" panose="020F0502020204030204" pitchFamily="34" charset="0"/>
              </a:rPr>
              <a:t>Les tarifs sont exprimés dans un format volumétrique (énergie) mais dans la réalité c’est de la capacité louée</a:t>
            </a:r>
          </a:p>
        </p:txBody>
      </p:sp>
      <p:sp>
        <p:nvSpPr>
          <p:cNvPr id="27" name="TextBox 26">
            <a:extLst>
              <a:ext uri="{FF2B5EF4-FFF2-40B4-BE49-F238E27FC236}">
                <a16:creationId xmlns:a16="http://schemas.microsoft.com/office/drawing/2014/main" id="{5F96A1C5-2E21-C2C3-EAA5-CCB9D7CAC46D}"/>
              </a:ext>
            </a:extLst>
          </p:cNvPr>
          <p:cNvSpPr txBox="1"/>
          <p:nvPr/>
        </p:nvSpPr>
        <p:spPr>
          <a:xfrm>
            <a:off x="148196" y="5049521"/>
            <a:ext cx="492443" cy="1371600"/>
          </a:xfrm>
          <a:prstGeom prst="rect">
            <a:avLst/>
          </a:prstGeom>
          <a:solidFill>
            <a:schemeClr val="accent5">
              <a:lumMod val="20000"/>
              <a:lumOff val="80000"/>
            </a:schemeClr>
          </a:solidFill>
        </p:spPr>
        <p:txBody>
          <a:bodyPr vert="vert270" wrap="square" rtlCol="0" anchor="ctr" anchorCtr="0">
            <a:spAutoFit/>
          </a:bodyPr>
          <a:lstStyle/>
          <a:p>
            <a:pPr algn="ctr"/>
            <a:r>
              <a:rPr lang="fr-FR" sz="2000" b="1" dirty="0">
                <a:latin typeface="Source Sans Pro" panose="020B0503030403020204" pitchFamily="34" charset="0"/>
                <a:ea typeface="Source Sans Pro" panose="020B0503030403020204" pitchFamily="34" charset="0"/>
              </a:rPr>
              <a:t>APM</a:t>
            </a:r>
          </a:p>
        </p:txBody>
      </p:sp>
      <p:sp>
        <p:nvSpPr>
          <p:cNvPr id="28" name="Rectangle 27">
            <a:extLst>
              <a:ext uri="{FF2B5EF4-FFF2-40B4-BE49-F238E27FC236}">
                <a16:creationId xmlns:a16="http://schemas.microsoft.com/office/drawing/2014/main" id="{7D67067E-2DD9-95B9-A690-2CEFC3077357}"/>
              </a:ext>
            </a:extLst>
          </p:cNvPr>
          <p:cNvSpPr/>
          <p:nvPr/>
        </p:nvSpPr>
        <p:spPr>
          <a:xfrm>
            <a:off x="986801" y="5095917"/>
            <a:ext cx="2468880" cy="1139094"/>
          </a:xfrm>
          <a:prstGeom prst="rect">
            <a:avLst/>
          </a:prstGeom>
          <a:solidFill>
            <a:schemeClr val="accent5">
              <a:lumMod val="20000"/>
              <a:lumOff val="80000"/>
            </a:schemeClr>
          </a:solidFill>
        </p:spPr>
        <p:txBody>
          <a:bodyPr wrap="square">
            <a:spAutoFit/>
          </a:bodyPr>
          <a:lstStyle/>
          <a:p>
            <a:pPr algn="ctr">
              <a:lnSpc>
                <a:spcPct val="107000"/>
              </a:lnSpc>
              <a:spcAft>
                <a:spcPts val="800"/>
              </a:spcAft>
            </a:pPr>
            <a:r>
              <a:rPr lang="fr-FR" sz="1600" b="1" dirty="0">
                <a:latin typeface="Source Sans Pro" panose="020B0503030403020204" pitchFamily="34" charset="0"/>
                <a:ea typeface="Source Sans Pro" panose="020B0503030403020204" pitchFamily="34" charset="0"/>
              </a:rPr>
              <a:t>OUI</a:t>
            </a:r>
            <a:endParaRPr lang="fr-FR" sz="1600" dirty="0">
              <a:latin typeface="Source Sans Pro" panose="020B0503030403020204" pitchFamily="34" charset="0"/>
              <a:ea typeface="Source Sans Pro" panose="020B0503030403020204" pitchFamily="34" charset="0"/>
            </a:endParaRPr>
          </a:p>
          <a:p>
            <a:pPr algn="just">
              <a:lnSpc>
                <a:spcPct val="107000"/>
              </a:lnSpc>
              <a:spcAft>
                <a:spcPts val="800"/>
              </a:spcAft>
            </a:pPr>
            <a:r>
              <a:rPr lang="fr-FR" sz="1400" dirty="0">
                <a:latin typeface="Source Sans Pro" panose="020B0503030403020204" pitchFamily="34" charset="0"/>
                <a:ea typeface="Source Sans Pro" panose="020B0503030403020204" pitchFamily="34" charset="0"/>
                <a:cs typeface="Calibri" panose="020F0502020204030204" pitchFamily="34" charset="0"/>
              </a:rPr>
              <a:t>Tous les agents du réseau ((Prod. et Cons.) payent proportionnellement</a:t>
            </a:r>
          </a:p>
        </p:txBody>
      </p:sp>
      <p:sp>
        <p:nvSpPr>
          <p:cNvPr id="29" name="Rectangle 28">
            <a:extLst>
              <a:ext uri="{FF2B5EF4-FFF2-40B4-BE49-F238E27FC236}">
                <a16:creationId xmlns:a16="http://schemas.microsoft.com/office/drawing/2014/main" id="{45826897-60B8-704C-1E47-4A36713F5F2B}"/>
              </a:ext>
            </a:extLst>
          </p:cNvPr>
          <p:cNvSpPr/>
          <p:nvPr/>
        </p:nvSpPr>
        <p:spPr>
          <a:xfrm>
            <a:off x="3577601" y="5080677"/>
            <a:ext cx="2560320" cy="1369606"/>
          </a:xfrm>
          <a:prstGeom prst="rect">
            <a:avLst/>
          </a:prstGeom>
          <a:solidFill>
            <a:schemeClr val="accent5">
              <a:lumMod val="20000"/>
              <a:lumOff val="80000"/>
            </a:schemeClr>
          </a:solidFill>
        </p:spPr>
        <p:txBody>
          <a:bodyPr wrap="square">
            <a:spAutoFit/>
          </a:bodyPr>
          <a:lstStyle/>
          <a:p>
            <a:pPr algn="ctr">
              <a:lnSpc>
                <a:spcPct val="107000"/>
              </a:lnSpc>
              <a:spcAft>
                <a:spcPts val="800"/>
              </a:spcAft>
            </a:pPr>
            <a:r>
              <a:rPr lang="fr-FR" sz="1600" b="1" dirty="0">
                <a:latin typeface="Source Sans Pro" panose="020B0503030403020204" pitchFamily="34" charset="0"/>
                <a:ea typeface="Source Sans Pro" panose="020B0503030403020204" pitchFamily="34" charset="0"/>
              </a:rPr>
              <a:t>Plutôt OUI</a:t>
            </a:r>
            <a:endParaRPr lang="fr-FR" sz="1600" dirty="0">
              <a:latin typeface="Source Sans Pro" panose="020B0503030403020204" pitchFamily="34" charset="0"/>
              <a:ea typeface="Source Sans Pro" panose="020B0503030403020204" pitchFamily="34" charset="0"/>
            </a:endParaRPr>
          </a:p>
          <a:p>
            <a:pPr algn="just">
              <a:lnSpc>
                <a:spcPct val="107000"/>
              </a:lnSpc>
              <a:spcAft>
                <a:spcPts val="800"/>
              </a:spcAft>
            </a:pPr>
            <a:r>
              <a:rPr lang="fr-FR" sz="1400" dirty="0">
                <a:latin typeface="Source Sans Pro" panose="020B0503030403020204" pitchFamily="34" charset="0"/>
                <a:ea typeface="Source Sans Pro" panose="020B0503030403020204" pitchFamily="34" charset="0"/>
                <a:cs typeface="Calibri" panose="020F0502020204030204" pitchFamily="34" charset="0"/>
              </a:rPr>
              <a:t>Les contrats bilatéraux ne payent pas de tarif de transport en dehors de l’accès au réseau national.</a:t>
            </a:r>
          </a:p>
        </p:txBody>
      </p:sp>
      <p:sp>
        <p:nvSpPr>
          <p:cNvPr id="30" name="Rectangle 29">
            <a:extLst>
              <a:ext uri="{FF2B5EF4-FFF2-40B4-BE49-F238E27FC236}">
                <a16:creationId xmlns:a16="http://schemas.microsoft.com/office/drawing/2014/main" id="{318AFB7A-5D3B-A4E2-E147-0839049F2D69}"/>
              </a:ext>
            </a:extLst>
          </p:cNvPr>
          <p:cNvSpPr/>
          <p:nvPr/>
        </p:nvSpPr>
        <p:spPr>
          <a:xfrm>
            <a:off x="6244601" y="5095917"/>
            <a:ext cx="2560320" cy="1139094"/>
          </a:xfrm>
          <a:prstGeom prst="rect">
            <a:avLst/>
          </a:prstGeom>
          <a:solidFill>
            <a:schemeClr val="accent5">
              <a:lumMod val="20000"/>
              <a:lumOff val="80000"/>
            </a:schemeClr>
          </a:solidFill>
        </p:spPr>
        <p:txBody>
          <a:bodyPr wrap="square">
            <a:spAutoFit/>
          </a:bodyPr>
          <a:lstStyle/>
          <a:p>
            <a:pPr algn="ctr">
              <a:lnSpc>
                <a:spcPct val="107000"/>
              </a:lnSpc>
              <a:spcAft>
                <a:spcPts val="800"/>
              </a:spcAft>
            </a:pPr>
            <a:r>
              <a:rPr lang="fr-FR" sz="1600" b="1" dirty="0">
                <a:latin typeface="Source Sans Pro" panose="020B0503030403020204" pitchFamily="34" charset="0"/>
                <a:ea typeface="Source Sans Pro" panose="020B0503030403020204" pitchFamily="34" charset="0"/>
              </a:rPr>
              <a:t>Plutôt OUI</a:t>
            </a:r>
            <a:endParaRPr lang="fr-FR" sz="1600" dirty="0">
              <a:latin typeface="Source Sans Pro" panose="020B0503030403020204" pitchFamily="34" charset="0"/>
              <a:ea typeface="Source Sans Pro" panose="020B0503030403020204" pitchFamily="34" charset="0"/>
            </a:endParaRPr>
          </a:p>
          <a:p>
            <a:pPr algn="just">
              <a:lnSpc>
                <a:spcPct val="107000"/>
              </a:lnSpc>
              <a:spcAft>
                <a:spcPts val="800"/>
              </a:spcAft>
            </a:pPr>
            <a:r>
              <a:rPr lang="fr-FR" sz="1400" dirty="0">
                <a:latin typeface="Source Sans Pro" panose="020B0503030403020204" pitchFamily="34" charset="0"/>
                <a:ea typeface="Source Sans Pro" panose="020B0503030403020204" pitchFamily="34" charset="0"/>
                <a:cs typeface="Calibri" panose="020F0502020204030204" pitchFamily="34" charset="0"/>
              </a:rPr>
              <a:t>En absence de tarif de transport régional (compensation inter GRT) il n’y a pas de variabilité</a:t>
            </a:r>
          </a:p>
        </p:txBody>
      </p:sp>
      <p:sp>
        <p:nvSpPr>
          <p:cNvPr id="34" name="Rectangle 33">
            <a:extLst>
              <a:ext uri="{FF2B5EF4-FFF2-40B4-BE49-F238E27FC236}">
                <a16:creationId xmlns:a16="http://schemas.microsoft.com/office/drawing/2014/main" id="{0B252883-59D4-9841-2015-B431F6DB553A}"/>
              </a:ext>
            </a:extLst>
          </p:cNvPr>
          <p:cNvSpPr/>
          <p:nvPr/>
        </p:nvSpPr>
        <p:spPr>
          <a:xfrm>
            <a:off x="8972561" y="5095917"/>
            <a:ext cx="2560320" cy="1139094"/>
          </a:xfrm>
          <a:prstGeom prst="rect">
            <a:avLst/>
          </a:prstGeom>
          <a:solidFill>
            <a:schemeClr val="accent5">
              <a:lumMod val="20000"/>
              <a:lumOff val="80000"/>
            </a:schemeClr>
          </a:solidFill>
        </p:spPr>
        <p:txBody>
          <a:bodyPr wrap="square">
            <a:spAutoFit/>
          </a:bodyPr>
          <a:lstStyle/>
          <a:p>
            <a:pPr algn="ctr">
              <a:lnSpc>
                <a:spcPct val="107000"/>
              </a:lnSpc>
              <a:spcAft>
                <a:spcPts val="800"/>
              </a:spcAft>
            </a:pPr>
            <a:r>
              <a:rPr lang="fr-FR" sz="1600" b="1" dirty="0">
                <a:latin typeface="Source Sans Pro" panose="020B0503030403020204" pitchFamily="34" charset="0"/>
                <a:ea typeface="Source Sans Pro" panose="020B0503030403020204" pitchFamily="34" charset="0"/>
              </a:rPr>
              <a:t>Plutôt OUI</a:t>
            </a:r>
            <a:endParaRPr lang="fr-FR" sz="1600" dirty="0">
              <a:latin typeface="Source Sans Pro" panose="020B0503030403020204" pitchFamily="34" charset="0"/>
              <a:ea typeface="Source Sans Pro" panose="020B0503030403020204" pitchFamily="34" charset="0"/>
            </a:endParaRPr>
          </a:p>
          <a:p>
            <a:pPr algn="just">
              <a:lnSpc>
                <a:spcPct val="107000"/>
              </a:lnSpc>
              <a:spcAft>
                <a:spcPts val="800"/>
              </a:spcAft>
            </a:pPr>
            <a:r>
              <a:rPr lang="fr-FR" sz="1400" dirty="0">
                <a:latin typeface="Source Sans Pro" panose="020B0503030403020204" pitchFamily="34" charset="0"/>
                <a:ea typeface="Source Sans Pro" panose="020B0503030403020204" pitchFamily="34" charset="0"/>
                <a:cs typeface="Calibri" panose="020F0502020204030204" pitchFamily="34" charset="0"/>
              </a:rPr>
              <a:t>En absence de tarif de transport régional (compensation inter GRT) il n’y a pas de variabilité</a:t>
            </a:r>
          </a:p>
        </p:txBody>
      </p:sp>
      <p:cxnSp>
        <p:nvCxnSpPr>
          <p:cNvPr id="35" name="Connecteur droit 28">
            <a:extLst>
              <a:ext uri="{FF2B5EF4-FFF2-40B4-BE49-F238E27FC236}">
                <a16:creationId xmlns:a16="http://schemas.microsoft.com/office/drawing/2014/main" id="{6A247DDD-D1E6-464E-46F5-C911C5D01F45}"/>
              </a:ext>
            </a:extLst>
          </p:cNvPr>
          <p:cNvCxnSpPr/>
          <p:nvPr/>
        </p:nvCxnSpPr>
        <p:spPr>
          <a:xfrm>
            <a:off x="150055" y="4997938"/>
            <a:ext cx="11247120" cy="0"/>
          </a:xfrm>
          <a:prstGeom prst="line">
            <a:avLst/>
          </a:prstGeom>
          <a:ln w="15875">
            <a:solidFill>
              <a:schemeClr val="tx1"/>
            </a:solidFill>
            <a:prstDash val="dash"/>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81546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1000"/>
                                        <p:tgtEl>
                                          <p:spTgt spid="22"/>
                                        </p:tgtEl>
                                      </p:cBhvr>
                                    </p:animEffect>
                                    <p:anim calcmode="lin" valueType="num">
                                      <p:cBhvr>
                                        <p:cTn id="69" dur="1000" fill="hold"/>
                                        <p:tgtEl>
                                          <p:spTgt spid="22"/>
                                        </p:tgtEl>
                                        <p:attrNameLst>
                                          <p:attrName>ppt_x</p:attrName>
                                        </p:attrNameLst>
                                      </p:cBhvr>
                                      <p:tavLst>
                                        <p:tav tm="0">
                                          <p:val>
                                            <p:strVal val="#ppt_x"/>
                                          </p:val>
                                        </p:tav>
                                        <p:tav tm="100000">
                                          <p:val>
                                            <p:strVal val="#ppt_x"/>
                                          </p:val>
                                        </p:tav>
                                      </p:tavLst>
                                    </p:anim>
                                    <p:anim calcmode="lin" valueType="num">
                                      <p:cBhvr>
                                        <p:cTn id="7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1000"/>
                                        <p:tgtEl>
                                          <p:spTgt spid="25"/>
                                        </p:tgtEl>
                                      </p:cBhvr>
                                    </p:animEffect>
                                    <p:anim calcmode="lin" valueType="num">
                                      <p:cBhvr>
                                        <p:cTn id="76" dur="1000" fill="hold"/>
                                        <p:tgtEl>
                                          <p:spTgt spid="25"/>
                                        </p:tgtEl>
                                        <p:attrNameLst>
                                          <p:attrName>ppt_x</p:attrName>
                                        </p:attrNameLst>
                                      </p:cBhvr>
                                      <p:tavLst>
                                        <p:tav tm="0">
                                          <p:val>
                                            <p:strVal val="#ppt_x"/>
                                          </p:val>
                                        </p:tav>
                                        <p:tav tm="100000">
                                          <p:val>
                                            <p:strVal val="#ppt_x"/>
                                          </p:val>
                                        </p:tav>
                                      </p:tavLst>
                                    </p:anim>
                                    <p:anim calcmode="lin" valueType="num">
                                      <p:cBhvr>
                                        <p:cTn id="7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000"/>
                                        <p:tgtEl>
                                          <p:spTgt spid="26"/>
                                        </p:tgtEl>
                                      </p:cBhvr>
                                    </p:animEffect>
                                    <p:anim calcmode="lin" valueType="num">
                                      <p:cBhvr>
                                        <p:cTn id="83" dur="1000" fill="hold"/>
                                        <p:tgtEl>
                                          <p:spTgt spid="26"/>
                                        </p:tgtEl>
                                        <p:attrNameLst>
                                          <p:attrName>ppt_x</p:attrName>
                                        </p:attrNameLst>
                                      </p:cBhvr>
                                      <p:tavLst>
                                        <p:tav tm="0">
                                          <p:val>
                                            <p:strVal val="#ppt_x"/>
                                          </p:val>
                                        </p:tav>
                                        <p:tav tm="100000">
                                          <p:val>
                                            <p:strVal val="#ppt_x"/>
                                          </p:val>
                                        </p:tav>
                                      </p:tavLst>
                                    </p:anim>
                                    <p:anim calcmode="lin" valueType="num">
                                      <p:cBhvr>
                                        <p:cTn id="8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500" fill="hold"/>
                                        <p:tgtEl>
                                          <p:spTgt spid="27"/>
                                        </p:tgtEl>
                                        <p:attrNameLst>
                                          <p:attrName>ppt_x</p:attrName>
                                        </p:attrNameLst>
                                      </p:cBhvr>
                                      <p:tavLst>
                                        <p:tav tm="0">
                                          <p:val>
                                            <p:strVal val="#ppt_x"/>
                                          </p:val>
                                        </p:tav>
                                        <p:tav tm="100000">
                                          <p:val>
                                            <p:strVal val="#ppt_x"/>
                                          </p:val>
                                        </p:tav>
                                      </p:tavLst>
                                    </p:anim>
                                    <p:anim calcmode="lin" valueType="num">
                                      <p:cBhvr additive="base">
                                        <p:cTn id="90" dur="500" fill="hold"/>
                                        <p:tgtEl>
                                          <p:spTgt spid="27"/>
                                        </p:tgtEl>
                                        <p:attrNameLst>
                                          <p:attrName>ppt_y</p:attrName>
                                        </p:attrNameLst>
                                      </p:cBhvr>
                                      <p:tavLst>
                                        <p:tav tm="0">
                                          <p:val>
                                            <p:strVal val="1+#ppt_h/2"/>
                                          </p:val>
                                        </p:tav>
                                        <p:tav tm="100000">
                                          <p:val>
                                            <p:strVal val="#ppt_y"/>
                                          </p:val>
                                        </p:tav>
                                      </p:tavLst>
                                    </p:anim>
                                  </p:childTnLst>
                                </p:cTn>
                              </p:par>
                              <p:par>
                                <p:cTn id="91" presetID="42" presetClass="entr" presetSubtype="0" fill="hold"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1000"/>
                                        <p:tgtEl>
                                          <p:spTgt spid="35"/>
                                        </p:tgtEl>
                                      </p:cBhvr>
                                    </p:animEffect>
                                    <p:anim calcmode="lin" valueType="num">
                                      <p:cBhvr>
                                        <p:cTn id="94" dur="1000" fill="hold"/>
                                        <p:tgtEl>
                                          <p:spTgt spid="35"/>
                                        </p:tgtEl>
                                        <p:attrNameLst>
                                          <p:attrName>ppt_x</p:attrName>
                                        </p:attrNameLst>
                                      </p:cBhvr>
                                      <p:tavLst>
                                        <p:tav tm="0">
                                          <p:val>
                                            <p:strVal val="#ppt_x"/>
                                          </p:val>
                                        </p:tav>
                                        <p:tav tm="100000">
                                          <p:val>
                                            <p:strVal val="#ppt_x"/>
                                          </p:val>
                                        </p:tav>
                                      </p:tavLst>
                                    </p:anim>
                                    <p:anim calcmode="lin" valueType="num">
                                      <p:cBhvr>
                                        <p:cTn id="9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42" presetClass="entr" presetSubtype="0" fill="hold" grpId="0" nodeType="click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fade">
                                      <p:cBhvr>
                                        <p:cTn id="100" dur="1000"/>
                                        <p:tgtEl>
                                          <p:spTgt spid="28"/>
                                        </p:tgtEl>
                                      </p:cBhvr>
                                    </p:animEffect>
                                    <p:anim calcmode="lin" valueType="num">
                                      <p:cBhvr>
                                        <p:cTn id="101" dur="1000" fill="hold"/>
                                        <p:tgtEl>
                                          <p:spTgt spid="28"/>
                                        </p:tgtEl>
                                        <p:attrNameLst>
                                          <p:attrName>ppt_x</p:attrName>
                                        </p:attrNameLst>
                                      </p:cBhvr>
                                      <p:tavLst>
                                        <p:tav tm="0">
                                          <p:val>
                                            <p:strVal val="#ppt_x"/>
                                          </p:val>
                                        </p:tav>
                                        <p:tav tm="100000">
                                          <p:val>
                                            <p:strVal val="#ppt_x"/>
                                          </p:val>
                                        </p:tav>
                                      </p:tavLst>
                                    </p:anim>
                                    <p:anim calcmode="lin" valueType="num">
                                      <p:cBhvr>
                                        <p:cTn id="10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grpId="0" nodeType="click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1000"/>
                                        <p:tgtEl>
                                          <p:spTgt spid="29"/>
                                        </p:tgtEl>
                                      </p:cBhvr>
                                    </p:animEffect>
                                    <p:anim calcmode="lin" valueType="num">
                                      <p:cBhvr>
                                        <p:cTn id="108" dur="1000" fill="hold"/>
                                        <p:tgtEl>
                                          <p:spTgt spid="29"/>
                                        </p:tgtEl>
                                        <p:attrNameLst>
                                          <p:attrName>ppt_x</p:attrName>
                                        </p:attrNameLst>
                                      </p:cBhvr>
                                      <p:tavLst>
                                        <p:tav tm="0">
                                          <p:val>
                                            <p:strVal val="#ppt_x"/>
                                          </p:val>
                                        </p:tav>
                                        <p:tav tm="100000">
                                          <p:val>
                                            <p:strVal val="#ppt_x"/>
                                          </p:val>
                                        </p:tav>
                                      </p:tavLst>
                                    </p:anim>
                                    <p:anim calcmode="lin" valueType="num">
                                      <p:cBhvr>
                                        <p:cTn id="10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fade">
                                      <p:cBhvr>
                                        <p:cTn id="114" dur="1000"/>
                                        <p:tgtEl>
                                          <p:spTgt spid="30"/>
                                        </p:tgtEl>
                                      </p:cBhvr>
                                    </p:animEffect>
                                    <p:anim calcmode="lin" valueType="num">
                                      <p:cBhvr>
                                        <p:cTn id="115" dur="1000" fill="hold"/>
                                        <p:tgtEl>
                                          <p:spTgt spid="30"/>
                                        </p:tgtEl>
                                        <p:attrNameLst>
                                          <p:attrName>ppt_x</p:attrName>
                                        </p:attrNameLst>
                                      </p:cBhvr>
                                      <p:tavLst>
                                        <p:tav tm="0">
                                          <p:val>
                                            <p:strVal val="#ppt_x"/>
                                          </p:val>
                                        </p:tav>
                                        <p:tav tm="100000">
                                          <p:val>
                                            <p:strVal val="#ppt_x"/>
                                          </p:val>
                                        </p:tav>
                                      </p:tavLst>
                                    </p:anim>
                                    <p:anim calcmode="lin" valueType="num">
                                      <p:cBhvr>
                                        <p:cTn id="116" dur="1000" fill="hold"/>
                                        <p:tgtEl>
                                          <p:spTgt spid="30"/>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34"/>
                                        </p:tgtEl>
                                        <p:attrNameLst>
                                          <p:attrName>style.visibility</p:attrName>
                                        </p:attrNameLst>
                                      </p:cBhvr>
                                      <p:to>
                                        <p:strVal val="visible"/>
                                      </p:to>
                                    </p:set>
                                    <p:animEffect transition="in" filter="fade">
                                      <p:cBhvr>
                                        <p:cTn id="119" dur="1000"/>
                                        <p:tgtEl>
                                          <p:spTgt spid="34"/>
                                        </p:tgtEl>
                                      </p:cBhvr>
                                    </p:animEffect>
                                    <p:anim calcmode="lin" valueType="num">
                                      <p:cBhvr>
                                        <p:cTn id="120" dur="1000" fill="hold"/>
                                        <p:tgtEl>
                                          <p:spTgt spid="34"/>
                                        </p:tgtEl>
                                        <p:attrNameLst>
                                          <p:attrName>ppt_x</p:attrName>
                                        </p:attrNameLst>
                                      </p:cBhvr>
                                      <p:tavLst>
                                        <p:tav tm="0">
                                          <p:val>
                                            <p:strVal val="#ppt_x"/>
                                          </p:val>
                                        </p:tav>
                                        <p:tav tm="100000">
                                          <p:val>
                                            <p:strVal val="#ppt_x"/>
                                          </p:val>
                                        </p:tav>
                                      </p:tavLst>
                                    </p:anim>
                                    <p:anim calcmode="lin" valueType="num">
                                      <p:cBhvr>
                                        <p:cTn id="12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p:bldP spid="14" grpId="0" animBg="1"/>
      <p:bldP spid="15" grpId="0"/>
      <p:bldP spid="16" grpId="0" animBg="1"/>
      <p:bldP spid="18" grpId="0" animBg="1"/>
      <p:bldP spid="21" grpId="0" animBg="1"/>
      <p:bldP spid="22" grpId="0" animBg="1"/>
      <p:bldP spid="25" grpId="0" animBg="1"/>
      <p:bldP spid="26" grpId="0" animBg="1"/>
      <p:bldP spid="27" grpId="0" animBg="1"/>
      <p:bldP spid="28" grpId="0" animBg="1"/>
      <p:bldP spid="29" grpId="0" animBg="1"/>
      <p:bldP spid="30" grpId="0" animBg="1"/>
      <p:bldP spid="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998D7F-3D5D-4E9D-A789-7FB90C3EE797}"/>
              </a:ext>
            </a:extLst>
          </p:cNvPr>
          <p:cNvSpPr>
            <a:spLocks noGrp="1"/>
          </p:cNvSpPr>
          <p:nvPr>
            <p:ph type="title"/>
          </p:nvPr>
        </p:nvSpPr>
        <p:spPr>
          <a:xfrm>
            <a:off x="403761" y="1034572"/>
            <a:ext cx="10094026" cy="590931"/>
          </a:xfrm>
        </p:spPr>
        <p:txBody>
          <a:bodyPr/>
          <a:lstStyle/>
          <a:p>
            <a:pPr marL="857250" indent="-857250" algn="just">
              <a:spcBef>
                <a:spcPts val="600"/>
              </a:spcBef>
              <a:spcAft>
                <a:spcPts val="600"/>
              </a:spcAft>
              <a:buFont typeface="+mj-lt"/>
              <a:buAutoNum type="romanUcPeriod" startAt="4"/>
            </a:pPr>
            <a:r>
              <a:rPr lang="fr-FR" dirty="0">
                <a:ea typeface="Source Sans Pro" panose="020B0503030403020204" pitchFamily="34" charset="0"/>
                <a:cs typeface="Century Gothic"/>
              </a:rPr>
              <a:t>PERSPECTIVE D’EVOLUTION DE LA MT</a:t>
            </a:r>
          </a:p>
        </p:txBody>
      </p:sp>
      <p:sp>
        <p:nvSpPr>
          <p:cNvPr id="3" name="Titel 1">
            <a:extLst>
              <a:ext uri="{FF2B5EF4-FFF2-40B4-BE49-F238E27FC236}">
                <a16:creationId xmlns:a16="http://schemas.microsoft.com/office/drawing/2014/main" id="{5382A041-0F49-4C7A-F0D6-5667C2F1C2A2}"/>
              </a:ext>
            </a:extLst>
          </p:cNvPr>
          <p:cNvSpPr txBox="1">
            <a:spLocks/>
          </p:cNvSpPr>
          <p:nvPr/>
        </p:nvSpPr>
        <p:spPr bwMode="gray">
          <a:xfrm>
            <a:off x="1915160" y="3694860"/>
            <a:ext cx="9508902" cy="584775"/>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3600" b="1" kern="1200">
                <a:solidFill>
                  <a:schemeClr val="bg1"/>
                </a:solidFill>
                <a:latin typeface="Source Sans Pro" panose="020B0503030403020204" pitchFamily="34" charset="0"/>
                <a:ea typeface="+mj-ea"/>
                <a:cs typeface="+mj-cs"/>
              </a:defRPr>
            </a:lvl1pPr>
          </a:lstStyle>
          <a:p>
            <a:pPr marL="571500" indent="-571500">
              <a:lnSpc>
                <a:spcPct val="100000"/>
              </a:lnSpc>
              <a:spcBef>
                <a:spcPts val="600"/>
              </a:spcBef>
              <a:spcAft>
                <a:spcPts val="1800"/>
              </a:spcAft>
              <a:buFont typeface="Wingdings" panose="05000000000000000000" pitchFamily="2" charset="2"/>
              <a:buChar char="Ø"/>
            </a:pPr>
            <a:r>
              <a:rPr lang="fr-FR" sz="3200" dirty="0">
                <a:ea typeface="Source Sans Pro" panose="020B0503030403020204" pitchFamily="34" charset="0"/>
                <a:cs typeface="Century Gothic"/>
              </a:rPr>
              <a:t>Adoption de l’APM</a:t>
            </a:r>
            <a:endParaRPr lang="fr-FR" altLang="fr-FR" sz="3200" b="1" dirty="0">
              <a:ea typeface="Source Sans Pro" panose="020B0503030403020204" pitchFamily="34" charset="0"/>
            </a:endParaRPr>
          </a:p>
        </p:txBody>
      </p:sp>
    </p:spTree>
    <p:extLst>
      <p:ext uri="{BB962C8B-B14F-4D97-AF65-F5344CB8AC3E}">
        <p14:creationId xmlns:p14="http://schemas.microsoft.com/office/powerpoint/2010/main" val="30442670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188" y="1055551"/>
            <a:ext cx="7382024" cy="464101"/>
          </a:xfrm>
          <a:prstGeom prst="rect">
            <a:avLst/>
          </a:prstGeom>
        </p:spPr>
        <p:txBody>
          <a:bodyPr wrap="square">
            <a:spAutoFit/>
          </a:bodyPr>
          <a:lstStyle/>
          <a:p>
            <a:pPr marL="514350" indent="-514350" algn="ctr">
              <a:lnSpc>
                <a:spcPct val="150000"/>
              </a:lnSpc>
              <a:spcBef>
                <a:spcPts val="600"/>
              </a:spcBef>
              <a:spcAft>
                <a:spcPts val="1200"/>
              </a:spcAft>
              <a:buFont typeface="+mj-lt"/>
              <a:buAutoNum type="romanUcPeriod" startAt="3"/>
            </a:pPr>
            <a:r>
              <a:rPr lang="fr-FR" b="1" dirty="0">
                <a:latin typeface="Source Sans Pro" panose="020B0503030403020204" pitchFamily="34" charset="0"/>
                <a:ea typeface="Source Sans Pro" panose="020B0503030403020204" pitchFamily="34" charset="0"/>
              </a:rPr>
              <a:t>SCHEMA FONCTIONNEL DE LA MÉTHODOLOGIE TARIFAIRE</a:t>
            </a:r>
          </a:p>
        </p:txBody>
      </p:sp>
      <p:sp>
        <p:nvSpPr>
          <p:cNvPr id="20" name="Espace réservé du contenu 19">
            <a:extLst>
              <a:ext uri="{FF2B5EF4-FFF2-40B4-BE49-F238E27FC236}">
                <a16:creationId xmlns:a16="http://schemas.microsoft.com/office/drawing/2014/main" id="{20C8C3E0-B1F1-4104-88A5-2A65DA26979C}"/>
              </a:ext>
            </a:extLst>
          </p:cNvPr>
          <p:cNvSpPr>
            <a:spLocks noGrp="1"/>
          </p:cNvSpPr>
          <p:nvPr>
            <p:ph idx="10"/>
          </p:nvPr>
        </p:nvSpPr>
        <p:spPr/>
        <p:txBody>
          <a:bodyPr/>
          <a:lstStyle/>
          <a:p>
            <a:endParaRPr lang="fr-FR"/>
          </a:p>
        </p:txBody>
      </p:sp>
      <p:sp>
        <p:nvSpPr>
          <p:cNvPr id="36" name="Rectangle 35">
            <a:extLst>
              <a:ext uri="{FF2B5EF4-FFF2-40B4-BE49-F238E27FC236}">
                <a16:creationId xmlns:a16="http://schemas.microsoft.com/office/drawing/2014/main" id="{5DB0349C-019A-E003-FB40-F3AD5F130CA5}"/>
              </a:ext>
            </a:extLst>
          </p:cNvPr>
          <p:cNvSpPr/>
          <p:nvPr/>
        </p:nvSpPr>
        <p:spPr>
          <a:xfrm>
            <a:off x="885335" y="1675283"/>
            <a:ext cx="2608639" cy="930204"/>
          </a:xfrm>
          <a:prstGeom prst="rect">
            <a:avLst/>
          </a:prstGeom>
          <a:solidFill>
            <a:srgbClr val="008244"/>
          </a:solidFill>
          <a:ln w="12700" cap="flat" cmpd="sng" algn="ctr">
            <a:solidFill>
              <a:srgbClr val="00824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Source Sans Pro" panose="020B0503030403020204" pitchFamily="34" charset="0"/>
                <a:ea typeface="Source Sans Pro" panose="020B0503030403020204" pitchFamily="34" charset="0"/>
                <a:cs typeface="+mn-cs"/>
              </a:rPr>
              <a:t>ETAPE 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white"/>
                </a:solidFill>
                <a:effectLst/>
                <a:uLnTx/>
                <a:uFillTx/>
                <a:latin typeface="Source Sans Pro" panose="020B0503030403020204" pitchFamily="34" charset="0"/>
                <a:ea typeface="Source Sans Pro" panose="020B0503030403020204" pitchFamily="34" charset="0"/>
                <a:cs typeface="+mn-cs"/>
              </a:rPr>
              <a:t>Définition et détermination de la valeur des actifs</a:t>
            </a:r>
          </a:p>
        </p:txBody>
      </p:sp>
      <p:sp>
        <p:nvSpPr>
          <p:cNvPr id="37" name="Rectangle 36">
            <a:extLst>
              <a:ext uri="{FF2B5EF4-FFF2-40B4-BE49-F238E27FC236}">
                <a16:creationId xmlns:a16="http://schemas.microsoft.com/office/drawing/2014/main" id="{C2687830-8E54-EB06-4566-7617864E2F27}"/>
              </a:ext>
            </a:extLst>
          </p:cNvPr>
          <p:cNvSpPr/>
          <p:nvPr/>
        </p:nvSpPr>
        <p:spPr>
          <a:xfrm>
            <a:off x="884910" y="3307094"/>
            <a:ext cx="2679502" cy="1129535"/>
          </a:xfrm>
          <a:prstGeom prst="rect">
            <a:avLst/>
          </a:prstGeom>
          <a:solidFill>
            <a:srgbClr val="008244"/>
          </a:solidFill>
          <a:ln w="12700" cap="flat" cmpd="sng" algn="ctr">
            <a:solidFill>
              <a:srgbClr val="00824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Source Sans Pro" panose="020B0503030403020204" pitchFamily="34" charset="0"/>
                <a:ea typeface="Source Sans Pro" panose="020B0503030403020204" pitchFamily="34" charset="0"/>
                <a:cs typeface="+mn-cs"/>
              </a:rPr>
              <a:t>ETAPE 2</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white"/>
                </a:solidFill>
                <a:effectLst/>
                <a:uLnTx/>
                <a:uFillTx/>
                <a:latin typeface="Source Sans Pro" panose="020B0503030403020204" pitchFamily="34" charset="0"/>
                <a:ea typeface="Source Sans Pro" panose="020B0503030403020204" pitchFamily="34" charset="0"/>
                <a:cs typeface="+mn-cs"/>
              </a:rPr>
              <a:t>Calcul des revenus requis pour chaque actif du GRT </a:t>
            </a:r>
          </a:p>
        </p:txBody>
      </p:sp>
      <p:sp>
        <p:nvSpPr>
          <p:cNvPr id="38" name="Rectangle 37">
            <a:extLst>
              <a:ext uri="{FF2B5EF4-FFF2-40B4-BE49-F238E27FC236}">
                <a16:creationId xmlns:a16="http://schemas.microsoft.com/office/drawing/2014/main" id="{BFB6941F-F506-A338-FFA9-03C81FFD18DD}"/>
              </a:ext>
            </a:extLst>
          </p:cNvPr>
          <p:cNvSpPr/>
          <p:nvPr/>
        </p:nvSpPr>
        <p:spPr>
          <a:xfrm>
            <a:off x="884910" y="5077054"/>
            <a:ext cx="2679502" cy="1262421"/>
          </a:xfrm>
          <a:prstGeom prst="rect">
            <a:avLst/>
          </a:prstGeom>
          <a:gradFill>
            <a:gsLst>
              <a:gs pos="54000">
                <a:srgbClr val="8EAC93"/>
              </a:gs>
              <a:gs pos="0">
                <a:schemeClr val="accent6">
                  <a:lumMod val="75000"/>
                </a:schemeClr>
              </a:gs>
              <a:gs pos="100000">
                <a:schemeClr val="accent1">
                  <a:lumMod val="30000"/>
                  <a:lumOff val="70000"/>
                </a:schemeClr>
              </a:gs>
            </a:gsLst>
            <a:lin ang="5400000" scaled="1"/>
          </a:gradFill>
          <a:ln w="12700" cap="flat" cmpd="sng" algn="ctr">
            <a:solidFill>
              <a:srgbClr val="00824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Source Sans Pro" panose="020B0503030403020204" pitchFamily="34" charset="0"/>
                <a:ea typeface="Source Sans Pro" panose="020B0503030403020204" pitchFamily="34" charset="0"/>
                <a:cs typeface="+mn-cs"/>
              </a:rPr>
              <a:t>ETAPE 3</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white"/>
                </a:solidFill>
                <a:effectLst/>
                <a:uLnTx/>
                <a:uFillTx/>
                <a:latin typeface="Source Sans Pro" panose="020B0503030403020204" pitchFamily="34" charset="0"/>
                <a:ea typeface="Source Sans Pro" panose="020B0503030403020204" pitchFamily="34" charset="0"/>
                <a:cs typeface="Arial" panose="020B0604020202020204" pitchFamily="34" charset="0"/>
              </a:rPr>
              <a:t>Calcul de la participation moyenne de tous les agents du réseau interconnecté de l’EEEOA</a:t>
            </a:r>
          </a:p>
        </p:txBody>
      </p:sp>
      <p:sp>
        <p:nvSpPr>
          <p:cNvPr id="39" name="Rectangle 38">
            <a:extLst>
              <a:ext uri="{FF2B5EF4-FFF2-40B4-BE49-F238E27FC236}">
                <a16:creationId xmlns:a16="http://schemas.microsoft.com/office/drawing/2014/main" id="{F2DE4992-7D11-988B-00D8-8F3ACBFAEAFA}"/>
              </a:ext>
            </a:extLst>
          </p:cNvPr>
          <p:cNvSpPr/>
          <p:nvPr/>
        </p:nvSpPr>
        <p:spPr>
          <a:xfrm>
            <a:off x="7213197" y="2759100"/>
            <a:ext cx="3017520" cy="1371600"/>
          </a:xfrm>
          <a:prstGeom prst="rect">
            <a:avLst/>
          </a:prstGeom>
          <a:solidFill>
            <a:schemeClr val="accent1">
              <a:lumMod val="60000"/>
              <a:lumOff val="40000"/>
            </a:schemeClr>
          </a:solidFill>
          <a:ln w="12700" cap="flat" cmpd="sng" algn="ctr">
            <a:solidFill>
              <a:srgbClr val="00824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Source Sans Pro" panose="020B0503030403020204" pitchFamily="34" charset="0"/>
                <a:ea typeface="Source Sans Pro" panose="020B0503030403020204" pitchFamily="34" charset="0"/>
                <a:cs typeface="+mn-cs"/>
              </a:rPr>
              <a:t>ETAPE 4</a:t>
            </a:r>
          </a:p>
          <a:p>
            <a:pPr marL="0" marR="0" lvl="0" indent="0" algn="ctr" defTabSz="914400" eaLnBrk="1" fontAlgn="auto" latinLnBrk="0" hangingPunct="1">
              <a:lnSpc>
                <a:spcPct val="100000"/>
              </a:lnSpc>
              <a:spcBef>
                <a:spcPts val="0"/>
              </a:spcBef>
              <a:spcAft>
                <a:spcPts val="0"/>
              </a:spcAft>
              <a:buClrTx/>
              <a:buSzTx/>
              <a:buFontTx/>
              <a:buNone/>
              <a:tabLst/>
              <a:defRPr/>
            </a:pPr>
            <a:r>
              <a:rPr lang="fr-FR" sz="1600" b="1" kern="0" dirty="0">
                <a:solidFill>
                  <a:prstClr val="white"/>
                </a:solidFill>
                <a:latin typeface="Source Sans Pro" panose="020B0503030403020204" pitchFamily="34" charset="0"/>
                <a:ea typeface="Source Sans Pro" panose="020B0503030403020204" pitchFamily="34" charset="0"/>
              </a:rPr>
              <a:t>C</a:t>
            </a:r>
            <a:r>
              <a:rPr kumimoji="0" lang="fr-FR" sz="1600" b="1" i="0" u="none" strike="noStrike" kern="0" cap="none" spc="0" normalizeH="0" baseline="0" noProof="0" dirty="0" err="1">
                <a:ln>
                  <a:noFill/>
                </a:ln>
                <a:solidFill>
                  <a:prstClr val="white"/>
                </a:solidFill>
                <a:effectLst/>
                <a:uLnTx/>
                <a:uFillTx/>
                <a:latin typeface="Source Sans Pro" panose="020B0503030403020204" pitchFamily="34" charset="0"/>
                <a:ea typeface="Source Sans Pro" panose="020B0503030403020204" pitchFamily="34" charset="0"/>
                <a:cs typeface="+mn-cs"/>
              </a:rPr>
              <a:t>ompensation</a:t>
            </a:r>
            <a:r>
              <a:rPr kumimoji="0" lang="fr-FR" sz="1600" b="1" i="0" u="none" strike="noStrike" kern="0" cap="none" spc="0" normalizeH="0" baseline="0" noProof="0" dirty="0">
                <a:ln>
                  <a:noFill/>
                </a:ln>
                <a:solidFill>
                  <a:prstClr val="white"/>
                </a:solidFill>
                <a:effectLst/>
                <a:uLnTx/>
                <a:uFillTx/>
                <a:latin typeface="Source Sans Pro" panose="020B0503030403020204" pitchFamily="34" charset="0"/>
                <a:ea typeface="Source Sans Pro" panose="020B0503030403020204" pitchFamily="34" charset="0"/>
                <a:cs typeface="+mn-cs"/>
              </a:rPr>
              <a:t> inter- GRT</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1" i="0" u="none" strike="noStrike" kern="0" cap="none" spc="0" normalizeH="0" baseline="0" noProof="0" dirty="0">
              <a:ln>
                <a:noFill/>
              </a:ln>
              <a:solidFill>
                <a:prstClr val="white"/>
              </a:solidFill>
              <a:effectLst/>
              <a:uLnTx/>
              <a:uFillTx/>
              <a:latin typeface="Source Sans Pro" panose="020B0503030403020204" pitchFamily="34" charset="0"/>
              <a:ea typeface="Source Sans Pro" panose="020B0503030403020204" pitchFamily="34" charset="0"/>
              <a:cs typeface="+mn-cs"/>
            </a:endParaRPr>
          </a:p>
        </p:txBody>
      </p:sp>
      <p:cxnSp>
        <p:nvCxnSpPr>
          <p:cNvPr id="41" name="Connecteur droit avec flèche 11">
            <a:extLst>
              <a:ext uri="{FF2B5EF4-FFF2-40B4-BE49-F238E27FC236}">
                <a16:creationId xmlns:a16="http://schemas.microsoft.com/office/drawing/2014/main" id="{D455D67E-79EC-4D9C-041B-AF02B8B013BC}"/>
              </a:ext>
            </a:extLst>
          </p:cNvPr>
          <p:cNvCxnSpPr>
            <a:cxnSpLocks/>
            <a:stCxn id="36" idx="2"/>
            <a:endCxn id="36" idx="2"/>
          </p:cNvCxnSpPr>
          <p:nvPr/>
        </p:nvCxnSpPr>
        <p:spPr>
          <a:xfrm>
            <a:off x="2189655" y="2605487"/>
            <a:ext cx="0" cy="0"/>
          </a:xfrm>
          <a:prstGeom prst="straightConnector1">
            <a:avLst/>
          </a:prstGeom>
          <a:noFill/>
          <a:ln w="6350" cap="flat" cmpd="sng" algn="ctr">
            <a:solidFill>
              <a:srgbClr val="008244"/>
            </a:solidFill>
            <a:prstDash val="solid"/>
            <a:miter lim="800000"/>
            <a:tailEnd type="triangle"/>
          </a:ln>
          <a:effectLst/>
        </p:spPr>
      </p:cxnSp>
      <p:cxnSp>
        <p:nvCxnSpPr>
          <p:cNvPr id="42" name="Connecteur droit avec flèche 15">
            <a:extLst>
              <a:ext uri="{FF2B5EF4-FFF2-40B4-BE49-F238E27FC236}">
                <a16:creationId xmlns:a16="http://schemas.microsoft.com/office/drawing/2014/main" id="{0A050326-B71D-F259-91A2-1D92CE9DABBB}"/>
              </a:ext>
            </a:extLst>
          </p:cNvPr>
          <p:cNvCxnSpPr>
            <a:cxnSpLocks/>
            <a:stCxn id="36" idx="2"/>
          </p:cNvCxnSpPr>
          <p:nvPr/>
        </p:nvCxnSpPr>
        <p:spPr>
          <a:xfrm>
            <a:off x="2189655" y="2605487"/>
            <a:ext cx="0" cy="731520"/>
          </a:xfrm>
          <a:prstGeom prst="straightConnector1">
            <a:avLst/>
          </a:prstGeom>
          <a:noFill/>
          <a:ln w="57150" cap="flat" cmpd="sng" algn="ctr">
            <a:solidFill>
              <a:srgbClr val="008244"/>
            </a:solidFill>
            <a:prstDash val="solid"/>
            <a:miter lim="800000"/>
            <a:tailEnd type="triangle"/>
          </a:ln>
          <a:effectLst/>
        </p:spPr>
      </p:cxnSp>
      <p:cxnSp>
        <p:nvCxnSpPr>
          <p:cNvPr id="43" name="Connecteur droit avec flèche 17">
            <a:extLst>
              <a:ext uri="{FF2B5EF4-FFF2-40B4-BE49-F238E27FC236}">
                <a16:creationId xmlns:a16="http://schemas.microsoft.com/office/drawing/2014/main" id="{5EBA0FF0-D34A-FBD0-EFD6-647D69B54B6E}"/>
              </a:ext>
            </a:extLst>
          </p:cNvPr>
          <p:cNvCxnSpPr>
            <a:cxnSpLocks/>
          </p:cNvCxnSpPr>
          <p:nvPr/>
        </p:nvCxnSpPr>
        <p:spPr>
          <a:xfrm>
            <a:off x="2232679" y="4382750"/>
            <a:ext cx="0" cy="640080"/>
          </a:xfrm>
          <a:prstGeom prst="straightConnector1">
            <a:avLst/>
          </a:prstGeom>
          <a:noFill/>
          <a:ln w="57150" cap="flat" cmpd="sng" algn="ctr">
            <a:solidFill>
              <a:srgbClr val="008244"/>
            </a:solidFill>
            <a:prstDash val="solid"/>
            <a:miter lim="800000"/>
            <a:tailEnd type="triangle"/>
          </a:ln>
          <a:effectLst/>
        </p:spPr>
      </p:cxnSp>
      <p:cxnSp>
        <p:nvCxnSpPr>
          <p:cNvPr id="44" name="Connecteur en angle 18">
            <a:extLst>
              <a:ext uri="{FF2B5EF4-FFF2-40B4-BE49-F238E27FC236}">
                <a16:creationId xmlns:a16="http://schemas.microsoft.com/office/drawing/2014/main" id="{466F6FE4-709E-9D3F-3B19-502B05CC4074}"/>
              </a:ext>
            </a:extLst>
          </p:cNvPr>
          <p:cNvCxnSpPr>
            <a:cxnSpLocks/>
          </p:cNvCxnSpPr>
          <p:nvPr/>
        </p:nvCxnSpPr>
        <p:spPr>
          <a:xfrm flipV="1">
            <a:off x="3661613" y="3479809"/>
            <a:ext cx="3474720" cy="2194560"/>
          </a:xfrm>
          <a:prstGeom prst="bentConnector3">
            <a:avLst/>
          </a:prstGeom>
          <a:noFill/>
          <a:ln w="38100" cap="flat" cmpd="sng" algn="ctr">
            <a:solidFill>
              <a:srgbClr val="008244"/>
            </a:solidFill>
            <a:prstDash val="solid"/>
            <a:miter lim="800000"/>
            <a:tailEnd type="triangle"/>
          </a:ln>
          <a:effectLst/>
        </p:spPr>
      </p:cxnSp>
      <p:sp>
        <p:nvSpPr>
          <p:cNvPr id="46" name="Ellipse 23">
            <a:extLst>
              <a:ext uri="{FF2B5EF4-FFF2-40B4-BE49-F238E27FC236}">
                <a16:creationId xmlns:a16="http://schemas.microsoft.com/office/drawing/2014/main" id="{CB79AA34-539B-B0D2-72F3-ADA160729FFF}"/>
              </a:ext>
            </a:extLst>
          </p:cNvPr>
          <p:cNvSpPr/>
          <p:nvPr/>
        </p:nvSpPr>
        <p:spPr>
          <a:xfrm>
            <a:off x="4489569" y="1863971"/>
            <a:ext cx="1780424" cy="930235"/>
          </a:xfrm>
          <a:prstGeom prst="ellipse">
            <a:avLst/>
          </a:prstGeom>
          <a:gradFill rotWithShape="1">
            <a:gsLst>
              <a:gs pos="0">
                <a:srgbClr val="AD4F2E">
                  <a:lumMod val="110000"/>
                  <a:satMod val="105000"/>
                  <a:tint val="67000"/>
                </a:srgbClr>
              </a:gs>
              <a:gs pos="50000">
                <a:srgbClr val="AD4F2E">
                  <a:lumMod val="105000"/>
                  <a:satMod val="103000"/>
                  <a:tint val="73000"/>
                </a:srgbClr>
              </a:gs>
              <a:gs pos="100000">
                <a:srgbClr val="AD4F2E">
                  <a:lumMod val="105000"/>
                  <a:satMod val="109000"/>
                  <a:tint val="81000"/>
                </a:srgbClr>
              </a:gs>
            </a:gsLst>
            <a:lin ang="5400000" scaled="0"/>
          </a:gradFill>
          <a:ln w="6350" cap="flat" cmpd="sng" algn="ctr">
            <a:solidFill>
              <a:srgbClr val="AD4F2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Calibri" panose="020F0502020204030204" pitchFamily="34" charset="0"/>
              </a:rPr>
              <a:t>Mise à jour de base de données du Réseau</a:t>
            </a:r>
          </a:p>
        </p:txBody>
      </p:sp>
      <p:sp>
        <p:nvSpPr>
          <p:cNvPr id="47" name="Flèche droite 24">
            <a:extLst>
              <a:ext uri="{FF2B5EF4-FFF2-40B4-BE49-F238E27FC236}">
                <a16:creationId xmlns:a16="http://schemas.microsoft.com/office/drawing/2014/main" id="{238C03D1-FFFD-8BA7-83AB-E91E310005B0}"/>
              </a:ext>
            </a:extLst>
          </p:cNvPr>
          <p:cNvSpPr/>
          <p:nvPr/>
        </p:nvSpPr>
        <p:spPr>
          <a:xfrm rot="11530418">
            <a:off x="3682611" y="2106113"/>
            <a:ext cx="787572" cy="224357"/>
          </a:xfrm>
          <a:prstGeom prst="rightArrow">
            <a:avLst/>
          </a:prstGeom>
          <a:gradFill rotWithShape="1">
            <a:gsLst>
              <a:gs pos="0">
                <a:srgbClr val="AD4F2E">
                  <a:lumMod val="110000"/>
                  <a:satMod val="105000"/>
                  <a:tint val="67000"/>
                </a:srgbClr>
              </a:gs>
              <a:gs pos="50000">
                <a:srgbClr val="AD4F2E">
                  <a:lumMod val="105000"/>
                  <a:satMod val="103000"/>
                  <a:tint val="73000"/>
                </a:srgbClr>
              </a:gs>
              <a:gs pos="100000">
                <a:srgbClr val="AD4F2E">
                  <a:lumMod val="105000"/>
                  <a:satMod val="109000"/>
                  <a:tint val="81000"/>
                </a:srgbClr>
              </a:gs>
            </a:gsLst>
            <a:lin ang="5400000" scaled="0"/>
          </a:gradFill>
          <a:ln w="6350" cap="flat" cmpd="sng" algn="ctr">
            <a:solidFill>
              <a:srgbClr val="AD4F2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48" name="Ellipse 25">
            <a:extLst>
              <a:ext uri="{FF2B5EF4-FFF2-40B4-BE49-F238E27FC236}">
                <a16:creationId xmlns:a16="http://schemas.microsoft.com/office/drawing/2014/main" id="{B2D6BF5D-CE07-05D5-F565-DCA3431282A2}"/>
              </a:ext>
            </a:extLst>
          </p:cNvPr>
          <p:cNvSpPr/>
          <p:nvPr/>
        </p:nvSpPr>
        <p:spPr>
          <a:xfrm>
            <a:off x="4314018" y="5922374"/>
            <a:ext cx="1868672" cy="731323"/>
          </a:xfrm>
          <a:prstGeom prst="ellipse">
            <a:avLst/>
          </a:prstGeom>
          <a:gradFill rotWithShape="1">
            <a:gsLst>
              <a:gs pos="0">
                <a:srgbClr val="AD4F2E">
                  <a:lumMod val="110000"/>
                  <a:satMod val="105000"/>
                  <a:tint val="67000"/>
                </a:srgbClr>
              </a:gs>
              <a:gs pos="50000">
                <a:srgbClr val="AD4F2E">
                  <a:lumMod val="105000"/>
                  <a:satMod val="103000"/>
                  <a:tint val="73000"/>
                </a:srgbClr>
              </a:gs>
              <a:gs pos="100000">
                <a:srgbClr val="AD4F2E">
                  <a:lumMod val="105000"/>
                  <a:satMod val="109000"/>
                  <a:tint val="81000"/>
                </a:srgbClr>
              </a:gs>
            </a:gsLst>
            <a:lin ang="5400000" scaled="0"/>
          </a:gradFill>
          <a:ln w="6350" cap="flat" cmpd="sng" algn="ctr">
            <a:solidFill>
              <a:srgbClr val="AD4F2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rPr>
              <a:t>Conduire une répartition de charge</a:t>
            </a:r>
          </a:p>
        </p:txBody>
      </p:sp>
      <p:sp>
        <p:nvSpPr>
          <p:cNvPr id="49" name="Flèche vers le bas 26">
            <a:extLst>
              <a:ext uri="{FF2B5EF4-FFF2-40B4-BE49-F238E27FC236}">
                <a16:creationId xmlns:a16="http://schemas.microsoft.com/office/drawing/2014/main" id="{E118F015-C3C7-B64C-CC08-5CA20068980F}"/>
              </a:ext>
            </a:extLst>
          </p:cNvPr>
          <p:cNvSpPr/>
          <p:nvPr/>
        </p:nvSpPr>
        <p:spPr>
          <a:xfrm rot="6022293">
            <a:off x="3844018" y="5991301"/>
            <a:ext cx="177804" cy="579303"/>
          </a:xfrm>
          <a:prstGeom prst="downArrow">
            <a:avLst/>
          </a:prstGeom>
          <a:gradFill rotWithShape="1">
            <a:gsLst>
              <a:gs pos="0">
                <a:srgbClr val="AD4F2E">
                  <a:lumMod val="110000"/>
                  <a:satMod val="105000"/>
                  <a:tint val="67000"/>
                </a:srgbClr>
              </a:gs>
              <a:gs pos="50000">
                <a:srgbClr val="AD4F2E">
                  <a:lumMod val="105000"/>
                  <a:satMod val="103000"/>
                  <a:tint val="73000"/>
                </a:srgbClr>
              </a:gs>
              <a:gs pos="100000">
                <a:srgbClr val="AD4F2E">
                  <a:lumMod val="105000"/>
                  <a:satMod val="109000"/>
                  <a:tint val="81000"/>
                </a:srgbClr>
              </a:gs>
            </a:gsLst>
            <a:lin ang="5400000" scaled="0"/>
          </a:gradFill>
          <a:ln w="6350" cap="flat" cmpd="sng" algn="ctr">
            <a:solidFill>
              <a:srgbClr val="AD4F2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50" name="Rectangle à coins arrondis 27">
            <a:extLst>
              <a:ext uri="{FF2B5EF4-FFF2-40B4-BE49-F238E27FC236}">
                <a16:creationId xmlns:a16="http://schemas.microsoft.com/office/drawing/2014/main" id="{99656F29-B4E4-DBCB-56FF-89585C23EF8A}"/>
              </a:ext>
            </a:extLst>
          </p:cNvPr>
          <p:cNvSpPr/>
          <p:nvPr/>
        </p:nvSpPr>
        <p:spPr>
          <a:xfrm>
            <a:off x="7615445" y="5314059"/>
            <a:ext cx="2286000" cy="914400"/>
          </a:xfrm>
          <a:prstGeom prst="roundRect">
            <a:avLst/>
          </a:prstGeom>
          <a:gradFill rotWithShape="1">
            <a:gsLst>
              <a:gs pos="0">
                <a:srgbClr val="AEBD39">
                  <a:lumMod val="110000"/>
                  <a:satMod val="105000"/>
                  <a:tint val="67000"/>
                </a:srgbClr>
              </a:gs>
              <a:gs pos="50000">
                <a:srgbClr val="AEBD39">
                  <a:lumMod val="105000"/>
                  <a:satMod val="103000"/>
                  <a:tint val="73000"/>
                </a:srgbClr>
              </a:gs>
              <a:gs pos="100000">
                <a:srgbClr val="AEBD39">
                  <a:lumMod val="105000"/>
                  <a:satMod val="109000"/>
                  <a:tint val="81000"/>
                </a:srgbClr>
              </a:gs>
            </a:gsLst>
            <a:lin ang="5400000" scaled="0"/>
          </a:gradFill>
          <a:ln w="6350" cap="flat" cmpd="sng" algn="ctr">
            <a:solidFill>
              <a:srgbClr val="AEBD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Calibri" panose="020F0502020204030204" pitchFamily="34" charset="0"/>
              </a:rPr>
              <a:t>Collecte des  compensations pour GRT et redevances OSM, ARREC</a:t>
            </a:r>
          </a:p>
        </p:txBody>
      </p:sp>
      <p:sp>
        <p:nvSpPr>
          <p:cNvPr id="51" name="Flèche vers le bas 28">
            <a:extLst>
              <a:ext uri="{FF2B5EF4-FFF2-40B4-BE49-F238E27FC236}">
                <a16:creationId xmlns:a16="http://schemas.microsoft.com/office/drawing/2014/main" id="{D354A2DE-0A78-8399-3FFD-B56694F0C599}"/>
              </a:ext>
            </a:extLst>
          </p:cNvPr>
          <p:cNvSpPr/>
          <p:nvPr/>
        </p:nvSpPr>
        <p:spPr>
          <a:xfrm>
            <a:off x="8516539" y="4475536"/>
            <a:ext cx="181084" cy="640080"/>
          </a:xfrm>
          <a:prstGeom prst="downArrow">
            <a:avLst/>
          </a:prstGeom>
          <a:gradFill rotWithShape="1">
            <a:gsLst>
              <a:gs pos="0">
                <a:srgbClr val="AEBD39">
                  <a:lumMod val="110000"/>
                  <a:satMod val="105000"/>
                  <a:tint val="67000"/>
                </a:srgbClr>
              </a:gs>
              <a:gs pos="50000">
                <a:srgbClr val="AEBD39">
                  <a:lumMod val="105000"/>
                  <a:satMod val="103000"/>
                  <a:tint val="73000"/>
                </a:srgbClr>
              </a:gs>
              <a:gs pos="100000">
                <a:srgbClr val="AEBD39">
                  <a:lumMod val="105000"/>
                  <a:satMod val="109000"/>
                  <a:tint val="81000"/>
                </a:srgbClr>
              </a:gs>
            </a:gsLst>
            <a:lin ang="5400000" scaled="0"/>
          </a:gradFill>
          <a:ln w="6350" cap="flat" cmpd="sng" algn="ctr">
            <a:solidFill>
              <a:srgbClr val="AEBD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53410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E22E89-2313-4AE8-B01D-C64E77022765}"/>
              </a:ext>
            </a:extLst>
          </p:cNvPr>
          <p:cNvSpPr>
            <a:spLocks noGrp="1"/>
          </p:cNvSpPr>
          <p:nvPr>
            <p:ph type="body" idx="17"/>
          </p:nvPr>
        </p:nvSpPr>
        <p:spPr>
          <a:xfrm>
            <a:off x="129818" y="954629"/>
            <a:ext cx="11795760" cy="664797"/>
          </a:xfrm>
        </p:spPr>
        <p:txBody>
          <a:bodyPr/>
          <a:lstStyle/>
          <a:p>
            <a:pPr algn="ctr"/>
            <a:r>
              <a:rPr lang="fr-FR" sz="2400" b="1" dirty="0">
                <a:latin typeface="Source Sans Pro" panose="020B0503030403020204" pitchFamily="34" charset="0"/>
                <a:ea typeface="Source Sans Pro" panose="020B0503030403020204" pitchFamily="34" charset="0"/>
              </a:rPr>
              <a:t>Incidences de la Compensation Inter-GRT sur la réglementation du tarif de transport dans le pays recevant une compensation nette</a:t>
            </a:r>
            <a:endParaRPr lang="en-GB" sz="2400" b="1" dirty="0">
              <a:latin typeface="Source Sans Pro" panose="020B0503030403020204" pitchFamily="34" charset="0"/>
              <a:ea typeface="Source Sans Pro" panose="020B0503030403020204" pitchFamily="34" charset="0"/>
            </a:endParaRPr>
          </a:p>
        </p:txBody>
      </p:sp>
      <p:pic>
        <p:nvPicPr>
          <p:cNvPr id="2" name="Picture 1">
            <a:extLst>
              <a:ext uri="{FF2B5EF4-FFF2-40B4-BE49-F238E27FC236}">
                <a16:creationId xmlns:a16="http://schemas.microsoft.com/office/drawing/2014/main" id="{9F1F3249-D855-BCA9-E7EB-05F0CEBCC448}"/>
              </a:ext>
            </a:extLst>
          </p:cNvPr>
          <p:cNvPicPr>
            <a:picLocks noChangeAspect="1"/>
          </p:cNvPicPr>
          <p:nvPr/>
        </p:nvPicPr>
        <p:blipFill>
          <a:blip r:embed="rId2"/>
          <a:stretch>
            <a:fillRect/>
          </a:stretch>
        </p:blipFill>
        <p:spPr>
          <a:xfrm>
            <a:off x="170734" y="1522673"/>
            <a:ext cx="11656562" cy="5114987"/>
          </a:xfrm>
          <a:prstGeom prst="rect">
            <a:avLst/>
          </a:prstGeom>
        </p:spPr>
      </p:pic>
    </p:spTree>
    <p:extLst>
      <p:ext uri="{BB962C8B-B14F-4D97-AF65-F5344CB8AC3E}">
        <p14:creationId xmlns:p14="http://schemas.microsoft.com/office/powerpoint/2010/main" val="2635645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1D05CCE3-040C-E2AB-AA6D-56894D07E5B0}"/>
              </a:ext>
            </a:extLst>
          </p:cNvPr>
          <p:cNvSpPr>
            <a:spLocks noGrp="1"/>
          </p:cNvSpPr>
          <p:nvPr>
            <p:ph type="body" idx="17"/>
          </p:nvPr>
        </p:nvSpPr>
        <p:spPr/>
        <p:txBody>
          <a:bodyPr/>
          <a:lstStyle/>
          <a:p>
            <a:endParaRPr lang="fr-FR"/>
          </a:p>
        </p:txBody>
      </p:sp>
      <p:sp>
        <p:nvSpPr>
          <p:cNvPr id="19" name="Text Placeholder 2">
            <a:extLst>
              <a:ext uri="{FF2B5EF4-FFF2-40B4-BE49-F238E27FC236}">
                <a16:creationId xmlns:a16="http://schemas.microsoft.com/office/drawing/2014/main" id="{1408410B-2E44-EAA0-CF29-2BE18C7402B7}"/>
              </a:ext>
            </a:extLst>
          </p:cNvPr>
          <p:cNvSpPr txBox="1">
            <a:spLocks/>
          </p:cNvSpPr>
          <p:nvPr/>
        </p:nvSpPr>
        <p:spPr>
          <a:xfrm>
            <a:off x="129818" y="954629"/>
            <a:ext cx="11795760" cy="664797"/>
          </a:xfrm>
          <a:prstGeom prst="rect">
            <a:avLst/>
          </a:prstGeom>
          <a:noFill/>
        </p:spPr>
        <p:txBody>
          <a:bodyPr vert="horz" wrap="square" lIns="0" tIns="0" rIns="0" bIns="0" rtlCol="0" anchor="ctr" anchorCtr="0">
            <a:spAutoFit/>
          </a:bodyPr>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solidFill>
                <a:latin typeface="Futura Lt BT Light" panose="020B0402020204020303" pitchFamily="34" charset="0"/>
                <a:ea typeface="+mn-ea"/>
                <a:cs typeface="Futura Medium" panose="020B0602020204020303" pitchFamily="34" charset="-79"/>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fr-FR" sz="2400" b="1" dirty="0">
                <a:latin typeface="Source Sans Pro" panose="020B0503030403020204" pitchFamily="34" charset="0"/>
                <a:ea typeface="Source Sans Pro" panose="020B0503030403020204" pitchFamily="34" charset="0"/>
              </a:rPr>
              <a:t>Incidences de la Compensation Inter-GRT sur la réglementation du tarif de transport dans le pays payant une compensation nette</a:t>
            </a:r>
            <a:endParaRPr lang="en-GB" sz="2400" b="1" dirty="0">
              <a:latin typeface="Source Sans Pro" panose="020B0503030403020204" pitchFamily="34" charset="0"/>
              <a:ea typeface="Source Sans Pro" panose="020B0503030403020204" pitchFamily="34" charset="0"/>
            </a:endParaRPr>
          </a:p>
        </p:txBody>
      </p:sp>
      <p:pic>
        <p:nvPicPr>
          <p:cNvPr id="2" name="Picture 1">
            <a:extLst>
              <a:ext uri="{FF2B5EF4-FFF2-40B4-BE49-F238E27FC236}">
                <a16:creationId xmlns:a16="http://schemas.microsoft.com/office/drawing/2014/main" id="{47612789-27B3-7B4A-2567-8EE8A64A5B44}"/>
              </a:ext>
            </a:extLst>
          </p:cNvPr>
          <p:cNvPicPr>
            <a:picLocks noChangeAspect="1"/>
          </p:cNvPicPr>
          <p:nvPr/>
        </p:nvPicPr>
        <p:blipFill>
          <a:blip r:embed="rId2"/>
          <a:stretch>
            <a:fillRect/>
          </a:stretch>
        </p:blipFill>
        <p:spPr>
          <a:xfrm>
            <a:off x="132768" y="1459501"/>
            <a:ext cx="11760203" cy="5102794"/>
          </a:xfrm>
          <a:prstGeom prst="rect">
            <a:avLst/>
          </a:prstGeom>
        </p:spPr>
      </p:pic>
    </p:spTree>
    <p:extLst>
      <p:ext uri="{BB962C8B-B14F-4D97-AF65-F5344CB8AC3E}">
        <p14:creationId xmlns:p14="http://schemas.microsoft.com/office/powerpoint/2010/main" val="1702983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001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998D7F-3D5D-4E9D-A789-7FB90C3EE797}"/>
              </a:ext>
            </a:extLst>
          </p:cNvPr>
          <p:cNvSpPr>
            <a:spLocks noGrp="1"/>
          </p:cNvSpPr>
          <p:nvPr>
            <p:ph type="title"/>
          </p:nvPr>
        </p:nvSpPr>
        <p:spPr>
          <a:xfrm>
            <a:off x="1762760" y="2054358"/>
            <a:ext cx="8666480" cy="757130"/>
          </a:xfrm>
        </p:spPr>
        <p:txBody>
          <a:bodyPr/>
          <a:lstStyle/>
          <a:p>
            <a:pPr marL="571500" indent="-571500" algn="just">
              <a:spcBef>
                <a:spcPts val="600"/>
              </a:spcBef>
              <a:spcAft>
                <a:spcPts val="600"/>
              </a:spcAft>
              <a:buFont typeface="+mj-lt"/>
              <a:buAutoNum type="romanUcPeriod"/>
            </a:pPr>
            <a:r>
              <a:rPr lang="fr-FR" sz="4800" dirty="0">
                <a:ea typeface="Source Sans Pro" panose="020B0503030403020204" pitchFamily="34" charset="0"/>
                <a:cs typeface="Century Gothic"/>
              </a:rPr>
              <a:t>INTRODUCTION</a:t>
            </a:r>
            <a:endParaRPr lang="en-US" sz="4800" dirty="0">
              <a:ea typeface="Source Sans Pro" panose="020B0503030403020204" pitchFamily="34" charset="0"/>
              <a:cs typeface="Century Gothic"/>
            </a:endParaRPr>
          </a:p>
        </p:txBody>
      </p:sp>
      <p:sp>
        <p:nvSpPr>
          <p:cNvPr id="3" name="Titel 1">
            <a:extLst>
              <a:ext uri="{FF2B5EF4-FFF2-40B4-BE49-F238E27FC236}">
                <a16:creationId xmlns:a16="http://schemas.microsoft.com/office/drawing/2014/main" id="{BD15E6A3-5C81-F60F-D9EA-09B99B9A7326}"/>
              </a:ext>
            </a:extLst>
          </p:cNvPr>
          <p:cNvSpPr txBox="1">
            <a:spLocks/>
          </p:cNvSpPr>
          <p:nvPr/>
        </p:nvSpPr>
        <p:spPr bwMode="gray">
          <a:xfrm>
            <a:off x="1915160" y="3048529"/>
            <a:ext cx="9508902" cy="1877437"/>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3600" b="1" kern="1200">
                <a:solidFill>
                  <a:schemeClr val="bg1"/>
                </a:solidFill>
                <a:latin typeface="Source Sans Pro" panose="020B0503030403020204" pitchFamily="34" charset="0"/>
                <a:ea typeface="+mj-ea"/>
                <a:cs typeface="+mj-cs"/>
              </a:defRPr>
            </a:lvl1pPr>
          </a:lstStyle>
          <a:p>
            <a:pPr marL="571500" indent="-571500">
              <a:lnSpc>
                <a:spcPct val="100000"/>
              </a:lnSpc>
              <a:spcBef>
                <a:spcPts val="600"/>
              </a:spcBef>
              <a:spcAft>
                <a:spcPts val="1800"/>
              </a:spcAft>
              <a:buFont typeface="Wingdings" panose="05000000000000000000" pitchFamily="2" charset="2"/>
              <a:buChar char="Ø"/>
            </a:pPr>
            <a:r>
              <a:rPr lang="fr-FR" sz="3200" dirty="0">
                <a:ea typeface="Source Sans Pro" panose="020B0503030403020204" pitchFamily="34" charset="0"/>
                <a:cs typeface="Century Gothic"/>
              </a:rPr>
              <a:t>Rappel de la conception et de l’organisation institutionnelle du MRE</a:t>
            </a:r>
          </a:p>
          <a:p>
            <a:pPr marL="571500" indent="-571500">
              <a:lnSpc>
                <a:spcPct val="100000"/>
              </a:lnSpc>
              <a:spcBef>
                <a:spcPts val="600"/>
              </a:spcBef>
              <a:spcAft>
                <a:spcPts val="1800"/>
              </a:spcAft>
              <a:buFont typeface="Wingdings" panose="05000000000000000000" pitchFamily="2" charset="2"/>
              <a:buChar char="Ø"/>
            </a:pPr>
            <a:r>
              <a:rPr lang="fr-FR" altLang="fr-FR" sz="3200" b="1" dirty="0">
                <a:ea typeface="Source Sans Pro" panose="020B0503030403020204" pitchFamily="34" charset="0"/>
              </a:rPr>
              <a:t>Rappel du rôle de l’ARREC et des ARN</a:t>
            </a:r>
          </a:p>
        </p:txBody>
      </p:sp>
    </p:spTree>
    <p:extLst>
      <p:ext uri="{BB962C8B-B14F-4D97-AF65-F5344CB8AC3E}">
        <p14:creationId xmlns:p14="http://schemas.microsoft.com/office/powerpoint/2010/main" val="2897375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B250BBC-290C-4485-AF6A-0414F4A805C5}"/>
              </a:ext>
            </a:extLst>
          </p:cNvPr>
          <p:cNvPicPr>
            <a:picLocks/>
          </p:cNvPicPr>
          <p:nvPr/>
        </p:nvPicPr>
        <p:blipFill>
          <a:blip r:embed="rId3"/>
          <a:stretch>
            <a:fillRect/>
          </a:stretch>
        </p:blipFill>
        <p:spPr>
          <a:xfrm>
            <a:off x="2770143" y="2255376"/>
            <a:ext cx="1645920" cy="914400"/>
          </a:xfrm>
          <a:prstGeom prst="rect">
            <a:avLst/>
          </a:prstGeom>
        </p:spPr>
      </p:pic>
      <p:pic>
        <p:nvPicPr>
          <p:cNvPr id="2" name="Picture 2" descr="Le marché de l'électricité : producteur, distributeur, fournisseur, etc -  SIEDS">
            <a:extLst>
              <a:ext uri="{FF2B5EF4-FFF2-40B4-BE49-F238E27FC236}">
                <a16:creationId xmlns:a16="http://schemas.microsoft.com/office/drawing/2014/main" id="{EDE5E91F-22E9-BDBD-3F48-581E338910DE}"/>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6028" y="1969151"/>
            <a:ext cx="173736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CCE2CB4-4ED6-6ACA-5A96-9A3977CA1FAF}"/>
              </a:ext>
            </a:extLst>
          </p:cNvPr>
          <p:cNvPicPr>
            <a:picLocks noChangeAspect="1"/>
          </p:cNvPicPr>
          <p:nvPr/>
        </p:nvPicPr>
        <p:blipFill>
          <a:blip r:embed="rId5"/>
          <a:stretch>
            <a:fillRect/>
          </a:stretch>
        </p:blipFill>
        <p:spPr>
          <a:xfrm>
            <a:off x="4392008" y="2054201"/>
            <a:ext cx="4480560" cy="1328603"/>
          </a:xfrm>
          <a:prstGeom prst="rect">
            <a:avLst/>
          </a:prstGeom>
        </p:spPr>
      </p:pic>
      <p:pic>
        <p:nvPicPr>
          <p:cNvPr id="5" name="Picture 4">
            <a:extLst>
              <a:ext uri="{FF2B5EF4-FFF2-40B4-BE49-F238E27FC236}">
                <a16:creationId xmlns:a16="http://schemas.microsoft.com/office/drawing/2014/main" id="{2EA7A532-309B-B49B-5C56-A29CDF26C289}"/>
              </a:ext>
            </a:extLst>
          </p:cNvPr>
          <p:cNvPicPr>
            <a:picLocks noChangeAspect="1"/>
          </p:cNvPicPr>
          <p:nvPr/>
        </p:nvPicPr>
        <p:blipFill>
          <a:blip r:embed="rId6"/>
          <a:stretch>
            <a:fillRect/>
          </a:stretch>
        </p:blipFill>
        <p:spPr>
          <a:xfrm>
            <a:off x="8887329" y="2508647"/>
            <a:ext cx="1828800" cy="893133"/>
          </a:xfrm>
          <a:prstGeom prst="rect">
            <a:avLst/>
          </a:prstGeom>
        </p:spPr>
      </p:pic>
      <p:graphicFrame>
        <p:nvGraphicFramePr>
          <p:cNvPr id="6" name="Table 5">
            <a:extLst>
              <a:ext uri="{FF2B5EF4-FFF2-40B4-BE49-F238E27FC236}">
                <a16:creationId xmlns:a16="http://schemas.microsoft.com/office/drawing/2014/main" id="{6AB90CEE-795B-A720-7E65-A28DF728D507}"/>
              </a:ext>
            </a:extLst>
          </p:cNvPr>
          <p:cNvGraphicFramePr>
            <a:graphicFrameLocks noGrp="1"/>
          </p:cNvGraphicFramePr>
          <p:nvPr>
            <p:extLst>
              <p:ext uri="{D42A27DB-BD31-4B8C-83A1-F6EECF244321}">
                <p14:modId xmlns:p14="http://schemas.microsoft.com/office/powerpoint/2010/main" val="1574077753"/>
              </p:ext>
            </p:extLst>
          </p:nvPr>
        </p:nvGraphicFramePr>
        <p:xfrm>
          <a:off x="688481" y="3688227"/>
          <a:ext cx="10358757" cy="1915132"/>
        </p:xfrm>
        <a:graphic>
          <a:graphicData uri="http://schemas.openxmlformats.org/drawingml/2006/table">
            <a:tbl>
              <a:tblPr firstRow="1" lastCol="1" bandRow="1" bandCol="1">
                <a:effectLst>
                  <a:innerShdw blurRad="63500" dist="50800" dir="13500000">
                    <a:prstClr val="black">
                      <a:alpha val="50000"/>
                    </a:prstClr>
                  </a:innerShdw>
                </a:effectLst>
                <a:tableStyleId>{AF606853-7671-496A-8E4F-DF71F8EC918B}</a:tableStyleId>
              </a:tblPr>
              <a:tblGrid>
                <a:gridCol w="2525154">
                  <a:extLst>
                    <a:ext uri="{9D8B030D-6E8A-4147-A177-3AD203B41FA5}">
                      <a16:colId xmlns:a16="http://schemas.microsoft.com/office/drawing/2014/main" val="1174494147"/>
                    </a:ext>
                  </a:extLst>
                </a:gridCol>
                <a:gridCol w="2746033">
                  <a:extLst>
                    <a:ext uri="{9D8B030D-6E8A-4147-A177-3AD203B41FA5}">
                      <a16:colId xmlns:a16="http://schemas.microsoft.com/office/drawing/2014/main" val="2723159784"/>
                    </a:ext>
                  </a:extLst>
                </a:gridCol>
                <a:gridCol w="2497881">
                  <a:extLst>
                    <a:ext uri="{9D8B030D-6E8A-4147-A177-3AD203B41FA5}">
                      <a16:colId xmlns:a16="http://schemas.microsoft.com/office/drawing/2014/main" val="374867940"/>
                    </a:ext>
                  </a:extLst>
                </a:gridCol>
                <a:gridCol w="2589689">
                  <a:extLst>
                    <a:ext uri="{9D8B030D-6E8A-4147-A177-3AD203B41FA5}">
                      <a16:colId xmlns:a16="http://schemas.microsoft.com/office/drawing/2014/main" val="647256363"/>
                    </a:ext>
                  </a:extLst>
                </a:gridCol>
              </a:tblGrid>
              <a:tr h="510702">
                <a:tc>
                  <a:txBody>
                    <a:bodyPr/>
                    <a:lstStyle/>
                    <a:p>
                      <a:pPr algn="ctr"/>
                      <a:r>
                        <a:rPr lang="fr-FR" dirty="0"/>
                        <a:t>Production </a:t>
                      </a:r>
                    </a:p>
                  </a:txBody>
                  <a:tcPr/>
                </a:tc>
                <a:tc>
                  <a:txBody>
                    <a:bodyPr/>
                    <a:lstStyle/>
                    <a:p>
                      <a:pPr algn="ctr"/>
                      <a:r>
                        <a:rPr lang="fr-FR" dirty="0"/>
                        <a:t>Transport</a:t>
                      </a:r>
                    </a:p>
                  </a:txBody>
                  <a:tcPr/>
                </a:tc>
                <a:tc>
                  <a:txBody>
                    <a:bodyPr/>
                    <a:lstStyle/>
                    <a:p>
                      <a:pPr algn="ctr"/>
                      <a:r>
                        <a:rPr lang="fr-FR" dirty="0"/>
                        <a:t>Distribution</a:t>
                      </a:r>
                    </a:p>
                  </a:txBody>
                  <a:tcPr/>
                </a:tc>
                <a:tc>
                  <a:txBody>
                    <a:bodyPr/>
                    <a:lstStyle/>
                    <a:p>
                      <a:pPr algn="ctr"/>
                      <a:r>
                        <a:rPr lang="fr-FR" dirty="0"/>
                        <a:t>Vente</a:t>
                      </a:r>
                    </a:p>
                  </a:txBody>
                  <a:tcPr/>
                </a:tc>
                <a:extLst>
                  <a:ext uri="{0D108BD9-81ED-4DB2-BD59-A6C34878D82A}">
                    <a16:rowId xmlns:a16="http://schemas.microsoft.com/office/drawing/2014/main" val="2893778820"/>
                  </a:ext>
                </a:extLst>
              </a:tr>
              <a:tr h="510702">
                <a:tc>
                  <a:txBody>
                    <a:bodyPr/>
                    <a:lstStyle/>
                    <a:p>
                      <a:pPr algn="ctr"/>
                      <a:r>
                        <a:rPr lang="fr-FR" b="1" dirty="0">
                          <a:solidFill>
                            <a:schemeClr val="tx1"/>
                          </a:solidFill>
                          <a:latin typeface="Source Sans Pro" panose="020B0503030403020204" pitchFamily="34" charset="0"/>
                          <a:ea typeface="Source Sans Pro" panose="020B0503030403020204" pitchFamily="34" charset="0"/>
                        </a:rPr>
                        <a:t>Domaine Concurrentiel</a:t>
                      </a:r>
                    </a:p>
                  </a:txBody>
                  <a:tcPr>
                    <a:solidFill>
                      <a:srgbClr val="FFFF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a:solidFill>
                            <a:schemeClr val="tx1"/>
                          </a:solidFill>
                          <a:latin typeface="Source Sans Pro" panose="020B0503030403020204" pitchFamily="34" charset="0"/>
                          <a:ea typeface="Source Sans Pro" panose="020B0503030403020204" pitchFamily="34" charset="0"/>
                        </a:rPr>
                        <a:t>Domaine Régulé</a:t>
                      </a:r>
                    </a:p>
                  </a:txBody>
                  <a:tcPr/>
                </a:tc>
                <a:tc>
                  <a:txBody>
                    <a:bodyPr/>
                    <a:lstStyle/>
                    <a:p>
                      <a:pPr algn="ctr"/>
                      <a:r>
                        <a:rPr lang="fr-FR" b="1" dirty="0">
                          <a:solidFill>
                            <a:schemeClr val="tx1"/>
                          </a:solidFill>
                          <a:latin typeface="Source Sans Pro" panose="020B0503030403020204" pitchFamily="34" charset="0"/>
                          <a:ea typeface="Source Sans Pro" panose="020B0503030403020204" pitchFamily="34" charset="0"/>
                        </a:rPr>
                        <a:t>Domaine Régulé</a:t>
                      </a:r>
                      <a:endParaRPr lang="fr-FR" b="1" dirty="0">
                        <a:latin typeface="Source Sans Pro" panose="020B0503030403020204" pitchFamily="34" charset="0"/>
                        <a:ea typeface="Source Sans Pro" panose="020B0503030403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a:solidFill>
                            <a:schemeClr val="tx1"/>
                          </a:solidFill>
                          <a:latin typeface="Source Sans Pro" panose="020B0503030403020204" pitchFamily="34" charset="0"/>
                          <a:ea typeface="Source Sans Pro" panose="020B0503030403020204" pitchFamily="34" charset="0"/>
                        </a:rPr>
                        <a:t>Domaine Concurrentiel</a:t>
                      </a:r>
                    </a:p>
                  </a:txBody>
                  <a:tcPr>
                    <a:solidFill>
                      <a:srgbClr val="FFFF00"/>
                    </a:solidFill>
                  </a:tcPr>
                </a:tc>
                <a:extLst>
                  <a:ext uri="{0D108BD9-81ED-4DB2-BD59-A6C34878D82A}">
                    <a16:rowId xmlns:a16="http://schemas.microsoft.com/office/drawing/2014/main" val="2856031126"/>
                  </a:ext>
                </a:extLst>
              </a:tr>
              <a:tr h="893728">
                <a:tc>
                  <a:txBody>
                    <a:bodyPr/>
                    <a:lstStyle/>
                    <a:p>
                      <a:pPr algn="ctr"/>
                      <a:r>
                        <a:rPr lang="fr-FR" b="1" dirty="0"/>
                        <a:t>Contrat, Normes,</a:t>
                      </a:r>
                    </a:p>
                    <a:p>
                      <a:pPr algn="ctr"/>
                      <a:r>
                        <a:rPr lang="fr-FR" b="1" dirty="0"/>
                        <a:t>réglementation</a:t>
                      </a:r>
                    </a:p>
                  </a:txBody>
                  <a:tcPr/>
                </a:tc>
                <a:tc gridSpan="2">
                  <a:txBody>
                    <a:bodyPr/>
                    <a:lstStyle/>
                    <a:p>
                      <a:pPr algn="ctr"/>
                      <a:r>
                        <a:rPr lang="fr-FR" b="1" dirty="0"/>
                        <a:t>Régulation, incitation, Normes,</a:t>
                      </a:r>
                    </a:p>
                    <a:p>
                      <a:pPr algn="ctr"/>
                      <a:r>
                        <a:rPr lang="fr-FR" b="1" dirty="0"/>
                        <a:t>réglementation</a:t>
                      </a:r>
                    </a:p>
                  </a:txBody>
                  <a:tcPr/>
                </a:tc>
                <a:tc hMerge="1">
                  <a:txBody>
                    <a:bodyPr/>
                    <a:lstStyle/>
                    <a:p>
                      <a:endParaRPr lang="fr-FR" dirty="0"/>
                    </a:p>
                  </a:txBody>
                  <a:tcPr/>
                </a:tc>
                <a:tc>
                  <a:txBody>
                    <a:bodyPr/>
                    <a:lstStyle/>
                    <a:p>
                      <a:pPr algn="ctr"/>
                      <a:r>
                        <a:rPr lang="fr-FR" b="1" dirty="0"/>
                        <a:t>Contrat, Normes,</a:t>
                      </a:r>
                    </a:p>
                    <a:p>
                      <a:pPr algn="ctr"/>
                      <a:r>
                        <a:rPr lang="fr-FR" b="1" dirty="0"/>
                        <a:t>Réglementation</a:t>
                      </a:r>
                    </a:p>
                  </a:txBody>
                  <a:tcPr/>
                </a:tc>
                <a:extLst>
                  <a:ext uri="{0D108BD9-81ED-4DB2-BD59-A6C34878D82A}">
                    <a16:rowId xmlns:a16="http://schemas.microsoft.com/office/drawing/2014/main" val="2053047907"/>
                  </a:ext>
                </a:extLst>
              </a:tr>
            </a:tbl>
          </a:graphicData>
        </a:graphic>
      </p:graphicFrame>
      <p:sp>
        <p:nvSpPr>
          <p:cNvPr id="8" name="Title 2">
            <a:extLst>
              <a:ext uri="{FF2B5EF4-FFF2-40B4-BE49-F238E27FC236}">
                <a16:creationId xmlns:a16="http://schemas.microsoft.com/office/drawing/2014/main" id="{14D5E433-9DFF-1A4C-D327-B6400808515B}"/>
              </a:ext>
            </a:extLst>
          </p:cNvPr>
          <p:cNvSpPr txBox="1">
            <a:spLocks/>
          </p:cNvSpPr>
          <p:nvPr/>
        </p:nvSpPr>
        <p:spPr>
          <a:xfrm>
            <a:off x="294276" y="1090904"/>
            <a:ext cx="10881360" cy="36576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2400" b="1" dirty="0">
                <a:latin typeface="Century Gothic"/>
                <a:cs typeface="Century Gothic"/>
              </a:rPr>
              <a:t>RAPPEL DE L’ORGANISATION DU SECTEUR DE L’ELECTRICITE – CIBLE DU MRE</a:t>
            </a:r>
            <a:endParaRPr lang="fr-FR" sz="2400" dirty="0"/>
          </a:p>
        </p:txBody>
      </p:sp>
      <p:sp>
        <p:nvSpPr>
          <p:cNvPr id="9" name="Rectangle: Rounded Corners 8">
            <a:extLst>
              <a:ext uri="{FF2B5EF4-FFF2-40B4-BE49-F238E27FC236}">
                <a16:creationId xmlns:a16="http://schemas.microsoft.com/office/drawing/2014/main" id="{A9193C79-4B8C-BCDE-F816-621C4DB1DF92}"/>
              </a:ext>
            </a:extLst>
          </p:cNvPr>
          <p:cNvSpPr/>
          <p:nvPr/>
        </p:nvSpPr>
        <p:spPr>
          <a:xfrm>
            <a:off x="688482" y="1767755"/>
            <a:ext cx="4999948" cy="1645296"/>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lang="fr-FR" b="1" dirty="0">
                <a:solidFill>
                  <a:srgbClr val="C00000">
                    <a:alpha val="99000"/>
                  </a:srgbClr>
                </a:solidFill>
              </a:rPr>
              <a:t>MRE</a:t>
            </a:r>
          </a:p>
        </p:txBody>
      </p:sp>
    </p:spTree>
    <p:extLst>
      <p:ext uri="{BB962C8B-B14F-4D97-AF65-F5344CB8AC3E}">
        <p14:creationId xmlns:p14="http://schemas.microsoft.com/office/powerpoint/2010/main" val="846478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B7A3A9F2-0C2F-003F-59BB-FF06FC8E2AE8}"/>
              </a:ext>
            </a:extLst>
          </p:cNvPr>
          <p:cNvSpPr txBox="1"/>
          <p:nvPr/>
        </p:nvSpPr>
        <p:spPr>
          <a:xfrm>
            <a:off x="255685" y="1316300"/>
            <a:ext cx="8412480" cy="5394960"/>
          </a:xfrm>
          <a:prstGeom prst="rect">
            <a:avLst/>
          </a:prstGeom>
          <a:gradFill>
            <a:gsLst>
              <a:gs pos="0">
                <a:schemeClr val="accent1">
                  <a:lumMod val="60000"/>
                  <a:lumOff val="40000"/>
                  <a:alpha val="0"/>
                </a:schemeClr>
              </a:gs>
              <a:gs pos="100000">
                <a:schemeClr val="bg1">
                  <a:lumMod val="95000"/>
                </a:schemeClr>
              </a:gs>
            </a:gsLst>
            <a:lin ang="5400000" scaled="1"/>
          </a:gradFill>
          <a:ln>
            <a:noFill/>
          </a:ln>
        </p:spPr>
        <p:txBody>
          <a:bodyPr wrap="square" rtlCol="0">
            <a:spAutoFit/>
          </a:bodyPr>
          <a:lstStyle/>
          <a:p>
            <a:pPr algn="ctr"/>
            <a:endParaRPr lang="fr-FR" sz="2400" dirty="0">
              <a:latin typeface="Source Sans Pro" panose="020B0503030403020204" pitchFamily="34" charset="0"/>
              <a:ea typeface="Source Sans Pro" panose="020B0503030403020204" pitchFamily="34" charset="0"/>
            </a:endParaRPr>
          </a:p>
        </p:txBody>
      </p:sp>
      <p:sp>
        <p:nvSpPr>
          <p:cNvPr id="27" name="TextBox 26">
            <a:extLst>
              <a:ext uri="{FF2B5EF4-FFF2-40B4-BE49-F238E27FC236}">
                <a16:creationId xmlns:a16="http://schemas.microsoft.com/office/drawing/2014/main" id="{45E38210-9126-8B41-5D6A-571A3386CE9E}"/>
              </a:ext>
            </a:extLst>
          </p:cNvPr>
          <p:cNvSpPr txBox="1"/>
          <p:nvPr/>
        </p:nvSpPr>
        <p:spPr>
          <a:xfrm>
            <a:off x="8765567" y="1287293"/>
            <a:ext cx="2743200" cy="5394960"/>
          </a:xfrm>
          <a:prstGeom prst="rect">
            <a:avLst/>
          </a:prstGeom>
          <a:gradFill>
            <a:gsLst>
              <a:gs pos="97000">
                <a:schemeClr val="accent6">
                  <a:lumMod val="60000"/>
                  <a:lumOff val="40000"/>
                </a:schemeClr>
              </a:gs>
              <a:gs pos="42000">
                <a:schemeClr val="bg1">
                  <a:lumMod val="95000"/>
                  <a:alpha val="0"/>
                </a:schemeClr>
              </a:gs>
            </a:gsLst>
            <a:lin ang="5400000" scaled="1"/>
          </a:gradFill>
          <a:ln>
            <a:noFill/>
          </a:ln>
        </p:spPr>
        <p:txBody>
          <a:bodyPr wrap="square" rtlCol="0">
            <a:noAutofit/>
          </a:bodyPr>
          <a:lstStyle/>
          <a:p>
            <a:pPr algn="ctr"/>
            <a:endParaRPr lang="fr-FR" sz="2800" dirty="0">
              <a:latin typeface="Source Sans Pro" panose="020B0503030403020204" pitchFamily="34" charset="0"/>
              <a:ea typeface="Source Sans Pro" panose="020B0503030403020204" pitchFamily="34" charset="0"/>
            </a:endParaRPr>
          </a:p>
        </p:txBody>
      </p:sp>
      <p:sp>
        <p:nvSpPr>
          <p:cNvPr id="5" name="Text Placeholder 4">
            <a:extLst>
              <a:ext uri="{FF2B5EF4-FFF2-40B4-BE49-F238E27FC236}">
                <a16:creationId xmlns:a16="http://schemas.microsoft.com/office/drawing/2014/main" id="{13B92369-599A-4F81-A928-2DF2B9E096A3}"/>
              </a:ext>
            </a:extLst>
          </p:cNvPr>
          <p:cNvSpPr>
            <a:spLocks noGrp="1"/>
          </p:cNvSpPr>
          <p:nvPr>
            <p:ph type="body" sz="quarter" idx="10"/>
          </p:nvPr>
        </p:nvSpPr>
        <p:spPr>
          <a:xfrm>
            <a:off x="233054" y="4660262"/>
            <a:ext cx="2560320" cy="548640"/>
          </a:xfrm>
          <a:solidFill>
            <a:schemeClr val="bg1"/>
          </a:solidFill>
          <a:ln>
            <a:solidFill>
              <a:schemeClr val="accent2">
                <a:lumMod val="75000"/>
              </a:schemeClr>
            </a:solidFill>
          </a:ln>
        </p:spPr>
        <p:txBody>
          <a:bodyPr>
            <a:noAutofit/>
          </a:bodyPr>
          <a:lstStyle/>
          <a:p>
            <a:r>
              <a:rPr lang="fr-FR" sz="1200" dirty="0">
                <a:latin typeface="Source Sans Pro" panose="020B0503030403020204" pitchFamily="34" charset="0"/>
                <a:ea typeface="Source Sans Pro" panose="020B0503030403020204" pitchFamily="34" charset="0"/>
              </a:rPr>
              <a:t>Définition du Cadre Juridique et Institutionnel du marché régional de l’électricité dans l’espace EEEOA</a:t>
            </a:r>
          </a:p>
        </p:txBody>
      </p:sp>
      <p:sp>
        <p:nvSpPr>
          <p:cNvPr id="6" name="Text Placeholder 5">
            <a:extLst>
              <a:ext uri="{FF2B5EF4-FFF2-40B4-BE49-F238E27FC236}">
                <a16:creationId xmlns:a16="http://schemas.microsoft.com/office/drawing/2014/main" id="{DDF732AD-9B2B-4AB7-A555-574842C41F0F}"/>
              </a:ext>
            </a:extLst>
          </p:cNvPr>
          <p:cNvSpPr>
            <a:spLocks noGrp="1"/>
          </p:cNvSpPr>
          <p:nvPr>
            <p:ph type="body" sz="quarter" idx="11"/>
          </p:nvPr>
        </p:nvSpPr>
        <p:spPr>
          <a:xfrm>
            <a:off x="233054" y="5208902"/>
            <a:ext cx="2560320" cy="822960"/>
          </a:xfrm>
          <a:ln>
            <a:solidFill>
              <a:schemeClr val="tx1"/>
            </a:solidFill>
          </a:ln>
        </p:spPr>
        <p:txBody>
          <a:bodyPr>
            <a:noAutofit/>
          </a:bodyPr>
          <a:lstStyle/>
          <a:p>
            <a:pPr marL="174625" indent="-174625" algn="l">
              <a:lnSpc>
                <a:spcPct val="100000"/>
              </a:lnSpc>
              <a:spcBef>
                <a:spcPts val="0"/>
              </a:spcBef>
              <a:buFont typeface="Wingdings" panose="05000000000000000000" pitchFamily="2" charset="2"/>
              <a:buChar char="§"/>
            </a:pPr>
            <a:r>
              <a:rPr lang="en-US" sz="1200" dirty="0" err="1">
                <a:latin typeface="Source Sans Pro" panose="020B0503030403020204" pitchFamily="34" charset="0"/>
                <a:ea typeface="Source Sans Pro" panose="020B0503030403020204" pitchFamily="34" charset="0"/>
              </a:rPr>
              <a:t>Traité</a:t>
            </a:r>
            <a:r>
              <a:rPr lang="en-US" sz="1200" dirty="0">
                <a:latin typeface="Source Sans Pro" panose="020B0503030403020204" pitchFamily="34" charset="0"/>
                <a:ea typeface="Source Sans Pro" panose="020B0503030403020204" pitchFamily="34" charset="0"/>
              </a:rPr>
              <a:t> de la CEDEAO</a:t>
            </a:r>
          </a:p>
          <a:p>
            <a:pPr marL="174625" indent="-174625" algn="l">
              <a:lnSpc>
                <a:spcPct val="100000"/>
              </a:lnSpc>
              <a:spcBef>
                <a:spcPts val="0"/>
              </a:spcBef>
              <a:buFont typeface="Wingdings" panose="05000000000000000000" pitchFamily="2" charset="2"/>
              <a:buChar char="§"/>
            </a:pPr>
            <a:r>
              <a:rPr lang="en-US" sz="1200" dirty="0" err="1">
                <a:latin typeface="Source Sans Pro" panose="020B0503030403020204" pitchFamily="34" charset="0"/>
                <a:ea typeface="Source Sans Pro" panose="020B0503030403020204" pitchFamily="34" charset="0"/>
              </a:rPr>
              <a:t>Protocole</a:t>
            </a:r>
            <a:r>
              <a:rPr lang="en-US" sz="1200" dirty="0">
                <a:latin typeface="Source Sans Pro" panose="020B0503030403020204" pitchFamily="34" charset="0"/>
                <a:ea typeface="Source Sans Pro" panose="020B0503030403020204" pitchFamily="34" charset="0"/>
              </a:rPr>
              <a:t> de </a:t>
            </a:r>
            <a:r>
              <a:rPr lang="en-US" sz="1200" dirty="0" err="1">
                <a:latin typeface="Source Sans Pro" panose="020B0503030403020204" pitchFamily="34" charset="0"/>
                <a:ea typeface="Source Sans Pro" panose="020B0503030403020204" pitchFamily="34" charset="0"/>
              </a:rPr>
              <a:t>l’énergie</a:t>
            </a:r>
            <a:endParaRPr lang="en-US" sz="1200" dirty="0">
              <a:latin typeface="Source Sans Pro" panose="020B0503030403020204" pitchFamily="34" charset="0"/>
              <a:ea typeface="Source Sans Pro" panose="020B0503030403020204" pitchFamily="34" charset="0"/>
            </a:endParaRPr>
          </a:p>
          <a:p>
            <a:pPr marL="174625" indent="-174625" algn="l">
              <a:lnSpc>
                <a:spcPct val="100000"/>
              </a:lnSpc>
              <a:spcBef>
                <a:spcPts val="0"/>
              </a:spcBef>
              <a:buFont typeface="Wingdings" panose="05000000000000000000" pitchFamily="2" charset="2"/>
              <a:buChar char="§"/>
            </a:pPr>
            <a:r>
              <a:rPr lang="en-US" sz="1200" dirty="0">
                <a:latin typeface="Source Sans Pro" panose="020B0503030403020204" pitchFamily="34" charset="0"/>
                <a:ea typeface="Source Sans Pro" panose="020B0503030403020204" pitchFamily="34" charset="0"/>
              </a:rPr>
              <a:t>L’EEEOA</a:t>
            </a:r>
          </a:p>
          <a:p>
            <a:pPr marL="174625" indent="-174625" algn="l">
              <a:lnSpc>
                <a:spcPct val="100000"/>
              </a:lnSpc>
              <a:spcBef>
                <a:spcPts val="0"/>
              </a:spcBef>
              <a:buFont typeface="Wingdings" panose="05000000000000000000" pitchFamily="2" charset="2"/>
              <a:buChar char="§"/>
            </a:pPr>
            <a:r>
              <a:rPr lang="en-US" sz="1200" dirty="0">
                <a:latin typeface="Source Sans Pro" panose="020B0503030403020204" pitchFamily="34" charset="0"/>
                <a:ea typeface="Source Sans Pro" panose="020B0503030403020204" pitchFamily="34" charset="0"/>
              </a:rPr>
              <a:t>L’ARREC</a:t>
            </a:r>
          </a:p>
        </p:txBody>
      </p:sp>
      <p:sp>
        <p:nvSpPr>
          <p:cNvPr id="11" name="Text Placeholder 10">
            <a:extLst>
              <a:ext uri="{FF2B5EF4-FFF2-40B4-BE49-F238E27FC236}">
                <a16:creationId xmlns:a16="http://schemas.microsoft.com/office/drawing/2014/main" id="{168B0C2B-3695-4D6A-AED2-61B1E08049F0}"/>
              </a:ext>
            </a:extLst>
          </p:cNvPr>
          <p:cNvSpPr>
            <a:spLocks noGrp="1"/>
          </p:cNvSpPr>
          <p:nvPr>
            <p:ph type="body" sz="quarter" idx="16"/>
          </p:nvPr>
        </p:nvSpPr>
        <p:spPr>
          <a:xfrm>
            <a:off x="2266393" y="1292357"/>
            <a:ext cx="2555930" cy="446004"/>
          </a:xfrm>
          <a:ln>
            <a:solidFill>
              <a:schemeClr val="bg1">
                <a:lumMod val="50000"/>
              </a:schemeClr>
            </a:solidFill>
          </a:ln>
        </p:spPr>
        <p:txBody>
          <a:bodyPr>
            <a:noAutofit/>
          </a:bodyPr>
          <a:lstStyle/>
          <a:p>
            <a:r>
              <a:rPr lang="fr-FR" sz="1200" dirty="0">
                <a:latin typeface="Source Sans Pro" panose="020B0503030403020204" pitchFamily="34" charset="0"/>
                <a:ea typeface="Source Sans Pro" panose="020B0503030403020204" pitchFamily="34" charset="0"/>
              </a:rPr>
              <a:t>Identifier les hypothèses nécessaires  à la conception du marché régional</a:t>
            </a:r>
          </a:p>
        </p:txBody>
      </p:sp>
      <p:sp>
        <p:nvSpPr>
          <p:cNvPr id="12" name="Text Placeholder 11">
            <a:extLst>
              <a:ext uri="{FF2B5EF4-FFF2-40B4-BE49-F238E27FC236}">
                <a16:creationId xmlns:a16="http://schemas.microsoft.com/office/drawing/2014/main" id="{1B10BBD8-0C9D-4B4E-855D-EE1802746879}"/>
              </a:ext>
            </a:extLst>
          </p:cNvPr>
          <p:cNvSpPr>
            <a:spLocks noGrp="1"/>
          </p:cNvSpPr>
          <p:nvPr>
            <p:ph type="body" sz="quarter" idx="17"/>
          </p:nvPr>
        </p:nvSpPr>
        <p:spPr>
          <a:xfrm>
            <a:off x="2266392" y="1751850"/>
            <a:ext cx="2553936" cy="855136"/>
          </a:xfrm>
          <a:ln>
            <a:solidFill>
              <a:schemeClr val="tx1"/>
            </a:solidFill>
          </a:ln>
        </p:spPr>
        <p:txBody>
          <a:bodyPr vert="horz" lIns="91440" tIns="45720" rIns="91440" bIns="45720" rtlCol="0">
            <a:noAutofit/>
          </a:bodyPr>
          <a:lstStyle/>
          <a:p>
            <a:pPr marL="174625" indent="-174625" algn="l">
              <a:lnSpc>
                <a:spcPct val="100000"/>
              </a:lnSpc>
              <a:spcBef>
                <a:spcPts val="0"/>
              </a:spcBef>
              <a:buFont typeface="Wingdings" panose="05000000000000000000" pitchFamily="2" charset="2"/>
              <a:buChar char="§"/>
            </a:pPr>
            <a:r>
              <a:rPr lang="fr-FR" sz="1200" dirty="0">
                <a:latin typeface="Source Sans Pro" panose="020B0503030403020204" pitchFamily="34" charset="0"/>
                <a:ea typeface="Source Sans Pro" panose="020B0503030403020204" pitchFamily="34" charset="0"/>
              </a:rPr>
              <a:t>Définition du MRE</a:t>
            </a:r>
          </a:p>
          <a:p>
            <a:pPr marL="174625" indent="-174625" algn="l">
              <a:lnSpc>
                <a:spcPct val="100000"/>
              </a:lnSpc>
              <a:spcBef>
                <a:spcPts val="0"/>
              </a:spcBef>
              <a:buFont typeface="Wingdings" panose="05000000000000000000" pitchFamily="2" charset="2"/>
              <a:buChar char="§"/>
            </a:pPr>
            <a:r>
              <a:rPr lang="fr-FR" sz="1200" dirty="0">
                <a:latin typeface="Source Sans Pro" panose="020B0503030403020204" pitchFamily="34" charset="0"/>
                <a:ea typeface="Source Sans Pro" panose="020B0503030403020204" pitchFamily="34" charset="0"/>
              </a:rPr>
              <a:t>Phases de développement du MRE</a:t>
            </a:r>
          </a:p>
          <a:p>
            <a:pPr marL="174625" indent="-174625" algn="l">
              <a:lnSpc>
                <a:spcPct val="100000"/>
              </a:lnSpc>
              <a:spcBef>
                <a:spcPts val="0"/>
              </a:spcBef>
              <a:buFont typeface="Wingdings" panose="05000000000000000000" pitchFamily="2" charset="2"/>
              <a:buChar char="§"/>
            </a:pPr>
            <a:r>
              <a:rPr lang="fr-FR" sz="1200" dirty="0">
                <a:latin typeface="Source Sans Pro" panose="020B0503030403020204" pitchFamily="34" charset="0"/>
                <a:ea typeface="Source Sans Pro" panose="020B0503030403020204" pitchFamily="34" charset="0"/>
              </a:rPr>
              <a:t>Propriété et l’Exploitation des Infrastructures de Transport</a:t>
            </a:r>
          </a:p>
        </p:txBody>
      </p:sp>
      <p:sp>
        <p:nvSpPr>
          <p:cNvPr id="7" name="Text Placeholder 6">
            <a:extLst>
              <a:ext uri="{FF2B5EF4-FFF2-40B4-BE49-F238E27FC236}">
                <a16:creationId xmlns:a16="http://schemas.microsoft.com/office/drawing/2014/main" id="{7E698899-451C-4012-A03B-438076B22A0B}"/>
              </a:ext>
            </a:extLst>
          </p:cNvPr>
          <p:cNvSpPr>
            <a:spLocks noGrp="1"/>
          </p:cNvSpPr>
          <p:nvPr>
            <p:ph type="body" sz="quarter" idx="12"/>
          </p:nvPr>
        </p:nvSpPr>
        <p:spPr>
          <a:xfrm>
            <a:off x="4425574" y="4709787"/>
            <a:ext cx="2377440" cy="463462"/>
          </a:xfrm>
          <a:ln>
            <a:solidFill>
              <a:srgbClr val="FFC000"/>
            </a:solidFill>
          </a:ln>
        </p:spPr>
        <p:txBody>
          <a:bodyPr>
            <a:normAutofit fontScale="85000" lnSpcReduction="20000"/>
          </a:bodyPr>
          <a:lstStyle/>
          <a:p>
            <a:r>
              <a:rPr lang="fr-FR" dirty="0"/>
              <a:t>Consensus Régional sur des options spécifiques</a:t>
            </a:r>
          </a:p>
          <a:p>
            <a:endParaRPr lang="en-US" dirty="0"/>
          </a:p>
        </p:txBody>
      </p:sp>
      <p:sp>
        <p:nvSpPr>
          <p:cNvPr id="8" name="Text Placeholder 7">
            <a:extLst>
              <a:ext uri="{FF2B5EF4-FFF2-40B4-BE49-F238E27FC236}">
                <a16:creationId xmlns:a16="http://schemas.microsoft.com/office/drawing/2014/main" id="{1542ED92-E0E5-43BF-A314-F5F899A21C00}"/>
              </a:ext>
            </a:extLst>
          </p:cNvPr>
          <p:cNvSpPr>
            <a:spLocks noGrp="1"/>
          </p:cNvSpPr>
          <p:nvPr>
            <p:ph type="body" sz="quarter" idx="13"/>
          </p:nvPr>
        </p:nvSpPr>
        <p:spPr>
          <a:xfrm>
            <a:off x="4425575" y="5180177"/>
            <a:ext cx="2377440" cy="822960"/>
          </a:xfrm>
          <a:ln>
            <a:solidFill>
              <a:schemeClr val="tx1"/>
            </a:solidFill>
          </a:ln>
        </p:spPr>
        <p:txBody>
          <a:bodyPr vert="horz" lIns="91440" tIns="45720" rIns="91440" bIns="45720" rtlCol="0">
            <a:noAutofit/>
          </a:bodyPr>
          <a:lstStyle/>
          <a:p>
            <a:pPr marL="174625" indent="-174625" algn="l">
              <a:lnSpc>
                <a:spcPct val="100000"/>
              </a:lnSpc>
              <a:spcBef>
                <a:spcPts val="0"/>
              </a:spcBef>
              <a:buFont typeface="Wingdings" panose="05000000000000000000" pitchFamily="2" charset="2"/>
              <a:buChar char="§"/>
            </a:pPr>
            <a:r>
              <a:rPr lang="en-US" sz="1200" dirty="0">
                <a:latin typeface="Source Sans Pro" panose="020B0503030403020204" pitchFamily="34" charset="0"/>
                <a:ea typeface="Source Sans Pro" panose="020B0503030403020204" pitchFamily="34" charset="0"/>
              </a:rPr>
              <a:t>Evolution </a:t>
            </a:r>
            <a:r>
              <a:rPr lang="en-US" sz="1200" dirty="0" err="1">
                <a:latin typeface="Source Sans Pro" panose="020B0503030403020204" pitchFamily="34" charset="0"/>
                <a:ea typeface="Source Sans Pro" panose="020B0503030403020204" pitchFamily="34" charset="0"/>
              </a:rPr>
              <a:t>graduelle</a:t>
            </a:r>
            <a:r>
              <a:rPr lang="en-US" sz="1200" dirty="0">
                <a:latin typeface="Source Sans Pro" panose="020B0503030403020204" pitchFamily="34" charset="0"/>
                <a:ea typeface="Source Sans Pro" panose="020B0503030403020204" pitchFamily="34" charset="0"/>
              </a:rPr>
              <a:t> du MRE</a:t>
            </a:r>
          </a:p>
          <a:p>
            <a:pPr marL="174625" indent="-174625" algn="l">
              <a:lnSpc>
                <a:spcPct val="100000"/>
              </a:lnSpc>
              <a:spcBef>
                <a:spcPts val="0"/>
              </a:spcBef>
              <a:buFont typeface="Wingdings" panose="05000000000000000000" pitchFamily="2" charset="2"/>
              <a:buChar char="§"/>
            </a:pPr>
            <a:r>
              <a:rPr lang="en-US" sz="1200" dirty="0">
                <a:latin typeface="Source Sans Pro" panose="020B0503030403020204" pitchFamily="34" charset="0"/>
                <a:ea typeface="Source Sans Pro" panose="020B0503030403020204" pitchFamily="34" charset="0"/>
              </a:rPr>
              <a:t>Regime de </a:t>
            </a:r>
            <a:r>
              <a:rPr lang="en-US" sz="1200" dirty="0" err="1">
                <a:latin typeface="Source Sans Pro" panose="020B0503030403020204" pitchFamily="34" charset="0"/>
                <a:ea typeface="Source Sans Pro" panose="020B0503030403020204" pitchFamily="34" charset="0"/>
              </a:rPr>
              <a:t>propriété</a:t>
            </a:r>
            <a:r>
              <a:rPr lang="en-US" sz="1200" dirty="0">
                <a:latin typeface="Source Sans Pro" panose="020B0503030403020204" pitchFamily="34" charset="0"/>
                <a:ea typeface="Source Sans Pro" panose="020B0503030403020204" pitchFamily="34" charset="0"/>
              </a:rPr>
              <a:t> </a:t>
            </a:r>
            <a:r>
              <a:rPr lang="en-US" sz="1200" dirty="0" err="1">
                <a:latin typeface="Source Sans Pro" panose="020B0503030403020204" pitchFamily="34" charset="0"/>
                <a:ea typeface="Source Sans Pro" panose="020B0503030403020204" pitchFamily="34" charset="0"/>
              </a:rPr>
              <a:t>durant</a:t>
            </a:r>
            <a:r>
              <a:rPr lang="en-US" sz="1200" dirty="0">
                <a:latin typeface="Source Sans Pro" panose="020B0503030403020204" pitchFamily="34" charset="0"/>
                <a:ea typeface="Source Sans Pro" panose="020B0503030403020204" pitchFamily="34" charset="0"/>
              </a:rPr>
              <a:t> </a:t>
            </a:r>
            <a:r>
              <a:rPr lang="en-US" sz="1200" dirty="0" err="1">
                <a:latin typeface="Source Sans Pro" panose="020B0503030403020204" pitchFamily="34" charset="0"/>
                <a:ea typeface="Source Sans Pro" panose="020B0503030403020204" pitchFamily="34" charset="0"/>
              </a:rPr>
              <a:t>chaque</a:t>
            </a:r>
            <a:r>
              <a:rPr lang="en-US" sz="1200" dirty="0">
                <a:latin typeface="Source Sans Pro" panose="020B0503030403020204" pitchFamily="34" charset="0"/>
                <a:ea typeface="Source Sans Pro" panose="020B0503030403020204" pitchFamily="34" charset="0"/>
              </a:rPr>
              <a:t> phase</a:t>
            </a:r>
          </a:p>
        </p:txBody>
      </p:sp>
      <p:sp>
        <p:nvSpPr>
          <p:cNvPr id="13" name="Text Placeholder 12">
            <a:extLst>
              <a:ext uri="{FF2B5EF4-FFF2-40B4-BE49-F238E27FC236}">
                <a16:creationId xmlns:a16="http://schemas.microsoft.com/office/drawing/2014/main" id="{CA59AE5F-3A9D-4E5B-BE20-3802EE56C05F}"/>
              </a:ext>
            </a:extLst>
          </p:cNvPr>
          <p:cNvSpPr>
            <a:spLocks noGrp="1"/>
          </p:cNvSpPr>
          <p:nvPr>
            <p:ph type="body" sz="quarter" idx="18"/>
          </p:nvPr>
        </p:nvSpPr>
        <p:spPr>
          <a:xfrm>
            <a:off x="6205848" y="1339711"/>
            <a:ext cx="2560320" cy="457200"/>
          </a:xfrm>
          <a:ln>
            <a:solidFill>
              <a:schemeClr val="accent5">
                <a:lumMod val="60000"/>
                <a:lumOff val="40000"/>
              </a:schemeClr>
            </a:solidFill>
          </a:ln>
        </p:spPr>
        <p:txBody>
          <a:bodyPr>
            <a:normAutofit fontScale="70000" lnSpcReduction="20000"/>
          </a:bodyPr>
          <a:lstStyle/>
          <a:p>
            <a:r>
              <a:rPr lang="fr-FR" dirty="0"/>
              <a:t>Adoption des textes législatifs et réglementaires du marché</a:t>
            </a:r>
          </a:p>
        </p:txBody>
      </p:sp>
      <p:sp>
        <p:nvSpPr>
          <p:cNvPr id="14" name="Text Placeholder 13">
            <a:extLst>
              <a:ext uri="{FF2B5EF4-FFF2-40B4-BE49-F238E27FC236}">
                <a16:creationId xmlns:a16="http://schemas.microsoft.com/office/drawing/2014/main" id="{9EFD1FD8-37C4-4591-A698-CB3B4B2DE0DD}"/>
              </a:ext>
            </a:extLst>
          </p:cNvPr>
          <p:cNvSpPr>
            <a:spLocks noGrp="1"/>
          </p:cNvSpPr>
          <p:nvPr>
            <p:ph type="body" sz="quarter" idx="19"/>
          </p:nvPr>
        </p:nvSpPr>
        <p:spPr>
          <a:xfrm>
            <a:off x="6193322" y="1806780"/>
            <a:ext cx="2560320" cy="731520"/>
          </a:xfrm>
          <a:ln>
            <a:solidFill>
              <a:schemeClr val="tx1"/>
            </a:solidFill>
          </a:ln>
        </p:spPr>
        <p:txBody>
          <a:bodyPr vert="horz" lIns="91440" tIns="45720" rIns="91440" bIns="45720" rtlCol="0">
            <a:noAutofit/>
          </a:bodyPr>
          <a:lstStyle/>
          <a:p>
            <a:pPr marL="174625" indent="-174625" algn="l">
              <a:lnSpc>
                <a:spcPct val="100000"/>
              </a:lnSpc>
              <a:spcBef>
                <a:spcPts val="0"/>
              </a:spcBef>
              <a:buFont typeface="Wingdings" panose="05000000000000000000" pitchFamily="2" charset="2"/>
              <a:buChar char="§"/>
            </a:pPr>
            <a:r>
              <a:rPr lang="en-US" sz="1200" dirty="0">
                <a:latin typeface="Source Sans Pro" panose="020B0503030403020204" pitchFamily="34" charset="0"/>
                <a:ea typeface="Source Sans Pro" panose="020B0503030403020204" pitchFamily="34" charset="0"/>
              </a:rPr>
              <a:t>Directive sur </a:t>
            </a:r>
            <a:r>
              <a:rPr lang="en-US" sz="1200" dirty="0" err="1">
                <a:latin typeface="Source Sans Pro" panose="020B0503030403020204" pitchFamily="34" charset="0"/>
                <a:ea typeface="Source Sans Pro" panose="020B0503030403020204" pitchFamily="34" charset="0"/>
              </a:rPr>
              <a:t>organisation</a:t>
            </a:r>
            <a:r>
              <a:rPr lang="en-US" sz="1200" dirty="0">
                <a:latin typeface="Source Sans Pro" panose="020B0503030403020204" pitchFamily="34" charset="0"/>
                <a:ea typeface="Source Sans Pro" panose="020B0503030403020204" pitchFamily="34" charset="0"/>
              </a:rPr>
              <a:t> du MRE</a:t>
            </a:r>
          </a:p>
          <a:p>
            <a:pPr marL="174625" indent="-174625" algn="l">
              <a:lnSpc>
                <a:spcPct val="100000"/>
              </a:lnSpc>
              <a:spcBef>
                <a:spcPts val="0"/>
              </a:spcBef>
              <a:buFont typeface="Wingdings" panose="05000000000000000000" pitchFamily="2" charset="2"/>
              <a:buChar char="§"/>
            </a:pPr>
            <a:r>
              <a:rPr lang="en-US" sz="1200" dirty="0" err="1">
                <a:latin typeface="Source Sans Pro" panose="020B0503030403020204" pitchFamily="34" charset="0"/>
                <a:ea typeface="Source Sans Pro" panose="020B0503030403020204" pitchFamily="34" charset="0"/>
              </a:rPr>
              <a:t>Règles</a:t>
            </a:r>
            <a:r>
              <a:rPr lang="en-US" sz="1200" dirty="0">
                <a:latin typeface="Source Sans Pro" panose="020B0503030403020204" pitchFamily="34" charset="0"/>
                <a:ea typeface="Source Sans Pro" panose="020B0503030403020204" pitchFamily="34" charset="0"/>
              </a:rPr>
              <a:t> et </a:t>
            </a:r>
            <a:r>
              <a:rPr lang="en-US" sz="1200" dirty="0" err="1">
                <a:latin typeface="Source Sans Pro" panose="020B0503030403020204" pitchFamily="34" charset="0"/>
                <a:ea typeface="Source Sans Pro" panose="020B0503030403020204" pitchFamily="34" charset="0"/>
              </a:rPr>
              <a:t>Procédures</a:t>
            </a:r>
            <a:r>
              <a:rPr lang="en-US" sz="1200" dirty="0">
                <a:latin typeface="Source Sans Pro" panose="020B0503030403020204" pitchFamily="34" charset="0"/>
                <a:ea typeface="Source Sans Pro" panose="020B0503030403020204" pitchFamily="34" charset="0"/>
              </a:rPr>
              <a:t> du </a:t>
            </a:r>
            <a:r>
              <a:rPr lang="en-US" sz="1200" dirty="0" err="1">
                <a:latin typeface="Source Sans Pro" panose="020B0503030403020204" pitchFamily="34" charset="0"/>
                <a:ea typeface="Source Sans Pro" panose="020B0503030403020204" pitchFamily="34" charset="0"/>
              </a:rPr>
              <a:t>marché</a:t>
            </a:r>
            <a:endParaRPr lang="en-US" sz="1200" dirty="0">
              <a:latin typeface="Source Sans Pro" panose="020B0503030403020204" pitchFamily="34" charset="0"/>
              <a:ea typeface="Source Sans Pro" panose="020B0503030403020204" pitchFamily="34" charset="0"/>
            </a:endParaRPr>
          </a:p>
          <a:p>
            <a:pPr marL="174625" indent="-174625" algn="l">
              <a:lnSpc>
                <a:spcPct val="100000"/>
              </a:lnSpc>
              <a:spcBef>
                <a:spcPts val="0"/>
              </a:spcBef>
              <a:buFont typeface="Wingdings" panose="05000000000000000000" pitchFamily="2" charset="2"/>
              <a:buChar char="§"/>
            </a:pPr>
            <a:r>
              <a:rPr lang="en-US" sz="1200" dirty="0" err="1">
                <a:latin typeface="Source Sans Pro" panose="020B0503030403020204" pitchFamily="34" charset="0"/>
                <a:ea typeface="Source Sans Pro" panose="020B0503030403020204" pitchFamily="34" charset="0"/>
              </a:rPr>
              <a:t>Lancement</a:t>
            </a:r>
            <a:r>
              <a:rPr lang="en-US" sz="1200" dirty="0">
                <a:latin typeface="Source Sans Pro" panose="020B0503030403020204" pitchFamily="34" charset="0"/>
                <a:ea typeface="Source Sans Pro" panose="020B0503030403020204" pitchFamily="34" charset="0"/>
              </a:rPr>
              <a:t> du </a:t>
            </a:r>
            <a:r>
              <a:rPr lang="en-US" sz="1200" dirty="0" err="1">
                <a:latin typeface="Source Sans Pro" panose="020B0503030403020204" pitchFamily="34" charset="0"/>
                <a:ea typeface="Source Sans Pro" panose="020B0503030403020204" pitchFamily="34" charset="0"/>
              </a:rPr>
              <a:t>marché</a:t>
            </a:r>
            <a:endParaRPr lang="en-US" sz="1200" dirty="0">
              <a:latin typeface="Source Sans Pro" panose="020B0503030403020204" pitchFamily="34" charset="0"/>
              <a:ea typeface="Source Sans Pro" panose="020B0503030403020204" pitchFamily="34" charset="0"/>
            </a:endParaRPr>
          </a:p>
        </p:txBody>
      </p:sp>
      <p:sp>
        <p:nvSpPr>
          <p:cNvPr id="9" name="Text Placeholder 8">
            <a:extLst>
              <a:ext uri="{FF2B5EF4-FFF2-40B4-BE49-F238E27FC236}">
                <a16:creationId xmlns:a16="http://schemas.microsoft.com/office/drawing/2014/main" id="{A45D0C56-3BA5-487F-850D-EDB088C97387}"/>
              </a:ext>
            </a:extLst>
          </p:cNvPr>
          <p:cNvSpPr>
            <a:spLocks noGrp="1"/>
          </p:cNvSpPr>
          <p:nvPr>
            <p:ph type="body" sz="quarter" idx="14"/>
          </p:nvPr>
        </p:nvSpPr>
        <p:spPr>
          <a:xfrm>
            <a:off x="8773416" y="4683284"/>
            <a:ext cx="2560320" cy="548640"/>
          </a:xfrm>
          <a:ln>
            <a:solidFill>
              <a:schemeClr val="accent6"/>
            </a:solidFill>
          </a:ln>
        </p:spPr>
        <p:txBody>
          <a:bodyPr>
            <a:normAutofit fontScale="92500" lnSpcReduction="20000"/>
          </a:bodyPr>
          <a:lstStyle/>
          <a:p>
            <a:r>
              <a:rPr lang="en-US" dirty="0" err="1"/>
              <a:t>Contrôle</a:t>
            </a:r>
            <a:r>
              <a:rPr lang="en-US" dirty="0"/>
              <a:t>/Surveillance </a:t>
            </a:r>
            <a:r>
              <a:rPr lang="en-US" dirty="0" err="1"/>
              <a:t>réglementaire</a:t>
            </a:r>
            <a:r>
              <a:rPr lang="en-US" dirty="0"/>
              <a:t> du MRE</a:t>
            </a:r>
          </a:p>
        </p:txBody>
      </p:sp>
      <p:sp>
        <p:nvSpPr>
          <p:cNvPr id="10" name="Text Placeholder 9">
            <a:extLst>
              <a:ext uri="{FF2B5EF4-FFF2-40B4-BE49-F238E27FC236}">
                <a16:creationId xmlns:a16="http://schemas.microsoft.com/office/drawing/2014/main" id="{7F91FCB5-969A-4197-B988-F9A876336008}"/>
              </a:ext>
            </a:extLst>
          </p:cNvPr>
          <p:cNvSpPr>
            <a:spLocks noGrp="1"/>
          </p:cNvSpPr>
          <p:nvPr>
            <p:ph type="body" sz="quarter" idx="15"/>
          </p:nvPr>
        </p:nvSpPr>
        <p:spPr>
          <a:xfrm>
            <a:off x="8785942" y="5231924"/>
            <a:ext cx="2560320" cy="822960"/>
          </a:xfrm>
          <a:ln>
            <a:solidFill>
              <a:schemeClr val="tx1"/>
            </a:solidFill>
          </a:ln>
        </p:spPr>
        <p:txBody>
          <a:bodyPr vert="horz" lIns="91440" tIns="45720" rIns="91440" bIns="45720" rtlCol="0">
            <a:noAutofit/>
          </a:bodyPr>
          <a:lstStyle/>
          <a:p>
            <a:pPr marL="174625" indent="-174625" algn="l">
              <a:lnSpc>
                <a:spcPct val="100000"/>
              </a:lnSpc>
              <a:spcBef>
                <a:spcPts val="0"/>
              </a:spcBef>
              <a:buFont typeface="Wingdings" panose="05000000000000000000" pitchFamily="2" charset="2"/>
              <a:buChar char="§"/>
            </a:pPr>
            <a:r>
              <a:rPr lang="en-US" sz="1200" dirty="0">
                <a:latin typeface="Source Sans Pro" panose="020B0503030403020204" pitchFamily="34" charset="0"/>
                <a:ea typeface="Source Sans Pro" panose="020B0503030403020204" pitchFamily="34" charset="0"/>
              </a:rPr>
              <a:t>Surveillance du MRE</a:t>
            </a:r>
          </a:p>
          <a:p>
            <a:pPr marL="174625" indent="-174625" algn="l">
              <a:lnSpc>
                <a:spcPct val="100000"/>
              </a:lnSpc>
              <a:spcBef>
                <a:spcPts val="0"/>
              </a:spcBef>
              <a:buFont typeface="Wingdings" panose="05000000000000000000" pitchFamily="2" charset="2"/>
              <a:buChar char="§"/>
            </a:pPr>
            <a:r>
              <a:rPr lang="en-US" sz="1200" dirty="0" err="1">
                <a:latin typeface="Source Sans Pro" panose="020B0503030403020204" pitchFamily="34" charset="0"/>
                <a:ea typeface="Source Sans Pro" panose="020B0503030403020204" pitchFamily="34" charset="0"/>
              </a:rPr>
              <a:t>Exécution</a:t>
            </a:r>
            <a:r>
              <a:rPr lang="en-US" sz="1200" dirty="0">
                <a:latin typeface="Source Sans Pro" panose="020B0503030403020204" pitchFamily="34" charset="0"/>
                <a:ea typeface="Source Sans Pro" panose="020B0503030403020204" pitchFamily="34" charset="0"/>
              </a:rPr>
              <a:t> des </a:t>
            </a:r>
            <a:r>
              <a:rPr lang="en-US" sz="1200" dirty="0" err="1">
                <a:latin typeface="Source Sans Pro" panose="020B0503030403020204" pitchFamily="34" charset="0"/>
                <a:ea typeface="Source Sans Pro" panose="020B0503030403020204" pitchFamily="34" charset="0"/>
              </a:rPr>
              <a:t>règles</a:t>
            </a:r>
            <a:endParaRPr lang="en-US" sz="1200" dirty="0">
              <a:latin typeface="Source Sans Pro" panose="020B0503030403020204" pitchFamily="34" charset="0"/>
              <a:ea typeface="Source Sans Pro" panose="020B0503030403020204" pitchFamily="34" charset="0"/>
            </a:endParaRPr>
          </a:p>
          <a:p>
            <a:pPr marL="174625" indent="-174625" algn="l">
              <a:lnSpc>
                <a:spcPct val="100000"/>
              </a:lnSpc>
              <a:spcBef>
                <a:spcPts val="0"/>
              </a:spcBef>
              <a:buFont typeface="Wingdings" panose="05000000000000000000" pitchFamily="2" charset="2"/>
              <a:buChar char="§"/>
            </a:pPr>
            <a:r>
              <a:rPr lang="en-US" sz="1200" dirty="0" err="1">
                <a:latin typeface="Source Sans Pro" panose="020B0503030403020204" pitchFamily="34" charset="0"/>
                <a:ea typeface="Source Sans Pro" panose="020B0503030403020204" pitchFamily="34" charset="0"/>
              </a:rPr>
              <a:t>Résolution</a:t>
            </a:r>
            <a:r>
              <a:rPr lang="en-US" sz="1200" dirty="0">
                <a:latin typeface="Source Sans Pro" panose="020B0503030403020204" pitchFamily="34" charset="0"/>
                <a:ea typeface="Source Sans Pro" panose="020B0503030403020204" pitchFamily="34" charset="0"/>
              </a:rPr>
              <a:t> des </a:t>
            </a:r>
            <a:r>
              <a:rPr lang="en-US" sz="1200" dirty="0" err="1">
                <a:latin typeface="Source Sans Pro" panose="020B0503030403020204" pitchFamily="34" charset="0"/>
                <a:ea typeface="Source Sans Pro" panose="020B0503030403020204" pitchFamily="34" charset="0"/>
              </a:rPr>
              <a:t>litiges</a:t>
            </a:r>
            <a:endParaRPr lang="en-US" sz="1200" dirty="0">
              <a:latin typeface="Source Sans Pro" panose="020B0503030403020204" pitchFamily="34" charset="0"/>
              <a:ea typeface="Source Sans Pro" panose="020B0503030403020204" pitchFamily="34" charset="0"/>
            </a:endParaRPr>
          </a:p>
        </p:txBody>
      </p:sp>
      <p:sp>
        <p:nvSpPr>
          <p:cNvPr id="3" name="Title 2">
            <a:extLst>
              <a:ext uri="{FF2B5EF4-FFF2-40B4-BE49-F238E27FC236}">
                <a16:creationId xmlns:a16="http://schemas.microsoft.com/office/drawing/2014/main" id="{2AD0C0B2-669E-8E50-31C5-C882E762536A}"/>
              </a:ext>
            </a:extLst>
          </p:cNvPr>
          <p:cNvSpPr>
            <a:spLocks noGrp="1"/>
          </p:cNvSpPr>
          <p:nvPr>
            <p:ph type="title"/>
          </p:nvPr>
        </p:nvSpPr>
        <p:spPr>
          <a:xfrm>
            <a:off x="294276" y="921533"/>
            <a:ext cx="11247120" cy="365760"/>
          </a:xfrm>
        </p:spPr>
        <p:txBody>
          <a:bodyPr>
            <a:noAutofit/>
          </a:bodyPr>
          <a:lstStyle/>
          <a:p>
            <a:pPr algn="ctr"/>
            <a:r>
              <a:rPr lang="fr-FR" sz="2400" b="1" dirty="0">
                <a:latin typeface="Century Gothic"/>
                <a:cs typeface="Century Gothic"/>
              </a:rPr>
              <a:t>PROCESSUS DE CONCEPTION DU MARCHE REGIONAL DE L’ELECTRICITE (MRE)</a:t>
            </a:r>
            <a:endParaRPr lang="fr-FR" sz="2400" dirty="0"/>
          </a:p>
        </p:txBody>
      </p:sp>
      <p:pic>
        <p:nvPicPr>
          <p:cNvPr id="1026" name="Picture 2" descr="Textes législatifs et réglementaires | Direction de la Pharmacie et de la  Médecine Traditionnelle">
            <a:extLst>
              <a:ext uri="{FF2B5EF4-FFF2-40B4-BE49-F238E27FC236}">
                <a16:creationId xmlns:a16="http://schemas.microsoft.com/office/drawing/2014/main" id="{1F08B582-E2A4-FFC4-E479-140504AA57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443" y="3320258"/>
            <a:ext cx="1304615" cy="6400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eal Icon&quot; Images – Parcourir 2,690 le catalogue de photos, vecteurs et  vidéos | Adobe Stock">
            <a:extLst>
              <a:ext uri="{FF2B5EF4-FFF2-40B4-BE49-F238E27FC236}">
                <a16:creationId xmlns:a16="http://schemas.microsoft.com/office/drawing/2014/main" id="{27A02F72-0B3F-0DEA-DE7B-70CF6539E5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5709" y="3289912"/>
            <a:ext cx="1097280" cy="78533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électricité">
            <a:extLst>
              <a:ext uri="{FF2B5EF4-FFF2-40B4-BE49-F238E27FC236}">
                <a16:creationId xmlns:a16="http://schemas.microsoft.com/office/drawing/2014/main" id="{CF4A6067-C1AC-EA19-99CF-105FF0BE1670}"/>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39808" y="3271066"/>
            <a:ext cx="1005840" cy="822960"/>
          </a:xfrm>
          <a:prstGeom prst="rect">
            <a:avLst/>
          </a:prstGeom>
          <a:noFill/>
          <a:extLst>
            <a:ext uri="{909E8E84-426E-40DD-AFC4-6F175D3DCCD1}">
              <a14:hiddenFill xmlns:a14="http://schemas.microsoft.com/office/drawing/2010/main">
                <a:solidFill>
                  <a:srgbClr val="FFFFFF"/>
                </a:solidFill>
              </a14:hiddenFill>
            </a:ext>
          </a:extLst>
        </p:spPr>
      </p:pic>
      <p:sp>
        <p:nvSpPr>
          <p:cNvPr id="29" name="Forme libre : Forme 31" title="Icône de fusée">
            <a:extLst>
              <a:ext uri="{FF2B5EF4-FFF2-40B4-BE49-F238E27FC236}">
                <a16:creationId xmlns:a16="http://schemas.microsoft.com/office/drawing/2014/main" id="{861FABF8-F1C0-3A50-4028-4E69A49D9223}"/>
              </a:ext>
            </a:extLst>
          </p:cNvPr>
          <p:cNvSpPr>
            <a:spLocks/>
          </p:cNvSpPr>
          <p:nvPr/>
        </p:nvSpPr>
        <p:spPr bwMode="auto">
          <a:xfrm>
            <a:off x="7493305" y="2958907"/>
            <a:ext cx="640080" cy="1097280"/>
          </a:xfrm>
          <a:custGeom>
            <a:avLst/>
            <a:gdLst/>
            <a:ahLst/>
            <a:cxnLst/>
            <a:rect l="0" t="0" r="r" b="b"/>
            <a:pathLst>
              <a:path w="383742" h="863421">
                <a:moveTo>
                  <a:pt x="193716" y="5535"/>
                </a:moveTo>
                <a:lnTo>
                  <a:pt x="184861" y="15128"/>
                </a:lnTo>
                <a:cubicBezTo>
                  <a:pt x="184861" y="15128"/>
                  <a:pt x="121396" y="80069"/>
                  <a:pt x="90401" y="173053"/>
                </a:cubicBezTo>
                <a:cubicBezTo>
                  <a:pt x="80069" y="202572"/>
                  <a:pt x="74166" y="236518"/>
                  <a:pt x="74166" y="272679"/>
                </a:cubicBezTo>
                <a:cubicBezTo>
                  <a:pt x="74166" y="316957"/>
                  <a:pt x="79331" y="384850"/>
                  <a:pt x="85235" y="447577"/>
                </a:cubicBezTo>
                <a:lnTo>
                  <a:pt x="5535" y="526539"/>
                </a:lnTo>
                <a:lnTo>
                  <a:pt x="16604" y="647566"/>
                </a:lnTo>
                <a:lnTo>
                  <a:pt x="99994" y="597384"/>
                </a:lnTo>
                <a:cubicBezTo>
                  <a:pt x="99994" y="598122"/>
                  <a:pt x="100733" y="604026"/>
                  <a:pt x="100733" y="604026"/>
                </a:cubicBezTo>
                <a:lnTo>
                  <a:pt x="100733" y="606240"/>
                </a:lnTo>
                <a:lnTo>
                  <a:pt x="101470" y="608453"/>
                </a:lnTo>
                <a:cubicBezTo>
                  <a:pt x="101470" y="608453"/>
                  <a:pt x="103684" y="612143"/>
                  <a:pt x="106636" y="615095"/>
                </a:cubicBezTo>
                <a:cubicBezTo>
                  <a:pt x="108112" y="615833"/>
                  <a:pt x="109588" y="617309"/>
                  <a:pt x="111064" y="618047"/>
                </a:cubicBezTo>
                <a:lnTo>
                  <a:pt x="123609" y="668967"/>
                </a:lnTo>
                <a:cubicBezTo>
                  <a:pt x="123609" y="668967"/>
                  <a:pt x="124347" y="671181"/>
                  <a:pt x="125085" y="672657"/>
                </a:cubicBezTo>
                <a:cubicBezTo>
                  <a:pt x="125823" y="674133"/>
                  <a:pt x="127299" y="674870"/>
                  <a:pt x="128037" y="676346"/>
                </a:cubicBezTo>
                <a:cubicBezTo>
                  <a:pt x="130989" y="678560"/>
                  <a:pt x="133941" y="680775"/>
                  <a:pt x="139107" y="682988"/>
                </a:cubicBezTo>
                <a:cubicBezTo>
                  <a:pt x="148700" y="686678"/>
                  <a:pt x="164198" y="689630"/>
                  <a:pt x="191502" y="689630"/>
                </a:cubicBezTo>
                <a:cubicBezTo>
                  <a:pt x="218807" y="689630"/>
                  <a:pt x="234304" y="687416"/>
                  <a:pt x="243898" y="682988"/>
                </a:cubicBezTo>
                <a:cubicBezTo>
                  <a:pt x="249064" y="680775"/>
                  <a:pt x="252016" y="678560"/>
                  <a:pt x="254967" y="676346"/>
                </a:cubicBezTo>
                <a:cubicBezTo>
                  <a:pt x="256443" y="674870"/>
                  <a:pt x="257181" y="674133"/>
                  <a:pt x="257919" y="672657"/>
                </a:cubicBezTo>
                <a:cubicBezTo>
                  <a:pt x="258657" y="671181"/>
                  <a:pt x="259395" y="668967"/>
                  <a:pt x="259395" y="668967"/>
                </a:cubicBezTo>
                <a:lnTo>
                  <a:pt x="272679" y="618047"/>
                </a:lnTo>
                <a:cubicBezTo>
                  <a:pt x="274155" y="617309"/>
                  <a:pt x="275630" y="615833"/>
                  <a:pt x="277106" y="615095"/>
                </a:cubicBezTo>
                <a:cubicBezTo>
                  <a:pt x="280058" y="612143"/>
                  <a:pt x="282272" y="608453"/>
                  <a:pt x="282272" y="608453"/>
                </a:cubicBezTo>
                <a:lnTo>
                  <a:pt x="283010" y="606240"/>
                </a:lnTo>
                <a:lnTo>
                  <a:pt x="283010" y="604026"/>
                </a:lnTo>
                <a:cubicBezTo>
                  <a:pt x="283010" y="604026"/>
                  <a:pt x="283748" y="598860"/>
                  <a:pt x="283748" y="597384"/>
                </a:cubicBezTo>
                <a:lnTo>
                  <a:pt x="366401" y="646828"/>
                </a:lnTo>
                <a:lnTo>
                  <a:pt x="378208" y="525802"/>
                </a:lnTo>
                <a:lnTo>
                  <a:pt x="299245" y="446839"/>
                </a:lnTo>
                <a:cubicBezTo>
                  <a:pt x="305149" y="383374"/>
                  <a:pt x="310315" y="315481"/>
                  <a:pt x="310315" y="271941"/>
                </a:cubicBezTo>
                <a:cubicBezTo>
                  <a:pt x="310315" y="235780"/>
                  <a:pt x="303673" y="202572"/>
                  <a:pt x="293342" y="173053"/>
                </a:cubicBezTo>
                <a:cubicBezTo>
                  <a:pt x="262347" y="80807"/>
                  <a:pt x="198882" y="15128"/>
                  <a:pt x="198882" y="15128"/>
                </a:cubicBezTo>
                <a:lnTo>
                  <a:pt x="193716" y="5535"/>
                </a:lnTo>
                <a:close/>
                <a:moveTo>
                  <a:pt x="193716" y="43171"/>
                </a:moveTo>
                <a:cubicBezTo>
                  <a:pt x="206262" y="57192"/>
                  <a:pt x="248326" y="106636"/>
                  <a:pt x="273417" y="181171"/>
                </a:cubicBezTo>
                <a:cubicBezTo>
                  <a:pt x="283010" y="209214"/>
                  <a:pt x="288914" y="239470"/>
                  <a:pt x="288914" y="272679"/>
                </a:cubicBezTo>
                <a:cubicBezTo>
                  <a:pt x="288914" y="315481"/>
                  <a:pt x="283748" y="384850"/>
                  <a:pt x="277106" y="448315"/>
                </a:cubicBezTo>
                <a:cubicBezTo>
                  <a:pt x="277106" y="449791"/>
                  <a:pt x="277106" y="450529"/>
                  <a:pt x="277106" y="452005"/>
                </a:cubicBezTo>
                <a:cubicBezTo>
                  <a:pt x="270465" y="526539"/>
                  <a:pt x="262347" y="592956"/>
                  <a:pt x="262347" y="597384"/>
                </a:cubicBezTo>
                <a:cubicBezTo>
                  <a:pt x="260871" y="598122"/>
                  <a:pt x="259395" y="599598"/>
                  <a:pt x="255706" y="601812"/>
                </a:cubicBezTo>
                <a:cubicBezTo>
                  <a:pt x="246850" y="605502"/>
                  <a:pt x="228401" y="609929"/>
                  <a:pt x="194454" y="609929"/>
                </a:cubicBezTo>
                <a:cubicBezTo>
                  <a:pt x="160508" y="609929"/>
                  <a:pt x="141321" y="605502"/>
                  <a:pt x="132465" y="601812"/>
                </a:cubicBezTo>
                <a:cubicBezTo>
                  <a:pt x="128775" y="600336"/>
                  <a:pt x="126561" y="598860"/>
                  <a:pt x="125823" y="597384"/>
                </a:cubicBezTo>
                <a:cubicBezTo>
                  <a:pt x="125085" y="592956"/>
                  <a:pt x="117706" y="528015"/>
                  <a:pt x="111064" y="453480"/>
                </a:cubicBezTo>
                <a:cubicBezTo>
                  <a:pt x="111064" y="452005"/>
                  <a:pt x="111064" y="450529"/>
                  <a:pt x="110326" y="448315"/>
                </a:cubicBezTo>
                <a:cubicBezTo>
                  <a:pt x="104422" y="384850"/>
                  <a:pt x="99257" y="316219"/>
                  <a:pt x="99257" y="272679"/>
                </a:cubicBezTo>
                <a:cubicBezTo>
                  <a:pt x="99257" y="239470"/>
                  <a:pt x="105160" y="209214"/>
                  <a:pt x="114754" y="181171"/>
                </a:cubicBezTo>
                <a:cubicBezTo>
                  <a:pt x="139107" y="106636"/>
                  <a:pt x="181171" y="57192"/>
                  <a:pt x="193716" y="43171"/>
                </a:cubicBezTo>
                <a:close/>
                <a:moveTo>
                  <a:pt x="150176" y="224711"/>
                </a:moveTo>
                <a:cubicBezTo>
                  <a:pt x="125823" y="249064"/>
                  <a:pt x="125823" y="288176"/>
                  <a:pt x="150176" y="311791"/>
                </a:cubicBezTo>
                <a:cubicBezTo>
                  <a:pt x="174529" y="336144"/>
                  <a:pt x="213641" y="336144"/>
                  <a:pt x="237256" y="311791"/>
                </a:cubicBezTo>
                <a:cubicBezTo>
                  <a:pt x="261609" y="287438"/>
                  <a:pt x="261609" y="248326"/>
                  <a:pt x="237256" y="224711"/>
                </a:cubicBezTo>
                <a:cubicBezTo>
                  <a:pt x="213641" y="200358"/>
                  <a:pt x="173791" y="200358"/>
                  <a:pt x="150176" y="224711"/>
                </a:cubicBezTo>
                <a:close/>
                <a:moveTo>
                  <a:pt x="167150" y="242422"/>
                </a:moveTo>
                <a:cubicBezTo>
                  <a:pt x="181909" y="227663"/>
                  <a:pt x="204786" y="227663"/>
                  <a:pt x="219545" y="242422"/>
                </a:cubicBezTo>
                <a:cubicBezTo>
                  <a:pt x="234304" y="257181"/>
                  <a:pt x="234304" y="280058"/>
                  <a:pt x="219545" y="294818"/>
                </a:cubicBezTo>
                <a:cubicBezTo>
                  <a:pt x="204786" y="309577"/>
                  <a:pt x="181909" y="309577"/>
                  <a:pt x="167150" y="294818"/>
                </a:cubicBezTo>
                <a:cubicBezTo>
                  <a:pt x="152390" y="280058"/>
                  <a:pt x="153128" y="256444"/>
                  <a:pt x="167150" y="242422"/>
                </a:cubicBezTo>
                <a:close/>
                <a:moveTo>
                  <a:pt x="31364" y="535395"/>
                </a:moveTo>
                <a:lnTo>
                  <a:pt x="87449" y="479309"/>
                </a:lnTo>
                <a:cubicBezTo>
                  <a:pt x="91139" y="516208"/>
                  <a:pt x="94829" y="547941"/>
                  <a:pt x="97043" y="570817"/>
                </a:cubicBezTo>
                <a:lnTo>
                  <a:pt x="37267" y="606240"/>
                </a:lnTo>
                <a:lnTo>
                  <a:pt x="31364" y="535395"/>
                </a:lnTo>
                <a:close/>
                <a:moveTo>
                  <a:pt x="140583" y="629117"/>
                </a:moveTo>
                <a:cubicBezTo>
                  <a:pt x="153866" y="632068"/>
                  <a:pt x="170101" y="634282"/>
                  <a:pt x="193716" y="634282"/>
                </a:cubicBezTo>
                <a:cubicBezTo>
                  <a:pt x="217331" y="634282"/>
                  <a:pt x="234304" y="632068"/>
                  <a:pt x="246850" y="629117"/>
                </a:cubicBezTo>
                <a:lnTo>
                  <a:pt x="239470" y="659373"/>
                </a:lnTo>
                <a:cubicBezTo>
                  <a:pt x="239470" y="659373"/>
                  <a:pt x="239470" y="659373"/>
                  <a:pt x="237256" y="660111"/>
                </a:cubicBezTo>
                <a:cubicBezTo>
                  <a:pt x="232091" y="662325"/>
                  <a:pt x="219545" y="665277"/>
                  <a:pt x="193716" y="665277"/>
                </a:cubicBezTo>
                <a:cubicBezTo>
                  <a:pt x="167887" y="665277"/>
                  <a:pt x="155342" y="662325"/>
                  <a:pt x="150176" y="660111"/>
                </a:cubicBezTo>
                <a:cubicBezTo>
                  <a:pt x="148700" y="659373"/>
                  <a:pt x="148700" y="659373"/>
                  <a:pt x="147962" y="659373"/>
                </a:cubicBezTo>
                <a:lnTo>
                  <a:pt x="140583" y="629117"/>
                </a:lnTo>
                <a:close/>
                <a:moveTo>
                  <a:pt x="299984" y="479309"/>
                </a:moveTo>
                <a:lnTo>
                  <a:pt x="356069" y="535395"/>
                </a:lnTo>
                <a:lnTo>
                  <a:pt x="349427" y="606240"/>
                </a:lnTo>
                <a:lnTo>
                  <a:pt x="290390" y="570817"/>
                </a:lnTo>
                <a:cubicBezTo>
                  <a:pt x="292604" y="547941"/>
                  <a:pt x="296294" y="516946"/>
                  <a:pt x="299984" y="479309"/>
                </a:cubicBezTo>
                <a:close/>
                <a:moveTo>
                  <a:pt x="146486" y="703651"/>
                </a:moveTo>
                <a:cubicBezTo>
                  <a:pt x="143535" y="728742"/>
                  <a:pt x="131727" y="743502"/>
                  <a:pt x="131727" y="766378"/>
                </a:cubicBezTo>
                <a:cubicBezTo>
                  <a:pt x="131727" y="778186"/>
                  <a:pt x="135417" y="790731"/>
                  <a:pt x="143535" y="804015"/>
                </a:cubicBezTo>
                <a:cubicBezTo>
                  <a:pt x="151652" y="818036"/>
                  <a:pt x="164935" y="833533"/>
                  <a:pt x="184861" y="853458"/>
                </a:cubicBezTo>
                <a:lnTo>
                  <a:pt x="193716" y="862314"/>
                </a:lnTo>
                <a:lnTo>
                  <a:pt x="202572" y="853458"/>
                </a:lnTo>
                <a:cubicBezTo>
                  <a:pt x="242422" y="813609"/>
                  <a:pt x="255706" y="787041"/>
                  <a:pt x="255706" y="763426"/>
                </a:cubicBezTo>
                <a:cubicBezTo>
                  <a:pt x="255706" y="739812"/>
                  <a:pt x="243898" y="724314"/>
                  <a:pt x="240946" y="703651"/>
                </a:cubicBezTo>
                <a:lnTo>
                  <a:pt x="216593" y="707341"/>
                </a:lnTo>
                <a:cubicBezTo>
                  <a:pt x="221021" y="733908"/>
                  <a:pt x="230615" y="749405"/>
                  <a:pt x="231352" y="764165"/>
                </a:cubicBezTo>
                <a:cubicBezTo>
                  <a:pt x="231352" y="776710"/>
                  <a:pt x="221759" y="795897"/>
                  <a:pt x="194454" y="826154"/>
                </a:cubicBezTo>
                <a:cubicBezTo>
                  <a:pt x="181909" y="812870"/>
                  <a:pt x="170839" y="800325"/>
                  <a:pt x="165674" y="791470"/>
                </a:cubicBezTo>
                <a:cubicBezTo>
                  <a:pt x="159032" y="780400"/>
                  <a:pt x="157556" y="773758"/>
                  <a:pt x="157556" y="767116"/>
                </a:cubicBezTo>
                <a:cubicBezTo>
                  <a:pt x="157556" y="753833"/>
                  <a:pt x="167887" y="737598"/>
                  <a:pt x="171577" y="707341"/>
                </a:cubicBezTo>
                <a:lnTo>
                  <a:pt x="146486" y="703651"/>
                </a:lnTo>
                <a:close/>
                <a:moveTo>
                  <a:pt x="238732" y="661587"/>
                </a:moveTo>
                <a:lnTo>
                  <a:pt x="238732" y="663063"/>
                </a:lnTo>
                <a:cubicBezTo>
                  <a:pt x="237994" y="662325"/>
                  <a:pt x="238732" y="662325"/>
                  <a:pt x="238732" y="661587"/>
                </a:cubicBezTo>
                <a:close/>
              </a:path>
            </a:pathLst>
          </a:custGeom>
          <a:solidFill>
            <a:schemeClr val="accent6"/>
          </a:solidFill>
          <a:ln>
            <a:noFill/>
          </a:ln>
        </p:spPr>
        <p:txBody>
          <a:bodyPr rtlCol="0" anchor="ctr"/>
          <a:lstStyle/>
          <a:p>
            <a:pPr rtl="0"/>
            <a:endParaRPr lang="fr-FR" dirty="0">
              <a:latin typeface="Arial" panose="020B0604020202020204" pitchFamily="34" charset="0"/>
            </a:endParaRPr>
          </a:p>
        </p:txBody>
      </p:sp>
      <p:pic>
        <p:nvPicPr>
          <p:cNvPr id="33" name="Picture 32" descr="A graphic of a light bulb and a light bulb with a question mark and a gear on a scale&#10;&#10;Description automatically generated">
            <a:extLst>
              <a:ext uri="{FF2B5EF4-FFF2-40B4-BE49-F238E27FC236}">
                <a16:creationId xmlns:a16="http://schemas.microsoft.com/office/drawing/2014/main" id="{56EE9E78-82B7-9BBC-5C0D-005EEB0F231E}"/>
              </a:ext>
            </a:extLst>
          </p:cNvPr>
          <p:cNvPicPr>
            <a:picLocks/>
          </p:cNvPicPr>
          <p:nvPr/>
        </p:nvPicPr>
        <p:blipFill>
          <a:blip r:embed="rId6">
            <a:extLst>
              <a:ext uri="{28A0092B-C50C-407E-A947-70E740481C1C}">
                <a14:useLocalDpi xmlns:a14="http://schemas.microsoft.com/office/drawing/2010/main" val="0"/>
              </a:ext>
            </a:extLst>
          </a:blip>
          <a:stretch>
            <a:fillRect/>
          </a:stretch>
        </p:blipFill>
        <p:spPr>
          <a:xfrm>
            <a:off x="3041629" y="3198050"/>
            <a:ext cx="1280160" cy="640080"/>
          </a:xfrm>
          <a:prstGeom prst="rect">
            <a:avLst/>
          </a:prstGeom>
        </p:spPr>
      </p:pic>
    </p:spTree>
    <p:extLst>
      <p:ext uri="{BB962C8B-B14F-4D97-AF65-F5344CB8AC3E}">
        <p14:creationId xmlns:p14="http://schemas.microsoft.com/office/powerpoint/2010/main" val="383013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par>
                                <p:cTn id="12" presetID="2" presetClass="entr" presetSubtype="4" fill="hold" grpId="0" nodeType="with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5">
                                            <p:bg/>
                                          </p:spTgt>
                                        </p:tgtEl>
                                        <p:attrNameLst>
                                          <p:attrName>style.visibility</p:attrName>
                                        </p:attrNameLst>
                                      </p:cBhvr>
                                      <p:to>
                                        <p:strVal val="visible"/>
                                      </p:to>
                                    </p:set>
                                    <p:anim calcmode="lin" valueType="num">
                                      <p:cBhvr additive="base">
                                        <p:cTn id="18"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9" dur="500" fill="hold"/>
                                        <p:tgtEl>
                                          <p:spTgt spid="5">
                                            <p:bg/>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additive="base">
                                        <p:cTn id="2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 calcmode="lin" valueType="num">
                                      <p:cBhvr additive="base">
                                        <p:cTn id="26"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 calcmode="lin" valueType="num">
                                      <p:cBhvr additive="base">
                                        <p:cTn id="3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1">
                                            <p:bg/>
                                          </p:spTgt>
                                        </p:tgtEl>
                                        <p:attrNameLst>
                                          <p:attrName>style.visibility</p:attrName>
                                        </p:attrNameLst>
                                      </p:cBhvr>
                                      <p:to>
                                        <p:strVal val="visible"/>
                                      </p:to>
                                    </p:set>
                                    <p:anim calcmode="lin" valueType="num">
                                      <p:cBhvr additive="base">
                                        <p:cTn id="40"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41" dur="500" fill="hold"/>
                                        <p:tgtEl>
                                          <p:spTgt spid="11">
                                            <p:bg/>
                                          </p:spTgt>
                                        </p:tgtEl>
                                        <p:attrNameLst>
                                          <p:attrName>ppt_y</p:attrName>
                                        </p:attrNameLst>
                                      </p:cBhvr>
                                      <p:tavLst>
                                        <p:tav tm="0">
                                          <p:val>
                                            <p:strVal val="1+#ppt_h/2"/>
                                          </p:val>
                                        </p:tav>
                                        <p:tav tm="100000">
                                          <p:val>
                                            <p:strVal val="#ppt_y"/>
                                          </p:val>
                                        </p:tav>
                                      </p:tavLst>
                                    </p:anim>
                                  </p:childTnLst>
                                </p:cTn>
                              </p:par>
                              <p:par>
                                <p:cTn id="42" presetID="10" presetClass="entr" presetSubtype="0"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par>
                                <p:cTn id="45" presetID="2" presetClass="entr" presetSubtype="4" fill="hold" grpId="0" nodeType="withEffect">
                                  <p:stCondLst>
                                    <p:cond delay="0"/>
                                  </p:stCondLst>
                                  <p:childTnLst>
                                    <p:set>
                                      <p:cBhvr>
                                        <p:cTn id="46" dur="1" fill="hold">
                                          <p:stCondLst>
                                            <p:cond delay="0"/>
                                          </p:stCondLst>
                                        </p:cTn>
                                        <p:tgtEl>
                                          <p:spTgt spid="11">
                                            <p:txEl>
                                              <p:pRg st="0" end="0"/>
                                            </p:txEl>
                                          </p:spTgt>
                                        </p:tgtEl>
                                        <p:attrNameLst>
                                          <p:attrName>style.visibility</p:attrName>
                                        </p:attrNameLst>
                                      </p:cBhvr>
                                      <p:to>
                                        <p:strVal val="visible"/>
                                      </p:to>
                                    </p:set>
                                    <p:anim calcmode="lin" valueType="num">
                                      <p:cBhvr additive="base">
                                        <p:cTn id="4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
                                            <p:bg/>
                                          </p:spTgt>
                                        </p:tgtEl>
                                        <p:attrNameLst>
                                          <p:attrName>style.visibility</p:attrName>
                                        </p:attrNameLst>
                                      </p:cBhvr>
                                      <p:to>
                                        <p:strVal val="visible"/>
                                      </p:to>
                                    </p:set>
                                    <p:anim calcmode="lin" valueType="num">
                                      <p:cBhvr additive="base">
                                        <p:cTn id="51"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12">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2">
                                            <p:txEl>
                                              <p:pRg st="0" end="0"/>
                                            </p:txEl>
                                          </p:spTgt>
                                        </p:tgtEl>
                                        <p:attrNameLst>
                                          <p:attrName>style.visibility</p:attrName>
                                        </p:attrNameLst>
                                      </p:cBhvr>
                                      <p:to>
                                        <p:strVal val="visible"/>
                                      </p:to>
                                    </p:set>
                                    <p:anim calcmode="lin" valueType="num">
                                      <p:cBhvr additive="base">
                                        <p:cTn id="5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2">
                                            <p:txEl>
                                              <p:pRg st="1" end="1"/>
                                            </p:txEl>
                                          </p:spTgt>
                                        </p:tgtEl>
                                        <p:attrNameLst>
                                          <p:attrName>style.visibility</p:attrName>
                                        </p:attrNameLst>
                                      </p:cBhvr>
                                      <p:to>
                                        <p:strVal val="visible"/>
                                      </p:to>
                                    </p:set>
                                    <p:anim calcmode="lin" valueType="num">
                                      <p:cBhvr additive="base">
                                        <p:cTn id="59"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2">
                                            <p:txEl>
                                              <p:pRg st="1" end="1"/>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2">
                                            <p:txEl>
                                              <p:pRg st="2" end="2"/>
                                            </p:txEl>
                                          </p:spTgt>
                                        </p:tgtEl>
                                        <p:attrNameLst>
                                          <p:attrName>style.visibility</p:attrName>
                                        </p:attrNameLst>
                                      </p:cBhvr>
                                      <p:to>
                                        <p:strVal val="visible"/>
                                      </p:to>
                                    </p:set>
                                    <p:anim calcmode="lin" valueType="num">
                                      <p:cBhvr additive="base">
                                        <p:cTn id="6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7">
                                            <p:bg/>
                                          </p:spTgt>
                                        </p:tgtEl>
                                        <p:attrNameLst>
                                          <p:attrName>style.visibility</p:attrName>
                                        </p:attrNameLst>
                                      </p:cBhvr>
                                      <p:to>
                                        <p:strVal val="visible"/>
                                      </p:to>
                                    </p:set>
                                    <p:anim calcmode="lin" valueType="num">
                                      <p:cBhvr additive="base">
                                        <p:cTn id="6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7">
                                            <p:bg/>
                                          </p:spTgt>
                                        </p:tgtEl>
                                        <p:attrNameLst>
                                          <p:attrName>ppt_y</p:attrName>
                                        </p:attrNameLst>
                                      </p:cBhvr>
                                      <p:tavLst>
                                        <p:tav tm="0">
                                          <p:val>
                                            <p:strVal val="1+#ppt_h/2"/>
                                          </p:val>
                                        </p:tav>
                                        <p:tav tm="100000">
                                          <p:val>
                                            <p:strVal val="#ppt_y"/>
                                          </p:val>
                                        </p:tav>
                                      </p:tavLst>
                                    </p:anim>
                                  </p:childTnLst>
                                </p:cTn>
                              </p:par>
                              <p:par>
                                <p:cTn id="71" presetID="10" presetClass="entr" presetSubtype="0" fill="hold" nodeType="withEffect">
                                  <p:stCondLst>
                                    <p:cond delay="0"/>
                                  </p:stCondLst>
                                  <p:childTnLst>
                                    <p:set>
                                      <p:cBhvr>
                                        <p:cTn id="72" dur="1" fill="hold">
                                          <p:stCondLst>
                                            <p:cond delay="0"/>
                                          </p:stCondLst>
                                        </p:cTn>
                                        <p:tgtEl>
                                          <p:spTgt spid="1028"/>
                                        </p:tgtEl>
                                        <p:attrNameLst>
                                          <p:attrName>style.visibility</p:attrName>
                                        </p:attrNameLst>
                                      </p:cBhvr>
                                      <p:to>
                                        <p:strVal val="visible"/>
                                      </p:to>
                                    </p:set>
                                    <p:animEffect transition="in" filter="fade">
                                      <p:cBhvr>
                                        <p:cTn id="73" dur="500"/>
                                        <p:tgtEl>
                                          <p:spTgt spid="1028"/>
                                        </p:tgtEl>
                                      </p:cBhvr>
                                    </p:animEffect>
                                  </p:childTnLst>
                                </p:cTn>
                              </p:par>
                              <p:par>
                                <p:cTn id="74" presetID="2" presetClass="entr" presetSubtype="4" fill="hold" grpId="0" nodeType="withEffect">
                                  <p:stCondLst>
                                    <p:cond delay="0"/>
                                  </p:stCondLst>
                                  <p:childTnLst>
                                    <p:set>
                                      <p:cBhvr>
                                        <p:cTn id="75" dur="1" fill="hold">
                                          <p:stCondLst>
                                            <p:cond delay="0"/>
                                          </p:stCondLst>
                                        </p:cTn>
                                        <p:tgtEl>
                                          <p:spTgt spid="7">
                                            <p:txEl>
                                              <p:pRg st="0" end="0"/>
                                            </p:txEl>
                                          </p:spTgt>
                                        </p:tgtEl>
                                        <p:attrNameLst>
                                          <p:attrName>style.visibility</p:attrName>
                                        </p:attrNameLst>
                                      </p:cBhvr>
                                      <p:to>
                                        <p:strVal val="visible"/>
                                      </p:to>
                                    </p:set>
                                    <p:anim calcmode="lin" valueType="num">
                                      <p:cBhvr additive="base">
                                        <p:cTn id="7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7">
                                            <p:txEl>
                                              <p:pRg st="0" end="0"/>
                                            </p:txEl>
                                          </p:spTgt>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8">
                                            <p:bg/>
                                          </p:spTgt>
                                        </p:tgtEl>
                                        <p:attrNameLst>
                                          <p:attrName>style.visibility</p:attrName>
                                        </p:attrNameLst>
                                      </p:cBhvr>
                                      <p:to>
                                        <p:strVal val="visible"/>
                                      </p:to>
                                    </p:set>
                                    <p:anim calcmode="lin" valueType="num">
                                      <p:cBhvr additive="base">
                                        <p:cTn id="80" dur="500" fill="hold"/>
                                        <p:tgtEl>
                                          <p:spTgt spid="8">
                                            <p:bg/>
                                          </p:spTgt>
                                        </p:tgtEl>
                                        <p:attrNameLst>
                                          <p:attrName>ppt_x</p:attrName>
                                        </p:attrNameLst>
                                      </p:cBhvr>
                                      <p:tavLst>
                                        <p:tav tm="0">
                                          <p:val>
                                            <p:strVal val="#ppt_x"/>
                                          </p:val>
                                        </p:tav>
                                        <p:tav tm="100000">
                                          <p:val>
                                            <p:strVal val="#ppt_x"/>
                                          </p:val>
                                        </p:tav>
                                      </p:tavLst>
                                    </p:anim>
                                    <p:anim calcmode="lin" valueType="num">
                                      <p:cBhvr additive="base">
                                        <p:cTn id="81" dur="500" fill="hold"/>
                                        <p:tgtEl>
                                          <p:spTgt spid="8">
                                            <p:bg/>
                                          </p:spTgt>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8">
                                            <p:txEl>
                                              <p:pRg st="0" end="0"/>
                                            </p:txEl>
                                          </p:spTgt>
                                        </p:tgtEl>
                                        <p:attrNameLst>
                                          <p:attrName>style.visibility</p:attrName>
                                        </p:attrNameLst>
                                      </p:cBhvr>
                                      <p:to>
                                        <p:strVal val="visible"/>
                                      </p:to>
                                    </p:set>
                                    <p:anim calcmode="lin" valueType="num">
                                      <p:cBhvr additive="base">
                                        <p:cTn id="8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8">
                                            <p:txEl>
                                              <p:pRg st="0" end="0"/>
                                            </p:txEl>
                                          </p:spTgt>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8">
                                            <p:txEl>
                                              <p:pRg st="1" end="1"/>
                                            </p:txEl>
                                          </p:spTgt>
                                        </p:tgtEl>
                                        <p:attrNameLst>
                                          <p:attrName>style.visibility</p:attrName>
                                        </p:attrNameLst>
                                      </p:cBhvr>
                                      <p:to>
                                        <p:strVal val="visible"/>
                                      </p:to>
                                    </p:set>
                                    <p:anim calcmode="lin" valueType="num">
                                      <p:cBhvr additive="base">
                                        <p:cTn id="8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4" fill="hold" grpId="0" nodeType="clickEffect">
                                  <p:stCondLst>
                                    <p:cond delay="0"/>
                                  </p:stCondLst>
                                  <p:childTnLst>
                                    <p:set>
                                      <p:cBhvr>
                                        <p:cTn id="93" dur="1" fill="hold">
                                          <p:stCondLst>
                                            <p:cond delay="0"/>
                                          </p:stCondLst>
                                        </p:cTn>
                                        <p:tgtEl>
                                          <p:spTgt spid="13">
                                            <p:bg/>
                                          </p:spTgt>
                                        </p:tgtEl>
                                        <p:attrNameLst>
                                          <p:attrName>style.visibility</p:attrName>
                                        </p:attrNameLst>
                                      </p:cBhvr>
                                      <p:to>
                                        <p:strVal val="visible"/>
                                      </p:to>
                                    </p:set>
                                    <p:anim calcmode="lin" valueType="num">
                                      <p:cBhvr additive="base">
                                        <p:cTn id="94"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5" dur="500" fill="hold"/>
                                        <p:tgtEl>
                                          <p:spTgt spid="13">
                                            <p:bg/>
                                          </p:spTgt>
                                        </p:tgtEl>
                                        <p:attrNameLst>
                                          <p:attrName>ppt_y</p:attrName>
                                        </p:attrNameLst>
                                      </p:cBhvr>
                                      <p:tavLst>
                                        <p:tav tm="0">
                                          <p:val>
                                            <p:strVal val="1+#ppt_h/2"/>
                                          </p:val>
                                        </p:tav>
                                        <p:tav tm="100000">
                                          <p:val>
                                            <p:strVal val="#ppt_y"/>
                                          </p:val>
                                        </p:tav>
                                      </p:tavLst>
                                    </p:anim>
                                  </p:childTnLst>
                                </p:cTn>
                              </p:par>
                              <p:par>
                                <p:cTn id="96" presetID="10" presetClass="entr" presetSubtype="0" fill="hold" grpId="0" nodeType="with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500"/>
                                        <p:tgtEl>
                                          <p:spTgt spid="29"/>
                                        </p:tgtEl>
                                      </p:cBhvr>
                                    </p:animEffect>
                                  </p:childTnLst>
                                </p:cTn>
                              </p:par>
                              <p:par>
                                <p:cTn id="99" presetID="2" presetClass="entr" presetSubtype="4" fill="hold" grpId="0" nodeType="withEffect">
                                  <p:stCondLst>
                                    <p:cond delay="0"/>
                                  </p:stCondLst>
                                  <p:childTnLst>
                                    <p:set>
                                      <p:cBhvr>
                                        <p:cTn id="100" dur="1" fill="hold">
                                          <p:stCondLst>
                                            <p:cond delay="0"/>
                                          </p:stCondLst>
                                        </p:cTn>
                                        <p:tgtEl>
                                          <p:spTgt spid="13">
                                            <p:txEl>
                                              <p:pRg st="0" end="0"/>
                                            </p:txEl>
                                          </p:spTgt>
                                        </p:tgtEl>
                                        <p:attrNameLst>
                                          <p:attrName>style.visibility</p:attrName>
                                        </p:attrNameLst>
                                      </p:cBhvr>
                                      <p:to>
                                        <p:strVal val="visible"/>
                                      </p:to>
                                    </p:set>
                                    <p:anim calcmode="lin" valueType="num">
                                      <p:cBhvr additive="base">
                                        <p:cTn id="10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4">
                                            <p:bg/>
                                          </p:spTgt>
                                        </p:tgtEl>
                                        <p:attrNameLst>
                                          <p:attrName>style.visibility</p:attrName>
                                        </p:attrNameLst>
                                      </p:cBhvr>
                                      <p:to>
                                        <p:strVal val="visible"/>
                                      </p:to>
                                    </p:set>
                                    <p:anim calcmode="lin" valueType="num">
                                      <p:cBhvr additive="base">
                                        <p:cTn id="105"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106" dur="500" fill="hold"/>
                                        <p:tgtEl>
                                          <p:spTgt spid="14">
                                            <p:bg/>
                                          </p:spTgt>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14">
                                            <p:txEl>
                                              <p:pRg st="0" end="0"/>
                                            </p:txEl>
                                          </p:spTgt>
                                        </p:tgtEl>
                                        <p:attrNameLst>
                                          <p:attrName>style.visibility</p:attrName>
                                        </p:attrNameLst>
                                      </p:cBhvr>
                                      <p:to>
                                        <p:strVal val="visible"/>
                                      </p:to>
                                    </p:set>
                                    <p:anim calcmode="lin" valueType="num">
                                      <p:cBhvr additive="base">
                                        <p:cTn id="10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14">
                                            <p:txEl>
                                              <p:pRg st="1" end="1"/>
                                            </p:txEl>
                                          </p:spTgt>
                                        </p:tgtEl>
                                        <p:attrNameLst>
                                          <p:attrName>style.visibility</p:attrName>
                                        </p:attrNameLst>
                                      </p:cBhvr>
                                      <p:to>
                                        <p:strVal val="visible"/>
                                      </p:to>
                                    </p:set>
                                    <p:anim calcmode="lin" valueType="num">
                                      <p:cBhvr additive="base">
                                        <p:cTn id="113"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14">
                                            <p:txEl>
                                              <p:pRg st="1" end="1"/>
                                            </p:txEl>
                                          </p:spTgt>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14">
                                            <p:txEl>
                                              <p:pRg st="2" end="2"/>
                                            </p:txEl>
                                          </p:spTgt>
                                        </p:tgtEl>
                                        <p:attrNameLst>
                                          <p:attrName>style.visibility</p:attrName>
                                        </p:attrNameLst>
                                      </p:cBhvr>
                                      <p:to>
                                        <p:strVal val="visible"/>
                                      </p:to>
                                    </p:set>
                                    <p:anim calcmode="lin" valueType="num">
                                      <p:cBhvr additive="base">
                                        <p:cTn id="117"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4" fill="hold" grpId="0" nodeType="clickEffect">
                                  <p:stCondLst>
                                    <p:cond delay="0"/>
                                  </p:stCondLst>
                                  <p:childTnLst>
                                    <p:set>
                                      <p:cBhvr>
                                        <p:cTn id="122" dur="1" fill="hold">
                                          <p:stCondLst>
                                            <p:cond delay="0"/>
                                          </p:stCondLst>
                                        </p:cTn>
                                        <p:tgtEl>
                                          <p:spTgt spid="9">
                                            <p:bg/>
                                          </p:spTgt>
                                        </p:tgtEl>
                                        <p:attrNameLst>
                                          <p:attrName>style.visibility</p:attrName>
                                        </p:attrNameLst>
                                      </p:cBhvr>
                                      <p:to>
                                        <p:strVal val="visible"/>
                                      </p:to>
                                    </p:set>
                                    <p:anim calcmode="lin" valueType="num">
                                      <p:cBhvr additive="base">
                                        <p:cTn id="12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24" dur="500" fill="hold"/>
                                        <p:tgtEl>
                                          <p:spTgt spid="9">
                                            <p:bg/>
                                          </p:spTgt>
                                        </p:tgtEl>
                                        <p:attrNameLst>
                                          <p:attrName>ppt_y</p:attrName>
                                        </p:attrNameLst>
                                      </p:cBhvr>
                                      <p:tavLst>
                                        <p:tav tm="0">
                                          <p:val>
                                            <p:strVal val="1+#ppt_h/2"/>
                                          </p:val>
                                        </p:tav>
                                        <p:tav tm="100000">
                                          <p:val>
                                            <p:strVal val="#ppt_y"/>
                                          </p:val>
                                        </p:tav>
                                      </p:tavLst>
                                    </p:anim>
                                  </p:childTnLst>
                                </p:cTn>
                              </p:par>
                              <p:par>
                                <p:cTn id="125" presetID="10" presetClass="entr" presetSubtype="0" fill="hold" nodeType="withEffect">
                                  <p:stCondLst>
                                    <p:cond delay="0"/>
                                  </p:stCondLst>
                                  <p:childTnLst>
                                    <p:set>
                                      <p:cBhvr>
                                        <p:cTn id="126" dur="1" fill="hold">
                                          <p:stCondLst>
                                            <p:cond delay="0"/>
                                          </p:stCondLst>
                                        </p:cTn>
                                        <p:tgtEl>
                                          <p:spTgt spid="1032"/>
                                        </p:tgtEl>
                                        <p:attrNameLst>
                                          <p:attrName>style.visibility</p:attrName>
                                        </p:attrNameLst>
                                      </p:cBhvr>
                                      <p:to>
                                        <p:strVal val="visible"/>
                                      </p:to>
                                    </p:set>
                                    <p:animEffect transition="in" filter="fade">
                                      <p:cBhvr>
                                        <p:cTn id="127" dur="500"/>
                                        <p:tgtEl>
                                          <p:spTgt spid="1032"/>
                                        </p:tgtEl>
                                      </p:cBhvr>
                                    </p:animEffect>
                                  </p:childTnLst>
                                </p:cTn>
                              </p:par>
                              <p:par>
                                <p:cTn id="128" presetID="2" presetClass="entr" presetSubtype="4" fill="hold" grpId="0" nodeType="withEffect">
                                  <p:stCondLst>
                                    <p:cond delay="0"/>
                                  </p:stCondLst>
                                  <p:childTnLst>
                                    <p:set>
                                      <p:cBhvr>
                                        <p:cTn id="129" dur="1" fill="hold">
                                          <p:stCondLst>
                                            <p:cond delay="0"/>
                                          </p:stCondLst>
                                        </p:cTn>
                                        <p:tgtEl>
                                          <p:spTgt spid="9">
                                            <p:txEl>
                                              <p:pRg st="0" end="0"/>
                                            </p:txEl>
                                          </p:spTgt>
                                        </p:tgtEl>
                                        <p:attrNameLst>
                                          <p:attrName>style.visibility</p:attrName>
                                        </p:attrNameLst>
                                      </p:cBhvr>
                                      <p:to>
                                        <p:strVal val="visible"/>
                                      </p:to>
                                    </p:set>
                                    <p:anim calcmode="lin" valueType="num">
                                      <p:cBhvr additive="base">
                                        <p:cTn id="13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31" dur="500" fill="hold"/>
                                        <p:tgtEl>
                                          <p:spTgt spid="9">
                                            <p:txEl>
                                              <p:pRg st="0" end="0"/>
                                            </p:txEl>
                                          </p:spTgt>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0">
                                            <p:bg/>
                                          </p:spTgt>
                                        </p:tgtEl>
                                        <p:attrNameLst>
                                          <p:attrName>style.visibility</p:attrName>
                                        </p:attrNameLst>
                                      </p:cBhvr>
                                      <p:to>
                                        <p:strVal val="visible"/>
                                      </p:to>
                                    </p:set>
                                    <p:anim calcmode="lin" valueType="num">
                                      <p:cBhvr additive="base">
                                        <p:cTn id="134"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135" dur="500" fill="hold"/>
                                        <p:tgtEl>
                                          <p:spTgt spid="10">
                                            <p:bg/>
                                          </p:spTgt>
                                        </p:tgtEl>
                                        <p:attrNameLst>
                                          <p:attrName>ppt_y</p:attrName>
                                        </p:attrNameLst>
                                      </p:cBhvr>
                                      <p:tavLst>
                                        <p:tav tm="0">
                                          <p:val>
                                            <p:strVal val="1+#ppt_h/2"/>
                                          </p:val>
                                        </p:tav>
                                        <p:tav tm="100000">
                                          <p:val>
                                            <p:strVal val="#ppt_y"/>
                                          </p:val>
                                        </p:tav>
                                      </p:tavLst>
                                    </p:anim>
                                  </p:childTnLst>
                                </p:cTn>
                              </p:par>
                              <p:par>
                                <p:cTn id="136" presetID="2" presetClass="entr" presetSubtype="4" fill="hold" grpId="0" nodeType="withEffect">
                                  <p:stCondLst>
                                    <p:cond delay="0"/>
                                  </p:stCondLst>
                                  <p:childTnLst>
                                    <p:set>
                                      <p:cBhvr>
                                        <p:cTn id="137" dur="1" fill="hold">
                                          <p:stCondLst>
                                            <p:cond delay="0"/>
                                          </p:stCondLst>
                                        </p:cTn>
                                        <p:tgtEl>
                                          <p:spTgt spid="10">
                                            <p:txEl>
                                              <p:pRg st="0" end="0"/>
                                            </p:txEl>
                                          </p:spTgt>
                                        </p:tgtEl>
                                        <p:attrNameLst>
                                          <p:attrName>style.visibility</p:attrName>
                                        </p:attrNameLst>
                                      </p:cBhvr>
                                      <p:to>
                                        <p:strVal val="visible"/>
                                      </p:to>
                                    </p:set>
                                    <p:anim calcmode="lin" valueType="num">
                                      <p:cBhvr additive="base">
                                        <p:cTn id="138"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39"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0">
                                            <p:txEl>
                                              <p:pRg st="1" end="1"/>
                                            </p:txEl>
                                          </p:spTgt>
                                        </p:tgtEl>
                                        <p:attrNameLst>
                                          <p:attrName>style.visibility</p:attrName>
                                        </p:attrNameLst>
                                      </p:cBhvr>
                                      <p:to>
                                        <p:strVal val="visible"/>
                                      </p:to>
                                    </p:set>
                                    <p:anim calcmode="lin" valueType="num">
                                      <p:cBhvr additive="base">
                                        <p:cTn id="142"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43"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0">
                                            <p:txEl>
                                              <p:pRg st="2" end="2"/>
                                            </p:txEl>
                                          </p:spTgt>
                                        </p:tgtEl>
                                        <p:attrNameLst>
                                          <p:attrName>style.visibility</p:attrName>
                                        </p:attrNameLst>
                                      </p:cBhvr>
                                      <p:to>
                                        <p:strVal val="visible"/>
                                      </p:to>
                                    </p:set>
                                    <p:anim calcmode="lin" valueType="num">
                                      <p:cBhvr additive="base">
                                        <p:cTn id="146"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47"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4"/>
                                        </p:tgtEl>
                                        <p:attrNameLst>
                                          <p:attrName>style.visibility</p:attrName>
                                        </p:attrNameLst>
                                      </p:cBhvr>
                                      <p:to>
                                        <p:strVal val="visible"/>
                                      </p:to>
                                    </p:set>
                                    <p:animEffect transition="in" filter="fade">
                                      <p:cBhvr>
                                        <p:cTn id="150" dur="1000"/>
                                        <p:tgtEl>
                                          <p:spTgt spid="34"/>
                                        </p:tgtEl>
                                      </p:cBhvr>
                                    </p:animEffect>
                                    <p:anim calcmode="lin" valueType="num">
                                      <p:cBhvr>
                                        <p:cTn id="151" dur="1000" fill="hold"/>
                                        <p:tgtEl>
                                          <p:spTgt spid="34"/>
                                        </p:tgtEl>
                                        <p:attrNameLst>
                                          <p:attrName>ppt_x</p:attrName>
                                        </p:attrNameLst>
                                      </p:cBhvr>
                                      <p:tavLst>
                                        <p:tav tm="0">
                                          <p:val>
                                            <p:strVal val="#ppt_x"/>
                                          </p:val>
                                        </p:tav>
                                        <p:tav tm="100000">
                                          <p:val>
                                            <p:strVal val="#ppt_x"/>
                                          </p:val>
                                        </p:tav>
                                      </p:tavLst>
                                    </p:anim>
                                    <p:anim calcmode="lin" valueType="num">
                                      <p:cBhvr>
                                        <p:cTn id="15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42" presetClass="entr" presetSubtype="0" fill="hold" grpId="0" nodeType="clickEffect">
                                  <p:stCondLst>
                                    <p:cond delay="0"/>
                                  </p:stCondLst>
                                  <p:childTnLst>
                                    <p:set>
                                      <p:cBhvr>
                                        <p:cTn id="156" dur="1" fill="hold">
                                          <p:stCondLst>
                                            <p:cond delay="0"/>
                                          </p:stCondLst>
                                        </p:cTn>
                                        <p:tgtEl>
                                          <p:spTgt spid="27"/>
                                        </p:tgtEl>
                                        <p:attrNameLst>
                                          <p:attrName>style.visibility</p:attrName>
                                        </p:attrNameLst>
                                      </p:cBhvr>
                                      <p:to>
                                        <p:strVal val="visible"/>
                                      </p:to>
                                    </p:set>
                                    <p:animEffect transition="in" filter="fade">
                                      <p:cBhvr>
                                        <p:cTn id="157" dur="1000"/>
                                        <p:tgtEl>
                                          <p:spTgt spid="27"/>
                                        </p:tgtEl>
                                      </p:cBhvr>
                                    </p:animEffect>
                                    <p:anim calcmode="lin" valueType="num">
                                      <p:cBhvr>
                                        <p:cTn id="158" dur="1000" fill="hold"/>
                                        <p:tgtEl>
                                          <p:spTgt spid="27"/>
                                        </p:tgtEl>
                                        <p:attrNameLst>
                                          <p:attrName>ppt_x</p:attrName>
                                        </p:attrNameLst>
                                      </p:cBhvr>
                                      <p:tavLst>
                                        <p:tav tm="0">
                                          <p:val>
                                            <p:strVal val="#ppt_x"/>
                                          </p:val>
                                        </p:tav>
                                        <p:tav tm="100000">
                                          <p:val>
                                            <p:strVal val="#ppt_x"/>
                                          </p:val>
                                        </p:tav>
                                      </p:tavLst>
                                    </p:anim>
                                    <p:anim calcmode="lin" valueType="num">
                                      <p:cBhvr>
                                        <p:cTn id="15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7" grpId="0" animBg="1"/>
      <p:bldP spid="5" grpId="0" uiExpand="1" build="p" animBg="1"/>
      <p:bldP spid="6" grpId="0" uiExpand="1" build="p" animBg="1"/>
      <p:bldP spid="11" grpId="0" uiExpand="1" build="p" animBg="1"/>
      <p:bldP spid="12" grpId="0" uiExpand="1" build="p" animBg="1"/>
      <p:bldP spid="7" grpId="0" uiExpand="1" build="p" animBg="1"/>
      <p:bldP spid="8" grpId="0" uiExpand="1" build="p" animBg="1"/>
      <p:bldP spid="13" grpId="0" uiExpand="1" build="p" animBg="1"/>
      <p:bldP spid="14" grpId="0" build="p" animBg="1"/>
      <p:bldP spid="9" grpId="0" uiExpand="1" build="p" animBg="1"/>
      <p:bldP spid="10" grpId="0" build="p" animBg="1"/>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294967295"/>
          </p:nvPr>
        </p:nvSpPr>
        <p:spPr>
          <a:xfrm>
            <a:off x="8077200" y="6356351"/>
            <a:ext cx="2133600" cy="365125"/>
          </a:xfrm>
          <a:prstGeom prst="rect">
            <a:avLst/>
          </a:prstGeom>
        </p:spPr>
        <p:txBody>
          <a:bodyPr/>
          <a:lstStyle/>
          <a:p>
            <a:fld id="{B1AD8038-6698-4090-B319-77580DE1EDC5}" type="slidenum">
              <a:rPr lang="en-US" smtClean="0"/>
              <a:pPr/>
              <a:t>6</a:t>
            </a:fld>
            <a:endParaRPr lang="en-US" dirty="0"/>
          </a:p>
        </p:txBody>
      </p:sp>
      <p:sp>
        <p:nvSpPr>
          <p:cNvPr id="5" name="Hexagone 21">
            <a:extLst>
              <a:ext uri="{FF2B5EF4-FFF2-40B4-BE49-F238E27FC236}">
                <a16:creationId xmlns:a16="http://schemas.microsoft.com/office/drawing/2014/main" id="{5D02C147-1649-1251-2499-4A3F491B225C}"/>
              </a:ext>
            </a:extLst>
          </p:cNvPr>
          <p:cNvSpPr/>
          <p:nvPr/>
        </p:nvSpPr>
        <p:spPr>
          <a:xfrm rot="5400000">
            <a:off x="567496" y="2375960"/>
            <a:ext cx="1554480" cy="1371600"/>
          </a:xfrm>
          <a:prstGeom prst="hexagon">
            <a:avLst>
              <a:gd name="adj" fmla="val 29673"/>
              <a:gd name="vf" fmla="val 115470"/>
            </a:avLst>
          </a:prstGeom>
          <a:solidFill>
            <a:schemeClr val="bg1"/>
          </a:solidFill>
          <a:ln>
            <a:noFill/>
          </a:ln>
          <a:effectLst>
            <a:outerShdw blurRad="127000" sx="102000" sy="102000" algn="ctr" rotWithShape="0">
              <a:schemeClr val="bg1">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latin typeface="Arial" panose="020B0604020202020204" pitchFamily="34" charset="0"/>
            </a:endParaRPr>
          </a:p>
        </p:txBody>
      </p:sp>
      <p:cxnSp>
        <p:nvCxnSpPr>
          <p:cNvPr id="7" name="Connecteur droit 37">
            <a:extLst>
              <a:ext uri="{FF2B5EF4-FFF2-40B4-BE49-F238E27FC236}">
                <a16:creationId xmlns:a16="http://schemas.microsoft.com/office/drawing/2014/main" id="{222A8033-C7AB-216C-048B-1DFA1D18D805}"/>
              </a:ext>
            </a:extLst>
          </p:cNvPr>
          <p:cNvCxnSpPr>
            <a:cxnSpLocks/>
          </p:cNvCxnSpPr>
          <p:nvPr/>
        </p:nvCxnSpPr>
        <p:spPr>
          <a:xfrm>
            <a:off x="333121" y="2379165"/>
            <a:ext cx="1" cy="1357623"/>
          </a:xfrm>
          <a:prstGeom prst="line">
            <a:avLst/>
          </a:prstGeom>
          <a:ln w="101600" cap="rnd">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8" name="Connecteur droit 38">
            <a:extLst>
              <a:ext uri="{FF2B5EF4-FFF2-40B4-BE49-F238E27FC236}">
                <a16:creationId xmlns:a16="http://schemas.microsoft.com/office/drawing/2014/main" id="{85D69FA1-53FB-1723-6339-C52DC948320B}"/>
              </a:ext>
            </a:extLst>
          </p:cNvPr>
          <p:cNvCxnSpPr>
            <a:cxnSpLocks/>
          </p:cNvCxnSpPr>
          <p:nvPr/>
        </p:nvCxnSpPr>
        <p:spPr>
          <a:xfrm flipH="1">
            <a:off x="331452" y="1830525"/>
            <a:ext cx="1023052" cy="548640"/>
          </a:xfrm>
          <a:prstGeom prst="line">
            <a:avLst/>
          </a:prstGeom>
          <a:ln w="101600" cap="rnd">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Connecteur droit 44">
            <a:extLst>
              <a:ext uri="{FF2B5EF4-FFF2-40B4-BE49-F238E27FC236}">
                <a16:creationId xmlns:a16="http://schemas.microsoft.com/office/drawing/2014/main" id="{AEFD1C6E-DF43-F868-3665-9E322907C058}"/>
              </a:ext>
            </a:extLst>
          </p:cNvPr>
          <p:cNvCxnSpPr>
            <a:cxnSpLocks/>
          </p:cNvCxnSpPr>
          <p:nvPr/>
        </p:nvCxnSpPr>
        <p:spPr>
          <a:xfrm>
            <a:off x="1354504" y="1830525"/>
            <a:ext cx="1023052" cy="548640"/>
          </a:xfrm>
          <a:prstGeom prst="line">
            <a:avLst/>
          </a:prstGeom>
          <a:ln w="1016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Ovale 2">
            <a:extLst>
              <a:ext uri="{FF2B5EF4-FFF2-40B4-BE49-F238E27FC236}">
                <a16:creationId xmlns:a16="http://schemas.microsoft.com/office/drawing/2014/main" id="{8B40E377-99F5-AF57-2F88-EB06BCE861ED}"/>
              </a:ext>
            </a:extLst>
          </p:cNvPr>
          <p:cNvSpPr/>
          <p:nvPr/>
        </p:nvSpPr>
        <p:spPr>
          <a:xfrm>
            <a:off x="106974" y="3504985"/>
            <a:ext cx="457200" cy="457200"/>
          </a:xfrm>
          <a:prstGeom prst="ellipse">
            <a:avLst/>
          </a:prstGeom>
          <a:solidFill>
            <a:schemeClr val="bg1"/>
          </a:solidFill>
          <a:ln w="1016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latin typeface="Arial" panose="020B0604020202020204" pitchFamily="34" charset="0"/>
            </a:endParaRPr>
          </a:p>
        </p:txBody>
      </p:sp>
      <p:sp>
        <p:nvSpPr>
          <p:cNvPr id="11" name="Ellipse 81">
            <a:extLst>
              <a:ext uri="{FF2B5EF4-FFF2-40B4-BE49-F238E27FC236}">
                <a16:creationId xmlns:a16="http://schemas.microsoft.com/office/drawing/2014/main" id="{789A012B-A85E-E733-605A-05DD8D89CC77}"/>
              </a:ext>
            </a:extLst>
          </p:cNvPr>
          <p:cNvSpPr/>
          <p:nvPr/>
        </p:nvSpPr>
        <p:spPr>
          <a:xfrm>
            <a:off x="1125026" y="1662222"/>
            <a:ext cx="457200" cy="457200"/>
          </a:xfrm>
          <a:prstGeom prst="ellipse">
            <a:avLst/>
          </a:prstGeom>
          <a:solidFill>
            <a:schemeClr val="bg1"/>
          </a:solidFill>
          <a:ln w="1016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latin typeface="Arial" panose="020B0604020202020204" pitchFamily="34" charset="0"/>
            </a:endParaRPr>
          </a:p>
        </p:txBody>
      </p:sp>
      <p:sp>
        <p:nvSpPr>
          <p:cNvPr id="13" name="Zone de texte 30">
            <a:extLst>
              <a:ext uri="{FF2B5EF4-FFF2-40B4-BE49-F238E27FC236}">
                <a16:creationId xmlns:a16="http://schemas.microsoft.com/office/drawing/2014/main" id="{BBF74B88-E9E3-D9BE-8BDE-F18999E11DF6}"/>
              </a:ext>
            </a:extLst>
          </p:cNvPr>
          <p:cNvSpPr txBox="1"/>
          <p:nvPr/>
        </p:nvSpPr>
        <p:spPr>
          <a:xfrm>
            <a:off x="899996" y="1008117"/>
            <a:ext cx="889480" cy="646331"/>
          </a:xfrm>
          <a:prstGeom prst="rect">
            <a:avLst/>
          </a:prstGeom>
          <a:noFill/>
        </p:spPr>
        <p:txBody>
          <a:bodyPr wrap="square" rtlCol="0">
            <a:spAutoFit/>
          </a:bodyPr>
          <a:lstStyle/>
          <a:p>
            <a:pPr algn="ctr" rtl="0"/>
            <a:r>
              <a:rPr lang="fr-FR" sz="3600" b="1" dirty="0">
                <a:solidFill>
                  <a:schemeClr val="accent2"/>
                </a:solidFill>
                <a:latin typeface="Arial" panose="020B0604020202020204" pitchFamily="34" charset="0"/>
              </a:rPr>
              <a:t>01</a:t>
            </a:r>
            <a:endParaRPr lang="fr-FR" b="1" dirty="0">
              <a:solidFill>
                <a:schemeClr val="accent2"/>
              </a:solidFill>
              <a:latin typeface="Arial" panose="020B0604020202020204" pitchFamily="34" charset="0"/>
            </a:endParaRPr>
          </a:p>
        </p:txBody>
      </p:sp>
      <p:sp>
        <p:nvSpPr>
          <p:cNvPr id="15" name="Espace réservé du texte 34">
            <a:extLst>
              <a:ext uri="{FF2B5EF4-FFF2-40B4-BE49-F238E27FC236}">
                <a16:creationId xmlns:a16="http://schemas.microsoft.com/office/drawing/2014/main" id="{B7495227-0BBA-D16F-753B-259EA31ED82C}"/>
              </a:ext>
            </a:extLst>
          </p:cNvPr>
          <p:cNvSpPr txBox="1">
            <a:spLocks/>
          </p:cNvSpPr>
          <p:nvPr/>
        </p:nvSpPr>
        <p:spPr>
          <a:xfrm>
            <a:off x="328547" y="4004098"/>
            <a:ext cx="2194560" cy="1280160"/>
          </a:xfrm>
          <a:prstGeom prst="rect">
            <a:avLst/>
          </a:prstGeom>
        </p:spPr>
        <p:txBody>
          <a:bodyPr rtlCol="0">
            <a:no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accent2"/>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latin typeface="Source Sans Pro" panose="020B0503030403020204" pitchFamily="34" charset="0"/>
                <a:ea typeface="Source Sans Pro" panose="020B0503030403020204" pitchFamily="34" charset="0"/>
              </a:rPr>
              <a:t>Définition du Cadre Juridique et Institutionnel du marché régional de l’électricité dans l’espace EEEOA</a:t>
            </a:r>
          </a:p>
        </p:txBody>
      </p:sp>
      <p:cxnSp>
        <p:nvCxnSpPr>
          <p:cNvPr id="17" name="Connecteur droit 37">
            <a:extLst>
              <a:ext uri="{FF2B5EF4-FFF2-40B4-BE49-F238E27FC236}">
                <a16:creationId xmlns:a16="http://schemas.microsoft.com/office/drawing/2014/main" id="{453F7075-0FA4-89C9-DF67-4CE576DFB0D0}"/>
              </a:ext>
            </a:extLst>
          </p:cNvPr>
          <p:cNvCxnSpPr>
            <a:cxnSpLocks/>
          </p:cNvCxnSpPr>
          <p:nvPr/>
        </p:nvCxnSpPr>
        <p:spPr>
          <a:xfrm>
            <a:off x="2431288" y="2414602"/>
            <a:ext cx="1" cy="1357623"/>
          </a:xfrm>
          <a:prstGeom prst="line">
            <a:avLst/>
          </a:prstGeom>
          <a:ln w="101600" cap="rnd">
            <a:solidFill>
              <a:schemeClr val="tx1"/>
            </a:solidFill>
            <a:miter lim="800000"/>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89D4CECA-A695-3445-0FE2-E424606E115C}"/>
              </a:ext>
            </a:extLst>
          </p:cNvPr>
          <p:cNvGrpSpPr/>
          <p:nvPr/>
        </p:nvGrpSpPr>
        <p:grpSpPr>
          <a:xfrm>
            <a:off x="3008406" y="1197271"/>
            <a:ext cx="8479478" cy="5283458"/>
            <a:chOff x="2232551" y="1149387"/>
            <a:chExt cx="6354317" cy="4711255"/>
          </a:xfrm>
        </p:grpSpPr>
        <p:grpSp>
          <p:nvGrpSpPr>
            <p:cNvPr id="6" name="Groupe 1">
              <a:extLst>
                <a:ext uri="{FF2B5EF4-FFF2-40B4-BE49-F238E27FC236}">
                  <a16:creationId xmlns:a16="http://schemas.microsoft.com/office/drawing/2014/main" id="{C4EFEA6B-6EE4-874A-876B-70B0680FC9CD}"/>
                </a:ext>
              </a:extLst>
            </p:cNvPr>
            <p:cNvGrpSpPr/>
            <p:nvPr/>
          </p:nvGrpSpPr>
          <p:grpSpPr>
            <a:xfrm>
              <a:off x="2232551" y="2343196"/>
              <a:ext cx="6354317" cy="3517446"/>
              <a:chOff x="1818799" y="3974410"/>
              <a:chExt cx="6354317" cy="3517446"/>
            </a:xfrm>
          </p:grpSpPr>
          <p:sp>
            <p:nvSpPr>
              <p:cNvPr id="19" name="Left Arrow 9">
                <a:extLst>
                  <a:ext uri="{FF2B5EF4-FFF2-40B4-BE49-F238E27FC236}">
                    <a16:creationId xmlns:a16="http://schemas.microsoft.com/office/drawing/2014/main" id="{233CF317-1C7C-6821-93E7-F3EEC298670E}"/>
                  </a:ext>
                </a:extLst>
              </p:cNvPr>
              <p:cNvSpPr/>
              <p:nvPr/>
            </p:nvSpPr>
            <p:spPr>
              <a:xfrm>
                <a:off x="5270716" y="4463704"/>
                <a:ext cx="978408" cy="484632"/>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ource Sans Pro" panose="020B0503030403020204" pitchFamily="34" charset="0"/>
                  <a:ea typeface="Source Sans Pro" panose="020B0503030403020204" pitchFamily="34" charset="0"/>
                </a:endParaRPr>
              </a:p>
            </p:txBody>
          </p:sp>
          <p:sp>
            <p:nvSpPr>
              <p:cNvPr id="20" name="Down Arrow 10">
                <a:extLst>
                  <a:ext uri="{FF2B5EF4-FFF2-40B4-BE49-F238E27FC236}">
                    <a16:creationId xmlns:a16="http://schemas.microsoft.com/office/drawing/2014/main" id="{E2A2C0DD-7C41-6B94-CE39-106A080BD3EF}"/>
                  </a:ext>
                </a:extLst>
              </p:cNvPr>
              <p:cNvSpPr/>
              <p:nvPr/>
            </p:nvSpPr>
            <p:spPr>
              <a:xfrm>
                <a:off x="4700426" y="4484844"/>
                <a:ext cx="484632" cy="978408"/>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ource Sans Pro" panose="020B0503030403020204" pitchFamily="34" charset="0"/>
                  <a:ea typeface="Source Sans Pro" panose="020B0503030403020204" pitchFamily="34" charset="0"/>
                </a:endParaRPr>
              </a:p>
            </p:txBody>
          </p:sp>
          <p:grpSp>
            <p:nvGrpSpPr>
              <p:cNvPr id="21" name="Groupe 15">
                <a:extLst>
                  <a:ext uri="{FF2B5EF4-FFF2-40B4-BE49-F238E27FC236}">
                    <a16:creationId xmlns:a16="http://schemas.microsoft.com/office/drawing/2014/main" id="{CD9B5C4E-6A35-A30A-A56D-8F89FCF7258F}"/>
                  </a:ext>
                </a:extLst>
              </p:cNvPr>
              <p:cNvGrpSpPr/>
              <p:nvPr/>
            </p:nvGrpSpPr>
            <p:grpSpPr>
              <a:xfrm>
                <a:off x="6345269" y="3974410"/>
                <a:ext cx="1827847" cy="1471564"/>
                <a:chOff x="4263490" y="-9286"/>
                <a:chExt cx="1827847" cy="1471564"/>
              </a:xfrm>
            </p:grpSpPr>
            <p:sp>
              <p:nvSpPr>
                <p:cNvPr id="29" name="Rectangle à coins arrondis 16">
                  <a:extLst>
                    <a:ext uri="{FF2B5EF4-FFF2-40B4-BE49-F238E27FC236}">
                      <a16:creationId xmlns:a16="http://schemas.microsoft.com/office/drawing/2014/main" id="{1C4E118B-CB90-1373-FDC0-15AA8D4693FD}"/>
                    </a:ext>
                  </a:extLst>
                </p:cNvPr>
                <p:cNvSpPr/>
                <p:nvPr/>
              </p:nvSpPr>
              <p:spPr>
                <a:xfrm>
                  <a:off x="4263490" y="0"/>
                  <a:ext cx="1827847" cy="1462278"/>
                </a:xfrm>
                <a:prstGeom prst="roundRect">
                  <a:avLst>
                    <a:gd name="adj" fmla="val 10000"/>
                  </a:avLst>
                </a:prstGeom>
              </p:spPr>
              <p:style>
                <a:lnRef idx="3">
                  <a:schemeClr val="lt1"/>
                </a:lnRef>
                <a:fillRef idx="1">
                  <a:schemeClr val="accent5"/>
                </a:fillRef>
                <a:effectRef idx="1">
                  <a:schemeClr val="accent5"/>
                </a:effectRef>
                <a:fontRef idx="minor">
                  <a:schemeClr val="lt1"/>
                </a:fontRef>
              </p:style>
              <p:txBody>
                <a:bodyPr/>
                <a:lstStyle/>
                <a:p>
                  <a:endParaRPr lang="fr-FR"/>
                </a:p>
              </p:txBody>
            </p:sp>
            <p:sp>
              <p:nvSpPr>
                <p:cNvPr id="30" name="ZoneTexte 17">
                  <a:extLst>
                    <a:ext uri="{FF2B5EF4-FFF2-40B4-BE49-F238E27FC236}">
                      <a16:creationId xmlns:a16="http://schemas.microsoft.com/office/drawing/2014/main" id="{34230203-25BB-3FCA-CE21-B780A667B120}"/>
                    </a:ext>
                  </a:extLst>
                </p:cNvPr>
                <p:cNvSpPr txBox="1"/>
                <p:nvPr/>
              </p:nvSpPr>
              <p:spPr>
                <a:xfrm>
                  <a:off x="4349148" y="-9286"/>
                  <a:ext cx="1742189" cy="13766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8105" tIns="78105" rIns="78105" bIns="78105" numCol="1" spcCol="1270" anchor="ctr" anchorCtr="0">
                  <a:noAutofit/>
                </a:bodyPr>
                <a:lstStyle/>
                <a:p>
                  <a:pPr algn="ctr" defTabSz="1822450">
                    <a:lnSpc>
                      <a:spcPct val="90000"/>
                    </a:lnSpc>
                    <a:spcBef>
                      <a:spcPct val="0"/>
                    </a:spcBef>
                    <a:spcAft>
                      <a:spcPct val="35000"/>
                    </a:spcAft>
                  </a:pPr>
                  <a:r>
                    <a:rPr lang="fr-FR" sz="4100" dirty="0">
                      <a:latin typeface="Source Sans Pro" panose="020B0503030403020204" pitchFamily="34" charset="0"/>
                      <a:ea typeface="Source Sans Pro" panose="020B0503030403020204" pitchFamily="34" charset="0"/>
                    </a:rPr>
                    <a:t>ARREC</a:t>
                  </a:r>
                </a:p>
              </p:txBody>
            </p:sp>
          </p:grpSp>
          <p:grpSp>
            <p:nvGrpSpPr>
              <p:cNvPr id="22" name="Groupe 18">
                <a:extLst>
                  <a:ext uri="{FF2B5EF4-FFF2-40B4-BE49-F238E27FC236}">
                    <a16:creationId xmlns:a16="http://schemas.microsoft.com/office/drawing/2014/main" id="{B5D91C30-24F1-F1A6-32FC-6DB98AAC8C11}"/>
                  </a:ext>
                </a:extLst>
              </p:cNvPr>
              <p:cNvGrpSpPr/>
              <p:nvPr/>
            </p:nvGrpSpPr>
            <p:grpSpPr>
              <a:xfrm>
                <a:off x="3980717" y="5567806"/>
                <a:ext cx="1924050" cy="1924050"/>
                <a:chOff x="2085974" y="1700046"/>
                <a:chExt cx="1924050" cy="1924050"/>
              </a:xfrm>
            </p:grpSpPr>
            <p:sp>
              <p:nvSpPr>
                <p:cNvPr id="27" name="Ellipse 19">
                  <a:extLst>
                    <a:ext uri="{FF2B5EF4-FFF2-40B4-BE49-F238E27FC236}">
                      <a16:creationId xmlns:a16="http://schemas.microsoft.com/office/drawing/2014/main" id="{FD381873-310A-2A01-3065-C7E3D5EB945A}"/>
                    </a:ext>
                  </a:extLst>
                </p:cNvPr>
                <p:cNvSpPr/>
                <p:nvPr/>
              </p:nvSpPr>
              <p:spPr>
                <a:xfrm>
                  <a:off x="2085974" y="1700046"/>
                  <a:ext cx="1924050" cy="1924050"/>
                </a:xfrm>
                <a:prstGeom prst="ellipse">
                  <a:avLst/>
                </a:prstGeom>
                <a:solidFill>
                  <a:srgbClr val="00B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fr-FR"/>
                </a:p>
              </p:txBody>
            </p:sp>
            <p:sp>
              <p:nvSpPr>
                <p:cNvPr id="28" name="Ellipse 4">
                  <a:extLst>
                    <a:ext uri="{FF2B5EF4-FFF2-40B4-BE49-F238E27FC236}">
                      <a16:creationId xmlns:a16="http://schemas.microsoft.com/office/drawing/2014/main" id="{AF963D19-591F-AC92-A3E8-2CDCF09F94DE}"/>
                    </a:ext>
                  </a:extLst>
                </p:cNvPr>
                <p:cNvSpPr txBox="1"/>
                <p:nvPr/>
              </p:nvSpPr>
              <p:spPr>
                <a:xfrm>
                  <a:off x="2367745" y="1981817"/>
                  <a:ext cx="1360508" cy="1360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145" tIns="17145" rIns="17145" bIns="17145" numCol="1" spcCol="1270" anchor="ctr" anchorCtr="0">
                  <a:noAutofit/>
                </a:bodyPr>
                <a:lstStyle/>
                <a:p>
                  <a:pPr algn="ctr" defTabSz="1200150">
                    <a:lnSpc>
                      <a:spcPct val="90000"/>
                    </a:lnSpc>
                    <a:spcBef>
                      <a:spcPct val="0"/>
                    </a:spcBef>
                    <a:spcAft>
                      <a:spcPct val="35000"/>
                    </a:spcAft>
                  </a:pPr>
                  <a:r>
                    <a:rPr lang="fr-FR" sz="2700">
                      <a:latin typeface="Source Sans Pro" panose="020B0503030403020204" pitchFamily="34" charset="0"/>
                      <a:ea typeface="Source Sans Pro" panose="020B0503030403020204" pitchFamily="34" charset="0"/>
                    </a:rPr>
                    <a:t>MARCHE</a:t>
                  </a:r>
                  <a:endParaRPr lang="fr-FR" sz="2700" dirty="0">
                    <a:latin typeface="Source Sans Pro" panose="020B0503030403020204" pitchFamily="34" charset="0"/>
                    <a:ea typeface="Source Sans Pro" panose="020B0503030403020204" pitchFamily="34" charset="0"/>
                  </a:endParaRPr>
                </a:p>
              </p:txBody>
            </p:sp>
          </p:grpSp>
          <p:sp>
            <p:nvSpPr>
              <p:cNvPr id="23" name="Right Arrow 8">
                <a:extLst>
                  <a:ext uri="{FF2B5EF4-FFF2-40B4-BE49-F238E27FC236}">
                    <a16:creationId xmlns:a16="http://schemas.microsoft.com/office/drawing/2014/main" id="{E8926DE3-42C6-CC89-6691-84C0456433AB}"/>
                  </a:ext>
                </a:extLst>
              </p:cNvPr>
              <p:cNvSpPr/>
              <p:nvPr/>
            </p:nvSpPr>
            <p:spPr>
              <a:xfrm>
                <a:off x="3719082" y="4502737"/>
                <a:ext cx="978408"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ource Sans Pro" panose="020B0503030403020204" pitchFamily="34" charset="0"/>
                  <a:ea typeface="Source Sans Pro" panose="020B0503030403020204" pitchFamily="34" charset="0"/>
                </a:endParaRPr>
              </a:p>
            </p:txBody>
          </p:sp>
          <p:sp>
            <p:nvSpPr>
              <p:cNvPr id="26" name="ZoneTexte 22">
                <a:extLst>
                  <a:ext uri="{FF2B5EF4-FFF2-40B4-BE49-F238E27FC236}">
                    <a16:creationId xmlns:a16="http://schemas.microsoft.com/office/drawing/2014/main" id="{8BFACD18-8566-B738-F3D1-7E4CA8E701A3}"/>
                  </a:ext>
                </a:extLst>
              </p:cNvPr>
              <p:cNvSpPr txBox="1"/>
              <p:nvPr/>
            </p:nvSpPr>
            <p:spPr>
              <a:xfrm>
                <a:off x="1818799" y="4045384"/>
                <a:ext cx="1807493" cy="1399153"/>
              </a:xfrm>
              <a:prstGeom prst="rect">
                <a:avLst/>
              </a:prstGeom>
              <a:solidFill>
                <a:srgbClr val="0070C0"/>
              </a:solidFill>
              <a:ln w="38100" cap="sq">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spcFirstLastPara="0" vert="horz" wrap="square" lIns="78105" tIns="78105" rIns="78105" bIns="78105" numCol="1" spcCol="1270" anchor="ctr" anchorCtr="0">
                <a:noAutofit/>
              </a:bodyPr>
              <a:lstStyle/>
              <a:p>
                <a:pPr algn="ctr" defTabSz="1822450">
                  <a:lnSpc>
                    <a:spcPct val="90000"/>
                  </a:lnSpc>
                  <a:spcBef>
                    <a:spcPct val="0"/>
                  </a:spcBef>
                  <a:spcAft>
                    <a:spcPct val="35000"/>
                  </a:spcAft>
                </a:pPr>
                <a:r>
                  <a:rPr lang="fr-FR" sz="4100" dirty="0">
                    <a:latin typeface="Source Sans Pro" panose="020B0503030403020204" pitchFamily="34" charset="0"/>
                    <a:ea typeface="Source Sans Pro" panose="020B0503030403020204" pitchFamily="34" charset="0"/>
                  </a:rPr>
                  <a:t>EEEOA</a:t>
                </a:r>
              </a:p>
            </p:txBody>
          </p:sp>
        </p:grpSp>
        <p:cxnSp>
          <p:nvCxnSpPr>
            <p:cNvPr id="12" name="Connecteur droit avec flèche 4">
              <a:extLst>
                <a:ext uri="{FF2B5EF4-FFF2-40B4-BE49-F238E27FC236}">
                  <a16:creationId xmlns:a16="http://schemas.microsoft.com/office/drawing/2014/main" id="{FE90EFBC-A53D-48DF-31F4-8BDE3DC5A18A}"/>
                </a:ext>
              </a:extLst>
            </p:cNvPr>
            <p:cNvCxnSpPr>
              <a:endCxn id="27" idx="2"/>
            </p:cNvCxnSpPr>
            <p:nvPr/>
          </p:nvCxnSpPr>
          <p:spPr>
            <a:xfrm>
              <a:off x="3186268" y="4049288"/>
              <a:ext cx="1208201" cy="849329"/>
            </a:xfrm>
            <a:prstGeom prst="straightConnector1">
              <a:avLst/>
            </a:prstGeom>
            <a:ln w="57150">
              <a:prstDash val="lgDashDot"/>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7">
              <a:extLst>
                <a:ext uri="{FF2B5EF4-FFF2-40B4-BE49-F238E27FC236}">
                  <a16:creationId xmlns:a16="http://schemas.microsoft.com/office/drawing/2014/main" id="{5C8AE378-BEAA-B6A1-CAAB-B317CC978540}"/>
                </a:ext>
              </a:extLst>
            </p:cNvPr>
            <p:cNvCxnSpPr/>
            <p:nvPr/>
          </p:nvCxnSpPr>
          <p:spPr>
            <a:xfrm flipH="1">
              <a:off x="6372200" y="4120118"/>
              <a:ext cx="1246316" cy="950299"/>
            </a:xfrm>
            <a:prstGeom prst="straightConnector1">
              <a:avLst/>
            </a:prstGeom>
            <a:ln w="57150">
              <a:solidFill>
                <a:schemeClr val="accent6">
                  <a:lumMod val="50000"/>
                </a:schemeClr>
              </a:solidFill>
              <a:prstDash val="lgDashDot"/>
              <a:tailEnd type="triangle"/>
            </a:ln>
          </p:spPr>
          <p:style>
            <a:lnRef idx="1">
              <a:schemeClr val="accent1"/>
            </a:lnRef>
            <a:fillRef idx="0">
              <a:schemeClr val="accent1"/>
            </a:fillRef>
            <a:effectRef idx="0">
              <a:schemeClr val="accent1"/>
            </a:effectRef>
            <a:fontRef idx="minor">
              <a:schemeClr val="tx1"/>
            </a:fontRef>
          </p:style>
        </p:cxnSp>
        <p:sp>
          <p:nvSpPr>
            <p:cNvPr id="16" name="ZoneTexte 23">
              <a:extLst>
                <a:ext uri="{FF2B5EF4-FFF2-40B4-BE49-F238E27FC236}">
                  <a16:creationId xmlns:a16="http://schemas.microsoft.com/office/drawing/2014/main" id="{DB30777A-F71A-F9C5-6A47-ABA3BD0E5FA4}"/>
                </a:ext>
              </a:extLst>
            </p:cNvPr>
            <p:cNvSpPr txBox="1"/>
            <p:nvPr/>
          </p:nvSpPr>
          <p:spPr>
            <a:xfrm>
              <a:off x="3394596" y="1149387"/>
              <a:ext cx="3814939" cy="783207"/>
            </a:xfrm>
            <a:prstGeom prst="rect">
              <a:avLst/>
            </a:prstGeom>
            <a:solidFill>
              <a:srgbClr val="7030A0"/>
            </a:solidFill>
            <a:ln w="38100" cap="sq">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spcFirstLastPara="0" vert="horz" wrap="square" lIns="78105" tIns="78105" rIns="78105" bIns="78105" numCol="1" spcCol="1270" anchor="ctr" anchorCtr="0">
              <a:noAutofit/>
            </a:bodyPr>
            <a:lstStyle/>
            <a:p>
              <a:pPr algn="ctr" defTabSz="1822450">
                <a:lnSpc>
                  <a:spcPct val="90000"/>
                </a:lnSpc>
                <a:spcBef>
                  <a:spcPct val="0"/>
                </a:spcBef>
                <a:spcAft>
                  <a:spcPct val="35000"/>
                </a:spcAft>
              </a:pPr>
              <a:r>
                <a:rPr lang="fr-FR" sz="2400" dirty="0">
                  <a:latin typeface="Source Sans Pro" panose="020B0503030403020204" pitchFamily="34" charset="0"/>
                  <a:ea typeface="Source Sans Pro" panose="020B0503030403020204" pitchFamily="34" charset="0"/>
                </a:rPr>
                <a:t>CONSEIL DES MINISTRES DE LA CEDEAO</a:t>
              </a:r>
            </a:p>
          </p:txBody>
        </p:sp>
        <p:sp>
          <p:nvSpPr>
            <p:cNvPr id="18" name="Flèche vers le bas 3">
              <a:extLst>
                <a:ext uri="{FF2B5EF4-FFF2-40B4-BE49-F238E27FC236}">
                  <a16:creationId xmlns:a16="http://schemas.microsoft.com/office/drawing/2014/main" id="{AEAB3F7B-8316-E684-0790-280B06D7BA4B}"/>
                </a:ext>
              </a:extLst>
            </p:cNvPr>
            <p:cNvSpPr/>
            <p:nvPr/>
          </p:nvSpPr>
          <p:spPr>
            <a:xfrm>
              <a:off x="4078406" y="2063405"/>
              <a:ext cx="2711845" cy="582105"/>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ource Sans Pro" panose="020B0503030403020204" pitchFamily="34" charset="0"/>
                <a:ea typeface="Source Sans Pro" panose="020B0503030403020204" pitchFamily="34" charset="0"/>
              </a:endParaRPr>
            </a:p>
          </p:txBody>
        </p:sp>
      </p:grpSp>
    </p:spTree>
    <p:extLst>
      <p:ext uri="{BB962C8B-B14F-4D97-AF65-F5344CB8AC3E}">
        <p14:creationId xmlns:p14="http://schemas.microsoft.com/office/powerpoint/2010/main" val="502559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294967295"/>
          </p:nvPr>
        </p:nvSpPr>
        <p:spPr>
          <a:xfrm>
            <a:off x="8077200" y="6356351"/>
            <a:ext cx="2133600" cy="365125"/>
          </a:xfrm>
          <a:prstGeom prst="rect">
            <a:avLst/>
          </a:prstGeom>
        </p:spPr>
        <p:txBody>
          <a:bodyPr/>
          <a:lstStyle/>
          <a:p>
            <a:fld id="{B1AD8038-6698-4090-B319-77580DE1EDC5}" type="slidenum">
              <a:rPr lang="en-US" smtClean="0"/>
              <a:pPr/>
              <a:t>7</a:t>
            </a:fld>
            <a:endParaRPr lang="en-US" dirty="0"/>
          </a:p>
        </p:txBody>
      </p:sp>
      <p:sp>
        <p:nvSpPr>
          <p:cNvPr id="46" name="Rectangle 45">
            <a:extLst>
              <a:ext uri="{FF2B5EF4-FFF2-40B4-BE49-F238E27FC236}">
                <a16:creationId xmlns:a16="http://schemas.microsoft.com/office/drawing/2014/main" id="{8F9CF798-ED76-0725-DB0D-CF140D26C83E}"/>
              </a:ext>
            </a:extLst>
          </p:cNvPr>
          <p:cNvSpPr/>
          <p:nvPr/>
        </p:nvSpPr>
        <p:spPr>
          <a:xfrm>
            <a:off x="121848" y="975348"/>
            <a:ext cx="11548997" cy="400110"/>
          </a:xfrm>
          <a:prstGeom prst="rect">
            <a:avLst/>
          </a:prstGeom>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just" eaLnBrk="1" hangingPunct="1"/>
            <a:r>
              <a:rPr lang="fr-FR" altLang="fr-FR" sz="2000" dirty="0">
                <a:latin typeface="Source Sans Pro" panose="020B0503030403020204" pitchFamily="34" charset="0"/>
                <a:ea typeface="Source Sans Pro" panose="020B0503030403020204" pitchFamily="34" charset="0"/>
              </a:rPr>
              <a:t>Deux institutions de la CEDEAO jouent un rôle primordial pour la mise en place du MRE:</a:t>
            </a:r>
            <a:endParaRPr lang="en-US" altLang="fr-FR" sz="2000" dirty="0">
              <a:latin typeface="Source Sans Pro" panose="020B0503030403020204" pitchFamily="34" charset="0"/>
              <a:ea typeface="Source Sans Pro" panose="020B0503030403020204" pitchFamily="34" charset="0"/>
            </a:endParaRPr>
          </a:p>
        </p:txBody>
      </p:sp>
      <p:pic>
        <p:nvPicPr>
          <p:cNvPr id="48" name="Picture 47" descr="A logo with a red lightning bolt&#10;&#10;Description automatically generated">
            <a:extLst>
              <a:ext uri="{FF2B5EF4-FFF2-40B4-BE49-F238E27FC236}">
                <a16:creationId xmlns:a16="http://schemas.microsoft.com/office/drawing/2014/main" id="{D4E1776E-D1E2-F3D3-3CC4-2F7195C714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48" y="1743188"/>
            <a:ext cx="1371600" cy="1371600"/>
          </a:xfrm>
          <a:prstGeom prst="rect">
            <a:avLst/>
          </a:prstGeom>
        </p:spPr>
      </p:pic>
      <p:pic>
        <p:nvPicPr>
          <p:cNvPr id="50" name="Picture 49" descr="A logo of a power plant&#10;&#10;Description automatically generated">
            <a:extLst>
              <a:ext uri="{FF2B5EF4-FFF2-40B4-BE49-F238E27FC236}">
                <a16:creationId xmlns:a16="http://schemas.microsoft.com/office/drawing/2014/main" id="{46CC1FC3-B78E-863F-77C1-CEED9BEB2A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13" y="4327232"/>
            <a:ext cx="1280160" cy="1282295"/>
          </a:xfrm>
          <a:prstGeom prst="rect">
            <a:avLst/>
          </a:prstGeom>
        </p:spPr>
      </p:pic>
      <p:sp>
        <p:nvSpPr>
          <p:cNvPr id="52" name="Rectangle 51">
            <a:extLst>
              <a:ext uri="{FF2B5EF4-FFF2-40B4-BE49-F238E27FC236}">
                <a16:creationId xmlns:a16="http://schemas.microsoft.com/office/drawing/2014/main" id="{E46DC353-E136-F1B2-60BD-4437C163EEB4}"/>
              </a:ext>
            </a:extLst>
          </p:cNvPr>
          <p:cNvSpPr/>
          <p:nvPr/>
        </p:nvSpPr>
        <p:spPr>
          <a:xfrm>
            <a:off x="1493447" y="1743188"/>
            <a:ext cx="2841629" cy="1569660"/>
          </a:xfrm>
          <a:prstGeom prst="rect">
            <a:avLst/>
          </a:prstGeom>
          <a:solidFill>
            <a:srgbClr val="0070C0">
              <a:alpha val="91000"/>
            </a:srgbClr>
          </a:solidFill>
          <a:scene3d>
            <a:camera prst="orthographicFront"/>
            <a:lightRig rig="threePt" dir="t"/>
          </a:scene3d>
          <a:sp3d extrusionH="114300" contourW="12700">
            <a:bevelT w="165100" prst="coolSlant"/>
            <a:extrusionClr>
              <a:schemeClr val="accent6">
                <a:lumMod val="40000"/>
                <a:lumOff val="60000"/>
              </a:schemeClr>
            </a:extrusionClr>
            <a:contourClr>
              <a:srgbClr val="008244"/>
            </a:contourClr>
          </a:sp3d>
        </p:spPr>
        <p:txBody>
          <a:bodyPr wrap="square">
            <a:spAutoFit/>
          </a:bodyPr>
          <a:lstStyle>
            <a:lvl1pPr marL="541338" indent="-185738" eaLnBrk="0" hangingPunct="0">
              <a:defRPr sz="2400">
                <a:solidFill>
                  <a:schemeClr val="tx1"/>
                </a:solidFill>
                <a:latin typeface="Arial" panose="020B0604020202020204" pitchFamily="34" charset="0"/>
                <a:ea typeface="MS PGothic" panose="020B0600070205080204" pitchFamily="34" charset="-128"/>
              </a:defRPr>
            </a:lvl1pPr>
            <a:lvl2pPr marL="2857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lvl="1" indent="0" algn="ctr" eaLnBrk="1" hangingPunct="1">
              <a:spcAft>
                <a:spcPts val="600"/>
              </a:spcAft>
            </a:pPr>
            <a:r>
              <a:rPr lang="fr-FR" altLang="fr-FR" dirty="0">
                <a:solidFill>
                  <a:schemeClr val="bg1"/>
                </a:solidFill>
                <a:latin typeface="Source Sans Pro" panose="020B0503030403020204" pitchFamily="34" charset="0"/>
                <a:ea typeface="Source Sans Pro" panose="020B0503030403020204" pitchFamily="34" charset="0"/>
              </a:rPr>
              <a:t>Système d’Echanges d’Energie Electrique Ouest Africain (WAPP en anglais)</a:t>
            </a:r>
          </a:p>
        </p:txBody>
      </p:sp>
      <p:sp>
        <p:nvSpPr>
          <p:cNvPr id="53" name="Rectangle 52">
            <a:extLst>
              <a:ext uri="{FF2B5EF4-FFF2-40B4-BE49-F238E27FC236}">
                <a16:creationId xmlns:a16="http://schemas.microsoft.com/office/drawing/2014/main" id="{27427848-70F6-E5E8-7CF8-6F803F6E3C26}"/>
              </a:ext>
            </a:extLst>
          </p:cNvPr>
          <p:cNvSpPr/>
          <p:nvPr/>
        </p:nvSpPr>
        <p:spPr>
          <a:xfrm>
            <a:off x="4482444" y="3834466"/>
            <a:ext cx="7315200" cy="2492990"/>
          </a:xfrm>
          <a:prstGeom prst="rect">
            <a:avLst/>
          </a:prstGeom>
          <a:solidFill>
            <a:schemeClr val="bg1">
              <a:lumMod val="75000"/>
              <a:alpha val="60000"/>
            </a:schemeClr>
          </a:solidFill>
          <a:effectLst>
            <a:glow rad="63500">
              <a:schemeClr val="accent1">
                <a:satMod val="175000"/>
                <a:alpha val="40000"/>
              </a:schemeClr>
            </a:glow>
          </a:effectLst>
          <a:scene3d>
            <a:camera prst="orthographicFront"/>
            <a:lightRig rig="threePt" dir="t"/>
          </a:scene3d>
          <a:sp3d>
            <a:bevelT w="25400"/>
          </a:sp3d>
        </p:spPr>
        <p:txBody>
          <a:bodyPr wrap="square">
            <a:spAutoFit/>
          </a:bodyPr>
          <a:lstStyle>
            <a:lvl1pPr marL="715963" indent="-342900" eaLnBrk="0" hangingPunct="0">
              <a:defRPr sz="2400">
                <a:solidFill>
                  <a:schemeClr val="tx1"/>
                </a:solidFill>
                <a:latin typeface="Arial" panose="020B0604020202020204" pitchFamily="34" charset="0"/>
                <a:ea typeface="MS PGothic" panose="020B0600070205080204" pitchFamily="34" charset="-128"/>
              </a:defRPr>
            </a:lvl1pPr>
            <a:lvl2pPr marL="271463" indent="-271463"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lvl="1" indent="0" algn="just">
              <a:spcBef>
                <a:spcPts val="600"/>
              </a:spcBef>
              <a:spcAft>
                <a:spcPts val="600"/>
              </a:spcAft>
              <a:buFont typeface="Wingdings" panose="05000000000000000000" pitchFamily="2" charset="2"/>
              <a:buChar char="§"/>
            </a:pPr>
            <a:r>
              <a:rPr lang="fr-FR" altLang="fr-FR" sz="1800" b="1" dirty="0">
                <a:latin typeface="Source Sans Pro" panose="020B0503030403020204" pitchFamily="34" charset="0"/>
                <a:ea typeface="Source Sans Pro" panose="020B0503030403020204" pitchFamily="34" charset="0"/>
              </a:rPr>
              <a:t>Créée</a:t>
            </a:r>
            <a:r>
              <a:rPr lang="fr-FR" altLang="fr-FR" sz="1800" dirty="0">
                <a:latin typeface="Source Sans Pro" panose="020B0503030403020204" pitchFamily="34" charset="0"/>
                <a:ea typeface="Source Sans Pro" panose="020B0503030403020204" pitchFamily="34" charset="0"/>
              </a:rPr>
              <a:t> par l’Acte additionnel A/SA.2/01/08 du 18 janvier 2008 de la Conférence des Chefs d'État et de Gouvernement de la CEDEAO pour. </a:t>
            </a:r>
          </a:p>
          <a:p>
            <a:pPr marL="0" lvl="1" indent="0" algn="just">
              <a:spcBef>
                <a:spcPts val="600"/>
              </a:spcBef>
              <a:spcAft>
                <a:spcPts val="600"/>
              </a:spcAft>
              <a:buFont typeface="Wingdings" panose="05000000000000000000" pitchFamily="2" charset="2"/>
              <a:buChar char="§"/>
            </a:pPr>
            <a:r>
              <a:rPr lang="fr-FR" altLang="fr-FR" sz="1800" dirty="0">
                <a:latin typeface="Source Sans Pro" panose="020B0503030403020204" pitchFamily="34" charset="0"/>
                <a:ea typeface="Source Sans Pro" panose="020B0503030403020204" pitchFamily="34" charset="0"/>
              </a:rPr>
              <a:t>Mettre en œuvre des </a:t>
            </a:r>
            <a:r>
              <a:rPr lang="fr-FR" altLang="fr-FR" sz="1800" b="1" dirty="0">
                <a:latin typeface="Source Sans Pro" panose="020B0503030403020204" pitchFamily="34" charset="0"/>
                <a:ea typeface="Source Sans Pro" panose="020B0503030403020204" pitchFamily="34" charset="0"/>
              </a:rPr>
              <a:t>mécanismes efficaces de régulation </a:t>
            </a:r>
            <a:r>
              <a:rPr lang="fr-FR" altLang="fr-FR" sz="1800" dirty="0">
                <a:latin typeface="Source Sans Pro" panose="020B0503030403020204" pitchFamily="34" charset="0"/>
                <a:ea typeface="Source Sans Pro" panose="020B0503030403020204" pitchFamily="34" charset="0"/>
              </a:rPr>
              <a:t>pour le développement des échanges régionaux d</a:t>
            </a:r>
            <a:r>
              <a:rPr lang="ja-JP" altLang="fr-FR" sz="1800" dirty="0">
                <a:latin typeface="Source Sans Pro" panose="020B0503030403020204" pitchFamily="34" charset="0"/>
              </a:rPr>
              <a:t>’</a:t>
            </a:r>
            <a:r>
              <a:rPr lang="fr-FR" altLang="ja-JP" sz="1800" dirty="0">
                <a:latin typeface="Source Sans Pro" panose="020B0503030403020204" pitchFamily="34" charset="0"/>
                <a:ea typeface="Source Sans Pro" panose="020B0503030403020204" pitchFamily="34" charset="0"/>
              </a:rPr>
              <a:t>électricité</a:t>
            </a:r>
          </a:p>
          <a:p>
            <a:pPr marL="0" lvl="1" indent="0" algn="just">
              <a:spcBef>
                <a:spcPts val="600"/>
              </a:spcBef>
              <a:spcAft>
                <a:spcPts val="600"/>
              </a:spcAft>
              <a:buFont typeface="Wingdings" panose="05000000000000000000" pitchFamily="2" charset="2"/>
              <a:buChar char="§"/>
            </a:pPr>
            <a:r>
              <a:rPr lang="fr-FR" altLang="fr-FR" sz="1800" b="1" dirty="0">
                <a:latin typeface="Source Sans Pro" panose="020B0503030403020204" pitchFamily="34" charset="0"/>
                <a:ea typeface="Source Sans Pro" panose="020B0503030403020204" pitchFamily="34" charset="0"/>
              </a:rPr>
              <a:t>Réguler les échanges transfrontaliers </a:t>
            </a:r>
            <a:r>
              <a:rPr lang="fr-FR" altLang="fr-FR" sz="1800" dirty="0">
                <a:latin typeface="Source Sans Pro" panose="020B0503030403020204" pitchFamily="34" charset="0"/>
                <a:ea typeface="Source Sans Pro" panose="020B0503030403020204" pitchFamily="34" charset="0"/>
              </a:rPr>
              <a:t>d'énergie électrique entre les États membres de la CEDEAO</a:t>
            </a:r>
            <a:r>
              <a:rPr lang="fr-FR" altLang="ja-JP" sz="1800" dirty="0">
                <a:latin typeface="Source Sans Pro" panose="020B0503030403020204" pitchFamily="34" charset="0"/>
                <a:ea typeface="Source Sans Pro" panose="020B0503030403020204" pitchFamily="34" charset="0"/>
              </a:rPr>
              <a:t> .</a:t>
            </a:r>
          </a:p>
          <a:p>
            <a:pPr marL="0" lvl="1" indent="0" algn="just">
              <a:spcBef>
                <a:spcPts val="600"/>
              </a:spcBef>
              <a:spcAft>
                <a:spcPts val="600"/>
              </a:spcAft>
              <a:buFont typeface="Wingdings" panose="05000000000000000000" pitchFamily="2" charset="2"/>
              <a:buChar char="§"/>
            </a:pPr>
            <a:r>
              <a:rPr lang="fr-FR" altLang="ja-JP" sz="1800" dirty="0">
                <a:latin typeface="Source Sans Pro" panose="020B0503030403020204" pitchFamily="34" charset="0"/>
                <a:ea typeface="Source Sans Pro" panose="020B0503030403020204" pitchFamily="34" charset="0"/>
              </a:rPr>
              <a:t>Le siège de l’ARREC est à Accra, Ghana</a:t>
            </a:r>
          </a:p>
        </p:txBody>
      </p:sp>
      <p:sp>
        <p:nvSpPr>
          <p:cNvPr id="4" name="TextBox 3">
            <a:extLst>
              <a:ext uri="{FF2B5EF4-FFF2-40B4-BE49-F238E27FC236}">
                <a16:creationId xmlns:a16="http://schemas.microsoft.com/office/drawing/2014/main" id="{536DD866-09CA-566C-1338-3A831E893BFB}"/>
              </a:ext>
            </a:extLst>
          </p:cNvPr>
          <p:cNvSpPr txBox="1"/>
          <p:nvPr/>
        </p:nvSpPr>
        <p:spPr>
          <a:xfrm>
            <a:off x="212686" y="3129655"/>
            <a:ext cx="1189924" cy="461665"/>
          </a:xfrm>
          <a:prstGeom prst="rect">
            <a:avLst/>
          </a:prstGeom>
          <a:noFill/>
        </p:spPr>
        <p:txBody>
          <a:bodyPr wrap="square">
            <a:spAutoFit/>
          </a:bodyPr>
          <a:lstStyle/>
          <a:p>
            <a:r>
              <a:rPr lang="fr-FR" altLang="fr-FR" sz="2400" b="1" dirty="0">
                <a:latin typeface="Source Sans Pro" panose="020B0503030403020204" pitchFamily="34" charset="0"/>
                <a:ea typeface="Source Sans Pro" panose="020B0503030403020204" pitchFamily="34" charset="0"/>
              </a:rPr>
              <a:t>EEEOA</a:t>
            </a:r>
            <a:endParaRPr lang="fr-FR" sz="2400" dirty="0"/>
          </a:p>
        </p:txBody>
      </p:sp>
      <p:sp>
        <p:nvSpPr>
          <p:cNvPr id="5" name="Rectangle 4">
            <a:extLst>
              <a:ext uri="{FF2B5EF4-FFF2-40B4-BE49-F238E27FC236}">
                <a16:creationId xmlns:a16="http://schemas.microsoft.com/office/drawing/2014/main" id="{FB4618B8-5B7C-49B5-498B-36B5F32DAE81}"/>
              </a:ext>
            </a:extLst>
          </p:cNvPr>
          <p:cNvSpPr/>
          <p:nvPr/>
        </p:nvSpPr>
        <p:spPr>
          <a:xfrm>
            <a:off x="4425912" y="1496966"/>
            <a:ext cx="7406640" cy="2062103"/>
          </a:xfrm>
          <a:prstGeom prst="rect">
            <a:avLst/>
          </a:prstGeom>
          <a:solidFill>
            <a:schemeClr val="bg1">
              <a:lumMod val="75000"/>
              <a:alpha val="60000"/>
            </a:schemeClr>
          </a:solidFill>
          <a:effectLst>
            <a:glow rad="63500">
              <a:schemeClr val="accent1">
                <a:satMod val="175000"/>
                <a:alpha val="40000"/>
              </a:schemeClr>
            </a:glow>
          </a:effectLst>
          <a:scene3d>
            <a:camera prst="orthographicFront"/>
            <a:lightRig rig="threePt" dir="t"/>
          </a:scene3d>
          <a:sp3d>
            <a:bevelT w="25400"/>
          </a:sp3d>
        </p:spPr>
        <p:txBody>
          <a:bodyPr wrap="square">
            <a:spAutoFit/>
          </a:bodyPr>
          <a:lstStyle>
            <a:lvl1pPr marL="541338" indent="-185738" eaLnBrk="0" hangingPunct="0">
              <a:defRPr sz="2400">
                <a:solidFill>
                  <a:schemeClr val="tx1"/>
                </a:solidFill>
                <a:latin typeface="Arial" panose="020B0604020202020204" pitchFamily="34" charset="0"/>
                <a:ea typeface="MS PGothic" panose="020B0600070205080204" pitchFamily="34" charset="-128"/>
              </a:defRPr>
            </a:lvl1pPr>
            <a:lvl2pPr marL="2857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lvl="1" indent="0" algn="just" eaLnBrk="1" hangingPunct="1">
              <a:spcBef>
                <a:spcPts val="600"/>
              </a:spcBef>
              <a:spcAft>
                <a:spcPts val="600"/>
              </a:spcAft>
              <a:buFont typeface="Wingdings" panose="05000000000000000000" pitchFamily="2" charset="2"/>
              <a:buChar char="§"/>
            </a:pPr>
            <a:r>
              <a:rPr lang="fr-FR" altLang="fr-FR" sz="1800" b="1" dirty="0">
                <a:latin typeface="Source Sans Pro" panose="020B0503030403020204" pitchFamily="34" charset="0"/>
                <a:ea typeface="Source Sans Pro" panose="020B0503030403020204" pitchFamily="34" charset="0"/>
              </a:rPr>
              <a:t>Créé</a:t>
            </a:r>
            <a:r>
              <a:rPr lang="fr-FR" altLang="fr-FR" sz="1800" dirty="0">
                <a:latin typeface="Source Sans Pro" panose="020B0503030403020204" pitchFamily="34" charset="0"/>
                <a:ea typeface="Source Sans Pro" panose="020B0503030403020204" pitchFamily="34" charset="0"/>
              </a:rPr>
              <a:t> par Décision A/DEC.5/12/99) du 10/12/1999 de la Conférence des Chefs d’Etat et de Gouvernement de la CEDEAO</a:t>
            </a:r>
          </a:p>
          <a:p>
            <a:pPr marL="0" lvl="1" indent="0" algn="just" eaLnBrk="1" hangingPunct="1">
              <a:spcBef>
                <a:spcPts val="600"/>
              </a:spcBef>
              <a:spcAft>
                <a:spcPts val="600"/>
              </a:spcAft>
              <a:buFont typeface="Wingdings" panose="05000000000000000000" pitchFamily="2" charset="2"/>
              <a:buChar char="§"/>
            </a:pPr>
            <a:r>
              <a:rPr lang="fr-FR" altLang="fr-FR" sz="1800" dirty="0">
                <a:latin typeface="Source Sans Pro" panose="020B0503030403020204" pitchFamily="34" charset="0"/>
                <a:ea typeface="Source Sans Pro" panose="020B0503030403020204" pitchFamily="34" charset="0"/>
              </a:rPr>
              <a:t>Promouvoir et développer </a:t>
            </a:r>
            <a:r>
              <a:rPr lang="fr-FR" altLang="fr-FR" sz="1800" b="1" dirty="0">
                <a:latin typeface="Source Sans Pro" panose="020B0503030403020204" pitchFamily="34" charset="0"/>
                <a:ea typeface="Source Sans Pro" panose="020B0503030403020204" pitchFamily="34" charset="0"/>
              </a:rPr>
              <a:t>les infrastructures </a:t>
            </a:r>
            <a:r>
              <a:rPr lang="fr-FR" altLang="fr-FR" sz="1800" dirty="0">
                <a:latin typeface="Source Sans Pro" panose="020B0503030403020204" pitchFamily="34" charset="0"/>
                <a:ea typeface="Source Sans Pro" panose="020B0503030403020204" pitchFamily="34" charset="0"/>
              </a:rPr>
              <a:t>de production et de transport d’énergie électrique et assurer la coordination des </a:t>
            </a:r>
            <a:r>
              <a:rPr lang="fr-FR" altLang="fr-FR" sz="1800" b="1" dirty="0">
                <a:latin typeface="Source Sans Pro" panose="020B0503030403020204" pitchFamily="34" charset="0"/>
                <a:ea typeface="Source Sans Pro" panose="020B0503030403020204" pitchFamily="34" charset="0"/>
              </a:rPr>
              <a:t>échanges</a:t>
            </a:r>
            <a:r>
              <a:rPr lang="fr-FR" altLang="fr-FR" sz="1800" dirty="0">
                <a:latin typeface="Source Sans Pro" panose="020B0503030403020204" pitchFamily="34" charset="0"/>
                <a:ea typeface="Source Sans Pro" panose="020B0503030403020204" pitchFamily="34" charset="0"/>
              </a:rPr>
              <a:t> entre les Etats membres de la CEDEAO</a:t>
            </a:r>
          </a:p>
          <a:p>
            <a:pPr marL="0" lvl="1" indent="0" algn="just" eaLnBrk="1" hangingPunct="1">
              <a:spcBef>
                <a:spcPts val="600"/>
              </a:spcBef>
              <a:spcAft>
                <a:spcPts val="600"/>
              </a:spcAft>
              <a:buFont typeface="Wingdings" panose="05000000000000000000" pitchFamily="2" charset="2"/>
              <a:buChar char="§"/>
            </a:pPr>
            <a:r>
              <a:rPr lang="fr-FR" altLang="fr-FR" sz="1800" dirty="0">
                <a:latin typeface="Source Sans Pro" panose="020B0503030403020204" pitchFamily="34" charset="0"/>
                <a:ea typeface="Source Sans Pro" panose="020B0503030403020204" pitchFamily="34" charset="0"/>
              </a:rPr>
              <a:t>le s</a:t>
            </a:r>
            <a:r>
              <a:rPr lang="fr-FR" altLang="fr-FR" sz="1800" b="1" dirty="0">
                <a:latin typeface="Source Sans Pro" panose="020B0503030403020204" pitchFamily="34" charset="0"/>
                <a:ea typeface="Source Sans Pro" panose="020B0503030403020204" pitchFamily="34" charset="0"/>
              </a:rPr>
              <a:t>iège</a:t>
            </a:r>
            <a:r>
              <a:rPr lang="fr-FR" altLang="fr-FR" sz="1800" dirty="0">
                <a:latin typeface="Source Sans Pro" panose="020B0503030403020204" pitchFamily="34" charset="0"/>
                <a:ea typeface="Source Sans Pro" panose="020B0503030403020204" pitchFamily="34" charset="0"/>
              </a:rPr>
              <a:t> de l’EEEOA est à Cotonou, Bénin</a:t>
            </a:r>
          </a:p>
        </p:txBody>
      </p:sp>
      <p:sp>
        <p:nvSpPr>
          <p:cNvPr id="6" name="TextBox 5">
            <a:extLst>
              <a:ext uri="{FF2B5EF4-FFF2-40B4-BE49-F238E27FC236}">
                <a16:creationId xmlns:a16="http://schemas.microsoft.com/office/drawing/2014/main" id="{D46F849C-8F23-9045-51F9-6671E7548E67}"/>
              </a:ext>
            </a:extLst>
          </p:cNvPr>
          <p:cNvSpPr txBox="1"/>
          <p:nvPr/>
        </p:nvSpPr>
        <p:spPr>
          <a:xfrm>
            <a:off x="153731" y="5773458"/>
            <a:ext cx="1189924" cy="461665"/>
          </a:xfrm>
          <a:prstGeom prst="rect">
            <a:avLst/>
          </a:prstGeom>
          <a:noFill/>
        </p:spPr>
        <p:txBody>
          <a:bodyPr wrap="square">
            <a:spAutoFit/>
          </a:bodyPr>
          <a:lstStyle/>
          <a:p>
            <a:r>
              <a:rPr lang="fr-FR" altLang="fr-FR" sz="2400" b="1" dirty="0">
                <a:latin typeface="Source Sans Pro" panose="020B0503030403020204" pitchFamily="34" charset="0"/>
                <a:ea typeface="Source Sans Pro" panose="020B0503030403020204" pitchFamily="34" charset="0"/>
              </a:rPr>
              <a:t>ARREC</a:t>
            </a:r>
            <a:endParaRPr lang="fr-FR" sz="2400" dirty="0"/>
          </a:p>
        </p:txBody>
      </p:sp>
      <p:sp>
        <p:nvSpPr>
          <p:cNvPr id="7" name="Rectangle 6">
            <a:extLst>
              <a:ext uri="{FF2B5EF4-FFF2-40B4-BE49-F238E27FC236}">
                <a16:creationId xmlns:a16="http://schemas.microsoft.com/office/drawing/2014/main" id="{856A6E5D-49C8-8DA1-42A9-E2E607B2EDC3}"/>
              </a:ext>
            </a:extLst>
          </p:cNvPr>
          <p:cNvSpPr/>
          <p:nvPr/>
        </p:nvSpPr>
        <p:spPr>
          <a:xfrm>
            <a:off x="1445305" y="3926799"/>
            <a:ext cx="2980608" cy="2308324"/>
          </a:xfrm>
          <a:prstGeom prst="rect">
            <a:avLst/>
          </a:prstGeom>
          <a:solidFill>
            <a:srgbClr val="0070C0">
              <a:alpha val="91000"/>
            </a:srgbClr>
          </a:solidFill>
          <a:scene3d>
            <a:camera prst="orthographicFront"/>
            <a:lightRig rig="threePt" dir="t"/>
          </a:scene3d>
          <a:sp3d extrusionH="114300" contourW="12700">
            <a:bevelT w="165100" prst="coolSlant"/>
            <a:extrusionClr>
              <a:schemeClr val="accent6">
                <a:lumMod val="40000"/>
                <a:lumOff val="60000"/>
              </a:schemeClr>
            </a:extrusionClr>
            <a:contourClr>
              <a:srgbClr val="008244"/>
            </a:contourClr>
          </a:sp3d>
        </p:spPr>
        <p:txBody>
          <a:bodyPr wrap="square">
            <a:spAutoFit/>
          </a:bodyPr>
          <a:lstStyle>
            <a:lvl1pPr marL="715963" indent="-342900" eaLnBrk="0" hangingPunct="0">
              <a:defRPr sz="2400">
                <a:solidFill>
                  <a:schemeClr val="tx1"/>
                </a:solidFill>
                <a:latin typeface="Arial" panose="020B0604020202020204" pitchFamily="34" charset="0"/>
                <a:ea typeface="MS PGothic" panose="020B0600070205080204" pitchFamily="34" charset="-128"/>
              </a:defRPr>
            </a:lvl1pPr>
            <a:lvl2pPr marL="271463" indent="-271463"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lvl="1" indent="0" algn="ctr">
              <a:spcAft>
                <a:spcPts val="600"/>
              </a:spcAft>
            </a:pPr>
            <a:r>
              <a:rPr lang="fr-FR" altLang="fr-FR" dirty="0">
                <a:solidFill>
                  <a:schemeClr val="bg1"/>
                </a:solidFill>
                <a:latin typeface="Source Sans Pro" panose="020B0503030403020204" pitchFamily="34" charset="0"/>
                <a:ea typeface="Source Sans Pro" panose="020B0503030403020204" pitchFamily="34" charset="0"/>
              </a:rPr>
              <a:t>Autorité de Régulation Régionale du secteur de l’Electricité de la CEDEAO (ERERA en anglais)</a:t>
            </a:r>
          </a:p>
        </p:txBody>
      </p:sp>
    </p:spTree>
    <p:extLst>
      <p:ext uri="{BB962C8B-B14F-4D97-AF65-F5344CB8AC3E}">
        <p14:creationId xmlns:p14="http://schemas.microsoft.com/office/powerpoint/2010/main" val="1538724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fill="hold"/>
                                        <p:tgtEl>
                                          <p:spTgt spid="52"/>
                                        </p:tgtEl>
                                        <p:attrNameLst>
                                          <p:attrName>ppt_x</p:attrName>
                                        </p:attrNameLst>
                                      </p:cBhvr>
                                      <p:tavLst>
                                        <p:tav tm="0">
                                          <p:val>
                                            <p:strVal val="0-#ppt_w/2"/>
                                          </p:val>
                                        </p:tav>
                                        <p:tav tm="100000">
                                          <p:val>
                                            <p:strVal val="#ppt_x"/>
                                          </p:val>
                                        </p:tav>
                                      </p:tavLst>
                                    </p:anim>
                                    <p:anim calcmode="lin" valueType="num">
                                      <p:cBhvr additive="base">
                                        <p:cTn id="16"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0-#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ppt_x"/>
                                          </p:val>
                                        </p:tav>
                                        <p:tav tm="100000">
                                          <p:val>
                                            <p:strVal val="#ppt_x"/>
                                          </p:val>
                                        </p:tav>
                                      </p:tavLst>
                                    </p:anim>
                                    <p:anim calcmode="lin" valueType="num">
                                      <p:cBhvr additive="base">
                                        <p:cTn id="4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4" grpId="0"/>
      <p:bldP spid="5" grpId="0" animBg="1"/>
      <p:bldP spid="6" grpId="0"/>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24000" y="2934072"/>
            <a:ext cx="9144000" cy="1143000"/>
          </a:xfrm>
        </p:spPr>
        <p:txBody>
          <a:bodyPr>
            <a:noAutofit/>
          </a:bodyPr>
          <a:lstStyle/>
          <a:p>
            <a:pPr algn="ctr"/>
            <a:r>
              <a:rPr lang="en-GB" sz="3200" dirty="0">
                <a:solidFill>
                  <a:srgbClr val="003300"/>
                </a:solidFill>
                <a:latin typeface="Arial Rounded MT Bold" pitchFamily="34" charset="0"/>
              </a:rPr>
              <a:t>DISTRIBUTION DE ROLES DANS LE DISPOSITIF INSTITUTIONNEL</a:t>
            </a:r>
            <a:endParaRPr lang="fr-FR" sz="3200" dirty="0">
              <a:solidFill>
                <a:srgbClr val="003300"/>
              </a:solidFill>
              <a:latin typeface="Arial Rounded MT Bold" pitchFamily="34" charset="0"/>
            </a:endParaRPr>
          </a:p>
        </p:txBody>
      </p:sp>
      <p:sp>
        <p:nvSpPr>
          <p:cNvPr id="3" name="Espace réservé du pied de page 2"/>
          <p:cNvSpPr>
            <a:spLocks noGrp="1"/>
          </p:cNvSpPr>
          <p:nvPr>
            <p:ph type="ftr" sz="quarter" idx="11"/>
          </p:nvPr>
        </p:nvSpPr>
        <p:spPr/>
        <p:txBody>
          <a:bodyPr/>
          <a:lstStyle/>
          <a:p>
            <a:r>
              <a:rPr lang="fr-FR"/>
              <a:t>Accra, 9-10 novembre 2010</a:t>
            </a:r>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254225" y="973361"/>
            <a:ext cx="11621099" cy="508559"/>
          </a:xfrm>
        </p:spPr>
        <p:txBody>
          <a:bodyPr vert="horz" lIns="91440" tIns="45720" rIns="91440" bIns="45720" rtlCol="0">
            <a:normAutofit lnSpcReduction="10000"/>
          </a:bodyPr>
          <a:lstStyle/>
          <a:p>
            <a:pPr>
              <a:buFont typeface="Wingdings" panose="05000000000000000000" pitchFamily="2" charset="2"/>
              <a:buChar char="Ø"/>
            </a:pPr>
            <a:r>
              <a:rPr lang="fr-FR" sz="3200" b="1" i="1" dirty="0">
                <a:latin typeface="Source Sans Pro" panose="020B0503030403020204" pitchFamily="34" charset="0"/>
                <a:ea typeface="Source Sans Pro" panose="020B0503030403020204" pitchFamily="34" charset="0"/>
                <a:cs typeface="Arial" pitchFamily="34" charset="0"/>
              </a:rPr>
              <a:t>Développement Infrastructures et Réglementation Technique </a:t>
            </a:r>
          </a:p>
        </p:txBody>
      </p:sp>
      <p:graphicFrame>
        <p:nvGraphicFramePr>
          <p:cNvPr id="7" name="Tableau 6"/>
          <p:cNvGraphicFramePr>
            <a:graphicFrameLocks noGrp="1"/>
          </p:cNvGraphicFramePr>
          <p:nvPr>
            <p:extLst>
              <p:ext uri="{D42A27DB-BD31-4B8C-83A1-F6EECF244321}">
                <p14:modId xmlns:p14="http://schemas.microsoft.com/office/powerpoint/2010/main" val="538697164"/>
              </p:ext>
            </p:extLst>
          </p:nvPr>
        </p:nvGraphicFramePr>
        <p:xfrm>
          <a:off x="382431" y="1397308"/>
          <a:ext cx="11364685" cy="5196840"/>
        </p:xfrm>
        <a:graphic>
          <a:graphicData uri="http://schemas.openxmlformats.org/drawingml/2006/table">
            <a:tbl>
              <a:tblPr firstRow="1" bandRow="1">
                <a:tableStyleId>{16D9F66E-5EB9-4882-86FB-DCBF35E3C3E4}</a:tableStyleId>
              </a:tblPr>
              <a:tblGrid>
                <a:gridCol w="2016385">
                  <a:extLst>
                    <a:ext uri="{9D8B030D-6E8A-4147-A177-3AD203B41FA5}">
                      <a16:colId xmlns:a16="http://schemas.microsoft.com/office/drawing/2014/main" val="20000"/>
                    </a:ext>
                  </a:extLst>
                </a:gridCol>
                <a:gridCol w="9348300">
                  <a:extLst>
                    <a:ext uri="{9D8B030D-6E8A-4147-A177-3AD203B41FA5}">
                      <a16:colId xmlns:a16="http://schemas.microsoft.com/office/drawing/2014/main" val="20001"/>
                    </a:ext>
                  </a:extLst>
                </a:gridCol>
              </a:tblGrid>
              <a:tr h="455300">
                <a:tc>
                  <a:txBody>
                    <a:bodyPr/>
                    <a:lstStyle/>
                    <a:p>
                      <a:pPr marL="0" algn="l" defTabSz="914400" rtl="0" eaLnBrk="1" latinLnBrk="0" hangingPunct="1"/>
                      <a:r>
                        <a:rPr lang="fr-FR" sz="2000" b="1" kern="1200" dirty="0">
                          <a:solidFill>
                            <a:srgbClr val="003300"/>
                          </a:solidFill>
                          <a:latin typeface="Source Sans Pro" panose="020B0503030403020204" pitchFamily="34" charset="0"/>
                          <a:ea typeface="Source Sans Pro" panose="020B0503030403020204" pitchFamily="34" charset="0"/>
                          <a:cs typeface="+mn-cs"/>
                        </a:rPr>
                        <a:t>COMMISSION CEDEAO </a:t>
                      </a:r>
                    </a:p>
                  </a:txBody>
                  <a:tcPr anchor="ctr"/>
                </a:tc>
                <a:tc>
                  <a:txBody>
                    <a:bodyPr/>
                    <a:lstStyle/>
                    <a:p>
                      <a:pPr marL="174625" indent="-174625">
                        <a:spcBef>
                          <a:spcPts val="0"/>
                        </a:spcBef>
                        <a:spcAft>
                          <a:spcPts val="0"/>
                        </a:spcAft>
                        <a:buFont typeface="Wingdings" pitchFamily="2" charset="2"/>
                        <a:buChar char="§"/>
                      </a:pPr>
                      <a:r>
                        <a:rPr lang="fr-FR" sz="1700" b="0" kern="1000" spc="0" dirty="0">
                          <a:solidFill>
                            <a:srgbClr val="003300"/>
                          </a:solidFill>
                          <a:latin typeface="Source Sans Pro" panose="020B0503030403020204" pitchFamily="34" charset="0"/>
                          <a:ea typeface="Source Sans Pro" panose="020B0503030403020204" pitchFamily="34" charset="0"/>
                        </a:rPr>
                        <a:t>Normes techniques et environnementale</a:t>
                      </a:r>
                    </a:p>
                    <a:p>
                      <a:pPr marL="174625" marR="0" lvl="0" indent="-174625" algn="l" defTabSz="914400" rtl="0" eaLnBrk="1" fontAlgn="auto" latinLnBrk="0" hangingPunct="1">
                        <a:lnSpc>
                          <a:spcPct val="100000"/>
                        </a:lnSpc>
                        <a:spcBef>
                          <a:spcPts val="0"/>
                        </a:spcBef>
                        <a:spcAft>
                          <a:spcPts val="0"/>
                        </a:spcAft>
                        <a:buClrTx/>
                        <a:buSzTx/>
                        <a:buFont typeface="Wingdings" pitchFamily="2" charset="2"/>
                        <a:buChar char="§"/>
                        <a:tabLst/>
                        <a:defRPr/>
                      </a:pPr>
                      <a:r>
                        <a:rPr lang="fr-FR" sz="1700" b="0" kern="1200" dirty="0">
                          <a:solidFill>
                            <a:schemeClr val="tx1"/>
                          </a:solidFill>
                          <a:latin typeface="Source Sans Pro" panose="020B0503030403020204" pitchFamily="34" charset="0"/>
                          <a:ea typeface="Source Sans Pro" panose="020B0503030403020204" pitchFamily="34" charset="0"/>
                          <a:cs typeface="Arial" pitchFamily="34" charset="0"/>
                        </a:rPr>
                        <a:t>Définit les objectifs stratégiques </a:t>
                      </a:r>
                    </a:p>
                  </a:txBody>
                  <a:tcPr marB="0" anchor="ctr"/>
                </a:tc>
                <a:extLst>
                  <a:ext uri="{0D108BD9-81ED-4DB2-BD59-A6C34878D82A}">
                    <a16:rowId xmlns:a16="http://schemas.microsoft.com/office/drawing/2014/main" val="10000"/>
                  </a:ext>
                </a:extLst>
              </a:tr>
              <a:tr h="1168515">
                <a:tc>
                  <a:txBody>
                    <a:bodyPr/>
                    <a:lstStyle/>
                    <a:p>
                      <a:pPr marL="0" algn="l" defTabSz="914400" rtl="0" eaLnBrk="1" latinLnBrk="0" hangingPunct="1"/>
                      <a:r>
                        <a:rPr lang="fr-FR" sz="2000" b="1" kern="1200" dirty="0">
                          <a:solidFill>
                            <a:srgbClr val="003300"/>
                          </a:solidFill>
                          <a:latin typeface="Source Sans Pro" panose="020B0503030403020204" pitchFamily="34" charset="0"/>
                          <a:ea typeface="Source Sans Pro" panose="020B0503030403020204" pitchFamily="34" charset="0"/>
                          <a:cs typeface="+mn-cs"/>
                        </a:rPr>
                        <a:t>ARREC</a:t>
                      </a:r>
                    </a:p>
                  </a:txBody>
                  <a:tcPr anchor="ctr"/>
                </a:tc>
                <a:tc>
                  <a:txBody>
                    <a:bodyPr/>
                    <a:lstStyle/>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Mise en conformité des réglementations nationales et rapporte les </a:t>
                      </a:r>
                      <a:r>
                        <a:rPr lang="fr-FR" sz="1700" b="0" kern="0" spc="0" baseline="0" dirty="0">
                          <a:solidFill>
                            <a:srgbClr val="003300"/>
                          </a:solidFill>
                          <a:latin typeface="Source Sans Pro" panose="020B0503030403020204" pitchFamily="34" charset="0"/>
                          <a:ea typeface="Source Sans Pro" panose="020B0503030403020204" pitchFamily="34" charset="0"/>
                        </a:rPr>
                        <a:t>défaillances</a:t>
                      </a:r>
                      <a:r>
                        <a:rPr lang="fr-FR" sz="1700" b="0" kern="1000" spc="0" dirty="0">
                          <a:solidFill>
                            <a:srgbClr val="003300"/>
                          </a:solidFill>
                          <a:latin typeface="Source Sans Pro" panose="020B0503030403020204" pitchFamily="34" charset="0"/>
                          <a:ea typeface="Source Sans Pro" panose="020B0503030403020204" pitchFamily="34" charset="0"/>
                        </a:rPr>
                        <a:t> </a:t>
                      </a:r>
                    </a:p>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Approbation</a:t>
                      </a:r>
                      <a:r>
                        <a:rPr lang="fr-FR" sz="1700" b="0" kern="1000" spc="0" baseline="0" dirty="0">
                          <a:solidFill>
                            <a:srgbClr val="003300"/>
                          </a:solidFill>
                          <a:latin typeface="Source Sans Pro" panose="020B0503030403020204" pitchFamily="34" charset="0"/>
                          <a:ea typeface="Source Sans Pro" panose="020B0503030403020204" pitchFamily="34" charset="0"/>
                        </a:rPr>
                        <a:t> d</a:t>
                      </a:r>
                      <a:r>
                        <a:rPr lang="fr-FR" sz="1700" b="0" kern="1000" spc="0" dirty="0">
                          <a:solidFill>
                            <a:srgbClr val="003300"/>
                          </a:solidFill>
                          <a:latin typeface="Source Sans Pro" panose="020B0503030403020204" pitchFamily="34" charset="0"/>
                          <a:ea typeface="Source Sans Pro" panose="020B0503030403020204" pitchFamily="34" charset="0"/>
                        </a:rPr>
                        <a:t>es règles de fonctionnement (</a:t>
                      </a:r>
                      <a:r>
                        <a:rPr lang="fr-FR" sz="1700" b="0" kern="1000" spc="0" dirty="0" err="1">
                          <a:solidFill>
                            <a:srgbClr val="003300"/>
                          </a:solidFill>
                          <a:latin typeface="Source Sans Pro" panose="020B0503030403020204" pitchFamily="34" charset="0"/>
                          <a:ea typeface="Source Sans Pro" panose="020B0503030403020204" pitchFamily="34" charset="0"/>
                        </a:rPr>
                        <a:t>Grid</a:t>
                      </a:r>
                      <a:r>
                        <a:rPr lang="fr-FR" sz="1700" b="0" kern="1000" spc="0" dirty="0">
                          <a:solidFill>
                            <a:srgbClr val="003300"/>
                          </a:solidFill>
                          <a:latin typeface="Source Sans Pro" panose="020B0503030403020204" pitchFamily="34" charset="0"/>
                          <a:ea typeface="Source Sans Pro" panose="020B0503030403020204" pitchFamily="34" charset="0"/>
                        </a:rPr>
                        <a:t> Code...) et d’accès au réseau de transport régional proposées par l’EEEOA</a:t>
                      </a:r>
                    </a:p>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Sanctionne les opérateurs défaillants</a:t>
                      </a:r>
                    </a:p>
                    <a:p>
                      <a:pPr marL="174625" marR="0" lvl="0" indent="-174625" algn="l" defTabSz="914400" rtl="0" eaLnBrk="1" fontAlgn="auto" latinLnBrk="0" hangingPunct="1">
                        <a:lnSpc>
                          <a:spcPct val="100000"/>
                        </a:lnSpc>
                        <a:spcBef>
                          <a:spcPts val="0"/>
                        </a:spcBef>
                        <a:spcAft>
                          <a:spcPts val="0"/>
                        </a:spcAft>
                        <a:buClrTx/>
                        <a:buSzTx/>
                        <a:buFont typeface="Wingdings" pitchFamily="2" charset="2"/>
                        <a:buChar char="§"/>
                        <a:tabLst>
                          <a:tab pos="571500" algn="l"/>
                          <a:tab pos="228600" algn="l"/>
                        </a:tabLst>
                        <a:defRPr/>
                      </a:pPr>
                      <a:r>
                        <a:rPr lang="fr-FR" sz="1700" b="0" kern="1200" dirty="0">
                          <a:solidFill>
                            <a:schemeClr val="tx1"/>
                          </a:solidFill>
                          <a:latin typeface="Source Sans Pro" panose="020B0503030403020204" pitchFamily="34" charset="0"/>
                          <a:ea typeface="Source Sans Pro" panose="020B0503030403020204" pitchFamily="34" charset="0"/>
                          <a:cs typeface="Arial" pitchFamily="34" charset="0"/>
                        </a:rPr>
                        <a:t>Valide les critères de planification proposés par l’EEEOA après consultation avec les régulateurs nationaux </a:t>
                      </a:r>
                    </a:p>
                  </a:txBody>
                  <a:tcPr marT="0" marB="0"/>
                </a:tc>
                <a:extLst>
                  <a:ext uri="{0D108BD9-81ED-4DB2-BD59-A6C34878D82A}">
                    <a16:rowId xmlns:a16="http://schemas.microsoft.com/office/drawing/2014/main" val="10001"/>
                  </a:ext>
                </a:extLst>
              </a:tr>
              <a:tr h="1509332">
                <a:tc>
                  <a:txBody>
                    <a:bodyPr/>
                    <a:lstStyle/>
                    <a:p>
                      <a:pPr marL="0" algn="l" defTabSz="914400" rtl="0" eaLnBrk="1" latinLnBrk="0" hangingPunct="1"/>
                      <a:r>
                        <a:rPr lang="fr-FR" sz="2000" b="1" kern="1200" dirty="0">
                          <a:solidFill>
                            <a:srgbClr val="003300"/>
                          </a:solidFill>
                          <a:latin typeface="Source Sans Pro" panose="020B0503030403020204" pitchFamily="34" charset="0"/>
                          <a:ea typeface="Source Sans Pro" panose="020B0503030403020204" pitchFamily="34" charset="0"/>
                          <a:cs typeface="+mn-cs"/>
                        </a:rPr>
                        <a:t>EEEOA</a:t>
                      </a:r>
                    </a:p>
                  </a:txBody>
                  <a:tcPr anchor="ctr"/>
                </a:tc>
                <a:tc>
                  <a:txBody>
                    <a:bodyPr/>
                    <a:lstStyle/>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Normes techniques (</a:t>
                      </a:r>
                      <a:r>
                        <a:rPr lang="fr-FR" sz="1700" b="0" kern="1000" spc="0" dirty="0" err="1">
                          <a:solidFill>
                            <a:srgbClr val="003300"/>
                          </a:solidFill>
                          <a:latin typeface="Source Sans Pro" panose="020B0503030403020204" pitchFamily="34" charset="0"/>
                          <a:ea typeface="Source Sans Pro" panose="020B0503030403020204" pitchFamily="34" charset="0"/>
                        </a:rPr>
                        <a:t>Grid</a:t>
                      </a:r>
                      <a:r>
                        <a:rPr lang="fr-FR" sz="1700" b="0" kern="1000" spc="0" dirty="0">
                          <a:solidFill>
                            <a:srgbClr val="003300"/>
                          </a:solidFill>
                          <a:latin typeface="Source Sans Pro" panose="020B0503030403020204" pitchFamily="34" charset="0"/>
                          <a:ea typeface="Source Sans Pro" panose="020B0503030403020204" pitchFamily="34" charset="0"/>
                        </a:rPr>
                        <a:t> Code) à adopter ;</a:t>
                      </a:r>
                    </a:p>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Suivi de la gestion opérationnelle des opérateurs de transport et  </a:t>
                      </a:r>
                      <a:r>
                        <a:rPr lang="fr-FR" sz="1700" b="0" kern="1000" spc="0" dirty="0" err="1">
                          <a:solidFill>
                            <a:srgbClr val="003300"/>
                          </a:solidFill>
                          <a:latin typeface="Source Sans Pro" panose="020B0503030403020204" pitchFamily="34" charset="0"/>
                          <a:ea typeface="Source Sans Pro" panose="020B0503030403020204" pitchFamily="34" charset="0"/>
                        </a:rPr>
                        <a:t>reporting</a:t>
                      </a:r>
                      <a:r>
                        <a:rPr lang="fr-FR" sz="1700" b="0" kern="1000" spc="0" dirty="0">
                          <a:solidFill>
                            <a:srgbClr val="003300"/>
                          </a:solidFill>
                          <a:latin typeface="Source Sans Pro" panose="020B0503030403020204" pitchFamily="34" charset="0"/>
                          <a:ea typeface="Source Sans Pro" panose="020B0503030403020204" pitchFamily="34" charset="0"/>
                        </a:rPr>
                        <a:t> périodique à l’ARREC</a:t>
                      </a:r>
                    </a:p>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Base de données techniques sur les ouvrages et l’exploitation</a:t>
                      </a:r>
                    </a:p>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Elabore le Plan Directeur régional Production-Transport  et le fait valider par ses membres</a:t>
                      </a:r>
                    </a:p>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Met en œuvre la réalisation du plan</a:t>
                      </a:r>
                    </a:p>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Evaluation</a:t>
                      </a:r>
                      <a:r>
                        <a:rPr lang="fr-FR" sz="1700" b="0" kern="1000" spc="0" baseline="0" dirty="0">
                          <a:solidFill>
                            <a:srgbClr val="003300"/>
                          </a:solidFill>
                          <a:latin typeface="Source Sans Pro" panose="020B0503030403020204" pitchFamily="34" charset="0"/>
                          <a:ea typeface="Source Sans Pro" panose="020B0503030403020204" pitchFamily="34" charset="0"/>
                        </a:rPr>
                        <a:t> d</a:t>
                      </a:r>
                      <a:r>
                        <a:rPr lang="fr-FR" sz="1700" b="0" kern="1000" spc="0" dirty="0">
                          <a:solidFill>
                            <a:srgbClr val="003300"/>
                          </a:solidFill>
                          <a:latin typeface="Source Sans Pro" panose="020B0503030403020204" pitchFamily="34" charset="0"/>
                          <a:ea typeface="Source Sans Pro" panose="020B0503030403020204" pitchFamily="34" charset="0"/>
                        </a:rPr>
                        <a:t>es indicateurs de performance </a:t>
                      </a:r>
                      <a:endParaRPr lang="fr-FR" sz="1700" b="0" kern="1000" spc="0" dirty="0">
                        <a:solidFill>
                          <a:srgbClr val="003300"/>
                        </a:solidFill>
                        <a:latin typeface="Source Sans Pro" panose="020B0503030403020204" pitchFamily="34" charset="0"/>
                        <a:ea typeface="Source Sans Pro" panose="020B0503030403020204" pitchFamily="34" charset="0"/>
                        <a:cs typeface="Arial" pitchFamily="34" charset="0"/>
                      </a:endParaRPr>
                    </a:p>
                  </a:txBody>
                  <a:tcPr marB="0"/>
                </a:tc>
                <a:extLst>
                  <a:ext uri="{0D108BD9-81ED-4DB2-BD59-A6C34878D82A}">
                    <a16:rowId xmlns:a16="http://schemas.microsoft.com/office/drawing/2014/main" val="10002"/>
                  </a:ext>
                </a:extLst>
              </a:tr>
              <a:tr h="12172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1" kern="1200" dirty="0">
                          <a:solidFill>
                            <a:srgbClr val="003300"/>
                          </a:solidFill>
                          <a:latin typeface="Source Sans Pro" panose="020B0503030403020204" pitchFamily="34" charset="0"/>
                          <a:ea typeface="Source Sans Pro" panose="020B0503030403020204" pitchFamily="34" charset="0"/>
                          <a:cs typeface="+mn-cs"/>
                        </a:rPr>
                        <a:t>RÉGULATEURS NATIONAUX</a:t>
                      </a:r>
                    </a:p>
                  </a:txBody>
                  <a:tcPr anchor="ctr"/>
                </a:tc>
                <a:tc>
                  <a:txBody>
                    <a:bodyPr/>
                    <a:lstStyle/>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Veille au respect des normes communautaires au niveau national</a:t>
                      </a:r>
                    </a:p>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Propose  aux institutions communautaires l’amélioration des normes communautaires</a:t>
                      </a:r>
                    </a:p>
                    <a:p>
                      <a:pPr marL="174625" lvl="0" indent="-174625" algn="l">
                        <a:spcBef>
                          <a:spcPts val="0"/>
                        </a:spcBef>
                        <a:spcAft>
                          <a:spcPts val="0"/>
                        </a:spcAft>
                        <a:buClrTx/>
                        <a:buFont typeface="Wingdings" pitchFamily="2" charset="2"/>
                        <a:buChar char="§"/>
                        <a:tabLst>
                          <a:tab pos="571500" algn="l"/>
                          <a:tab pos="228600" algn="l"/>
                        </a:tabLst>
                      </a:pPr>
                      <a:r>
                        <a:rPr lang="fr-FR" sz="1700" b="0" kern="1000" spc="0" dirty="0">
                          <a:solidFill>
                            <a:srgbClr val="003300"/>
                          </a:solidFill>
                          <a:latin typeface="Source Sans Pro" panose="020B0503030403020204" pitchFamily="34" charset="0"/>
                          <a:ea typeface="Source Sans Pro" panose="020B0503030403020204" pitchFamily="34" charset="0"/>
                        </a:rPr>
                        <a:t>Appuie l’ARREC dans la supervision de la mise en conformité des réglementations nationales</a:t>
                      </a:r>
                    </a:p>
                    <a:p>
                      <a:pPr marL="174625" marR="0" lvl="0" indent="-174625" algn="l" defTabSz="914400" rtl="0" eaLnBrk="1" fontAlgn="auto" latinLnBrk="0" hangingPunct="1">
                        <a:lnSpc>
                          <a:spcPct val="100000"/>
                        </a:lnSpc>
                        <a:spcBef>
                          <a:spcPts val="0"/>
                        </a:spcBef>
                        <a:spcAft>
                          <a:spcPts val="0"/>
                        </a:spcAft>
                        <a:buClrTx/>
                        <a:buSzTx/>
                        <a:buFont typeface="Wingdings" pitchFamily="2" charset="2"/>
                        <a:buChar char="§"/>
                        <a:tabLst>
                          <a:tab pos="571500" algn="l"/>
                          <a:tab pos="228600" algn="l"/>
                        </a:tabLst>
                        <a:defRPr/>
                      </a:pPr>
                      <a:r>
                        <a:rPr lang="fr-FR" sz="1700" b="0" kern="1200" dirty="0">
                          <a:solidFill>
                            <a:schemeClr val="tx1"/>
                          </a:solidFill>
                          <a:latin typeface="Source Sans Pro" panose="020B0503030403020204" pitchFamily="34" charset="0"/>
                          <a:ea typeface="Source Sans Pro" panose="020B0503030403020204" pitchFamily="34" charset="0"/>
                          <a:cs typeface="Arial" pitchFamily="34" charset="0"/>
                        </a:rPr>
                        <a:t>Veille au respect  du planning de développement du réseau  régional par les opérateurs nationaux sous sa compétence</a:t>
                      </a:r>
                    </a:p>
                  </a:txBody>
                  <a:tcPr marB="0"/>
                </a:tc>
                <a:extLst>
                  <a:ext uri="{0D108BD9-81ED-4DB2-BD59-A6C34878D82A}">
                    <a16:rowId xmlns:a16="http://schemas.microsoft.com/office/drawing/2014/main" val="10003"/>
                  </a:ext>
                </a:extLst>
              </a:tr>
            </a:tbl>
          </a:graphicData>
        </a:graphic>
      </p:graphicFrame>
      <p:sp>
        <p:nvSpPr>
          <p:cNvPr id="5" name="Espace réservé du pied de page 4"/>
          <p:cNvSpPr>
            <a:spLocks noGrp="1"/>
          </p:cNvSpPr>
          <p:nvPr>
            <p:ph type="ftr" sz="quarter" idx="11"/>
          </p:nvPr>
        </p:nvSpPr>
        <p:spPr>
          <a:xfrm>
            <a:off x="4038600" y="5872805"/>
            <a:ext cx="4114800" cy="365125"/>
          </a:xfrm>
        </p:spPr>
        <p:txBody>
          <a:bodyPr/>
          <a:lstStyle/>
          <a:p>
            <a:endParaRPr lang="fr-FR" dirty="0"/>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1_Office Theme">
  <a:themeElements>
    <a:clrScheme name="ECOWAS Colours 2">
      <a:dk1>
        <a:sysClr val="windowText" lastClr="000000"/>
      </a:dk1>
      <a:lt1>
        <a:sysClr val="window" lastClr="FFFFFF"/>
      </a:lt1>
      <a:dk2>
        <a:srgbClr val="44546A"/>
      </a:dk2>
      <a:lt2>
        <a:srgbClr val="E7E6E6"/>
      </a:lt2>
      <a:accent1>
        <a:srgbClr val="008244"/>
      </a:accent1>
      <a:accent2>
        <a:srgbClr val="E4CA00"/>
      </a:accent2>
      <a:accent3>
        <a:srgbClr val="AD4F2E"/>
      </a:accent3>
      <a:accent4>
        <a:srgbClr val="F07E26"/>
      </a:accent4>
      <a:accent5>
        <a:srgbClr val="AEBD39"/>
      </a:accent5>
      <a:accent6>
        <a:srgbClr val="004C71"/>
      </a:accent6>
      <a:hlink>
        <a:srgbClr val="8E1D36"/>
      </a:hlink>
      <a:folHlink>
        <a:srgbClr val="5EA3B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6530</TotalTime>
  <Words>1909</Words>
  <Application>Microsoft Office PowerPoint</Application>
  <PresentationFormat>Widescreen</PresentationFormat>
  <Paragraphs>222</Paragraphs>
  <Slides>29</Slides>
  <Notes>9</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29</vt:i4>
      </vt:variant>
    </vt:vector>
  </HeadingPairs>
  <TitlesOfParts>
    <vt:vector size="44" baseType="lpstr">
      <vt:lpstr>Aharoni</vt:lpstr>
      <vt:lpstr>Arial</vt:lpstr>
      <vt:lpstr>Arial Rounded MT Bold</vt:lpstr>
      <vt:lpstr>Calibri</vt:lpstr>
      <vt:lpstr>Calibri Light</vt:lpstr>
      <vt:lpstr>Century Gothic</vt:lpstr>
      <vt:lpstr>Engravers MT</vt:lpstr>
      <vt:lpstr>Franklin Gothic Book</vt:lpstr>
      <vt:lpstr>Futura Lt BT Light</vt:lpstr>
      <vt:lpstr>Raleway SemiBold</vt:lpstr>
      <vt:lpstr>Source Sans Pro</vt:lpstr>
      <vt:lpstr>Source Sans Pro Semibold</vt:lpstr>
      <vt:lpstr>Wingdings</vt:lpstr>
      <vt:lpstr>Office Theme</vt:lpstr>
      <vt:lpstr>1_Office Theme</vt:lpstr>
      <vt:lpstr>INFRASTRUCTURES ENERGETIQUES DURABLES :  COMMENT PLANIFIER, PROGRAMMER ET FINANCER ? </vt:lpstr>
      <vt:lpstr>PowerPoint Presentation</vt:lpstr>
      <vt:lpstr>INTRODUCTION</vt:lpstr>
      <vt:lpstr>PowerPoint Presentation</vt:lpstr>
      <vt:lpstr>PROCESSUS DE CONCEPTION DU MARCHE REGIONAL DE L’ELECTRICITE (MRE)</vt:lpstr>
      <vt:lpstr>PowerPoint Presentation</vt:lpstr>
      <vt:lpstr>PowerPoint Presentation</vt:lpstr>
      <vt:lpstr>DISTRIBUTION DE ROLES DANS LE DISPOSITIF INSTITUTIONNEL</vt:lpstr>
      <vt:lpstr>PowerPoint Presentation</vt:lpstr>
      <vt:lpstr>PowerPoint Presentation</vt:lpstr>
      <vt:lpstr>PowerPoint Presentation</vt:lpstr>
      <vt:lpstr>II- APERÇU DE  LA MÉTHODOLOGIE TARIFAIRE (MT) ET DU MODÈLE DE CALCUL DU TARIF DE TRANSPORT RÉGIONAL (RTPM)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Aperçu du modèle</vt:lpstr>
      <vt:lpstr>III- DÉFIS ET APPROCHES DE SOLUTIONS POUR LA MÉTHODOLOGIE TARIFAIRE (MT)</vt:lpstr>
      <vt:lpstr>Quelques défis liés à la mise en œuvre de la méthodologie tarifaire approuvée dans MRE</vt:lpstr>
      <vt:lpstr>EVALUATION DE LA METHODOLOGIE TARIFAIRE SELON LES PRINCIPES D’ALLOCATION DES COÛTS DE TRANSPORT</vt:lpstr>
      <vt:lpstr>PERSPECTIVE D’EVOLUTION DE LA MT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ynegbegble</dc:creator>
  <cp:lastModifiedBy>Yawovi Negbegble</cp:lastModifiedBy>
  <cp:revision>95</cp:revision>
  <dcterms:created xsi:type="dcterms:W3CDTF">2020-11-14T14:50:22Z</dcterms:created>
  <dcterms:modified xsi:type="dcterms:W3CDTF">2024-06-19T11:12:00Z</dcterms:modified>
</cp:coreProperties>
</file>