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7" r:id="rId2"/>
    <p:sldId id="258" r:id="rId3"/>
    <p:sldId id="260" r:id="rId4"/>
    <p:sldId id="300" r:id="rId5"/>
    <p:sldId id="317" r:id="rId6"/>
    <p:sldId id="264" r:id="rId7"/>
    <p:sldId id="316" r:id="rId8"/>
    <p:sldId id="301" r:id="rId9"/>
    <p:sldId id="303" r:id="rId10"/>
    <p:sldId id="297" r:id="rId11"/>
    <p:sldId id="304" r:id="rId12"/>
    <p:sldId id="318" r:id="rId13"/>
    <p:sldId id="319" r:id="rId14"/>
    <p:sldId id="267" r:id="rId15"/>
    <p:sldId id="306" r:id="rId16"/>
    <p:sldId id="308" r:id="rId17"/>
    <p:sldId id="299" r:id="rId18"/>
    <p:sldId id="28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07"/>
  </p:normalViewPr>
  <p:slideViewPr>
    <p:cSldViewPr snapToGrid="0">
      <p:cViewPr varScale="1">
        <p:scale>
          <a:sx n="117" d="100"/>
          <a:sy n="117" d="100"/>
        </p:scale>
        <p:origin x="3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3297D8-507B-F549-8DAA-24825829C7B0}" type="datetimeFigureOut">
              <a:rPr lang="en-US" smtClean="0"/>
              <a:t>6/24/24</a:t>
            </a:fld>
            <a:endParaRPr lang="en-US"/>
          </a:p>
        </p:txBody>
      </p:sp>
      <p:sp>
        <p:nvSpPr>
          <p:cNvPr id="4" name="Espace réservé de l'image de diapositiv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2353B0-779F-D74E-BADE-C65AB2B66FDD}" type="slidenum">
              <a:rPr lang="en-US" smtClean="0"/>
              <a:t>‹N°›</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97b0c871ff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97b0c871ff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97b0c871ff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97b0c871ff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97b0c871ff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97b0c871ff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2027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p:cNvSpPr>
            <a:spLocks noGrp="1"/>
          </p:cNvSpPr>
          <p:nvPr>
            <p:ph type="dt" sz="half" idx="10"/>
          </p:nvPr>
        </p:nvSpPr>
        <p:spPr/>
        <p:txBody>
          <a:bodyPr/>
          <a:lstStyle/>
          <a:p>
            <a:fld id="{87DE6118-2437-4B30-8E3C-4D2BE6020583}" type="datetimeFigureOut">
              <a:rPr lang="en-US" smtClean="0"/>
              <a:t>6/24/24</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texte vertical 2"/>
          <p:cNvSpPr>
            <a:spLocks noGrp="1"/>
          </p:cNvSpPr>
          <p:nvPr>
            <p:ph type="body" orient="vert" idx="1" hasCustomPrompt="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87DE6118-2437-4B30-8E3C-4D2BE6020583}" type="datetimeFigureOut">
              <a:rPr lang="en-US" smtClean="0"/>
              <a:t>6/24/24</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87DE6118-2437-4B30-8E3C-4D2BE6020583}" type="datetimeFigureOut">
              <a:rPr lang="en-US" smtClean="0"/>
              <a:t>6/24/24</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idx="1" hasCustomPrompt="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87DE6118-2437-4B30-8E3C-4D2BE6020583}" type="datetimeFigureOut">
              <a:rPr lang="en-US" smtClean="0"/>
              <a:t>6/24/24</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87DE6118-2437-4B30-8E3C-4D2BE6020583}" type="datetimeFigureOut">
              <a:rPr lang="en-US" smtClean="0"/>
              <a:t>6/24/24</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fld id="{87DE6118-2437-4B30-8E3C-4D2BE6020583}" type="datetimeFigureOut">
              <a:rPr lang="en-US" smtClean="0"/>
              <a:t>6/24/24</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fld id="{87DE6118-2437-4B30-8E3C-4D2BE6020583}" type="datetimeFigureOut">
              <a:rPr lang="en-US" smtClean="0"/>
              <a:t>6/24/24</a:t>
            </a:fld>
            <a:endParaRPr lang="en-US" dirty="0"/>
          </a:p>
        </p:txBody>
      </p:sp>
      <p:sp>
        <p:nvSpPr>
          <p:cNvPr id="8" name="Espace réservé du pied de page 7"/>
          <p:cNvSpPr>
            <a:spLocks noGrp="1"/>
          </p:cNvSpPr>
          <p:nvPr>
            <p:ph type="ftr" sz="quarter" idx="11"/>
          </p:nvPr>
        </p:nvSpPr>
        <p:spPr/>
        <p:txBody>
          <a:bodyPr/>
          <a:lstStyle/>
          <a:p>
            <a:endParaRPr lang="en-US" dirty="0"/>
          </a:p>
        </p:txBody>
      </p:sp>
      <p:sp>
        <p:nvSpPr>
          <p:cNvPr id="9" name="Espace réservé du numéro de diapositive 8"/>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e la date 2"/>
          <p:cNvSpPr>
            <a:spLocks noGrp="1"/>
          </p:cNvSpPr>
          <p:nvPr>
            <p:ph type="dt" sz="half" idx="10"/>
          </p:nvPr>
        </p:nvSpPr>
        <p:spPr/>
        <p:txBody>
          <a:bodyPr/>
          <a:lstStyle/>
          <a:p>
            <a:fld id="{87DE6118-2437-4B30-8E3C-4D2BE6020583}" type="datetimeFigureOut">
              <a:rPr lang="en-US" smtClean="0"/>
              <a:t>6/24/24</a:t>
            </a:fld>
            <a:endParaRPr lang="en-US" dirty="0"/>
          </a:p>
        </p:txBody>
      </p:sp>
      <p:sp>
        <p:nvSpPr>
          <p:cNvPr id="4" name="Espace réservé du pied de page 3"/>
          <p:cNvSpPr>
            <a:spLocks noGrp="1"/>
          </p:cNvSpPr>
          <p:nvPr>
            <p:ph type="ftr" sz="quarter" idx="11"/>
          </p:nvPr>
        </p:nvSpPr>
        <p:spPr/>
        <p:txBody>
          <a:bodyPr/>
          <a:lstStyle/>
          <a:p>
            <a:endParaRPr lang="en-US" dirty="0"/>
          </a:p>
        </p:txBody>
      </p:sp>
      <p:sp>
        <p:nvSpPr>
          <p:cNvPr id="5" name="Espace réservé du numéro de diapositive 4"/>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7DE6118-2437-4B30-8E3C-4D2BE6020583}" type="datetimeFigureOut">
              <a:rPr lang="en-US" smtClean="0"/>
              <a:t>6/24/24</a:t>
            </a:fld>
            <a:endParaRPr lang="en-US" dirty="0"/>
          </a:p>
        </p:txBody>
      </p:sp>
      <p:sp>
        <p:nvSpPr>
          <p:cNvPr id="3" name="Espace réservé du pied de page 2"/>
          <p:cNvSpPr>
            <a:spLocks noGrp="1"/>
          </p:cNvSpPr>
          <p:nvPr>
            <p:ph type="ftr" sz="quarter" idx="11"/>
          </p:nvPr>
        </p:nvSpPr>
        <p:spPr/>
        <p:txBody>
          <a:bodyPr/>
          <a:lstStyle/>
          <a:p>
            <a:endParaRPr lang="en-US" dirty="0"/>
          </a:p>
        </p:txBody>
      </p:sp>
      <p:sp>
        <p:nvSpPr>
          <p:cNvPr id="4" name="Espace réservé du numéro de diapositive 3"/>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7DE6118-2437-4B30-8E3C-4D2BE6020583}" type="datetimeFigureOut">
              <a:rPr lang="en-US" smtClean="0"/>
              <a:t>6/24/24</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7DE6118-2437-4B30-8E3C-4D2BE6020583}" type="datetimeFigureOut">
              <a:rPr lang="en-US" smtClean="0"/>
              <a:t>6/24/24</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69E57DC2-970A-4B3E-BB1C-7A09969E49DF}" type="slidenum">
              <a:rPr lang="en-US" smtClean="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DE6118-2437-4B30-8E3C-4D2BE6020583}" type="datetimeFigureOut">
              <a:rPr lang="en-US" smtClean="0"/>
              <a:t>6/24/24</a:t>
            </a:fld>
            <a:endParaRPr lang="en-US" dirty="0"/>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57DC2-970A-4B3E-BB1C-7A09969E49DF}" type="slidenum">
              <a:rPr lang="en-US" smtClean="0"/>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02771" y="2145170"/>
            <a:ext cx="11386457" cy="2098226"/>
          </a:xfrm>
        </p:spPr>
        <p:txBody>
          <a:bodyPr>
            <a:normAutofit fontScale="90000"/>
          </a:bodyPr>
          <a:lstStyle/>
          <a:p>
            <a:br>
              <a:rPr lang="fr-FR" sz="3600" b="1" spc="-1" dirty="0">
                <a:solidFill>
                  <a:srgbClr val="C00000"/>
                </a:solidFill>
                <a:latin typeface="Baskerville Old Face" panose="02020602080505020303" pitchFamily="18" charset="0"/>
                <a:ea typeface="SimSun" panose="02010600030101010101" pitchFamily="2" charset="-122"/>
              </a:rPr>
            </a:br>
            <a:r>
              <a:rPr lang="fr-FR" sz="2700" b="1" spc="-1" dirty="0">
                <a:solidFill>
                  <a:srgbClr val="C00000"/>
                </a:solidFill>
                <a:latin typeface="Baskerville Old Face" panose="02020602080505020303" pitchFamily="18" charset="0"/>
                <a:ea typeface="SimSun" panose="02010600030101010101" pitchFamily="2" charset="-122"/>
              </a:rPr>
              <a:t>ATELIER DE TRAVAIL DE REGULAE.FR</a:t>
            </a:r>
            <a:br>
              <a:rPr lang="fr-FR" sz="2700" b="1" spc="-1" dirty="0">
                <a:solidFill>
                  <a:srgbClr val="C00000"/>
                </a:solidFill>
                <a:latin typeface="Baskerville Old Face" panose="02020602080505020303" pitchFamily="18" charset="0"/>
                <a:ea typeface="SimSun" panose="02010600030101010101" pitchFamily="2" charset="-122"/>
              </a:rPr>
            </a:br>
            <a:br>
              <a:rPr lang="fr-FR" sz="2700" b="1" spc="-1" dirty="0">
                <a:solidFill>
                  <a:srgbClr val="C00000"/>
                </a:solidFill>
                <a:latin typeface="Baskerville Old Face" panose="02020602080505020303" pitchFamily="18" charset="0"/>
                <a:ea typeface="SimSun" panose="02010600030101010101" pitchFamily="2" charset="-122"/>
              </a:rPr>
            </a:br>
            <a:r>
              <a:rPr lang="fr-FR" sz="2700" b="1" u="sng" spc="-1" dirty="0">
                <a:solidFill>
                  <a:srgbClr val="0070C0"/>
                </a:solidFill>
                <a:latin typeface="Baskerville Old Face" panose="02020602080505020303" pitchFamily="18" charset="0"/>
                <a:ea typeface="SimSun" panose="02010600030101010101" pitchFamily="2" charset="-122"/>
              </a:rPr>
              <a:t>Infrastructures énergétiques durables : Comment planifier, programmer et financer?</a:t>
            </a:r>
            <a:br>
              <a:rPr lang="fr-FR" sz="2700" b="1" spc="-1" dirty="0">
                <a:solidFill>
                  <a:srgbClr val="C00000"/>
                </a:solidFill>
                <a:latin typeface="Baskerville Old Face" panose="02020602080505020303" pitchFamily="18" charset="0"/>
                <a:ea typeface="SimSun" panose="02010600030101010101" pitchFamily="2" charset="-122"/>
              </a:rPr>
            </a:br>
            <a:r>
              <a:rPr lang="en-US" sz="2800" b="1" dirty="0">
                <a:solidFill>
                  <a:srgbClr val="002060"/>
                </a:solidFill>
                <a:latin typeface="Baskerville Old Face" panose="02020602080505020303" pitchFamily="18" charset="77"/>
              </a:rPr>
              <a:t>A</a:t>
            </a:r>
            <a:r>
              <a:rPr lang="fr-FR" sz="2800" b="1" dirty="0">
                <a:solidFill>
                  <a:srgbClr val="002060"/>
                </a:solidFill>
                <a:latin typeface="Baskerville Old Face" panose="02020602080505020303" pitchFamily="18" charset="77"/>
              </a:rPr>
              <a:t>b</a:t>
            </a:r>
            <a:r>
              <a:rPr lang="en-US" sz="2800" b="1" dirty="0" err="1">
                <a:solidFill>
                  <a:srgbClr val="002060"/>
                </a:solidFill>
                <a:latin typeface="Baskerville Old Face" panose="02020602080505020303" pitchFamily="18" charset="77"/>
              </a:rPr>
              <a:t>idjan</a:t>
            </a:r>
            <a:r>
              <a:rPr lang="en-US" sz="2800" b="1" dirty="0">
                <a:solidFill>
                  <a:srgbClr val="002060"/>
                </a:solidFill>
                <a:latin typeface="Baskerville Old Face" panose="02020602080505020303" pitchFamily="18" charset="77"/>
              </a:rPr>
              <a:t>, 25 – 27 </a:t>
            </a:r>
            <a:r>
              <a:rPr lang="en-US" sz="2800" b="1" dirty="0" err="1">
                <a:solidFill>
                  <a:srgbClr val="002060"/>
                </a:solidFill>
                <a:latin typeface="Baskerville Old Face" panose="02020602080505020303" pitchFamily="18" charset="77"/>
              </a:rPr>
              <a:t>juin</a:t>
            </a:r>
            <a:r>
              <a:rPr lang="en-US" sz="2800" b="1" dirty="0">
                <a:solidFill>
                  <a:srgbClr val="002060"/>
                </a:solidFill>
                <a:latin typeface="Baskerville Old Face" panose="02020602080505020303" pitchFamily="18" charset="77"/>
              </a:rPr>
              <a:t> 2024</a:t>
            </a:r>
            <a:br>
              <a:rPr lang="en-US" sz="2800" b="1" dirty="0">
                <a:solidFill>
                  <a:srgbClr val="002060"/>
                </a:solidFill>
                <a:latin typeface="Baskerville Old Face" panose="02020602080505020303" pitchFamily="18" charset="77"/>
              </a:rPr>
            </a:br>
            <a:br>
              <a:rPr lang="fr-FR" sz="2700" b="1" spc="-1" dirty="0">
                <a:solidFill>
                  <a:srgbClr val="C00000"/>
                </a:solidFill>
                <a:latin typeface="Baskerville Old Face" panose="02020602080505020303" pitchFamily="18" charset="0"/>
                <a:ea typeface="SimSun" panose="02010600030101010101" pitchFamily="2" charset="-122"/>
              </a:rPr>
            </a:br>
            <a:br>
              <a:rPr lang="fr-FR" sz="2700" b="1" spc="-1" dirty="0">
                <a:solidFill>
                  <a:srgbClr val="0070C0"/>
                </a:solidFill>
                <a:latin typeface="Baskerville Old Face" panose="02020602080505020303" pitchFamily="18" charset="0"/>
                <a:ea typeface="SimSun" panose="02010600030101010101" pitchFamily="2" charset="-122"/>
              </a:rPr>
            </a:br>
            <a:r>
              <a:rPr lang="fr-FR" sz="2700" b="1" dirty="0">
                <a:effectLst/>
                <a:latin typeface="Cambria" panose="02040503050406030204" pitchFamily="18" charset="0"/>
                <a:ea typeface="Cambria" panose="02040503050406030204" pitchFamily="18" charset="0"/>
                <a:cs typeface="Times New Roman" panose="02020603050405020304" pitchFamily="18" charset="0"/>
              </a:rPr>
              <a:t>PÉRIMÈTRE D’ACTION POUR LE RÉGULATEUR: LES DÉMARCHES TCHADIENNES ?</a:t>
            </a:r>
            <a:endParaRPr lang="en-US" sz="2700" b="1" dirty="0">
              <a:solidFill>
                <a:srgbClr val="0070C0"/>
              </a:solidFill>
            </a:endParaRPr>
          </a:p>
        </p:txBody>
      </p:sp>
      <p:sp>
        <p:nvSpPr>
          <p:cNvPr id="3" name="Sous-titre 2"/>
          <p:cNvSpPr>
            <a:spLocks noGrp="1"/>
          </p:cNvSpPr>
          <p:nvPr>
            <p:ph type="subTitle" idx="1"/>
          </p:nvPr>
        </p:nvSpPr>
        <p:spPr>
          <a:xfrm>
            <a:off x="3751772" y="5410201"/>
            <a:ext cx="4019992" cy="1055914"/>
          </a:xfrm>
        </p:spPr>
        <p:txBody>
          <a:bodyPr>
            <a:noAutofit/>
          </a:bodyPr>
          <a:lstStyle/>
          <a:p>
            <a:endParaRPr lang="en-US" sz="1400" b="1" dirty="0">
              <a:solidFill>
                <a:srgbClr val="002060"/>
              </a:solidFill>
              <a:latin typeface="Baskerville Old Face" panose="02020602080505020303" pitchFamily="18" charset="77"/>
            </a:endParaRPr>
          </a:p>
          <a:p>
            <a:r>
              <a:rPr lang="fr-FR" sz="1400" b="1" dirty="0">
                <a:solidFill>
                  <a:srgbClr val="002060"/>
                </a:solidFill>
                <a:latin typeface="Baskerville Old Face" panose="02020602080505020303" pitchFamily="18" charset="77"/>
              </a:rPr>
              <a:t>Dr. Jean-Paul M’BATNA</a:t>
            </a:r>
          </a:p>
          <a:p>
            <a:r>
              <a:rPr lang="fr-FR" sz="1400" b="1" dirty="0">
                <a:solidFill>
                  <a:srgbClr val="002060"/>
                </a:solidFill>
                <a:latin typeface="Baskerville Old Face" panose="02020602080505020303" pitchFamily="18" charset="77"/>
              </a:rPr>
              <a:t>Directeur Général ARSE-TCHAD</a:t>
            </a:r>
            <a:endParaRPr lang="en-US" sz="1400" b="1" dirty="0">
              <a:solidFill>
                <a:srgbClr val="002060"/>
              </a:solidFill>
              <a:latin typeface="Baskerville Old Face" panose="02020602080505020303" pitchFamily="18" charset="77"/>
            </a:endParaRP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9829" y="0"/>
            <a:ext cx="2643878" cy="113431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36" name="ZoneTexte 35"/>
          <p:cNvSpPr txBox="1"/>
          <p:nvPr/>
        </p:nvSpPr>
        <p:spPr>
          <a:xfrm>
            <a:off x="357189" y="1152225"/>
            <a:ext cx="4751090" cy="738664"/>
          </a:xfrm>
          <a:prstGeom prst="rect">
            <a:avLst/>
          </a:prstGeom>
          <a:noFill/>
        </p:spPr>
        <p:txBody>
          <a:bodyPr wrap="square" rtlCol="0">
            <a:spAutoFit/>
          </a:bodyPr>
          <a:lstStyle/>
          <a:p>
            <a:r>
              <a:rPr lang="fr-FR" sz="1800" b="1"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Exemple des </a:t>
            </a:r>
            <a:r>
              <a:rPr lang="en-CA" sz="1800" b="1" kern="1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prerequis</a:t>
            </a:r>
            <a:r>
              <a:rPr lang="en-CA" sz="1800" b="1"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dans le </a:t>
            </a:r>
            <a:r>
              <a:rPr lang="en-CA" sz="1800" b="1" kern="1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cas</a:t>
            </a:r>
            <a:r>
              <a:rPr lang="en-CA" sz="1800" b="1"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du </a:t>
            </a:r>
            <a:r>
              <a:rPr lang="en-CA" sz="1800" b="1" kern="1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tchad</a:t>
            </a:r>
            <a:endParaRPr lang="en-US" sz="1800" b="1"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sz="2400" b="1" dirty="0">
              <a:solidFill>
                <a:srgbClr val="0070C0"/>
              </a:solidFill>
              <a:latin typeface="Baskerville Old Face" panose="02020602080505020303" pitchFamily="18" charset="77"/>
            </a:endParaRPr>
          </a:p>
        </p:txBody>
      </p:sp>
      <p:sp>
        <p:nvSpPr>
          <p:cNvPr id="5" name="ZoneTexte 4"/>
          <p:cNvSpPr txBox="1"/>
          <p:nvPr/>
        </p:nvSpPr>
        <p:spPr>
          <a:xfrm>
            <a:off x="59872" y="146952"/>
            <a:ext cx="12132127" cy="954107"/>
          </a:xfrm>
          <a:prstGeom prst="rect">
            <a:avLst/>
          </a:prstGeom>
          <a:noFill/>
        </p:spPr>
        <p:txBody>
          <a:bodyPr wrap="square" rtlCol="0">
            <a:spAutoFit/>
          </a:bodyPr>
          <a:lstStyle/>
          <a:p>
            <a:pPr algn="ctr"/>
            <a:r>
              <a:rPr lang="fr-FR" sz="2800" b="1" dirty="0">
                <a:solidFill>
                  <a:srgbClr val="0070C0"/>
                </a:solidFill>
                <a:latin typeface="Baskerville Old Face" panose="02020602080505020303" pitchFamily="18" charset="77"/>
              </a:rPr>
              <a:t>4. CAPITALISATION DES REALISATIONS ET PREALABLES A TOUTE ACTION DU REGULATEUR</a:t>
            </a:r>
            <a:endParaRPr lang="en-US" sz="2800" dirty="0">
              <a:solidFill>
                <a:srgbClr val="0070C0"/>
              </a:solidFill>
              <a:latin typeface="Baskerville Old Face" panose="02020602080505020303" pitchFamily="18" charset="77"/>
            </a:endParaRPr>
          </a:p>
        </p:txBody>
      </p:sp>
      <p:sp>
        <p:nvSpPr>
          <p:cNvPr id="6" name="ZoneTexte 5"/>
          <p:cNvSpPr txBox="1"/>
          <p:nvPr/>
        </p:nvSpPr>
        <p:spPr>
          <a:xfrm>
            <a:off x="671513" y="1564312"/>
            <a:ext cx="10601325" cy="6555641"/>
          </a:xfrm>
          <a:prstGeom prst="rect">
            <a:avLst/>
          </a:prstGeom>
          <a:noFill/>
        </p:spPr>
        <p:txBody>
          <a:bodyPr wrap="square" rtlCol="0">
            <a:spAutoFit/>
          </a:bodyPr>
          <a:lstStyle/>
          <a:p>
            <a:pPr marL="342900" indent="-342900">
              <a:lnSpc>
                <a:spcPct val="150000"/>
              </a:lnSpc>
              <a:buFont typeface="Wingdings" panose="05000000000000000000" pitchFamily="2" charset="2"/>
              <a:buChar char="ü"/>
            </a:pPr>
            <a:r>
              <a:rPr lang="fr-FR" sz="2800" b="1" kern="0" dirty="0">
                <a:effectLst/>
                <a:latin typeface="Baskerville Old Face" panose="02020602080505020303" pitchFamily="18" charset="77"/>
                <a:ea typeface="Calibri" panose="020F0502020204030204" pitchFamily="34" charset="0"/>
                <a:cs typeface="AppleSystemUIFont"/>
              </a:rPr>
              <a:t>Intégration des énergies renouvelables intermittentes dans le réseau </a:t>
            </a:r>
            <a:r>
              <a:rPr lang="fr-FR" sz="2800" kern="0" dirty="0">
                <a:effectLst/>
                <a:latin typeface="Baskerville Old Face" panose="02020602080505020303" pitchFamily="18" charset="77"/>
                <a:ea typeface="Calibri" panose="020F0502020204030204" pitchFamily="34" charset="0"/>
                <a:cs typeface="AppleSystemUIFont"/>
              </a:rPr>
              <a:t>(</a:t>
            </a:r>
            <a:r>
              <a:rPr lang="fr-FR" sz="2800" dirty="0" err="1">
                <a:solidFill>
                  <a:srgbClr val="0056A3"/>
                </a:solidFill>
                <a:latin typeface="Baskerville Old Face" panose="02020602080505020303" pitchFamily="18" charset="77"/>
              </a:rPr>
              <a:t>É</a:t>
            </a:r>
            <a:r>
              <a:rPr lang="fr-FR" sz="2800" dirty="0" err="1">
                <a:solidFill>
                  <a:srgbClr val="0056A3"/>
                </a:solidFill>
                <a:effectLst/>
                <a:latin typeface="Baskerville Old Face" panose="02020602080505020303" pitchFamily="18" charset="77"/>
              </a:rPr>
              <a:t>tude</a:t>
            </a:r>
            <a:r>
              <a:rPr lang="fr-FR" sz="2800" dirty="0">
                <a:solidFill>
                  <a:srgbClr val="0056A3"/>
                </a:solidFill>
                <a:effectLst/>
                <a:latin typeface="Baskerville Old Face" panose="02020602080505020303" pitchFamily="18" charset="77"/>
              </a:rPr>
              <a:t> d’intégration de la production solaire dans les réseaux électriques du Burkina Faso, de la Mauritanie, du Niger et du Tchad) </a:t>
            </a:r>
          </a:p>
          <a:p>
            <a:pPr marL="342900" indent="-342900">
              <a:lnSpc>
                <a:spcPct val="150000"/>
              </a:lnSpc>
              <a:buFont typeface="Wingdings" panose="05000000000000000000" pitchFamily="2" charset="2"/>
              <a:buChar char="ü"/>
            </a:pPr>
            <a:r>
              <a:rPr lang="fr-FR" sz="2800" b="1" kern="0" dirty="0">
                <a:latin typeface="Baskerville Old Face" panose="02020602080505020303" pitchFamily="18" charset="77"/>
              </a:rPr>
              <a:t>Séparation des différents segments au Tchad et procédures de création d’un Gestionnaire de Réseau de Transport en cours</a:t>
            </a:r>
          </a:p>
          <a:p>
            <a:pPr marL="342900" indent="-342900">
              <a:lnSpc>
                <a:spcPct val="150000"/>
              </a:lnSpc>
              <a:buFont typeface="Wingdings" panose="05000000000000000000" pitchFamily="2" charset="2"/>
              <a:buChar char="ü"/>
            </a:pPr>
            <a:r>
              <a:rPr lang="fr-FR" sz="2800" b="1" kern="0" dirty="0">
                <a:latin typeface="Baskerville Old Face" panose="02020602080505020303" pitchFamily="18" charset="77"/>
              </a:rPr>
              <a:t>Réalisation des procédures contractuelles pour la gestion des PPP</a:t>
            </a:r>
          </a:p>
          <a:p>
            <a:pPr marL="342900" indent="-342900">
              <a:lnSpc>
                <a:spcPct val="150000"/>
              </a:lnSpc>
              <a:buFont typeface="Wingdings" panose="05000000000000000000" pitchFamily="2" charset="2"/>
              <a:buChar char="ü"/>
            </a:pPr>
            <a:r>
              <a:rPr lang="fr-FR" sz="2800" b="1" kern="0" dirty="0">
                <a:latin typeface="Baskerville Old Face" panose="02020602080505020303" pitchFamily="18" charset="77"/>
              </a:rPr>
              <a:t>Réalisation des procédures de détermination du RMA et des outils de tarification</a:t>
            </a:r>
          </a:p>
          <a:p>
            <a:endParaRPr lang="fr-FR" sz="2800" dirty="0">
              <a:solidFill>
                <a:srgbClr val="0056A3"/>
              </a:solidFill>
              <a:effectLst/>
              <a:latin typeface="Baskerville Old Face" panose="02020602080505020303" pitchFamily="18" charset="77"/>
            </a:endParaRPr>
          </a:p>
          <a:p>
            <a:endParaRPr lang="fr-FR" sz="2800" dirty="0">
              <a:latin typeface="Baskerville Old Face" panose="02020602080505020303" pitchFamily="18" charset="77"/>
            </a:endParaRPr>
          </a:p>
          <a:p>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 name="ZoneTexte 1"/>
          <p:cNvSpPr txBox="1"/>
          <p:nvPr/>
        </p:nvSpPr>
        <p:spPr>
          <a:xfrm>
            <a:off x="342899" y="342900"/>
            <a:ext cx="7614557"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4. CAPITALISATION DES REALISATIONS</a:t>
            </a:r>
            <a:endParaRPr lang="en-US" sz="2800" dirty="0">
              <a:solidFill>
                <a:srgbClr val="0070C0"/>
              </a:solidFill>
              <a:latin typeface="Baskerville Old Face" panose="02020602080505020303" pitchFamily="18" charset="77"/>
            </a:endParaRPr>
          </a:p>
        </p:txBody>
      </p:sp>
      <p:sp>
        <p:nvSpPr>
          <p:cNvPr id="3" name="ZoneTexte 2"/>
          <p:cNvSpPr txBox="1"/>
          <p:nvPr/>
        </p:nvSpPr>
        <p:spPr>
          <a:xfrm>
            <a:off x="1483860" y="2297544"/>
            <a:ext cx="9086850" cy="2246769"/>
          </a:xfrm>
          <a:prstGeom prst="rect">
            <a:avLst/>
          </a:prstGeom>
          <a:noFill/>
        </p:spPr>
        <p:txBody>
          <a:bodyPr wrap="square" rtlCol="0">
            <a:spAutoFit/>
          </a:bodyPr>
          <a:lstStyle/>
          <a:p>
            <a:pPr marL="285750" indent="-285750">
              <a:buFont typeface="Wingdings" panose="05000000000000000000" pitchFamily="2" charset="2"/>
              <a:buChar char="§"/>
            </a:pPr>
            <a:r>
              <a:rPr lang="en-US" sz="2800" dirty="0">
                <a:latin typeface="Baskerville Old Face" panose="02020602080505020303" pitchFamily="18" charset="77"/>
              </a:rPr>
              <a:t>Planification</a:t>
            </a:r>
          </a:p>
          <a:p>
            <a:pPr marL="285750" indent="-285750">
              <a:buFont typeface="Wingdings" panose="05000000000000000000" pitchFamily="2" charset="2"/>
              <a:buChar char="§"/>
            </a:pPr>
            <a:r>
              <a:rPr lang="en-US" sz="2800" dirty="0">
                <a:latin typeface="Baskerville Old Face" panose="02020602080505020303" pitchFamily="18" charset="77"/>
              </a:rPr>
              <a:t>Ressources humaines qualifiées</a:t>
            </a:r>
          </a:p>
          <a:p>
            <a:pPr marL="285750" indent="-285750">
              <a:buFont typeface="Wingdings" panose="05000000000000000000" pitchFamily="2" charset="2"/>
              <a:buChar char="§"/>
            </a:pPr>
            <a:r>
              <a:rPr lang="en-US" sz="2800" kern="100" dirty="0">
                <a:latin typeface="Baskerville Old Face" panose="02020602080505020303" pitchFamily="18" charset="77"/>
                <a:cs typeface="Times New Roman" panose="02020603050405020304" pitchFamily="18" charset="0"/>
              </a:rPr>
              <a:t>Implication</a:t>
            </a:r>
            <a:r>
              <a:rPr lang="en-US" sz="2800" dirty="0">
                <a:latin typeface="Baskerville Old Face" panose="02020602080505020303" pitchFamily="18" charset="77"/>
              </a:rPr>
              <a:t> </a:t>
            </a:r>
            <a:r>
              <a:rPr lang="en-US" sz="2800" kern="100" dirty="0">
                <a:latin typeface="Baskerville Old Face" panose="02020602080505020303" pitchFamily="18" charset="77"/>
                <a:cs typeface="Times New Roman" panose="02020603050405020304" pitchFamily="18" charset="0"/>
              </a:rPr>
              <a:t>des</a:t>
            </a:r>
            <a:r>
              <a:rPr lang="en-US" sz="2800" dirty="0">
                <a:latin typeface="Baskerville Old Face" panose="02020602080505020303" pitchFamily="18" charset="77"/>
              </a:rPr>
              <a:t> parties </a:t>
            </a:r>
            <a:r>
              <a:rPr lang="en-US" sz="2800" kern="100" dirty="0">
                <a:latin typeface="Baskerville Old Face" panose="02020602080505020303" pitchFamily="18" charset="77"/>
                <a:cs typeface="Times New Roman" panose="02020603050405020304" pitchFamily="18" charset="0"/>
              </a:rPr>
              <a:t>prenantes</a:t>
            </a:r>
          </a:p>
          <a:p>
            <a:pPr marL="285750" indent="-285750">
              <a:buFont typeface="Wingdings" panose="05000000000000000000" pitchFamily="2" charset="2"/>
              <a:buChar char="§"/>
            </a:pPr>
            <a:r>
              <a:rPr lang="en-US" sz="2800" dirty="0">
                <a:latin typeface="Baskerville Old Face" panose="02020602080505020303" pitchFamily="18" charset="77"/>
              </a:rPr>
              <a:t>Recours aux </a:t>
            </a:r>
            <a:r>
              <a:rPr lang="fr-FR" sz="2800" kern="100" dirty="0">
                <a:effectLst/>
                <a:latin typeface="Baskerville Old Face" panose="02020602080505020303" pitchFamily="18" charset="77"/>
                <a:ea typeface="Calibri" panose="020F0502020204030204" pitchFamily="34" charset="0"/>
                <a:cs typeface="Times New Roman" panose="02020603050405020304" pitchFamily="18" charset="0"/>
              </a:rPr>
              <a:t>partenariats publics-privés</a:t>
            </a:r>
          </a:p>
          <a:p>
            <a:pPr marL="285750" indent="-285750">
              <a:buFont typeface="Wingdings" panose="05000000000000000000" pitchFamily="2" charset="2"/>
              <a:buChar char="§"/>
            </a:pPr>
            <a:r>
              <a:rPr lang="fr-FR" sz="2800" kern="100" dirty="0">
                <a:latin typeface="Baskerville Old Face" panose="02020602080505020303" pitchFamily="18" charset="77"/>
                <a:cs typeface="Times New Roman" panose="02020603050405020304" pitchFamily="18" charset="0"/>
              </a:rPr>
              <a:t>Suivi et évaluation des projets</a:t>
            </a:r>
            <a:endParaRPr lang="en-US" sz="2800" dirty="0">
              <a:latin typeface="Baskerville Old Face" panose="02020602080505020303" pitchFamily="18" charset="77"/>
            </a:endParaRPr>
          </a:p>
        </p:txBody>
      </p:sp>
      <p:sp>
        <p:nvSpPr>
          <p:cNvPr id="4" name="ZoneTexte 3"/>
          <p:cNvSpPr txBox="1"/>
          <p:nvPr/>
        </p:nvSpPr>
        <p:spPr>
          <a:xfrm>
            <a:off x="471488" y="1320222"/>
            <a:ext cx="4214812" cy="369332"/>
          </a:xfrm>
          <a:prstGeom prst="rect">
            <a:avLst/>
          </a:prstGeom>
          <a:noFill/>
        </p:spPr>
        <p:txBody>
          <a:bodyPr wrap="square" rtlCol="0">
            <a:spAutoFit/>
          </a:bodyPr>
          <a:lstStyle/>
          <a:p>
            <a:r>
              <a:rPr lang="en-US" b="1" kern="100" dirty="0">
                <a:solidFill>
                  <a:srgbClr val="0070C0"/>
                </a:solidFill>
                <a:latin typeface="Calibri" panose="020F0502020204030204" pitchFamily="34" charset="0"/>
                <a:cs typeface="Times New Roman" panose="02020603050405020304" pitchFamily="18" charset="0"/>
              </a:rPr>
              <a:t>Fondements</a:t>
            </a:r>
            <a:r>
              <a:rPr lang="en-US" dirty="0">
                <a:solidFill>
                  <a:srgbClr val="0070C0"/>
                </a:solidFill>
              </a:rPr>
              <a:t> </a:t>
            </a:r>
            <a:r>
              <a:rPr lang="en-US" b="1" kern="100" dirty="0">
                <a:solidFill>
                  <a:srgbClr val="0070C0"/>
                </a:solidFill>
                <a:latin typeface="Calibri" panose="020F0502020204030204" pitchFamily="34" charset="0"/>
                <a:cs typeface="Times New Roman" panose="02020603050405020304" pitchFamily="18" charset="0"/>
              </a:rPr>
              <a:t>des succès enregistrés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 name="ZoneTexte 1"/>
          <p:cNvSpPr txBox="1"/>
          <p:nvPr/>
        </p:nvSpPr>
        <p:spPr>
          <a:xfrm>
            <a:off x="342899" y="342900"/>
            <a:ext cx="7614557"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4. CAPITALISATION DES REALISATIONS</a:t>
            </a:r>
            <a:endParaRPr lang="en-US" sz="2800" dirty="0">
              <a:solidFill>
                <a:srgbClr val="0070C0"/>
              </a:solidFill>
              <a:latin typeface="Baskerville Old Face" panose="02020602080505020303" pitchFamily="18" charset="77"/>
            </a:endParaRPr>
          </a:p>
        </p:txBody>
      </p:sp>
      <p:sp>
        <p:nvSpPr>
          <p:cNvPr id="3" name="ZoneTexte 2"/>
          <p:cNvSpPr txBox="1"/>
          <p:nvPr/>
        </p:nvSpPr>
        <p:spPr>
          <a:xfrm>
            <a:off x="471487" y="2297544"/>
            <a:ext cx="10099223" cy="2677656"/>
          </a:xfrm>
          <a:prstGeom prst="rect">
            <a:avLst/>
          </a:prstGeom>
          <a:noFill/>
        </p:spPr>
        <p:txBody>
          <a:bodyPr wrap="square" rtlCol="0">
            <a:spAutoFit/>
          </a:bodyPr>
          <a:lstStyle/>
          <a:p>
            <a:pPr marL="285750" indent="-285750">
              <a:buFont typeface="Wingdings" panose="05000000000000000000" pitchFamily="2" charset="2"/>
              <a:buChar char="§"/>
            </a:pPr>
            <a:r>
              <a:rPr lang="en-US" sz="2800" dirty="0">
                <a:latin typeface="Baskerville Old Face" panose="02020602080505020303" pitchFamily="18" charset="77"/>
              </a:rPr>
              <a:t>Planification par </a:t>
            </a:r>
            <a:r>
              <a:rPr lang="en-US" sz="2800" dirty="0" err="1">
                <a:latin typeface="Baskerville Old Face" panose="02020602080505020303" pitchFamily="18" charset="77"/>
              </a:rPr>
              <a:t>l’Etat</a:t>
            </a:r>
            <a:r>
              <a:rPr lang="en-US" sz="2800" dirty="0">
                <a:latin typeface="Baskerville Old Face" panose="02020602080505020303" pitchFamily="18" charset="77"/>
              </a:rPr>
              <a:t> (infrastructure de transport, monopole de </a:t>
            </a:r>
            <a:r>
              <a:rPr lang="en-US" sz="2800" dirty="0" err="1">
                <a:latin typeface="Baskerville Old Face" panose="02020602080505020303" pitchFamily="18" charset="77"/>
              </a:rPr>
              <a:t>l’Etat</a:t>
            </a:r>
            <a:endParaRPr lang="en-US" sz="2800" dirty="0">
              <a:latin typeface="Baskerville Old Face" panose="02020602080505020303" pitchFamily="18" charset="77"/>
            </a:endParaRPr>
          </a:p>
          <a:p>
            <a:pPr marL="285750" indent="-285750">
              <a:buFont typeface="Wingdings" panose="05000000000000000000" pitchFamily="2" charset="2"/>
              <a:buChar char="§"/>
            </a:pPr>
            <a:r>
              <a:rPr lang="en-US" sz="2800" dirty="0" err="1">
                <a:latin typeface="Baskerville Old Face" panose="02020602080505020303" pitchFamily="18" charset="77"/>
              </a:rPr>
              <a:t>Disponibilisation</a:t>
            </a:r>
            <a:r>
              <a:rPr lang="en-US" sz="2800" dirty="0">
                <a:latin typeface="Baskerville Old Face" panose="02020602080505020303" pitchFamily="18" charset="77"/>
              </a:rPr>
              <a:t> des plans de gestion</a:t>
            </a:r>
          </a:p>
          <a:p>
            <a:pPr marL="285750" indent="-285750">
              <a:buFont typeface="Wingdings" panose="05000000000000000000" pitchFamily="2" charset="2"/>
              <a:buChar char="§"/>
            </a:pPr>
            <a:r>
              <a:rPr lang="en-US" sz="2800" kern="100" dirty="0">
                <a:latin typeface="Baskerville Old Face" panose="02020602080505020303" pitchFamily="18" charset="77"/>
                <a:cs typeface="Times New Roman" panose="02020603050405020304" pitchFamily="18" charset="0"/>
              </a:rPr>
              <a:t>Signature des conventions de concession et de gestion</a:t>
            </a:r>
          </a:p>
          <a:p>
            <a:pPr marL="285750" indent="-285750">
              <a:buFont typeface="Wingdings" panose="05000000000000000000" pitchFamily="2" charset="2"/>
              <a:buChar char="§"/>
            </a:pPr>
            <a:r>
              <a:rPr lang="en-CA" sz="2800" dirty="0">
                <a:latin typeface="Baskerville Old Face" panose="02020602080505020303" pitchFamily="18" charset="77"/>
              </a:rPr>
              <a:t>Organisation des </a:t>
            </a:r>
            <a:r>
              <a:rPr lang="en-CA" sz="2800" dirty="0" err="1">
                <a:latin typeface="Baskerville Old Face" panose="02020602080505020303" pitchFamily="18" charset="77"/>
              </a:rPr>
              <a:t>équipes</a:t>
            </a:r>
            <a:r>
              <a:rPr lang="en-CA" sz="2800" dirty="0">
                <a:latin typeface="Baskerville Old Face" panose="02020602080505020303" pitchFamily="18" charset="77"/>
              </a:rPr>
              <a:t> pour la co-gestion</a:t>
            </a:r>
            <a:endParaRPr lang="fr-FR" sz="28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fr-FR" sz="2800" kern="100" dirty="0">
                <a:latin typeface="Baskerville Old Face" panose="02020602080505020303" pitchFamily="18" charset="77"/>
                <a:cs typeface="Times New Roman" panose="02020603050405020304" pitchFamily="18" charset="0"/>
              </a:rPr>
              <a:t>Suivi et évaluation des projets</a:t>
            </a:r>
            <a:endParaRPr lang="en-US" sz="2800" dirty="0">
              <a:latin typeface="Baskerville Old Face" panose="02020602080505020303" pitchFamily="18" charset="77"/>
            </a:endParaRPr>
          </a:p>
        </p:txBody>
      </p:sp>
      <p:sp>
        <p:nvSpPr>
          <p:cNvPr id="4" name="ZoneTexte 3"/>
          <p:cNvSpPr txBox="1"/>
          <p:nvPr/>
        </p:nvSpPr>
        <p:spPr>
          <a:xfrm>
            <a:off x="471487" y="1320222"/>
            <a:ext cx="7290027" cy="646331"/>
          </a:xfrm>
          <a:prstGeom prst="rect">
            <a:avLst/>
          </a:prstGeom>
          <a:noFill/>
        </p:spPr>
        <p:txBody>
          <a:bodyPr wrap="square" rtlCol="0">
            <a:spAutoFit/>
          </a:bodyPr>
          <a:lstStyle/>
          <a:p>
            <a:r>
              <a:rPr lang="en-US" b="1" kern="100" dirty="0" err="1">
                <a:solidFill>
                  <a:srgbClr val="0070C0"/>
                </a:solidFill>
                <a:latin typeface="Calibri" panose="020F0502020204030204" pitchFamily="34" charset="0"/>
                <a:cs typeface="Times New Roman" panose="02020603050405020304" pitchFamily="18" charset="0"/>
              </a:rPr>
              <a:t>Exemple</a:t>
            </a:r>
            <a:r>
              <a:rPr lang="en-US" b="1" kern="100" dirty="0">
                <a:solidFill>
                  <a:srgbClr val="0070C0"/>
                </a:solidFill>
                <a:latin typeface="Calibri" panose="020F0502020204030204" pitchFamily="34" charset="0"/>
                <a:cs typeface="Times New Roman" panose="02020603050405020304" pitchFamily="18" charset="0"/>
              </a:rPr>
              <a:t> </a:t>
            </a:r>
            <a:r>
              <a:rPr lang="en-US" b="1" kern="100" dirty="0" err="1">
                <a:solidFill>
                  <a:srgbClr val="0070C0"/>
                </a:solidFill>
                <a:latin typeface="Calibri" panose="020F0502020204030204" pitchFamily="34" charset="0"/>
                <a:cs typeface="Times New Roman" panose="02020603050405020304" pitchFamily="18" charset="0"/>
              </a:rPr>
              <a:t>d’implantation</a:t>
            </a:r>
            <a:r>
              <a:rPr lang="en-US" b="1" kern="100" dirty="0">
                <a:solidFill>
                  <a:srgbClr val="0070C0"/>
                </a:solidFill>
                <a:latin typeface="Calibri" panose="020F0502020204030204" pitchFamily="34" charset="0"/>
                <a:cs typeface="Times New Roman" panose="02020603050405020304" pitchFamily="18" charset="0"/>
              </a:rPr>
              <a:t> des infrastructures de transport dans un cadre PPP: ZIZ, SAEL, Solaire </a:t>
            </a:r>
            <a:r>
              <a:rPr lang="en-US" b="1" kern="100" dirty="0" err="1">
                <a:solidFill>
                  <a:srgbClr val="0070C0"/>
                </a:solidFill>
                <a:latin typeface="Calibri" panose="020F0502020204030204" pitchFamily="34" charset="0"/>
                <a:cs typeface="Times New Roman" panose="02020603050405020304" pitchFamily="18" charset="0"/>
              </a:rPr>
              <a:t>d’ABECHE</a:t>
            </a:r>
            <a:r>
              <a:rPr lang="en-US" b="1" kern="100" dirty="0">
                <a:solidFill>
                  <a:srgbClr val="0070C0"/>
                </a:solidFill>
                <a:latin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014326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42899" y="342900"/>
            <a:ext cx="10238015"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EXEMPLES DEMONTRANT L’UTILITE DU REGULATEUR</a:t>
            </a:r>
            <a:endParaRPr lang="en-US" sz="2800" b="1" dirty="0">
              <a:solidFill>
                <a:srgbClr val="0070C0"/>
              </a:solidFill>
              <a:latin typeface="Baskerville Old Face" panose="02020602080505020303" pitchFamily="18" charset="77"/>
            </a:endParaRPr>
          </a:p>
        </p:txBody>
      </p:sp>
      <p:pic>
        <p:nvPicPr>
          <p:cNvPr id="3" name="Image 2">
            <a:extLst>
              <a:ext uri="{FF2B5EF4-FFF2-40B4-BE49-F238E27FC236}">
                <a16:creationId xmlns:a16="http://schemas.microsoft.com/office/drawing/2014/main" id="{9D5F49A2-4941-37AC-F90E-602E58583245}"/>
              </a:ext>
            </a:extLst>
          </p:cNvPr>
          <p:cNvPicPr>
            <a:picLocks noChangeAspect="1"/>
          </p:cNvPicPr>
          <p:nvPr/>
        </p:nvPicPr>
        <p:blipFill>
          <a:blip r:embed="rId2"/>
          <a:stretch>
            <a:fillRect/>
          </a:stretch>
        </p:blipFill>
        <p:spPr>
          <a:xfrm>
            <a:off x="0" y="875620"/>
            <a:ext cx="6183086" cy="5937756"/>
          </a:xfrm>
          <a:prstGeom prst="rect">
            <a:avLst/>
          </a:prstGeom>
        </p:spPr>
      </p:pic>
      <p:pic>
        <p:nvPicPr>
          <p:cNvPr id="5" name="Image 4">
            <a:extLst>
              <a:ext uri="{FF2B5EF4-FFF2-40B4-BE49-F238E27FC236}">
                <a16:creationId xmlns:a16="http://schemas.microsoft.com/office/drawing/2014/main" id="{0809C4F5-A8D3-B470-D819-A546B2460FC8}"/>
              </a:ext>
            </a:extLst>
          </p:cNvPr>
          <p:cNvPicPr>
            <a:picLocks noChangeAspect="1"/>
          </p:cNvPicPr>
          <p:nvPr/>
        </p:nvPicPr>
        <p:blipFill>
          <a:blip r:embed="rId3"/>
          <a:stretch>
            <a:fillRect/>
          </a:stretch>
        </p:blipFill>
        <p:spPr>
          <a:xfrm>
            <a:off x="6183086" y="887892"/>
            <a:ext cx="6008914" cy="5915684"/>
          </a:xfrm>
          <a:prstGeom prst="rect">
            <a:avLst/>
          </a:prstGeom>
        </p:spPr>
      </p:pic>
    </p:spTree>
    <p:extLst>
      <p:ext uri="{BB962C8B-B14F-4D97-AF65-F5344CB8AC3E}">
        <p14:creationId xmlns:p14="http://schemas.microsoft.com/office/powerpoint/2010/main" val="335723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42900" y="1161337"/>
            <a:ext cx="11482085" cy="5141407"/>
          </a:xfrm>
          <a:prstGeom prst="rect">
            <a:avLst/>
          </a:prstGeom>
          <a:noFill/>
        </p:spPr>
        <p:txBody>
          <a:bodyPr wrap="square" rtlCol="0">
            <a:spAutoFit/>
          </a:bodyPr>
          <a:lstStyle/>
          <a:p>
            <a:pPr marL="342900" lvl="0" indent="-342900">
              <a:lnSpc>
                <a:spcPct val="150000"/>
              </a:lnSpc>
              <a:buFont typeface="Symbol" panose="05050102010706020507" pitchFamily="2" charset="2"/>
              <a:buChar char=""/>
            </a:pPr>
            <a:r>
              <a:rPr lang="fr-FR" sz="2000" b="1"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Circonscription du périmètre d’action du Régulateur</a:t>
            </a:r>
          </a:p>
          <a:p>
            <a:pPr marL="742950" lvl="1" indent="-285750">
              <a:lnSpc>
                <a:spcPct val="150000"/>
              </a:lnSpc>
              <a:buFont typeface="Wingdings" panose="05000000000000000000" pitchFamily="2" charset="2"/>
              <a:buChar char="§"/>
            </a:pPr>
            <a:r>
              <a:rPr lang="fr-FR" kern="100" dirty="0">
                <a:effectLst/>
                <a:latin typeface="Calibri" panose="020F0502020204030204" pitchFamily="34" charset="0"/>
                <a:ea typeface="Calibri" panose="020F0502020204030204" pitchFamily="34" charset="0"/>
                <a:cs typeface="Times New Roman" panose="02020603050405020304" pitchFamily="18" charset="0"/>
              </a:rPr>
              <a:t>Rôle économique </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Rôle </a:t>
            </a:r>
            <a:r>
              <a:rPr lang="fr-FR" kern="100" dirty="0">
                <a:effectLst/>
                <a:latin typeface="Calibri" panose="020F0502020204030204" pitchFamily="34" charset="0"/>
                <a:ea typeface="Calibri" panose="020F0502020204030204" pitchFamily="34" charset="0"/>
                <a:cs typeface="Times New Roman" panose="02020603050405020304" pitchFamily="18" charset="0"/>
              </a:rPr>
              <a:t>technique</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Rôle</a:t>
            </a:r>
            <a:r>
              <a:rPr lang="fr-FR" kern="100" dirty="0">
                <a:effectLst/>
                <a:latin typeface="Calibri" panose="020F0502020204030204" pitchFamily="34" charset="0"/>
                <a:ea typeface="Calibri" panose="020F0502020204030204" pitchFamily="34" charset="0"/>
                <a:cs typeface="Times New Roman" panose="02020603050405020304" pitchFamily="18" charset="0"/>
              </a:rPr>
              <a:t> juridique </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P</a:t>
            </a:r>
            <a:r>
              <a:rPr lang="fr-FR" kern="100" dirty="0">
                <a:effectLst/>
                <a:latin typeface="Calibri" panose="020F0502020204030204" pitchFamily="34" charset="0"/>
                <a:ea typeface="Calibri" panose="020F0502020204030204" pitchFamily="34" charset="0"/>
                <a:cs typeface="Times New Roman" panose="02020603050405020304" pitchFamily="18" charset="0"/>
              </a:rPr>
              <a:t>rotection de l’environnement</a:t>
            </a:r>
          </a:p>
          <a:p>
            <a:pPr lvl="0">
              <a:lnSpc>
                <a:spcPct val="115000"/>
              </a:lnSpc>
            </a:pP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2" charset="2"/>
              <a:buChar char=""/>
            </a:pPr>
            <a:r>
              <a:rPr lang="fr-FR" sz="2000" b="1" kern="100" dirty="0">
                <a:solidFill>
                  <a:srgbClr val="0070C0"/>
                </a:solidFill>
                <a:latin typeface="Calibri" panose="020F0502020204030204" pitchFamily="34" charset="0"/>
                <a:cs typeface="Times New Roman" panose="02020603050405020304" pitchFamily="18" charset="0"/>
              </a:rPr>
              <a:t>Mécanismes de régulation</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P</a:t>
            </a:r>
            <a:r>
              <a:rPr lang="fr-FR" kern="100" dirty="0">
                <a:effectLst/>
                <a:latin typeface="Calibri" panose="020F0502020204030204" pitchFamily="34" charset="0"/>
                <a:ea typeface="Calibri" panose="020F0502020204030204" pitchFamily="34" charset="0"/>
                <a:cs typeface="Times New Roman" panose="02020603050405020304" pitchFamily="18" charset="0"/>
              </a:rPr>
              <a:t>olitique d’incitations financières ;</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E</a:t>
            </a:r>
            <a:r>
              <a:rPr lang="fr-FR" kern="100" dirty="0">
                <a:effectLst/>
                <a:latin typeface="Calibri" panose="020F0502020204030204" pitchFamily="34" charset="0"/>
                <a:ea typeface="Calibri" panose="020F0502020204030204" pitchFamily="34" charset="0"/>
                <a:cs typeface="Times New Roman" panose="02020603050405020304" pitchFamily="18" charset="0"/>
              </a:rPr>
              <a:t>laboration et respect des normes</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T</a:t>
            </a:r>
            <a:r>
              <a:rPr lang="fr-FR" kern="100" dirty="0">
                <a:effectLst/>
                <a:latin typeface="Calibri" panose="020F0502020204030204" pitchFamily="34" charset="0"/>
                <a:ea typeface="Calibri" panose="020F0502020204030204" pitchFamily="34" charset="0"/>
                <a:cs typeface="Times New Roman" panose="02020603050405020304" pitchFamily="18" charset="0"/>
              </a:rPr>
              <a:t>arification</a:t>
            </a:r>
          </a:p>
          <a:p>
            <a:pPr marL="742950" lvl="1" indent="-285750">
              <a:lnSpc>
                <a:spcPct val="150000"/>
              </a:lnSpc>
              <a:buFont typeface="Wingdings" panose="05000000000000000000" pitchFamily="2" charset="2"/>
              <a:buChar char="§"/>
            </a:pPr>
            <a:r>
              <a:rPr lang="fr-FR" kern="100" dirty="0">
                <a:latin typeface="Calibri" panose="020F0502020204030204" pitchFamily="34" charset="0"/>
                <a:ea typeface="Calibri" panose="020F0502020204030204" pitchFamily="34" charset="0"/>
                <a:cs typeface="Times New Roman" panose="02020603050405020304" pitchFamily="18" charset="0"/>
              </a:rPr>
              <a:t>Contrôle continu du secteur</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b="1" dirty="0" err="1">
                <a:solidFill>
                  <a:srgbClr val="FF0000"/>
                </a:solidFill>
              </a:rPr>
              <a:t>Ceci</a:t>
            </a:r>
            <a:r>
              <a:rPr lang="en-US" b="1" dirty="0">
                <a:solidFill>
                  <a:srgbClr val="FF0000"/>
                </a:solidFill>
              </a:rPr>
              <a:t> nous conduit </a:t>
            </a:r>
            <a:r>
              <a:rPr lang="en-US" b="1" dirty="0" err="1">
                <a:solidFill>
                  <a:srgbClr val="FF0000"/>
                </a:solidFill>
              </a:rPr>
              <a:t>vers</a:t>
            </a:r>
            <a:r>
              <a:rPr lang="en-US" b="1" dirty="0">
                <a:solidFill>
                  <a:srgbClr val="FF0000"/>
                </a:solidFill>
              </a:rPr>
              <a:t> les defis et perspectives </a:t>
            </a:r>
            <a:r>
              <a:rPr lang="en-US" b="1" dirty="0" err="1">
                <a:solidFill>
                  <a:srgbClr val="FF0000"/>
                </a:solidFill>
              </a:rPr>
              <a:t>incontournables</a:t>
            </a:r>
            <a:r>
              <a:rPr lang="en-US" b="1" dirty="0">
                <a:solidFill>
                  <a:srgbClr val="FF0000"/>
                </a:solidFill>
              </a:rPr>
              <a:t> pour </a:t>
            </a:r>
            <a:r>
              <a:rPr lang="en-US" b="1" dirty="0" err="1">
                <a:solidFill>
                  <a:srgbClr val="FF0000"/>
                </a:solidFill>
              </a:rPr>
              <a:t>une</a:t>
            </a:r>
            <a:r>
              <a:rPr lang="en-US" b="1" dirty="0">
                <a:solidFill>
                  <a:srgbClr val="FF0000"/>
                </a:solidFill>
              </a:rPr>
              <a:t> planification </a:t>
            </a:r>
            <a:r>
              <a:rPr lang="en-US" b="1" dirty="0" err="1">
                <a:solidFill>
                  <a:srgbClr val="FF0000"/>
                </a:solidFill>
              </a:rPr>
              <a:t>reussie</a:t>
            </a:r>
            <a:r>
              <a:rPr lang="en-US" b="1" dirty="0">
                <a:solidFill>
                  <a:srgbClr val="FF0000"/>
                </a:solidFill>
              </a:rPr>
              <a:t>.</a:t>
            </a:r>
          </a:p>
          <a:p>
            <a:endParaRPr lang="en-US" dirty="0"/>
          </a:p>
        </p:txBody>
      </p:sp>
      <p:sp>
        <p:nvSpPr>
          <p:cNvPr id="4" name="ZoneTexte 3"/>
          <p:cNvSpPr txBox="1"/>
          <p:nvPr/>
        </p:nvSpPr>
        <p:spPr>
          <a:xfrm>
            <a:off x="342899" y="342900"/>
            <a:ext cx="9835243"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5. ROLE DU REGULATEUR DANS LA PLANIFICATION</a:t>
            </a:r>
            <a:endParaRPr lang="en-US" sz="2800" b="1" dirty="0">
              <a:solidFill>
                <a:srgbClr val="0070C0"/>
              </a:solidFill>
              <a:latin typeface="Baskerville Old Face" panose="02020602080505020303" pitchFamily="18" charset="77"/>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85787" y="1336119"/>
            <a:ext cx="10458451" cy="4185761"/>
          </a:xfrm>
          <a:prstGeom prst="rect">
            <a:avLst/>
          </a:prstGeom>
          <a:noFill/>
        </p:spPr>
        <p:txBody>
          <a:bodyPr wrap="square" rtlCol="0">
            <a:spAutoFit/>
          </a:bodyPr>
          <a:lstStyle/>
          <a:p>
            <a:pPr lvl="0">
              <a:lnSpc>
                <a:spcPct val="115000"/>
              </a:lnSpc>
            </a:pPr>
            <a:r>
              <a:rPr lang="fr-FR" sz="2800" kern="100" dirty="0">
                <a:effectLst/>
                <a:latin typeface="Baskerville Old Face" panose="02020602080505020303" pitchFamily="18" charset="77"/>
                <a:ea typeface="Calibri" panose="020F0502020204030204" pitchFamily="34" charset="0"/>
                <a:cs typeface="Times New Roman" panose="02020603050405020304" pitchFamily="18" charset="0"/>
              </a:rPr>
              <a:t>Le Régulateur est confronté à beaucoup de défis liés notamment à :</a:t>
            </a:r>
          </a:p>
          <a:p>
            <a:pPr lvl="0">
              <a:lnSpc>
                <a:spcPct val="115000"/>
              </a:lnSpc>
            </a:pPr>
            <a:endParaRPr lang="fr-FR" sz="28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lvl="0">
              <a:lnSpc>
                <a:spcPct val="115000"/>
              </a:lnSpc>
            </a:pPr>
            <a:r>
              <a:rPr lang="fr-FR" sz="2400" kern="100" dirty="0">
                <a:latin typeface="Baskerville Old Face" panose="02020602080505020303" pitchFamily="18" charset="77"/>
                <a:ea typeface="Calibri" panose="020F0502020204030204" pitchFamily="34" charset="0"/>
                <a:cs typeface="Times New Roman" panose="02020603050405020304" pitchFamily="18" charset="0"/>
              </a:rPr>
              <a:t>	&gt; La c</a:t>
            </a:r>
            <a:r>
              <a:rPr lang="fr-FR" sz="2400" kern="100" dirty="0">
                <a:effectLst/>
                <a:latin typeface="Baskerville Old Face" panose="02020602080505020303" pitchFamily="18" charset="77"/>
                <a:ea typeface="Calibri" panose="020F0502020204030204" pitchFamily="34" charset="0"/>
                <a:cs typeface="Times New Roman" panose="02020603050405020304" pitchFamily="18" charset="0"/>
              </a:rPr>
              <a:t>réation et au maintien de l’équilibre dans le secteur</a:t>
            </a:r>
            <a:endParaRPr lang="en-US" sz="24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lvl="0">
              <a:lnSpc>
                <a:spcPct val="115000"/>
              </a:lnSpc>
            </a:pPr>
            <a:r>
              <a:rPr lang="fr-FR" sz="2400" kern="100" dirty="0">
                <a:latin typeface="Baskerville Old Face" panose="02020602080505020303" pitchFamily="18" charset="77"/>
                <a:ea typeface="Calibri" panose="020F0502020204030204" pitchFamily="34" charset="0"/>
                <a:cs typeface="Times New Roman" panose="02020603050405020304" pitchFamily="18" charset="0"/>
              </a:rPr>
              <a:t>	&gt; L’i</a:t>
            </a:r>
            <a:r>
              <a:rPr lang="fr-FR" sz="2400" kern="100" dirty="0">
                <a:effectLst/>
                <a:latin typeface="Baskerville Old Face" panose="02020602080505020303" pitchFamily="18" charset="77"/>
                <a:ea typeface="Calibri" panose="020F0502020204030204" pitchFamily="34" charset="0"/>
                <a:cs typeface="Times New Roman" panose="02020603050405020304" pitchFamily="18" charset="0"/>
              </a:rPr>
              <a:t>nstauration et le maintien de la gouvernance dans le secteur</a:t>
            </a:r>
            <a:endParaRPr lang="en-US" sz="24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lvl="0">
              <a:lnSpc>
                <a:spcPct val="115000"/>
              </a:lnSpc>
              <a:tabLst>
                <a:tab pos="457200" algn="l"/>
              </a:tabLst>
            </a:pPr>
            <a:r>
              <a:rPr lang="fr-FR" sz="2400" kern="100" dirty="0">
                <a:latin typeface="Baskerville Old Face" panose="02020602080505020303" pitchFamily="18" charset="77"/>
                <a:ea typeface="Calibri" panose="020F0502020204030204" pitchFamily="34" charset="0"/>
                <a:cs typeface="Times New Roman" panose="02020603050405020304" pitchFamily="18" charset="0"/>
              </a:rPr>
              <a:t>	      &gt; L’a</a:t>
            </a:r>
            <a:r>
              <a:rPr lang="fr-FR" sz="2400" kern="100" dirty="0">
                <a:effectLst/>
                <a:latin typeface="Baskerville Old Face" panose="02020602080505020303" pitchFamily="18" charset="77"/>
                <a:ea typeface="Calibri" panose="020F0502020204030204" pitchFamily="34" charset="0"/>
                <a:cs typeface="Times New Roman" panose="02020603050405020304" pitchFamily="18" charset="0"/>
              </a:rPr>
              <a:t>daptation par rapport à l’évolution technologique</a:t>
            </a:r>
            <a:endParaRPr lang="en-US" sz="24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lvl="0">
              <a:lnSpc>
                <a:spcPct val="115000"/>
              </a:lnSpc>
              <a:tabLst>
                <a:tab pos="457200" algn="l"/>
              </a:tabLst>
            </a:pPr>
            <a:r>
              <a:rPr lang="fr-FR" sz="2400" kern="100" dirty="0">
                <a:latin typeface="Baskerville Old Face" panose="02020602080505020303" pitchFamily="18" charset="77"/>
                <a:ea typeface="Calibri" panose="020F0502020204030204" pitchFamily="34" charset="0"/>
                <a:cs typeface="Times New Roman" panose="02020603050405020304" pitchFamily="18" charset="0"/>
              </a:rPr>
              <a:t>	      &gt; L’a</a:t>
            </a:r>
            <a:r>
              <a:rPr lang="fr-FR" sz="2400" kern="100" dirty="0">
                <a:effectLst/>
                <a:latin typeface="Baskerville Old Face" panose="02020602080505020303" pitchFamily="18" charset="77"/>
                <a:ea typeface="Calibri" panose="020F0502020204030204" pitchFamily="34" charset="0"/>
                <a:cs typeface="Times New Roman" panose="02020603050405020304" pitchFamily="18" charset="0"/>
              </a:rPr>
              <a:t>daptation constante du cadre légal</a:t>
            </a:r>
            <a:endParaRPr lang="en-US" sz="24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lvl="0">
              <a:lnSpc>
                <a:spcPct val="115000"/>
              </a:lnSpc>
              <a:tabLst>
                <a:tab pos="457200" algn="l"/>
              </a:tabLst>
            </a:pPr>
            <a:r>
              <a:rPr lang="en-US" sz="2400" kern="100" dirty="0">
                <a:latin typeface="Baskerville Old Face" panose="02020602080505020303" pitchFamily="18" charset="77"/>
                <a:ea typeface="Calibri" panose="020F0502020204030204" pitchFamily="34" charset="0"/>
                <a:cs typeface="Times New Roman" panose="02020603050405020304" pitchFamily="18" charset="0"/>
              </a:rPr>
              <a:t>		&gt; La g</a:t>
            </a:r>
            <a:r>
              <a:rPr lang="en-US" sz="2400" kern="100" dirty="0">
                <a:effectLst/>
                <a:latin typeface="Baskerville Old Face" panose="02020602080505020303" pitchFamily="18" charset="77"/>
                <a:ea typeface="Calibri" panose="020F0502020204030204" pitchFamily="34" charset="0"/>
                <a:cs typeface="Times New Roman" panose="02020603050405020304" pitchFamily="18" charset="0"/>
              </a:rPr>
              <a:t>estion des données dans le secteur</a:t>
            </a:r>
          </a:p>
          <a:p>
            <a:pPr lvl="0">
              <a:lnSpc>
                <a:spcPct val="115000"/>
              </a:lnSpc>
              <a:tabLst>
                <a:tab pos="457200" algn="l"/>
              </a:tabLst>
            </a:pPr>
            <a:r>
              <a:rPr lang="en-US" sz="2400" kern="100" dirty="0">
                <a:latin typeface="Baskerville Old Face" panose="02020602080505020303" pitchFamily="18" charset="77"/>
                <a:ea typeface="Calibri" panose="020F0502020204030204" pitchFamily="34" charset="0"/>
                <a:cs typeface="Times New Roman" panose="02020603050405020304" pitchFamily="18" charset="0"/>
              </a:rPr>
              <a:t>		&gt; La diffusion de l’information et les exigences liées à la transparence</a:t>
            </a:r>
            <a:endParaRPr lang="en-US" sz="24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endParaRPr lang="en-US" dirty="0"/>
          </a:p>
          <a:p>
            <a:endParaRPr lang="en-US" dirty="0"/>
          </a:p>
        </p:txBody>
      </p:sp>
      <p:sp>
        <p:nvSpPr>
          <p:cNvPr id="3" name="ZoneTexte 2"/>
          <p:cNvSpPr txBox="1"/>
          <p:nvPr/>
        </p:nvSpPr>
        <p:spPr>
          <a:xfrm>
            <a:off x="342900" y="342900"/>
            <a:ext cx="9573986"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6. DEFIS ET PERSPECTIVES POUR LE REGULATEUR</a:t>
            </a:r>
            <a:endParaRPr lang="en-US" sz="2800" dirty="0">
              <a:solidFill>
                <a:srgbClr val="0070C0"/>
              </a:solidFill>
              <a:latin typeface="Baskerville Old Face" panose="02020602080505020303" pitchFamily="18" charset="77"/>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59544" y="1050370"/>
            <a:ext cx="11872912" cy="5324535"/>
          </a:xfrm>
          <a:prstGeom prst="rect">
            <a:avLst/>
          </a:prstGeom>
          <a:noFill/>
        </p:spPr>
        <p:txBody>
          <a:bodyPr wrap="square" rtlCol="0">
            <a:spAutoFit/>
          </a:bodyPr>
          <a:lstStyle/>
          <a:p>
            <a:r>
              <a:rPr lang="fr-FR" sz="2000" b="1" kern="0" dirty="0">
                <a:solidFill>
                  <a:srgbClr val="0070C0"/>
                </a:solidFill>
                <a:effectLst/>
                <a:latin typeface="Baskerville Old Face" panose="02020602080505020303" pitchFamily="18" charset="77"/>
                <a:ea typeface="Calibri" panose="020F0502020204030204" pitchFamily="34" charset="0"/>
                <a:cs typeface="AppleSystemUIFont"/>
              </a:rPr>
              <a:t>1. Défis Techniques</a:t>
            </a:r>
            <a:endParaRPr lang="en-US" sz="2000" b="1" kern="100" dirty="0">
              <a:solidFill>
                <a:srgbClr val="0070C0"/>
              </a:solidFill>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kern="0" dirty="0">
                <a:latin typeface="Baskerville Old Face" panose="02020602080505020303" pitchFamily="18" charset="77"/>
                <a:ea typeface="Calibri" panose="020F0502020204030204" pitchFamily="34" charset="0"/>
                <a:cs typeface="AppleSystemUIFont"/>
              </a:rPr>
              <a:t>	&gt; </a:t>
            </a:r>
            <a:r>
              <a:rPr lang="fr-FR" sz="2000" kern="0" dirty="0">
                <a:effectLst/>
                <a:latin typeface="Baskerville Old Face" panose="02020602080505020303" pitchFamily="18" charset="77"/>
                <a:ea typeface="Calibri" panose="020F0502020204030204" pitchFamily="34" charset="0"/>
                <a:cs typeface="AppleSystemUIFont"/>
              </a:rPr>
              <a:t>Intégration des énergies renouvelables dans le réseau (Cas SOFRECO au Tchad, Burkina)</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kern="0" dirty="0">
                <a:latin typeface="Baskerville Old Face" panose="02020602080505020303" pitchFamily="18" charset="77"/>
                <a:ea typeface="Calibri" panose="020F0502020204030204" pitchFamily="34" charset="0"/>
                <a:cs typeface="AppleSystemUIFont"/>
              </a:rPr>
              <a:t>	&gt; </a:t>
            </a:r>
            <a:r>
              <a:rPr lang="fr-FR" sz="2000" kern="0" dirty="0">
                <a:effectLst/>
                <a:latin typeface="Baskerville Old Face" panose="02020602080505020303" pitchFamily="18" charset="77"/>
                <a:ea typeface="Calibri" panose="020F0502020204030204" pitchFamily="34" charset="0"/>
                <a:cs typeface="AppleSystemUIFont"/>
              </a:rPr>
              <a:t>Rénovation des infrastructures existantes</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kern="0" dirty="0">
                <a:latin typeface="Baskerville Old Face" panose="02020602080505020303" pitchFamily="18" charset="77"/>
                <a:ea typeface="Calibri" panose="020F0502020204030204" pitchFamily="34" charset="0"/>
                <a:cs typeface="AppleSystemUIFont"/>
              </a:rPr>
              <a:t>	&gt; </a:t>
            </a:r>
            <a:r>
              <a:rPr lang="fr-FR" sz="2000" kern="0" dirty="0">
                <a:effectLst/>
                <a:latin typeface="Baskerville Old Face" panose="02020602080505020303" pitchFamily="18" charset="77"/>
                <a:ea typeface="Calibri" panose="020F0502020204030204" pitchFamily="34" charset="0"/>
                <a:cs typeface="AppleSystemUIFont"/>
              </a:rPr>
              <a:t>Déploiement des nouvelles technologies</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b="1" kern="0" dirty="0">
                <a:solidFill>
                  <a:srgbClr val="0070C0"/>
                </a:solidFill>
                <a:latin typeface="Baskerville Old Face" panose="02020602080505020303" pitchFamily="18" charset="77"/>
              </a:rPr>
              <a:t>2. Défis Économiques</a:t>
            </a:r>
            <a:endParaRPr lang="en-US" sz="2000" b="1" kern="0" dirty="0">
              <a:solidFill>
                <a:srgbClr val="0070C0"/>
              </a:solidFill>
              <a:latin typeface="Baskerville Old Face" panose="02020602080505020303" pitchFamily="18" charset="77"/>
            </a:endParaRPr>
          </a:p>
          <a:p>
            <a:r>
              <a:rPr lang="fr-FR" sz="2000" kern="0" dirty="0">
                <a:effectLst/>
                <a:latin typeface="Baskerville Old Face" panose="02020602080505020303" pitchFamily="18" charset="77"/>
                <a:ea typeface="Calibri" panose="020F0502020204030204" pitchFamily="34" charset="0"/>
                <a:cs typeface="AppleSystemUIFont"/>
              </a:rPr>
              <a:t>	&gt; Mobilisation des financements pour les projets d’infrastructures</a:t>
            </a:r>
          </a:p>
          <a:p>
            <a:r>
              <a:rPr lang="fr-FR" sz="2000" kern="0" dirty="0">
                <a:effectLst/>
                <a:latin typeface="Baskerville Old Face" panose="02020602080505020303" pitchFamily="18" charset="77"/>
                <a:ea typeface="Calibri" panose="020F0502020204030204" pitchFamily="34" charset="0"/>
                <a:cs typeface="AppleSystemUIFont"/>
              </a:rPr>
              <a:t>	&gt; Gestion des subventions et des incitations économiques</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kern="0" dirty="0">
                <a:effectLst/>
                <a:latin typeface="Baskerville Old Face" panose="02020602080505020303" pitchFamily="18" charset="77"/>
                <a:ea typeface="Calibri" panose="020F0502020204030204" pitchFamily="34" charset="0"/>
                <a:cs typeface="AppleSystemUIFont"/>
              </a:rPr>
              <a:t> </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b="1" kern="0" dirty="0">
                <a:solidFill>
                  <a:srgbClr val="0070C0"/>
                </a:solidFill>
                <a:latin typeface="Baskerville Old Face" panose="02020602080505020303" pitchFamily="18" charset="77"/>
              </a:rPr>
              <a:t>3. Défis Environnementaux</a:t>
            </a:r>
            <a:endParaRPr lang="en-US" sz="2000" b="1" kern="0" dirty="0">
              <a:solidFill>
                <a:srgbClr val="0070C0"/>
              </a:solidFill>
              <a:latin typeface="Baskerville Old Face" panose="02020602080505020303" pitchFamily="18" charset="77"/>
            </a:endParaRPr>
          </a:p>
          <a:p>
            <a:r>
              <a:rPr lang="fr-FR" sz="2000" kern="0" dirty="0">
                <a:effectLst/>
                <a:latin typeface="Baskerville Old Face" panose="02020602080505020303" pitchFamily="18" charset="77"/>
                <a:ea typeface="Calibri" panose="020F0502020204030204" pitchFamily="34" charset="0"/>
                <a:cs typeface="AppleSystemUIFont"/>
              </a:rPr>
              <a:t>	&gt; Concilier le respect des normes environnementales et la fourniture d’énergie</a:t>
            </a:r>
          </a:p>
          <a:p>
            <a:r>
              <a:rPr lang="fr-FR" sz="2000" kern="0" dirty="0">
                <a:effectLst/>
                <a:latin typeface="Baskerville Old Face" panose="02020602080505020303" pitchFamily="18" charset="77"/>
                <a:ea typeface="Calibri" panose="020F0502020204030204" pitchFamily="34" charset="0"/>
                <a:cs typeface="AppleSystemUIFont"/>
              </a:rPr>
              <a:t>	&gt; Réduire la pollution et l’émission des gaz à effet de serre</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kern="0" dirty="0">
                <a:effectLst/>
                <a:latin typeface="Baskerville Old Face" panose="02020602080505020303" pitchFamily="18" charset="77"/>
                <a:ea typeface="Calibri" panose="020F0502020204030204" pitchFamily="34" charset="0"/>
                <a:cs typeface="AppleSystemUIFont"/>
              </a:rPr>
              <a:t> </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b="1" kern="0" dirty="0">
                <a:solidFill>
                  <a:srgbClr val="0070C0"/>
                </a:solidFill>
                <a:latin typeface="Baskerville Old Face" panose="02020602080505020303" pitchFamily="18" charset="77"/>
              </a:rPr>
              <a:t>4. Défis Sociaux</a:t>
            </a:r>
            <a:endParaRPr lang="en-US" sz="2000" b="1" kern="0" dirty="0">
              <a:solidFill>
                <a:srgbClr val="0070C0"/>
              </a:solidFill>
              <a:latin typeface="Baskerville Old Face" panose="02020602080505020303" pitchFamily="18" charset="77"/>
            </a:endParaRPr>
          </a:p>
          <a:p>
            <a:r>
              <a:rPr lang="fr-FR" sz="2000" kern="0" dirty="0">
                <a:effectLst/>
                <a:latin typeface="Baskerville Old Face" panose="02020602080505020303" pitchFamily="18" charset="77"/>
                <a:ea typeface="Calibri" panose="020F0502020204030204" pitchFamily="34" charset="0"/>
                <a:cs typeface="AppleSystemUIFont"/>
              </a:rPr>
              <a:t>	&gt; Implication des parties prenantes, notamment les populations locales</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r>
              <a:rPr lang="fr-FR" sz="2000" kern="0" dirty="0">
                <a:effectLst/>
                <a:latin typeface="Baskerville Old Face" panose="02020602080505020303" pitchFamily="18" charset="77"/>
                <a:ea typeface="Calibri" panose="020F0502020204030204" pitchFamily="34" charset="0"/>
                <a:cs typeface="AppleSystemUIFont"/>
              </a:rPr>
              <a:t>	&gt; Satisfaire l’accès universel </a:t>
            </a:r>
            <a:r>
              <a:rPr lang="fr-FR" sz="2000" kern="0" dirty="0">
                <a:latin typeface="Baskerville Old Face" panose="02020602080505020303" pitchFamily="18" charset="77"/>
              </a:rPr>
              <a:t>à l’énergie</a:t>
            </a:r>
          </a:p>
          <a:p>
            <a:r>
              <a:rPr lang="fr-FR" sz="2000" kern="0" dirty="0">
                <a:latin typeface="Baskerville Old Face" panose="02020602080505020303" pitchFamily="18" charset="77"/>
                <a:ea typeface="Calibri" panose="020F0502020204030204" pitchFamily="34" charset="0"/>
                <a:cs typeface="Times New Roman" panose="02020603050405020304" pitchFamily="18" charset="0"/>
              </a:rPr>
              <a:t>	&gt; Maintenir l’équilibre Opérateurs/consommateurs</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p:txBody>
      </p:sp>
      <p:sp>
        <p:nvSpPr>
          <p:cNvPr id="3" name="ZoneTexte 2"/>
          <p:cNvSpPr txBox="1"/>
          <p:nvPr/>
        </p:nvSpPr>
        <p:spPr>
          <a:xfrm>
            <a:off x="342900" y="342900"/>
            <a:ext cx="9563100"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6. DEFIS ET PERSPECTIVES POUR LE REGULATEUR</a:t>
            </a:r>
            <a:endParaRPr lang="en-US" sz="2800" dirty="0">
              <a:solidFill>
                <a:srgbClr val="0070C0"/>
              </a:solidFill>
              <a:latin typeface="Baskerville Old Face" panose="02020602080505020303" pitchFamily="18" charset="77"/>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66531" y="788035"/>
            <a:ext cx="11458937" cy="5535361"/>
          </a:xfrm>
          <a:prstGeom prst="rect">
            <a:avLst/>
          </a:prstGeom>
          <a:noFill/>
        </p:spPr>
        <p:txBody>
          <a:bodyPr wrap="square" rtlCol="0">
            <a:spAutoFit/>
          </a:bodyPr>
          <a:lstStyle/>
          <a:p>
            <a:pPr marL="457200" indent="-228600">
              <a:lnSpc>
                <a:spcPct val="115000"/>
              </a:lnSpc>
              <a:tabLst>
                <a:tab pos="457200" algn="l"/>
              </a:tabLs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50000"/>
              </a:lnSpc>
              <a:buFont typeface="Wingdings" panose="05000000000000000000" pitchFamily="2" charset="2"/>
              <a:buChar char="§"/>
            </a:pPr>
            <a:r>
              <a:rPr lang="en-US" sz="2400" dirty="0"/>
              <a:t>Le périmètre d’action du Régulateur dans le cadre de la planification et de la programmation des infrastructures énergétiques est important, sans omettre l’intérêt de l’implication de toutes les parties prenantes du secteur pour une meilleure prise en compte des besoins.</a:t>
            </a:r>
          </a:p>
          <a:p>
            <a:pPr marL="285750" indent="-285750" algn="just">
              <a:lnSpc>
                <a:spcPct val="150000"/>
              </a:lnSpc>
              <a:buFont typeface="Wingdings" panose="05000000000000000000" pitchFamily="2" charset="2"/>
              <a:buChar char="§"/>
            </a:pPr>
            <a:r>
              <a:rPr lang="en-US" sz="2400" dirty="0"/>
              <a:t>L’objectif consiste à satisfaire les différents acteurs du secteur en maintenant l’équilibre économique, financier et social.</a:t>
            </a:r>
          </a:p>
          <a:p>
            <a:pPr marL="285750" indent="-285750" algn="just">
              <a:lnSpc>
                <a:spcPct val="150000"/>
              </a:lnSpc>
              <a:buFont typeface="Wingdings" panose="05000000000000000000" pitchFamily="2" charset="2"/>
              <a:buChar char="§"/>
            </a:pPr>
            <a:r>
              <a:rPr lang="en-US" sz="2400" dirty="0"/>
              <a:t>Toutefois, il importe de se poser cette question : la planification et la programmation des infrastructures énergétiques</a:t>
            </a:r>
            <a:r>
              <a:rPr lang="en-US" sz="2400" b="1" dirty="0"/>
              <a:t> ne doivent-elles pas être spécifiques à chaque pays ? </a:t>
            </a:r>
            <a:endParaRPr lang="en-US" sz="2400" dirty="0"/>
          </a:p>
          <a:p>
            <a:pPr>
              <a:lnSpc>
                <a:spcPct val="150000"/>
              </a:lnSpc>
            </a:pPr>
            <a:endParaRPr lang="en-US" dirty="0"/>
          </a:p>
          <a:p>
            <a:endParaRPr lang="en-US" dirty="0"/>
          </a:p>
        </p:txBody>
      </p:sp>
      <p:sp>
        <p:nvSpPr>
          <p:cNvPr id="6" name="ZoneTexte 5"/>
          <p:cNvSpPr txBox="1"/>
          <p:nvPr/>
        </p:nvSpPr>
        <p:spPr>
          <a:xfrm>
            <a:off x="428263" y="277792"/>
            <a:ext cx="3356659" cy="523220"/>
          </a:xfrm>
          <a:prstGeom prst="rect">
            <a:avLst/>
          </a:prstGeom>
          <a:noFill/>
        </p:spPr>
        <p:txBody>
          <a:bodyPr wrap="square" rtlCol="0">
            <a:spAutoFit/>
          </a:bodyPr>
          <a:lstStyle/>
          <a:p>
            <a:pPr algn="just"/>
            <a:r>
              <a:rPr lang="en-US" sz="2800" b="1" dirty="0">
                <a:solidFill>
                  <a:srgbClr val="0070C0"/>
                </a:solidFill>
                <a:latin typeface="Baskerville Old Face" panose="02020602080505020303" pitchFamily="18" charset="77"/>
              </a:rPr>
              <a:t>Conclusion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43063" y="2857500"/>
            <a:ext cx="9601200" cy="1485900"/>
          </a:xfrm>
        </p:spPr>
        <p:txBody>
          <a:bodyPr>
            <a:normAutofit fontScale="90000"/>
          </a:bodyPr>
          <a:lstStyle/>
          <a:p>
            <a:pPr marL="285750" indent="-285750" algn="ctr">
              <a:lnSpc>
                <a:spcPct val="150000"/>
              </a:lnSpc>
            </a:pPr>
            <a:r>
              <a:rPr lang="en-US" b="1" dirty="0">
                <a:solidFill>
                  <a:srgbClr val="0070C0"/>
                </a:solidFill>
              </a:rPr>
              <a:t>Merci pour votre aimable attention</a:t>
            </a:r>
            <a:br>
              <a:rPr lang="en-US" dirty="0"/>
            </a:br>
            <a:br>
              <a:rPr lang="en-US" dirty="0"/>
            </a:br>
            <a:br>
              <a:rPr lang="en-US" dirty="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1348449" y="1759352"/>
            <a:ext cx="10082463" cy="4108048"/>
          </a:xfrm>
        </p:spPr>
        <p:txBody>
          <a:bodyPr>
            <a:normAutofit/>
          </a:bodyPr>
          <a:lstStyle/>
          <a:p>
            <a:pPr marL="457200" indent="-457200">
              <a:lnSpc>
                <a:spcPct val="150000"/>
              </a:lnSpc>
              <a:buFont typeface="+mj-lt"/>
              <a:buAutoNum type="arabicPeriod"/>
            </a:pPr>
            <a:r>
              <a:rPr lang="fr-FR" sz="2000" b="1" dirty="0">
                <a:latin typeface="Baskerville Old Face" panose="02020602080505020303" pitchFamily="18" charset="77"/>
              </a:rPr>
              <a:t>INTRODUCTION</a:t>
            </a:r>
          </a:p>
          <a:p>
            <a:pPr marL="457200" indent="-457200">
              <a:lnSpc>
                <a:spcPct val="150000"/>
              </a:lnSpc>
              <a:buFont typeface="+mj-lt"/>
              <a:buAutoNum type="arabicPeriod"/>
            </a:pPr>
            <a:r>
              <a:rPr lang="fr-FR" sz="2000" b="1" dirty="0">
                <a:latin typeface="Baskerville Old Face" panose="02020602080505020303" pitchFamily="18" charset="77"/>
              </a:rPr>
              <a:t>DÉFIS DE LA PLANIFICATION ÉNERGÉTIQUE</a:t>
            </a:r>
            <a:r>
              <a:rPr lang="en-US" sz="2000" b="1" dirty="0">
                <a:latin typeface="Baskerville Old Face" panose="02020602080505020303" pitchFamily="18" charset="77"/>
              </a:rPr>
              <a:t> </a:t>
            </a:r>
          </a:p>
          <a:p>
            <a:pPr marL="457200" lvl="0" indent="-457200">
              <a:lnSpc>
                <a:spcPct val="115000"/>
              </a:lnSpc>
              <a:buFont typeface="+mj-lt"/>
              <a:buAutoNum type="arabicPeriod"/>
            </a:pPr>
            <a:r>
              <a:rPr lang="fr-FR" sz="2000" b="1" dirty="0">
                <a:latin typeface="Baskerville Old Face" panose="02020602080505020303" pitchFamily="18" charset="77"/>
              </a:rPr>
              <a:t>PROGRAMMATION DES INFRASTRUCTURES</a:t>
            </a:r>
            <a:endParaRPr lang="en-US" sz="2000" b="1" dirty="0">
              <a:latin typeface="Baskerville Old Face" panose="02020602080505020303" pitchFamily="18" charset="77"/>
            </a:endParaRPr>
          </a:p>
          <a:p>
            <a:pPr marL="457200" lvl="0" indent="-457200">
              <a:lnSpc>
                <a:spcPct val="115000"/>
              </a:lnSpc>
              <a:buFont typeface="+mj-lt"/>
              <a:buAutoNum type="arabicPeriod"/>
            </a:pPr>
            <a:r>
              <a:rPr lang="fr-FR" sz="2000" b="1" dirty="0">
                <a:latin typeface="Baskerville Old Face" panose="02020602080505020303" pitchFamily="18" charset="77"/>
              </a:rPr>
              <a:t>ROLE DU REGULATEUR EN MATIERE DE PLANIFICATION</a:t>
            </a:r>
            <a:endParaRPr lang="en-US" sz="2000" b="1" dirty="0">
              <a:latin typeface="Baskerville Old Face" panose="02020602080505020303" pitchFamily="18" charset="77"/>
            </a:endParaRPr>
          </a:p>
          <a:p>
            <a:pPr marL="457200" lvl="0" indent="-457200">
              <a:lnSpc>
                <a:spcPct val="115000"/>
              </a:lnSpc>
              <a:buFont typeface="+mj-lt"/>
              <a:buAutoNum type="arabicPeriod"/>
            </a:pPr>
            <a:r>
              <a:rPr lang="fr-FR" sz="2000" b="1" dirty="0">
                <a:latin typeface="Baskerville Old Face" panose="02020602080505020303" pitchFamily="18" charset="77"/>
              </a:rPr>
              <a:t>DEFIS ET PERSPECTIVES POUR LE REGULATEUR</a:t>
            </a:r>
          </a:p>
          <a:p>
            <a:pPr marL="457200" indent="-457200">
              <a:lnSpc>
                <a:spcPct val="150000"/>
              </a:lnSpc>
              <a:buFont typeface="+mj-lt"/>
              <a:buAutoNum type="arabicPeriod"/>
            </a:pPr>
            <a:r>
              <a:rPr lang="fr-FR" sz="2000" b="1" dirty="0">
                <a:latin typeface="Baskerville Old Face" panose="02020602080505020303" pitchFamily="18" charset="77"/>
              </a:rPr>
              <a:t>CONCLUSION</a:t>
            </a:r>
            <a:endParaRPr lang="en-US" sz="2000" b="1" dirty="0">
              <a:latin typeface="Baskerville Old Face" panose="02020602080505020303" pitchFamily="18" charset="77"/>
            </a:endParaRPr>
          </a:p>
          <a:p>
            <a:pPr marL="0" indent="0">
              <a:buNone/>
            </a:pPr>
            <a:endParaRPr lang="en-US" dirty="0"/>
          </a:p>
        </p:txBody>
      </p:sp>
      <p:sp>
        <p:nvSpPr>
          <p:cNvPr id="3" name="ZoneTexte 2"/>
          <p:cNvSpPr txBox="1"/>
          <p:nvPr/>
        </p:nvSpPr>
        <p:spPr>
          <a:xfrm>
            <a:off x="1435262" y="601884"/>
            <a:ext cx="3321934" cy="923330"/>
          </a:xfrm>
          <a:prstGeom prst="rect">
            <a:avLst/>
          </a:prstGeom>
          <a:noFill/>
        </p:spPr>
        <p:txBody>
          <a:bodyPr wrap="square" rtlCol="0">
            <a:spAutoFit/>
          </a:bodyPr>
          <a:lstStyle/>
          <a:p>
            <a:pPr algn="just"/>
            <a:r>
              <a:rPr lang="en-US" sz="5400" b="1" dirty="0">
                <a:solidFill>
                  <a:srgbClr val="0070C0"/>
                </a:solidFill>
                <a:latin typeface="Baskerville Old Face" panose="02020602080505020303" pitchFamily="18" charset="77"/>
              </a:rPr>
              <a:t>AGENDA</a:t>
            </a:r>
            <a:endParaRPr lang="en-US" sz="5400" dirty="0">
              <a:solidFill>
                <a:srgbClr val="0070C0"/>
              </a:solidFill>
              <a:latin typeface="Baskerville Old Face" panose="02020602080505020303" pitchFamily="18" charset="77"/>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4916" y="1083186"/>
            <a:ext cx="11262167" cy="5174869"/>
          </a:xfrm>
        </p:spPr>
        <p:txBody>
          <a:bodyPr>
            <a:normAutofit fontScale="62500" lnSpcReduction="20000"/>
          </a:bodyPr>
          <a:lstStyle/>
          <a:p>
            <a:pPr marL="342900" indent="-342900" algn="just">
              <a:lnSpc>
                <a:spcPct val="150000"/>
              </a:lnSpc>
              <a:spcBef>
                <a:spcPts val="1570"/>
              </a:spcBef>
              <a:spcAft>
                <a:spcPts val="565"/>
              </a:spcAft>
              <a:buFont typeface="Courier New" panose="02070309020205020404" pitchFamily="49" charset="0"/>
              <a:buChar char="o"/>
            </a:pPr>
            <a:r>
              <a:rPr lang="fr-FR" sz="3400" b="0" i="0" strike="noStrike"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La problématique de la planification et de la programmation des infrastructures se pose avec acuité à la suite des différentes réformes qui ont conduit à la libéralisation du secteur de l’énergie électrique en Afrique.</a:t>
            </a:r>
          </a:p>
          <a:p>
            <a:pPr marL="342900" indent="-342900" algn="just">
              <a:lnSpc>
                <a:spcPct val="150000"/>
              </a:lnSpc>
              <a:spcBef>
                <a:spcPts val="1570"/>
              </a:spcBef>
              <a:spcAft>
                <a:spcPts val="565"/>
              </a:spcAft>
              <a:buFont typeface="Courier New" panose="02070309020205020404" pitchFamily="49" charset="0"/>
              <a:buChar char="o"/>
            </a:pPr>
            <a:r>
              <a:rPr lang="fr-FR" sz="3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Placée au centre des enjeux, la question de l’énergie se trouve au cœur des principales politiques économiques. </a:t>
            </a:r>
          </a:p>
          <a:p>
            <a:pPr marL="342900" indent="-342900" algn="just">
              <a:lnSpc>
                <a:spcPct val="150000"/>
              </a:lnSpc>
              <a:spcBef>
                <a:spcPts val="1570"/>
              </a:spcBef>
              <a:spcAft>
                <a:spcPts val="565"/>
              </a:spcAft>
              <a:buFont typeface="Courier New" panose="02070309020205020404" pitchFamily="49" charset="0"/>
              <a:buChar char="o"/>
            </a:pPr>
            <a:r>
              <a:rPr lang="fr-FR" sz="3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A cet effet, les programmes de développement économiques doivent être arrimés au développement des infrastructures énergétiques, car l’on ne saurait parler de développement sans parler d’énergie.</a:t>
            </a:r>
          </a:p>
          <a:p>
            <a:pPr marL="342900" indent="-342900" algn="just">
              <a:lnSpc>
                <a:spcPct val="150000"/>
              </a:lnSpc>
              <a:spcBef>
                <a:spcPts val="1570"/>
              </a:spcBef>
              <a:spcAft>
                <a:spcPts val="565"/>
              </a:spcAft>
              <a:buFont typeface="Courier New" panose="02070309020205020404" pitchFamily="49" charset="0"/>
              <a:buChar char="o"/>
            </a:pPr>
            <a:r>
              <a:rPr lang="fr-FR" sz="3400" b="0" i="0" strike="noStrike"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Ainsi, la </a:t>
            </a:r>
            <a:r>
              <a:rPr lang="en-US" sz="3400" b="0" i="0" strike="noStrike"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p</a:t>
            </a:r>
            <a:r>
              <a:rPr lang="en-US" sz="3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lanification et la programmation des infrastructures énergétiques constituent un enjeu majeur pour les pays en développement, d’où l’importance du rôle du Régulateur dans l’exécution de ces actions.</a:t>
            </a:r>
            <a:endParaRPr lang="x-none" sz="3400" spc="-1">
              <a:solidFill>
                <a:srgbClr val="000000"/>
              </a:solidFill>
              <a:latin typeface="Baskerville Old Face" panose="02020602080505020303" pitchFamily="18" charset="77"/>
              <a:ea typeface="Microsoft YaHei" panose="020B0503020204020204" charset="-122"/>
              <a:cs typeface="Arial" panose="020B0604020202020204" pitchFamily="34" charset="0"/>
            </a:endParaRPr>
          </a:p>
          <a:p>
            <a:pPr marL="0" indent="0">
              <a:buNone/>
            </a:pPr>
            <a:endParaRPr lang="en-US" sz="1400" dirty="0"/>
          </a:p>
        </p:txBody>
      </p:sp>
      <p:sp>
        <p:nvSpPr>
          <p:cNvPr id="6" name="ZoneTexte 5"/>
          <p:cNvSpPr txBox="1"/>
          <p:nvPr/>
        </p:nvSpPr>
        <p:spPr>
          <a:xfrm>
            <a:off x="342900" y="342900"/>
            <a:ext cx="6686550"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1. INTRODUCTION</a:t>
            </a:r>
            <a:endParaRPr lang="en-US" sz="2800" dirty="0">
              <a:solidFill>
                <a:srgbClr val="0070C0"/>
              </a:solidFill>
              <a:latin typeface="Baskerville Old Face" panose="02020602080505020303" pitchFamily="18" charset="77"/>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55585" y="1000125"/>
            <a:ext cx="11262167" cy="5515105"/>
          </a:xfrm>
        </p:spPr>
        <p:txBody>
          <a:bodyPr>
            <a:normAutofit/>
          </a:bodyPr>
          <a:lstStyle/>
          <a:p>
            <a:pPr marL="342900" indent="-342900" algn="just">
              <a:lnSpc>
                <a:spcPct val="150000"/>
              </a:lnSpc>
              <a:spcBef>
                <a:spcPts val="1570"/>
              </a:spcBef>
              <a:spcAft>
                <a:spcPts val="565"/>
              </a:spcAft>
              <a:buFont typeface="Courier New" panose="02070309020205020404" pitchFamily="49" charset="0"/>
              <a:buChar char="o"/>
            </a:pPr>
            <a:r>
              <a:rPr lang="fr-FR" sz="2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Rappelons que l</a:t>
            </a:r>
            <a:r>
              <a:rPr lang="fr-FR" sz="2400" b="0" i="0" strike="noStrike"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es infrastructures énergétiques concernent principalement trois (3) segments, à savoir  :</a:t>
            </a:r>
          </a:p>
          <a:p>
            <a:pPr lvl="1" algn="just">
              <a:spcBef>
                <a:spcPts val="1570"/>
              </a:spcBef>
              <a:spcAft>
                <a:spcPts val="565"/>
              </a:spcAft>
            </a:pPr>
            <a:r>
              <a:rPr lang="fr-FR" sz="2000" b="0" i="0" strike="noStrike"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La production (les centrales) </a:t>
            </a:r>
          </a:p>
          <a:p>
            <a:pPr lvl="1" algn="just">
              <a:spcBef>
                <a:spcPts val="1570"/>
              </a:spcBef>
              <a:spcAft>
                <a:spcPts val="565"/>
              </a:spcAft>
            </a:pPr>
            <a:r>
              <a:rPr lang="fr-FR" sz="20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Le transport (HT)</a:t>
            </a:r>
          </a:p>
          <a:p>
            <a:pPr lvl="1" algn="just">
              <a:spcBef>
                <a:spcPts val="1570"/>
              </a:spcBef>
              <a:spcAft>
                <a:spcPts val="565"/>
              </a:spcAft>
            </a:pPr>
            <a:r>
              <a:rPr lang="fr-FR" sz="2000" b="0" i="0" strike="noStrike"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La distribution (MT/BT)/commercialisation.</a:t>
            </a:r>
          </a:p>
          <a:p>
            <a:pPr marL="342900" indent="-342900" algn="just">
              <a:lnSpc>
                <a:spcPct val="150000"/>
              </a:lnSpc>
              <a:spcBef>
                <a:spcPts val="1570"/>
              </a:spcBef>
              <a:spcAft>
                <a:spcPts val="565"/>
              </a:spcAft>
              <a:buFont typeface="Courier New" panose="02070309020205020404" pitchFamily="49" charset="0"/>
              <a:buChar char="o"/>
            </a:pPr>
            <a:r>
              <a:rPr lang="fr-FR" sz="2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L’un des rôles du Régulateur consiste à assurer le maintien de l’équilibre entre l’offre et la demande, d’autant plus que l’instauration de l’équilibre est tributaire d’une bonne planification dans le secteur.</a:t>
            </a:r>
          </a:p>
          <a:p>
            <a:pPr marL="0" indent="0">
              <a:buNone/>
            </a:pPr>
            <a:endParaRPr lang="en-US" sz="1400" dirty="0"/>
          </a:p>
        </p:txBody>
      </p:sp>
      <p:sp>
        <p:nvSpPr>
          <p:cNvPr id="4" name="ZoneTexte 3"/>
          <p:cNvSpPr txBox="1"/>
          <p:nvPr/>
        </p:nvSpPr>
        <p:spPr>
          <a:xfrm>
            <a:off x="342900" y="342900"/>
            <a:ext cx="6686550"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1. INTRODUCTION</a:t>
            </a:r>
            <a:endParaRPr lang="en-US" sz="2800" dirty="0">
              <a:solidFill>
                <a:srgbClr val="0070C0"/>
              </a:solidFill>
              <a:latin typeface="Baskerville Old Face" panose="02020602080505020303" pitchFamily="18" charset="77"/>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7865" y="1000125"/>
            <a:ext cx="11262167" cy="5515105"/>
          </a:xfrm>
        </p:spPr>
        <p:txBody>
          <a:bodyPr>
            <a:normAutofit lnSpcReduction="10000"/>
          </a:bodyPr>
          <a:lstStyle/>
          <a:p>
            <a:pPr marL="457200" lvl="1" indent="0" algn="just">
              <a:lnSpc>
                <a:spcPct val="150000"/>
              </a:lnSpc>
              <a:spcBef>
                <a:spcPts val="1570"/>
              </a:spcBef>
              <a:spcAft>
                <a:spcPts val="565"/>
              </a:spcAft>
              <a:buNone/>
            </a:pPr>
            <a:r>
              <a:rPr lang="fr-FR" sz="2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 La notion de planification dont il est question ici fait allusion à la démarche préalable que doit entreprendre un régulateur lorsque ce dernier se retrouve en face de:</a:t>
            </a:r>
          </a:p>
          <a:p>
            <a:pPr marL="1257300" lvl="2" indent="-342900" algn="just">
              <a:lnSpc>
                <a:spcPct val="150000"/>
              </a:lnSpc>
              <a:spcBef>
                <a:spcPts val="1570"/>
              </a:spcBef>
              <a:spcAft>
                <a:spcPts val="565"/>
              </a:spcAft>
              <a:buFont typeface="Courier New" panose="02070309020205020404" pitchFamily="49" charset="0"/>
              <a:buChar char="o"/>
            </a:pPr>
            <a:r>
              <a:rPr lang="fr-FR" sz="16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&gt; la programmation de projet depuis sa composante initiale à la dernière</a:t>
            </a:r>
          </a:p>
          <a:p>
            <a:pPr marL="1257300" lvl="2" indent="-342900" algn="just">
              <a:lnSpc>
                <a:spcPct val="150000"/>
              </a:lnSpc>
              <a:spcBef>
                <a:spcPts val="1570"/>
              </a:spcBef>
              <a:spcAft>
                <a:spcPts val="565"/>
              </a:spcAft>
              <a:buFont typeface="Courier New" panose="02070309020205020404" pitchFamily="49" charset="0"/>
              <a:buChar char="o"/>
            </a:pPr>
            <a:r>
              <a:rPr lang="fr-FR" sz="16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&gt; la conduite et la gestion des activités propres a la régulation</a:t>
            </a:r>
          </a:p>
          <a:p>
            <a:pPr marL="1257300" lvl="2" indent="-342900" algn="just">
              <a:lnSpc>
                <a:spcPct val="150000"/>
              </a:lnSpc>
              <a:spcBef>
                <a:spcPts val="1570"/>
              </a:spcBef>
              <a:spcAft>
                <a:spcPts val="565"/>
              </a:spcAft>
              <a:buFont typeface="Courier New" panose="02070309020205020404" pitchFamily="49" charset="0"/>
              <a:buChar char="o"/>
            </a:pPr>
            <a:r>
              <a:rPr lang="fr-FR" sz="16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&gt; la gestion des activités des organes qui travaillent en relation avec le régulateur</a:t>
            </a:r>
            <a:endParaRPr lang="fr-FR" spc="-1" dirty="0">
              <a:solidFill>
                <a:srgbClr val="000000"/>
              </a:solidFill>
              <a:latin typeface="Baskerville Old Face" panose="02020602080505020303" pitchFamily="18" charset="77"/>
              <a:ea typeface="Microsoft YaHei" panose="020B0503020204020204" charset="-122"/>
              <a:cs typeface="Arial" panose="020B0604020202020204" pitchFamily="34" charset="0"/>
            </a:endParaRPr>
          </a:p>
          <a:p>
            <a:pPr marL="0" indent="0" algn="just">
              <a:lnSpc>
                <a:spcPct val="150000"/>
              </a:lnSpc>
              <a:spcBef>
                <a:spcPts val="1570"/>
              </a:spcBef>
              <a:spcAft>
                <a:spcPts val="565"/>
              </a:spcAft>
              <a:buNone/>
            </a:pPr>
            <a:r>
              <a:rPr lang="fr-FR" sz="2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 La notion de défis fait référence à l’expertise nécessaire a déployer pour parvenir aux résultats attendus: sur toutes les branches d’activités de régulation (Technologique, sécuritaire, risques, socio-</a:t>
            </a:r>
            <a:r>
              <a:rPr lang="fr-FR" sz="2400" spc="-1" dirty="0" err="1">
                <a:solidFill>
                  <a:srgbClr val="000000"/>
                </a:solidFill>
                <a:latin typeface="Baskerville Old Face" panose="02020602080505020303" pitchFamily="18" charset="77"/>
                <a:ea typeface="Microsoft YaHei" panose="020B0503020204020204" charset="-122"/>
                <a:cs typeface="Arial" panose="020B0604020202020204" pitchFamily="34" charset="0"/>
              </a:rPr>
              <a:t>envionnementaux</a:t>
            </a:r>
            <a:r>
              <a:rPr lang="fr-FR" sz="2400" spc="-1" dirty="0">
                <a:solidFill>
                  <a:srgbClr val="000000"/>
                </a:solidFill>
                <a:latin typeface="Baskerville Old Face" panose="02020602080505020303" pitchFamily="18" charset="77"/>
                <a:ea typeface="Microsoft YaHei" panose="020B0503020204020204" charset="-122"/>
                <a:cs typeface="Arial" panose="020B0604020202020204" pitchFamily="34" charset="0"/>
              </a:rPr>
              <a:t>, économique, règlementaire, formations et compétences, participation communautaire).</a:t>
            </a:r>
          </a:p>
          <a:p>
            <a:pPr marL="0" indent="0">
              <a:buNone/>
            </a:pPr>
            <a:endParaRPr lang="en-US" sz="1400" dirty="0"/>
          </a:p>
        </p:txBody>
      </p:sp>
      <p:sp>
        <p:nvSpPr>
          <p:cNvPr id="2" name="ZoneTexte 1">
            <a:extLst>
              <a:ext uri="{FF2B5EF4-FFF2-40B4-BE49-F238E27FC236}">
                <a16:creationId xmlns:a16="http://schemas.microsoft.com/office/drawing/2014/main" id="{6FA2DBE0-7A10-E3B3-7259-6858F4BCBEB9}"/>
              </a:ext>
            </a:extLst>
          </p:cNvPr>
          <p:cNvSpPr txBox="1"/>
          <p:nvPr/>
        </p:nvSpPr>
        <p:spPr>
          <a:xfrm>
            <a:off x="342899" y="342900"/>
            <a:ext cx="10118272"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LA PLANIFICATION ET LES DEFIS: QUE COMPRENDRE?</a:t>
            </a:r>
            <a:endParaRPr lang="en-US" sz="2800" dirty="0">
              <a:solidFill>
                <a:srgbClr val="0070C0"/>
              </a:solidFill>
              <a:latin typeface="Baskerville Old Face" panose="02020602080505020303" pitchFamily="18" charset="77"/>
            </a:endParaRPr>
          </a:p>
        </p:txBody>
      </p:sp>
    </p:spTree>
    <p:extLst>
      <p:ext uri="{BB962C8B-B14F-4D97-AF65-F5344CB8AC3E}">
        <p14:creationId xmlns:p14="http://schemas.microsoft.com/office/powerpoint/2010/main" val="122975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11557" y="962066"/>
            <a:ext cx="10968859" cy="5362492"/>
          </a:xfrm>
        </p:spPr>
        <p:txBody>
          <a:bodyPr>
            <a:noAutofit/>
          </a:bodyPr>
          <a:lstStyle/>
          <a:p>
            <a:pPr marL="0" indent="0" algn="just">
              <a:lnSpc>
                <a:spcPct val="160000"/>
              </a:lnSpc>
              <a:buNone/>
            </a:pPr>
            <a:r>
              <a:rPr lang="fr-FR" sz="2000" dirty="0">
                <a:latin typeface="Baskerville Old Face" panose="02020602080505020303" pitchFamily="18" charset="77"/>
              </a:rPr>
              <a:t>Les principaux défis liés à la planification énergétique concernent les aspects suivants :</a:t>
            </a:r>
          </a:p>
          <a:p>
            <a:pPr>
              <a:lnSpc>
                <a:spcPct val="160000"/>
              </a:lnSpc>
              <a:tabLst>
                <a:tab pos="457200" algn="l"/>
              </a:tabLst>
            </a:pPr>
            <a:r>
              <a:rPr lang="fr-FR" sz="2000" b="1" kern="100" dirty="0">
                <a:solidFill>
                  <a:srgbClr val="0070C0"/>
                </a:solidFill>
                <a:effectLst/>
                <a:latin typeface="Baskerville Old Face" panose="02020602080505020303" pitchFamily="18" charset="77"/>
                <a:ea typeface="Calibri" panose="020F0502020204030204" pitchFamily="34" charset="0"/>
                <a:cs typeface="Times New Roman" panose="02020603050405020304" pitchFamily="18" charset="0"/>
              </a:rPr>
              <a:t>Aspects technologiques</a:t>
            </a:r>
          </a:p>
          <a:p>
            <a:pPr marL="0" indent="0">
              <a:lnSpc>
                <a:spcPct val="160000"/>
              </a:lnSpc>
              <a:buNone/>
              <a:tabLst>
                <a:tab pos="457200" algn="l"/>
              </a:tabLst>
            </a:pPr>
            <a:r>
              <a:rPr lang="fr-FR" sz="2000" kern="100" dirty="0">
                <a:latin typeface="Baskerville Old Face" panose="02020602080505020303" pitchFamily="18" charset="77"/>
                <a:ea typeface="Calibri" panose="020F0502020204030204" pitchFamily="34" charset="0"/>
                <a:cs typeface="Times New Roman" panose="02020603050405020304" pitchFamily="18" charset="0"/>
              </a:rPr>
              <a:t>Le Régulateur doit tenir compte de l’évolution technologique des infrastructures dans sa planification afin d’optimiser les ressources et pour une meilleure efficacité. Le choix technologique pour un projet bien abouti.</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a:lnSpc>
                <a:spcPct val="160000"/>
              </a:lnSpc>
              <a:tabLst>
                <a:tab pos="457200" algn="l"/>
              </a:tabLst>
            </a:pPr>
            <a:r>
              <a:rPr lang="fr-FR" sz="2000" b="1" kern="100" dirty="0">
                <a:solidFill>
                  <a:srgbClr val="0070C0"/>
                </a:solidFill>
                <a:effectLst/>
                <a:latin typeface="Baskerville Old Face" panose="02020602080505020303" pitchFamily="18" charset="77"/>
                <a:ea typeface="Calibri" panose="020F0502020204030204" pitchFamily="34" charset="0"/>
                <a:cs typeface="Times New Roman" panose="02020603050405020304" pitchFamily="18" charset="0"/>
              </a:rPr>
              <a:t>Aspects d’ordre sécuritaire (gestion de risques)</a:t>
            </a:r>
          </a:p>
          <a:p>
            <a:pPr marL="0" indent="0">
              <a:lnSpc>
                <a:spcPct val="160000"/>
              </a:lnSpc>
              <a:buNone/>
              <a:tabLst>
                <a:tab pos="457200" algn="l"/>
              </a:tabLst>
            </a:pPr>
            <a:r>
              <a:rPr lang="fr-FR" sz="2000" kern="100" dirty="0">
                <a:latin typeface="Baskerville Old Face" panose="02020602080505020303" pitchFamily="18" charset="77"/>
                <a:ea typeface="Calibri" panose="020F0502020204030204" pitchFamily="34" charset="0"/>
                <a:cs typeface="Times New Roman" panose="02020603050405020304" pitchFamily="18" charset="0"/>
              </a:rPr>
              <a:t>La régulation doit s’assurer que les infrastructures répondent aux normes de sécurité et de sûreté.</a:t>
            </a:r>
            <a:endParaRPr lang="en-US" sz="2000" kern="100" dirty="0">
              <a:effectLst/>
              <a:latin typeface="Baskerville Old Face" panose="02020602080505020303" pitchFamily="18" charset="77"/>
              <a:ea typeface="Calibri" panose="020F0502020204030204" pitchFamily="34" charset="0"/>
              <a:cs typeface="Times New Roman" panose="02020603050405020304" pitchFamily="18" charset="0"/>
            </a:endParaRPr>
          </a:p>
          <a:p>
            <a:pPr>
              <a:lnSpc>
                <a:spcPct val="160000"/>
              </a:lnSpc>
            </a:pPr>
            <a:r>
              <a:rPr lang="fr-FR" sz="2000" b="1" dirty="0">
                <a:solidFill>
                  <a:srgbClr val="0070C0"/>
                </a:solidFill>
                <a:effectLst/>
                <a:latin typeface="Baskerville Old Face" panose="02020602080505020303" pitchFamily="18" charset="77"/>
                <a:ea typeface="Calibri" panose="020F0502020204030204" pitchFamily="34" charset="0"/>
                <a:cs typeface="Times New Roman" panose="02020603050405020304" pitchFamily="18" charset="0"/>
              </a:rPr>
              <a:t>Aspects socio-environnementaux</a:t>
            </a:r>
            <a:r>
              <a:rPr lang="en-US" sz="2000" b="1" dirty="0">
                <a:solidFill>
                  <a:srgbClr val="0070C0"/>
                </a:solidFill>
                <a:effectLst/>
                <a:latin typeface="Baskerville Old Face" panose="02020602080505020303" pitchFamily="18" charset="77"/>
              </a:rPr>
              <a:t> </a:t>
            </a:r>
          </a:p>
          <a:p>
            <a:pPr marL="0" indent="0">
              <a:lnSpc>
                <a:spcPct val="160000"/>
              </a:lnSpc>
              <a:buNone/>
            </a:pPr>
            <a:r>
              <a:rPr lang="en-US" sz="2000" kern="100" dirty="0">
                <a:latin typeface="Baskerville Old Face" panose="02020602080505020303" pitchFamily="18" charset="77"/>
                <a:cs typeface="Times New Roman" panose="02020603050405020304" pitchFamily="18" charset="0"/>
              </a:rPr>
              <a:t>Le respect du cadre environnemental doit être intégré dans la planification afin de prendre en compte les préoccupations sociales et environnementales pour un développement socio-économique harmonieux.</a:t>
            </a:r>
          </a:p>
        </p:txBody>
      </p:sp>
      <p:sp>
        <p:nvSpPr>
          <p:cNvPr id="6" name="ZoneTexte 5"/>
          <p:cNvSpPr txBox="1"/>
          <p:nvPr/>
        </p:nvSpPr>
        <p:spPr>
          <a:xfrm>
            <a:off x="342899" y="342900"/>
            <a:ext cx="8844643"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2. DEFIS DE LA PLANIFICATION ENERGETIQUE</a:t>
            </a:r>
            <a:endParaRPr lang="en-US" sz="2800" dirty="0">
              <a:solidFill>
                <a:srgbClr val="0070C0"/>
              </a:solidFill>
              <a:latin typeface="Baskerville Old Face" panose="02020602080505020303" pitchFamily="18" charset="77"/>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 de texte 3"/>
          <p:cNvSpPr txBox="1"/>
          <p:nvPr/>
        </p:nvSpPr>
        <p:spPr>
          <a:xfrm>
            <a:off x="335665" y="264899"/>
            <a:ext cx="11597833" cy="6390544"/>
          </a:xfrm>
          <a:prstGeom prst="rect">
            <a:avLst/>
          </a:prstGeom>
          <a:noFill/>
        </p:spPr>
        <p:txBody>
          <a:bodyPr wrap="square" rtlCol="0" anchor="t">
            <a:noAutofit/>
          </a:bodyPr>
          <a:lstStyle/>
          <a:p>
            <a:pPr algn="just">
              <a:lnSpc>
                <a:spcPct val="150000"/>
              </a:lnSpc>
            </a:pPr>
            <a:r>
              <a:rPr lang="fr-FR" altLang="en-US" sz="2000" b="1" dirty="0">
                <a:solidFill>
                  <a:srgbClr val="0070C0"/>
                </a:solidFill>
                <a:latin typeface="Baskerville Old Face" panose="02020602080505020303" pitchFamily="18" charset="77"/>
              </a:rPr>
              <a:t>Aspects économiques</a:t>
            </a:r>
          </a:p>
          <a:p>
            <a:pPr algn="just">
              <a:lnSpc>
                <a:spcPct val="150000"/>
              </a:lnSpc>
            </a:pPr>
            <a:r>
              <a:rPr lang="fr-FR" altLang="en-US" sz="2000" b="1" dirty="0">
                <a:latin typeface="Baskerville Old Face" panose="02020602080505020303" pitchFamily="18" charset="77"/>
              </a:rPr>
              <a:t>L</a:t>
            </a:r>
            <a:r>
              <a:rPr lang="fr-FR" altLang="en-US" sz="2000" dirty="0">
                <a:latin typeface="Baskerville Old Face" panose="02020602080505020303" pitchFamily="18" charset="77"/>
              </a:rPr>
              <a:t>’analyse coût-bénéfice et la viabilité économique des projets énergétiques sont fondamentales pour assurer leur succès à long terme.</a:t>
            </a:r>
            <a:endParaRPr lang="fr-FR" altLang="en-US" sz="2000" b="1" dirty="0">
              <a:solidFill>
                <a:srgbClr val="0070C0"/>
              </a:solidFill>
              <a:latin typeface="Baskerville Old Face" panose="02020602080505020303" pitchFamily="18" charset="77"/>
            </a:endParaRPr>
          </a:p>
          <a:p>
            <a:pPr algn="just">
              <a:lnSpc>
                <a:spcPct val="200000"/>
              </a:lnSpc>
            </a:pPr>
            <a:r>
              <a:rPr lang="fr-FR" altLang="en-US" sz="2000" b="1" dirty="0">
                <a:solidFill>
                  <a:srgbClr val="0070C0"/>
                </a:solidFill>
                <a:latin typeface="Baskerville Old Face" panose="02020602080505020303" pitchFamily="18" charset="77"/>
              </a:rPr>
              <a:t>Aspects réglementaires et politiques</a:t>
            </a:r>
          </a:p>
          <a:p>
            <a:pPr algn="just">
              <a:lnSpc>
                <a:spcPct val="150000"/>
              </a:lnSpc>
            </a:pPr>
            <a:r>
              <a:rPr lang="fr-FR" altLang="en-US" sz="2000" dirty="0">
                <a:latin typeface="Baskerville Old Face" panose="02020602080505020303" pitchFamily="18" charset="77"/>
              </a:rPr>
              <a:t>Un cadre réglementaire solide et une politique énergétique claire sont nécessaires pour attirer les investissements et faciliter la mise en œuvre des projets.</a:t>
            </a:r>
            <a:endParaRPr lang="fr-FR" altLang="en-US" sz="2000" b="1" dirty="0">
              <a:solidFill>
                <a:srgbClr val="0070C0"/>
              </a:solidFill>
              <a:latin typeface="Baskerville Old Face" panose="02020602080505020303" pitchFamily="18" charset="77"/>
            </a:endParaRPr>
          </a:p>
          <a:p>
            <a:pPr algn="just">
              <a:lnSpc>
                <a:spcPct val="200000"/>
              </a:lnSpc>
            </a:pPr>
            <a:r>
              <a:rPr lang="fr-FR" altLang="en-US" sz="2000" b="1" dirty="0">
                <a:solidFill>
                  <a:srgbClr val="0070C0"/>
                </a:solidFill>
                <a:latin typeface="Baskerville Old Face" panose="02020602080505020303" pitchFamily="18" charset="77"/>
              </a:rPr>
              <a:t>Aspects de formation et de compétences</a:t>
            </a:r>
          </a:p>
          <a:p>
            <a:pPr algn="just">
              <a:lnSpc>
                <a:spcPct val="150000"/>
              </a:lnSpc>
            </a:pPr>
            <a:r>
              <a:rPr lang="fr-FR" altLang="en-US" sz="2000" dirty="0">
                <a:latin typeface="Baskerville Old Face" panose="02020602080505020303" pitchFamily="18" charset="77"/>
              </a:rPr>
              <a:t>Le développement des compétences locales et la formation continue sont essentiels pour maintenir et exploiter efficacement les infrastructures énergétiques.</a:t>
            </a:r>
            <a:endParaRPr lang="fr-FR" altLang="en-US" sz="2000" b="1" dirty="0">
              <a:solidFill>
                <a:srgbClr val="0070C0"/>
              </a:solidFill>
              <a:latin typeface="Baskerville Old Face" panose="02020602080505020303" pitchFamily="18" charset="77"/>
            </a:endParaRPr>
          </a:p>
          <a:p>
            <a:pPr algn="just">
              <a:lnSpc>
                <a:spcPct val="200000"/>
              </a:lnSpc>
            </a:pPr>
            <a:r>
              <a:rPr lang="fr-FR" altLang="en-US" sz="2000" b="1" dirty="0">
                <a:solidFill>
                  <a:srgbClr val="0070C0"/>
                </a:solidFill>
                <a:latin typeface="Baskerville Old Face" panose="02020602080505020303" pitchFamily="18" charset="77"/>
              </a:rPr>
              <a:t>Aspects de la participation communautaire</a:t>
            </a:r>
          </a:p>
          <a:p>
            <a:pPr algn="just">
              <a:lnSpc>
                <a:spcPct val="150000"/>
              </a:lnSpc>
            </a:pPr>
            <a:r>
              <a:rPr lang="fr-FR" altLang="en-US" sz="2000" dirty="0">
                <a:latin typeface="Baskerville Old Face" panose="02020602080505020303" pitchFamily="18" charset="77"/>
              </a:rPr>
              <a:t>Impliquer les communautés locales dans la planification et la gestion des projets énergétiques peut favoriser l’acceptation et le succès des initiatives.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1570" y="1162092"/>
            <a:ext cx="10968859" cy="5362492"/>
          </a:xfrm>
        </p:spPr>
        <p:txBody>
          <a:bodyPr>
            <a:normAutofit/>
          </a:bodyPr>
          <a:lstStyle/>
          <a:p>
            <a:pPr marL="0" lvl="0" indent="0">
              <a:lnSpc>
                <a:spcPct val="115000"/>
              </a:lnSpc>
              <a:buNone/>
              <a:tabLst>
                <a:tab pos="457200" algn="l"/>
              </a:tabLst>
            </a:pPr>
            <a:r>
              <a:rPr lang="fr-FR" b="1" kern="100" dirty="0">
                <a:solidFill>
                  <a:srgbClr val="0070C0"/>
                </a:solidFill>
                <a:effectLst/>
                <a:latin typeface="Baskerville Old Face" panose="02020602080505020303" pitchFamily="18" charset="77"/>
                <a:ea typeface="Calibri" panose="020F0502020204030204" pitchFamily="34" charset="0"/>
                <a:cs typeface="Times New Roman" panose="02020603050405020304" pitchFamily="18" charset="0"/>
              </a:rPr>
              <a:t>Quelle stratégie pour une meilleure programmation des infrastructures ?</a:t>
            </a:r>
          </a:p>
          <a:p>
            <a:pPr marL="0" lvl="0" indent="0">
              <a:lnSpc>
                <a:spcPct val="115000"/>
              </a:lnSpc>
              <a:buNone/>
              <a:tabLst>
                <a:tab pos="457200" algn="l"/>
              </a:tabLst>
            </a:pPr>
            <a:endParaRPr lang="fr-FR" b="1" kern="100" dirty="0">
              <a:latin typeface="Baskerville Old Face" panose="02020602080505020303" pitchFamily="18" charset="77"/>
              <a:ea typeface="Calibri" panose="020F0502020204030204" pitchFamily="34" charset="0"/>
              <a:cs typeface="Times New Roman" panose="02020603050405020304" pitchFamily="18" charset="0"/>
            </a:endParaRPr>
          </a:p>
          <a:p>
            <a:pPr lvl="1">
              <a:lnSpc>
                <a:spcPct val="115000"/>
              </a:lnSpc>
              <a:buFont typeface="Wingdings" panose="05000000000000000000" pitchFamily="2" charset="2"/>
              <a:buChar char="§"/>
              <a:tabLst>
                <a:tab pos="457200" algn="l"/>
              </a:tabLst>
            </a:pPr>
            <a:r>
              <a:rPr lang="fr-FR" sz="2800" kern="100" dirty="0">
                <a:effectLst/>
                <a:latin typeface="Baskerville Old Face" panose="02020602080505020303" pitchFamily="18" charset="77"/>
                <a:ea typeface="Calibri" panose="020F0502020204030204" pitchFamily="34" charset="0"/>
                <a:cs typeface="Times New Roman" panose="02020603050405020304" pitchFamily="18" charset="0"/>
              </a:rPr>
              <a:t>Analyse préalable des besoins</a:t>
            </a:r>
          </a:p>
          <a:p>
            <a:pPr lvl="1">
              <a:lnSpc>
                <a:spcPct val="115000"/>
              </a:lnSpc>
              <a:buFont typeface="Wingdings" panose="05000000000000000000" pitchFamily="2" charset="2"/>
              <a:buChar char="§"/>
              <a:tabLst>
                <a:tab pos="457200" algn="l"/>
              </a:tabLst>
            </a:pPr>
            <a:r>
              <a:rPr lang="fr-FR" sz="2800" kern="100" dirty="0">
                <a:latin typeface="Baskerville Old Face" panose="02020602080505020303" pitchFamily="18" charset="77"/>
                <a:ea typeface="Calibri" panose="020F0502020204030204" pitchFamily="34" charset="0"/>
                <a:cs typeface="Times New Roman" panose="02020603050405020304" pitchFamily="18" charset="0"/>
              </a:rPr>
              <a:t>Collecte adéquate des données</a:t>
            </a:r>
          </a:p>
          <a:p>
            <a:pPr lvl="1">
              <a:lnSpc>
                <a:spcPct val="115000"/>
              </a:lnSpc>
              <a:buFont typeface="Wingdings" panose="05000000000000000000" pitchFamily="2" charset="2"/>
              <a:buChar char="§"/>
              <a:tabLst>
                <a:tab pos="457200" algn="l"/>
              </a:tabLst>
            </a:pPr>
            <a:r>
              <a:rPr lang="en-US" sz="2800" kern="100" dirty="0">
                <a:effectLst/>
                <a:latin typeface="Baskerville Old Face" panose="02020602080505020303" pitchFamily="18" charset="77"/>
                <a:ea typeface="Calibri" panose="020F0502020204030204" pitchFamily="34" charset="0"/>
                <a:cs typeface="Times New Roman" panose="02020603050405020304" pitchFamily="18" charset="0"/>
              </a:rPr>
              <a:t>Identification des outils adaptés</a:t>
            </a:r>
          </a:p>
          <a:p>
            <a:pPr lvl="1">
              <a:lnSpc>
                <a:spcPct val="115000"/>
              </a:lnSpc>
              <a:buFont typeface="Wingdings" panose="05000000000000000000" pitchFamily="2" charset="2"/>
              <a:buChar char="§"/>
              <a:tabLst>
                <a:tab pos="457200" algn="l"/>
              </a:tabLst>
            </a:pPr>
            <a:r>
              <a:rPr lang="en-US" sz="2800" kern="100" dirty="0">
                <a:latin typeface="Baskerville Old Face" panose="02020602080505020303" pitchFamily="18" charset="77"/>
                <a:ea typeface="Calibri" panose="020F0502020204030204" pitchFamily="34" charset="0"/>
                <a:cs typeface="Times New Roman" panose="02020603050405020304" pitchFamily="18" charset="0"/>
              </a:rPr>
              <a:t>Mobilisation d’une ressource </a:t>
            </a:r>
            <a:r>
              <a:rPr lang="en-US" sz="2800" kern="100" dirty="0" err="1">
                <a:latin typeface="Baskerville Old Face" panose="02020602080505020303" pitchFamily="18" charset="77"/>
                <a:ea typeface="Calibri" panose="020F0502020204030204" pitchFamily="34" charset="0"/>
                <a:cs typeface="Times New Roman" panose="02020603050405020304" pitchFamily="18" charset="0"/>
              </a:rPr>
              <a:t>humaine</a:t>
            </a:r>
            <a:r>
              <a:rPr lang="en-US" sz="2800" kern="100" dirty="0">
                <a:latin typeface="Baskerville Old Face" panose="02020602080505020303" pitchFamily="18" charset="77"/>
                <a:ea typeface="Calibri" panose="020F0502020204030204" pitchFamily="34" charset="0"/>
                <a:cs typeface="Times New Roman" panose="02020603050405020304" pitchFamily="18" charset="0"/>
              </a:rPr>
              <a:t> </a:t>
            </a:r>
            <a:r>
              <a:rPr lang="en-US" sz="2800" kern="100" dirty="0" err="1">
                <a:latin typeface="Baskerville Old Face" panose="02020602080505020303" pitchFamily="18" charset="77"/>
                <a:ea typeface="Calibri" panose="020F0502020204030204" pitchFamily="34" charset="0"/>
                <a:cs typeface="Times New Roman" panose="02020603050405020304" pitchFamily="18" charset="0"/>
              </a:rPr>
              <a:t>qualifiée</a:t>
            </a:r>
            <a:r>
              <a:rPr lang="en-US" sz="2800" kern="100" dirty="0">
                <a:latin typeface="Baskerville Old Face" panose="02020602080505020303" pitchFamily="18" charset="77"/>
                <a:ea typeface="Calibri" panose="020F0502020204030204" pitchFamily="34" charset="0"/>
                <a:cs typeface="Times New Roman" panose="02020603050405020304" pitchFamily="18" charset="0"/>
              </a:rPr>
              <a:t> et des </a:t>
            </a:r>
            <a:r>
              <a:rPr lang="en-US" sz="2800" kern="100" dirty="0" err="1">
                <a:latin typeface="Baskerville Old Face" panose="02020602080505020303" pitchFamily="18" charset="77"/>
                <a:ea typeface="Calibri" panose="020F0502020204030204" pitchFamily="34" charset="0"/>
                <a:cs typeface="Times New Roman" panose="02020603050405020304" pitchFamily="18" charset="0"/>
              </a:rPr>
              <a:t>moyens</a:t>
            </a:r>
            <a:r>
              <a:rPr lang="en-US" sz="2800" kern="100" dirty="0">
                <a:latin typeface="Baskerville Old Face" panose="02020602080505020303" pitchFamily="18" charset="77"/>
                <a:ea typeface="Calibri" panose="020F0502020204030204" pitchFamily="34" charset="0"/>
                <a:cs typeface="Times New Roman" panose="02020603050405020304" pitchFamily="18" charset="0"/>
              </a:rPr>
              <a:t> </a:t>
            </a:r>
            <a:r>
              <a:rPr lang="en-US" sz="2800" kern="100" dirty="0" err="1">
                <a:latin typeface="Baskerville Old Face" panose="02020602080505020303" pitchFamily="18" charset="77"/>
                <a:ea typeface="Calibri" panose="020F0502020204030204" pitchFamily="34" charset="0"/>
                <a:cs typeface="Times New Roman" panose="02020603050405020304" pitchFamily="18" charset="0"/>
              </a:rPr>
              <a:t>appropriés</a:t>
            </a:r>
            <a:endParaRPr lang="en-US" sz="2800" kern="100" dirty="0">
              <a:latin typeface="Baskerville Old Face" panose="02020602080505020303" pitchFamily="18" charset="77"/>
              <a:ea typeface="Calibri" panose="020F0502020204030204" pitchFamily="34" charset="0"/>
              <a:cs typeface="Times New Roman" panose="02020603050405020304" pitchFamily="18" charset="0"/>
            </a:endParaRPr>
          </a:p>
          <a:p>
            <a:pPr lvl="0">
              <a:lnSpc>
                <a:spcPct val="115000"/>
              </a:lnSpc>
              <a:buFont typeface="Courier New" panose="02070309020205020404" pitchFamily="49" charset="0"/>
              <a:buChar char="o"/>
              <a:tabLst>
                <a:tab pos="457200" algn="l"/>
              </a:tabLst>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buNone/>
            </a:pPr>
            <a:endParaRPr lang="en-US" kern="100" dirty="0">
              <a:latin typeface="Baskerville Old Face" panose="02020602080505020303" pitchFamily="18" charset="77"/>
              <a:cs typeface="Times New Roman" panose="02020603050405020304" pitchFamily="18" charset="0"/>
            </a:endParaRPr>
          </a:p>
        </p:txBody>
      </p:sp>
      <p:sp>
        <p:nvSpPr>
          <p:cNvPr id="2" name="ZoneTexte 1"/>
          <p:cNvSpPr txBox="1"/>
          <p:nvPr/>
        </p:nvSpPr>
        <p:spPr>
          <a:xfrm>
            <a:off x="342899" y="342900"/>
            <a:ext cx="8550729"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3. PROGRAMMATION DES INFRASTRUCTURES</a:t>
            </a:r>
            <a:endParaRPr lang="en-US" sz="2800" dirty="0">
              <a:solidFill>
                <a:srgbClr val="0070C0"/>
              </a:solidFill>
              <a:latin typeface="Baskerville Old Face" panose="02020602080505020303" pitchFamily="18" charset="77"/>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1570" y="1047791"/>
            <a:ext cx="10968859" cy="5362492"/>
          </a:xfrm>
        </p:spPr>
        <p:txBody>
          <a:bodyPr>
            <a:normAutofit/>
          </a:bodyPr>
          <a:lstStyle/>
          <a:p>
            <a:pPr marL="0" lvl="0" indent="0">
              <a:lnSpc>
                <a:spcPct val="115000"/>
              </a:lnSpc>
              <a:buNone/>
              <a:tabLst>
                <a:tab pos="457200" algn="l"/>
              </a:tabLst>
            </a:pPr>
            <a:r>
              <a:rPr lang="fr-FR" sz="3600" b="1" kern="100" dirty="0">
                <a:solidFill>
                  <a:srgbClr val="0070C0"/>
                </a:solidFill>
                <a:effectLst/>
                <a:latin typeface="Baskerville Old Face" panose="02020602080505020303" pitchFamily="18" charset="77"/>
                <a:ea typeface="Calibri" panose="020F0502020204030204" pitchFamily="34" charset="0"/>
                <a:cs typeface="Times New Roman" panose="02020603050405020304" pitchFamily="18" charset="0"/>
              </a:rPr>
              <a:t>Comment prioriser les investissements ?</a:t>
            </a:r>
          </a:p>
          <a:p>
            <a:pPr marL="0" lvl="0" indent="0">
              <a:lnSpc>
                <a:spcPct val="115000"/>
              </a:lnSpc>
              <a:buNone/>
              <a:tabLst>
                <a:tab pos="457200" algn="l"/>
              </a:tabLst>
            </a:pPr>
            <a:endParaRPr lang="fr-FR" sz="1800" b="1" kern="100" dirty="0">
              <a:latin typeface="Baskerville Old Face" panose="02020602080505020303" pitchFamily="18" charset="77"/>
              <a:ea typeface="Calibri" panose="020F0502020204030204" pitchFamily="34" charset="0"/>
              <a:cs typeface="Times New Roman" panose="02020603050405020304" pitchFamily="18" charset="0"/>
            </a:endParaRPr>
          </a:p>
          <a:p>
            <a:pPr lvl="1">
              <a:lnSpc>
                <a:spcPct val="115000"/>
              </a:lnSpc>
              <a:buFont typeface="Wingdings" panose="05000000000000000000" pitchFamily="2" charset="2"/>
              <a:buChar char="§"/>
              <a:tabLst>
                <a:tab pos="457200" algn="l"/>
              </a:tabLst>
            </a:pPr>
            <a:r>
              <a:rPr lang="fr-FR" sz="2800" b="1" kern="100" dirty="0">
                <a:effectLst/>
                <a:latin typeface="Baskerville Old Face" panose="02020602080505020303" pitchFamily="18" charset="77"/>
                <a:ea typeface="Calibri" panose="020F0502020204030204" pitchFamily="34" charset="0"/>
                <a:cs typeface="Times New Roman" panose="02020603050405020304" pitchFamily="18" charset="0"/>
              </a:rPr>
              <a:t>Critères économiques</a:t>
            </a:r>
            <a:r>
              <a:rPr lang="fr-FR" sz="2800" kern="100" dirty="0">
                <a:effectLst/>
                <a:latin typeface="Baskerville Old Face" panose="02020602080505020303" pitchFamily="18" charset="77"/>
                <a:ea typeface="Calibri" panose="020F0502020204030204" pitchFamily="34" charset="0"/>
                <a:cs typeface="Times New Roman" panose="02020603050405020304" pitchFamily="18" charset="0"/>
              </a:rPr>
              <a:t> </a:t>
            </a:r>
            <a:r>
              <a:rPr lang="fr-FR" sz="2800" kern="100" dirty="0">
                <a:latin typeface="Baskerville Old Face" panose="02020602080505020303" pitchFamily="18" charset="77"/>
                <a:cs typeface="Times New Roman" panose="02020603050405020304" pitchFamily="18" charset="0"/>
              </a:rPr>
              <a:t>(prioriser les investissements moins coûteux car les ressources financières sont plus accessibles)</a:t>
            </a:r>
          </a:p>
          <a:p>
            <a:pPr lvl="1">
              <a:lnSpc>
                <a:spcPct val="115000"/>
              </a:lnSpc>
              <a:buFont typeface="Wingdings" panose="05000000000000000000" pitchFamily="2" charset="2"/>
              <a:buChar char="§"/>
              <a:tabLst>
                <a:tab pos="457200" algn="l"/>
              </a:tabLst>
            </a:pPr>
            <a:r>
              <a:rPr lang="fr-FR" sz="2800" b="1" kern="100" dirty="0">
                <a:effectLst/>
                <a:latin typeface="Baskerville Old Face" panose="02020602080505020303" pitchFamily="18" charset="77"/>
                <a:ea typeface="Calibri" panose="020F0502020204030204" pitchFamily="34" charset="0"/>
                <a:cs typeface="Times New Roman" panose="02020603050405020304" pitchFamily="18" charset="0"/>
              </a:rPr>
              <a:t>Critères sociaux </a:t>
            </a:r>
            <a:r>
              <a:rPr lang="fr-FR" sz="2800" kern="100" dirty="0">
                <a:latin typeface="Baskerville Old Face" panose="02020602080505020303" pitchFamily="18" charset="77"/>
                <a:cs typeface="Times New Roman" panose="02020603050405020304" pitchFamily="18" charset="0"/>
              </a:rPr>
              <a:t>(Cela pourrait dépendre du programme social des gouvernements)</a:t>
            </a:r>
            <a:endParaRPr lang="en-US" sz="2800" kern="100" dirty="0">
              <a:latin typeface="Baskerville Old Face" panose="02020602080505020303" pitchFamily="18" charset="77"/>
              <a:cs typeface="Times New Roman" panose="02020603050405020304" pitchFamily="18" charset="0"/>
            </a:endParaRPr>
          </a:p>
          <a:p>
            <a:pPr lvl="1">
              <a:lnSpc>
                <a:spcPct val="115000"/>
              </a:lnSpc>
              <a:buFont typeface="Wingdings" panose="05000000000000000000" pitchFamily="2" charset="2"/>
              <a:buChar char="§"/>
              <a:tabLst>
                <a:tab pos="457200" algn="l"/>
              </a:tabLst>
            </a:pPr>
            <a:r>
              <a:rPr lang="en-US" sz="2800" b="1" kern="100" dirty="0">
                <a:latin typeface="Baskerville Old Face" panose="02020602080505020303" pitchFamily="18" charset="77"/>
                <a:cs typeface="Times New Roman" panose="02020603050405020304" pitchFamily="18" charset="0"/>
              </a:rPr>
              <a:t>Critères temporels </a:t>
            </a:r>
            <a:r>
              <a:rPr lang="en-US" sz="2800" kern="100" dirty="0">
                <a:latin typeface="Baskerville Old Face" panose="02020602080505020303" pitchFamily="18" charset="77"/>
                <a:ea typeface="Calibri" panose="020F0502020204030204" pitchFamily="34" charset="0"/>
                <a:cs typeface="Times New Roman" panose="02020603050405020304" pitchFamily="18" charset="0"/>
              </a:rPr>
              <a:t>(liés aux réalisations d’infrastructures ; choisir entre le temps de construction d’une centrale nucléaire et une centrale à gaz, par exemple)</a:t>
            </a:r>
            <a:endParaRPr lang="en-US" sz="2800" kern="100" dirty="0">
              <a:effectLst/>
              <a:latin typeface="Baskerville Old Face" panose="02020602080505020303" pitchFamily="18" charset="77"/>
              <a:ea typeface="Calibri" panose="020F0502020204030204" pitchFamily="34" charset="0"/>
              <a:cs typeface="Times New Roman" panose="02020603050405020304" pitchFamily="18" charset="0"/>
            </a:endParaRPr>
          </a:p>
        </p:txBody>
      </p:sp>
      <p:sp>
        <p:nvSpPr>
          <p:cNvPr id="2" name="ZoneTexte 1"/>
          <p:cNvSpPr txBox="1"/>
          <p:nvPr/>
        </p:nvSpPr>
        <p:spPr>
          <a:xfrm>
            <a:off x="342900" y="342900"/>
            <a:ext cx="8507186" cy="523220"/>
          </a:xfrm>
          <a:prstGeom prst="rect">
            <a:avLst/>
          </a:prstGeom>
          <a:noFill/>
        </p:spPr>
        <p:txBody>
          <a:bodyPr wrap="square" rtlCol="0">
            <a:spAutoFit/>
          </a:bodyPr>
          <a:lstStyle/>
          <a:p>
            <a:r>
              <a:rPr lang="fr-FR" sz="2800" b="1" dirty="0">
                <a:solidFill>
                  <a:srgbClr val="0070C0"/>
                </a:solidFill>
                <a:latin typeface="Baskerville Old Face" panose="02020602080505020303" pitchFamily="18" charset="77"/>
              </a:rPr>
              <a:t>3. PROGRAMMATION DES INFRASTRUCTURES</a:t>
            </a:r>
            <a:endParaRPr lang="en-US" sz="2800" dirty="0">
              <a:solidFill>
                <a:srgbClr val="0070C0"/>
              </a:solidFill>
              <a:latin typeface="Baskerville Old Face" panose="02020602080505020303" pitchFamily="18" charset="77"/>
            </a:endParaRP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8192</TotalTime>
  <Words>1234</Words>
  <Application>Microsoft Macintosh PowerPoint</Application>
  <PresentationFormat>Grand écran</PresentationFormat>
  <Paragraphs>125</Paragraphs>
  <Slides>18</Slides>
  <Notes>3</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18</vt:i4>
      </vt:variant>
    </vt:vector>
  </HeadingPairs>
  <TitlesOfParts>
    <vt:vector size="27" baseType="lpstr">
      <vt:lpstr>Arial</vt:lpstr>
      <vt:lpstr>Baskerville Old Face</vt:lpstr>
      <vt:lpstr>Calibri</vt:lpstr>
      <vt:lpstr>Calibri Light</vt:lpstr>
      <vt:lpstr>Cambria</vt:lpstr>
      <vt:lpstr>Courier New</vt:lpstr>
      <vt:lpstr>Symbol</vt:lpstr>
      <vt:lpstr>Wingdings</vt:lpstr>
      <vt:lpstr>Thème Office</vt:lpstr>
      <vt:lpstr> ATELIER DE TRAVAIL DE REGULAE.FR  Infrastructures énergétiques durables : Comment planifier, programmer et financer? Abidjan, 25 – 27 juin 2024   PÉRIMÈTRE D’ACTION POUR LE RÉGULATEUR: LES DÉMARCHES TCHADIENNES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aimable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DE LA CLAUSE DE TAKE OR PAY DANS LES CONTRATS D’ACHAT D’ELECTRICITE EN AFRIQUE SUBSAHARIENNE FRANCOPHONE : LE CAS DU TCHAD</dc:title>
  <dc:creator>Microsoft Office User</dc:creator>
  <cp:lastModifiedBy>SIDJIM BILAL</cp:lastModifiedBy>
  <cp:revision>31</cp:revision>
  <dcterms:created xsi:type="dcterms:W3CDTF">2023-08-25T19:31:00Z</dcterms:created>
  <dcterms:modified xsi:type="dcterms:W3CDTF">2024-06-24T22:09:58Z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8410EFA427CC408987F90BEF3668F81E_12</vt:lpwstr>
  </property>
  <property fmtid="{D5CDD505-2E9C-101B-9397-08002B2CF9AE}" pid="3" name="KSOProductBuildVer">
    <vt:lpwstr>1036-12.2.0.16909</vt:lpwstr>
  </property>
</Properties>
</file>