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heme/theme4.xml" ContentType="application/vnd.openxmlformats-officedocument.theme+xml"/>
  <Override PartName="/ppt/tags/tag14.xml" ContentType="application/vnd.openxmlformats-officedocument.presentationml.tags+xml"/>
  <Override PartName="/ppt/tags/tag15.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1" r:id="rId5"/>
    <p:sldMasterId id="2147483689" r:id="rId6"/>
  </p:sldMasterIdLst>
  <p:notesMasterIdLst>
    <p:notesMasterId r:id="rId30"/>
  </p:notesMasterIdLst>
  <p:sldIdLst>
    <p:sldId id="256" r:id="rId7"/>
    <p:sldId id="867" r:id="rId8"/>
    <p:sldId id="372" r:id="rId9"/>
    <p:sldId id="1470" r:id="rId10"/>
    <p:sldId id="1471" r:id="rId11"/>
    <p:sldId id="1437" r:id="rId12"/>
    <p:sldId id="1438" r:id="rId13"/>
    <p:sldId id="1442" r:id="rId14"/>
    <p:sldId id="1469" r:id="rId15"/>
    <p:sldId id="1459" r:id="rId16"/>
    <p:sldId id="1451" r:id="rId17"/>
    <p:sldId id="1455" r:id="rId18"/>
    <p:sldId id="1456" r:id="rId19"/>
    <p:sldId id="1453" r:id="rId20"/>
    <p:sldId id="1457" r:id="rId21"/>
    <p:sldId id="1461" r:id="rId22"/>
    <p:sldId id="1460" r:id="rId23"/>
    <p:sldId id="1458" r:id="rId24"/>
    <p:sldId id="1462" r:id="rId25"/>
    <p:sldId id="1463" r:id="rId26"/>
    <p:sldId id="1468" r:id="rId27"/>
    <p:sldId id="1464" r:id="rId28"/>
    <p:sldId id="283" r:id="rId29"/>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4F8F8"/>
    <a:srgbClr val="B7E9F5"/>
    <a:srgbClr val="E2EFDA"/>
    <a:srgbClr val="FCE4D6"/>
    <a:srgbClr val="0000FF"/>
    <a:srgbClr val="CCECFF"/>
    <a:srgbClr val="C6BEB6"/>
    <a:srgbClr val="CA5F54"/>
    <a:srgbClr val="C0504D"/>
    <a:srgbClr val="E27C7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85BE263C-DBD7-4A20-BB59-AAB30ACAA65A}" styleName="Style moyen 3 - Accentuation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68D230F3-CF80-4859-8CE7-A43EE81993B5}" styleName="Style léger 1 - Accentuation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F5AB1C69-6EDB-4FF4-983F-18BD219EF322}" styleName="Style moyen 2 - Accentuation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FECB4D8-DB02-4DC6-A0A2-4F2EBAE1DC90}" styleName="Style moyen 1 - Accentuation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0505E3EF-67EA-436B-97B2-0124C06EBD24}" styleName="Style moyen 4 - Accentuation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616DA210-FB5B-4158-B5E0-FEB733F419BA}" styleName="Style clair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3B4B98B0-60AC-42C2-AFA5-B58CD77FA1E5}" styleName="Style léger 1 - Accentuation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E8B1032C-EA38-4F05-BA0D-38AFFFC7BED3}" styleName="Style léger 3 - Accentuation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DBED569-4797-4DF1-A0F4-6AAB3CD982D8}" styleName="Style léger 3 - Accentuation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59" d="100"/>
          <a:sy n="59" d="100"/>
        </p:scale>
        <p:origin x="964" y="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notesMaster" Target="notesMasters/notesMaster1.xml"/><Relationship Id="rId8"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dPt>
            <c:idx val="0"/>
            <c:bubble3D val="0"/>
            <c:spPr>
              <a:solidFill>
                <a:srgbClr val="00B050"/>
              </a:solidFill>
              <a:ln>
                <a:noFill/>
              </a:ln>
              <a:effectLst/>
            </c:spPr>
            <c:extLst>
              <c:ext xmlns:c16="http://schemas.microsoft.com/office/drawing/2014/chart" uri="{C3380CC4-5D6E-409C-BE32-E72D297353CC}">
                <c16:uniqueId val="{00000001-EA2B-498A-A778-1D565D19FAAA}"/>
              </c:ext>
            </c:extLst>
          </c:dPt>
          <c:dPt>
            <c:idx val="1"/>
            <c:bubble3D val="0"/>
            <c:spPr>
              <a:solidFill>
                <a:schemeClr val="accent5"/>
              </a:solidFill>
              <a:ln>
                <a:noFill/>
              </a:ln>
              <a:effectLst/>
            </c:spPr>
            <c:extLst>
              <c:ext xmlns:c16="http://schemas.microsoft.com/office/drawing/2014/chart" uri="{C3380CC4-5D6E-409C-BE32-E72D297353CC}">
                <c16:uniqueId val="{00000003-EA2B-498A-A778-1D565D19FAAA}"/>
              </c:ext>
            </c:extLst>
          </c:dPt>
          <c:dPt>
            <c:idx val="2"/>
            <c:bubble3D val="0"/>
            <c:spPr>
              <a:solidFill>
                <a:schemeClr val="accent2"/>
              </a:solidFill>
              <a:ln>
                <a:noFill/>
              </a:ln>
              <a:effectLst/>
            </c:spPr>
            <c:extLst>
              <c:ext xmlns:c16="http://schemas.microsoft.com/office/drawing/2014/chart" uri="{C3380CC4-5D6E-409C-BE32-E72D297353CC}">
                <c16:uniqueId val="{00000005-EA2B-498A-A778-1D565D19FAAA}"/>
              </c:ext>
            </c:extLst>
          </c:dPt>
          <c:dLbls>
            <c:dLbl>
              <c:idx val="0"/>
              <c:layout>
                <c:manualLayout>
                  <c:x val="0.11492277538594413"/>
                  <c:y val="7.864962357958169E-2"/>
                </c:manualLayout>
              </c:layout>
              <c:tx>
                <c:rich>
                  <a:bodyPr rot="0" spcFirstLastPara="1" vertOverflow="ellipsis" vert="horz" wrap="square" anchor="ctr" anchorCtr="1"/>
                  <a:lstStyle/>
                  <a:p>
                    <a:pPr>
                      <a:defRPr sz="1197" b="1" i="0" u="none" strike="noStrike" kern="1200" baseline="0">
                        <a:solidFill>
                          <a:schemeClr val="accent6">
                            <a:lumMod val="75000"/>
                          </a:schemeClr>
                        </a:solidFill>
                        <a:latin typeface="Candara" panose="020E0502030303020204" pitchFamily="34" charset="0"/>
                        <a:ea typeface="+mn-ea"/>
                        <a:cs typeface="+mn-cs"/>
                      </a:defRPr>
                    </a:pPr>
                    <a:fld id="{FA2DA944-9F03-4A7F-9298-6C5F3279A42A}" type="VALUE">
                      <a:rPr lang="en-US" b="1" smtClean="0">
                        <a:solidFill>
                          <a:schemeClr val="accent6">
                            <a:lumMod val="75000"/>
                          </a:schemeClr>
                        </a:solidFill>
                      </a:rPr>
                      <a:pPr>
                        <a:defRPr b="1">
                          <a:solidFill>
                            <a:schemeClr val="accent6">
                              <a:lumMod val="75000"/>
                            </a:schemeClr>
                          </a:solidFill>
                        </a:defRPr>
                      </a:pPr>
                      <a:t>[VALEUR]</a:t>
                    </a:fld>
                    <a:endParaRPr lang="en-US" b="1" dirty="0">
                      <a:solidFill>
                        <a:schemeClr val="accent6">
                          <a:lumMod val="75000"/>
                        </a:schemeClr>
                      </a:solidFill>
                    </a:endParaRPr>
                  </a:p>
                  <a:p>
                    <a:pPr>
                      <a:defRPr b="1">
                        <a:solidFill>
                          <a:schemeClr val="accent6">
                            <a:lumMod val="75000"/>
                          </a:schemeClr>
                        </a:solidFill>
                      </a:defRPr>
                    </a:pPr>
                    <a:r>
                      <a:rPr lang="en-US" b="1" baseline="0" dirty="0">
                        <a:solidFill>
                          <a:schemeClr val="accent6">
                            <a:lumMod val="75000"/>
                          </a:schemeClr>
                        </a:solidFill>
                      </a:rPr>
                      <a:t> </a:t>
                    </a:r>
                    <a:fld id="{25383C17-EEFB-42D3-8C8B-0C10095810C0}" type="PERCENTAGE">
                      <a:rPr lang="en-US" b="1" baseline="0">
                        <a:solidFill>
                          <a:schemeClr val="accent6">
                            <a:lumMod val="75000"/>
                          </a:schemeClr>
                        </a:solidFill>
                      </a:rPr>
                      <a:pPr>
                        <a:defRPr b="1">
                          <a:solidFill>
                            <a:schemeClr val="accent6">
                              <a:lumMod val="75000"/>
                            </a:schemeClr>
                          </a:solidFill>
                        </a:defRPr>
                      </a:pPr>
                      <a:t>[POURCENTAGE]</a:t>
                    </a:fld>
                    <a:endParaRPr lang="en-US" b="1" baseline="0" dirty="0">
                      <a:solidFill>
                        <a:schemeClr val="accent6">
                          <a:lumMod val="75000"/>
                        </a:schemeClr>
                      </a:solidFill>
                    </a:endParaRPr>
                  </a:p>
                </c:rich>
              </c:tx>
              <c:spPr>
                <a:noFill/>
                <a:ln>
                  <a:noFill/>
                </a:ln>
                <a:effectLst/>
              </c:spPr>
              <c:txPr>
                <a:bodyPr rot="0" spcFirstLastPara="1" vertOverflow="ellipsis" vert="horz" wrap="square" anchor="ctr" anchorCtr="1"/>
                <a:lstStyle/>
                <a:p>
                  <a:pPr>
                    <a:defRPr sz="1197" b="1" i="0" u="none" strike="noStrike" kern="1200" baseline="0">
                      <a:solidFill>
                        <a:schemeClr val="accent6">
                          <a:lumMod val="75000"/>
                        </a:schemeClr>
                      </a:solidFill>
                      <a:latin typeface="Candara" panose="020E0502030303020204" pitchFamily="34" charset="0"/>
                      <a:ea typeface="+mn-ea"/>
                      <a:cs typeface="+mn-cs"/>
                    </a:defRPr>
                  </a:pPr>
                  <a:endParaRPr lang="fr-FR"/>
                </a:p>
              </c:txPr>
              <c:showLegendKey val="0"/>
              <c:showVal val="1"/>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EA2B-498A-A778-1D565D19FAAA}"/>
                </c:ext>
              </c:extLst>
            </c:dLbl>
            <c:dLbl>
              <c:idx val="1"/>
              <c:layout>
                <c:manualLayout>
                  <c:x val="-0.12009939530150823"/>
                  <c:y val="8.2196778728278588E-2"/>
                </c:manualLayout>
              </c:layout>
              <c:tx>
                <c:rich>
                  <a:bodyPr rot="0" spcFirstLastPara="1" vertOverflow="ellipsis" vert="horz" wrap="square" anchor="ctr" anchorCtr="1"/>
                  <a:lstStyle/>
                  <a:p>
                    <a:pPr>
                      <a:defRPr sz="1197" b="1" i="0" u="none" strike="noStrike" kern="1200" baseline="0">
                        <a:solidFill>
                          <a:schemeClr val="accent5"/>
                        </a:solidFill>
                        <a:latin typeface="Candara" panose="020E0502030303020204" pitchFamily="34" charset="0"/>
                        <a:ea typeface="+mn-ea"/>
                        <a:cs typeface="+mn-cs"/>
                      </a:defRPr>
                    </a:pPr>
                    <a:fld id="{2230C26B-B588-4369-A0A7-42F431544F63}" type="VALUE">
                      <a:rPr lang="en-US" b="1" smtClean="0">
                        <a:solidFill>
                          <a:schemeClr val="accent5"/>
                        </a:solidFill>
                      </a:rPr>
                      <a:pPr>
                        <a:defRPr b="1">
                          <a:solidFill>
                            <a:schemeClr val="accent5"/>
                          </a:solidFill>
                        </a:defRPr>
                      </a:pPr>
                      <a:t>[VALEUR]</a:t>
                    </a:fld>
                    <a:endParaRPr lang="en-US" b="1" dirty="0">
                      <a:solidFill>
                        <a:schemeClr val="accent5"/>
                      </a:solidFill>
                    </a:endParaRPr>
                  </a:p>
                  <a:p>
                    <a:pPr>
                      <a:defRPr b="1">
                        <a:solidFill>
                          <a:schemeClr val="accent5"/>
                        </a:solidFill>
                      </a:defRPr>
                    </a:pPr>
                    <a:r>
                      <a:rPr lang="en-US" b="1" baseline="0" dirty="0">
                        <a:solidFill>
                          <a:schemeClr val="accent5"/>
                        </a:solidFill>
                      </a:rPr>
                      <a:t> </a:t>
                    </a:r>
                    <a:fld id="{4780992B-5E38-4B3E-B430-9546AB34DB15}" type="PERCENTAGE">
                      <a:rPr lang="en-US" b="1" baseline="0" dirty="0">
                        <a:solidFill>
                          <a:schemeClr val="accent5"/>
                        </a:solidFill>
                      </a:rPr>
                      <a:pPr>
                        <a:defRPr b="1">
                          <a:solidFill>
                            <a:schemeClr val="accent5"/>
                          </a:solidFill>
                        </a:defRPr>
                      </a:pPr>
                      <a:t>[POURCENTAGE]</a:t>
                    </a:fld>
                    <a:endParaRPr lang="en-US" b="1" baseline="0" dirty="0">
                      <a:solidFill>
                        <a:schemeClr val="accent5"/>
                      </a:solidFill>
                    </a:endParaRPr>
                  </a:p>
                </c:rich>
              </c:tx>
              <c:spPr>
                <a:noFill/>
                <a:ln>
                  <a:noFill/>
                </a:ln>
                <a:effectLst/>
              </c:spPr>
              <c:txPr>
                <a:bodyPr rot="0" spcFirstLastPara="1" vertOverflow="ellipsis" vert="horz" wrap="square" anchor="ctr" anchorCtr="1"/>
                <a:lstStyle/>
                <a:p>
                  <a:pPr>
                    <a:defRPr sz="1197" b="1" i="0" u="none" strike="noStrike" kern="1200" baseline="0">
                      <a:solidFill>
                        <a:schemeClr val="accent5"/>
                      </a:solidFill>
                      <a:latin typeface="Candara" panose="020E0502030303020204" pitchFamily="34" charset="0"/>
                      <a:ea typeface="+mn-ea"/>
                      <a:cs typeface="+mn-cs"/>
                    </a:defRPr>
                  </a:pPr>
                  <a:endParaRPr lang="fr-FR"/>
                </a:p>
              </c:txPr>
              <c:showLegendKey val="0"/>
              <c:showVal val="1"/>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EA2B-498A-A778-1D565D19FAAA}"/>
                </c:ext>
              </c:extLst>
            </c:dLbl>
            <c:dLbl>
              <c:idx val="2"/>
              <c:layout>
                <c:manualLayout>
                  <c:x val="-7.9488087952673925E-2"/>
                  <c:y val="-8.9380549334800621E-2"/>
                </c:manualLayout>
              </c:layout>
              <c:tx>
                <c:rich>
                  <a:bodyPr rot="0" spcFirstLastPara="1" vertOverflow="ellipsis" vert="horz" wrap="square" anchor="ctr" anchorCtr="1"/>
                  <a:lstStyle/>
                  <a:p>
                    <a:pPr>
                      <a:defRPr sz="1197" b="1" i="0" u="none" strike="noStrike" kern="1200" baseline="0">
                        <a:solidFill>
                          <a:schemeClr val="accent2"/>
                        </a:solidFill>
                        <a:latin typeface="Candara" panose="020E0502030303020204" pitchFamily="34" charset="0"/>
                        <a:ea typeface="+mn-ea"/>
                        <a:cs typeface="+mn-cs"/>
                      </a:defRPr>
                    </a:pPr>
                    <a:fld id="{4C6CDECA-5253-43D2-B3E1-46892FF7A736}" type="VALUE">
                      <a:rPr lang="en-US" b="1" smtClean="0">
                        <a:solidFill>
                          <a:schemeClr val="accent2"/>
                        </a:solidFill>
                      </a:rPr>
                      <a:pPr>
                        <a:defRPr b="1">
                          <a:solidFill>
                            <a:schemeClr val="accent2"/>
                          </a:solidFill>
                        </a:defRPr>
                      </a:pPr>
                      <a:t>[VALEUR]</a:t>
                    </a:fld>
                    <a:r>
                      <a:rPr lang="en-US" b="1" baseline="0" dirty="0">
                        <a:solidFill>
                          <a:schemeClr val="accent2"/>
                        </a:solidFill>
                      </a:rPr>
                      <a:t> </a:t>
                    </a:r>
                  </a:p>
                  <a:p>
                    <a:pPr>
                      <a:defRPr b="1">
                        <a:solidFill>
                          <a:schemeClr val="accent2"/>
                        </a:solidFill>
                      </a:defRPr>
                    </a:pPr>
                    <a:fld id="{357723CA-E330-4DC4-8390-898704403962}" type="PERCENTAGE">
                      <a:rPr lang="en-US" b="1" baseline="0" smtClean="0">
                        <a:solidFill>
                          <a:schemeClr val="accent2"/>
                        </a:solidFill>
                      </a:rPr>
                      <a:pPr>
                        <a:defRPr b="1">
                          <a:solidFill>
                            <a:schemeClr val="accent2"/>
                          </a:solidFill>
                        </a:defRPr>
                      </a:pPr>
                      <a:t>[POURCENTAGE]</a:t>
                    </a:fld>
                    <a:endParaRPr lang="fr-CI"/>
                  </a:p>
                </c:rich>
              </c:tx>
              <c:spPr>
                <a:noFill/>
                <a:ln>
                  <a:noFill/>
                </a:ln>
                <a:effectLst/>
              </c:spPr>
              <c:txPr>
                <a:bodyPr rot="0" spcFirstLastPara="1" vertOverflow="ellipsis" vert="horz" wrap="square" anchor="ctr" anchorCtr="1"/>
                <a:lstStyle/>
                <a:p>
                  <a:pPr>
                    <a:defRPr sz="1197" b="1" i="0" u="none" strike="noStrike" kern="1200" baseline="0">
                      <a:solidFill>
                        <a:schemeClr val="accent2"/>
                      </a:solidFill>
                      <a:latin typeface="Candara" panose="020E0502030303020204" pitchFamily="34" charset="0"/>
                      <a:ea typeface="+mn-ea"/>
                      <a:cs typeface="+mn-cs"/>
                    </a:defRPr>
                  </a:pPr>
                  <a:endParaRPr lang="fr-FR"/>
                </a:p>
              </c:txPr>
              <c:showLegendKey val="0"/>
              <c:showVal val="1"/>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EA2B-498A-A778-1D565D19FAAA}"/>
                </c:ext>
              </c:extLst>
            </c:dLbl>
            <c:spPr>
              <a:noFill/>
              <a:ln>
                <a:noFill/>
              </a:ln>
              <a:effectLst/>
            </c:spPr>
            <c:txPr>
              <a:bodyPr rot="0" spcFirstLastPara="1" vertOverflow="ellipsis" vert="horz" wrap="square" anchor="ctr" anchorCtr="1"/>
              <a:lstStyle/>
              <a:p>
                <a:pPr>
                  <a:defRPr sz="1197" b="0" i="0" u="none" strike="noStrike" kern="1200" baseline="0">
                    <a:solidFill>
                      <a:schemeClr val="accent6">
                        <a:lumMod val="75000"/>
                      </a:schemeClr>
                    </a:solidFill>
                    <a:latin typeface="Candara" panose="020E0502030303020204" pitchFamily="34" charset="0"/>
                    <a:ea typeface="+mn-ea"/>
                    <a:cs typeface="+mn-cs"/>
                  </a:defRPr>
                </a:pPr>
                <a:endParaRPr lang="fr-FR"/>
              </a:p>
            </c:txPr>
            <c:showLegendKey val="0"/>
            <c:showVal val="1"/>
            <c:showCatName val="0"/>
            <c:showSerName val="0"/>
            <c:showPercent val="1"/>
            <c:showBubbleSize val="0"/>
            <c:showLeaderLines val="0"/>
            <c:extLst>
              <c:ext xmlns:c15="http://schemas.microsoft.com/office/drawing/2012/chart" uri="{CE6537A1-D6FC-4f65-9D91-7224C49458BB}"/>
            </c:extLst>
          </c:dLbls>
          <c:cat>
            <c:strRef>
              <c:f>'Budget 2016-2030-XOF (2)'!$C$5:$E$5</c:f>
              <c:strCache>
                <c:ptCount val="3"/>
                <c:pt idx="0">
                  <c:v>2014-2020</c:v>
                </c:pt>
                <c:pt idx="1">
                  <c:v>2021-2025</c:v>
                </c:pt>
                <c:pt idx="2">
                  <c:v>2026-2030</c:v>
                </c:pt>
              </c:strCache>
            </c:strRef>
          </c:cat>
          <c:val>
            <c:numRef>
              <c:f>'Budget 2016-2030-XOF (2)'!$C$16:$E$16</c:f>
              <c:numCache>
                <c:formatCode>_-* #\ ##0\ _€_-;\-* #\ ##0\ _€_-;_-* "-"??\ _€_-;_-@_-</c:formatCode>
                <c:ptCount val="3"/>
                <c:pt idx="0">
                  <c:v>6808</c:v>
                </c:pt>
                <c:pt idx="1">
                  <c:v>2044</c:v>
                </c:pt>
                <c:pt idx="2">
                  <c:v>1861</c:v>
                </c:pt>
              </c:numCache>
            </c:numRef>
          </c:val>
          <c:extLst>
            <c:ext xmlns:c16="http://schemas.microsoft.com/office/drawing/2014/chart" uri="{C3380CC4-5D6E-409C-BE32-E72D297353CC}">
              <c16:uniqueId val="{00000006-EA2B-498A-A778-1D565D19FAAA}"/>
            </c:ext>
          </c:extLst>
        </c:ser>
        <c:dLbls>
          <c:showLegendKey val="0"/>
          <c:showVal val="0"/>
          <c:showCatName val="0"/>
          <c:showSerName val="0"/>
          <c:showPercent val="0"/>
          <c:showBubbleSize val="0"/>
          <c:showLeaderLines val="0"/>
        </c:dLbls>
        <c:firstSliceAng val="0"/>
        <c:holeSize val="75"/>
      </c:doughnut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2"/>
              </a:solidFill>
              <a:latin typeface="Candara" panose="020E0502030303020204" pitchFamily="34" charset="0"/>
              <a:ea typeface="+mn-ea"/>
              <a:cs typeface="+mn-cs"/>
            </a:defRPr>
          </a:pPr>
          <a:endParaRPr lang="fr-FR"/>
        </a:p>
      </c:txPr>
    </c:legend>
    <c:plotVisOnly val="1"/>
    <c:dispBlanksAs val="zero"/>
    <c:showDLblsOverMax val="0"/>
  </c:chart>
  <c:spPr>
    <a:noFill/>
    <a:ln>
      <a:noFill/>
    </a:ln>
    <a:effectLst/>
  </c:spPr>
  <c:txPr>
    <a:bodyPr/>
    <a:lstStyle/>
    <a:p>
      <a:pPr>
        <a:defRPr>
          <a:latin typeface="Candara" panose="020E0502030303020204" pitchFamily="34" charset="0"/>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5">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diagrams/colors1.xml><?xml version="1.0" encoding="utf-8"?>
<dgm:colorsDef xmlns:dgm="http://schemas.openxmlformats.org/drawingml/2006/diagram" xmlns:a="http://schemas.openxmlformats.org/drawingml/2006/main" uniqueId="urn:microsoft.com/office/officeart/2005/8/colors/accent6_4">
  <dgm:title val=""/>
  <dgm:desc val=""/>
  <dgm:catLst>
    <dgm:cat type="accent6" pri="11400"/>
  </dgm:catLst>
  <dgm:styleLbl name="node0">
    <dgm:fillClrLst meth="cycle">
      <a:schemeClr val="accent6">
        <a:shade val="60000"/>
      </a:schemeClr>
    </dgm:fillClrLst>
    <dgm:linClrLst meth="repeat">
      <a:schemeClr val="lt1"/>
    </dgm:linClrLst>
    <dgm:effectClrLst/>
    <dgm:txLinClrLst/>
    <dgm:txFillClrLst/>
    <dgm:txEffectClrLst/>
  </dgm:styleLbl>
  <dgm:styleLbl name="alignNode1">
    <dgm:fillClrLst meth="cycle">
      <a:schemeClr val="accent6">
        <a:shade val="50000"/>
      </a:schemeClr>
      <a:schemeClr val="accent6">
        <a:tint val="55000"/>
      </a:schemeClr>
    </dgm:fillClrLst>
    <dgm:linClrLst meth="cycle">
      <a:schemeClr val="accent6">
        <a:shade val="50000"/>
      </a:schemeClr>
      <a:schemeClr val="accent6">
        <a:tint val="55000"/>
      </a:schemeClr>
    </dgm:linClrLst>
    <dgm:effectClrLst/>
    <dgm:txLinClrLst/>
    <dgm:txFillClrLst/>
    <dgm:txEffectClrLst/>
  </dgm:styleLbl>
  <dgm:styleLbl name="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ln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vennNode1">
    <dgm:fillClrLst meth="cycle">
      <a:schemeClr val="accent6">
        <a:shade val="80000"/>
        <a:alpha val="50000"/>
      </a:schemeClr>
      <a:schemeClr val="accent6">
        <a:tint val="50000"/>
        <a:alpha val="50000"/>
      </a:schemeClr>
    </dgm:fillClrLst>
    <dgm:linClrLst meth="repeat">
      <a:schemeClr val="lt1"/>
    </dgm:linClrLst>
    <dgm:effectClrLst/>
    <dgm:txLinClrLst/>
    <dgm:txFillClrLst/>
    <dgm:txEffectClrLst/>
  </dgm:styleLbl>
  <dgm:styleLbl name="node2">
    <dgm:fillClrLst>
      <a:schemeClr val="accent6">
        <a:shade val="80000"/>
      </a:schemeClr>
    </dgm:fillClrLst>
    <dgm:linClrLst meth="repeat">
      <a:schemeClr val="lt1"/>
    </dgm:linClrLst>
    <dgm:effectClrLst/>
    <dgm:txLinClrLst/>
    <dgm:txFillClrLst/>
    <dgm:txEffectClrLst/>
  </dgm:styleLbl>
  <dgm:styleLbl name="node3">
    <dgm:fillClrLst>
      <a:schemeClr val="accent6">
        <a:tint val="99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f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b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sibTrans1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0000"/>
      </a:schemeClr>
    </dgm:fillClrLst>
    <dgm:linClrLst meth="repeat">
      <a:schemeClr val="lt1"/>
    </dgm:linClrLst>
    <dgm:effectClrLst/>
    <dgm:txLinClrLst/>
    <dgm:txFillClrLst/>
    <dgm:txEffectClrLst/>
  </dgm:styleLbl>
  <dgm:styleLbl name="asst3">
    <dgm:fillClrLst>
      <a:schemeClr val="accent6">
        <a:tint val="70000"/>
      </a:schemeClr>
    </dgm:fillClrLst>
    <dgm:linClrLst meth="repeat">
      <a:schemeClr val="lt1"/>
    </dgm:linClrLst>
    <dgm:effectClrLst/>
    <dgm:txLinClrLst/>
    <dgm:txFillClrLst/>
    <dgm:txEffectClrLst/>
  </dgm:styleLbl>
  <dgm:styleLbl name="asst4">
    <dgm:fillClrLst>
      <a:schemeClr val="accent6">
        <a:tint val="5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align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bgAccFollowNode1">
    <dgm:fillClrLst meth="repeat">
      <a:schemeClr val="accent6">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55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2EF6B89-DDED-4B9B-8E07-B6ABFAB9A970}" type="doc">
      <dgm:prSet loTypeId="urn:microsoft.com/office/officeart/2005/8/layout/radial6" loCatId="relationship" qsTypeId="urn:microsoft.com/office/officeart/2005/8/quickstyle/simple2" qsCatId="simple" csTypeId="urn:microsoft.com/office/officeart/2005/8/colors/accent6_4" csCatId="accent6" phldr="1"/>
      <dgm:spPr/>
      <dgm:t>
        <a:bodyPr/>
        <a:lstStyle/>
        <a:p>
          <a:endParaRPr lang="fr-FR"/>
        </a:p>
      </dgm:t>
    </dgm:pt>
    <dgm:pt modelId="{23A5FD1B-F650-429C-BEF1-90A84A6949A4}">
      <dgm:prSet phldrT="[Texte]" custT="1"/>
      <dgm:spPr/>
      <dgm:t>
        <a:bodyPr/>
        <a:lstStyle/>
        <a:p>
          <a:r>
            <a:rPr lang="fr-CI" sz="1400" b="1" dirty="0">
              <a:latin typeface="Candara" panose="020E0502030303020204" pitchFamily="34" charset="0"/>
            </a:rPr>
            <a:t>Plans Directeurs du système électrique de la Côte d’Ivoire</a:t>
          </a:r>
          <a:endParaRPr lang="fr-FR" sz="1400" b="1" dirty="0">
            <a:latin typeface="Candara" panose="020E0502030303020204" pitchFamily="34" charset="0"/>
          </a:endParaRPr>
        </a:p>
      </dgm:t>
    </dgm:pt>
    <dgm:pt modelId="{3BB61D54-820F-4FC9-8250-BB256852A5EA}" type="parTrans" cxnId="{09CA2347-4EE4-4C71-AA28-ADDF24B29C1F}">
      <dgm:prSet/>
      <dgm:spPr/>
      <dgm:t>
        <a:bodyPr/>
        <a:lstStyle/>
        <a:p>
          <a:endParaRPr lang="fr-FR">
            <a:latin typeface="Candara" panose="020E0502030303020204" pitchFamily="34" charset="0"/>
          </a:endParaRPr>
        </a:p>
      </dgm:t>
    </dgm:pt>
    <dgm:pt modelId="{B431F8C2-21D7-46C2-9133-5FE6C129F93B}" type="sibTrans" cxnId="{09CA2347-4EE4-4C71-AA28-ADDF24B29C1F}">
      <dgm:prSet/>
      <dgm:spPr/>
      <dgm:t>
        <a:bodyPr/>
        <a:lstStyle/>
        <a:p>
          <a:endParaRPr lang="fr-FR">
            <a:latin typeface="Candara" panose="020E0502030303020204" pitchFamily="34" charset="0"/>
          </a:endParaRPr>
        </a:p>
      </dgm:t>
    </dgm:pt>
    <dgm:pt modelId="{0185A3B5-7676-4657-B69A-BF5B3C5B6FEA}">
      <dgm:prSet phldrT="[Texte]" custT="1"/>
      <dgm:spPr/>
      <dgm:t>
        <a:bodyPr/>
        <a:lstStyle/>
        <a:p>
          <a:r>
            <a:rPr lang="fr-CI" sz="1000" dirty="0">
              <a:latin typeface="Candara" panose="020E0502030303020204" pitchFamily="34" charset="0"/>
            </a:rPr>
            <a:t>Amélioration de la qualité de service</a:t>
          </a:r>
          <a:endParaRPr lang="fr-FR" sz="1000" dirty="0">
            <a:latin typeface="Candara" panose="020E0502030303020204" pitchFamily="34" charset="0"/>
          </a:endParaRPr>
        </a:p>
      </dgm:t>
    </dgm:pt>
    <dgm:pt modelId="{A3ECBD76-D24C-45D7-862E-84F71798B2D4}" type="parTrans" cxnId="{C80E3C19-BA15-4DCD-9158-E38226BAB5C8}">
      <dgm:prSet/>
      <dgm:spPr/>
      <dgm:t>
        <a:bodyPr/>
        <a:lstStyle/>
        <a:p>
          <a:endParaRPr lang="fr-FR">
            <a:latin typeface="Candara" panose="020E0502030303020204" pitchFamily="34" charset="0"/>
          </a:endParaRPr>
        </a:p>
      </dgm:t>
    </dgm:pt>
    <dgm:pt modelId="{6E038F58-E4BA-4C3D-A913-90033E32FB4F}" type="sibTrans" cxnId="{C80E3C19-BA15-4DCD-9158-E38226BAB5C8}">
      <dgm:prSet/>
      <dgm:spPr/>
      <dgm:t>
        <a:bodyPr/>
        <a:lstStyle/>
        <a:p>
          <a:endParaRPr lang="fr-FR">
            <a:latin typeface="Candara" panose="020E0502030303020204" pitchFamily="34" charset="0"/>
          </a:endParaRPr>
        </a:p>
      </dgm:t>
    </dgm:pt>
    <dgm:pt modelId="{54AD9CA9-4DB0-43E3-9D31-E2CC74B49537}">
      <dgm:prSet phldrT="[Texte]" custT="1"/>
      <dgm:spPr/>
      <dgm:t>
        <a:bodyPr/>
        <a:lstStyle/>
        <a:p>
          <a:r>
            <a:rPr lang="fr-CI" sz="1050">
              <a:latin typeface="Candara" panose="020E0502030303020204" pitchFamily="34" charset="0"/>
            </a:rPr>
            <a:t> Croissance de la demande</a:t>
          </a:r>
          <a:endParaRPr lang="fr-FR" sz="1050">
            <a:latin typeface="Candara" panose="020E0502030303020204" pitchFamily="34" charset="0"/>
          </a:endParaRPr>
        </a:p>
      </dgm:t>
    </dgm:pt>
    <dgm:pt modelId="{879B8B21-35CB-4A76-8E5D-1E3D4C42560B}" type="parTrans" cxnId="{B491A1C3-0DEC-42C2-8573-30A150EF92D8}">
      <dgm:prSet/>
      <dgm:spPr/>
      <dgm:t>
        <a:bodyPr/>
        <a:lstStyle/>
        <a:p>
          <a:endParaRPr lang="fr-FR">
            <a:latin typeface="Candara" panose="020E0502030303020204" pitchFamily="34" charset="0"/>
          </a:endParaRPr>
        </a:p>
      </dgm:t>
    </dgm:pt>
    <dgm:pt modelId="{C14AAEB8-8A4F-4770-819E-10476C3C116C}" type="sibTrans" cxnId="{B491A1C3-0DEC-42C2-8573-30A150EF92D8}">
      <dgm:prSet/>
      <dgm:spPr/>
      <dgm:t>
        <a:bodyPr/>
        <a:lstStyle/>
        <a:p>
          <a:endParaRPr lang="fr-FR">
            <a:latin typeface="Candara" panose="020E0502030303020204" pitchFamily="34" charset="0"/>
          </a:endParaRPr>
        </a:p>
      </dgm:t>
    </dgm:pt>
    <dgm:pt modelId="{12646DDB-43BB-4871-8699-4EA1DF24B511}">
      <dgm:prSet phldrT="[Texte]" custT="1"/>
      <dgm:spPr/>
      <dgm:t>
        <a:bodyPr/>
        <a:lstStyle/>
        <a:p>
          <a:r>
            <a:rPr lang="fr-CI" sz="1000" dirty="0">
              <a:latin typeface="Candara" panose="020E0502030303020204" pitchFamily="34" charset="0"/>
            </a:rPr>
            <a:t>Renforcement des interconnexions </a:t>
          </a:r>
          <a:endParaRPr lang="fr-FR" sz="1000" dirty="0">
            <a:latin typeface="Candara" panose="020E0502030303020204" pitchFamily="34" charset="0"/>
          </a:endParaRPr>
        </a:p>
      </dgm:t>
    </dgm:pt>
    <dgm:pt modelId="{2D11B0AB-A6B6-4965-AD81-15DD5CECA9F7}" type="parTrans" cxnId="{F950AD8E-9AFB-4F68-B27F-1B4194ED0AD6}">
      <dgm:prSet/>
      <dgm:spPr/>
      <dgm:t>
        <a:bodyPr/>
        <a:lstStyle/>
        <a:p>
          <a:endParaRPr lang="fr-FR">
            <a:latin typeface="Candara" panose="020E0502030303020204" pitchFamily="34" charset="0"/>
          </a:endParaRPr>
        </a:p>
      </dgm:t>
    </dgm:pt>
    <dgm:pt modelId="{248A91F9-1EBE-426A-A4DC-14AF642E5228}" type="sibTrans" cxnId="{F950AD8E-9AFB-4F68-B27F-1B4194ED0AD6}">
      <dgm:prSet/>
      <dgm:spPr/>
      <dgm:t>
        <a:bodyPr/>
        <a:lstStyle/>
        <a:p>
          <a:endParaRPr lang="fr-FR">
            <a:latin typeface="Candara" panose="020E0502030303020204" pitchFamily="34" charset="0"/>
          </a:endParaRPr>
        </a:p>
      </dgm:t>
    </dgm:pt>
    <dgm:pt modelId="{518846C3-7BE2-4CD6-8FEE-20860A6948E0}">
      <dgm:prSet phldrT="[Texte]" custT="1"/>
      <dgm:spPr/>
      <dgm:t>
        <a:bodyPr/>
        <a:lstStyle/>
        <a:p>
          <a:r>
            <a:rPr lang="fr-CI" sz="1000" dirty="0">
              <a:latin typeface="Candara" panose="020E0502030303020204" pitchFamily="34" charset="0"/>
            </a:rPr>
            <a:t>Renforcement Production et Mix énergétique</a:t>
          </a:r>
          <a:endParaRPr lang="fr-FR" sz="1000" dirty="0">
            <a:latin typeface="Candara" panose="020E0502030303020204" pitchFamily="34" charset="0"/>
          </a:endParaRPr>
        </a:p>
      </dgm:t>
    </dgm:pt>
    <dgm:pt modelId="{B3BC9BB7-1B98-490D-A59E-66A5214CB1EE}" type="parTrans" cxnId="{8440AE14-EB77-4181-86D5-CE3051421A85}">
      <dgm:prSet/>
      <dgm:spPr/>
      <dgm:t>
        <a:bodyPr/>
        <a:lstStyle/>
        <a:p>
          <a:endParaRPr lang="fr-FR">
            <a:latin typeface="Candara" panose="020E0502030303020204" pitchFamily="34" charset="0"/>
          </a:endParaRPr>
        </a:p>
      </dgm:t>
    </dgm:pt>
    <dgm:pt modelId="{69B565F2-5992-4542-A784-1F57B260A22E}" type="sibTrans" cxnId="{8440AE14-EB77-4181-86D5-CE3051421A85}">
      <dgm:prSet/>
      <dgm:spPr/>
      <dgm:t>
        <a:bodyPr/>
        <a:lstStyle/>
        <a:p>
          <a:endParaRPr lang="fr-FR">
            <a:latin typeface="Candara" panose="020E0502030303020204" pitchFamily="34" charset="0"/>
          </a:endParaRPr>
        </a:p>
      </dgm:t>
    </dgm:pt>
    <dgm:pt modelId="{D14A54EE-FDD2-43D5-83F8-46E508C9CD4C}" type="pres">
      <dgm:prSet presAssocID="{A2EF6B89-DDED-4B9B-8E07-B6ABFAB9A970}" presName="Name0" presStyleCnt="0">
        <dgm:presLayoutVars>
          <dgm:chMax val="1"/>
          <dgm:dir/>
          <dgm:animLvl val="ctr"/>
          <dgm:resizeHandles val="exact"/>
        </dgm:presLayoutVars>
      </dgm:prSet>
      <dgm:spPr/>
    </dgm:pt>
    <dgm:pt modelId="{45D122EA-970F-4BC2-A48D-FBC874836082}" type="pres">
      <dgm:prSet presAssocID="{23A5FD1B-F650-429C-BEF1-90A84A6949A4}" presName="centerShape" presStyleLbl="node0" presStyleIdx="0" presStyleCnt="1" custScaleX="129939" custScaleY="121553"/>
      <dgm:spPr/>
    </dgm:pt>
    <dgm:pt modelId="{0D70892A-0D0F-42A9-9E31-791E32424007}" type="pres">
      <dgm:prSet presAssocID="{0185A3B5-7676-4657-B69A-BF5B3C5B6FEA}" presName="node" presStyleLbl="node1" presStyleIdx="0" presStyleCnt="4" custScaleX="123825">
        <dgm:presLayoutVars>
          <dgm:bulletEnabled val="1"/>
        </dgm:presLayoutVars>
      </dgm:prSet>
      <dgm:spPr/>
    </dgm:pt>
    <dgm:pt modelId="{B6CB89EC-5061-45D5-A69B-A89106DC2CCB}" type="pres">
      <dgm:prSet presAssocID="{0185A3B5-7676-4657-B69A-BF5B3C5B6FEA}" presName="dummy" presStyleCnt="0"/>
      <dgm:spPr/>
    </dgm:pt>
    <dgm:pt modelId="{1E7E7F0D-D65A-4A77-9E89-25556DE20E08}" type="pres">
      <dgm:prSet presAssocID="{6E038F58-E4BA-4C3D-A913-90033E32FB4F}" presName="sibTrans" presStyleLbl="sibTrans2D1" presStyleIdx="0" presStyleCnt="4"/>
      <dgm:spPr/>
    </dgm:pt>
    <dgm:pt modelId="{FFAB7264-895C-4DE1-92BF-CD31683C41EB}" type="pres">
      <dgm:prSet presAssocID="{54AD9CA9-4DB0-43E3-9D31-E2CC74B49537}" presName="node" presStyleLbl="node1" presStyleIdx="1" presStyleCnt="4" custScaleX="129039" custScaleY="105218" custRadScaleRad="106884" custRadScaleInc="-2331">
        <dgm:presLayoutVars>
          <dgm:bulletEnabled val="1"/>
        </dgm:presLayoutVars>
      </dgm:prSet>
      <dgm:spPr/>
    </dgm:pt>
    <dgm:pt modelId="{43508E73-69E3-4E9B-8294-A547D3E1D449}" type="pres">
      <dgm:prSet presAssocID="{54AD9CA9-4DB0-43E3-9D31-E2CC74B49537}" presName="dummy" presStyleCnt="0"/>
      <dgm:spPr/>
    </dgm:pt>
    <dgm:pt modelId="{5C797673-5C8C-4EA6-9B7C-B5EAAF927F00}" type="pres">
      <dgm:prSet presAssocID="{C14AAEB8-8A4F-4770-819E-10476C3C116C}" presName="sibTrans" presStyleLbl="sibTrans2D1" presStyleIdx="1" presStyleCnt="4"/>
      <dgm:spPr/>
    </dgm:pt>
    <dgm:pt modelId="{BF87A967-B0F4-4EA7-ADD0-BCD0BEDB012D}" type="pres">
      <dgm:prSet presAssocID="{12646DDB-43BB-4871-8699-4EA1DF24B511}" presName="node" presStyleLbl="node1" presStyleIdx="2" presStyleCnt="4" custScaleX="150609">
        <dgm:presLayoutVars>
          <dgm:bulletEnabled val="1"/>
        </dgm:presLayoutVars>
      </dgm:prSet>
      <dgm:spPr/>
    </dgm:pt>
    <dgm:pt modelId="{0443C54C-1612-4BEB-BA3B-0845D7F254A5}" type="pres">
      <dgm:prSet presAssocID="{12646DDB-43BB-4871-8699-4EA1DF24B511}" presName="dummy" presStyleCnt="0"/>
      <dgm:spPr/>
    </dgm:pt>
    <dgm:pt modelId="{CDD0B237-8992-4375-8297-7A9E99AAF3CF}" type="pres">
      <dgm:prSet presAssocID="{248A91F9-1EBE-426A-A4DC-14AF642E5228}" presName="sibTrans" presStyleLbl="sibTrans2D1" presStyleIdx="2" presStyleCnt="4"/>
      <dgm:spPr/>
    </dgm:pt>
    <dgm:pt modelId="{4BF8AB25-6055-404C-9F53-CD50EC477777}" type="pres">
      <dgm:prSet presAssocID="{518846C3-7BE2-4CD6-8FEE-20860A6948E0}" presName="node" presStyleLbl="node1" presStyleIdx="3" presStyleCnt="4" custScaleX="153713" custRadScaleRad="110609" custRadScaleInc="2252">
        <dgm:presLayoutVars>
          <dgm:bulletEnabled val="1"/>
        </dgm:presLayoutVars>
      </dgm:prSet>
      <dgm:spPr/>
    </dgm:pt>
    <dgm:pt modelId="{E477E15A-4EDA-499C-B826-2FF521BD82D6}" type="pres">
      <dgm:prSet presAssocID="{518846C3-7BE2-4CD6-8FEE-20860A6948E0}" presName="dummy" presStyleCnt="0"/>
      <dgm:spPr/>
    </dgm:pt>
    <dgm:pt modelId="{1942CA80-5693-4F82-A01C-F900EE539526}" type="pres">
      <dgm:prSet presAssocID="{69B565F2-5992-4542-A784-1F57B260A22E}" presName="sibTrans" presStyleLbl="sibTrans2D1" presStyleIdx="3" presStyleCnt="4"/>
      <dgm:spPr/>
    </dgm:pt>
  </dgm:ptLst>
  <dgm:cxnLst>
    <dgm:cxn modelId="{D4192F04-A7CF-4EEB-839F-9DF5A5EBAF6D}" type="presOf" srcId="{54AD9CA9-4DB0-43E3-9D31-E2CC74B49537}" destId="{FFAB7264-895C-4DE1-92BF-CD31683C41EB}" srcOrd="0" destOrd="0" presId="urn:microsoft.com/office/officeart/2005/8/layout/radial6"/>
    <dgm:cxn modelId="{6BA71207-A37F-4B51-BB94-4E3163CFE40D}" type="presOf" srcId="{23A5FD1B-F650-429C-BEF1-90A84A6949A4}" destId="{45D122EA-970F-4BC2-A48D-FBC874836082}" srcOrd="0" destOrd="0" presId="urn:microsoft.com/office/officeart/2005/8/layout/radial6"/>
    <dgm:cxn modelId="{5C4BEF07-EE83-439A-A25E-7F7124EDB297}" type="presOf" srcId="{A2EF6B89-DDED-4B9B-8E07-B6ABFAB9A970}" destId="{D14A54EE-FDD2-43D5-83F8-46E508C9CD4C}" srcOrd="0" destOrd="0" presId="urn:microsoft.com/office/officeart/2005/8/layout/radial6"/>
    <dgm:cxn modelId="{8440AE14-EB77-4181-86D5-CE3051421A85}" srcId="{23A5FD1B-F650-429C-BEF1-90A84A6949A4}" destId="{518846C3-7BE2-4CD6-8FEE-20860A6948E0}" srcOrd="3" destOrd="0" parTransId="{B3BC9BB7-1B98-490D-A59E-66A5214CB1EE}" sibTransId="{69B565F2-5992-4542-A784-1F57B260A22E}"/>
    <dgm:cxn modelId="{C80E3C19-BA15-4DCD-9158-E38226BAB5C8}" srcId="{23A5FD1B-F650-429C-BEF1-90A84A6949A4}" destId="{0185A3B5-7676-4657-B69A-BF5B3C5B6FEA}" srcOrd="0" destOrd="0" parTransId="{A3ECBD76-D24C-45D7-862E-84F71798B2D4}" sibTransId="{6E038F58-E4BA-4C3D-A913-90033E32FB4F}"/>
    <dgm:cxn modelId="{12BFE264-6849-4D8F-8D29-5B9605156AB8}" type="presOf" srcId="{248A91F9-1EBE-426A-A4DC-14AF642E5228}" destId="{CDD0B237-8992-4375-8297-7A9E99AAF3CF}" srcOrd="0" destOrd="0" presId="urn:microsoft.com/office/officeart/2005/8/layout/radial6"/>
    <dgm:cxn modelId="{09CA2347-4EE4-4C71-AA28-ADDF24B29C1F}" srcId="{A2EF6B89-DDED-4B9B-8E07-B6ABFAB9A970}" destId="{23A5FD1B-F650-429C-BEF1-90A84A6949A4}" srcOrd="0" destOrd="0" parTransId="{3BB61D54-820F-4FC9-8250-BB256852A5EA}" sibTransId="{B431F8C2-21D7-46C2-9133-5FE6C129F93B}"/>
    <dgm:cxn modelId="{E289586C-9D5A-4599-AFD2-8805D94BFE77}" type="presOf" srcId="{0185A3B5-7676-4657-B69A-BF5B3C5B6FEA}" destId="{0D70892A-0D0F-42A9-9E31-791E32424007}" srcOrd="0" destOrd="0" presId="urn:microsoft.com/office/officeart/2005/8/layout/radial6"/>
    <dgm:cxn modelId="{E4EBDC51-F7E2-443A-B49D-B824B2F68937}" type="presOf" srcId="{69B565F2-5992-4542-A784-1F57B260A22E}" destId="{1942CA80-5693-4F82-A01C-F900EE539526}" srcOrd="0" destOrd="0" presId="urn:microsoft.com/office/officeart/2005/8/layout/radial6"/>
    <dgm:cxn modelId="{401F1489-0796-489D-B8DB-96874D7AB068}" type="presOf" srcId="{12646DDB-43BB-4871-8699-4EA1DF24B511}" destId="{BF87A967-B0F4-4EA7-ADD0-BCD0BEDB012D}" srcOrd="0" destOrd="0" presId="urn:microsoft.com/office/officeart/2005/8/layout/radial6"/>
    <dgm:cxn modelId="{F950AD8E-9AFB-4F68-B27F-1B4194ED0AD6}" srcId="{23A5FD1B-F650-429C-BEF1-90A84A6949A4}" destId="{12646DDB-43BB-4871-8699-4EA1DF24B511}" srcOrd="2" destOrd="0" parTransId="{2D11B0AB-A6B6-4965-AD81-15DD5CECA9F7}" sibTransId="{248A91F9-1EBE-426A-A4DC-14AF642E5228}"/>
    <dgm:cxn modelId="{BDF9959B-F202-418E-A123-67D9B491C9CC}" type="presOf" srcId="{C14AAEB8-8A4F-4770-819E-10476C3C116C}" destId="{5C797673-5C8C-4EA6-9B7C-B5EAAF927F00}" srcOrd="0" destOrd="0" presId="urn:microsoft.com/office/officeart/2005/8/layout/radial6"/>
    <dgm:cxn modelId="{465AD69E-9DA8-4A05-B4C7-EEF7F94AADB4}" type="presOf" srcId="{6E038F58-E4BA-4C3D-A913-90033E32FB4F}" destId="{1E7E7F0D-D65A-4A77-9E89-25556DE20E08}" srcOrd="0" destOrd="0" presId="urn:microsoft.com/office/officeart/2005/8/layout/radial6"/>
    <dgm:cxn modelId="{736989A3-EE80-4F48-9A0B-8D50F3BC0E0F}" type="presOf" srcId="{518846C3-7BE2-4CD6-8FEE-20860A6948E0}" destId="{4BF8AB25-6055-404C-9F53-CD50EC477777}" srcOrd="0" destOrd="0" presId="urn:microsoft.com/office/officeart/2005/8/layout/radial6"/>
    <dgm:cxn modelId="{B491A1C3-0DEC-42C2-8573-30A150EF92D8}" srcId="{23A5FD1B-F650-429C-BEF1-90A84A6949A4}" destId="{54AD9CA9-4DB0-43E3-9D31-E2CC74B49537}" srcOrd="1" destOrd="0" parTransId="{879B8B21-35CB-4A76-8E5D-1E3D4C42560B}" sibTransId="{C14AAEB8-8A4F-4770-819E-10476C3C116C}"/>
    <dgm:cxn modelId="{6144B078-ACAF-4462-8CAB-8E1EA54197F4}" type="presParOf" srcId="{D14A54EE-FDD2-43D5-83F8-46E508C9CD4C}" destId="{45D122EA-970F-4BC2-A48D-FBC874836082}" srcOrd="0" destOrd="0" presId="urn:microsoft.com/office/officeart/2005/8/layout/radial6"/>
    <dgm:cxn modelId="{9FB77C11-E263-47DB-9EBB-F3FB57898590}" type="presParOf" srcId="{D14A54EE-FDD2-43D5-83F8-46E508C9CD4C}" destId="{0D70892A-0D0F-42A9-9E31-791E32424007}" srcOrd="1" destOrd="0" presId="urn:microsoft.com/office/officeart/2005/8/layout/radial6"/>
    <dgm:cxn modelId="{AAD2D443-E432-4B87-B494-EF77BE1905E8}" type="presParOf" srcId="{D14A54EE-FDD2-43D5-83F8-46E508C9CD4C}" destId="{B6CB89EC-5061-45D5-A69B-A89106DC2CCB}" srcOrd="2" destOrd="0" presId="urn:microsoft.com/office/officeart/2005/8/layout/radial6"/>
    <dgm:cxn modelId="{2077F39D-9B55-4A27-BCC0-F800F96F7DF8}" type="presParOf" srcId="{D14A54EE-FDD2-43D5-83F8-46E508C9CD4C}" destId="{1E7E7F0D-D65A-4A77-9E89-25556DE20E08}" srcOrd="3" destOrd="0" presId="urn:microsoft.com/office/officeart/2005/8/layout/radial6"/>
    <dgm:cxn modelId="{EE53B3A1-40AE-440D-AE1B-A59189C77C24}" type="presParOf" srcId="{D14A54EE-FDD2-43D5-83F8-46E508C9CD4C}" destId="{FFAB7264-895C-4DE1-92BF-CD31683C41EB}" srcOrd="4" destOrd="0" presId="urn:microsoft.com/office/officeart/2005/8/layout/radial6"/>
    <dgm:cxn modelId="{1F8BAAB6-0B2F-413D-B89F-1978A37BEE9E}" type="presParOf" srcId="{D14A54EE-FDD2-43D5-83F8-46E508C9CD4C}" destId="{43508E73-69E3-4E9B-8294-A547D3E1D449}" srcOrd="5" destOrd="0" presId="urn:microsoft.com/office/officeart/2005/8/layout/radial6"/>
    <dgm:cxn modelId="{F4ED832D-19E3-46B3-B3C3-7FD253518046}" type="presParOf" srcId="{D14A54EE-FDD2-43D5-83F8-46E508C9CD4C}" destId="{5C797673-5C8C-4EA6-9B7C-B5EAAF927F00}" srcOrd="6" destOrd="0" presId="urn:microsoft.com/office/officeart/2005/8/layout/radial6"/>
    <dgm:cxn modelId="{73975D5A-3507-42C5-800F-01DAA320306A}" type="presParOf" srcId="{D14A54EE-FDD2-43D5-83F8-46E508C9CD4C}" destId="{BF87A967-B0F4-4EA7-ADD0-BCD0BEDB012D}" srcOrd="7" destOrd="0" presId="urn:microsoft.com/office/officeart/2005/8/layout/radial6"/>
    <dgm:cxn modelId="{EF4FD4FF-6DA9-49DF-AEDD-FE3B20B9DC7D}" type="presParOf" srcId="{D14A54EE-FDD2-43D5-83F8-46E508C9CD4C}" destId="{0443C54C-1612-4BEB-BA3B-0845D7F254A5}" srcOrd="8" destOrd="0" presId="urn:microsoft.com/office/officeart/2005/8/layout/radial6"/>
    <dgm:cxn modelId="{1FBC8DF9-E266-4413-8B18-E5E7E133C62A}" type="presParOf" srcId="{D14A54EE-FDD2-43D5-83F8-46E508C9CD4C}" destId="{CDD0B237-8992-4375-8297-7A9E99AAF3CF}" srcOrd="9" destOrd="0" presId="urn:microsoft.com/office/officeart/2005/8/layout/radial6"/>
    <dgm:cxn modelId="{0F45BC76-F5AD-4D8F-8950-4D9364192D0D}" type="presParOf" srcId="{D14A54EE-FDD2-43D5-83F8-46E508C9CD4C}" destId="{4BF8AB25-6055-404C-9F53-CD50EC477777}" srcOrd="10" destOrd="0" presId="urn:microsoft.com/office/officeart/2005/8/layout/radial6"/>
    <dgm:cxn modelId="{D958B837-27B1-45EC-9735-C5F71A280079}" type="presParOf" srcId="{D14A54EE-FDD2-43D5-83F8-46E508C9CD4C}" destId="{E477E15A-4EDA-499C-B826-2FF521BD82D6}" srcOrd="11" destOrd="0" presId="urn:microsoft.com/office/officeart/2005/8/layout/radial6"/>
    <dgm:cxn modelId="{BC4C698B-3E03-47BB-8DE8-073CF632BB33}" type="presParOf" srcId="{D14A54EE-FDD2-43D5-83F8-46E508C9CD4C}" destId="{1942CA80-5693-4F82-A01C-F900EE539526}" srcOrd="12" destOrd="0" presId="urn:microsoft.com/office/officeart/2005/8/layout/radial6"/>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42CA80-5693-4F82-A01C-F900EE539526}">
      <dsp:nvSpPr>
        <dsp:cNvPr id="0" name=""/>
        <dsp:cNvSpPr/>
      </dsp:nvSpPr>
      <dsp:spPr>
        <a:xfrm>
          <a:off x="1894052" y="393136"/>
          <a:ext cx="2678244" cy="2678244"/>
        </a:xfrm>
        <a:prstGeom prst="blockArc">
          <a:avLst>
            <a:gd name="adj1" fmla="val 10825453"/>
            <a:gd name="adj2" fmla="val 16565227"/>
            <a:gd name="adj3" fmla="val 4635"/>
          </a:avLst>
        </a:prstGeom>
        <a:solidFill>
          <a:schemeClr val="accent6">
            <a:shade val="90000"/>
            <a:hueOff val="189935"/>
            <a:satOff val="-7587"/>
            <a:lumOff val="17596"/>
            <a:alphaOff val="0"/>
          </a:schemeClr>
        </a:solidFill>
        <a:ln>
          <a:noFill/>
        </a:ln>
        <a:effectLst/>
      </dsp:spPr>
      <dsp:style>
        <a:lnRef idx="0">
          <a:scrgbClr r="0" g="0" b="0"/>
        </a:lnRef>
        <a:fillRef idx="1">
          <a:scrgbClr r="0" g="0" b="0"/>
        </a:fillRef>
        <a:effectRef idx="1">
          <a:scrgbClr r="0" g="0" b="0"/>
        </a:effectRef>
        <a:fontRef idx="minor">
          <a:schemeClr val="lt1"/>
        </a:fontRef>
      </dsp:style>
    </dsp:sp>
    <dsp:sp modelId="{CDD0B237-8992-4375-8297-7A9E99AAF3CF}">
      <dsp:nvSpPr>
        <dsp:cNvPr id="0" name=""/>
        <dsp:cNvSpPr/>
      </dsp:nvSpPr>
      <dsp:spPr>
        <a:xfrm>
          <a:off x="1893860" y="407907"/>
          <a:ext cx="2678244" cy="2678244"/>
        </a:xfrm>
        <a:prstGeom prst="blockArc">
          <a:avLst>
            <a:gd name="adj1" fmla="val 5034263"/>
            <a:gd name="adj2" fmla="val 10864276"/>
            <a:gd name="adj3" fmla="val 4635"/>
          </a:avLst>
        </a:prstGeom>
        <a:solidFill>
          <a:schemeClr val="accent6">
            <a:shade val="90000"/>
            <a:hueOff val="379870"/>
            <a:satOff val="-15173"/>
            <a:lumOff val="35191"/>
            <a:alphaOff val="0"/>
          </a:schemeClr>
        </a:solidFill>
        <a:ln>
          <a:noFill/>
        </a:ln>
        <a:effectLst/>
      </dsp:spPr>
      <dsp:style>
        <a:lnRef idx="0">
          <a:scrgbClr r="0" g="0" b="0"/>
        </a:lnRef>
        <a:fillRef idx="1">
          <a:scrgbClr r="0" g="0" b="0"/>
        </a:fillRef>
        <a:effectRef idx="1">
          <a:scrgbClr r="0" g="0" b="0"/>
        </a:effectRef>
        <a:fontRef idx="minor">
          <a:schemeClr val="lt1"/>
        </a:fontRef>
      </dsp:style>
    </dsp:sp>
    <dsp:sp modelId="{5C797673-5C8C-4EA6-9B7C-B5EAAF927F00}">
      <dsp:nvSpPr>
        <dsp:cNvPr id="0" name=""/>
        <dsp:cNvSpPr/>
      </dsp:nvSpPr>
      <dsp:spPr>
        <a:xfrm>
          <a:off x="2122863" y="403618"/>
          <a:ext cx="2678244" cy="2678244"/>
        </a:xfrm>
        <a:prstGeom prst="blockArc">
          <a:avLst>
            <a:gd name="adj1" fmla="val 21546988"/>
            <a:gd name="adj2" fmla="val 5636977"/>
            <a:gd name="adj3" fmla="val 4635"/>
          </a:avLst>
        </a:prstGeom>
        <a:solidFill>
          <a:schemeClr val="accent6">
            <a:shade val="90000"/>
            <a:hueOff val="189935"/>
            <a:satOff val="-7587"/>
            <a:lumOff val="17596"/>
            <a:alphaOff val="0"/>
          </a:schemeClr>
        </a:solidFill>
        <a:ln>
          <a:noFill/>
        </a:ln>
        <a:effectLst/>
      </dsp:spPr>
      <dsp:style>
        <a:lnRef idx="0">
          <a:scrgbClr r="0" g="0" b="0"/>
        </a:lnRef>
        <a:fillRef idx="1">
          <a:scrgbClr r="0" g="0" b="0"/>
        </a:fillRef>
        <a:effectRef idx="1">
          <a:scrgbClr r="0" g="0" b="0"/>
        </a:effectRef>
        <a:fontRef idx="minor">
          <a:schemeClr val="lt1"/>
        </a:fontRef>
      </dsp:style>
    </dsp:sp>
    <dsp:sp modelId="{1E7E7F0D-D65A-4A77-9E89-25556DE20E08}">
      <dsp:nvSpPr>
        <dsp:cNvPr id="0" name=""/>
        <dsp:cNvSpPr/>
      </dsp:nvSpPr>
      <dsp:spPr>
        <a:xfrm>
          <a:off x="2122782" y="397410"/>
          <a:ext cx="2678244" cy="2678244"/>
        </a:xfrm>
        <a:prstGeom prst="blockArc">
          <a:avLst>
            <a:gd name="adj1" fmla="val 15963236"/>
            <a:gd name="adj2" fmla="val 21563304"/>
            <a:gd name="adj3" fmla="val 4635"/>
          </a:avLst>
        </a:prstGeom>
        <a:solidFill>
          <a:schemeClr val="accent6">
            <a:shade val="90000"/>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sp>
    <dsp:sp modelId="{45D122EA-970F-4BC2-A48D-FBC874836082}">
      <dsp:nvSpPr>
        <dsp:cNvPr id="0" name=""/>
        <dsp:cNvSpPr/>
      </dsp:nvSpPr>
      <dsp:spPr>
        <a:xfrm>
          <a:off x="2571752" y="991140"/>
          <a:ext cx="1600265" cy="1496987"/>
        </a:xfrm>
        <a:prstGeom prst="ellipse">
          <a:avLst/>
        </a:prstGeom>
        <a:solidFill>
          <a:schemeClr val="accent6">
            <a:shade val="60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fr-CI" sz="1400" b="1" kern="1200" dirty="0">
              <a:latin typeface="Candara" panose="020E0502030303020204" pitchFamily="34" charset="0"/>
            </a:rPr>
            <a:t>Plans Directeurs du système électrique de la Côte d’Ivoire</a:t>
          </a:r>
          <a:endParaRPr lang="fr-FR" sz="1400" b="1" kern="1200" dirty="0">
            <a:latin typeface="Candara" panose="020E0502030303020204" pitchFamily="34" charset="0"/>
          </a:endParaRPr>
        </a:p>
      </dsp:txBody>
      <dsp:txXfrm>
        <a:off x="2806105" y="1210369"/>
        <a:ext cx="1131559" cy="1058529"/>
      </dsp:txXfrm>
    </dsp:sp>
    <dsp:sp modelId="{0D70892A-0D0F-42A9-9E31-791E32424007}">
      <dsp:nvSpPr>
        <dsp:cNvPr id="0" name=""/>
        <dsp:cNvSpPr/>
      </dsp:nvSpPr>
      <dsp:spPr>
        <a:xfrm>
          <a:off x="2838146" y="503"/>
          <a:ext cx="1067478" cy="862086"/>
        </a:xfrm>
        <a:prstGeom prst="ellipse">
          <a:avLst/>
        </a:prstGeom>
        <a:solidFill>
          <a:schemeClr val="accent6">
            <a:shade val="50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fr-CI" sz="1000" kern="1200" dirty="0">
              <a:latin typeface="Candara" panose="020E0502030303020204" pitchFamily="34" charset="0"/>
            </a:rPr>
            <a:t>Amélioration de la qualité de service</a:t>
          </a:r>
          <a:endParaRPr lang="fr-FR" sz="1000" kern="1200" dirty="0">
            <a:latin typeface="Candara" panose="020E0502030303020204" pitchFamily="34" charset="0"/>
          </a:endParaRPr>
        </a:p>
      </dsp:txBody>
      <dsp:txXfrm>
        <a:off x="2994475" y="126753"/>
        <a:ext cx="754820" cy="609586"/>
      </dsp:txXfrm>
    </dsp:sp>
    <dsp:sp modelId="{FFAB7264-895C-4DE1-92BF-CD31683C41EB}">
      <dsp:nvSpPr>
        <dsp:cNvPr id="0" name=""/>
        <dsp:cNvSpPr/>
      </dsp:nvSpPr>
      <dsp:spPr>
        <a:xfrm>
          <a:off x="4213703" y="1269035"/>
          <a:ext cx="1112427" cy="907069"/>
        </a:xfrm>
        <a:prstGeom prst="ellipse">
          <a:avLst/>
        </a:prstGeom>
        <a:solidFill>
          <a:schemeClr val="accent6">
            <a:shade val="50000"/>
            <a:hueOff val="184212"/>
            <a:satOff val="-8053"/>
            <a:lumOff val="21981"/>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66725">
            <a:lnSpc>
              <a:spcPct val="90000"/>
            </a:lnSpc>
            <a:spcBef>
              <a:spcPct val="0"/>
            </a:spcBef>
            <a:spcAft>
              <a:spcPct val="35000"/>
            </a:spcAft>
            <a:buNone/>
          </a:pPr>
          <a:r>
            <a:rPr lang="fr-CI" sz="1050" kern="1200">
              <a:latin typeface="Candara" panose="020E0502030303020204" pitchFamily="34" charset="0"/>
            </a:rPr>
            <a:t> Croissance de la demande</a:t>
          </a:r>
          <a:endParaRPr lang="fr-FR" sz="1050" kern="1200">
            <a:latin typeface="Candara" panose="020E0502030303020204" pitchFamily="34" charset="0"/>
          </a:endParaRPr>
        </a:p>
      </dsp:txBody>
      <dsp:txXfrm>
        <a:off x="4376614" y="1401872"/>
        <a:ext cx="786605" cy="641395"/>
      </dsp:txXfrm>
    </dsp:sp>
    <dsp:sp modelId="{BF87A967-B0F4-4EA7-ADD0-BCD0BEDB012D}">
      <dsp:nvSpPr>
        <dsp:cNvPr id="0" name=""/>
        <dsp:cNvSpPr/>
      </dsp:nvSpPr>
      <dsp:spPr>
        <a:xfrm>
          <a:off x="2722695" y="2616678"/>
          <a:ext cx="1298379" cy="862086"/>
        </a:xfrm>
        <a:prstGeom prst="ellipse">
          <a:avLst/>
        </a:prstGeom>
        <a:solidFill>
          <a:schemeClr val="accent6">
            <a:shade val="50000"/>
            <a:hueOff val="368424"/>
            <a:satOff val="-16105"/>
            <a:lumOff val="43961"/>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fr-CI" sz="1000" kern="1200" dirty="0">
              <a:latin typeface="Candara" panose="020E0502030303020204" pitchFamily="34" charset="0"/>
            </a:rPr>
            <a:t>Renforcement des interconnexions </a:t>
          </a:r>
          <a:endParaRPr lang="fr-FR" sz="1000" kern="1200" dirty="0">
            <a:latin typeface="Candara" panose="020E0502030303020204" pitchFamily="34" charset="0"/>
          </a:endParaRPr>
        </a:p>
      </dsp:txBody>
      <dsp:txXfrm>
        <a:off x="2912838" y="2742928"/>
        <a:ext cx="918093" cy="609586"/>
      </dsp:txXfrm>
    </dsp:sp>
    <dsp:sp modelId="{4BF8AB25-6055-404C-9F53-CD50EC477777}">
      <dsp:nvSpPr>
        <dsp:cNvPr id="0" name=""/>
        <dsp:cNvSpPr/>
      </dsp:nvSpPr>
      <dsp:spPr>
        <a:xfrm>
          <a:off x="1262554" y="1291530"/>
          <a:ext cx="1325138" cy="862086"/>
        </a:xfrm>
        <a:prstGeom prst="ellipse">
          <a:avLst/>
        </a:prstGeom>
        <a:solidFill>
          <a:schemeClr val="accent6">
            <a:shade val="50000"/>
            <a:hueOff val="184212"/>
            <a:satOff val="-8053"/>
            <a:lumOff val="21981"/>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fr-CI" sz="1000" kern="1200" dirty="0">
              <a:latin typeface="Candara" panose="020E0502030303020204" pitchFamily="34" charset="0"/>
            </a:rPr>
            <a:t>Renforcement Production et Mix énergétique</a:t>
          </a:r>
          <a:endParaRPr lang="fr-FR" sz="1000" kern="1200" dirty="0">
            <a:latin typeface="Candara" panose="020E0502030303020204" pitchFamily="34" charset="0"/>
          </a:endParaRPr>
        </a:p>
      </dsp:txBody>
      <dsp:txXfrm>
        <a:off x="1456616" y="1417780"/>
        <a:ext cx="937014" cy="609586"/>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B3857D0-A563-4610-8A06-DCC5806D0845}" type="datetimeFigureOut">
              <a:rPr lang="fr-FR" smtClean="0"/>
              <a:t>20/06/2024</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CB50FF1-3F95-49F7-ADAF-2901AD1FD024}" type="slidenum">
              <a:rPr lang="fr-FR" smtClean="0"/>
              <a:t>‹N°›</a:t>
            </a:fld>
            <a:endParaRPr lang="fr-FR"/>
          </a:p>
        </p:txBody>
      </p:sp>
    </p:spTree>
    <p:extLst>
      <p:ext uri="{BB962C8B-B14F-4D97-AF65-F5344CB8AC3E}">
        <p14:creationId xmlns:p14="http://schemas.microsoft.com/office/powerpoint/2010/main" val="2891812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7CB50FF1-3F95-49F7-ADAF-2901AD1FD024}" type="slidenum">
              <a:rPr lang="fr-FR" smtClean="0"/>
              <a:t>22</a:t>
            </a:fld>
            <a:endParaRPr lang="fr-FR"/>
          </a:p>
        </p:txBody>
      </p:sp>
    </p:spTree>
    <p:extLst>
      <p:ext uri="{BB962C8B-B14F-4D97-AF65-F5344CB8AC3E}">
        <p14:creationId xmlns:p14="http://schemas.microsoft.com/office/powerpoint/2010/main" val="399213084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3.xml"/><Relationship Id="rId7" Type="http://schemas.openxmlformats.org/officeDocument/2006/relationships/slideMaster" Target="../slideMasters/slideMaster1.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7.xml"/><Relationship Id="rId4" Type="http://schemas.openxmlformats.org/officeDocument/2006/relationships/image" Target="../media/image4.sv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10.xml"/><Relationship Id="rId7" Type="http://schemas.openxmlformats.org/officeDocument/2006/relationships/slideMaster" Target="../slideMasters/slideMaster3.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5"/>
            <a:ext cx="9144000" cy="2306637"/>
          </a:xfrm>
        </p:spPr>
        <p:txBody>
          <a:bodyPr anchor="b"/>
          <a:lstStyle>
            <a:lvl1pPr algn="ctr">
              <a:defRPr sz="6000"/>
            </a:lvl1pPr>
          </a:lstStyle>
          <a:p>
            <a:r>
              <a:rPr lang="fr-FR"/>
              <a:t>Modifiez le style du titre</a:t>
            </a: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fr-FR"/>
              <a:t>Modifier le style des sous-titres du masque</a:t>
            </a:r>
          </a:p>
        </p:txBody>
      </p:sp>
      <p:sp>
        <p:nvSpPr>
          <p:cNvPr id="4" name="Espace réservé de la date 3"/>
          <p:cNvSpPr>
            <a:spLocks noGrp="1"/>
          </p:cNvSpPr>
          <p:nvPr>
            <p:ph type="dt" sz="half" idx="10"/>
          </p:nvPr>
        </p:nvSpPr>
        <p:spPr>
          <a:xfrm>
            <a:off x="0" y="6473365"/>
            <a:ext cx="2743200" cy="365125"/>
          </a:xfrm>
        </p:spPr>
        <p:txBody>
          <a:bodyPr/>
          <a:lstStyle>
            <a:lvl1pPr>
              <a:defRPr b="0">
                <a:solidFill>
                  <a:schemeClr val="bg1">
                    <a:lumMod val="50000"/>
                  </a:schemeClr>
                </a:solidFill>
              </a:defRPr>
            </a:lvl1pPr>
          </a:lstStyle>
          <a:p>
            <a:fld id="{B3C8500C-0C37-4EAD-93EA-190380DA1C80}" type="datetime1">
              <a:rPr lang="fr-FR" smtClean="0"/>
              <a:t>20/06/2024</a:t>
            </a:fld>
            <a:endParaRPr lang="fr-FR"/>
          </a:p>
        </p:txBody>
      </p:sp>
      <p:sp>
        <p:nvSpPr>
          <p:cNvPr id="5" name="Espace réservé du pied de page 4"/>
          <p:cNvSpPr>
            <a:spLocks noGrp="1"/>
          </p:cNvSpPr>
          <p:nvPr>
            <p:ph type="ftr" sz="quarter" idx="11"/>
          </p:nvPr>
        </p:nvSpPr>
        <p:spPr>
          <a:xfrm>
            <a:off x="4038600" y="6489360"/>
            <a:ext cx="4114800" cy="365125"/>
          </a:xfrm>
        </p:spPr>
        <p:txBody>
          <a:bodyPr/>
          <a:lstStyle/>
          <a:p>
            <a:r>
              <a:rPr lang="fr-FR">
                <a:solidFill>
                  <a:schemeClr val="bg1">
                    <a:lumMod val="50000"/>
                  </a:schemeClr>
                </a:solidFill>
              </a:rPr>
              <a:t>Construire</a:t>
            </a:r>
            <a:r>
              <a:rPr lang="fr-FR"/>
              <a:t> la Côte d'Ivoire électrique</a:t>
            </a:r>
          </a:p>
        </p:txBody>
      </p:sp>
      <p:sp>
        <p:nvSpPr>
          <p:cNvPr id="7" name="Rectangle 6">
            <a:extLst>
              <a:ext uri="{FF2B5EF4-FFF2-40B4-BE49-F238E27FC236}">
                <a16:creationId xmlns:a16="http://schemas.microsoft.com/office/drawing/2014/main" id="{3DEC298B-9C8A-40CC-BD19-6D6036E79D2C}"/>
              </a:ext>
            </a:extLst>
          </p:cNvPr>
          <p:cNvSpPr/>
          <p:nvPr userDrawn="1"/>
        </p:nvSpPr>
        <p:spPr>
          <a:xfrm>
            <a:off x="1" y="345422"/>
            <a:ext cx="12199883" cy="557927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800"/>
          </a:p>
        </p:txBody>
      </p:sp>
      <p:sp>
        <p:nvSpPr>
          <p:cNvPr id="10" name="Rectangle 9">
            <a:extLst>
              <a:ext uri="{FF2B5EF4-FFF2-40B4-BE49-F238E27FC236}">
                <a16:creationId xmlns:a16="http://schemas.microsoft.com/office/drawing/2014/main" id="{0ACB26E9-9608-4534-85F4-441B1C2BF310}"/>
              </a:ext>
            </a:extLst>
          </p:cNvPr>
          <p:cNvSpPr/>
          <p:nvPr userDrawn="1"/>
        </p:nvSpPr>
        <p:spPr>
          <a:xfrm>
            <a:off x="11353801" y="136527"/>
            <a:ext cx="699655" cy="539577"/>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800"/>
          </a:p>
        </p:txBody>
      </p:sp>
      <p:sp>
        <p:nvSpPr>
          <p:cNvPr id="11" name="Rectangle 10">
            <a:extLst>
              <a:ext uri="{FF2B5EF4-FFF2-40B4-BE49-F238E27FC236}">
                <a16:creationId xmlns:a16="http://schemas.microsoft.com/office/drawing/2014/main" id="{B8C4E3FA-97D3-4B73-9F68-67A04A82289E}"/>
              </a:ext>
            </a:extLst>
          </p:cNvPr>
          <p:cNvSpPr/>
          <p:nvPr userDrawn="1"/>
        </p:nvSpPr>
        <p:spPr>
          <a:xfrm>
            <a:off x="11184082" y="45024"/>
            <a:ext cx="259721" cy="218891"/>
          </a:xfrm>
          <a:prstGeom prst="rect">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800"/>
          </a:p>
        </p:txBody>
      </p:sp>
      <p:sp>
        <p:nvSpPr>
          <p:cNvPr id="13" name="Rectangle 12">
            <a:extLst>
              <a:ext uri="{FF2B5EF4-FFF2-40B4-BE49-F238E27FC236}">
                <a16:creationId xmlns:a16="http://schemas.microsoft.com/office/drawing/2014/main" id="{DCCA7BFE-5075-45D8-863F-E13E0609081C}"/>
              </a:ext>
            </a:extLst>
          </p:cNvPr>
          <p:cNvSpPr/>
          <p:nvPr userDrawn="1"/>
        </p:nvSpPr>
        <p:spPr>
          <a:xfrm>
            <a:off x="11215254" y="548716"/>
            <a:ext cx="259721" cy="218891"/>
          </a:xfrm>
          <a:prstGeom prst="rect">
            <a:avLst/>
          </a:prstGeom>
          <a:solidFill>
            <a:schemeClr val="bg2">
              <a:lumMod val="90000"/>
            </a:schemeClr>
          </a:solid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800"/>
          </a:p>
        </p:txBody>
      </p:sp>
      <p:sp>
        <p:nvSpPr>
          <p:cNvPr id="6" name="Espace réservé du numéro de diapositive 5"/>
          <p:cNvSpPr>
            <a:spLocks noGrp="1"/>
          </p:cNvSpPr>
          <p:nvPr>
            <p:ph type="sldNum" sz="quarter" idx="12"/>
          </p:nvPr>
        </p:nvSpPr>
        <p:spPr>
          <a:xfrm>
            <a:off x="11430000" y="218036"/>
            <a:ext cx="609600" cy="365125"/>
          </a:xfrm>
        </p:spPr>
        <p:txBody>
          <a:bodyPr/>
          <a:lstStyle>
            <a:lvl1pPr algn="ctr">
              <a:defRPr>
                <a:solidFill>
                  <a:schemeClr val="tx1"/>
                </a:solidFill>
              </a:defRPr>
            </a:lvl1pPr>
          </a:lstStyle>
          <a:p>
            <a:fld id="{E957DFF7-CC65-42D5-B625-3F855E324797}" type="slidenum">
              <a:rPr lang="fr-FR" smtClean="0"/>
              <a:pPr/>
              <a:t>‹N°›</a:t>
            </a:fld>
            <a:endParaRPr lang="fr-FR"/>
          </a:p>
        </p:txBody>
      </p:sp>
      <p:pic>
        <p:nvPicPr>
          <p:cNvPr id="15" name="Image 14">
            <a:extLst>
              <a:ext uri="{FF2B5EF4-FFF2-40B4-BE49-F238E27FC236}">
                <a16:creationId xmlns:a16="http://schemas.microsoft.com/office/drawing/2014/main" id="{5E19024B-44BD-4CA4-B973-7C71C6798FD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64818" y="6301353"/>
            <a:ext cx="1290391" cy="534923"/>
          </a:xfrm>
          <a:prstGeom prst="rect">
            <a:avLst/>
          </a:prstGeom>
        </p:spPr>
      </p:pic>
      <p:cxnSp>
        <p:nvCxnSpPr>
          <p:cNvPr id="12" name="Connecteur droit 11">
            <a:extLst>
              <a:ext uri="{FF2B5EF4-FFF2-40B4-BE49-F238E27FC236}">
                <a16:creationId xmlns:a16="http://schemas.microsoft.com/office/drawing/2014/main" id="{52BC7E18-5F05-04EA-145D-5D1D5C740CF0}"/>
              </a:ext>
            </a:extLst>
          </p:cNvPr>
          <p:cNvCxnSpPr/>
          <p:nvPr userDrawn="1"/>
        </p:nvCxnSpPr>
        <p:spPr>
          <a:xfrm flipV="1">
            <a:off x="10294883" y="528145"/>
            <a:ext cx="0" cy="11778"/>
          </a:xfrm>
          <a:prstGeom prst="line">
            <a:avLst/>
          </a:prstGeom>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4AE57B84-3CCE-F70C-EC4D-235D9C4CE99B}"/>
              </a:ext>
            </a:extLst>
          </p:cNvPr>
          <p:cNvSpPr/>
          <p:nvPr userDrawn="1"/>
        </p:nvSpPr>
        <p:spPr>
          <a:xfrm>
            <a:off x="204951" y="528145"/>
            <a:ext cx="938039" cy="116518"/>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I" sz="1800"/>
          </a:p>
        </p:txBody>
      </p:sp>
    </p:spTree>
    <p:extLst>
      <p:ext uri="{BB962C8B-B14F-4D97-AF65-F5344CB8AC3E}">
        <p14:creationId xmlns:p14="http://schemas.microsoft.com/office/powerpoint/2010/main" val="8778579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DF05A5CB-7B5B-4B1E-B2D4-B58AFBAE86EB}" type="datetime1">
              <a:rPr lang="fr-FR" smtClean="0"/>
              <a:t>20/06/2024</a:t>
            </a:fld>
            <a:endParaRPr lang="fr-FR"/>
          </a:p>
        </p:txBody>
      </p:sp>
      <p:sp>
        <p:nvSpPr>
          <p:cNvPr id="5" name="Espace réservé du pied de page 4"/>
          <p:cNvSpPr>
            <a:spLocks noGrp="1"/>
          </p:cNvSpPr>
          <p:nvPr>
            <p:ph type="ftr" sz="quarter" idx="11"/>
          </p:nvPr>
        </p:nvSpPr>
        <p:spPr/>
        <p:txBody>
          <a:bodyPr/>
          <a:lstStyle/>
          <a:p>
            <a:r>
              <a:rPr lang="fr-FR"/>
              <a:t>Construire la Côte d'Ivoire électrique</a:t>
            </a:r>
          </a:p>
        </p:txBody>
      </p:sp>
      <p:sp>
        <p:nvSpPr>
          <p:cNvPr id="6" name="Espace réservé du numéro de diapositive 5"/>
          <p:cNvSpPr>
            <a:spLocks noGrp="1"/>
          </p:cNvSpPr>
          <p:nvPr>
            <p:ph type="sldNum" sz="quarter" idx="12"/>
          </p:nvPr>
        </p:nvSpPr>
        <p:spPr/>
        <p:txBody>
          <a:bodyPr/>
          <a:lstStyle/>
          <a:p>
            <a:fld id="{E957DFF7-CC65-42D5-B625-3F855E324797}" type="slidenum">
              <a:rPr lang="fr-FR" smtClean="0"/>
              <a:t>‹N°›</a:t>
            </a:fld>
            <a:endParaRPr lang="fr-FR"/>
          </a:p>
        </p:txBody>
      </p:sp>
    </p:spTree>
    <p:extLst>
      <p:ext uri="{BB962C8B-B14F-4D97-AF65-F5344CB8AC3E}">
        <p14:creationId xmlns:p14="http://schemas.microsoft.com/office/powerpoint/2010/main" val="33314325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1" y="365125"/>
            <a:ext cx="2628900" cy="5811838"/>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838201" y="365125"/>
            <a:ext cx="7734300" cy="5811838"/>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17457EAE-B059-44C2-82EC-0AE02B530042}" type="datetime1">
              <a:rPr lang="fr-FR" smtClean="0"/>
              <a:t>20/06/2024</a:t>
            </a:fld>
            <a:endParaRPr lang="fr-FR"/>
          </a:p>
        </p:txBody>
      </p:sp>
      <p:sp>
        <p:nvSpPr>
          <p:cNvPr id="5" name="Espace réservé du pied de page 4"/>
          <p:cNvSpPr>
            <a:spLocks noGrp="1"/>
          </p:cNvSpPr>
          <p:nvPr>
            <p:ph type="ftr" sz="quarter" idx="11"/>
          </p:nvPr>
        </p:nvSpPr>
        <p:spPr/>
        <p:txBody>
          <a:bodyPr/>
          <a:lstStyle/>
          <a:p>
            <a:r>
              <a:rPr lang="fr-FR"/>
              <a:t>Construire la Côte d'Ivoire électrique</a:t>
            </a:r>
          </a:p>
        </p:txBody>
      </p:sp>
      <p:sp>
        <p:nvSpPr>
          <p:cNvPr id="6" name="Espace réservé du numéro de diapositive 5"/>
          <p:cNvSpPr>
            <a:spLocks noGrp="1"/>
          </p:cNvSpPr>
          <p:nvPr>
            <p:ph type="sldNum" sz="quarter" idx="12"/>
          </p:nvPr>
        </p:nvSpPr>
        <p:spPr/>
        <p:txBody>
          <a:bodyPr/>
          <a:lstStyle/>
          <a:p>
            <a:fld id="{E957DFF7-CC65-42D5-B625-3F855E324797}" type="slidenum">
              <a:rPr lang="fr-FR" smtClean="0"/>
              <a:t>‹N°›</a:t>
            </a:fld>
            <a:endParaRPr lang="fr-FR"/>
          </a:p>
        </p:txBody>
      </p:sp>
    </p:spTree>
    <p:extLst>
      <p:ext uri="{BB962C8B-B14F-4D97-AF65-F5344CB8AC3E}">
        <p14:creationId xmlns:p14="http://schemas.microsoft.com/office/powerpoint/2010/main" val="18512406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wo Boxes (horizontal)">
    <p:spTree>
      <p:nvGrpSpPr>
        <p:cNvPr id="1" name=""/>
        <p:cNvGrpSpPr/>
        <p:nvPr/>
      </p:nvGrpSpPr>
      <p:grpSpPr>
        <a:xfrm>
          <a:off x="0" y="0"/>
          <a:ext cx="0" cy="0"/>
          <a:chOff x="0" y="0"/>
          <a:chExt cx="0" cy="0"/>
        </a:xfrm>
      </p:grpSpPr>
      <p:sp>
        <p:nvSpPr>
          <p:cNvPr id="9" name="textBox2"/>
          <p:cNvSpPr>
            <a:spLocks noGrp="1"/>
          </p:cNvSpPr>
          <p:nvPr>
            <p:ph type="body" sz="quarter" idx="16" hasCustomPrompt="1"/>
            <p:custDataLst>
              <p:tags r:id="rId1"/>
            </p:custDataLst>
          </p:nvPr>
        </p:nvSpPr>
        <p:spPr>
          <a:xfrm>
            <a:off x="5055511" y="1764786"/>
            <a:ext cx="4249108" cy="4176434"/>
          </a:xfrm>
          <a:prstGeom prst="rect">
            <a:avLst/>
          </a:prstGeom>
        </p:spPr>
        <p:txBody>
          <a:bodyPr vert="horz" lIns="0" tIns="0" rIns="0" bIns="0" rtlCol="0">
            <a:normAutofit/>
          </a:bodyPr>
          <a:lstStyle>
            <a:lvl1pPr>
              <a:defRPr lang="en-US" sz="1000" dirty="0" smtClean="0">
                <a:latin typeface="+mn-lt"/>
              </a:defRPr>
            </a:lvl1pPr>
            <a:lvl2pPr>
              <a:defRPr lang="en-US" sz="1000" dirty="0" smtClean="0">
                <a:latin typeface="+mn-lt"/>
                <a:cs typeface="Arial" panose="020B0604020202020204" pitchFamily="34" charset="0"/>
              </a:defRPr>
            </a:lvl2pPr>
            <a:lvl3pPr>
              <a:defRPr lang="en-US" sz="1000" dirty="0" smtClean="0">
                <a:latin typeface="+mn-lt"/>
                <a:cs typeface="Arial" panose="020B0604020202020204" pitchFamily="34" charset="0"/>
              </a:defRPr>
            </a:lvl3pPr>
            <a:lvl4pPr>
              <a:defRPr lang="en-US" sz="1000" dirty="0" smtClean="0">
                <a:latin typeface="+mn-lt"/>
                <a:cs typeface="Arial" panose="020B0604020202020204" pitchFamily="34" charset="0"/>
              </a:defRPr>
            </a:lvl4pPr>
            <a:lvl5pPr>
              <a:defRPr lang="en-US" sz="1000" b="0" kern="1200" baseline="0" dirty="0">
                <a:solidFill>
                  <a:srgbClr val="3C3C3B"/>
                </a:solidFill>
                <a:latin typeface="+mn-lt"/>
                <a:ea typeface="+mn-ea"/>
                <a:cs typeface="Arial" panose="020B0604020202020204" pitchFamily="34" charset="0"/>
              </a:defRPr>
            </a:lvl5pPr>
            <a:lvl6pPr marL="823886" indent="-285742">
              <a:defRPr lang="en-US" sz="1800" kern="1200" dirty="0" smtClean="0">
                <a:ea typeface="+mn-ea"/>
                <a:cs typeface="+mn-cs"/>
              </a:defRPr>
            </a:lvl6pPr>
            <a:lvl7pPr marL="823886" indent="-285742">
              <a:defRPr lang="en-US" sz="1800" kern="1200" dirty="0" smtClean="0">
                <a:ea typeface="+mn-ea"/>
                <a:cs typeface="+mn-cs"/>
              </a:defRPr>
            </a:lvl7pPr>
            <a:lvl8pPr marL="823886" indent="-285742">
              <a:defRPr lang="en-US" sz="1800" kern="1200" dirty="0" smtClean="0">
                <a:ea typeface="+mn-ea"/>
                <a:cs typeface="+mn-cs"/>
              </a:defRPr>
            </a:lvl8pPr>
            <a:lvl9pPr marL="823886" indent="-285742">
              <a:defRPr lang="en-US" sz="1800" kern="1200" dirty="0">
                <a:ea typeface="+mn-ea"/>
                <a:cs typeface="+mn-cs"/>
              </a:defRPr>
            </a:lvl9pPr>
          </a:lstStyle>
          <a:p>
            <a:pPr lvl="0"/>
            <a:r>
              <a:rPr lang="fr-FR"/>
              <a:t>Click to add text</a:t>
            </a:r>
          </a:p>
          <a:p>
            <a:pPr lvl="1"/>
            <a:r>
              <a:rPr lang="fr-FR"/>
              <a:t>Second level</a:t>
            </a:r>
          </a:p>
          <a:p>
            <a:pPr lvl="2"/>
            <a:r>
              <a:rPr lang="fr-FR"/>
              <a:t>Third level</a:t>
            </a:r>
          </a:p>
          <a:p>
            <a:pPr lvl="3"/>
            <a:r>
              <a:rPr lang="fr-FR"/>
              <a:t>Fourth level</a:t>
            </a:r>
          </a:p>
          <a:p>
            <a:pPr lvl="4"/>
            <a:r>
              <a:rPr lang="fr-FR"/>
              <a:t>Fifth level</a:t>
            </a:r>
          </a:p>
        </p:txBody>
      </p:sp>
      <p:sp>
        <p:nvSpPr>
          <p:cNvPr id="13" name="headingBox2"/>
          <p:cNvSpPr>
            <a:spLocks noGrp="1"/>
          </p:cNvSpPr>
          <p:nvPr>
            <p:ph type="body" sz="quarter" idx="14" hasCustomPrompt="1"/>
            <p:custDataLst>
              <p:tags r:id="rId2"/>
            </p:custDataLst>
          </p:nvPr>
        </p:nvSpPr>
        <p:spPr>
          <a:xfrm>
            <a:off x="5055511" y="1490908"/>
            <a:ext cx="4249108" cy="196662"/>
          </a:xfrm>
          <a:prstGeom prst="rect">
            <a:avLst/>
          </a:prstGeom>
          <a:solidFill>
            <a:srgbClr val="E89113"/>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36576" tIns="28800" rIns="0" bIns="28800" rtlCol="0" anchor="ctr">
            <a:spAutoFit/>
          </a:bodyPr>
          <a:lstStyle>
            <a:lvl1pPr>
              <a:defRPr lang="en-GB" sz="1000" cap="all" baseline="0" dirty="0">
                <a:solidFill>
                  <a:schemeClr val="bg1"/>
                </a:solidFill>
                <a:latin typeface="+mj-lt"/>
              </a:defRPr>
            </a:lvl1pPr>
          </a:lstStyle>
          <a:p>
            <a:pPr lvl="0">
              <a:spcBef>
                <a:spcPct val="0"/>
              </a:spcBef>
            </a:pPr>
            <a:r>
              <a:rPr lang="fr-FR"/>
              <a:t>Heading Bar</a:t>
            </a:r>
          </a:p>
        </p:txBody>
      </p:sp>
      <p:sp>
        <p:nvSpPr>
          <p:cNvPr id="7" name="textBox1"/>
          <p:cNvSpPr>
            <a:spLocks noGrp="1"/>
          </p:cNvSpPr>
          <p:nvPr>
            <p:ph type="body" sz="quarter" idx="15" hasCustomPrompt="1"/>
            <p:custDataLst>
              <p:tags r:id="rId3"/>
            </p:custDataLst>
          </p:nvPr>
        </p:nvSpPr>
        <p:spPr>
          <a:xfrm>
            <a:off x="722215" y="1764786"/>
            <a:ext cx="4249108" cy="4176434"/>
          </a:xfrm>
          <a:prstGeom prst="rect">
            <a:avLst/>
          </a:prstGeom>
        </p:spPr>
        <p:txBody>
          <a:bodyPr vert="horz" lIns="0" tIns="0" rIns="0" bIns="0" rtlCol="0">
            <a:normAutofit/>
          </a:bodyPr>
          <a:lstStyle>
            <a:lvl1pPr>
              <a:defRPr lang="en-US" sz="1000" dirty="0" smtClean="0">
                <a:latin typeface="+mn-lt"/>
              </a:defRPr>
            </a:lvl1pPr>
            <a:lvl2pPr>
              <a:defRPr lang="en-US" sz="1000" dirty="0" smtClean="0">
                <a:latin typeface="+mn-lt"/>
                <a:cs typeface="Arial" panose="020B0604020202020204" pitchFamily="34" charset="0"/>
              </a:defRPr>
            </a:lvl2pPr>
            <a:lvl3pPr>
              <a:defRPr lang="en-US" sz="1000" dirty="0" smtClean="0">
                <a:latin typeface="+mn-lt"/>
                <a:cs typeface="Arial" panose="020B0604020202020204" pitchFamily="34" charset="0"/>
              </a:defRPr>
            </a:lvl3pPr>
            <a:lvl4pPr>
              <a:defRPr lang="en-US" sz="1000" dirty="0" smtClean="0">
                <a:latin typeface="+mn-lt"/>
                <a:cs typeface="Arial" panose="020B0604020202020204" pitchFamily="34" charset="0"/>
              </a:defRPr>
            </a:lvl4pPr>
            <a:lvl5pPr>
              <a:defRPr lang="en-US" sz="1000" b="0" kern="1200" baseline="0" dirty="0">
                <a:solidFill>
                  <a:srgbClr val="3C3C3B"/>
                </a:solidFill>
                <a:latin typeface="+mn-lt"/>
                <a:ea typeface="+mn-ea"/>
                <a:cs typeface="Arial" panose="020B0604020202020204" pitchFamily="34" charset="0"/>
              </a:defRPr>
            </a:lvl5pPr>
            <a:lvl6pPr marL="823886" indent="-285742">
              <a:defRPr lang="en-US" sz="1800" kern="1200" dirty="0" smtClean="0">
                <a:ea typeface="+mn-ea"/>
                <a:cs typeface="+mn-cs"/>
              </a:defRPr>
            </a:lvl6pPr>
            <a:lvl7pPr marL="823886" indent="-285742">
              <a:defRPr lang="en-US" sz="1800" kern="1200" dirty="0" smtClean="0">
                <a:ea typeface="+mn-ea"/>
                <a:cs typeface="+mn-cs"/>
              </a:defRPr>
            </a:lvl7pPr>
            <a:lvl8pPr>
              <a:defRPr lang="en-US" sz="1000" b="0" kern="1200" baseline="0" dirty="0" smtClean="0">
                <a:solidFill>
                  <a:srgbClr val="3C3C3B"/>
                </a:solidFill>
                <a:latin typeface="Arial" panose="020B0604020202020204" pitchFamily="34" charset="0"/>
                <a:ea typeface="+mn-ea"/>
                <a:cs typeface="Arial" panose="020B0604020202020204" pitchFamily="34" charset="0"/>
              </a:defRPr>
            </a:lvl8pPr>
            <a:lvl9pPr marL="823886" indent="-285742">
              <a:defRPr lang="en-US" sz="1800" kern="1200" dirty="0">
                <a:ea typeface="+mn-ea"/>
                <a:cs typeface="+mn-cs"/>
              </a:defRPr>
            </a:lvl9pPr>
          </a:lstStyle>
          <a:p>
            <a:pPr lvl="0"/>
            <a:r>
              <a:rPr lang="fr-FR"/>
              <a:t>Click to add text</a:t>
            </a:r>
          </a:p>
          <a:p>
            <a:pPr lvl="1"/>
            <a:r>
              <a:rPr lang="fr-FR"/>
              <a:t>Second level</a:t>
            </a:r>
          </a:p>
          <a:p>
            <a:pPr lvl="2"/>
            <a:r>
              <a:rPr lang="fr-FR"/>
              <a:t>Third level</a:t>
            </a:r>
          </a:p>
          <a:p>
            <a:pPr lvl="3"/>
            <a:r>
              <a:rPr lang="fr-FR"/>
              <a:t>Fourth level</a:t>
            </a:r>
          </a:p>
          <a:p>
            <a:pPr lvl="4"/>
            <a:r>
              <a:rPr lang="fr-FR"/>
              <a:t>Fifth level</a:t>
            </a:r>
          </a:p>
        </p:txBody>
      </p:sp>
      <p:sp>
        <p:nvSpPr>
          <p:cNvPr id="10" name="headingBox1"/>
          <p:cNvSpPr>
            <a:spLocks noGrp="1"/>
          </p:cNvSpPr>
          <p:nvPr>
            <p:ph type="body" sz="quarter" idx="13" hasCustomPrompt="1"/>
            <p:custDataLst>
              <p:tags r:id="rId4"/>
            </p:custDataLst>
          </p:nvPr>
        </p:nvSpPr>
        <p:spPr>
          <a:xfrm>
            <a:off x="722215" y="1490908"/>
            <a:ext cx="4249108" cy="196662"/>
          </a:xfrm>
          <a:prstGeom prst="rect">
            <a:avLst/>
          </a:prstGeom>
          <a:solidFill>
            <a:srgbClr val="E89113"/>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36576" tIns="28800" rIns="0" bIns="28800" rtlCol="0" anchor="ctr">
            <a:spAutoFit/>
          </a:bodyPr>
          <a:lstStyle>
            <a:lvl1pPr>
              <a:defRPr lang="en-GB" sz="1000" cap="all" baseline="0" dirty="0">
                <a:solidFill>
                  <a:schemeClr val="bg1"/>
                </a:solidFill>
                <a:latin typeface="+mj-lt"/>
              </a:defRPr>
            </a:lvl1pPr>
          </a:lstStyle>
          <a:p>
            <a:pPr lvl="0">
              <a:spcBef>
                <a:spcPct val="0"/>
              </a:spcBef>
            </a:pPr>
            <a:r>
              <a:rPr lang="fr-FR"/>
              <a:t>Heading Bar</a:t>
            </a:r>
          </a:p>
        </p:txBody>
      </p:sp>
      <p:sp>
        <p:nvSpPr>
          <p:cNvPr id="11" name="subtitle"/>
          <p:cNvSpPr>
            <a:spLocks noGrp="1"/>
          </p:cNvSpPr>
          <p:nvPr>
            <p:ph type="body" sz="quarter" idx="10" hasCustomPrompt="1"/>
            <p:custDataLst>
              <p:tags r:id="rId5"/>
            </p:custDataLst>
          </p:nvPr>
        </p:nvSpPr>
        <p:spPr>
          <a:xfrm>
            <a:off x="722219" y="1058770"/>
            <a:ext cx="8994463" cy="234950"/>
          </a:xfrm>
          <a:prstGeom prst="rect">
            <a:avLst/>
          </a:prstGeom>
        </p:spPr>
        <p:txBody>
          <a:bodyPr vert="horz" lIns="0" tIns="0" rIns="0" bIns="0" rtlCol="0" anchor="b" anchorCtr="0">
            <a:noAutofit/>
          </a:bodyPr>
          <a:lstStyle>
            <a:lvl1pPr>
              <a:defRPr lang="en-US" sz="1600" b="0" baseline="0" dirty="0">
                <a:solidFill>
                  <a:schemeClr val="accent2"/>
                </a:solidFill>
                <a:latin typeface="+mj-lt"/>
                <a:cs typeface="Arial"/>
              </a:defRPr>
            </a:lvl1pPr>
          </a:lstStyle>
          <a:p>
            <a:pPr marL="0" lvl="0" indent="0" defTabSz="914372" latinLnBrk="0">
              <a:spcBef>
                <a:spcPct val="20000"/>
              </a:spcBef>
              <a:buFontTx/>
              <a:buNone/>
            </a:pPr>
            <a:r>
              <a:rPr lang="fr-FR"/>
              <a:t>Enter slide subtitle</a:t>
            </a:r>
          </a:p>
        </p:txBody>
      </p:sp>
      <p:sp>
        <p:nvSpPr>
          <p:cNvPr id="2" name="title"/>
          <p:cNvSpPr>
            <a:spLocks noGrp="1"/>
          </p:cNvSpPr>
          <p:nvPr>
            <p:ph type="title" hasCustomPrompt="1"/>
            <p:custDataLst>
              <p:tags r:id="rId6"/>
            </p:custDataLst>
          </p:nvPr>
        </p:nvSpPr>
        <p:spPr>
          <a:xfrm>
            <a:off x="722217" y="411381"/>
            <a:ext cx="10712431" cy="396000"/>
          </a:xfrm>
          <a:prstGeom prst="rect">
            <a:avLst/>
          </a:prstGeom>
        </p:spPr>
        <p:txBody>
          <a:bodyPr vert="horz" wrap="square" lIns="0" tIns="0" rIns="0" bIns="0" rtlCol="0" anchor="t" anchorCtr="0">
            <a:noAutofit/>
          </a:bodyPr>
          <a:lstStyle>
            <a:lvl1pPr>
              <a:defRPr lang="en-US" dirty="0"/>
            </a:lvl1pPr>
          </a:lstStyle>
          <a:p>
            <a:pPr lvl="0" defTabSz="914372" latinLnBrk="0">
              <a:buNone/>
            </a:pPr>
            <a:r>
              <a:rPr lang="fr-FR"/>
              <a:t>Enter slide title</a:t>
            </a:r>
          </a:p>
        </p:txBody>
      </p:sp>
      <p:grpSp>
        <p:nvGrpSpPr>
          <p:cNvPr id="5" name="Groupe 4"/>
          <p:cNvGrpSpPr/>
          <p:nvPr userDrawn="1"/>
        </p:nvGrpSpPr>
        <p:grpSpPr>
          <a:xfrm>
            <a:off x="9793232" y="825945"/>
            <a:ext cx="1641413" cy="486340"/>
            <a:chOff x="8070159" y="2555481"/>
            <a:chExt cx="1395846" cy="422864"/>
          </a:xfrm>
        </p:grpSpPr>
        <p:sp>
          <p:nvSpPr>
            <p:cNvPr id="4" name="Rectangle 3"/>
            <p:cNvSpPr/>
            <p:nvPr userDrawn="1"/>
          </p:nvSpPr>
          <p:spPr bwMode="auto">
            <a:xfrm>
              <a:off x="8070159" y="2555482"/>
              <a:ext cx="1395846" cy="422863"/>
            </a:xfrm>
            <a:prstGeom prst="rect">
              <a:avLst/>
            </a:prstGeom>
            <a:solidFill>
              <a:schemeClr val="bg1"/>
            </a:solidFill>
            <a:ln w="6350" cap="flat" cmpd="sng" algn="ctr">
              <a:solidFill>
                <a:schemeClr val="bg1"/>
              </a:solidFill>
              <a:prstDash val="solid"/>
              <a:round/>
              <a:headEnd type="none" w="med" len="med"/>
              <a:tailEnd type="none" w="sm" len="sm"/>
            </a:ln>
            <a:effectLst/>
          </p:spPr>
          <p:txBody>
            <a:bodyPr vert="horz" wrap="square" lIns="36000" tIns="36000" rIns="36000" bIns="36000" numCol="1" rtlCol="0" anchor="t" anchorCtr="0" compatLnSpc="1">
              <a:prstTxWarp prst="textNoShape">
                <a:avLst/>
              </a:prstTxWarp>
              <a:noAutofit/>
            </a:bodyPr>
            <a:lstStyle/>
            <a:p>
              <a:pPr marL="0" marR="0" indent="0" algn="ctr" defTabSz="914377" rtl="0" eaLnBrk="0" fontAlgn="base" latinLnBrk="0" hangingPunct="0">
                <a:lnSpc>
                  <a:spcPct val="100000"/>
                </a:lnSpc>
                <a:spcBef>
                  <a:spcPct val="50000"/>
                </a:spcBef>
                <a:spcAft>
                  <a:spcPct val="0"/>
                </a:spcAft>
                <a:buClrTx/>
                <a:buSzTx/>
                <a:buFontTx/>
                <a:buNone/>
                <a:tabLst/>
              </a:pPr>
              <a:endParaRPr kumimoji="0" lang="fr-FR" sz="1000" b="0" i="0" u="none" strike="noStrike" cap="none" normalizeH="0" baseline="0">
                <a:ln>
                  <a:noFill/>
                </a:ln>
                <a:solidFill>
                  <a:schemeClr val="tx1"/>
                </a:solidFill>
                <a:effectLst/>
                <a:latin typeface="Arial" pitchFamily="-112" charset="0"/>
              </a:endParaRPr>
            </a:p>
          </p:txBody>
        </p:sp>
        <p:pic>
          <p:nvPicPr>
            <p:cNvPr id="14" name="Image 1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8070159" y="2555481"/>
              <a:ext cx="1395846" cy="412751"/>
            </a:xfrm>
            <a:prstGeom prst="rect">
              <a:avLst/>
            </a:prstGeom>
          </p:spPr>
        </p:pic>
      </p:grpSp>
      <p:sp>
        <p:nvSpPr>
          <p:cNvPr id="12" name="ZoneTexte 11">
            <a:extLst>
              <a:ext uri="{FF2B5EF4-FFF2-40B4-BE49-F238E27FC236}">
                <a16:creationId xmlns:a16="http://schemas.microsoft.com/office/drawing/2014/main" id="{C9AF9C69-4FE4-42C0-B0A3-87BCDCE0AC75}"/>
              </a:ext>
            </a:extLst>
          </p:cNvPr>
          <p:cNvSpPr txBox="1"/>
          <p:nvPr userDrawn="1"/>
        </p:nvSpPr>
        <p:spPr>
          <a:xfrm>
            <a:off x="10956875" y="6449918"/>
            <a:ext cx="537791" cy="261434"/>
          </a:xfrm>
          <a:prstGeom prst="rect">
            <a:avLst/>
          </a:prstGeom>
          <a:noFill/>
        </p:spPr>
        <p:txBody>
          <a:bodyPr wrap="square" rtlCol="0">
            <a:noAutofit/>
          </a:bodyPr>
          <a:lstStyle/>
          <a:p>
            <a:fld id="{257318B8-96F8-4BDD-B564-6BDC4A2AAD3F}" type="slidenum">
              <a:rPr lang="fr-FR" sz="1800" smtClean="0">
                <a:latin typeface="Arial" pitchFamily="34" charset="0"/>
                <a:cs typeface="Arial" pitchFamily="34" charset="0"/>
              </a:rPr>
              <a:t>‹N°›</a:t>
            </a:fld>
            <a:endParaRPr lang="fr-FR" sz="1800">
              <a:latin typeface="Arial" pitchFamily="34" charset="0"/>
              <a:cs typeface="Arial" pitchFamily="34" charset="0"/>
            </a:endParaRPr>
          </a:p>
        </p:txBody>
      </p:sp>
    </p:spTree>
    <p:extLst>
      <p:ext uri="{BB962C8B-B14F-4D97-AF65-F5344CB8AC3E}">
        <p14:creationId xmlns:p14="http://schemas.microsoft.com/office/powerpoint/2010/main" val="3329475557"/>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9" name="Do not remove" hidden="1">
            <a:extLst>
              <a:ext uri="{FF2B5EF4-FFF2-40B4-BE49-F238E27FC236}">
                <a16:creationId xmlns:a16="http://schemas.microsoft.com/office/drawing/2014/main" id="{BB584F29-0B72-ECA6-A8B2-CA155511C753}"/>
              </a:ext>
            </a:extLst>
          </p:cNvPr>
          <p:cNvSpPr/>
          <p:nvPr userDrawn="1">
            <p:custDataLst>
              <p:tags r:id="rId1"/>
            </p:custDataLst>
          </p:nvPr>
        </p:nvSpPr>
        <p:spPr>
          <a:xfrm>
            <a:off x="1" y="0"/>
            <a:ext cx="12700" cy="12700"/>
          </a:xfrm>
          <a:prstGeom prst="octagon">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I" sz="1800" dirty="0"/>
          </a:p>
        </p:txBody>
      </p:sp>
      <p:sp>
        <p:nvSpPr>
          <p:cNvPr id="2" name="Title 1"/>
          <p:cNvSpPr>
            <a:spLocks noGrp="1"/>
          </p:cNvSpPr>
          <p:nvPr>
            <p:ph type="title"/>
          </p:nvPr>
        </p:nvSpPr>
        <p:spPr>
          <a:xfrm>
            <a:off x="1619044" y="469635"/>
            <a:ext cx="8953912" cy="499916"/>
          </a:xfrm>
        </p:spPr>
        <p:txBody>
          <a:bodyPr>
            <a:noAutofit/>
          </a:bodyPr>
          <a:lstStyle>
            <a:lvl1pPr algn="ctr">
              <a:defRPr sz="3600" b="1">
                <a:solidFill>
                  <a:schemeClr val="tx1">
                    <a:lumMod val="65000"/>
                    <a:lumOff val="35000"/>
                  </a:schemeClr>
                </a:solidFill>
              </a:defRPr>
            </a:lvl1pPr>
          </a:lstStyle>
          <a:p>
            <a:r>
              <a:rPr lang="en-US" dirty="0"/>
              <a:t>Click to edit Master title style</a:t>
            </a:r>
          </a:p>
        </p:txBody>
      </p:sp>
      <p:sp>
        <p:nvSpPr>
          <p:cNvPr id="3" name="Content Placeholder 2"/>
          <p:cNvSpPr>
            <a:spLocks noGrp="1"/>
          </p:cNvSpPr>
          <p:nvPr>
            <p:ph idx="1" hasCustomPrompt="1"/>
          </p:nvPr>
        </p:nvSpPr>
        <p:spPr>
          <a:xfrm>
            <a:off x="1619044" y="1012643"/>
            <a:ext cx="8953912" cy="280633"/>
          </a:xfrm>
        </p:spPr>
        <p:txBody>
          <a:bodyPr anchor="ctr">
            <a:noAutofit/>
          </a:bodyPr>
          <a:lstStyle>
            <a:lvl1pPr marL="0" indent="0" algn="ctr">
              <a:buFont typeface="Arial" panose="020B0604020202020204" pitchFamily="34" charset="0"/>
              <a:buNone/>
              <a:defRPr sz="160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lvl="0"/>
            <a:r>
              <a:rPr lang="en-US" dirty="0"/>
              <a:t>This Is Example Text</a:t>
            </a:r>
          </a:p>
        </p:txBody>
      </p:sp>
      <p:sp>
        <p:nvSpPr>
          <p:cNvPr id="4" name="Date Placeholder 3"/>
          <p:cNvSpPr>
            <a:spLocks noGrp="1"/>
          </p:cNvSpPr>
          <p:nvPr>
            <p:ph type="dt" sz="half" idx="10"/>
          </p:nvPr>
        </p:nvSpPr>
        <p:spPr/>
        <p:txBody>
          <a:bodyPr/>
          <a:lstStyle/>
          <a:p>
            <a:fld id="{17631F48-F3D8-477F-9D86-16C8264BDEC1}" type="datetime1">
              <a:rPr lang="en-US" smtClean="0"/>
              <a:t>6/20/2024</a:t>
            </a:fld>
            <a:endParaRPr lang="en-US" dirty="0"/>
          </a:p>
        </p:txBody>
      </p:sp>
      <p:sp>
        <p:nvSpPr>
          <p:cNvPr id="6" name="Slide Number Placeholder 5"/>
          <p:cNvSpPr>
            <a:spLocks noGrp="1"/>
          </p:cNvSpPr>
          <p:nvPr>
            <p:ph type="sldNum" sz="quarter" idx="12"/>
          </p:nvPr>
        </p:nvSpPr>
        <p:spPr>
          <a:xfrm>
            <a:off x="7471835" y="6504309"/>
            <a:ext cx="465535" cy="274324"/>
          </a:xfrm>
        </p:spPr>
        <p:txBody>
          <a:bodyPr/>
          <a:lstStyle>
            <a:lvl1pPr algn="ctr">
              <a:defRPr sz="1000">
                <a:solidFill>
                  <a:schemeClr val="bg1">
                    <a:lumMod val="95000"/>
                  </a:schemeClr>
                </a:solidFill>
                <a:latin typeface="+mj-lt"/>
              </a:defRPr>
            </a:lvl1pPr>
          </a:lstStyle>
          <a:p>
            <a:fld id="{4702770A-EA85-44D5-9F41-80F9885CC4DA}" type="slidenum">
              <a:rPr lang="en-US" smtClean="0"/>
              <a:pPr/>
              <a:t>‹N°›</a:t>
            </a:fld>
            <a:endParaRPr lang="en-US" dirty="0"/>
          </a:p>
        </p:txBody>
      </p:sp>
      <p:sp>
        <p:nvSpPr>
          <p:cNvPr id="8" name="Content Placeholder 7"/>
          <p:cNvSpPr>
            <a:spLocks noGrp="1"/>
          </p:cNvSpPr>
          <p:nvPr>
            <p:ph sz="quarter" idx="13"/>
          </p:nvPr>
        </p:nvSpPr>
        <p:spPr>
          <a:xfrm>
            <a:off x="1619052" y="1756229"/>
            <a:ext cx="8953911" cy="448491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7" name="Graphique 16">
            <a:extLst>
              <a:ext uri="{FF2B5EF4-FFF2-40B4-BE49-F238E27FC236}">
                <a16:creationId xmlns:a16="http://schemas.microsoft.com/office/drawing/2014/main" id="{97FC37BF-F392-45A8-BF05-7F2B44B1F25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184531" y="-18947"/>
            <a:ext cx="1886859" cy="558018"/>
          </a:xfrm>
          <a:prstGeom prst="rect">
            <a:avLst/>
          </a:prstGeom>
        </p:spPr>
      </p:pic>
    </p:spTree>
    <p:extLst>
      <p:ext uri="{BB962C8B-B14F-4D97-AF65-F5344CB8AC3E}">
        <p14:creationId xmlns:p14="http://schemas.microsoft.com/office/powerpoint/2010/main" val="1534718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5"/>
            <a:ext cx="9144000" cy="2306637"/>
          </a:xfrm>
        </p:spPr>
        <p:txBody>
          <a:bodyPr anchor="b"/>
          <a:lstStyle>
            <a:lvl1pPr algn="ctr">
              <a:defRPr sz="6000"/>
            </a:lvl1pPr>
          </a:lstStyle>
          <a:p>
            <a:r>
              <a:rPr lang="fr-FR"/>
              <a:t>Modifiez le style du titre</a:t>
            </a: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fr-FR"/>
              <a:t>Modifier le style des sous-titres du masque</a:t>
            </a:r>
          </a:p>
        </p:txBody>
      </p:sp>
      <p:sp>
        <p:nvSpPr>
          <p:cNvPr id="4" name="Espace réservé de la date 3"/>
          <p:cNvSpPr>
            <a:spLocks noGrp="1"/>
          </p:cNvSpPr>
          <p:nvPr>
            <p:ph type="dt" sz="half" idx="10"/>
          </p:nvPr>
        </p:nvSpPr>
        <p:spPr>
          <a:xfrm>
            <a:off x="0" y="6473365"/>
            <a:ext cx="2743200" cy="365125"/>
          </a:xfrm>
        </p:spPr>
        <p:txBody>
          <a:bodyPr/>
          <a:lstStyle>
            <a:lvl1pPr>
              <a:defRPr b="0">
                <a:solidFill>
                  <a:schemeClr val="bg1">
                    <a:lumMod val="50000"/>
                  </a:schemeClr>
                </a:solidFill>
              </a:defRPr>
            </a:lvl1pPr>
          </a:lstStyle>
          <a:p>
            <a:fld id="{B3C8500C-0C37-4EAD-93EA-190380DA1C80}" type="datetime1">
              <a:rPr lang="fr-FR" smtClean="0"/>
              <a:t>20/06/2024</a:t>
            </a:fld>
            <a:endParaRPr lang="fr-FR"/>
          </a:p>
        </p:txBody>
      </p:sp>
      <p:sp>
        <p:nvSpPr>
          <p:cNvPr id="5" name="Espace réservé du pied de page 4"/>
          <p:cNvSpPr>
            <a:spLocks noGrp="1"/>
          </p:cNvSpPr>
          <p:nvPr>
            <p:ph type="ftr" sz="quarter" idx="11"/>
          </p:nvPr>
        </p:nvSpPr>
        <p:spPr>
          <a:xfrm>
            <a:off x="4038600" y="6489360"/>
            <a:ext cx="4114800" cy="365125"/>
          </a:xfrm>
        </p:spPr>
        <p:txBody>
          <a:bodyPr/>
          <a:lstStyle/>
          <a:p>
            <a:r>
              <a:rPr lang="fr-FR">
                <a:solidFill>
                  <a:schemeClr val="bg1">
                    <a:lumMod val="50000"/>
                  </a:schemeClr>
                </a:solidFill>
              </a:rPr>
              <a:t>Construire</a:t>
            </a:r>
            <a:r>
              <a:rPr lang="fr-FR"/>
              <a:t> la Côte d'Ivoire électrique</a:t>
            </a:r>
          </a:p>
        </p:txBody>
      </p:sp>
      <p:sp>
        <p:nvSpPr>
          <p:cNvPr id="7" name="Rectangle 6">
            <a:extLst>
              <a:ext uri="{FF2B5EF4-FFF2-40B4-BE49-F238E27FC236}">
                <a16:creationId xmlns:a16="http://schemas.microsoft.com/office/drawing/2014/main" id="{3DEC298B-9C8A-40CC-BD19-6D6036E79D2C}"/>
              </a:ext>
            </a:extLst>
          </p:cNvPr>
          <p:cNvSpPr/>
          <p:nvPr userDrawn="1"/>
        </p:nvSpPr>
        <p:spPr>
          <a:xfrm>
            <a:off x="0" y="345424"/>
            <a:ext cx="12192000" cy="573756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800"/>
          </a:p>
        </p:txBody>
      </p:sp>
      <p:sp>
        <p:nvSpPr>
          <p:cNvPr id="10" name="Rectangle 9">
            <a:extLst>
              <a:ext uri="{FF2B5EF4-FFF2-40B4-BE49-F238E27FC236}">
                <a16:creationId xmlns:a16="http://schemas.microsoft.com/office/drawing/2014/main" id="{0ACB26E9-9608-4534-85F4-441B1C2BF310}"/>
              </a:ext>
            </a:extLst>
          </p:cNvPr>
          <p:cNvSpPr/>
          <p:nvPr userDrawn="1"/>
        </p:nvSpPr>
        <p:spPr>
          <a:xfrm>
            <a:off x="11353801" y="136527"/>
            <a:ext cx="699655" cy="539577"/>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800"/>
          </a:p>
        </p:txBody>
      </p:sp>
      <p:sp>
        <p:nvSpPr>
          <p:cNvPr id="11" name="Rectangle 10">
            <a:extLst>
              <a:ext uri="{FF2B5EF4-FFF2-40B4-BE49-F238E27FC236}">
                <a16:creationId xmlns:a16="http://schemas.microsoft.com/office/drawing/2014/main" id="{B8C4E3FA-97D3-4B73-9F68-67A04A82289E}"/>
              </a:ext>
            </a:extLst>
          </p:cNvPr>
          <p:cNvSpPr/>
          <p:nvPr userDrawn="1"/>
        </p:nvSpPr>
        <p:spPr>
          <a:xfrm>
            <a:off x="11184082" y="45024"/>
            <a:ext cx="259721" cy="218891"/>
          </a:xfrm>
          <a:prstGeom prst="rect">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800"/>
          </a:p>
        </p:txBody>
      </p:sp>
      <p:sp>
        <p:nvSpPr>
          <p:cNvPr id="13" name="Rectangle 12">
            <a:extLst>
              <a:ext uri="{FF2B5EF4-FFF2-40B4-BE49-F238E27FC236}">
                <a16:creationId xmlns:a16="http://schemas.microsoft.com/office/drawing/2014/main" id="{DCCA7BFE-5075-45D8-863F-E13E0609081C}"/>
              </a:ext>
            </a:extLst>
          </p:cNvPr>
          <p:cNvSpPr/>
          <p:nvPr userDrawn="1"/>
        </p:nvSpPr>
        <p:spPr>
          <a:xfrm>
            <a:off x="11215254" y="548716"/>
            <a:ext cx="259721" cy="218891"/>
          </a:xfrm>
          <a:prstGeom prst="rect">
            <a:avLst/>
          </a:prstGeom>
          <a:solidFill>
            <a:schemeClr val="bg2">
              <a:lumMod val="90000"/>
            </a:schemeClr>
          </a:solid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800"/>
          </a:p>
        </p:txBody>
      </p:sp>
      <p:sp>
        <p:nvSpPr>
          <p:cNvPr id="6" name="Espace réservé du numéro de diapositive 5"/>
          <p:cNvSpPr>
            <a:spLocks noGrp="1"/>
          </p:cNvSpPr>
          <p:nvPr>
            <p:ph type="sldNum" sz="quarter" idx="12"/>
          </p:nvPr>
        </p:nvSpPr>
        <p:spPr>
          <a:xfrm>
            <a:off x="11430000" y="218036"/>
            <a:ext cx="609600" cy="365125"/>
          </a:xfrm>
        </p:spPr>
        <p:txBody>
          <a:bodyPr/>
          <a:lstStyle>
            <a:lvl1pPr algn="ctr">
              <a:defRPr>
                <a:solidFill>
                  <a:schemeClr val="tx1"/>
                </a:solidFill>
              </a:defRPr>
            </a:lvl1pPr>
          </a:lstStyle>
          <a:p>
            <a:fld id="{E957DFF7-CC65-42D5-B625-3F855E324797}" type="slidenum">
              <a:rPr lang="fr-FR" smtClean="0"/>
              <a:pPr/>
              <a:t>‹N°›</a:t>
            </a:fld>
            <a:endParaRPr lang="fr-FR"/>
          </a:p>
        </p:txBody>
      </p:sp>
      <p:pic>
        <p:nvPicPr>
          <p:cNvPr id="15" name="Image 14">
            <a:extLst>
              <a:ext uri="{FF2B5EF4-FFF2-40B4-BE49-F238E27FC236}">
                <a16:creationId xmlns:a16="http://schemas.microsoft.com/office/drawing/2014/main" id="{5E19024B-44BD-4CA4-B973-7C71C6798FD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64818" y="6301353"/>
            <a:ext cx="1290391" cy="534923"/>
          </a:xfrm>
          <a:prstGeom prst="rect">
            <a:avLst/>
          </a:prstGeom>
        </p:spPr>
      </p:pic>
      <p:sp>
        <p:nvSpPr>
          <p:cNvPr id="9" name="Rectangle 8">
            <a:extLst>
              <a:ext uri="{FF2B5EF4-FFF2-40B4-BE49-F238E27FC236}">
                <a16:creationId xmlns:a16="http://schemas.microsoft.com/office/drawing/2014/main" id="{E56908B9-A96A-7EA6-E7BD-B1B9EA3AE82F}"/>
              </a:ext>
            </a:extLst>
          </p:cNvPr>
          <p:cNvSpPr/>
          <p:nvPr userDrawn="1"/>
        </p:nvSpPr>
        <p:spPr>
          <a:xfrm>
            <a:off x="146537" y="559480"/>
            <a:ext cx="1140979" cy="109194"/>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I" sz="1800"/>
          </a:p>
        </p:txBody>
      </p:sp>
    </p:spTree>
    <p:extLst>
      <p:ext uri="{BB962C8B-B14F-4D97-AF65-F5344CB8AC3E}">
        <p14:creationId xmlns:p14="http://schemas.microsoft.com/office/powerpoint/2010/main" val="32197092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ECCF38A2-EA93-4D04-B1BF-1253FB0C8FCD}" type="datetime1">
              <a:rPr lang="fr-FR" smtClean="0"/>
              <a:t>20/06/2024</a:t>
            </a:fld>
            <a:endParaRPr lang="fr-FR"/>
          </a:p>
        </p:txBody>
      </p:sp>
      <p:sp>
        <p:nvSpPr>
          <p:cNvPr id="5" name="Espace réservé du pied de page 4"/>
          <p:cNvSpPr>
            <a:spLocks noGrp="1"/>
          </p:cNvSpPr>
          <p:nvPr>
            <p:ph type="ftr" sz="quarter" idx="11"/>
          </p:nvPr>
        </p:nvSpPr>
        <p:spPr/>
        <p:txBody>
          <a:bodyPr/>
          <a:lstStyle/>
          <a:p>
            <a:r>
              <a:rPr lang="fr-FR"/>
              <a:t>Construire la Côte d'Ivoire électrique</a:t>
            </a:r>
          </a:p>
        </p:txBody>
      </p:sp>
      <p:sp>
        <p:nvSpPr>
          <p:cNvPr id="6" name="Espace réservé du numéro de diapositive 5"/>
          <p:cNvSpPr>
            <a:spLocks noGrp="1"/>
          </p:cNvSpPr>
          <p:nvPr>
            <p:ph type="sldNum" sz="quarter" idx="12"/>
          </p:nvPr>
        </p:nvSpPr>
        <p:spPr/>
        <p:txBody>
          <a:bodyPr/>
          <a:lstStyle/>
          <a:p>
            <a:fld id="{E957DFF7-CC65-42D5-B625-3F855E324797}" type="slidenum">
              <a:rPr lang="fr-FR" smtClean="0"/>
              <a:t>‹N°›</a:t>
            </a:fld>
            <a:endParaRPr lang="fr-FR"/>
          </a:p>
        </p:txBody>
      </p:sp>
    </p:spTree>
    <p:extLst>
      <p:ext uri="{BB962C8B-B14F-4D97-AF65-F5344CB8AC3E}">
        <p14:creationId xmlns:p14="http://schemas.microsoft.com/office/powerpoint/2010/main" val="24204779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1" y="1709740"/>
            <a:ext cx="10515600" cy="2852737"/>
          </a:xfrm>
        </p:spPr>
        <p:txBody>
          <a:bodyPr anchor="b"/>
          <a:lstStyle>
            <a:lvl1pPr>
              <a:defRPr sz="6000"/>
            </a:lvl1pPr>
          </a:lstStyle>
          <a:p>
            <a:r>
              <a:rPr lang="fr-FR"/>
              <a:t>Modifiez le style du titre</a:t>
            </a:r>
          </a:p>
        </p:txBody>
      </p:sp>
      <p:sp>
        <p:nvSpPr>
          <p:cNvPr id="3" name="Espace réservé du texte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fr-FR"/>
              <a:t>Modifier les styles du texte du masque</a:t>
            </a:r>
          </a:p>
        </p:txBody>
      </p:sp>
      <p:sp>
        <p:nvSpPr>
          <p:cNvPr id="4" name="Espace réservé de la date 3"/>
          <p:cNvSpPr>
            <a:spLocks noGrp="1"/>
          </p:cNvSpPr>
          <p:nvPr>
            <p:ph type="dt" sz="half" idx="10"/>
          </p:nvPr>
        </p:nvSpPr>
        <p:spPr/>
        <p:txBody>
          <a:bodyPr/>
          <a:lstStyle/>
          <a:p>
            <a:fld id="{33EE9F9D-D500-4C73-AF50-F643A3C9BB59}" type="datetime1">
              <a:rPr lang="fr-FR" smtClean="0"/>
              <a:t>20/06/2024</a:t>
            </a:fld>
            <a:endParaRPr lang="fr-FR"/>
          </a:p>
        </p:txBody>
      </p:sp>
      <p:sp>
        <p:nvSpPr>
          <p:cNvPr id="5" name="Espace réservé du pied de page 4"/>
          <p:cNvSpPr>
            <a:spLocks noGrp="1"/>
          </p:cNvSpPr>
          <p:nvPr>
            <p:ph type="ftr" sz="quarter" idx="11"/>
          </p:nvPr>
        </p:nvSpPr>
        <p:spPr/>
        <p:txBody>
          <a:bodyPr/>
          <a:lstStyle/>
          <a:p>
            <a:r>
              <a:rPr lang="fr-FR"/>
              <a:t>Construire la Côte d'Ivoire électrique</a:t>
            </a:r>
          </a:p>
        </p:txBody>
      </p:sp>
      <p:sp>
        <p:nvSpPr>
          <p:cNvPr id="6" name="Espace réservé du numéro de diapositive 5"/>
          <p:cNvSpPr>
            <a:spLocks noGrp="1"/>
          </p:cNvSpPr>
          <p:nvPr>
            <p:ph type="sldNum" sz="quarter" idx="12"/>
          </p:nvPr>
        </p:nvSpPr>
        <p:spPr/>
        <p:txBody>
          <a:bodyPr/>
          <a:lstStyle/>
          <a:p>
            <a:fld id="{E957DFF7-CC65-42D5-B625-3F855E324797}" type="slidenum">
              <a:rPr lang="fr-FR" smtClean="0"/>
              <a:t>‹N°›</a:t>
            </a:fld>
            <a:endParaRPr lang="fr-FR"/>
          </a:p>
        </p:txBody>
      </p:sp>
    </p:spTree>
    <p:extLst>
      <p:ext uri="{BB962C8B-B14F-4D97-AF65-F5344CB8AC3E}">
        <p14:creationId xmlns:p14="http://schemas.microsoft.com/office/powerpoint/2010/main" val="3039711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838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6172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B3CF0D6B-F3FD-4A60-B8F6-3B85F1B5D0B0}" type="datetime1">
              <a:rPr lang="fr-FR" smtClean="0"/>
              <a:t>20/06/2024</a:t>
            </a:fld>
            <a:endParaRPr lang="fr-FR"/>
          </a:p>
        </p:txBody>
      </p:sp>
      <p:sp>
        <p:nvSpPr>
          <p:cNvPr id="6" name="Espace réservé du pied de page 5"/>
          <p:cNvSpPr>
            <a:spLocks noGrp="1"/>
          </p:cNvSpPr>
          <p:nvPr>
            <p:ph type="ftr" sz="quarter" idx="11"/>
          </p:nvPr>
        </p:nvSpPr>
        <p:spPr/>
        <p:txBody>
          <a:bodyPr/>
          <a:lstStyle/>
          <a:p>
            <a:r>
              <a:rPr lang="fr-FR"/>
              <a:t>Construire la Côte d'Ivoire électrique</a:t>
            </a:r>
          </a:p>
        </p:txBody>
      </p:sp>
      <p:sp>
        <p:nvSpPr>
          <p:cNvPr id="7" name="Espace réservé du numéro de diapositive 6"/>
          <p:cNvSpPr>
            <a:spLocks noGrp="1"/>
          </p:cNvSpPr>
          <p:nvPr>
            <p:ph type="sldNum" sz="quarter" idx="12"/>
          </p:nvPr>
        </p:nvSpPr>
        <p:spPr/>
        <p:txBody>
          <a:bodyPr/>
          <a:lstStyle/>
          <a:p>
            <a:fld id="{E957DFF7-CC65-42D5-B625-3F855E324797}" type="slidenum">
              <a:rPr lang="fr-FR" smtClean="0"/>
              <a:t>‹N°›</a:t>
            </a:fld>
            <a:endParaRPr lang="fr-FR"/>
          </a:p>
        </p:txBody>
      </p:sp>
    </p:spTree>
    <p:extLst>
      <p:ext uri="{BB962C8B-B14F-4D97-AF65-F5344CB8AC3E}">
        <p14:creationId xmlns:p14="http://schemas.microsoft.com/office/powerpoint/2010/main" val="70916237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7"/>
            <a:ext cx="10515600" cy="1325563"/>
          </a:xfrm>
        </p:spPr>
        <p:txBody>
          <a:bodyPr/>
          <a:lstStyle/>
          <a:p>
            <a:r>
              <a:rPr lang="fr-FR"/>
              <a:t>Modifiez le style du titre</a:t>
            </a:r>
          </a:p>
        </p:txBody>
      </p:sp>
      <p:sp>
        <p:nvSpPr>
          <p:cNvPr id="3" name="Espace réservé du texte 2"/>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fr-FR"/>
              <a:t>Modifier les styles du texte du masque</a:t>
            </a:r>
          </a:p>
        </p:txBody>
      </p:sp>
      <p:sp>
        <p:nvSpPr>
          <p:cNvPr id="4" name="Espace réservé du contenu 3"/>
          <p:cNvSpPr>
            <a:spLocks noGrp="1"/>
          </p:cNvSpPr>
          <p:nvPr>
            <p:ph sz="half" idx="2"/>
          </p:nvPr>
        </p:nvSpPr>
        <p:spPr>
          <a:xfrm>
            <a:off x="839789" y="2505075"/>
            <a:ext cx="5157787"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fr-FR"/>
              <a:t>Modifier les styles du texte du masque</a:t>
            </a:r>
          </a:p>
        </p:txBody>
      </p:sp>
      <p:sp>
        <p:nvSpPr>
          <p:cNvPr id="6" name="Espace réservé du contenu 5"/>
          <p:cNvSpPr>
            <a:spLocks noGrp="1"/>
          </p:cNvSpPr>
          <p:nvPr>
            <p:ph sz="quarter" idx="4"/>
          </p:nvPr>
        </p:nvSpPr>
        <p:spPr>
          <a:xfrm>
            <a:off x="6172201" y="2505075"/>
            <a:ext cx="5183188"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086330A2-83D5-4C90-BEDA-133578EE2D95}" type="datetime1">
              <a:rPr lang="fr-FR" smtClean="0"/>
              <a:t>20/06/2024</a:t>
            </a:fld>
            <a:endParaRPr lang="fr-FR"/>
          </a:p>
        </p:txBody>
      </p:sp>
      <p:sp>
        <p:nvSpPr>
          <p:cNvPr id="8" name="Espace réservé du pied de page 7"/>
          <p:cNvSpPr>
            <a:spLocks noGrp="1"/>
          </p:cNvSpPr>
          <p:nvPr>
            <p:ph type="ftr" sz="quarter" idx="11"/>
          </p:nvPr>
        </p:nvSpPr>
        <p:spPr/>
        <p:txBody>
          <a:bodyPr/>
          <a:lstStyle/>
          <a:p>
            <a:r>
              <a:rPr lang="fr-FR"/>
              <a:t>Construire la Côte d'Ivoire électrique</a:t>
            </a:r>
          </a:p>
        </p:txBody>
      </p:sp>
      <p:sp>
        <p:nvSpPr>
          <p:cNvPr id="9" name="Espace réservé du numéro de diapositive 8"/>
          <p:cNvSpPr>
            <a:spLocks noGrp="1"/>
          </p:cNvSpPr>
          <p:nvPr>
            <p:ph type="sldNum" sz="quarter" idx="12"/>
          </p:nvPr>
        </p:nvSpPr>
        <p:spPr/>
        <p:txBody>
          <a:bodyPr/>
          <a:lstStyle/>
          <a:p>
            <a:fld id="{E957DFF7-CC65-42D5-B625-3F855E324797}" type="slidenum">
              <a:rPr lang="fr-FR" smtClean="0"/>
              <a:t>‹N°›</a:t>
            </a:fld>
            <a:endParaRPr lang="fr-FR"/>
          </a:p>
        </p:txBody>
      </p:sp>
    </p:spTree>
    <p:extLst>
      <p:ext uri="{BB962C8B-B14F-4D97-AF65-F5344CB8AC3E}">
        <p14:creationId xmlns:p14="http://schemas.microsoft.com/office/powerpoint/2010/main" val="25297789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2"/>
          <p:cNvSpPr>
            <a:spLocks noGrp="1"/>
          </p:cNvSpPr>
          <p:nvPr>
            <p:ph type="dt" sz="half" idx="10"/>
          </p:nvPr>
        </p:nvSpPr>
        <p:spPr/>
        <p:txBody>
          <a:bodyPr/>
          <a:lstStyle/>
          <a:p>
            <a:fld id="{8F4919BF-0BBA-4347-BA2E-7698FC3CAD5F}" type="datetime1">
              <a:rPr lang="fr-FR" smtClean="0"/>
              <a:t>20/06/2024</a:t>
            </a:fld>
            <a:endParaRPr lang="fr-FR"/>
          </a:p>
        </p:txBody>
      </p:sp>
      <p:sp>
        <p:nvSpPr>
          <p:cNvPr id="4" name="Espace réservé du pied de page 3"/>
          <p:cNvSpPr>
            <a:spLocks noGrp="1"/>
          </p:cNvSpPr>
          <p:nvPr>
            <p:ph type="ftr" sz="quarter" idx="11"/>
          </p:nvPr>
        </p:nvSpPr>
        <p:spPr/>
        <p:txBody>
          <a:bodyPr/>
          <a:lstStyle/>
          <a:p>
            <a:r>
              <a:rPr lang="fr-FR"/>
              <a:t>Construire la Côte d'Ivoire électrique</a:t>
            </a:r>
          </a:p>
        </p:txBody>
      </p:sp>
      <p:sp>
        <p:nvSpPr>
          <p:cNvPr id="5" name="Espace réservé du numéro de diapositive 4"/>
          <p:cNvSpPr>
            <a:spLocks noGrp="1"/>
          </p:cNvSpPr>
          <p:nvPr>
            <p:ph type="sldNum" sz="quarter" idx="12"/>
          </p:nvPr>
        </p:nvSpPr>
        <p:spPr/>
        <p:txBody>
          <a:bodyPr/>
          <a:lstStyle/>
          <a:p>
            <a:fld id="{E957DFF7-CC65-42D5-B625-3F855E324797}" type="slidenum">
              <a:rPr lang="fr-FR" smtClean="0"/>
              <a:t>‹N°›</a:t>
            </a:fld>
            <a:endParaRPr lang="fr-FR"/>
          </a:p>
        </p:txBody>
      </p:sp>
    </p:spTree>
    <p:extLst>
      <p:ext uri="{BB962C8B-B14F-4D97-AF65-F5344CB8AC3E}">
        <p14:creationId xmlns:p14="http://schemas.microsoft.com/office/powerpoint/2010/main" val="8944849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ECCF38A2-EA93-4D04-B1BF-1253FB0C8FCD}" type="datetime1">
              <a:rPr lang="fr-FR" smtClean="0"/>
              <a:t>20/06/2024</a:t>
            </a:fld>
            <a:endParaRPr lang="fr-FR"/>
          </a:p>
        </p:txBody>
      </p:sp>
      <p:sp>
        <p:nvSpPr>
          <p:cNvPr id="5" name="Espace réservé du pied de page 4"/>
          <p:cNvSpPr>
            <a:spLocks noGrp="1"/>
          </p:cNvSpPr>
          <p:nvPr>
            <p:ph type="ftr" sz="quarter" idx="11"/>
          </p:nvPr>
        </p:nvSpPr>
        <p:spPr/>
        <p:txBody>
          <a:bodyPr/>
          <a:lstStyle/>
          <a:p>
            <a:r>
              <a:rPr lang="fr-FR"/>
              <a:t>Construire la Côte d'Ivoire électrique</a:t>
            </a:r>
          </a:p>
        </p:txBody>
      </p:sp>
      <p:sp>
        <p:nvSpPr>
          <p:cNvPr id="6" name="Espace réservé du numéro de diapositive 5"/>
          <p:cNvSpPr>
            <a:spLocks noGrp="1"/>
          </p:cNvSpPr>
          <p:nvPr>
            <p:ph type="sldNum" sz="quarter" idx="12"/>
          </p:nvPr>
        </p:nvSpPr>
        <p:spPr/>
        <p:txBody>
          <a:bodyPr/>
          <a:lstStyle/>
          <a:p>
            <a:fld id="{E957DFF7-CC65-42D5-B625-3F855E324797}" type="slidenum">
              <a:rPr lang="fr-FR" smtClean="0"/>
              <a:t>‹N°›</a:t>
            </a:fld>
            <a:endParaRPr lang="fr-FR"/>
          </a:p>
        </p:txBody>
      </p:sp>
    </p:spTree>
    <p:extLst>
      <p:ext uri="{BB962C8B-B14F-4D97-AF65-F5344CB8AC3E}">
        <p14:creationId xmlns:p14="http://schemas.microsoft.com/office/powerpoint/2010/main" val="7084691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82B169EB-7DDF-479C-A6E6-F887044643EF}" type="datetime1">
              <a:rPr lang="fr-FR" smtClean="0"/>
              <a:t>20/06/2024</a:t>
            </a:fld>
            <a:endParaRPr lang="fr-FR"/>
          </a:p>
        </p:txBody>
      </p:sp>
      <p:sp>
        <p:nvSpPr>
          <p:cNvPr id="3" name="Espace réservé du pied de page 2"/>
          <p:cNvSpPr>
            <a:spLocks noGrp="1"/>
          </p:cNvSpPr>
          <p:nvPr>
            <p:ph type="ftr" sz="quarter" idx="11"/>
          </p:nvPr>
        </p:nvSpPr>
        <p:spPr/>
        <p:txBody>
          <a:bodyPr/>
          <a:lstStyle/>
          <a:p>
            <a:r>
              <a:rPr lang="fr-FR"/>
              <a:t>Construire la Côte d'Ivoire électrique</a:t>
            </a:r>
          </a:p>
        </p:txBody>
      </p:sp>
      <p:sp>
        <p:nvSpPr>
          <p:cNvPr id="4" name="Espace réservé du numéro de diapositive 3"/>
          <p:cNvSpPr>
            <a:spLocks noGrp="1"/>
          </p:cNvSpPr>
          <p:nvPr>
            <p:ph type="sldNum" sz="quarter" idx="12"/>
          </p:nvPr>
        </p:nvSpPr>
        <p:spPr/>
        <p:txBody>
          <a:bodyPr/>
          <a:lstStyle/>
          <a:p>
            <a:fld id="{E957DFF7-CC65-42D5-B625-3F855E324797}" type="slidenum">
              <a:rPr lang="fr-FR" smtClean="0"/>
              <a:t>‹N°›</a:t>
            </a:fld>
            <a:endParaRPr lang="fr-FR"/>
          </a:p>
        </p:txBody>
      </p:sp>
    </p:spTree>
    <p:extLst>
      <p:ext uri="{BB962C8B-B14F-4D97-AF65-F5344CB8AC3E}">
        <p14:creationId xmlns:p14="http://schemas.microsoft.com/office/powerpoint/2010/main" val="16302423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fr-FR"/>
              <a:t>Modifier les styles du texte du masque</a:t>
            </a:r>
          </a:p>
        </p:txBody>
      </p:sp>
      <p:sp>
        <p:nvSpPr>
          <p:cNvPr id="5" name="Espace réservé de la date 4"/>
          <p:cNvSpPr>
            <a:spLocks noGrp="1"/>
          </p:cNvSpPr>
          <p:nvPr>
            <p:ph type="dt" sz="half" idx="10"/>
          </p:nvPr>
        </p:nvSpPr>
        <p:spPr/>
        <p:txBody>
          <a:bodyPr/>
          <a:lstStyle/>
          <a:p>
            <a:fld id="{5133B4C9-ADAC-47DB-9CA8-5CDD022876DD}" type="datetime1">
              <a:rPr lang="fr-FR" smtClean="0"/>
              <a:t>20/06/2024</a:t>
            </a:fld>
            <a:endParaRPr lang="fr-FR"/>
          </a:p>
        </p:txBody>
      </p:sp>
      <p:sp>
        <p:nvSpPr>
          <p:cNvPr id="6" name="Espace réservé du pied de page 5"/>
          <p:cNvSpPr>
            <a:spLocks noGrp="1"/>
          </p:cNvSpPr>
          <p:nvPr>
            <p:ph type="ftr" sz="quarter" idx="11"/>
          </p:nvPr>
        </p:nvSpPr>
        <p:spPr/>
        <p:txBody>
          <a:bodyPr/>
          <a:lstStyle/>
          <a:p>
            <a:r>
              <a:rPr lang="fr-FR"/>
              <a:t>Construire la Côte d'Ivoire électrique</a:t>
            </a:r>
          </a:p>
        </p:txBody>
      </p:sp>
      <p:sp>
        <p:nvSpPr>
          <p:cNvPr id="7" name="Espace réservé du numéro de diapositive 6"/>
          <p:cNvSpPr>
            <a:spLocks noGrp="1"/>
          </p:cNvSpPr>
          <p:nvPr>
            <p:ph type="sldNum" sz="quarter" idx="12"/>
          </p:nvPr>
        </p:nvSpPr>
        <p:spPr/>
        <p:txBody>
          <a:bodyPr/>
          <a:lstStyle/>
          <a:p>
            <a:fld id="{E957DFF7-CC65-42D5-B625-3F855E324797}" type="slidenum">
              <a:rPr lang="fr-FR" smtClean="0"/>
              <a:t>‹N°›</a:t>
            </a:fld>
            <a:endParaRPr lang="fr-FR"/>
          </a:p>
        </p:txBody>
      </p:sp>
    </p:spTree>
    <p:extLst>
      <p:ext uri="{BB962C8B-B14F-4D97-AF65-F5344CB8AC3E}">
        <p14:creationId xmlns:p14="http://schemas.microsoft.com/office/powerpoint/2010/main" val="272070041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p:cNvSpPr>
            <a:spLocks noGrp="1"/>
          </p:cNvSpPr>
          <p:nvPr>
            <p:ph type="pic" idx="1"/>
          </p:nvPr>
        </p:nvSpPr>
        <p:spPr>
          <a:xfrm>
            <a:off x="5183188" y="987427"/>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fr-FR"/>
              <a:t>Modifier les styles du texte du masque</a:t>
            </a:r>
          </a:p>
        </p:txBody>
      </p:sp>
      <p:sp>
        <p:nvSpPr>
          <p:cNvPr id="5" name="Espace réservé de la date 4"/>
          <p:cNvSpPr>
            <a:spLocks noGrp="1"/>
          </p:cNvSpPr>
          <p:nvPr>
            <p:ph type="dt" sz="half" idx="10"/>
          </p:nvPr>
        </p:nvSpPr>
        <p:spPr/>
        <p:txBody>
          <a:bodyPr/>
          <a:lstStyle/>
          <a:p>
            <a:fld id="{9896E232-CF57-436B-ABCC-A2EF1DBA0780}" type="datetime1">
              <a:rPr lang="fr-FR" smtClean="0"/>
              <a:t>20/06/2024</a:t>
            </a:fld>
            <a:endParaRPr lang="fr-FR"/>
          </a:p>
        </p:txBody>
      </p:sp>
      <p:sp>
        <p:nvSpPr>
          <p:cNvPr id="6" name="Espace réservé du pied de page 5"/>
          <p:cNvSpPr>
            <a:spLocks noGrp="1"/>
          </p:cNvSpPr>
          <p:nvPr>
            <p:ph type="ftr" sz="quarter" idx="11"/>
          </p:nvPr>
        </p:nvSpPr>
        <p:spPr/>
        <p:txBody>
          <a:bodyPr/>
          <a:lstStyle/>
          <a:p>
            <a:r>
              <a:rPr lang="fr-FR"/>
              <a:t>Construire la Côte d'Ivoire électrique</a:t>
            </a:r>
          </a:p>
        </p:txBody>
      </p:sp>
      <p:sp>
        <p:nvSpPr>
          <p:cNvPr id="7" name="Espace réservé du numéro de diapositive 6"/>
          <p:cNvSpPr>
            <a:spLocks noGrp="1"/>
          </p:cNvSpPr>
          <p:nvPr>
            <p:ph type="sldNum" sz="quarter" idx="12"/>
          </p:nvPr>
        </p:nvSpPr>
        <p:spPr/>
        <p:txBody>
          <a:bodyPr/>
          <a:lstStyle/>
          <a:p>
            <a:fld id="{E957DFF7-CC65-42D5-B625-3F855E324797}" type="slidenum">
              <a:rPr lang="fr-FR" smtClean="0"/>
              <a:t>‹N°›</a:t>
            </a:fld>
            <a:endParaRPr lang="fr-FR"/>
          </a:p>
        </p:txBody>
      </p:sp>
    </p:spTree>
    <p:extLst>
      <p:ext uri="{BB962C8B-B14F-4D97-AF65-F5344CB8AC3E}">
        <p14:creationId xmlns:p14="http://schemas.microsoft.com/office/powerpoint/2010/main" val="305306911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DF05A5CB-7B5B-4B1E-B2D4-B58AFBAE86EB}" type="datetime1">
              <a:rPr lang="fr-FR" smtClean="0"/>
              <a:t>20/06/2024</a:t>
            </a:fld>
            <a:endParaRPr lang="fr-FR"/>
          </a:p>
        </p:txBody>
      </p:sp>
      <p:sp>
        <p:nvSpPr>
          <p:cNvPr id="5" name="Espace réservé du pied de page 4"/>
          <p:cNvSpPr>
            <a:spLocks noGrp="1"/>
          </p:cNvSpPr>
          <p:nvPr>
            <p:ph type="ftr" sz="quarter" idx="11"/>
          </p:nvPr>
        </p:nvSpPr>
        <p:spPr/>
        <p:txBody>
          <a:bodyPr/>
          <a:lstStyle/>
          <a:p>
            <a:r>
              <a:rPr lang="fr-FR"/>
              <a:t>Construire la Côte d'Ivoire électrique</a:t>
            </a:r>
          </a:p>
        </p:txBody>
      </p:sp>
      <p:sp>
        <p:nvSpPr>
          <p:cNvPr id="6" name="Espace réservé du numéro de diapositive 5"/>
          <p:cNvSpPr>
            <a:spLocks noGrp="1"/>
          </p:cNvSpPr>
          <p:nvPr>
            <p:ph type="sldNum" sz="quarter" idx="12"/>
          </p:nvPr>
        </p:nvSpPr>
        <p:spPr/>
        <p:txBody>
          <a:bodyPr/>
          <a:lstStyle/>
          <a:p>
            <a:fld id="{E957DFF7-CC65-42D5-B625-3F855E324797}" type="slidenum">
              <a:rPr lang="fr-FR" smtClean="0"/>
              <a:t>‹N°›</a:t>
            </a:fld>
            <a:endParaRPr lang="fr-FR"/>
          </a:p>
        </p:txBody>
      </p:sp>
    </p:spTree>
    <p:extLst>
      <p:ext uri="{BB962C8B-B14F-4D97-AF65-F5344CB8AC3E}">
        <p14:creationId xmlns:p14="http://schemas.microsoft.com/office/powerpoint/2010/main" val="110748760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1" y="365125"/>
            <a:ext cx="2628900" cy="5811838"/>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838201" y="365125"/>
            <a:ext cx="7734300" cy="5811838"/>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17457EAE-B059-44C2-82EC-0AE02B530042}" type="datetime1">
              <a:rPr lang="fr-FR" smtClean="0"/>
              <a:t>20/06/2024</a:t>
            </a:fld>
            <a:endParaRPr lang="fr-FR"/>
          </a:p>
        </p:txBody>
      </p:sp>
      <p:sp>
        <p:nvSpPr>
          <p:cNvPr id="5" name="Espace réservé du pied de page 4"/>
          <p:cNvSpPr>
            <a:spLocks noGrp="1"/>
          </p:cNvSpPr>
          <p:nvPr>
            <p:ph type="ftr" sz="quarter" idx="11"/>
          </p:nvPr>
        </p:nvSpPr>
        <p:spPr/>
        <p:txBody>
          <a:bodyPr/>
          <a:lstStyle/>
          <a:p>
            <a:r>
              <a:rPr lang="fr-FR"/>
              <a:t>Construire la Côte d'Ivoire électrique</a:t>
            </a:r>
          </a:p>
        </p:txBody>
      </p:sp>
      <p:sp>
        <p:nvSpPr>
          <p:cNvPr id="6" name="Espace réservé du numéro de diapositive 5"/>
          <p:cNvSpPr>
            <a:spLocks noGrp="1"/>
          </p:cNvSpPr>
          <p:nvPr>
            <p:ph type="sldNum" sz="quarter" idx="12"/>
          </p:nvPr>
        </p:nvSpPr>
        <p:spPr/>
        <p:txBody>
          <a:bodyPr/>
          <a:lstStyle/>
          <a:p>
            <a:fld id="{E957DFF7-CC65-42D5-B625-3F855E324797}" type="slidenum">
              <a:rPr lang="fr-FR" smtClean="0"/>
              <a:t>‹N°›</a:t>
            </a:fld>
            <a:endParaRPr lang="fr-FR"/>
          </a:p>
        </p:txBody>
      </p:sp>
    </p:spTree>
    <p:extLst>
      <p:ext uri="{BB962C8B-B14F-4D97-AF65-F5344CB8AC3E}">
        <p14:creationId xmlns:p14="http://schemas.microsoft.com/office/powerpoint/2010/main" val="42794027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06637"/>
          </a:xfrm>
        </p:spPr>
        <p:txBody>
          <a:bodyPr anchor="b"/>
          <a:lstStyle>
            <a:lvl1pPr algn="ctr">
              <a:defRPr sz="6000"/>
            </a:lvl1pPr>
          </a:lstStyle>
          <a:p>
            <a:r>
              <a:rPr lang="fr-FR"/>
              <a:t>Modifiez le style du titre</a:t>
            </a: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Modifier le style des sous-titres du masque</a:t>
            </a:r>
          </a:p>
        </p:txBody>
      </p:sp>
      <p:sp>
        <p:nvSpPr>
          <p:cNvPr id="4" name="Espace réservé de la date 3"/>
          <p:cNvSpPr>
            <a:spLocks noGrp="1"/>
          </p:cNvSpPr>
          <p:nvPr>
            <p:ph type="dt" sz="half" idx="10"/>
          </p:nvPr>
        </p:nvSpPr>
        <p:spPr>
          <a:xfrm>
            <a:off x="0" y="6473363"/>
            <a:ext cx="2743200" cy="365125"/>
          </a:xfrm>
        </p:spPr>
        <p:txBody>
          <a:bodyPr/>
          <a:lstStyle>
            <a:lvl1pPr>
              <a:defRPr b="0">
                <a:solidFill>
                  <a:schemeClr val="bg1">
                    <a:lumMod val="50000"/>
                  </a:schemeClr>
                </a:solidFill>
              </a:defRPr>
            </a:lvl1pPr>
          </a:lstStyle>
          <a:p>
            <a:fld id="{B3C8500C-0C37-4EAD-93EA-190380DA1C80}" type="datetime1">
              <a:rPr lang="fr-FR" smtClean="0"/>
              <a:t>20/06/2024</a:t>
            </a:fld>
            <a:endParaRPr lang="fr-FR" dirty="0"/>
          </a:p>
        </p:txBody>
      </p:sp>
      <p:sp>
        <p:nvSpPr>
          <p:cNvPr id="5" name="Espace réservé du pied de page 4"/>
          <p:cNvSpPr>
            <a:spLocks noGrp="1"/>
          </p:cNvSpPr>
          <p:nvPr>
            <p:ph type="ftr" sz="quarter" idx="11"/>
          </p:nvPr>
        </p:nvSpPr>
        <p:spPr>
          <a:xfrm>
            <a:off x="4038600" y="6489358"/>
            <a:ext cx="4114800" cy="365125"/>
          </a:xfrm>
        </p:spPr>
        <p:txBody>
          <a:bodyPr/>
          <a:lstStyle/>
          <a:p>
            <a:r>
              <a:rPr lang="fr-FR" dirty="0">
                <a:solidFill>
                  <a:schemeClr val="bg1">
                    <a:lumMod val="50000"/>
                  </a:schemeClr>
                </a:solidFill>
              </a:rPr>
              <a:t>Construire</a:t>
            </a:r>
            <a:r>
              <a:rPr lang="fr-FR" dirty="0"/>
              <a:t> la Côte d'Ivoire électrique</a:t>
            </a:r>
          </a:p>
        </p:txBody>
      </p:sp>
      <p:sp>
        <p:nvSpPr>
          <p:cNvPr id="7" name="Rectangle 6">
            <a:extLst>
              <a:ext uri="{FF2B5EF4-FFF2-40B4-BE49-F238E27FC236}">
                <a16:creationId xmlns:a16="http://schemas.microsoft.com/office/drawing/2014/main" id="{3DEC298B-9C8A-40CC-BD19-6D6036E79D2C}"/>
              </a:ext>
            </a:extLst>
          </p:cNvPr>
          <p:cNvSpPr/>
          <p:nvPr userDrawn="1"/>
        </p:nvSpPr>
        <p:spPr>
          <a:xfrm>
            <a:off x="0" y="712961"/>
            <a:ext cx="12192000" cy="537002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Rectangle 7">
            <a:extLst>
              <a:ext uri="{FF2B5EF4-FFF2-40B4-BE49-F238E27FC236}">
                <a16:creationId xmlns:a16="http://schemas.microsoft.com/office/drawing/2014/main" id="{6E4C9ECC-B2BC-4183-90D2-CA6082BA95D3}"/>
              </a:ext>
            </a:extLst>
          </p:cNvPr>
          <p:cNvSpPr/>
          <p:nvPr userDrawn="1"/>
        </p:nvSpPr>
        <p:spPr>
          <a:xfrm>
            <a:off x="0" y="-1"/>
            <a:ext cx="12192000" cy="831273"/>
          </a:xfrm>
          <a:prstGeom prst="rect">
            <a:avLst/>
          </a:prstGeom>
          <a:solidFill>
            <a:srgbClr val="8E7F70"/>
          </a:solidFill>
          <a:ln>
            <a:solidFill>
              <a:srgbClr val="8E7F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Rectangle 9">
            <a:extLst>
              <a:ext uri="{FF2B5EF4-FFF2-40B4-BE49-F238E27FC236}">
                <a16:creationId xmlns:a16="http://schemas.microsoft.com/office/drawing/2014/main" id="{0ACB26E9-9608-4534-85F4-441B1C2BF310}"/>
              </a:ext>
            </a:extLst>
          </p:cNvPr>
          <p:cNvSpPr/>
          <p:nvPr userDrawn="1"/>
        </p:nvSpPr>
        <p:spPr>
          <a:xfrm>
            <a:off x="11353799" y="136525"/>
            <a:ext cx="699655" cy="539577"/>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Rectangle 10">
            <a:extLst>
              <a:ext uri="{FF2B5EF4-FFF2-40B4-BE49-F238E27FC236}">
                <a16:creationId xmlns:a16="http://schemas.microsoft.com/office/drawing/2014/main" id="{B8C4E3FA-97D3-4B73-9F68-67A04A82289E}"/>
              </a:ext>
            </a:extLst>
          </p:cNvPr>
          <p:cNvSpPr/>
          <p:nvPr userDrawn="1"/>
        </p:nvSpPr>
        <p:spPr>
          <a:xfrm>
            <a:off x="11184081" y="45022"/>
            <a:ext cx="259721" cy="218891"/>
          </a:xfrm>
          <a:prstGeom prst="rect">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Rectangle 12">
            <a:extLst>
              <a:ext uri="{FF2B5EF4-FFF2-40B4-BE49-F238E27FC236}">
                <a16:creationId xmlns:a16="http://schemas.microsoft.com/office/drawing/2014/main" id="{DCCA7BFE-5075-45D8-863F-E13E0609081C}"/>
              </a:ext>
            </a:extLst>
          </p:cNvPr>
          <p:cNvSpPr/>
          <p:nvPr userDrawn="1"/>
        </p:nvSpPr>
        <p:spPr>
          <a:xfrm>
            <a:off x="11215253" y="548714"/>
            <a:ext cx="259721" cy="218891"/>
          </a:xfrm>
          <a:prstGeom prst="rect">
            <a:avLst/>
          </a:prstGeom>
          <a:solidFill>
            <a:schemeClr val="bg2">
              <a:lumMod val="90000"/>
            </a:schemeClr>
          </a:solid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Espace réservé du numéro de diapositive 5"/>
          <p:cNvSpPr>
            <a:spLocks noGrp="1"/>
          </p:cNvSpPr>
          <p:nvPr>
            <p:ph type="sldNum" sz="quarter" idx="12"/>
          </p:nvPr>
        </p:nvSpPr>
        <p:spPr>
          <a:xfrm>
            <a:off x="11430000" y="218034"/>
            <a:ext cx="609600" cy="365125"/>
          </a:xfrm>
        </p:spPr>
        <p:txBody>
          <a:bodyPr/>
          <a:lstStyle>
            <a:lvl1pPr algn="ctr">
              <a:defRPr>
                <a:solidFill>
                  <a:schemeClr val="bg1"/>
                </a:solidFill>
              </a:defRPr>
            </a:lvl1pPr>
          </a:lstStyle>
          <a:p>
            <a:fld id="{E957DFF7-CC65-42D5-B625-3F855E324797}" type="slidenum">
              <a:rPr lang="fr-FR" smtClean="0"/>
              <a:pPr/>
              <a:t>‹N°›</a:t>
            </a:fld>
            <a:endParaRPr lang="fr-FR" dirty="0"/>
          </a:p>
        </p:txBody>
      </p:sp>
      <p:pic>
        <p:nvPicPr>
          <p:cNvPr id="15" name="Image 14">
            <a:extLst>
              <a:ext uri="{FF2B5EF4-FFF2-40B4-BE49-F238E27FC236}">
                <a16:creationId xmlns:a16="http://schemas.microsoft.com/office/drawing/2014/main" id="{5E19024B-44BD-4CA4-B973-7C71C6798FD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64817" y="6301351"/>
            <a:ext cx="1290390" cy="534923"/>
          </a:xfrm>
          <a:prstGeom prst="rect">
            <a:avLst/>
          </a:prstGeom>
        </p:spPr>
      </p:pic>
    </p:spTree>
    <p:extLst>
      <p:ext uri="{BB962C8B-B14F-4D97-AF65-F5344CB8AC3E}">
        <p14:creationId xmlns:p14="http://schemas.microsoft.com/office/powerpoint/2010/main" val="283565672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ECCF38A2-EA93-4D04-B1BF-1253FB0C8FCD}" type="datetime1">
              <a:rPr lang="fr-FR" smtClean="0"/>
              <a:t>20/06/2024</a:t>
            </a:fld>
            <a:endParaRPr lang="fr-FR"/>
          </a:p>
        </p:txBody>
      </p:sp>
      <p:sp>
        <p:nvSpPr>
          <p:cNvPr id="5" name="Espace réservé du pied de page 4"/>
          <p:cNvSpPr>
            <a:spLocks noGrp="1"/>
          </p:cNvSpPr>
          <p:nvPr>
            <p:ph type="ftr" sz="quarter" idx="11"/>
          </p:nvPr>
        </p:nvSpPr>
        <p:spPr/>
        <p:txBody>
          <a:bodyPr/>
          <a:lstStyle/>
          <a:p>
            <a:r>
              <a:rPr lang="fr-FR"/>
              <a:t>Construire la Côte d'Ivoire électrique</a:t>
            </a:r>
          </a:p>
        </p:txBody>
      </p:sp>
      <p:sp>
        <p:nvSpPr>
          <p:cNvPr id="6" name="Espace réservé du numéro de diapositive 5"/>
          <p:cNvSpPr>
            <a:spLocks noGrp="1"/>
          </p:cNvSpPr>
          <p:nvPr>
            <p:ph type="sldNum" sz="quarter" idx="12"/>
          </p:nvPr>
        </p:nvSpPr>
        <p:spPr/>
        <p:txBody>
          <a:bodyPr/>
          <a:lstStyle/>
          <a:p>
            <a:fld id="{E957DFF7-CC65-42D5-B625-3F855E324797}" type="slidenum">
              <a:rPr lang="fr-FR" smtClean="0"/>
              <a:t>‹N°›</a:t>
            </a:fld>
            <a:endParaRPr lang="fr-FR"/>
          </a:p>
        </p:txBody>
      </p:sp>
    </p:spTree>
    <p:extLst>
      <p:ext uri="{BB962C8B-B14F-4D97-AF65-F5344CB8AC3E}">
        <p14:creationId xmlns:p14="http://schemas.microsoft.com/office/powerpoint/2010/main" val="339383712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
        <p:nvSpPr>
          <p:cNvPr id="4" name="Espace réservé de la date 3"/>
          <p:cNvSpPr>
            <a:spLocks noGrp="1"/>
          </p:cNvSpPr>
          <p:nvPr>
            <p:ph type="dt" sz="half" idx="10"/>
          </p:nvPr>
        </p:nvSpPr>
        <p:spPr/>
        <p:txBody>
          <a:bodyPr/>
          <a:lstStyle/>
          <a:p>
            <a:fld id="{33EE9F9D-D500-4C73-AF50-F643A3C9BB59}" type="datetime1">
              <a:rPr lang="fr-FR" smtClean="0"/>
              <a:t>20/06/2024</a:t>
            </a:fld>
            <a:endParaRPr lang="fr-FR"/>
          </a:p>
        </p:txBody>
      </p:sp>
      <p:sp>
        <p:nvSpPr>
          <p:cNvPr id="5" name="Espace réservé du pied de page 4"/>
          <p:cNvSpPr>
            <a:spLocks noGrp="1"/>
          </p:cNvSpPr>
          <p:nvPr>
            <p:ph type="ftr" sz="quarter" idx="11"/>
          </p:nvPr>
        </p:nvSpPr>
        <p:spPr/>
        <p:txBody>
          <a:bodyPr/>
          <a:lstStyle/>
          <a:p>
            <a:r>
              <a:rPr lang="fr-FR"/>
              <a:t>Construire la Côte d'Ivoire électrique</a:t>
            </a:r>
          </a:p>
        </p:txBody>
      </p:sp>
      <p:sp>
        <p:nvSpPr>
          <p:cNvPr id="6" name="Espace réservé du numéro de diapositive 5"/>
          <p:cNvSpPr>
            <a:spLocks noGrp="1"/>
          </p:cNvSpPr>
          <p:nvPr>
            <p:ph type="sldNum" sz="quarter" idx="12"/>
          </p:nvPr>
        </p:nvSpPr>
        <p:spPr/>
        <p:txBody>
          <a:bodyPr/>
          <a:lstStyle/>
          <a:p>
            <a:fld id="{E957DFF7-CC65-42D5-B625-3F855E324797}" type="slidenum">
              <a:rPr lang="fr-FR" smtClean="0"/>
              <a:t>‹N°›</a:t>
            </a:fld>
            <a:endParaRPr lang="fr-FR"/>
          </a:p>
        </p:txBody>
      </p:sp>
    </p:spTree>
    <p:extLst>
      <p:ext uri="{BB962C8B-B14F-4D97-AF65-F5344CB8AC3E}">
        <p14:creationId xmlns:p14="http://schemas.microsoft.com/office/powerpoint/2010/main" val="258532274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838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6172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B3CF0D6B-F3FD-4A60-B8F6-3B85F1B5D0B0}" type="datetime1">
              <a:rPr lang="fr-FR" smtClean="0"/>
              <a:t>20/06/2024</a:t>
            </a:fld>
            <a:endParaRPr lang="fr-FR"/>
          </a:p>
        </p:txBody>
      </p:sp>
      <p:sp>
        <p:nvSpPr>
          <p:cNvPr id="6" name="Espace réservé du pied de page 5"/>
          <p:cNvSpPr>
            <a:spLocks noGrp="1"/>
          </p:cNvSpPr>
          <p:nvPr>
            <p:ph type="ftr" sz="quarter" idx="11"/>
          </p:nvPr>
        </p:nvSpPr>
        <p:spPr/>
        <p:txBody>
          <a:bodyPr/>
          <a:lstStyle/>
          <a:p>
            <a:r>
              <a:rPr lang="fr-FR"/>
              <a:t>Construire la Côte d'Ivoire électrique</a:t>
            </a:r>
          </a:p>
        </p:txBody>
      </p:sp>
      <p:sp>
        <p:nvSpPr>
          <p:cNvPr id="7" name="Espace réservé du numéro de diapositive 6"/>
          <p:cNvSpPr>
            <a:spLocks noGrp="1"/>
          </p:cNvSpPr>
          <p:nvPr>
            <p:ph type="sldNum" sz="quarter" idx="12"/>
          </p:nvPr>
        </p:nvSpPr>
        <p:spPr/>
        <p:txBody>
          <a:bodyPr/>
          <a:lstStyle/>
          <a:p>
            <a:fld id="{E957DFF7-CC65-42D5-B625-3F855E324797}" type="slidenum">
              <a:rPr lang="fr-FR" smtClean="0"/>
              <a:t>‹N°›</a:t>
            </a:fld>
            <a:endParaRPr lang="fr-FR"/>
          </a:p>
        </p:txBody>
      </p:sp>
    </p:spTree>
    <p:extLst>
      <p:ext uri="{BB962C8B-B14F-4D97-AF65-F5344CB8AC3E}">
        <p14:creationId xmlns:p14="http://schemas.microsoft.com/office/powerpoint/2010/main" val="218859713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Espace réservé du contenu 3"/>
          <p:cNvSpPr>
            <a:spLocks noGrp="1"/>
          </p:cNvSpPr>
          <p:nvPr>
            <p:ph sz="half" idx="2"/>
          </p:nvPr>
        </p:nvSpPr>
        <p:spPr>
          <a:xfrm>
            <a:off x="839788" y="2505075"/>
            <a:ext cx="5157787"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Espace réservé du contenu 5"/>
          <p:cNvSpPr>
            <a:spLocks noGrp="1"/>
          </p:cNvSpPr>
          <p:nvPr>
            <p:ph sz="quarter" idx="4"/>
          </p:nvPr>
        </p:nvSpPr>
        <p:spPr>
          <a:xfrm>
            <a:off x="6172200" y="2505075"/>
            <a:ext cx="5183188"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086330A2-83D5-4C90-BEDA-133578EE2D95}" type="datetime1">
              <a:rPr lang="fr-FR" smtClean="0"/>
              <a:t>20/06/2024</a:t>
            </a:fld>
            <a:endParaRPr lang="fr-FR"/>
          </a:p>
        </p:txBody>
      </p:sp>
      <p:sp>
        <p:nvSpPr>
          <p:cNvPr id="8" name="Espace réservé du pied de page 7"/>
          <p:cNvSpPr>
            <a:spLocks noGrp="1"/>
          </p:cNvSpPr>
          <p:nvPr>
            <p:ph type="ftr" sz="quarter" idx="11"/>
          </p:nvPr>
        </p:nvSpPr>
        <p:spPr/>
        <p:txBody>
          <a:bodyPr/>
          <a:lstStyle/>
          <a:p>
            <a:r>
              <a:rPr lang="fr-FR"/>
              <a:t>Construire la Côte d'Ivoire électrique</a:t>
            </a:r>
          </a:p>
        </p:txBody>
      </p:sp>
      <p:sp>
        <p:nvSpPr>
          <p:cNvPr id="9" name="Espace réservé du numéro de diapositive 8"/>
          <p:cNvSpPr>
            <a:spLocks noGrp="1"/>
          </p:cNvSpPr>
          <p:nvPr>
            <p:ph type="sldNum" sz="quarter" idx="12"/>
          </p:nvPr>
        </p:nvSpPr>
        <p:spPr/>
        <p:txBody>
          <a:bodyPr/>
          <a:lstStyle/>
          <a:p>
            <a:fld id="{E957DFF7-CC65-42D5-B625-3F855E324797}" type="slidenum">
              <a:rPr lang="fr-FR" smtClean="0"/>
              <a:t>‹N°›</a:t>
            </a:fld>
            <a:endParaRPr lang="fr-FR"/>
          </a:p>
        </p:txBody>
      </p:sp>
    </p:spTree>
    <p:extLst>
      <p:ext uri="{BB962C8B-B14F-4D97-AF65-F5344CB8AC3E}">
        <p14:creationId xmlns:p14="http://schemas.microsoft.com/office/powerpoint/2010/main" val="3903361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1" y="1709740"/>
            <a:ext cx="10515600" cy="2852737"/>
          </a:xfrm>
        </p:spPr>
        <p:txBody>
          <a:bodyPr anchor="b"/>
          <a:lstStyle>
            <a:lvl1pPr>
              <a:defRPr sz="6000"/>
            </a:lvl1pPr>
          </a:lstStyle>
          <a:p>
            <a:r>
              <a:rPr lang="fr-FR"/>
              <a:t>Modifiez le style du titre</a:t>
            </a:r>
          </a:p>
        </p:txBody>
      </p:sp>
      <p:sp>
        <p:nvSpPr>
          <p:cNvPr id="3" name="Espace réservé du texte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fr-FR"/>
              <a:t>Modifier les styles du texte du masque</a:t>
            </a:r>
          </a:p>
        </p:txBody>
      </p:sp>
      <p:sp>
        <p:nvSpPr>
          <p:cNvPr id="4" name="Espace réservé de la date 3"/>
          <p:cNvSpPr>
            <a:spLocks noGrp="1"/>
          </p:cNvSpPr>
          <p:nvPr>
            <p:ph type="dt" sz="half" idx="10"/>
          </p:nvPr>
        </p:nvSpPr>
        <p:spPr/>
        <p:txBody>
          <a:bodyPr/>
          <a:lstStyle/>
          <a:p>
            <a:fld id="{33EE9F9D-D500-4C73-AF50-F643A3C9BB59}" type="datetime1">
              <a:rPr lang="fr-FR" smtClean="0"/>
              <a:t>20/06/2024</a:t>
            </a:fld>
            <a:endParaRPr lang="fr-FR"/>
          </a:p>
        </p:txBody>
      </p:sp>
      <p:sp>
        <p:nvSpPr>
          <p:cNvPr id="5" name="Espace réservé du pied de page 4"/>
          <p:cNvSpPr>
            <a:spLocks noGrp="1"/>
          </p:cNvSpPr>
          <p:nvPr>
            <p:ph type="ftr" sz="quarter" idx="11"/>
          </p:nvPr>
        </p:nvSpPr>
        <p:spPr/>
        <p:txBody>
          <a:bodyPr/>
          <a:lstStyle/>
          <a:p>
            <a:r>
              <a:rPr lang="fr-FR"/>
              <a:t>Construire la Côte d'Ivoire électrique</a:t>
            </a:r>
          </a:p>
        </p:txBody>
      </p:sp>
      <p:sp>
        <p:nvSpPr>
          <p:cNvPr id="6" name="Espace réservé du numéro de diapositive 5"/>
          <p:cNvSpPr>
            <a:spLocks noGrp="1"/>
          </p:cNvSpPr>
          <p:nvPr>
            <p:ph type="sldNum" sz="quarter" idx="12"/>
          </p:nvPr>
        </p:nvSpPr>
        <p:spPr/>
        <p:txBody>
          <a:bodyPr/>
          <a:lstStyle/>
          <a:p>
            <a:fld id="{E957DFF7-CC65-42D5-B625-3F855E324797}" type="slidenum">
              <a:rPr lang="fr-FR" smtClean="0"/>
              <a:t>‹N°›</a:t>
            </a:fld>
            <a:endParaRPr lang="fr-FR"/>
          </a:p>
        </p:txBody>
      </p:sp>
    </p:spTree>
    <p:extLst>
      <p:ext uri="{BB962C8B-B14F-4D97-AF65-F5344CB8AC3E}">
        <p14:creationId xmlns:p14="http://schemas.microsoft.com/office/powerpoint/2010/main" val="97970602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2"/>
          <p:cNvSpPr>
            <a:spLocks noGrp="1"/>
          </p:cNvSpPr>
          <p:nvPr>
            <p:ph type="dt" sz="half" idx="10"/>
          </p:nvPr>
        </p:nvSpPr>
        <p:spPr/>
        <p:txBody>
          <a:bodyPr/>
          <a:lstStyle/>
          <a:p>
            <a:fld id="{8F4919BF-0BBA-4347-BA2E-7698FC3CAD5F}" type="datetime1">
              <a:rPr lang="fr-FR" smtClean="0"/>
              <a:t>20/06/2024</a:t>
            </a:fld>
            <a:endParaRPr lang="fr-FR"/>
          </a:p>
        </p:txBody>
      </p:sp>
      <p:sp>
        <p:nvSpPr>
          <p:cNvPr id="4" name="Espace réservé du pied de page 3"/>
          <p:cNvSpPr>
            <a:spLocks noGrp="1"/>
          </p:cNvSpPr>
          <p:nvPr>
            <p:ph type="ftr" sz="quarter" idx="11"/>
          </p:nvPr>
        </p:nvSpPr>
        <p:spPr/>
        <p:txBody>
          <a:bodyPr/>
          <a:lstStyle/>
          <a:p>
            <a:r>
              <a:rPr lang="fr-FR"/>
              <a:t>Construire la Côte d'Ivoire électrique</a:t>
            </a:r>
          </a:p>
        </p:txBody>
      </p:sp>
      <p:sp>
        <p:nvSpPr>
          <p:cNvPr id="5" name="Espace réservé du numéro de diapositive 4"/>
          <p:cNvSpPr>
            <a:spLocks noGrp="1"/>
          </p:cNvSpPr>
          <p:nvPr>
            <p:ph type="sldNum" sz="quarter" idx="12"/>
          </p:nvPr>
        </p:nvSpPr>
        <p:spPr/>
        <p:txBody>
          <a:bodyPr/>
          <a:lstStyle/>
          <a:p>
            <a:fld id="{E957DFF7-CC65-42D5-B625-3F855E324797}" type="slidenum">
              <a:rPr lang="fr-FR" smtClean="0"/>
              <a:t>‹N°›</a:t>
            </a:fld>
            <a:endParaRPr lang="fr-FR"/>
          </a:p>
        </p:txBody>
      </p:sp>
    </p:spTree>
    <p:extLst>
      <p:ext uri="{BB962C8B-B14F-4D97-AF65-F5344CB8AC3E}">
        <p14:creationId xmlns:p14="http://schemas.microsoft.com/office/powerpoint/2010/main" val="126501569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82B169EB-7DDF-479C-A6E6-F887044643EF}" type="datetime1">
              <a:rPr lang="fr-FR" smtClean="0"/>
              <a:t>20/06/2024</a:t>
            </a:fld>
            <a:endParaRPr lang="fr-FR"/>
          </a:p>
        </p:txBody>
      </p:sp>
      <p:sp>
        <p:nvSpPr>
          <p:cNvPr id="3" name="Espace réservé du pied de page 2"/>
          <p:cNvSpPr>
            <a:spLocks noGrp="1"/>
          </p:cNvSpPr>
          <p:nvPr>
            <p:ph type="ftr" sz="quarter" idx="11"/>
          </p:nvPr>
        </p:nvSpPr>
        <p:spPr/>
        <p:txBody>
          <a:bodyPr/>
          <a:lstStyle/>
          <a:p>
            <a:r>
              <a:rPr lang="fr-FR"/>
              <a:t>Construire la Côte d'Ivoire électrique</a:t>
            </a:r>
          </a:p>
        </p:txBody>
      </p:sp>
      <p:sp>
        <p:nvSpPr>
          <p:cNvPr id="4" name="Espace réservé du numéro de diapositive 3"/>
          <p:cNvSpPr>
            <a:spLocks noGrp="1"/>
          </p:cNvSpPr>
          <p:nvPr>
            <p:ph type="sldNum" sz="quarter" idx="12"/>
          </p:nvPr>
        </p:nvSpPr>
        <p:spPr/>
        <p:txBody>
          <a:bodyPr/>
          <a:lstStyle/>
          <a:p>
            <a:fld id="{E957DFF7-CC65-42D5-B625-3F855E324797}" type="slidenum">
              <a:rPr lang="fr-FR" smtClean="0"/>
              <a:t>‹N°›</a:t>
            </a:fld>
            <a:endParaRPr lang="fr-FR"/>
          </a:p>
        </p:txBody>
      </p:sp>
    </p:spTree>
    <p:extLst>
      <p:ext uri="{BB962C8B-B14F-4D97-AF65-F5344CB8AC3E}">
        <p14:creationId xmlns:p14="http://schemas.microsoft.com/office/powerpoint/2010/main" val="88281588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p:cNvSpPr>
            <a:spLocks noGrp="1"/>
          </p:cNvSpPr>
          <p:nvPr>
            <p:ph type="dt" sz="half" idx="10"/>
          </p:nvPr>
        </p:nvSpPr>
        <p:spPr/>
        <p:txBody>
          <a:bodyPr/>
          <a:lstStyle/>
          <a:p>
            <a:fld id="{5133B4C9-ADAC-47DB-9CA8-5CDD022876DD}" type="datetime1">
              <a:rPr lang="fr-FR" smtClean="0"/>
              <a:t>20/06/2024</a:t>
            </a:fld>
            <a:endParaRPr lang="fr-FR"/>
          </a:p>
        </p:txBody>
      </p:sp>
      <p:sp>
        <p:nvSpPr>
          <p:cNvPr id="6" name="Espace réservé du pied de page 5"/>
          <p:cNvSpPr>
            <a:spLocks noGrp="1"/>
          </p:cNvSpPr>
          <p:nvPr>
            <p:ph type="ftr" sz="quarter" idx="11"/>
          </p:nvPr>
        </p:nvSpPr>
        <p:spPr/>
        <p:txBody>
          <a:bodyPr/>
          <a:lstStyle/>
          <a:p>
            <a:r>
              <a:rPr lang="fr-FR"/>
              <a:t>Construire la Côte d'Ivoire électrique</a:t>
            </a:r>
          </a:p>
        </p:txBody>
      </p:sp>
      <p:sp>
        <p:nvSpPr>
          <p:cNvPr id="7" name="Espace réservé du numéro de diapositive 6"/>
          <p:cNvSpPr>
            <a:spLocks noGrp="1"/>
          </p:cNvSpPr>
          <p:nvPr>
            <p:ph type="sldNum" sz="quarter" idx="12"/>
          </p:nvPr>
        </p:nvSpPr>
        <p:spPr/>
        <p:txBody>
          <a:bodyPr/>
          <a:lstStyle/>
          <a:p>
            <a:fld id="{E957DFF7-CC65-42D5-B625-3F855E324797}" type="slidenum">
              <a:rPr lang="fr-FR" smtClean="0"/>
              <a:t>‹N°›</a:t>
            </a:fld>
            <a:endParaRPr lang="fr-FR"/>
          </a:p>
        </p:txBody>
      </p:sp>
    </p:spTree>
    <p:extLst>
      <p:ext uri="{BB962C8B-B14F-4D97-AF65-F5344CB8AC3E}">
        <p14:creationId xmlns:p14="http://schemas.microsoft.com/office/powerpoint/2010/main" val="134998140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p:cNvSpPr>
            <a:spLocks noGrp="1"/>
          </p:cNvSpPr>
          <p:nvPr>
            <p:ph type="dt" sz="half" idx="10"/>
          </p:nvPr>
        </p:nvSpPr>
        <p:spPr/>
        <p:txBody>
          <a:bodyPr/>
          <a:lstStyle/>
          <a:p>
            <a:fld id="{9896E232-CF57-436B-ABCC-A2EF1DBA0780}" type="datetime1">
              <a:rPr lang="fr-FR" smtClean="0"/>
              <a:t>20/06/2024</a:t>
            </a:fld>
            <a:endParaRPr lang="fr-FR"/>
          </a:p>
        </p:txBody>
      </p:sp>
      <p:sp>
        <p:nvSpPr>
          <p:cNvPr id="6" name="Espace réservé du pied de page 5"/>
          <p:cNvSpPr>
            <a:spLocks noGrp="1"/>
          </p:cNvSpPr>
          <p:nvPr>
            <p:ph type="ftr" sz="quarter" idx="11"/>
          </p:nvPr>
        </p:nvSpPr>
        <p:spPr/>
        <p:txBody>
          <a:bodyPr/>
          <a:lstStyle/>
          <a:p>
            <a:r>
              <a:rPr lang="fr-FR"/>
              <a:t>Construire la Côte d'Ivoire électrique</a:t>
            </a:r>
          </a:p>
        </p:txBody>
      </p:sp>
      <p:sp>
        <p:nvSpPr>
          <p:cNvPr id="7" name="Espace réservé du numéro de diapositive 6"/>
          <p:cNvSpPr>
            <a:spLocks noGrp="1"/>
          </p:cNvSpPr>
          <p:nvPr>
            <p:ph type="sldNum" sz="quarter" idx="12"/>
          </p:nvPr>
        </p:nvSpPr>
        <p:spPr/>
        <p:txBody>
          <a:bodyPr/>
          <a:lstStyle/>
          <a:p>
            <a:fld id="{E957DFF7-CC65-42D5-B625-3F855E324797}" type="slidenum">
              <a:rPr lang="fr-FR" smtClean="0"/>
              <a:t>‹N°›</a:t>
            </a:fld>
            <a:endParaRPr lang="fr-FR"/>
          </a:p>
        </p:txBody>
      </p:sp>
    </p:spTree>
    <p:extLst>
      <p:ext uri="{BB962C8B-B14F-4D97-AF65-F5344CB8AC3E}">
        <p14:creationId xmlns:p14="http://schemas.microsoft.com/office/powerpoint/2010/main" val="222924554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DF05A5CB-7B5B-4B1E-B2D4-B58AFBAE86EB}" type="datetime1">
              <a:rPr lang="fr-FR" smtClean="0"/>
              <a:t>20/06/2024</a:t>
            </a:fld>
            <a:endParaRPr lang="fr-FR"/>
          </a:p>
        </p:txBody>
      </p:sp>
      <p:sp>
        <p:nvSpPr>
          <p:cNvPr id="5" name="Espace réservé du pied de page 4"/>
          <p:cNvSpPr>
            <a:spLocks noGrp="1"/>
          </p:cNvSpPr>
          <p:nvPr>
            <p:ph type="ftr" sz="quarter" idx="11"/>
          </p:nvPr>
        </p:nvSpPr>
        <p:spPr/>
        <p:txBody>
          <a:bodyPr/>
          <a:lstStyle/>
          <a:p>
            <a:r>
              <a:rPr lang="fr-FR"/>
              <a:t>Construire la Côte d'Ivoire électrique</a:t>
            </a:r>
          </a:p>
        </p:txBody>
      </p:sp>
      <p:sp>
        <p:nvSpPr>
          <p:cNvPr id="6" name="Espace réservé du numéro de diapositive 5"/>
          <p:cNvSpPr>
            <a:spLocks noGrp="1"/>
          </p:cNvSpPr>
          <p:nvPr>
            <p:ph type="sldNum" sz="quarter" idx="12"/>
          </p:nvPr>
        </p:nvSpPr>
        <p:spPr/>
        <p:txBody>
          <a:bodyPr/>
          <a:lstStyle/>
          <a:p>
            <a:fld id="{E957DFF7-CC65-42D5-B625-3F855E324797}" type="slidenum">
              <a:rPr lang="fr-FR" smtClean="0"/>
              <a:t>‹N°›</a:t>
            </a:fld>
            <a:endParaRPr lang="fr-FR"/>
          </a:p>
        </p:txBody>
      </p:sp>
    </p:spTree>
    <p:extLst>
      <p:ext uri="{BB962C8B-B14F-4D97-AF65-F5344CB8AC3E}">
        <p14:creationId xmlns:p14="http://schemas.microsoft.com/office/powerpoint/2010/main" val="313393627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838200" y="365125"/>
            <a:ext cx="7734300" cy="5811838"/>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17457EAE-B059-44C2-82EC-0AE02B530042}" type="datetime1">
              <a:rPr lang="fr-FR" smtClean="0"/>
              <a:t>20/06/2024</a:t>
            </a:fld>
            <a:endParaRPr lang="fr-FR"/>
          </a:p>
        </p:txBody>
      </p:sp>
      <p:sp>
        <p:nvSpPr>
          <p:cNvPr id="5" name="Espace réservé du pied de page 4"/>
          <p:cNvSpPr>
            <a:spLocks noGrp="1"/>
          </p:cNvSpPr>
          <p:nvPr>
            <p:ph type="ftr" sz="quarter" idx="11"/>
          </p:nvPr>
        </p:nvSpPr>
        <p:spPr/>
        <p:txBody>
          <a:bodyPr/>
          <a:lstStyle/>
          <a:p>
            <a:r>
              <a:rPr lang="fr-FR"/>
              <a:t>Construire la Côte d'Ivoire électrique</a:t>
            </a:r>
          </a:p>
        </p:txBody>
      </p:sp>
      <p:sp>
        <p:nvSpPr>
          <p:cNvPr id="6" name="Espace réservé du numéro de diapositive 5"/>
          <p:cNvSpPr>
            <a:spLocks noGrp="1"/>
          </p:cNvSpPr>
          <p:nvPr>
            <p:ph type="sldNum" sz="quarter" idx="12"/>
          </p:nvPr>
        </p:nvSpPr>
        <p:spPr/>
        <p:txBody>
          <a:bodyPr/>
          <a:lstStyle/>
          <a:p>
            <a:fld id="{E957DFF7-CC65-42D5-B625-3F855E324797}" type="slidenum">
              <a:rPr lang="fr-FR" smtClean="0"/>
              <a:t>‹N°›</a:t>
            </a:fld>
            <a:endParaRPr lang="fr-FR"/>
          </a:p>
        </p:txBody>
      </p:sp>
    </p:spTree>
    <p:extLst>
      <p:ext uri="{BB962C8B-B14F-4D97-AF65-F5344CB8AC3E}">
        <p14:creationId xmlns:p14="http://schemas.microsoft.com/office/powerpoint/2010/main" val="261548804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Two Boxes (horizontal)">
    <p:spTree>
      <p:nvGrpSpPr>
        <p:cNvPr id="1" name=""/>
        <p:cNvGrpSpPr/>
        <p:nvPr/>
      </p:nvGrpSpPr>
      <p:grpSpPr>
        <a:xfrm>
          <a:off x="0" y="0"/>
          <a:ext cx="0" cy="0"/>
          <a:chOff x="0" y="0"/>
          <a:chExt cx="0" cy="0"/>
        </a:xfrm>
      </p:grpSpPr>
      <p:sp>
        <p:nvSpPr>
          <p:cNvPr id="9" name="textBox2"/>
          <p:cNvSpPr>
            <a:spLocks noGrp="1"/>
          </p:cNvSpPr>
          <p:nvPr>
            <p:ph type="body" sz="quarter" idx="16" hasCustomPrompt="1"/>
            <p:custDataLst>
              <p:tags r:id="rId1"/>
            </p:custDataLst>
          </p:nvPr>
        </p:nvSpPr>
        <p:spPr>
          <a:xfrm>
            <a:off x="5055511" y="1764786"/>
            <a:ext cx="4249108" cy="4176434"/>
          </a:xfrm>
          <a:prstGeom prst="rect">
            <a:avLst/>
          </a:prstGeom>
        </p:spPr>
        <p:txBody>
          <a:bodyPr vert="horz" lIns="0" tIns="0" rIns="0" bIns="0" rtlCol="0">
            <a:normAutofit/>
          </a:bodyPr>
          <a:lstStyle>
            <a:lvl1pPr>
              <a:defRPr lang="en-US" sz="1000" dirty="0" smtClean="0">
                <a:latin typeface="+mn-lt"/>
              </a:defRPr>
            </a:lvl1pPr>
            <a:lvl2pPr>
              <a:defRPr lang="en-US" sz="1000" dirty="0" smtClean="0">
                <a:latin typeface="+mn-lt"/>
                <a:cs typeface="Arial" panose="020B0604020202020204" pitchFamily="34" charset="0"/>
              </a:defRPr>
            </a:lvl2pPr>
            <a:lvl3pPr>
              <a:defRPr lang="en-US" sz="1000" dirty="0" smtClean="0">
                <a:latin typeface="+mn-lt"/>
                <a:cs typeface="Arial" panose="020B0604020202020204" pitchFamily="34" charset="0"/>
              </a:defRPr>
            </a:lvl3pPr>
            <a:lvl4pPr>
              <a:defRPr lang="en-US" sz="1000" dirty="0" smtClean="0">
                <a:latin typeface="+mn-lt"/>
                <a:cs typeface="Arial" panose="020B0604020202020204" pitchFamily="34" charset="0"/>
              </a:defRPr>
            </a:lvl4pPr>
            <a:lvl5pPr>
              <a:defRPr lang="en-US" sz="1000" b="0" kern="1200" baseline="0" dirty="0">
                <a:solidFill>
                  <a:srgbClr val="3C3C3B"/>
                </a:solidFill>
                <a:latin typeface="+mn-lt"/>
                <a:ea typeface="+mn-ea"/>
                <a:cs typeface="Arial" panose="020B0604020202020204" pitchFamily="34" charset="0"/>
              </a:defRPr>
            </a:lvl5pPr>
            <a:lvl6pPr marL="823907" indent="-285749">
              <a:defRPr lang="en-US" sz="1800" kern="1200" dirty="0" smtClean="0">
                <a:ea typeface="+mn-ea"/>
                <a:cs typeface="+mn-cs"/>
              </a:defRPr>
            </a:lvl6pPr>
            <a:lvl7pPr marL="823907" indent="-285749">
              <a:defRPr lang="en-US" sz="1800" kern="1200" dirty="0" smtClean="0">
                <a:ea typeface="+mn-ea"/>
                <a:cs typeface="+mn-cs"/>
              </a:defRPr>
            </a:lvl7pPr>
            <a:lvl8pPr marL="823907" indent="-285749">
              <a:defRPr lang="en-US" sz="1800" kern="1200" dirty="0" smtClean="0">
                <a:ea typeface="+mn-ea"/>
                <a:cs typeface="+mn-cs"/>
              </a:defRPr>
            </a:lvl8pPr>
            <a:lvl9pPr marL="823907" indent="-285749">
              <a:defRPr lang="en-US" sz="1800" kern="1200" dirty="0">
                <a:ea typeface="+mn-ea"/>
                <a:cs typeface="+mn-cs"/>
              </a:defRPr>
            </a:lvl9pPr>
          </a:lstStyle>
          <a:p>
            <a:pPr lvl="0"/>
            <a:r>
              <a:rPr lang="fr-FR"/>
              <a:t>Click to add text</a:t>
            </a:r>
          </a:p>
          <a:p>
            <a:pPr lvl="1"/>
            <a:r>
              <a:rPr lang="fr-FR"/>
              <a:t>Second level</a:t>
            </a:r>
          </a:p>
          <a:p>
            <a:pPr lvl="2"/>
            <a:r>
              <a:rPr lang="fr-FR"/>
              <a:t>Third level</a:t>
            </a:r>
          </a:p>
          <a:p>
            <a:pPr lvl="3"/>
            <a:r>
              <a:rPr lang="fr-FR"/>
              <a:t>Fourth level</a:t>
            </a:r>
          </a:p>
          <a:p>
            <a:pPr lvl="4"/>
            <a:r>
              <a:rPr lang="fr-FR"/>
              <a:t>Fifth level</a:t>
            </a:r>
            <a:endParaRPr lang="fr-FR" dirty="0"/>
          </a:p>
        </p:txBody>
      </p:sp>
      <p:sp>
        <p:nvSpPr>
          <p:cNvPr id="13" name="headingBox2"/>
          <p:cNvSpPr>
            <a:spLocks noGrp="1"/>
          </p:cNvSpPr>
          <p:nvPr>
            <p:ph type="body" sz="quarter" idx="14" hasCustomPrompt="1"/>
            <p:custDataLst>
              <p:tags r:id="rId2"/>
            </p:custDataLst>
          </p:nvPr>
        </p:nvSpPr>
        <p:spPr>
          <a:xfrm>
            <a:off x="5055511" y="1490907"/>
            <a:ext cx="4249108" cy="196662"/>
          </a:xfrm>
          <a:prstGeom prst="rect">
            <a:avLst/>
          </a:prstGeom>
          <a:solidFill>
            <a:srgbClr val="E89113"/>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36576" tIns="28800" rIns="0" bIns="28800" rtlCol="0" anchor="ctr">
            <a:spAutoFit/>
          </a:bodyPr>
          <a:lstStyle>
            <a:lvl1pPr>
              <a:defRPr lang="en-GB" sz="1000" cap="all" baseline="0" dirty="0">
                <a:solidFill>
                  <a:schemeClr val="bg1"/>
                </a:solidFill>
                <a:latin typeface="+mj-lt"/>
              </a:defRPr>
            </a:lvl1pPr>
          </a:lstStyle>
          <a:p>
            <a:pPr lvl="0">
              <a:spcBef>
                <a:spcPct val="0"/>
              </a:spcBef>
            </a:pPr>
            <a:r>
              <a:rPr lang="fr-FR"/>
              <a:t>Heading Bar</a:t>
            </a:r>
            <a:endParaRPr lang="fr-FR" dirty="0"/>
          </a:p>
        </p:txBody>
      </p:sp>
      <p:sp>
        <p:nvSpPr>
          <p:cNvPr id="7" name="textBox1"/>
          <p:cNvSpPr>
            <a:spLocks noGrp="1"/>
          </p:cNvSpPr>
          <p:nvPr>
            <p:ph type="body" sz="quarter" idx="15" hasCustomPrompt="1"/>
            <p:custDataLst>
              <p:tags r:id="rId3"/>
            </p:custDataLst>
          </p:nvPr>
        </p:nvSpPr>
        <p:spPr>
          <a:xfrm>
            <a:off x="722215" y="1764786"/>
            <a:ext cx="4249108" cy="4176434"/>
          </a:xfrm>
          <a:prstGeom prst="rect">
            <a:avLst/>
          </a:prstGeom>
        </p:spPr>
        <p:txBody>
          <a:bodyPr vert="horz" lIns="0" tIns="0" rIns="0" bIns="0" rtlCol="0">
            <a:normAutofit/>
          </a:bodyPr>
          <a:lstStyle>
            <a:lvl1pPr>
              <a:defRPr lang="en-US" sz="1000" dirty="0" smtClean="0">
                <a:latin typeface="+mn-lt"/>
              </a:defRPr>
            </a:lvl1pPr>
            <a:lvl2pPr>
              <a:defRPr lang="en-US" sz="1000" dirty="0" smtClean="0">
                <a:latin typeface="+mn-lt"/>
                <a:cs typeface="Arial" panose="020B0604020202020204" pitchFamily="34" charset="0"/>
              </a:defRPr>
            </a:lvl2pPr>
            <a:lvl3pPr>
              <a:defRPr lang="en-US" sz="1000" dirty="0" smtClean="0">
                <a:latin typeface="+mn-lt"/>
                <a:cs typeface="Arial" panose="020B0604020202020204" pitchFamily="34" charset="0"/>
              </a:defRPr>
            </a:lvl3pPr>
            <a:lvl4pPr>
              <a:defRPr lang="en-US" sz="1000" dirty="0" smtClean="0">
                <a:latin typeface="+mn-lt"/>
                <a:cs typeface="Arial" panose="020B0604020202020204" pitchFamily="34" charset="0"/>
              </a:defRPr>
            </a:lvl4pPr>
            <a:lvl5pPr>
              <a:defRPr lang="en-US" sz="1000" b="0" kern="1200" baseline="0" dirty="0">
                <a:solidFill>
                  <a:srgbClr val="3C3C3B"/>
                </a:solidFill>
                <a:latin typeface="+mn-lt"/>
                <a:ea typeface="+mn-ea"/>
                <a:cs typeface="Arial" panose="020B0604020202020204" pitchFamily="34" charset="0"/>
              </a:defRPr>
            </a:lvl5pPr>
            <a:lvl6pPr marL="823907" indent="-285749">
              <a:defRPr lang="en-US" sz="1800" kern="1200" dirty="0" smtClean="0">
                <a:ea typeface="+mn-ea"/>
                <a:cs typeface="+mn-cs"/>
              </a:defRPr>
            </a:lvl6pPr>
            <a:lvl7pPr marL="823907" indent="-285749">
              <a:defRPr lang="en-US" sz="1800" kern="1200" dirty="0" smtClean="0">
                <a:ea typeface="+mn-ea"/>
                <a:cs typeface="+mn-cs"/>
              </a:defRPr>
            </a:lvl7pPr>
            <a:lvl8pPr>
              <a:defRPr lang="en-US" sz="1000" b="0" kern="1200" baseline="0" dirty="0" smtClean="0">
                <a:solidFill>
                  <a:srgbClr val="3C3C3B"/>
                </a:solidFill>
                <a:latin typeface="Arial" panose="020B0604020202020204" pitchFamily="34" charset="0"/>
                <a:ea typeface="+mn-ea"/>
                <a:cs typeface="Arial" panose="020B0604020202020204" pitchFamily="34" charset="0"/>
              </a:defRPr>
            </a:lvl8pPr>
            <a:lvl9pPr marL="823907" indent="-285749">
              <a:defRPr lang="en-US" sz="1800" kern="1200" dirty="0">
                <a:ea typeface="+mn-ea"/>
                <a:cs typeface="+mn-cs"/>
              </a:defRPr>
            </a:lvl9pPr>
          </a:lstStyle>
          <a:p>
            <a:pPr lvl="0"/>
            <a:r>
              <a:rPr lang="fr-FR"/>
              <a:t>Click to add text</a:t>
            </a:r>
          </a:p>
          <a:p>
            <a:pPr lvl="1"/>
            <a:r>
              <a:rPr lang="fr-FR"/>
              <a:t>Second level</a:t>
            </a:r>
          </a:p>
          <a:p>
            <a:pPr lvl="2"/>
            <a:r>
              <a:rPr lang="fr-FR"/>
              <a:t>Third level</a:t>
            </a:r>
          </a:p>
          <a:p>
            <a:pPr lvl="3"/>
            <a:r>
              <a:rPr lang="fr-FR"/>
              <a:t>Fourth level</a:t>
            </a:r>
          </a:p>
          <a:p>
            <a:pPr lvl="4"/>
            <a:r>
              <a:rPr lang="fr-FR"/>
              <a:t>Fifth level</a:t>
            </a:r>
            <a:endParaRPr lang="fr-FR" dirty="0"/>
          </a:p>
        </p:txBody>
      </p:sp>
      <p:sp>
        <p:nvSpPr>
          <p:cNvPr id="10" name="headingBox1"/>
          <p:cNvSpPr>
            <a:spLocks noGrp="1"/>
          </p:cNvSpPr>
          <p:nvPr>
            <p:ph type="body" sz="quarter" idx="13" hasCustomPrompt="1"/>
            <p:custDataLst>
              <p:tags r:id="rId4"/>
            </p:custDataLst>
          </p:nvPr>
        </p:nvSpPr>
        <p:spPr>
          <a:xfrm>
            <a:off x="722215" y="1490907"/>
            <a:ext cx="4249108" cy="196662"/>
          </a:xfrm>
          <a:prstGeom prst="rect">
            <a:avLst/>
          </a:prstGeom>
          <a:solidFill>
            <a:srgbClr val="E89113"/>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36576" tIns="28800" rIns="0" bIns="28800" rtlCol="0" anchor="ctr">
            <a:spAutoFit/>
          </a:bodyPr>
          <a:lstStyle>
            <a:lvl1pPr>
              <a:defRPr lang="en-GB" sz="1000" cap="all" baseline="0" dirty="0">
                <a:solidFill>
                  <a:schemeClr val="bg1"/>
                </a:solidFill>
                <a:latin typeface="+mj-lt"/>
              </a:defRPr>
            </a:lvl1pPr>
          </a:lstStyle>
          <a:p>
            <a:pPr lvl="0">
              <a:spcBef>
                <a:spcPct val="0"/>
              </a:spcBef>
            </a:pPr>
            <a:r>
              <a:rPr lang="fr-FR"/>
              <a:t>Heading Bar</a:t>
            </a:r>
            <a:endParaRPr lang="fr-FR" dirty="0"/>
          </a:p>
        </p:txBody>
      </p:sp>
      <p:sp>
        <p:nvSpPr>
          <p:cNvPr id="11" name="subtitle"/>
          <p:cNvSpPr>
            <a:spLocks noGrp="1"/>
          </p:cNvSpPr>
          <p:nvPr>
            <p:ph type="body" sz="quarter" idx="10" hasCustomPrompt="1"/>
            <p:custDataLst>
              <p:tags r:id="rId5"/>
            </p:custDataLst>
          </p:nvPr>
        </p:nvSpPr>
        <p:spPr>
          <a:xfrm>
            <a:off x="722219" y="1058770"/>
            <a:ext cx="8994462" cy="234950"/>
          </a:xfrm>
          <a:prstGeom prst="rect">
            <a:avLst/>
          </a:prstGeom>
        </p:spPr>
        <p:txBody>
          <a:bodyPr vert="horz" lIns="0" tIns="0" rIns="0" bIns="0" rtlCol="0" anchor="b" anchorCtr="0">
            <a:noAutofit/>
          </a:bodyPr>
          <a:lstStyle>
            <a:lvl1pPr>
              <a:defRPr lang="en-US" sz="1600" b="0" baseline="0" dirty="0">
                <a:solidFill>
                  <a:schemeClr val="accent2"/>
                </a:solidFill>
                <a:latin typeface="+mj-lt"/>
                <a:cs typeface="Arial"/>
              </a:defRPr>
            </a:lvl1pPr>
          </a:lstStyle>
          <a:p>
            <a:pPr marL="0" lvl="0" indent="0" defTabSz="914395" latinLnBrk="0">
              <a:spcBef>
                <a:spcPct val="20000"/>
              </a:spcBef>
              <a:buFontTx/>
              <a:buNone/>
            </a:pPr>
            <a:r>
              <a:rPr lang="fr-FR"/>
              <a:t>Enter slide subtitle</a:t>
            </a:r>
            <a:endParaRPr lang="fr-FR" dirty="0"/>
          </a:p>
        </p:txBody>
      </p:sp>
      <p:sp>
        <p:nvSpPr>
          <p:cNvPr id="2" name="title"/>
          <p:cNvSpPr>
            <a:spLocks noGrp="1"/>
          </p:cNvSpPr>
          <p:nvPr>
            <p:ph type="title" hasCustomPrompt="1"/>
            <p:custDataLst>
              <p:tags r:id="rId6"/>
            </p:custDataLst>
          </p:nvPr>
        </p:nvSpPr>
        <p:spPr>
          <a:xfrm>
            <a:off x="722216" y="411381"/>
            <a:ext cx="10712430" cy="396000"/>
          </a:xfrm>
          <a:prstGeom prst="rect">
            <a:avLst/>
          </a:prstGeom>
        </p:spPr>
        <p:txBody>
          <a:bodyPr vert="horz" wrap="square" lIns="0" tIns="0" rIns="0" bIns="0" rtlCol="0" anchor="t" anchorCtr="0">
            <a:noAutofit/>
          </a:bodyPr>
          <a:lstStyle>
            <a:lvl1pPr>
              <a:defRPr lang="en-US" dirty="0"/>
            </a:lvl1pPr>
          </a:lstStyle>
          <a:p>
            <a:pPr lvl="0" defTabSz="914395" latinLnBrk="0">
              <a:buNone/>
            </a:pPr>
            <a:r>
              <a:rPr lang="fr-FR"/>
              <a:t>Enter slide title</a:t>
            </a:r>
            <a:endParaRPr lang="fr-FR" dirty="0"/>
          </a:p>
        </p:txBody>
      </p:sp>
      <p:grpSp>
        <p:nvGrpSpPr>
          <p:cNvPr id="5" name="Groupe 4"/>
          <p:cNvGrpSpPr/>
          <p:nvPr userDrawn="1"/>
        </p:nvGrpSpPr>
        <p:grpSpPr>
          <a:xfrm>
            <a:off x="9793232" y="825945"/>
            <a:ext cx="1641413" cy="486340"/>
            <a:chOff x="8070159" y="2555481"/>
            <a:chExt cx="1395846" cy="422864"/>
          </a:xfrm>
        </p:grpSpPr>
        <p:sp>
          <p:nvSpPr>
            <p:cNvPr id="4" name="Rectangle 3"/>
            <p:cNvSpPr/>
            <p:nvPr userDrawn="1"/>
          </p:nvSpPr>
          <p:spPr bwMode="auto">
            <a:xfrm>
              <a:off x="8070159" y="2555482"/>
              <a:ext cx="1395846" cy="422863"/>
            </a:xfrm>
            <a:prstGeom prst="rect">
              <a:avLst/>
            </a:prstGeom>
            <a:solidFill>
              <a:schemeClr val="bg1"/>
            </a:solidFill>
            <a:ln w="6350" cap="flat" cmpd="sng" algn="ctr">
              <a:solidFill>
                <a:schemeClr val="bg1"/>
              </a:solidFill>
              <a:prstDash val="solid"/>
              <a:round/>
              <a:headEnd type="none" w="med" len="med"/>
              <a:tailEnd type="none" w="sm" len="sm"/>
            </a:ln>
            <a:effectLst/>
          </p:spPr>
          <p:txBody>
            <a:bodyPr vert="horz" wrap="square" lIns="36000" tIns="36000" rIns="36000" bIns="36000" numCol="1" rtlCol="0" anchor="t" anchorCtr="0" compatLnSpc="1">
              <a:prstTxWarp prst="textNoShape">
                <a:avLst/>
              </a:prstTxWarp>
              <a:noAutofit/>
            </a:bodyPr>
            <a:lstStyle/>
            <a:p>
              <a:pPr marL="0" marR="0" indent="0" algn="ctr" defTabSz="914400" rtl="0" eaLnBrk="0" fontAlgn="base" latinLnBrk="0" hangingPunct="0">
                <a:lnSpc>
                  <a:spcPct val="100000"/>
                </a:lnSpc>
                <a:spcBef>
                  <a:spcPct val="50000"/>
                </a:spcBef>
                <a:spcAft>
                  <a:spcPct val="0"/>
                </a:spcAft>
                <a:buClrTx/>
                <a:buSzTx/>
                <a:buFontTx/>
                <a:buNone/>
                <a:tabLst/>
              </a:pPr>
              <a:endParaRPr kumimoji="0" lang="fr-FR" sz="1000" b="0" i="0" u="none" strike="noStrike" cap="none" normalizeH="0" baseline="0" dirty="0">
                <a:ln>
                  <a:noFill/>
                </a:ln>
                <a:solidFill>
                  <a:schemeClr val="tx1"/>
                </a:solidFill>
                <a:effectLst/>
                <a:latin typeface="Arial" pitchFamily="-112" charset="0"/>
              </a:endParaRPr>
            </a:p>
          </p:txBody>
        </p:sp>
        <p:pic>
          <p:nvPicPr>
            <p:cNvPr id="14" name="Image 1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8070159" y="2555481"/>
              <a:ext cx="1395846" cy="412751"/>
            </a:xfrm>
            <a:prstGeom prst="rect">
              <a:avLst/>
            </a:prstGeom>
          </p:spPr>
        </p:pic>
      </p:grpSp>
      <p:sp>
        <p:nvSpPr>
          <p:cNvPr id="12" name="ZoneTexte 11">
            <a:extLst>
              <a:ext uri="{FF2B5EF4-FFF2-40B4-BE49-F238E27FC236}">
                <a16:creationId xmlns:a16="http://schemas.microsoft.com/office/drawing/2014/main" id="{C9AF9C69-4FE4-42C0-B0A3-87BCDCE0AC75}"/>
              </a:ext>
            </a:extLst>
          </p:cNvPr>
          <p:cNvSpPr txBox="1"/>
          <p:nvPr userDrawn="1"/>
        </p:nvSpPr>
        <p:spPr>
          <a:xfrm>
            <a:off x="10956875" y="6449918"/>
            <a:ext cx="537790" cy="261434"/>
          </a:xfrm>
          <a:prstGeom prst="rect">
            <a:avLst/>
          </a:prstGeom>
          <a:noFill/>
        </p:spPr>
        <p:txBody>
          <a:bodyPr wrap="square" rtlCol="0">
            <a:noAutofit/>
          </a:bodyPr>
          <a:lstStyle/>
          <a:p>
            <a:fld id="{257318B8-96F8-4BDD-B564-6BDC4A2AAD3F}" type="slidenum">
              <a:rPr lang="fr-FR" sz="1800" smtClean="0">
                <a:latin typeface="Arial" pitchFamily="34" charset="0"/>
                <a:cs typeface="Arial" pitchFamily="34" charset="0"/>
              </a:rPr>
              <a:t>‹N°›</a:t>
            </a:fld>
            <a:endParaRPr lang="fr-FR" sz="1800" dirty="0">
              <a:latin typeface="Arial" pitchFamily="34" charset="0"/>
              <a:cs typeface="Arial" pitchFamily="34" charset="0"/>
            </a:endParaRPr>
          </a:p>
        </p:txBody>
      </p:sp>
    </p:spTree>
    <p:extLst>
      <p:ext uri="{BB962C8B-B14F-4D97-AF65-F5344CB8AC3E}">
        <p14:creationId xmlns:p14="http://schemas.microsoft.com/office/powerpoint/2010/main" val="207076948"/>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838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6172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B3CF0D6B-F3FD-4A60-B8F6-3B85F1B5D0B0}" type="datetime1">
              <a:rPr lang="fr-FR" smtClean="0"/>
              <a:t>20/06/2024</a:t>
            </a:fld>
            <a:endParaRPr lang="fr-FR"/>
          </a:p>
        </p:txBody>
      </p:sp>
      <p:sp>
        <p:nvSpPr>
          <p:cNvPr id="6" name="Espace réservé du pied de page 5"/>
          <p:cNvSpPr>
            <a:spLocks noGrp="1"/>
          </p:cNvSpPr>
          <p:nvPr>
            <p:ph type="ftr" sz="quarter" idx="11"/>
          </p:nvPr>
        </p:nvSpPr>
        <p:spPr/>
        <p:txBody>
          <a:bodyPr/>
          <a:lstStyle/>
          <a:p>
            <a:r>
              <a:rPr lang="fr-FR"/>
              <a:t>Construire la Côte d'Ivoire électrique</a:t>
            </a:r>
          </a:p>
        </p:txBody>
      </p:sp>
      <p:sp>
        <p:nvSpPr>
          <p:cNvPr id="7" name="Espace réservé du numéro de diapositive 6"/>
          <p:cNvSpPr>
            <a:spLocks noGrp="1"/>
          </p:cNvSpPr>
          <p:nvPr>
            <p:ph type="sldNum" sz="quarter" idx="12"/>
          </p:nvPr>
        </p:nvSpPr>
        <p:spPr/>
        <p:txBody>
          <a:bodyPr/>
          <a:lstStyle/>
          <a:p>
            <a:fld id="{E957DFF7-CC65-42D5-B625-3F855E324797}" type="slidenum">
              <a:rPr lang="fr-FR" smtClean="0"/>
              <a:t>‹N°›</a:t>
            </a:fld>
            <a:endParaRPr lang="fr-FR"/>
          </a:p>
        </p:txBody>
      </p:sp>
    </p:spTree>
    <p:extLst>
      <p:ext uri="{BB962C8B-B14F-4D97-AF65-F5344CB8AC3E}">
        <p14:creationId xmlns:p14="http://schemas.microsoft.com/office/powerpoint/2010/main" val="9077297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7"/>
            <a:ext cx="10515600" cy="1325563"/>
          </a:xfrm>
        </p:spPr>
        <p:txBody>
          <a:bodyPr/>
          <a:lstStyle/>
          <a:p>
            <a:r>
              <a:rPr lang="fr-FR"/>
              <a:t>Modifiez le style du titre</a:t>
            </a:r>
          </a:p>
        </p:txBody>
      </p:sp>
      <p:sp>
        <p:nvSpPr>
          <p:cNvPr id="3" name="Espace réservé du texte 2"/>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fr-FR"/>
              <a:t>Modifier les styles du texte du masque</a:t>
            </a:r>
          </a:p>
        </p:txBody>
      </p:sp>
      <p:sp>
        <p:nvSpPr>
          <p:cNvPr id="4" name="Espace réservé du contenu 3"/>
          <p:cNvSpPr>
            <a:spLocks noGrp="1"/>
          </p:cNvSpPr>
          <p:nvPr>
            <p:ph sz="half" idx="2"/>
          </p:nvPr>
        </p:nvSpPr>
        <p:spPr>
          <a:xfrm>
            <a:off x="839789" y="2505075"/>
            <a:ext cx="5157787"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fr-FR"/>
              <a:t>Modifier les styles du texte du masque</a:t>
            </a:r>
          </a:p>
        </p:txBody>
      </p:sp>
      <p:sp>
        <p:nvSpPr>
          <p:cNvPr id="6" name="Espace réservé du contenu 5"/>
          <p:cNvSpPr>
            <a:spLocks noGrp="1"/>
          </p:cNvSpPr>
          <p:nvPr>
            <p:ph sz="quarter" idx="4"/>
          </p:nvPr>
        </p:nvSpPr>
        <p:spPr>
          <a:xfrm>
            <a:off x="6172201" y="2505075"/>
            <a:ext cx="5183188"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086330A2-83D5-4C90-BEDA-133578EE2D95}" type="datetime1">
              <a:rPr lang="fr-FR" smtClean="0"/>
              <a:t>20/06/2024</a:t>
            </a:fld>
            <a:endParaRPr lang="fr-FR"/>
          </a:p>
        </p:txBody>
      </p:sp>
      <p:sp>
        <p:nvSpPr>
          <p:cNvPr id="8" name="Espace réservé du pied de page 7"/>
          <p:cNvSpPr>
            <a:spLocks noGrp="1"/>
          </p:cNvSpPr>
          <p:nvPr>
            <p:ph type="ftr" sz="quarter" idx="11"/>
          </p:nvPr>
        </p:nvSpPr>
        <p:spPr/>
        <p:txBody>
          <a:bodyPr/>
          <a:lstStyle/>
          <a:p>
            <a:r>
              <a:rPr lang="fr-FR"/>
              <a:t>Construire la Côte d'Ivoire électrique</a:t>
            </a:r>
          </a:p>
        </p:txBody>
      </p:sp>
      <p:sp>
        <p:nvSpPr>
          <p:cNvPr id="9" name="Espace réservé du numéro de diapositive 8"/>
          <p:cNvSpPr>
            <a:spLocks noGrp="1"/>
          </p:cNvSpPr>
          <p:nvPr>
            <p:ph type="sldNum" sz="quarter" idx="12"/>
          </p:nvPr>
        </p:nvSpPr>
        <p:spPr/>
        <p:txBody>
          <a:bodyPr/>
          <a:lstStyle/>
          <a:p>
            <a:fld id="{E957DFF7-CC65-42D5-B625-3F855E324797}" type="slidenum">
              <a:rPr lang="fr-FR" smtClean="0"/>
              <a:t>‹N°›</a:t>
            </a:fld>
            <a:endParaRPr lang="fr-FR"/>
          </a:p>
        </p:txBody>
      </p:sp>
    </p:spTree>
    <p:extLst>
      <p:ext uri="{BB962C8B-B14F-4D97-AF65-F5344CB8AC3E}">
        <p14:creationId xmlns:p14="http://schemas.microsoft.com/office/powerpoint/2010/main" val="23067466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2"/>
          <p:cNvSpPr>
            <a:spLocks noGrp="1"/>
          </p:cNvSpPr>
          <p:nvPr>
            <p:ph type="dt" sz="half" idx="10"/>
          </p:nvPr>
        </p:nvSpPr>
        <p:spPr/>
        <p:txBody>
          <a:bodyPr/>
          <a:lstStyle/>
          <a:p>
            <a:fld id="{8F4919BF-0BBA-4347-BA2E-7698FC3CAD5F}" type="datetime1">
              <a:rPr lang="fr-FR" smtClean="0"/>
              <a:t>20/06/2024</a:t>
            </a:fld>
            <a:endParaRPr lang="fr-FR"/>
          </a:p>
        </p:txBody>
      </p:sp>
      <p:sp>
        <p:nvSpPr>
          <p:cNvPr id="4" name="Espace réservé du pied de page 3"/>
          <p:cNvSpPr>
            <a:spLocks noGrp="1"/>
          </p:cNvSpPr>
          <p:nvPr>
            <p:ph type="ftr" sz="quarter" idx="11"/>
          </p:nvPr>
        </p:nvSpPr>
        <p:spPr/>
        <p:txBody>
          <a:bodyPr/>
          <a:lstStyle/>
          <a:p>
            <a:r>
              <a:rPr lang="fr-FR"/>
              <a:t>Construire la Côte d'Ivoire électrique</a:t>
            </a:r>
          </a:p>
        </p:txBody>
      </p:sp>
      <p:sp>
        <p:nvSpPr>
          <p:cNvPr id="5" name="Espace réservé du numéro de diapositive 4"/>
          <p:cNvSpPr>
            <a:spLocks noGrp="1"/>
          </p:cNvSpPr>
          <p:nvPr>
            <p:ph type="sldNum" sz="quarter" idx="12"/>
          </p:nvPr>
        </p:nvSpPr>
        <p:spPr/>
        <p:txBody>
          <a:bodyPr/>
          <a:lstStyle/>
          <a:p>
            <a:fld id="{E957DFF7-CC65-42D5-B625-3F855E324797}" type="slidenum">
              <a:rPr lang="fr-FR" smtClean="0"/>
              <a:t>‹N°›</a:t>
            </a:fld>
            <a:endParaRPr lang="fr-FR"/>
          </a:p>
        </p:txBody>
      </p:sp>
    </p:spTree>
    <p:extLst>
      <p:ext uri="{BB962C8B-B14F-4D97-AF65-F5344CB8AC3E}">
        <p14:creationId xmlns:p14="http://schemas.microsoft.com/office/powerpoint/2010/main" val="7117895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82B169EB-7DDF-479C-A6E6-F887044643EF}" type="datetime1">
              <a:rPr lang="fr-FR" smtClean="0"/>
              <a:t>20/06/2024</a:t>
            </a:fld>
            <a:endParaRPr lang="fr-FR"/>
          </a:p>
        </p:txBody>
      </p:sp>
      <p:sp>
        <p:nvSpPr>
          <p:cNvPr id="3" name="Espace réservé du pied de page 2"/>
          <p:cNvSpPr>
            <a:spLocks noGrp="1"/>
          </p:cNvSpPr>
          <p:nvPr>
            <p:ph type="ftr" sz="quarter" idx="11"/>
          </p:nvPr>
        </p:nvSpPr>
        <p:spPr/>
        <p:txBody>
          <a:bodyPr/>
          <a:lstStyle/>
          <a:p>
            <a:r>
              <a:rPr lang="fr-FR"/>
              <a:t>Construire la Côte d'Ivoire électrique</a:t>
            </a:r>
          </a:p>
        </p:txBody>
      </p:sp>
      <p:sp>
        <p:nvSpPr>
          <p:cNvPr id="4" name="Espace réservé du numéro de diapositive 3"/>
          <p:cNvSpPr>
            <a:spLocks noGrp="1"/>
          </p:cNvSpPr>
          <p:nvPr>
            <p:ph type="sldNum" sz="quarter" idx="12"/>
          </p:nvPr>
        </p:nvSpPr>
        <p:spPr/>
        <p:txBody>
          <a:bodyPr/>
          <a:lstStyle/>
          <a:p>
            <a:fld id="{E957DFF7-CC65-42D5-B625-3F855E324797}" type="slidenum">
              <a:rPr lang="fr-FR" smtClean="0"/>
              <a:t>‹N°›</a:t>
            </a:fld>
            <a:endParaRPr lang="fr-FR"/>
          </a:p>
        </p:txBody>
      </p:sp>
    </p:spTree>
    <p:extLst>
      <p:ext uri="{BB962C8B-B14F-4D97-AF65-F5344CB8AC3E}">
        <p14:creationId xmlns:p14="http://schemas.microsoft.com/office/powerpoint/2010/main" val="5414369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fr-FR"/>
              <a:t>Modifier les styles du texte du masque</a:t>
            </a:r>
          </a:p>
        </p:txBody>
      </p:sp>
      <p:sp>
        <p:nvSpPr>
          <p:cNvPr id="5" name="Espace réservé de la date 4"/>
          <p:cNvSpPr>
            <a:spLocks noGrp="1"/>
          </p:cNvSpPr>
          <p:nvPr>
            <p:ph type="dt" sz="half" idx="10"/>
          </p:nvPr>
        </p:nvSpPr>
        <p:spPr/>
        <p:txBody>
          <a:bodyPr/>
          <a:lstStyle/>
          <a:p>
            <a:fld id="{5133B4C9-ADAC-47DB-9CA8-5CDD022876DD}" type="datetime1">
              <a:rPr lang="fr-FR" smtClean="0"/>
              <a:t>20/06/2024</a:t>
            </a:fld>
            <a:endParaRPr lang="fr-FR"/>
          </a:p>
        </p:txBody>
      </p:sp>
      <p:sp>
        <p:nvSpPr>
          <p:cNvPr id="6" name="Espace réservé du pied de page 5"/>
          <p:cNvSpPr>
            <a:spLocks noGrp="1"/>
          </p:cNvSpPr>
          <p:nvPr>
            <p:ph type="ftr" sz="quarter" idx="11"/>
          </p:nvPr>
        </p:nvSpPr>
        <p:spPr/>
        <p:txBody>
          <a:bodyPr/>
          <a:lstStyle/>
          <a:p>
            <a:r>
              <a:rPr lang="fr-FR"/>
              <a:t>Construire la Côte d'Ivoire électrique</a:t>
            </a:r>
          </a:p>
        </p:txBody>
      </p:sp>
      <p:sp>
        <p:nvSpPr>
          <p:cNvPr id="7" name="Espace réservé du numéro de diapositive 6"/>
          <p:cNvSpPr>
            <a:spLocks noGrp="1"/>
          </p:cNvSpPr>
          <p:nvPr>
            <p:ph type="sldNum" sz="quarter" idx="12"/>
          </p:nvPr>
        </p:nvSpPr>
        <p:spPr/>
        <p:txBody>
          <a:bodyPr/>
          <a:lstStyle/>
          <a:p>
            <a:fld id="{E957DFF7-CC65-42D5-B625-3F855E324797}" type="slidenum">
              <a:rPr lang="fr-FR" smtClean="0"/>
              <a:t>‹N°›</a:t>
            </a:fld>
            <a:endParaRPr lang="fr-FR"/>
          </a:p>
        </p:txBody>
      </p:sp>
    </p:spTree>
    <p:extLst>
      <p:ext uri="{BB962C8B-B14F-4D97-AF65-F5344CB8AC3E}">
        <p14:creationId xmlns:p14="http://schemas.microsoft.com/office/powerpoint/2010/main" val="5604189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p:cNvSpPr>
            <a:spLocks noGrp="1"/>
          </p:cNvSpPr>
          <p:nvPr>
            <p:ph type="pic" idx="1"/>
          </p:nvPr>
        </p:nvSpPr>
        <p:spPr>
          <a:xfrm>
            <a:off x="5183188" y="987427"/>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fr-FR"/>
              <a:t>Modifier les styles du texte du masque</a:t>
            </a:r>
          </a:p>
        </p:txBody>
      </p:sp>
      <p:sp>
        <p:nvSpPr>
          <p:cNvPr id="5" name="Espace réservé de la date 4"/>
          <p:cNvSpPr>
            <a:spLocks noGrp="1"/>
          </p:cNvSpPr>
          <p:nvPr>
            <p:ph type="dt" sz="half" idx="10"/>
          </p:nvPr>
        </p:nvSpPr>
        <p:spPr/>
        <p:txBody>
          <a:bodyPr/>
          <a:lstStyle/>
          <a:p>
            <a:fld id="{9896E232-CF57-436B-ABCC-A2EF1DBA0780}" type="datetime1">
              <a:rPr lang="fr-FR" smtClean="0"/>
              <a:t>20/06/2024</a:t>
            </a:fld>
            <a:endParaRPr lang="fr-FR"/>
          </a:p>
        </p:txBody>
      </p:sp>
      <p:sp>
        <p:nvSpPr>
          <p:cNvPr id="6" name="Espace réservé du pied de page 5"/>
          <p:cNvSpPr>
            <a:spLocks noGrp="1"/>
          </p:cNvSpPr>
          <p:nvPr>
            <p:ph type="ftr" sz="quarter" idx="11"/>
          </p:nvPr>
        </p:nvSpPr>
        <p:spPr/>
        <p:txBody>
          <a:bodyPr/>
          <a:lstStyle/>
          <a:p>
            <a:r>
              <a:rPr lang="fr-FR"/>
              <a:t>Construire la Côte d'Ivoire électrique</a:t>
            </a:r>
          </a:p>
        </p:txBody>
      </p:sp>
      <p:sp>
        <p:nvSpPr>
          <p:cNvPr id="7" name="Espace réservé du numéro de diapositive 6"/>
          <p:cNvSpPr>
            <a:spLocks noGrp="1"/>
          </p:cNvSpPr>
          <p:nvPr>
            <p:ph type="sldNum" sz="quarter" idx="12"/>
          </p:nvPr>
        </p:nvSpPr>
        <p:spPr/>
        <p:txBody>
          <a:bodyPr/>
          <a:lstStyle/>
          <a:p>
            <a:fld id="{E957DFF7-CC65-42D5-B625-3F855E324797}" type="slidenum">
              <a:rPr lang="fr-FR" smtClean="0"/>
              <a:t>‹N°›</a:t>
            </a:fld>
            <a:endParaRPr lang="fr-FR"/>
          </a:p>
        </p:txBody>
      </p:sp>
    </p:spTree>
    <p:extLst>
      <p:ext uri="{BB962C8B-B14F-4D97-AF65-F5344CB8AC3E}">
        <p14:creationId xmlns:p14="http://schemas.microsoft.com/office/powerpoint/2010/main" val="24775925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6"/>
            </a:gs>
            <a:gs pos="22000">
              <a:schemeClr val="accent6">
                <a:lumMod val="20000"/>
                <a:lumOff val="80000"/>
              </a:schemeClr>
            </a:gs>
            <a:gs pos="100000">
              <a:schemeClr val="bg1"/>
            </a:gs>
            <a:gs pos="100000">
              <a:schemeClr val="bg1"/>
            </a:gs>
            <a:gs pos="0">
              <a:schemeClr val="accent6"/>
            </a:gs>
            <a:gs pos="0">
              <a:schemeClr val="accent6">
                <a:lumMod val="60000"/>
                <a:lumOff val="40000"/>
              </a:schemeClr>
            </a:gs>
            <a:gs pos="34000">
              <a:schemeClr val="bg1"/>
            </a:gs>
            <a:gs pos="64000">
              <a:schemeClr val="accent1">
                <a:lumMod val="5000"/>
                <a:lumOff val="95000"/>
              </a:schemeClr>
            </a:gs>
            <a:gs pos="77000">
              <a:schemeClr val="bg1"/>
            </a:gs>
            <a:gs pos="96000">
              <a:schemeClr val="bg1"/>
            </a:gs>
          </a:gsLst>
          <a:lin ang="5400000" scaled="1"/>
          <a:tileRect/>
        </a:gra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70F89425-7F40-487B-B91A-508CA5A9281E}"/>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800"/>
          </a:p>
        </p:txBody>
      </p:sp>
      <p:sp>
        <p:nvSpPr>
          <p:cNvPr id="2" name="Espace réservé du titre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A38A2F-5C79-48C5-816D-EFF9F85B2C2F}" type="datetime1">
              <a:rPr lang="fr-FR" smtClean="0"/>
              <a:t>20/06/2024</a:t>
            </a:fld>
            <a:endParaRPr lang="fr-FR"/>
          </a:p>
        </p:txBody>
      </p:sp>
      <p:sp>
        <p:nvSpPr>
          <p:cNvPr id="5" name="Espace réservé du pied de page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fr-FR"/>
              <a:t>Construire la Côte d'Ivoire électrique</a:t>
            </a:r>
          </a:p>
        </p:txBody>
      </p:sp>
      <p:sp>
        <p:nvSpPr>
          <p:cNvPr id="6" name="Espace réservé du numéro de diapositive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957DFF7-CC65-42D5-B625-3F855E324797}" type="slidenum">
              <a:rPr lang="fr-FR" smtClean="0"/>
              <a:t>‹N°›</a:t>
            </a:fld>
            <a:endParaRPr lang="fr-FR"/>
          </a:p>
        </p:txBody>
      </p:sp>
      <p:sp>
        <p:nvSpPr>
          <p:cNvPr id="9" name="Rectangle 8">
            <a:extLst>
              <a:ext uri="{FF2B5EF4-FFF2-40B4-BE49-F238E27FC236}">
                <a16:creationId xmlns:a16="http://schemas.microsoft.com/office/drawing/2014/main" id="{E579B46C-20E7-4776-9BA4-E95867926AE7}"/>
              </a:ext>
            </a:extLst>
          </p:cNvPr>
          <p:cNvSpPr/>
          <p:nvPr userDrawn="1"/>
        </p:nvSpPr>
        <p:spPr>
          <a:xfrm>
            <a:off x="0" y="-198782"/>
            <a:ext cx="12192000" cy="44389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800"/>
          </a:p>
        </p:txBody>
      </p:sp>
      <p:sp>
        <p:nvSpPr>
          <p:cNvPr id="10" name="Rectangle 9">
            <a:extLst>
              <a:ext uri="{FF2B5EF4-FFF2-40B4-BE49-F238E27FC236}">
                <a16:creationId xmlns:a16="http://schemas.microsoft.com/office/drawing/2014/main" id="{462546DF-A710-4776-8B6B-F2986E510B71}"/>
              </a:ext>
            </a:extLst>
          </p:cNvPr>
          <p:cNvSpPr/>
          <p:nvPr userDrawn="1"/>
        </p:nvSpPr>
        <p:spPr>
          <a:xfrm>
            <a:off x="1487979" y="1240004"/>
            <a:ext cx="9592887" cy="273290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800"/>
          </a:p>
        </p:txBody>
      </p:sp>
      <p:sp>
        <p:nvSpPr>
          <p:cNvPr id="11" name="Rectangle 10">
            <a:extLst>
              <a:ext uri="{FF2B5EF4-FFF2-40B4-BE49-F238E27FC236}">
                <a16:creationId xmlns:a16="http://schemas.microsoft.com/office/drawing/2014/main" id="{1C54DB19-F6DA-49F6-81C7-78BB56CA3066}"/>
              </a:ext>
            </a:extLst>
          </p:cNvPr>
          <p:cNvSpPr/>
          <p:nvPr userDrawn="1"/>
        </p:nvSpPr>
        <p:spPr>
          <a:xfrm>
            <a:off x="1022465" y="847900"/>
            <a:ext cx="914400" cy="698269"/>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800"/>
          </a:p>
        </p:txBody>
      </p:sp>
      <p:sp>
        <p:nvSpPr>
          <p:cNvPr id="12" name="Rectangle 11">
            <a:extLst>
              <a:ext uri="{FF2B5EF4-FFF2-40B4-BE49-F238E27FC236}">
                <a16:creationId xmlns:a16="http://schemas.microsoft.com/office/drawing/2014/main" id="{D890897F-2830-4131-AA71-0D072080C180}"/>
              </a:ext>
            </a:extLst>
          </p:cNvPr>
          <p:cNvSpPr/>
          <p:nvPr userDrawn="1"/>
        </p:nvSpPr>
        <p:spPr>
          <a:xfrm>
            <a:off x="852747" y="712963"/>
            <a:ext cx="339437" cy="283267"/>
          </a:xfrm>
          <a:prstGeom prst="rect">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800"/>
          </a:p>
        </p:txBody>
      </p:sp>
      <p:sp>
        <p:nvSpPr>
          <p:cNvPr id="13" name="Rectangle 12">
            <a:extLst>
              <a:ext uri="{FF2B5EF4-FFF2-40B4-BE49-F238E27FC236}">
                <a16:creationId xmlns:a16="http://schemas.microsoft.com/office/drawing/2014/main" id="{E42EBFAC-F0AC-4822-9677-5ED87C0B3879}"/>
              </a:ext>
            </a:extLst>
          </p:cNvPr>
          <p:cNvSpPr/>
          <p:nvPr userDrawn="1"/>
        </p:nvSpPr>
        <p:spPr>
          <a:xfrm>
            <a:off x="9860281" y="510716"/>
            <a:ext cx="1870363" cy="1420235"/>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800"/>
          </a:p>
        </p:txBody>
      </p:sp>
      <p:sp>
        <p:nvSpPr>
          <p:cNvPr id="14" name="Rectangle 13">
            <a:extLst>
              <a:ext uri="{FF2B5EF4-FFF2-40B4-BE49-F238E27FC236}">
                <a16:creationId xmlns:a16="http://schemas.microsoft.com/office/drawing/2014/main" id="{36DDFE43-98E7-428B-9060-6E1BF82EBEF9}"/>
              </a:ext>
            </a:extLst>
          </p:cNvPr>
          <p:cNvSpPr/>
          <p:nvPr userDrawn="1"/>
        </p:nvSpPr>
        <p:spPr>
          <a:xfrm>
            <a:off x="9634451" y="938041"/>
            <a:ext cx="440575" cy="416936"/>
          </a:xfrm>
          <a:prstGeom prst="rect">
            <a:avLst/>
          </a:prstGeom>
          <a:solidFill>
            <a:schemeClr val="bg2">
              <a:lumMod val="90000"/>
            </a:schemeClr>
          </a:solid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800"/>
          </a:p>
        </p:txBody>
      </p:sp>
    </p:spTree>
    <p:extLst>
      <p:ext uri="{BB962C8B-B14F-4D97-AF65-F5344CB8AC3E}">
        <p14:creationId xmlns:p14="http://schemas.microsoft.com/office/powerpoint/2010/main" val="36861831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74" r:id="rId13"/>
  </p:sldLayoutIdLst>
  <p:hf hd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6"/>
            </a:gs>
            <a:gs pos="22000">
              <a:schemeClr val="accent6">
                <a:lumMod val="20000"/>
                <a:lumOff val="80000"/>
              </a:schemeClr>
            </a:gs>
            <a:gs pos="100000">
              <a:schemeClr val="bg1"/>
            </a:gs>
            <a:gs pos="100000">
              <a:schemeClr val="bg1"/>
            </a:gs>
            <a:gs pos="0">
              <a:schemeClr val="accent6"/>
            </a:gs>
            <a:gs pos="0">
              <a:schemeClr val="accent6">
                <a:lumMod val="60000"/>
                <a:lumOff val="40000"/>
              </a:schemeClr>
            </a:gs>
            <a:gs pos="34000">
              <a:schemeClr val="bg1"/>
            </a:gs>
            <a:gs pos="64000">
              <a:schemeClr val="accent1">
                <a:lumMod val="5000"/>
                <a:lumOff val="95000"/>
              </a:schemeClr>
            </a:gs>
            <a:gs pos="77000">
              <a:schemeClr val="bg1"/>
            </a:gs>
            <a:gs pos="96000">
              <a:schemeClr val="bg1"/>
            </a:gs>
          </a:gsLst>
          <a:lin ang="5400000" scaled="1"/>
          <a:tileRect/>
        </a:gra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70F89425-7F40-487B-B91A-508CA5A9281E}"/>
              </a:ext>
            </a:extLst>
          </p:cNvPr>
          <p:cNvSpPr/>
          <p:nvPr userDrawn="1"/>
        </p:nvSpPr>
        <p:spPr>
          <a:xfrm>
            <a:off x="0" y="-315589"/>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800"/>
          </a:p>
        </p:txBody>
      </p:sp>
      <p:sp>
        <p:nvSpPr>
          <p:cNvPr id="2" name="Espace réservé du titre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A38A2F-5C79-48C5-816D-EFF9F85B2C2F}" type="datetime1">
              <a:rPr lang="fr-FR" smtClean="0"/>
              <a:t>20/06/2024</a:t>
            </a:fld>
            <a:endParaRPr lang="fr-FR"/>
          </a:p>
        </p:txBody>
      </p:sp>
      <p:sp>
        <p:nvSpPr>
          <p:cNvPr id="5" name="Espace réservé du pied de page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fr-FR"/>
              <a:t>Construire la Côte d'Ivoire électrique</a:t>
            </a:r>
          </a:p>
        </p:txBody>
      </p:sp>
      <p:sp>
        <p:nvSpPr>
          <p:cNvPr id="6" name="Espace réservé du numéro de diapositive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957DFF7-CC65-42D5-B625-3F855E324797}" type="slidenum">
              <a:rPr lang="fr-FR" smtClean="0"/>
              <a:t>‹N°›</a:t>
            </a:fld>
            <a:endParaRPr lang="fr-FR"/>
          </a:p>
        </p:txBody>
      </p:sp>
      <p:sp>
        <p:nvSpPr>
          <p:cNvPr id="10" name="Rectangle 9">
            <a:extLst>
              <a:ext uri="{FF2B5EF4-FFF2-40B4-BE49-F238E27FC236}">
                <a16:creationId xmlns:a16="http://schemas.microsoft.com/office/drawing/2014/main" id="{462546DF-A710-4776-8B6B-F2986E510B71}"/>
              </a:ext>
            </a:extLst>
          </p:cNvPr>
          <p:cNvSpPr/>
          <p:nvPr userDrawn="1"/>
        </p:nvSpPr>
        <p:spPr>
          <a:xfrm>
            <a:off x="1487979" y="1427812"/>
            <a:ext cx="9592887" cy="227025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800"/>
          </a:p>
        </p:txBody>
      </p:sp>
      <p:sp>
        <p:nvSpPr>
          <p:cNvPr id="11" name="Rectangle 10">
            <a:extLst>
              <a:ext uri="{FF2B5EF4-FFF2-40B4-BE49-F238E27FC236}">
                <a16:creationId xmlns:a16="http://schemas.microsoft.com/office/drawing/2014/main" id="{1C54DB19-F6DA-49F6-81C7-78BB56CA3066}"/>
              </a:ext>
            </a:extLst>
          </p:cNvPr>
          <p:cNvSpPr/>
          <p:nvPr userDrawn="1"/>
        </p:nvSpPr>
        <p:spPr>
          <a:xfrm>
            <a:off x="1022465" y="847900"/>
            <a:ext cx="914400" cy="698269"/>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800"/>
          </a:p>
        </p:txBody>
      </p:sp>
      <p:sp>
        <p:nvSpPr>
          <p:cNvPr id="12" name="Rectangle 11">
            <a:extLst>
              <a:ext uri="{FF2B5EF4-FFF2-40B4-BE49-F238E27FC236}">
                <a16:creationId xmlns:a16="http://schemas.microsoft.com/office/drawing/2014/main" id="{D890897F-2830-4131-AA71-0D072080C180}"/>
              </a:ext>
            </a:extLst>
          </p:cNvPr>
          <p:cNvSpPr/>
          <p:nvPr userDrawn="1"/>
        </p:nvSpPr>
        <p:spPr>
          <a:xfrm>
            <a:off x="852747" y="712963"/>
            <a:ext cx="339437" cy="283267"/>
          </a:xfrm>
          <a:prstGeom prst="rect">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800"/>
          </a:p>
        </p:txBody>
      </p:sp>
      <p:sp>
        <p:nvSpPr>
          <p:cNvPr id="13" name="Rectangle 12">
            <a:extLst>
              <a:ext uri="{FF2B5EF4-FFF2-40B4-BE49-F238E27FC236}">
                <a16:creationId xmlns:a16="http://schemas.microsoft.com/office/drawing/2014/main" id="{E42EBFAC-F0AC-4822-9677-5ED87C0B3879}"/>
              </a:ext>
            </a:extLst>
          </p:cNvPr>
          <p:cNvSpPr/>
          <p:nvPr userDrawn="1"/>
        </p:nvSpPr>
        <p:spPr>
          <a:xfrm>
            <a:off x="9860281" y="510716"/>
            <a:ext cx="1870363" cy="1420235"/>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800"/>
          </a:p>
        </p:txBody>
      </p:sp>
      <p:sp>
        <p:nvSpPr>
          <p:cNvPr id="14" name="Rectangle 13">
            <a:extLst>
              <a:ext uri="{FF2B5EF4-FFF2-40B4-BE49-F238E27FC236}">
                <a16:creationId xmlns:a16="http://schemas.microsoft.com/office/drawing/2014/main" id="{36DDFE43-98E7-428B-9060-6E1BF82EBEF9}"/>
              </a:ext>
            </a:extLst>
          </p:cNvPr>
          <p:cNvSpPr/>
          <p:nvPr userDrawn="1"/>
        </p:nvSpPr>
        <p:spPr>
          <a:xfrm>
            <a:off x="9634451" y="938041"/>
            <a:ext cx="440575" cy="416936"/>
          </a:xfrm>
          <a:prstGeom prst="rect">
            <a:avLst/>
          </a:prstGeom>
          <a:solidFill>
            <a:schemeClr val="bg2">
              <a:lumMod val="90000"/>
            </a:schemeClr>
          </a:solid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800"/>
          </a:p>
        </p:txBody>
      </p:sp>
    </p:spTree>
    <p:extLst>
      <p:ext uri="{BB962C8B-B14F-4D97-AF65-F5344CB8AC3E}">
        <p14:creationId xmlns:p14="http://schemas.microsoft.com/office/powerpoint/2010/main" val="925071968"/>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hf hd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6"/>
            </a:gs>
            <a:gs pos="22000">
              <a:schemeClr val="accent6">
                <a:lumMod val="20000"/>
                <a:lumOff val="80000"/>
              </a:schemeClr>
            </a:gs>
            <a:gs pos="100000">
              <a:schemeClr val="bg1"/>
            </a:gs>
            <a:gs pos="100000">
              <a:schemeClr val="bg1"/>
            </a:gs>
            <a:gs pos="0">
              <a:schemeClr val="accent6"/>
            </a:gs>
            <a:gs pos="0">
              <a:schemeClr val="accent6">
                <a:lumMod val="60000"/>
                <a:lumOff val="40000"/>
              </a:schemeClr>
            </a:gs>
            <a:gs pos="34000">
              <a:schemeClr val="bg1"/>
            </a:gs>
            <a:gs pos="64000">
              <a:schemeClr val="accent1">
                <a:lumMod val="5000"/>
                <a:lumOff val="95000"/>
              </a:schemeClr>
            </a:gs>
            <a:gs pos="77000">
              <a:schemeClr val="bg1"/>
            </a:gs>
            <a:gs pos="96000">
              <a:schemeClr val="bg1"/>
            </a:gs>
          </a:gsLst>
          <a:lin ang="5400000" scaled="1"/>
          <a:tileRect/>
        </a:gra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70F89425-7F40-487B-B91A-508CA5A9281E}"/>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A38A2F-5C79-48C5-816D-EFF9F85B2C2F}" type="datetime1">
              <a:rPr lang="fr-FR" smtClean="0"/>
              <a:t>20/06/2024</a:t>
            </a:fld>
            <a:endParaRPr lang="fr-FR"/>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fr-FR"/>
              <a:t>Construire la Côte d'Ivoire électrique</a:t>
            </a:r>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957DFF7-CC65-42D5-B625-3F855E324797}" type="slidenum">
              <a:rPr lang="fr-FR" smtClean="0"/>
              <a:t>‹N°›</a:t>
            </a:fld>
            <a:endParaRPr lang="fr-FR"/>
          </a:p>
        </p:txBody>
      </p:sp>
      <p:sp>
        <p:nvSpPr>
          <p:cNvPr id="9" name="Rectangle 8">
            <a:extLst>
              <a:ext uri="{FF2B5EF4-FFF2-40B4-BE49-F238E27FC236}">
                <a16:creationId xmlns:a16="http://schemas.microsoft.com/office/drawing/2014/main" id="{E579B46C-20E7-4776-9BA4-E95867926AE7}"/>
              </a:ext>
            </a:extLst>
          </p:cNvPr>
          <p:cNvSpPr/>
          <p:nvPr userDrawn="1"/>
        </p:nvSpPr>
        <p:spPr>
          <a:xfrm>
            <a:off x="0" y="0"/>
            <a:ext cx="12192000" cy="4438996"/>
          </a:xfrm>
          <a:prstGeom prst="rect">
            <a:avLst/>
          </a:prstGeom>
          <a:solidFill>
            <a:srgbClr val="8E7F70"/>
          </a:solidFill>
          <a:ln>
            <a:solidFill>
              <a:srgbClr val="8E7F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Rectangle 9">
            <a:extLst>
              <a:ext uri="{FF2B5EF4-FFF2-40B4-BE49-F238E27FC236}">
                <a16:creationId xmlns:a16="http://schemas.microsoft.com/office/drawing/2014/main" id="{462546DF-A710-4776-8B6B-F2986E510B71}"/>
              </a:ext>
            </a:extLst>
          </p:cNvPr>
          <p:cNvSpPr/>
          <p:nvPr userDrawn="1"/>
        </p:nvSpPr>
        <p:spPr>
          <a:xfrm>
            <a:off x="1487978" y="1144588"/>
            <a:ext cx="9592887" cy="222206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Rectangle 10">
            <a:extLst>
              <a:ext uri="{FF2B5EF4-FFF2-40B4-BE49-F238E27FC236}">
                <a16:creationId xmlns:a16="http://schemas.microsoft.com/office/drawing/2014/main" id="{1C54DB19-F6DA-49F6-81C7-78BB56CA3066}"/>
              </a:ext>
            </a:extLst>
          </p:cNvPr>
          <p:cNvSpPr/>
          <p:nvPr userDrawn="1"/>
        </p:nvSpPr>
        <p:spPr>
          <a:xfrm>
            <a:off x="1022465" y="847898"/>
            <a:ext cx="914400" cy="698269"/>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Rectangle 11">
            <a:extLst>
              <a:ext uri="{FF2B5EF4-FFF2-40B4-BE49-F238E27FC236}">
                <a16:creationId xmlns:a16="http://schemas.microsoft.com/office/drawing/2014/main" id="{D890897F-2830-4131-AA71-0D072080C180}"/>
              </a:ext>
            </a:extLst>
          </p:cNvPr>
          <p:cNvSpPr/>
          <p:nvPr userDrawn="1"/>
        </p:nvSpPr>
        <p:spPr>
          <a:xfrm>
            <a:off x="852746" y="712961"/>
            <a:ext cx="339437" cy="283267"/>
          </a:xfrm>
          <a:prstGeom prst="rect">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Rectangle 12">
            <a:extLst>
              <a:ext uri="{FF2B5EF4-FFF2-40B4-BE49-F238E27FC236}">
                <a16:creationId xmlns:a16="http://schemas.microsoft.com/office/drawing/2014/main" id="{E42EBFAC-F0AC-4822-9677-5ED87C0B3879}"/>
              </a:ext>
            </a:extLst>
          </p:cNvPr>
          <p:cNvSpPr/>
          <p:nvPr userDrawn="1"/>
        </p:nvSpPr>
        <p:spPr>
          <a:xfrm>
            <a:off x="9860280" y="510714"/>
            <a:ext cx="1870363" cy="1420235"/>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Rectangle 13">
            <a:extLst>
              <a:ext uri="{FF2B5EF4-FFF2-40B4-BE49-F238E27FC236}">
                <a16:creationId xmlns:a16="http://schemas.microsoft.com/office/drawing/2014/main" id="{36DDFE43-98E7-428B-9060-6E1BF82EBEF9}"/>
              </a:ext>
            </a:extLst>
          </p:cNvPr>
          <p:cNvSpPr/>
          <p:nvPr userDrawn="1"/>
        </p:nvSpPr>
        <p:spPr>
          <a:xfrm>
            <a:off x="9634451" y="938041"/>
            <a:ext cx="440574" cy="416936"/>
          </a:xfrm>
          <a:prstGeom prst="rect">
            <a:avLst/>
          </a:prstGeom>
          <a:solidFill>
            <a:schemeClr val="bg2">
              <a:lumMod val="90000"/>
            </a:schemeClr>
          </a:solid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267588233"/>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4.xml"/><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7.png"/><Relationship Id="rId3" Type="http://schemas.openxmlformats.org/officeDocument/2006/relationships/image" Target="../media/image17.png"/><Relationship Id="rId7" Type="http://schemas.openxmlformats.org/officeDocument/2006/relationships/image" Target="../media/image21.png"/><Relationship Id="rId12" Type="http://schemas.openxmlformats.org/officeDocument/2006/relationships/image" Target="../media/image26.JPG"/><Relationship Id="rId2" Type="http://schemas.openxmlformats.org/officeDocument/2006/relationships/image" Target="../media/image16.png"/><Relationship Id="rId1" Type="http://schemas.openxmlformats.org/officeDocument/2006/relationships/slideLayout" Target="../slideLayouts/slideLayout14.xml"/><Relationship Id="rId6" Type="http://schemas.openxmlformats.org/officeDocument/2006/relationships/image" Target="../media/image20.png"/><Relationship Id="rId11" Type="http://schemas.openxmlformats.org/officeDocument/2006/relationships/image" Target="../media/image25.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5.xml"/><Relationship Id="rId1" Type="http://schemas.openxmlformats.org/officeDocument/2006/relationships/tags" Target="../tags/tag14.xml"/></Relationships>
</file>

<file path=ppt/slides/_rels/slide20.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diagramLayout" Target="../diagrams/layout1.xml"/><Relationship Id="rId7" Type="http://schemas.openxmlformats.org/officeDocument/2006/relationships/image" Target="../media/image28.jpeg"/><Relationship Id="rId2" Type="http://schemas.openxmlformats.org/officeDocument/2006/relationships/diagramData" Target="../diagrams/data1.xml"/><Relationship Id="rId1" Type="http://schemas.openxmlformats.org/officeDocument/2006/relationships/slideLayout" Target="../slideLayouts/slideLayout14.xml"/><Relationship Id="rId6" Type="http://schemas.microsoft.com/office/2007/relationships/diagramDrawing" Target="../diagrams/drawing1.xml"/><Relationship Id="rId5" Type="http://schemas.openxmlformats.org/officeDocument/2006/relationships/diagramColors" Target="../diagrams/colors1.xml"/><Relationship Id="rId10" Type="http://schemas.openxmlformats.org/officeDocument/2006/relationships/image" Target="../media/image31.jpeg"/><Relationship Id="rId4" Type="http://schemas.openxmlformats.org/officeDocument/2006/relationships/diagramQuickStyle" Target="../diagrams/quickStyle1.xml"/><Relationship Id="rId9" Type="http://schemas.openxmlformats.org/officeDocument/2006/relationships/image" Target="../media/image30.jpeg"/></Relationships>
</file>

<file path=ppt/slides/_rels/slide2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8" name="Imag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67439" y="58723"/>
            <a:ext cx="3141376" cy="932595"/>
          </a:xfrm>
          <a:prstGeom prst="rect">
            <a:avLst/>
          </a:prstGeom>
        </p:spPr>
      </p:pic>
      <p:sp>
        <p:nvSpPr>
          <p:cNvPr id="10" name="Espace réservé du numéro de diapositive 9">
            <a:extLst>
              <a:ext uri="{FF2B5EF4-FFF2-40B4-BE49-F238E27FC236}">
                <a16:creationId xmlns:a16="http://schemas.microsoft.com/office/drawing/2014/main" id="{8CE3A32A-A0C3-452B-A0FF-00993F8E904D}"/>
              </a:ext>
            </a:extLst>
          </p:cNvPr>
          <p:cNvSpPr>
            <a:spLocks noGrp="1"/>
          </p:cNvSpPr>
          <p:nvPr>
            <p:ph type="sldNum" sz="quarter" idx="12"/>
          </p:nvPr>
        </p:nvSpPr>
        <p:spPr/>
        <p:txBody>
          <a:bodyPr/>
          <a:lstStyle/>
          <a:p>
            <a:fld id="{E957DFF7-CC65-42D5-B625-3F855E324797}" type="slidenum">
              <a:rPr lang="fr-FR" smtClean="0"/>
              <a:t>1</a:t>
            </a:fld>
            <a:endParaRPr lang="fr-FR"/>
          </a:p>
        </p:txBody>
      </p:sp>
      <p:sp>
        <p:nvSpPr>
          <p:cNvPr id="11" name="ZoneTexte 10">
            <a:extLst>
              <a:ext uri="{FF2B5EF4-FFF2-40B4-BE49-F238E27FC236}">
                <a16:creationId xmlns:a16="http://schemas.microsoft.com/office/drawing/2014/main" id="{86857495-F953-4162-BD60-7728F3A72A89}"/>
              </a:ext>
            </a:extLst>
          </p:cNvPr>
          <p:cNvSpPr txBox="1"/>
          <p:nvPr/>
        </p:nvSpPr>
        <p:spPr>
          <a:xfrm>
            <a:off x="1497065" y="1558462"/>
            <a:ext cx="9578931" cy="2215991"/>
          </a:xfrm>
          <a:prstGeom prst="rect">
            <a:avLst/>
          </a:prstGeom>
          <a:noFill/>
        </p:spPr>
        <p:txBody>
          <a:bodyPr wrap="square" anchor="ctr">
            <a:spAutoFit/>
          </a:bodyPr>
          <a:lstStyle/>
          <a:p>
            <a:pPr algn="ctr" defTabSz="914377">
              <a:defRPr/>
            </a:pPr>
            <a:r>
              <a:rPr lang="fr-FR" sz="2300" b="1" dirty="0">
                <a:latin typeface="Avenir Next LT Pro" panose="020B0504020202020204" pitchFamily="34" charset="0"/>
              </a:rPr>
              <a:t> 14ème ATELIER ORDINAIRE DE RegulaE.Fr </a:t>
            </a:r>
          </a:p>
          <a:p>
            <a:pPr algn="ctr" defTabSz="914377">
              <a:defRPr/>
            </a:pPr>
            <a:r>
              <a:rPr lang="fr-FR" sz="2300" b="1" dirty="0">
                <a:latin typeface="Avenir Next LT Pro" panose="020B0504020202020204" pitchFamily="34" charset="0"/>
              </a:rPr>
              <a:t>PLANIFICATION, PROGRAMMATION ET FINANCEMENT </a:t>
            </a:r>
          </a:p>
          <a:p>
            <a:pPr algn="ctr" defTabSz="914377">
              <a:defRPr/>
            </a:pPr>
            <a:r>
              <a:rPr lang="fr-FR" sz="2300" b="1" dirty="0">
                <a:latin typeface="Avenir Next LT Pro" panose="020B0504020202020204" pitchFamily="34" charset="0"/>
              </a:rPr>
              <a:t>DES INFRASTRUCTURES ENERGETIQUES </a:t>
            </a:r>
          </a:p>
          <a:p>
            <a:pPr algn="ctr" defTabSz="914377">
              <a:defRPr/>
            </a:pPr>
            <a:r>
              <a:rPr lang="fr-FR" sz="2300" b="1" dirty="0">
                <a:latin typeface="Avenir Next LT Pro" panose="020B0504020202020204" pitchFamily="34" charset="0"/>
              </a:rPr>
              <a:t>----------</a:t>
            </a:r>
          </a:p>
          <a:p>
            <a:pPr algn="ctr" defTabSz="914377">
              <a:defRPr/>
            </a:pPr>
            <a:r>
              <a:rPr lang="fr-FR" sz="2300" b="1" dirty="0">
                <a:solidFill>
                  <a:srgbClr val="FF0000"/>
                </a:solidFill>
                <a:latin typeface="Avenir Next LT Pro" panose="020B0504020202020204" pitchFamily="34" charset="0"/>
              </a:rPr>
              <a:t>Sous-thème 2 : Planification, programmation et financement des investissements dans le Secteur de l’Electricité en Côte d’Ivoire</a:t>
            </a:r>
          </a:p>
        </p:txBody>
      </p:sp>
      <p:pic>
        <p:nvPicPr>
          <p:cNvPr id="1026" name="Picture 2" descr="Créer un partenariat ‒ Arts &amp; Culture ‐ EPFL">
            <a:extLst>
              <a:ext uri="{FF2B5EF4-FFF2-40B4-BE49-F238E27FC236}">
                <a16:creationId xmlns:a16="http://schemas.microsoft.com/office/drawing/2014/main" id="{6ABB8839-660F-F8C5-7FD7-17E1D257568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44668" y="4714613"/>
            <a:ext cx="2944536" cy="2151776"/>
          </a:xfrm>
          <a:prstGeom prst="rect">
            <a:avLst/>
          </a:prstGeom>
          <a:noFill/>
          <a:extLst>
            <a:ext uri="{909E8E84-426E-40DD-AFC4-6F175D3DCCD1}">
              <a14:hiddenFill xmlns:a14="http://schemas.microsoft.com/office/drawing/2010/main">
                <a:solidFill>
                  <a:srgbClr val="FFFFFF"/>
                </a:solidFill>
              </a14:hiddenFill>
            </a:ext>
          </a:extLst>
        </p:spPr>
      </p:pic>
      <p:pic>
        <p:nvPicPr>
          <p:cNvPr id="2" name="Image 1" descr="Une image contenant montagne, herbe, extérieur, nature&#10;&#10;Description générée automatiquement">
            <a:extLst>
              <a:ext uri="{FF2B5EF4-FFF2-40B4-BE49-F238E27FC236}">
                <a16:creationId xmlns:a16="http://schemas.microsoft.com/office/drawing/2014/main" id="{7627159E-004B-2D96-DD11-BCB5421936E8}"/>
              </a:ext>
            </a:extLst>
          </p:cNvPr>
          <p:cNvPicPr>
            <a:picLocks noChangeAspect="1"/>
          </p:cNvPicPr>
          <p:nvPr/>
        </p:nvPicPr>
        <p:blipFill rotWithShape="1">
          <a:blip r:embed="rId4" cstate="print">
            <a:alphaModFix/>
            <a:extLst>
              <a:ext uri="{28A0092B-C50C-407E-A947-70E740481C1C}">
                <a14:useLocalDpi xmlns:a14="http://schemas.microsoft.com/office/drawing/2010/main" val="0"/>
              </a:ext>
            </a:extLst>
          </a:blip>
          <a:srcRect l="353" t="27708" r="15120" b="9336"/>
          <a:stretch/>
        </p:blipFill>
        <p:spPr>
          <a:xfrm>
            <a:off x="3157571" y="4714613"/>
            <a:ext cx="3129979" cy="2151776"/>
          </a:xfrm>
          <a:prstGeom prst="rect">
            <a:avLst/>
          </a:prstGeom>
        </p:spPr>
      </p:pic>
      <p:pic>
        <p:nvPicPr>
          <p:cNvPr id="4" name="Image 3">
            <a:extLst>
              <a:ext uri="{FF2B5EF4-FFF2-40B4-BE49-F238E27FC236}">
                <a16:creationId xmlns:a16="http://schemas.microsoft.com/office/drawing/2014/main" id="{9A81FA70-EFB6-2B30-F3B8-E62E4A8FD11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81" y="4714613"/>
            <a:ext cx="3129979" cy="2143387"/>
          </a:xfrm>
          <a:prstGeom prst="rect">
            <a:avLst/>
          </a:prstGeom>
        </p:spPr>
      </p:pic>
      <p:pic>
        <p:nvPicPr>
          <p:cNvPr id="3" name="Picture 2" descr="La plus grande centrale solaire inaugurée à Boulouparis | DNC.NC">
            <a:extLst>
              <a:ext uri="{FF2B5EF4-FFF2-40B4-BE49-F238E27FC236}">
                <a16:creationId xmlns:a16="http://schemas.microsoft.com/office/drawing/2014/main" id="{5529DBCC-3FCB-9666-1E96-720CB8D6B33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04760" y="4714613"/>
            <a:ext cx="2921219" cy="2151776"/>
          </a:xfrm>
          <a:prstGeom prst="rect">
            <a:avLst/>
          </a:prstGeom>
          <a:noFill/>
          <a:extLst>
            <a:ext uri="{909E8E84-426E-40DD-AFC4-6F175D3DCCD1}">
              <a14:hiddenFill xmlns:a14="http://schemas.microsoft.com/office/drawing/2010/main">
                <a:solidFill>
                  <a:srgbClr val="FFFFFF"/>
                </a:solidFill>
              </a14:hiddenFill>
            </a:ext>
          </a:extLst>
        </p:spPr>
      </p:pic>
      <p:sp>
        <p:nvSpPr>
          <p:cNvPr id="6" name="ZoneTexte 5">
            <a:extLst>
              <a:ext uri="{FF2B5EF4-FFF2-40B4-BE49-F238E27FC236}">
                <a16:creationId xmlns:a16="http://schemas.microsoft.com/office/drawing/2014/main" id="{2E731AE2-35E3-D6AC-1246-385FE0DB8F34}"/>
              </a:ext>
            </a:extLst>
          </p:cNvPr>
          <p:cNvSpPr txBox="1"/>
          <p:nvPr/>
        </p:nvSpPr>
        <p:spPr>
          <a:xfrm>
            <a:off x="3747777" y="4013463"/>
            <a:ext cx="4467019" cy="338554"/>
          </a:xfrm>
          <a:prstGeom prst="rect">
            <a:avLst/>
          </a:prstGeom>
          <a:noFill/>
        </p:spPr>
        <p:txBody>
          <a:bodyPr wrap="square">
            <a:spAutoFit/>
          </a:bodyPr>
          <a:lstStyle/>
          <a:p>
            <a:pPr marL="0" marR="0" lvl="0" indent="0" algn="ctr" defTabSz="914400" rtl="0" eaLnBrk="1" fontAlgn="auto" latinLnBrk="0" hangingPunct="1">
              <a:lnSpc>
                <a:spcPct val="100000"/>
              </a:lnSpc>
              <a:buClrTx/>
              <a:buSzTx/>
              <a:buFontTx/>
              <a:buNone/>
              <a:tabLst/>
              <a:defRPr/>
            </a:pPr>
            <a:r>
              <a:rPr lang="fr-FR" sz="1600" b="1" i="1" dirty="0">
                <a:latin typeface="Avenir Next LT Pro" panose="020B0504020202020204" pitchFamily="34" charset="0"/>
              </a:rPr>
              <a:t>25 au 28 juin </a:t>
            </a:r>
            <a:r>
              <a:rPr kumimoji="0" lang="fr-FR" sz="1600" b="1" i="1" u="none" strike="noStrike" kern="1200" cap="none" spc="0" normalizeH="0" baseline="0" noProof="0" dirty="0">
                <a:ln>
                  <a:noFill/>
                </a:ln>
                <a:uLnTx/>
                <a:uFillTx/>
                <a:latin typeface="Avenir Next LT Pro" panose="020B0504020202020204" pitchFamily="34" charset="0"/>
              </a:rPr>
              <a:t>2024, </a:t>
            </a:r>
            <a:r>
              <a:rPr lang="fr-FR" sz="1600" b="1" i="1" dirty="0">
                <a:latin typeface="Avenir Next LT Pro" panose="020B0504020202020204" pitchFamily="34" charset="0"/>
              </a:rPr>
              <a:t>au Noom Hôtel Abidjan</a:t>
            </a:r>
            <a:endParaRPr kumimoji="0" lang="fr-FR" sz="1600" b="1" i="1" u="none" strike="noStrike" kern="1200" cap="none" spc="0" normalizeH="0" baseline="0" noProof="0" dirty="0">
              <a:ln>
                <a:noFill/>
              </a:ln>
              <a:uLnTx/>
              <a:uFillTx/>
              <a:latin typeface="Avenir Next LT Pro" panose="020B0504020202020204" pitchFamily="34" charset="0"/>
            </a:endParaRPr>
          </a:p>
        </p:txBody>
      </p:sp>
      <p:sp>
        <p:nvSpPr>
          <p:cNvPr id="7" name="ZoneTexte 11">
            <a:extLst>
              <a:ext uri="{FF2B5EF4-FFF2-40B4-BE49-F238E27FC236}">
                <a16:creationId xmlns:a16="http://schemas.microsoft.com/office/drawing/2014/main" id="{F9557D0B-DFBB-6A3B-4ED3-5A9BBE270349}"/>
              </a:ext>
            </a:extLst>
          </p:cNvPr>
          <p:cNvSpPr txBox="1"/>
          <p:nvPr/>
        </p:nvSpPr>
        <p:spPr>
          <a:xfrm>
            <a:off x="9346804" y="4071945"/>
            <a:ext cx="2847967" cy="584775"/>
          </a:xfrm>
          <a:prstGeom prst="rect">
            <a:avLst/>
          </a:prstGeom>
          <a:noFill/>
        </p:spPr>
        <p:txBody>
          <a:bodyPr wrap="squar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600" b="1" i="0" u="sng" strike="noStrike" kern="1200" cap="none" spc="0" normalizeH="0" baseline="0" noProof="0" dirty="0">
                <a:ln>
                  <a:noFill/>
                </a:ln>
                <a:effectLst/>
                <a:uLnTx/>
                <a:uFillTx/>
                <a:latin typeface="Avenir Next LT Pro" panose="020B0504020202020204" pitchFamily="34" charset="0"/>
              </a:rPr>
              <a:t>M. Koissi Louis BROU</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dirty="0">
                <a:ln>
                  <a:noFill/>
                </a:ln>
                <a:effectLst/>
                <a:uLnTx/>
                <a:uFillTx/>
                <a:latin typeface="Avenir Next LT Pro" panose="020B0504020202020204" pitchFamily="34" charset="0"/>
              </a:rPr>
              <a:t>Directeur de la Planification</a:t>
            </a:r>
          </a:p>
        </p:txBody>
      </p:sp>
    </p:spTree>
    <p:extLst>
      <p:ext uri="{BB962C8B-B14F-4D97-AF65-F5344CB8AC3E}">
        <p14:creationId xmlns:p14="http://schemas.microsoft.com/office/powerpoint/2010/main" val="26956919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Image 7" descr="Une image contenant montagne, herbe, extérieur, nature&#10;&#10;Description générée automatiquement">
            <a:extLst>
              <a:ext uri="{FF2B5EF4-FFF2-40B4-BE49-F238E27FC236}">
                <a16:creationId xmlns:a16="http://schemas.microsoft.com/office/drawing/2014/main" id="{1A001D75-7ACA-4120-8A9B-C81744E4342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1983" b="9644"/>
          <a:stretch/>
        </p:blipFill>
        <p:spPr>
          <a:xfrm>
            <a:off x="2832792" y="-18287"/>
            <a:ext cx="9387671" cy="6920069"/>
          </a:xfrm>
          <a:prstGeom prst="rect">
            <a:avLst/>
          </a:prstGeom>
        </p:spPr>
      </p:pic>
      <p:pic>
        <p:nvPicPr>
          <p:cNvPr id="6" name="Image 5" descr="Une image contenant texte, herbe, nature, rive&#10;&#10;Description générée automatiquement">
            <a:extLst>
              <a:ext uri="{FF2B5EF4-FFF2-40B4-BE49-F238E27FC236}">
                <a16:creationId xmlns:a16="http://schemas.microsoft.com/office/drawing/2014/main" id="{E7D864DD-6168-4BB9-A04D-2176EB3FAD3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0664" b="12017"/>
          <a:stretch/>
        </p:blipFill>
        <p:spPr>
          <a:xfrm>
            <a:off x="0" y="-52919"/>
            <a:ext cx="12206041" cy="6954701"/>
          </a:xfrm>
          <a:custGeom>
            <a:avLst/>
            <a:gdLst/>
            <a:ahLst/>
            <a:cxnLst/>
            <a:rect l="l" t="t" r="r" b="b"/>
            <a:pathLst>
              <a:path w="12192000" h="6858000">
                <a:moveTo>
                  <a:pt x="10767920" y="0"/>
                </a:moveTo>
                <a:lnTo>
                  <a:pt x="12192000" y="0"/>
                </a:lnTo>
                <a:lnTo>
                  <a:pt x="12192000" y="927417"/>
                </a:lnTo>
                <a:lnTo>
                  <a:pt x="12082763" y="823269"/>
                </a:lnTo>
                <a:cubicBezTo>
                  <a:pt x="11719580" y="493176"/>
                  <a:pt x="11300738" y="223239"/>
                  <a:pt x="10841978" y="29200"/>
                </a:cubicBezTo>
                <a:close/>
                <a:moveTo>
                  <a:pt x="6012882" y="0"/>
                </a:moveTo>
                <a:lnTo>
                  <a:pt x="7504417" y="0"/>
                </a:lnTo>
                <a:lnTo>
                  <a:pt x="7430359" y="29200"/>
                </a:lnTo>
                <a:cubicBezTo>
                  <a:pt x="5857467" y="694478"/>
                  <a:pt x="4753816" y="2251936"/>
                  <a:pt x="4753816" y="4067166"/>
                </a:cubicBezTo>
                <a:cubicBezTo>
                  <a:pt x="4753816" y="5126051"/>
                  <a:pt x="5129364" y="6097221"/>
                  <a:pt x="5754532" y="6854750"/>
                </a:cubicBezTo>
                <a:lnTo>
                  <a:pt x="5757486" y="6858000"/>
                </a:lnTo>
                <a:lnTo>
                  <a:pt x="4830677" y="6858000"/>
                </a:lnTo>
                <a:lnTo>
                  <a:pt x="4745134" y="6724465"/>
                </a:lnTo>
                <a:cubicBezTo>
                  <a:pt x="4274836" y="5949876"/>
                  <a:pt x="4004010" y="5040579"/>
                  <a:pt x="4004010" y="4067979"/>
                </a:cubicBezTo>
                <a:cubicBezTo>
                  <a:pt x="4004010" y="2476453"/>
                  <a:pt x="4729195" y="1054430"/>
                  <a:pt x="5866922" y="114788"/>
                </a:cubicBezTo>
                <a:close/>
                <a:moveTo>
                  <a:pt x="0" y="0"/>
                </a:moveTo>
                <a:lnTo>
                  <a:pt x="4336230" y="0"/>
                </a:lnTo>
                <a:lnTo>
                  <a:pt x="4279837" y="65151"/>
                </a:lnTo>
                <a:cubicBezTo>
                  <a:pt x="3384436" y="1150943"/>
                  <a:pt x="2846555" y="2542953"/>
                  <a:pt x="2846555" y="4060687"/>
                </a:cubicBezTo>
                <a:cubicBezTo>
                  <a:pt x="2846555" y="5036374"/>
                  <a:pt x="3068843" y="5960103"/>
                  <a:pt x="3465501" y="6783922"/>
                </a:cubicBezTo>
                <a:lnTo>
                  <a:pt x="3503413" y="6858000"/>
                </a:lnTo>
                <a:lnTo>
                  <a:pt x="0" y="6858000"/>
                </a:lnTo>
                <a:close/>
              </a:path>
            </a:pathLst>
          </a:custGeom>
        </p:spPr>
      </p:pic>
      <p:sp>
        <p:nvSpPr>
          <p:cNvPr id="39" name="Freeform 95">
            <a:extLst>
              <a:ext uri="{FF2B5EF4-FFF2-40B4-BE49-F238E27FC236}">
                <a16:creationId xmlns:a16="http://schemas.microsoft.com/office/drawing/2014/main" id="{5EFCEEFE-DD72-4E23-A203-092AB1A62E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846555" y="-18287"/>
            <a:ext cx="9373908" cy="6920069"/>
          </a:xfrm>
          <a:custGeom>
            <a:avLst/>
            <a:gdLst>
              <a:gd name="connsiteX0" fmla="*/ 9363722 w 9373908"/>
              <a:gd name="connsiteY0" fmla="*/ 0 h 6920069"/>
              <a:gd name="connsiteX1" fmla="*/ 9373908 w 9373908"/>
              <a:gd name="connsiteY1" fmla="*/ 0 h 6920069"/>
              <a:gd name="connsiteX2" fmla="*/ 9373908 w 9373908"/>
              <a:gd name="connsiteY2" fmla="*/ 8011 h 6920069"/>
              <a:gd name="connsiteX3" fmla="*/ 4704244 w 9373908"/>
              <a:gd name="connsiteY3" fmla="*/ 0 h 6920069"/>
              <a:gd name="connsiteX4" fmla="*/ 7874983 w 9373908"/>
              <a:gd name="connsiteY4" fmla="*/ 0 h 6920069"/>
              <a:gd name="connsiteX5" fmla="*/ 7995423 w 9373908"/>
              <a:gd name="connsiteY5" fmla="*/ 47488 h 6920069"/>
              <a:gd name="connsiteX6" fmla="*/ 9236208 w 9373908"/>
              <a:gd name="connsiteY6" fmla="*/ 841557 h 6920069"/>
              <a:gd name="connsiteX7" fmla="*/ 9373908 w 9373908"/>
              <a:gd name="connsiteY7" fmla="*/ 972842 h 6920069"/>
              <a:gd name="connsiteX8" fmla="*/ 9373908 w 9373908"/>
              <a:gd name="connsiteY8" fmla="*/ 6920069 h 6920069"/>
              <a:gd name="connsiteX9" fmla="*/ 2950722 w 9373908"/>
              <a:gd name="connsiteY9" fmla="*/ 6920069 h 6920069"/>
              <a:gd name="connsiteX10" fmla="*/ 2907977 w 9373908"/>
              <a:gd name="connsiteY10" fmla="*/ 6873037 h 6920069"/>
              <a:gd name="connsiteX11" fmla="*/ 1907260 w 9373908"/>
              <a:gd name="connsiteY11" fmla="*/ 4085454 h 6920069"/>
              <a:gd name="connsiteX12" fmla="*/ 4583804 w 9373908"/>
              <a:gd name="connsiteY12" fmla="*/ 47488 h 6920069"/>
              <a:gd name="connsiteX13" fmla="*/ 1505505 w 9373908"/>
              <a:gd name="connsiteY13" fmla="*/ 0 h 6920069"/>
              <a:gd name="connsiteX14" fmla="*/ 3189581 w 9373908"/>
              <a:gd name="connsiteY14" fmla="*/ 0 h 6920069"/>
              <a:gd name="connsiteX15" fmla="*/ 3020368 w 9373908"/>
              <a:gd name="connsiteY15" fmla="*/ 133076 h 6920069"/>
              <a:gd name="connsiteX16" fmla="*/ 1157455 w 9373908"/>
              <a:gd name="connsiteY16" fmla="*/ 4086267 h 6920069"/>
              <a:gd name="connsiteX17" fmla="*/ 1898579 w 9373908"/>
              <a:gd name="connsiteY17" fmla="*/ 6742753 h 6920069"/>
              <a:gd name="connsiteX18" fmla="*/ 2012168 w 9373908"/>
              <a:gd name="connsiteY18" fmla="*/ 6920069 h 6920069"/>
              <a:gd name="connsiteX19" fmla="*/ 679265 w 9373908"/>
              <a:gd name="connsiteY19" fmla="*/ 6920069 h 6920069"/>
              <a:gd name="connsiteX20" fmla="*/ 618946 w 9373908"/>
              <a:gd name="connsiteY20" fmla="*/ 6802210 h 6920069"/>
              <a:gd name="connsiteX21" fmla="*/ 0 w 9373908"/>
              <a:gd name="connsiteY21" fmla="*/ 4078975 h 6920069"/>
              <a:gd name="connsiteX22" fmla="*/ 1433282 w 9373908"/>
              <a:gd name="connsiteY22" fmla="*/ 83440 h 6920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373908" h="6920069">
                <a:moveTo>
                  <a:pt x="9363722" y="0"/>
                </a:moveTo>
                <a:lnTo>
                  <a:pt x="9373908" y="0"/>
                </a:lnTo>
                <a:lnTo>
                  <a:pt x="9373908" y="8011"/>
                </a:lnTo>
                <a:close/>
                <a:moveTo>
                  <a:pt x="4704244" y="0"/>
                </a:moveTo>
                <a:lnTo>
                  <a:pt x="7874983" y="0"/>
                </a:lnTo>
                <a:lnTo>
                  <a:pt x="7995423" y="47488"/>
                </a:lnTo>
                <a:cubicBezTo>
                  <a:pt x="8454183" y="241528"/>
                  <a:pt x="8873025" y="511464"/>
                  <a:pt x="9236208" y="841557"/>
                </a:cubicBezTo>
                <a:lnTo>
                  <a:pt x="9373908" y="972842"/>
                </a:lnTo>
                <a:lnTo>
                  <a:pt x="9373908" y="6920069"/>
                </a:lnTo>
                <a:lnTo>
                  <a:pt x="2950722" y="6920069"/>
                </a:lnTo>
                <a:lnTo>
                  <a:pt x="2907977" y="6873037"/>
                </a:lnTo>
                <a:cubicBezTo>
                  <a:pt x="2282808" y="6115509"/>
                  <a:pt x="1907260" y="5144339"/>
                  <a:pt x="1907260" y="4085454"/>
                </a:cubicBezTo>
                <a:cubicBezTo>
                  <a:pt x="1907260" y="2270224"/>
                  <a:pt x="3010912" y="712766"/>
                  <a:pt x="4583804" y="47488"/>
                </a:cubicBezTo>
                <a:close/>
                <a:moveTo>
                  <a:pt x="1505505" y="0"/>
                </a:moveTo>
                <a:lnTo>
                  <a:pt x="3189581" y="0"/>
                </a:lnTo>
                <a:lnTo>
                  <a:pt x="3020368" y="133076"/>
                </a:lnTo>
                <a:cubicBezTo>
                  <a:pt x="1882640" y="1072718"/>
                  <a:pt x="1157455" y="2494741"/>
                  <a:pt x="1157455" y="4086267"/>
                </a:cubicBezTo>
                <a:cubicBezTo>
                  <a:pt x="1157455" y="5058867"/>
                  <a:pt x="1428281" y="5968164"/>
                  <a:pt x="1898579" y="6742753"/>
                </a:cubicBezTo>
                <a:lnTo>
                  <a:pt x="2012168" y="6920069"/>
                </a:lnTo>
                <a:lnTo>
                  <a:pt x="679265" y="6920069"/>
                </a:lnTo>
                <a:lnTo>
                  <a:pt x="618946" y="6802210"/>
                </a:lnTo>
                <a:cubicBezTo>
                  <a:pt x="222288" y="5978391"/>
                  <a:pt x="0" y="5054662"/>
                  <a:pt x="0" y="4078975"/>
                </a:cubicBezTo>
                <a:cubicBezTo>
                  <a:pt x="0" y="2561242"/>
                  <a:pt x="537881" y="1169231"/>
                  <a:pt x="1433282" y="83440"/>
                </a:cubicBezTo>
                <a:close/>
              </a:path>
            </a:pathLst>
          </a:custGeom>
          <a:noFill/>
          <a:ln w="60325" cmpd="dbl">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1" name="Freeform 5">
            <a:extLst>
              <a:ext uri="{FF2B5EF4-FFF2-40B4-BE49-F238E27FC236}">
                <a16:creationId xmlns:a16="http://schemas.microsoft.com/office/drawing/2014/main" id="{2A73F40A-89D3-430B-96F3-4FFB3CCFB7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5827529" y="660400"/>
            <a:ext cx="6381405" cy="6214533"/>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lumMod val="85000"/>
              <a:lumOff val="15000"/>
              <a:alpha val="60000"/>
            </a:schemeClr>
          </a:solidFill>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vert="horz" lIns="91440" tIns="45720" rIns="91440" bIns="45720" rtlCol="0" anchor="t">
            <a:normAutofit/>
          </a:bodyPr>
          <a:lstStyle/>
          <a:p>
            <a:pPr marL="0" marR="0" lvl="0" indent="0" algn="ctr" defTabSz="914400" rtl="0" eaLnBrk="1" fontAlgn="auto" latinLnBrk="0" hangingPunct="1">
              <a:lnSpc>
                <a:spcPct val="100000"/>
              </a:lnSpc>
              <a:spcBef>
                <a:spcPts val="0"/>
              </a:spcBef>
              <a:spcAft>
                <a:spcPts val="1000"/>
              </a:spcAft>
              <a:buClr>
                <a:prstClr val="white"/>
              </a:buClr>
              <a:buSzPct val="100000"/>
              <a:buFont typeface="Arial"/>
              <a:buNone/>
              <a:tabLst/>
              <a:defRPr/>
            </a:pPr>
            <a:endParaRPr kumimoji="0" lang="en-US" sz="1600" b="0" i="0" u="none" strike="noStrike" kern="1200" cap="all" spc="0" normalizeH="0" baseline="0" noProof="0">
              <a:ln>
                <a:noFill/>
              </a:ln>
              <a:solidFill>
                <a:prstClr val="white"/>
              </a:solidFill>
              <a:effectLst/>
              <a:uLnTx/>
              <a:uFillTx/>
              <a:latin typeface="Calibri" panose="020F0502020204030204"/>
              <a:ea typeface="+mn-ea"/>
              <a:cs typeface="+mn-cs"/>
            </a:endParaRPr>
          </a:p>
        </p:txBody>
      </p:sp>
      <p:sp>
        <p:nvSpPr>
          <p:cNvPr id="9" name="ZoneTexte 8"/>
          <p:cNvSpPr txBox="1"/>
          <p:nvPr/>
        </p:nvSpPr>
        <p:spPr>
          <a:xfrm>
            <a:off x="6347053" y="2568163"/>
            <a:ext cx="5673150" cy="2627294"/>
          </a:xfrm>
          <a:prstGeom prst="rect">
            <a:avLst/>
          </a:prstGeom>
        </p:spPr>
        <p:txBody>
          <a:bodyPr vert="horz" lIns="91440" tIns="45720" rIns="91440" bIns="45720" rtlCol="0" anchor="ctr">
            <a:normAutofit fontScale="92500"/>
          </a:bodyPr>
          <a:lstStyle/>
          <a:p>
            <a:pPr marL="0" marR="0" lvl="0" indent="0" algn="ctr" defTabSz="914400" rtl="0" eaLnBrk="1" fontAlgn="auto" latinLnBrk="0" hangingPunct="1">
              <a:lnSpc>
                <a:spcPct val="90000"/>
              </a:lnSpc>
              <a:spcBef>
                <a:spcPct val="0"/>
              </a:spcBef>
              <a:spcAft>
                <a:spcPts val="600"/>
              </a:spcAft>
              <a:buClrTx/>
              <a:buSzTx/>
              <a:buFontTx/>
              <a:buNone/>
              <a:tabLst/>
              <a:defRPr/>
            </a:pPr>
            <a:r>
              <a:rPr kumimoji="0" lang="fr-FR" sz="4800" b="1" i="0" u="none" strike="noStrike" kern="1200" cap="none" spc="0" normalizeH="0" baseline="0" noProof="0" dirty="0">
                <a:ln>
                  <a:noFill/>
                </a:ln>
                <a:solidFill>
                  <a:prstClr val="white"/>
                </a:solidFill>
                <a:effectLst/>
                <a:uLnTx/>
                <a:uFillTx/>
                <a:latin typeface="Calibri Light" panose="020F0302020204030204"/>
                <a:ea typeface="+mn-ea"/>
                <a:cs typeface="+mn-cs"/>
              </a:rPr>
              <a:t>CAS DE MISE EN ŒUVRE DANS LE SECTEUR DE L’ELECTRICITE EN CÔTE D’IVOIRE</a:t>
            </a:r>
            <a:endParaRPr kumimoji="0" lang="en-US" sz="4800" b="1"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spTree>
    <p:extLst>
      <p:ext uri="{BB962C8B-B14F-4D97-AF65-F5344CB8AC3E}">
        <p14:creationId xmlns:p14="http://schemas.microsoft.com/office/powerpoint/2010/main" val="6524116"/>
      </p:ext>
    </p:extLst>
  </p:cSld>
  <p:clrMapOvr>
    <a:overrideClrMapping bg1="dk1" tx1="lt1" bg2="dk2" tx2="lt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CCC4F6F6-08FA-4C84-B747-1ADC0F4168D4}"/>
              </a:ext>
            </a:extLst>
          </p:cNvPr>
          <p:cNvSpPr>
            <a:spLocks noGrp="1"/>
          </p:cNvSpPr>
          <p:nvPr>
            <p:ph type="sldNum" sz="quarter" idx="12"/>
          </p:nvPr>
        </p:nvSpPr>
        <p:spPr/>
        <p:txBody>
          <a:bodyPr/>
          <a:lstStyle/>
          <a:p>
            <a:pPr defTabSz="914377">
              <a:defRPr/>
            </a:pPr>
            <a:fld id="{E957DFF7-CC65-42D5-B625-3F855E324797}" type="slidenum">
              <a:rPr lang="fr-FR">
                <a:latin typeface="Calibri" panose="020F0502020204030204"/>
              </a:rPr>
              <a:pPr defTabSz="914377">
                <a:defRPr/>
              </a:pPr>
              <a:t>11</a:t>
            </a:fld>
            <a:endParaRPr lang="fr-FR" dirty="0">
              <a:latin typeface="Calibri" panose="020F0502020204030204"/>
            </a:endParaRPr>
          </a:p>
        </p:txBody>
      </p:sp>
      <p:sp>
        <p:nvSpPr>
          <p:cNvPr id="3" name="Titre 1">
            <a:extLst>
              <a:ext uri="{FF2B5EF4-FFF2-40B4-BE49-F238E27FC236}">
                <a16:creationId xmlns:a16="http://schemas.microsoft.com/office/drawing/2014/main" id="{848A98AF-F1B5-FABB-FC6A-D6D4B87A97F5}"/>
              </a:ext>
            </a:extLst>
          </p:cNvPr>
          <p:cNvSpPr txBox="1">
            <a:spLocks/>
          </p:cNvSpPr>
          <p:nvPr/>
        </p:nvSpPr>
        <p:spPr>
          <a:xfrm>
            <a:off x="0" y="-150234"/>
            <a:ext cx="12192000" cy="846701"/>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200" kern="1200">
                <a:solidFill>
                  <a:srgbClr val="000000"/>
                </a:solidFill>
                <a:latin typeface="Myriad Pro"/>
                <a:ea typeface="+mj-ea"/>
                <a:cs typeface="Myriad Pro"/>
              </a:defRPr>
            </a:lvl1pPr>
          </a:lstStyle>
          <a:p>
            <a:r>
              <a:rPr lang="fr-FR" sz="2000" b="1" cap="small" dirty="0">
                <a:solidFill>
                  <a:schemeClr val="tx1"/>
                </a:solidFill>
                <a:latin typeface="Candara" panose="020E0502030303020204" pitchFamily="34" charset="0"/>
              </a:rPr>
              <a:t>III. CAS DE MISE EN ŒUVRE DANS LE SECTEUR DE L’ELECTRICITE EN CÔTE D’IVOIRE</a:t>
            </a:r>
          </a:p>
          <a:p>
            <a:r>
              <a:rPr lang="fr-FR" sz="2000" b="1" dirty="0">
                <a:solidFill>
                  <a:schemeClr val="accent2">
                    <a:lumMod val="75000"/>
                  </a:schemeClr>
                </a:solidFill>
                <a:latin typeface="Candara" panose="020E0502030303020204" pitchFamily="34" charset="0"/>
                <a:ea typeface="+mn-ea"/>
                <a:cs typeface="+mn-cs"/>
              </a:rPr>
              <a:t>1. Contexte d’Elaboration des Plans Directeurs 2014-2030</a:t>
            </a:r>
          </a:p>
        </p:txBody>
      </p:sp>
      <p:sp>
        <p:nvSpPr>
          <p:cNvPr id="4" name="ZoneTexte 3">
            <a:extLst>
              <a:ext uri="{FF2B5EF4-FFF2-40B4-BE49-F238E27FC236}">
                <a16:creationId xmlns:a16="http://schemas.microsoft.com/office/drawing/2014/main" id="{514591E7-D01A-595F-DC4B-4A57EA2EE8ED}"/>
              </a:ext>
            </a:extLst>
          </p:cNvPr>
          <p:cNvSpPr txBox="1"/>
          <p:nvPr/>
        </p:nvSpPr>
        <p:spPr>
          <a:xfrm>
            <a:off x="750163" y="972500"/>
            <a:ext cx="10679837" cy="369332"/>
          </a:xfrm>
          <a:prstGeom prst="rect">
            <a:avLst/>
          </a:prstGeom>
          <a:noFill/>
        </p:spPr>
        <p:txBody>
          <a:bodyPr wrap="square" rtlCol="0">
            <a:spAutoFit/>
          </a:bodyPr>
          <a:lstStyle/>
          <a:p>
            <a:pPr algn="just">
              <a:tabLst>
                <a:tab pos="7111365" algn="l"/>
              </a:tabLst>
            </a:pPr>
            <a:endParaRPr lang="fr-CI" sz="1800" dirty="0">
              <a:effectLst/>
              <a:latin typeface="Times New Roman" panose="02020603050405020304" pitchFamily="18" charset="0"/>
              <a:ea typeface="Times New Roman" panose="02020603050405020304" pitchFamily="18" charset="0"/>
            </a:endParaRPr>
          </a:p>
        </p:txBody>
      </p:sp>
      <p:grpSp>
        <p:nvGrpSpPr>
          <p:cNvPr id="5" name="Groupe 4">
            <a:extLst>
              <a:ext uri="{FF2B5EF4-FFF2-40B4-BE49-F238E27FC236}">
                <a16:creationId xmlns:a16="http://schemas.microsoft.com/office/drawing/2014/main" id="{51B67CA0-2FE5-7675-EFE4-1827DE8D1975}"/>
              </a:ext>
            </a:extLst>
          </p:cNvPr>
          <p:cNvGrpSpPr/>
          <p:nvPr/>
        </p:nvGrpSpPr>
        <p:grpSpPr>
          <a:xfrm>
            <a:off x="16626" y="811862"/>
            <a:ext cx="6096000" cy="2889926"/>
            <a:chOff x="4335321" y="743059"/>
            <a:chExt cx="4468838" cy="2355294"/>
          </a:xfrm>
        </p:grpSpPr>
        <p:sp>
          <p:nvSpPr>
            <p:cNvPr id="6" name="Sous-titre 2">
              <a:extLst>
                <a:ext uri="{FF2B5EF4-FFF2-40B4-BE49-F238E27FC236}">
                  <a16:creationId xmlns:a16="http://schemas.microsoft.com/office/drawing/2014/main" id="{14525665-0B6D-70DA-C4BD-A3D397B4FEBD}"/>
                </a:ext>
              </a:extLst>
            </p:cNvPr>
            <p:cNvSpPr txBox="1">
              <a:spLocks/>
            </p:cNvSpPr>
            <p:nvPr/>
          </p:nvSpPr>
          <p:spPr>
            <a:xfrm>
              <a:off x="4357035" y="1045337"/>
              <a:ext cx="4447124" cy="2053016"/>
            </a:xfrm>
            <a:prstGeom prst="rect">
              <a:avLst/>
            </a:prstGeom>
            <a:solidFill>
              <a:sysClr val="window" lastClr="FFFFFF"/>
            </a:solidFill>
            <a:ln w="25400" cap="flat" cmpd="sng" algn="ctr">
              <a:solidFill>
                <a:srgbClr val="002F6C"/>
              </a:solidFill>
              <a:prstDash val="solid"/>
            </a:ln>
            <a:effectLst/>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tab pos="442913" algn="l"/>
                  <a:tab pos="631825" algn="l"/>
                </a:tabLst>
                <a:defRPr/>
              </a:pPr>
              <a:r>
                <a:rPr kumimoji="0" lang="fr-FR" sz="1400" b="0" i="0" u="none" strike="noStrike" kern="1200" cap="none" spc="0" normalizeH="0" baseline="0" noProof="0" dirty="0">
                  <a:ln>
                    <a:noFill/>
                  </a:ln>
                  <a:solidFill>
                    <a:srgbClr val="BA0C2F">
                      <a:lumMod val="50000"/>
                    </a:srgbClr>
                  </a:solidFill>
                  <a:effectLst/>
                  <a:uLnTx/>
                  <a:uFillTx/>
                  <a:latin typeface="Candara" panose="020E0502030303020204" pitchFamily="34" charset="0"/>
                  <a:ea typeface="+mn-ea"/>
                  <a:cs typeface="+mn-cs"/>
                </a:rPr>
                <a:t>La longue période de crise (2001 - 2010) n’a pas favorisé les investissements structurants dans le secteur ivoirien de l’électricité</a:t>
              </a:r>
            </a:p>
            <a:p>
              <a:pPr marL="228600" marR="0" lvl="0" indent="-228600" algn="just" defTabSz="457200" rtl="0" eaLnBrk="1" fontAlgn="auto" latinLnBrk="0" hangingPunct="1">
                <a:lnSpc>
                  <a:spcPct val="100000"/>
                </a:lnSpc>
                <a:spcBef>
                  <a:spcPts val="300"/>
                </a:spcBef>
                <a:spcAft>
                  <a:spcPts val="0"/>
                </a:spcAft>
                <a:buClrTx/>
                <a:buSzTx/>
                <a:buFont typeface="Wingdings" panose="05000000000000000000" pitchFamily="2" charset="2"/>
                <a:buChar char="§"/>
                <a:tabLst>
                  <a:tab pos="442913" algn="l"/>
                  <a:tab pos="631825" algn="l"/>
                </a:tabLst>
                <a:defRPr/>
              </a:pPr>
              <a:r>
                <a:rPr kumimoji="0" lang="fr-FR" sz="14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rPr>
                <a:t>Marge de capacité installée réduite (15% &lt;) ;</a:t>
              </a:r>
            </a:p>
            <a:p>
              <a:pPr marL="228600" marR="0" lvl="0" indent="-228600" algn="just" defTabSz="457200" rtl="0" eaLnBrk="1" fontAlgn="auto" latinLnBrk="0" hangingPunct="1">
                <a:lnSpc>
                  <a:spcPct val="100000"/>
                </a:lnSpc>
                <a:spcBef>
                  <a:spcPts val="300"/>
                </a:spcBef>
                <a:spcAft>
                  <a:spcPts val="0"/>
                </a:spcAft>
                <a:buClrTx/>
                <a:buSzTx/>
                <a:buFont typeface="Wingdings" panose="05000000000000000000" pitchFamily="2" charset="2"/>
                <a:buChar char="§"/>
                <a:tabLst>
                  <a:tab pos="442913" algn="l"/>
                  <a:tab pos="631825" algn="l"/>
                </a:tabLst>
                <a:defRPr/>
              </a:pPr>
              <a:r>
                <a:rPr kumimoji="0" lang="fr-FR" sz="14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rPr>
                <a:t>Probabilité de perte de charge (LOLP) de plus en plus élevée (</a:t>
              </a:r>
              <a:r>
                <a:rPr kumimoji="0" lang="fr-BE" sz="1400" b="0" i="0" u="none" strike="noStrike" kern="1200" cap="none" spc="0" normalizeH="0" baseline="0" noProof="0" dirty="0">
                  <a:ln>
                    <a:noFill/>
                  </a:ln>
                  <a:solidFill>
                    <a:srgbClr val="FF0000"/>
                  </a:solidFill>
                  <a:effectLst/>
                  <a:uLnTx/>
                  <a:uFillTx/>
                  <a:latin typeface="Candara" panose="020E0502030303020204" pitchFamily="34" charset="0"/>
                  <a:ea typeface="+mn-ea"/>
                  <a:cs typeface="+mn-cs"/>
                </a:rPr>
                <a:t>1000 h/an</a:t>
              </a:r>
              <a:r>
                <a:rPr kumimoji="0" lang="fr-BE" sz="14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rPr>
                <a:t>) ;</a:t>
              </a:r>
            </a:p>
            <a:p>
              <a:pPr marL="228600" marR="0" lvl="0" indent="-228600" algn="just" defTabSz="457200" rtl="0" eaLnBrk="1" fontAlgn="auto" latinLnBrk="0" hangingPunct="1">
                <a:lnSpc>
                  <a:spcPct val="100000"/>
                </a:lnSpc>
                <a:spcBef>
                  <a:spcPts val="300"/>
                </a:spcBef>
                <a:spcAft>
                  <a:spcPts val="0"/>
                </a:spcAft>
                <a:buClrTx/>
                <a:buSzTx/>
                <a:buFont typeface="Wingdings" panose="05000000000000000000" pitchFamily="2" charset="2"/>
                <a:buChar char="§"/>
                <a:tabLst>
                  <a:tab pos="442913" algn="l"/>
                  <a:tab pos="631825" algn="l"/>
                </a:tabLst>
                <a:defRPr/>
              </a:pPr>
              <a:r>
                <a:rPr kumimoji="0" lang="fr-BE" sz="14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rPr>
                <a:t>Déficit de gaz naturel ;</a:t>
              </a:r>
            </a:p>
            <a:p>
              <a:pPr marL="228600" marR="0" lvl="0" indent="-228600" algn="just" defTabSz="457200" rtl="0" eaLnBrk="1" fontAlgn="auto" latinLnBrk="0" hangingPunct="1">
                <a:lnSpc>
                  <a:spcPct val="100000"/>
                </a:lnSpc>
                <a:spcBef>
                  <a:spcPts val="300"/>
                </a:spcBef>
                <a:spcAft>
                  <a:spcPts val="0"/>
                </a:spcAft>
                <a:buClrTx/>
                <a:buSzTx/>
                <a:buFont typeface="Wingdings" panose="05000000000000000000" pitchFamily="2" charset="2"/>
                <a:buChar char="§"/>
                <a:tabLst>
                  <a:tab pos="442913" algn="l"/>
                  <a:tab pos="631825" algn="l"/>
                </a:tabLst>
                <a:defRPr/>
              </a:pPr>
              <a:r>
                <a:rPr kumimoji="0" lang="fr-BE" sz="14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rPr>
                <a:t>Recours aux combustibles liquides ;</a:t>
              </a:r>
            </a:p>
            <a:p>
              <a:pPr marL="228600" marR="0" lvl="0" indent="-228600" algn="just" defTabSz="457200" rtl="0" eaLnBrk="1" fontAlgn="auto" latinLnBrk="0" hangingPunct="1">
                <a:lnSpc>
                  <a:spcPct val="100000"/>
                </a:lnSpc>
                <a:spcBef>
                  <a:spcPts val="300"/>
                </a:spcBef>
                <a:spcAft>
                  <a:spcPts val="0"/>
                </a:spcAft>
                <a:buClrTx/>
                <a:buSzTx/>
                <a:buFont typeface="Wingdings" panose="05000000000000000000" pitchFamily="2" charset="2"/>
                <a:buChar char="§"/>
                <a:tabLst>
                  <a:tab pos="442913" algn="l"/>
                  <a:tab pos="631825" algn="l"/>
                </a:tabLst>
                <a:defRPr/>
              </a:pPr>
              <a:r>
                <a:rPr kumimoji="0" lang="fr-FR" sz="14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rPr>
                <a:t>Le Temps Moyen de Coupure (TMC) global y compris les événements exceptionnels du réseau électrique est passé de 13h en 2000 à 47h en 2011 ;</a:t>
              </a:r>
            </a:p>
            <a:p>
              <a:pPr marL="228600" marR="0" lvl="0" indent="-228600" algn="just" defTabSz="457200" rtl="0" eaLnBrk="1" fontAlgn="auto" latinLnBrk="0" hangingPunct="1">
                <a:lnSpc>
                  <a:spcPct val="100000"/>
                </a:lnSpc>
                <a:spcBef>
                  <a:spcPts val="300"/>
                </a:spcBef>
                <a:spcAft>
                  <a:spcPts val="0"/>
                </a:spcAft>
                <a:buClrTx/>
                <a:buSzTx/>
                <a:buFont typeface="Wingdings" panose="05000000000000000000" pitchFamily="2" charset="2"/>
                <a:buChar char="§"/>
                <a:tabLst>
                  <a:tab pos="442913" algn="l"/>
                  <a:tab pos="631825" algn="l"/>
                </a:tabLst>
                <a:defRPr/>
              </a:pPr>
              <a:r>
                <a:rPr kumimoji="0" lang="fr-FR" sz="14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rPr>
                <a:t>Taux charges supérieur à 100 % pour plusieurs  lignes et TFO ;</a:t>
              </a:r>
            </a:p>
            <a:p>
              <a:pPr marL="228600" marR="0" lvl="0" indent="-228600" algn="just" defTabSz="457200" rtl="0" eaLnBrk="1" fontAlgn="auto" latinLnBrk="0" hangingPunct="1">
                <a:lnSpc>
                  <a:spcPct val="100000"/>
                </a:lnSpc>
                <a:spcBef>
                  <a:spcPts val="300"/>
                </a:spcBef>
                <a:spcAft>
                  <a:spcPts val="0"/>
                </a:spcAft>
                <a:buClrTx/>
                <a:buSzTx/>
                <a:buFont typeface="Wingdings" panose="05000000000000000000" pitchFamily="2" charset="2"/>
                <a:buChar char="§"/>
                <a:tabLst>
                  <a:tab pos="442913" algn="l"/>
                  <a:tab pos="631825" algn="l"/>
                </a:tabLst>
                <a:defRPr/>
              </a:pPr>
              <a:r>
                <a:rPr kumimoji="0" lang="fr-FR" sz="14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rPr>
                <a:t>Rendement global du réseau : 71.3% (</a:t>
              </a:r>
              <a:r>
                <a:rPr kumimoji="0" lang="fr-FR" sz="1400" b="0" i="0" u="none" strike="noStrike" kern="1200" cap="none" spc="0" normalizeH="0" baseline="0" noProof="0" dirty="0">
                  <a:ln>
                    <a:noFill/>
                  </a:ln>
                  <a:solidFill>
                    <a:srgbClr val="FF0000"/>
                  </a:solidFill>
                  <a:effectLst/>
                  <a:uLnTx/>
                  <a:uFillTx/>
                  <a:latin typeface="Candara" panose="020E0502030303020204" pitchFamily="34" charset="0"/>
                  <a:ea typeface="+mn-ea"/>
                  <a:cs typeface="+mn-cs"/>
                </a:rPr>
                <a:t>Pertes globales : 28,7 %</a:t>
              </a:r>
              <a:r>
                <a:rPr kumimoji="0" lang="fr-FR" sz="14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rPr>
                <a:t>).</a:t>
              </a:r>
            </a:p>
          </p:txBody>
        </p:sp>
        <p:sp>
          <p:nvSpPr>
            <p:cNvPr id="7" name="Rectangle : coins arrondis 6">
              <a:extLst>
                <a:ext uri="{FF2B5EF4-FFF2-40B4-BE49-F238E27FC236}">
                  <a16:creationId xmlns:a16="http://schemas.microsoft.com/office/drawing/2014/main" id="{C5F3B9CD-6F38-ADC2-2C6B-0FDE6788597A}"/>
                </a:ext>
              </a:extLst>
            </p:cNvPr>
            <p:cNvSpPr/>
            <p:nvPr/>
          </p:nvSpPr>
          <p:spPr>
            <a:xfrm>
              <a:off x="4335321" y="743059"/>
              <a:ext cx="1689277" cy="284937"/>
            </a:xfrm>
            <a:prstGeom prst="roundRect">
              <a:avLst/>
            </a:prstGeom>
            <a:solidFill>
              <a:srgbClr val="002F6C"/>
            </a:solidFill>
            <a:ln w="25400" cap="flat" cmpd="sng" algn="ctr">
              <a:solidFill>
                <a:srgbClr val="002F6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1400" b="1" i="0" u="none" strike="noStrike" kern="0" cap="none" spc="0" normalizeH="0" baseline="0" noProof="0" dirty="0">
                  <a:ln>
                    <a:noFill/>
                  </a:ln>
                  <a:solidFill>
                    <a:prstClr val="white"/>
                  </a:solidFill>
                  <a:effectLst/>
                  <a:uLnTx/>
                  <a:uFillTx/>
                  <a:latin typeface="Candara" panose="020E0502030303020204" pitchFamily="34" charset="0"/>
                  <a:ea typeface="+mn-ea"/>
                  <a:cs typeface="+mn-cs"/>
                </a:rPr>
                <a:t>Production - Transport</a:t>
              </a:r>
            </a:p>
          </p:txBody>
        </p:sp>
      </p:grpSp>
      <p:sp>
        <p:nvSpPr>
          <p:cNvPr id="8" name="Rectangle 7">
            <a:extLst>
              <a:ext uri="{FF2B5EF4-FFF2-40B4-BE49-F238E27FC236}">
                <a16:creationId xmlns:a16="http://schemas.microsoft.com/office/drawing/2014/main" id="{2BAD23F2-3BA9-B2B0-512B-C8C65B0496AE}"/>
              </a:ext>
            </a:extLst>
          </p:cNvPr>
          <p:cNvSpPr/>
          <p:nvPr/>
        </p:nvSpPr>
        <p:spPr>
          <a:xfrm>
            <a:off x="6211620" y="1174441"/>
            <a:ext cx="5827980" cy="2519033"/>
          </a:xfrm>
          <a:prstGeom prst="rect">
            <a:avLst/>
          </a:prstGeom>
          <a:solidFill>
            <a:sysClr val="window" lastClr="FFFFFF"/>
          </a:solidFill>
          <a:ln w="25400" cap="flat" cmpd="sng" algn="ctr">
            <a:solidFill>
              <a:srgbClr val="BA0C2F"/>
            </a:solidFill>
            <a:prstDash val="solid"/>
          </a:ln>
          <a:effectLst/>
        </p:spPr>
        <p:txBody>
          <a:bodyPr rtlCol="0" anchor="ctr"/>
          <a:lstStyle/>
          <a:p>
            <a:pPr marL="0" marR="0" lvl="0" indent="0" algn="just" defTabSz="914400" eaLnBrk="1" fontAlgn="auto" latinLnBrk="0" hangingPunct="1">
              <a:lnSpc>
                <a:spcPct val="100000"/>
              </a:lnSpc>
              <a:spcBef>
                <a:spcPts val="0"/>
              </a:spcBef>
              <a:spcAft>
                <a:spcPts val="0"/>
              </a:spcAft>
              <a:buClrTx/>
              <a:buSzTx/>
              <a:buFontTx/>
              <a:buNone/>
              <a:tabLst>
                <a:tab pos="442913" algn="l"/>
                <a:tab pos="631825" algn="l"/>
              </a:tabLst>
              <a:defRPr/>
            </a:pPr>
            <a:r>
              <a:rPr kumimoji="0" lang="fr-FR" sz="1400" b="0" i="0" u="none" strike="noStrike" kern="0" cap="none" spc="0" normalizeH="0" baseline="0" noProof="0" dirty="0">
                <a:ln>
                  <a:noFill/>
                </a:ln>
                <a:solidFill>
                  <a:srgbClr val="BA0C2F">
                    <a:lumMod val="50000"/>
                  </a:srgbClr>
                </a:solidFill>
                <a:effectLst/>
                <a:uLnTx/>
                <a:uFillTx/>
                <a:latin typeface="Candara" panose="020E0502030303020204" pitchFamily="34" charset="0"/>
                <a:ea typeface="+mn-ea"/>
                <a:cs typeface="+mn-cs"/>
              </a:rPr>
              <a:t>Développement des localités et villes du pays sans extension du réseau de Distribution électrique</a:t>
            </a:r>
          </a:p>
          <a:p>
            <a:pPr marL="285750" marR="0" lvl="0" indent="-285750" algn="just" defTabSz="45720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400" b="0" i="0" u="none" strike="noStrike" kern="0" cap="none" spc="0" normalizeH="0" baseline="0" noProof="0" dirty="0">
                <a:ln>
                  <a:noFill/>
                </a:ln>
                <a:solidFill>
                  <a:prstClr val="black"/>
                </a:solidFill>
                <a:effectLst/>
                <a:uLnTx/>
                <a:uFillTx/>
                <a:latin typeface="Candara" panose="020E0502030303020204" pitchFamily="34" charset="0"/>
                <a:ea typeface="+mn-ea"/>
                <a:cs typeface="+mn-cs"/>
              </a:rPr>
              <a:t>Fonctionnement de plusieurs ouvrages en limite de capacité;</a:t>
            </a:r>
          </a:p>
          <a:p>
            <a:pPr marL="285750" marR="0" lvl="0" indent="-285750" algn="just" defTabSz="45720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400" b="0" i="0" u="none" strike="noStrike" kern="0" cap="none" spc="0" normalizeH="0" baseline="0" noProof="0" dirty="0">
                <a:ln>
                  <a:noFill/>
                </a:ln>
                <a:solidFill>
                  <a:prstClr val="black"/>
                </a:solidFill>
                <a:effectLst/>
                <a:uLnTx/>
                <a:uFillTx/>
                <a:latin typeface="Candara" panose="020E0502030303020204" pitchFamily="34" charset="0"/>
                <a:ea typeface="+mn-ea"/>
                <a:cs typeface="Myriad Pro"/>
              </a:rPr>
              <a:t>Difficulté de reprendre toute la charge d’un départ déclenché ;</a:t>
            </a:r>
          </a:p>
          <a:p>
            <a:pPr marL="285750" marR="0" lvl="0" indent="-285750" algn="just" defTabSz="45720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400" b="0" i="0" u="none" strike="noStrike" kern="0" cap="none" spc="0" normalizeH="0" baseline="0" noProof="0" dirty="0">
                <a:ln>
                  <a:noFill/>
                </a:ln>
                <a:solidFill>
                  <a:prstClr val="black"/>
                </a:solidFill>
                <a:effectLst/>
                <a:uLnTx/>
                <a:uFillTx/>
                <a:latin typeface="Candara" panose="020E0502030303020204" pitchFamily="34" charset="0"/>
                <a:ea typeface="+mn-ea"/>
                <a:cs typeface="Myriad Pro"/>
              </a:rPr>
              <a:t>Délestage d’une partie de la charge (END et TMC élevés);</a:t>
            </a:r>
          </a:p>
          <a:p>
            <a:pPr marL="285750" marR="0" lvl="0" indent="-285750" algn="just" defTabSz="45720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400" b="0" i="0" u="none" strike="noStrike" kern="0" cap="none" spc="0" normalizeH="0" baseline="0" noProof="0" dirty="0">
                <a:ln>
                  <a:noFill/>
                </a:ln>
                <a:solidFill>
                  <a:prstClr val="black"/>
                </a:solidFill>
                <a:effectLst/>
                <a:uLnTx/>
                <a:uFillTx/>
                <a:latin typeface="Candara" panose="020E0502030303020204" pitchFamily="34" charset="0"/>
                <a:ea typeface="+mn-ea"/>
                <a:cs typeface="Myriad Pro"/>
              </a:rPr>
              <a:t>Chutes de tension excessives;</a:t>
            </a:r>
          </a:p>
          <a:p>
            <a:pPr marL="285750" marR="0" lvl="0" indent="-285750" algn="just" defTabSz="45720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400" b="0" i="0" u="none" strike="noStrike" kern="0" cap="none" spc="0" normalizeH="0" baseline="0" noProof="0" dirty="0">
                <a:ln>
                  <a:noFill/>
                </a:ln>
                <a:solidFill>
                  <a:prstClr val="black"/>
                </a:solidFill>
                <a:effectLst/>
                <a:uLnTx/>
                <a:uFillTx/>
                <a:latin typeface="Candara" panose="020E0502030303020204" pitchFamily="34" charset="0"/>
                <a:ea typeface="+mn-ea"/>
                <a:cs typeface="Myriad Pro"/>
              </a:rPr>
              <a:t>Pertes techniques importantes de plus de 8% au lieu de la cible 4%;</a:t>
            </a:r>
          </a:p>
          <a:p>
            <a:pPr marL="285750" marR="0" lvl="0" indent="-285750" algn="just" defTabSz="45720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400" b="0" i="0" u="none" strike="noStrike" kern="0" cap="none" spc="0" normalizeH="0" baseline="0" noProof="0" dirty="0">
                <a:ln>
                  <a:noFill/>
                </a:ln>
                <a:solidFill>
                  <a:prstClr val="black"/>
                </a:solidFill>
                <a:effectLst/>
                <a:uLnTx/>
                <a:uFillTx/>
                <a:latin typeface="Candara" panose="020E0502030303020204" pitchFamily="34" charset="0"/>
                <a:ea typeface="+mn-ea"/>
                <a:cs typeface="+mn-cs"/>
              </a:rPr>
              <a:t>Développement de réseaux électriques anarchiques et parallèles ;</a:t>
            </a:r>
          </a:p>
          <a:p>
            <a:pPr marL="285750" marR="0" lvl="0" indent="-285750" algn="just" defTabSz="45720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400" b="0" i="0" u="none" strike="noStrike" kern="0" cap="none" spc="0" normalizeH="0" baseline="0" noProof="0" dirty="0">
                <a:ln>
                  <a:noFill/>
                </a:ln>
                <a:solidFill>
                  <a:prstClr val="black"/>
                </a:solidFill>
                <a:effectLst/>
                <a:uLnTx/>
                <a:uFillTx/>
                <a:latin typeface="Candara" panose="020E0502030303020204" pitchFamily="34" charset="0"/>
                <a:ea typeface="+mn-ea"/>
                <a:cs typeface="Myriad Pro"/>
              </a:rPr>
              <a:t>Développement de la fraude : Pertes non-techniques : 22%</a:t>
            </a:r>
            <a:r>
              <a:rPr kumimoji="0" lang="fr-FR" sz="1400" b="0" i="0" u="none" strike="noStrike" kern="0" cap="none" spc="0" normalizeH="0" baseline="0" noProof="0" dirty="0">
                <a:ln>
                  <a:noFill/>
                </a:ln>
                <a:solidFill>
                  <a:prstClr val="black"/>
                </a:solidFill>
                <a:effectLst/>
                <a:uLnTx/>
                <a:uFillTx/>
                <a:latin typeface="Candara" panose="020E0502030303020204" pitchFamily="34" charset="0"/>
                <a:ea typeface="+mn-ea"/>
                <a:cs typeface="+mn-cs"/>
              </a:rPr>
              <a:t>;</a:t>
            </a:r>
          </a:p>
          <a:p>
            <a:pPr marL="285750" marR="0" lvl="0" indent="-285750" algn="just" defTabSz="45720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400" b="0" i="0" u="none" strike="noStrike" kern="0" cap="none" spc="0" normalizeH="0" baseline="0" noProof="0" dirty="0">
                <a:ln>
                  <a:noFill/>
                </a:ln>
                <a:solidFill>
                  <a:prstClr val="black"/>
                </a:solidFill>
                <a:effectLst/>
                <a:uLnTx/>
                <a:uFillTx/>
                <a:latin typeface="Candara" panose="020E0502030303020204" pitchFamily="34" charset="0"/>
                <a:ea typeface="+mn-ea"/>
                <a:cs typeface="+mn-cs"/>
              </a:rPr>
              <a:t>Dégradation de la Qualité du Produit.</a:t>
            </a:r>
          </a:p>
        </p:txBody>
      </p:sp>
      <p:sp>
        <p:nvSpPr>
          <p:cNvPr id="9" name="Rectangle : coins arrondis 8">
            <a:extLst>
              <a:ext uri="{FF2B5EF4-FFF2-40B4-BE49-F238E27FC236}">
                <a16:creationId xmlns:a16="http://schemas.microsoft.com/office/drawing/2014/main" id="{1FB94511-6DA8-982F-B8E9-9F8E342057D3}"/>
              </a:ext>
            </a:extLst>
          </p:cNvPr>
          <p:cNvSpPr/>
          <p:nvPr/>
        </p:nvSpPr>
        <p:spPr>
          <a:xfrm>
            <a:off x="6211619" y="820175"/>
            <a:ext cx="2304365" cy="362579"/>
          </a:xfrm>
          <a:prstGeom prst="roundRect">
            <a:avLst/>
          </a:prstGeom>
          <a:solidFill>
            <a:srgbClr val="BA0C2F"/>
          </a:solidFill>
          <a:ln w="25400" cap="flat" cmpd="sng" algn="ctr">
            <a:solidFill>
              <a:srgbClr val="BA0C2F">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1400" b="1" i="0" u="none" strike="noStrike" kern="0" cap="none" spc="0" normalizeH="0" baseline="0" noProof="0" dirty="0">
                <a:ln>
                  <a:noFill/>
                </a:ln>
                <a:solidFill>
                  <a:prstClr val="white"/>
                </a:solidFill>
                <a:effectLst/>
                <a:uLnTx/>
                <a:uFillTx/>
                <a:latin typeface="Candara" panose="020E0502030303020204" pitchFamily="34" charset="0"/>
                <a:ea typeface="+mn-ea"/>
                <a:cs typeface="+mn-cs"/>
              </a:rPr>
              <a:t>Distribution</a:t>
            </a:r>
          </a:p>
        </p:txBody>
      </p:sp>
      <p:grpSp>
        <p:nvGrpSpPr>
          <p:cNvPr id="10" name="Groupe 9">
            <a:extLst>
              <a:ext uri="{FF2B5EF4-FFF2-40B4-BE49-F238E27FC236}">
                <a16:creationId xmlns:a16="http://schemas.microsoft.com/office/drawing/2014/main" id="{3BA6AE2D-090A-F5FA-3BF5-9694FC9A6278}"/>
              </a:ext>
            </a:extLst>
          </p:cNvPr>
          <p:cNvGrpSpPr/>
          <p:nvPr/>
        </p:nvGrpSpPr>
        <p:grpSpPr>
          <a:xfrm>
            <a:off x="6203309" y="3833381"/>
            <a:ext cx="5836290" cy="2434417"/>
            <a:chOff x="8553893" y="4199292"/>
            <a:chExt cx="3883264" cy="2278033"/>
          </a:xfrm>
        </p:grpSpPr>
        <p:sp>
          <p:nvSpPr>
            <p:cNvPr id="11" name="Sous-titre 2">
              <a:extLst>
                <a:ext uri="{FF2B5EF4-FFF2-40B4-BE49-F238E27FC236}">
                  <a16:creationId xmlns:a16="http://schemas.microsoft.com/office/drawing/2014/main" id="{DB52A29B-4688-046A-8E94-A56FD0B23187}"/>
                </a:ext>
              </a:extLst>
            </p:cNvPr>
            <p:cNvSpPr txBox="1">
              <a:spLocks/>
            </p:cNvSpPr>
            <p:nvPr/>
          </p:nvSpPr>
          <p:spPr>
            <a:xfrm>
              <a:off x="8559422" y="4533195"/>
              <a:ext cx="3877735" cy="1944130"/>
            </a:xfrm>
            <a:prstGeom prst="rect">
              <a:avLst/>
            </a:prstGeom>
            <a:solidFill>
              <a:sysClr val="window" lastClr="FFFFFF"/>
            </a:solidFill>
            <a:ln w="25400" cap="flat" cmpd="sng" algn="ctr">
              <a:solidFill>
                <a:srgbClr val="CA5F54"/>
              </a:solidFill>
              <a:prstDash val="solid"/>
            </a:ln>
            <a:effectLst/>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dk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dk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dk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9pPr>
            </a:lstStyle>
            <a:p>
              <a:pPr marL="285750" marR="0" lvl="0" indent="-285750" algn="just" defTabSz="457200" rtl="0" eaLnBrk="1" fontAlgn="auto" latinLnBrk="0" hangingPunct="1">
                <a:lnSpc>
                  <a:spcPct val="115000"/>
                </a:lnSpc>
                <a:spcBef>
                  <a:spcPts val="600"/>
                </a:spcBef>
                <a:spcAft>
                  <a:spcPts val="0"/>
                </a:spcAft>
                <a:buClrTx/>
                <a:buSzTx/>
                <a:buFont typeface="Wingdings" panose="05000000000000000000" pitchFamily="2" charset="2"/>
                <a:buChar char="§"/>
                <a:tabLst/>
                <a:defRPr/>
              </a:pPr>
              <a:r>
                <a:rPr kumimoji="0" lang="fr-FR" sz="1400" b="0" i="0" u="none" strike="noStrike" kern="1200" cap="none" spc="0" normalizeH="0" baseline="0" noProof="0" dirty="0">
                  <a:ln>
                    <a:noFill/>
                  </a:ln>
                  <a:solidFill>
                    <a:prstClr val="black"/>
                  </a:solidFill>
                  <a:effectLst/>
                  <a:uLnTx/>
                  <a:uFillTx/>
                  <a:latin typeface="Candara" panose="020E0502030303020204" pitchFamily="34" charset="0"/>
                  <a:ea typeface="+mn-ea"/>
                  <a:cs typeface="Myriad Pro"/>
                </a:rPr>
                <a:t>Obsolescence et disparité des équipements d’acquisition ;</a:t>
              </a:r>
            </a:p>
            <a:p>
              <a:pPr marL="285750" marR="0" lvl="0" indent="-285750" algn="just" defTabSz="457200" rtl="0" eaLnBrk="1" fontAlgn="auto" latinLnBrk="0" hangingPunct="1">
                <a:lnSpc>
                  <a:spcPct val="115000"/>
                </a:lnSpc>
                <a:spcBef>
                  <a:spcPts val="600"/>
                </a:spcBef>
                <a:spcAft>
                  <a:spcPts val="0"/>
                </a:spcAft>
                <a:buClrTx/>
                <a:buSzTx/>
                <a:buFont typeface="Wingdings" panose="05000000000000000000" pitchFamily="2" charset="2"/>
                <a:buChar char="§"/>
                <a:tabLst/>
                <a:defRPr/>
              </a:pPr>
              <a:r>
                <a:rPr kumimoji="0" lang="fr-FR" sz="1400" b="0" i="0" u="none" strike="noStrike" kern="1200" cap="none" spc="0" normalizeH="0" baseline="0" noProof="0" dirty="0">
                  <a:ln>
                    <a:noFill/>
                  </a:ln>
                  <a:solidFill>
                    <a:prstClr val="black"/>
                  </a:solidFill>
                  <a:effectLst/>
                  <a:uLnTx/>
                  <a:uFillTx/>
                  <a:latin typeface="Candara" panose="020E0502030303020204" pitchFamily="34" charset="0"/>
                  <a:ea typeface="+mn-ea"/>
                  <a:cs typeface="Myriad Pro"/>
                </a:rPr>
                <a:t>Faible taux de fiabilité des téléinformations (moins de 80% en 2014) ;</a:t>
              </a:r>
            </a:p>
            <a:p>
              <a:pPr marL="285750" marR="0" lvl="0" indent="-285750" algn="just" defTabSz="457200" rtl="0" eaLnBrk="1" fontAlgn="auto" latinLnBrk="0" hangingPunct="1">
                <a:lnSpc>
                  <a:spcPct val="115000"/>
                </a:lnSpc>
                <a:spcBef>
                  <a:spcPts val="600"/>
                </a:spcBef>
                <a:spcAft>
                  <a:spcPts val="0"/>
                </a:spcAft>
                <a:buClrTx/>
                <a:buSzTx/>
                <a:buFont typeface="Wingdings" panose="05000000000000000000" pitchFamily="2" charset="2"/>
                <a:buChar char="§"/>
                <a:tabLst/>
                <a:defRPr/>
              </a:pPr>
              <a:r>
                <a:rPr kumimoji="0" lang="fr-FR" sz="1400" b="0" i="0" u="none" strike="noStrike" kern="1200" cap="none" spc="0" normalizeH="0" baseline="0" noProof="0" dirty="0">
                  <a:ln>
                    <a:noFill/>
                  </a:ln>
                  <a:solidFill>
                    <a:prstClr val="black"/>
                  </a:solidFill>
                  <a:effectLst/>
                  <a:uLnTx/>
                  <a:uFillTx/>
                  <a:latin typeface="Candara" panose="020E0502030303020204" pitchFamily="34" charset="0"/>
                  <a:ea typeface="+mn-ea"/>
                  <a:cs typeface="Myriad Pro"/>
                </a:rPr>
                <a:t>Réseaux de distribution très faiblement équipés en moyen de téléconduite (10 postes de réflexion à Abidjan et aucun poste de distribution publique) ;</a:t>
              </a:r>
            </a:p>
            <a:p>
              <a:pPr marL="285750" marR="0" lvl="0" indent="-285750" algn="just" defTabSz="457200" rtl="0" eaLnBrk="1" fontAlgn="auto" latinLnBrk="0" hangingPunct="1">
                <a:lnSpc>
                  <a:spcPct val="115000"/>
                </a:lnSpc>
                <a:spcBef>
                  <a:spcPts val="600"/>
                </a:spcBef>
                <a:spcAft>
                  <a:spcPts val="0"/>
                </a:spcAft>
                <a:buClrTx/>
                <a:buSzTx/>
                <a:buFont typeface="Wingdings" panose="05000000000000000000" pitchFamily="2" charset="2"/>
                <a:buChar char="§"/>
                <a:tabLst/>
                <a:defRPr/>
              </a:pPr>
              <a:r>
                <a:rPr kumimoji="0" lang="fr-FR" sz="1400" b="0" i="0" u="none" strike="noStrike" kern="1200" cap="none" spc="0" normalizeH="0" baseline="0" noProof="0" dirty="0">
                  <a:ln>
                    <a:noFill/>
                  </a:ln>
                  <a:solidFill>
                    <a:prstClr val="black"/>
                  </a:solidFill>
                  <a:effectLst/>
                  <a:uLnTx/>
                  <a:uFillTx/>
                  <a:latin typeface="Candara" panose="020E0502030303020204" pitchFamily="34" charset="0"/>
                  <a:ea typeface="+mn-ea"/>
                  <a:cs typeface="Myriad Pro"/>
                </a:rPr>
                <a:t>Les échanges avec les IPP, les fournisseurs de gaz sont quasi-impossibles.</a:t>
              </a:r>
            </a:p>
          </p:txBody>
        </p:sp>
        <p:sp>
          <p:nvSpPr>
            <p:cNvPr id="12" name="Rectangle : coins arrondis 11">
              <a:extLst>
                <a:ext uri="{FF2B5EF4-FFF2-40B4-BE49-F238E27FC236}">
                  <a16:creationId xmlns:a16="http://schemas.microsoft.com/office/drawing/2014/main" id="{FA6407F4-66AF-2A29-0DA7-3F1ACE8FA534}"/>
                </a:ext>
              </a:extLst>
            </p:cNvPr>
            <p:cNvSpPr/>
            <p:nvPr/>
          </p:nvSpPr>
          <p:spPr>
            <a:xfrm>
              <a:off x="8553893" y="4199292"/>
              <a:ext cx="1624180" cy="317281"/>
            </a:xfrm>
            <a:prstGeom prst="roundRect">
              <a:avLst/>
            </a:prstGeom>
            <a:solidFill>
              <a:srgbClr val="C0504D"/>
            </a:solidFill>
            <a:ln w="25400" cap="flat" cmpd="sng" algn="ctr">
              <a:solidFill>
                <a:srgbClr val="CA5F54"/>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1400" b="1" i="0" u="none" strike="noStrike" kern="0" cap="none" spc="0" normalizeH="0" baseline="0" noProof="0" dirty="0">
                  <a:ln>
                    <a:noFill/>
                  </a:ln>
                  <a:solidFill>
                    <a:prstClr val="white"/>
                  </a:solidFill>
                  <a:effectLst/>
                  <a:uLnTx/>
                  <a:uFillTx/>
                  <a:latin typeface="Candara" panose="020E0502030303020204" pitchFamily="34" charset="0"/>
                  <a:ea typeface="+mn-ea"/>
                  <a:cs typeface="+mn-cs"/>
                </a:rPr>
                <a:t>Automatisme - Téléconduite </a:t>
              </a:r>
            </a:p>
          </p:txBody>
        </p:sp>
      </p:grpSp>
      <p:sp>
        <p:nvSpPr>
          <p:cNvPr id="13" name="Sous-titre 2">
            <a:extLst>
              <a:ext uri="{FF2B5EF4-FFF2-40B4-BE49-F238E27FC236}">
                <a16:creationId xmlns:a16="http://schemas.microsoft.com/office/drawing/2014/main" id="{FE3FE377-1485-B0D5-E5DD-E60FAA7799A6}"/>
              </a:ext>
            </a:extLst>
          </p:cNvPr>
          <p:cNvSpPr txBox="1">
            <a:spLocks/>
          </p:cNvSpPr>
          <p:nvPr/>
        </p:nvSpPr>
        <p:spPr>
          <a:xfrm>
            <a:off x="21643" y="4138936"/>
            <a:ext cx="5946895" cy="2719064"/>
          </a:xfrm>
          <a:prstGeom prst="rect">
            <a:avLst/>
          </a:prstGeom>
          <a:solidFill>
            <a:sysClr val="window" lastClr="FFFFFF"/>
          </a:solidFill>
          <a:ln w="25400" cap="flat" cmpd="sng" algn="ctr">
            <a:solidFill>
              <a:srgbClr val="FFD134">
                <a:lumMod val="75000"/>
              </a:srgbClr>
            </a:solidFill>
            <a:prstDash val="solid"/>
          </a:ln>
          <a:effectLst/>
        </p:spPr>
        <p:txBody>
          <a:bodyPr vert="horz" lIns="91440" tIns="45720" rIns="91440" bIns="45720" rtlCol="0">
            <a:noAutofit/>
          </a:bodyPr>
          <a:lstStyle>
            <a:lvl1pPr marL="0" indent="0" algn="l" defTabSz="685783" rtl="0" eaLnBrk="1" latinLnBrk="0" hangingPunct="1">
              <a:lnSpc>
                <a:spcPct val="90000"/>
              </a:lnSpc>
              <a:spcBef>
                <a:spcPts val="751"/>
              </a:spcBef>
              <a:buFont typeface="Arial" panose="020B0604020202020204" pitchFamily="34" charset="0"/>
              <a:buNone/>
              <a:defRPr sz="2000" kern="1200">
                <a:solidFill>
                  <a:schemeClr val="dk1"/>
                </a:solidFill>
                <a:latin typeface="+mn-lt"/>
                <a:ea typeface="+mn-ea"/>
                <a:cs typeface="+mn-cs"/>
              </a:defRPr>
            </a:lvl1pPr>
            <a:lvl2pPr marL="287331" indent="-171446" algn="l" defTabSz="685783" rtl="0" eaLnBrk="1" latinLnBrk="0" hangingPunct="1">
              <a:lnSpc>
                <a:spcPct val="90000"/>
              </a:lnSpc>
              <a:spcBef>
                <a:spcPts val="375"/>
              </a:spcBef>
              <a:buFont typeface="Arial" panose="020B0604020202020204" pitchFamily="34" charset="0"/>
              <a:buChar char="•"/>
              <a:defRPr sz="1800" kern="1200">
                <a:solidFill>
                  <a:schemeClr val="dk1"/>
                </a:solidFill>
                <a:latin typeface="+mn-lt"/>
                <a:ea typeface="+mn-ea"/>
                <a:cs typeface="+mn-cs"/>
              </a:defRPr>
            </a:lvl2pPr>
            <a:lvl3pPr marL="574660" indent="-171446" algn="l" defTabSz="685783" rtl="0" eaLnBrk="1" latinLnBrk="0" hangingPunct="1">
              <a:lnSpc>
                <a:spcPct val="90000"/>
              </a:lnSpc>
              <a:spcBef>
                <a:spcPts val="375"/>
              </a:spcBef>
              <a:buFont typeface="Arial" panose="020B0604020202020204" pitchFamily="34" charset="0"/>
              <a:buChar char="-"/>
              <a:defRPr sz="1500" kern="1200">
                <a:solidFill>
                  <a:schemeClr val="dk1"/>
                </a:solidFill>
                <a:latin typeface="+mn-lt"/>
                <a:ea typeface="+mn-ea"/>
                <a:cs typeface="+mn-cs"/>
              </a:defRPr>
            </a:lvl3pPr>
            <a:lvl4pPr marL="1200121" indent="-171446" algn="l" defTabSz="685783" rtl="0" eaLnBrk="1" latinLnBrk="0" hangingPunct="1">
              <a:lnSpc>
                <a:spcPct val="90000"/>
              </a:lnSpc>
              <a:spcBef>
                <a:spcPts val="375"/>
              </a:spcBef>
              <a:buFont typeface="Arial" panose="020B0604020202020204" pitchFamily="34" charset="0"/>
              <a:buChar char="•"/>
              <a:defRPr sz="1351" kern="1200">
                <a:solidFill>
                  <a:schemeClr val="dk1"/>
                </a:solidFill>
                <a:latin typeface="+mn-lt"/>
                <a:ea typeface="+mn-ea"/>
                <a:cs typeface="+mn-cs"/>
              </a:defRPr>
            </a:lvl4pPr>
            <a:lvl5pPr marL="1543012" indent="-171446" algn="l" defTabSz="685783" rtl="0" eaLnBrk="1" latinLnBrk="0" hangingPunct="1">
              <a:lnSpc>
                <a:spcPct val="90000"/>
              </a:lnSpc>
              <a:spcBef>
                <a:spcPts val="375"/>
              </a:spcBef>
              <a:buFont typeface="Arial" panose="020B0604020202020204" pitchFamily="34" charset="0"/>
              <a:buChar char="•"/>
              <a:defRPr sz="1351" kern="1200">
                <a:solidFill>
                  <a:schemeClr val="dk1"/>
                </a:solidFill>
                <a:latin typeface="+mn-lt"/>
                <a:ea typeface="+mn-ea"/>
                <a:cs typeface="+mn-cs"/>
              </a:defRPr>
            </a:lvl5pPr>
            <a:lvl6pPr marL="1885904" indent="-171446" algn="l" defTabSz="685783" rtl="0" eaLnBrk="1" latinLnBrk="0" hangingPunct="1">
              <a:lnSpc>
                <a:spcPct val="90000"/>
              </a:lnSpc>
              <a:spcBef>
                <a:spcPts val="375"/>
              </a:spcBef>
              <a:buFont typeface="Arial" panose="020B0604020202020204" pitchFamily="34" charset="0"/>
              <a:buChar char="•"/>
              <a:defRPr sz="1351" kern="1200">
                <a:solidFill>
                  <a:schemeClr val="dk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1" kern="1200">
                <a:solidFill>
                  <a:schemeClr val="dk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1" kern="1200">
                <a:solidFill>
                  <a:schemeClr val="dk1"/>
                </a:solidFill>
                <a:latin typeface="+mn-lt"/>
                <a:ea typeface="+mn-ea"/>
                <a:cs typeface="+mn-cs"/>
              </a:defRPr>
            </a:lvl8pPr>
            <a:lvl9pPr marL="2914578" indent="-171446" algn="l" defTabSz="685783" rtl="0" eaLnBrk="1" latinLnBrk="0" hangingPunct="1">
              <a:lnSpc>
                <a:spcPct val="90000"/>
              </a:lnSpc>
              <a:spcBef>
                <a:spcPts val="375"/>
              </a:spcBef>
              <a:buFont typeface="Arial" panose="020B0604020202020204" pitchFamily="34" charset="0"/>
              <a:buChar char="•"/>
              <a:defRPr sz="1351" kern="1200">
                <a:solidFill>
                  <a:schemeClr val="dk1"/>
                </a:solidFill>
                <a:latin typeface="+mn-lt"/>
                <a:ea typeface="+mn-ea"/>
                <a:cs typeface="+mn-cs"/>
              </a:defRPr>
            </a:lvl9pPr>
          </a:lstStyle>
          <a:p>
            <a:pPr marL="285750" marR="0" lvl="0" indent="-285750" algn="just" defTabSz="457200" rtl="0" eaLnBrk="1" fontAlgn="auto" latinLnBrk="0" hangingPunct="1">
              <a:lnSpc>
                <a:spcPct val="115000"/>
              </a:lnSpc>
              <a:spcBef>
                <a:spcPts val="300"/>
              </a:spcBef>
              <a:spcAft>
                <a:spcPts val="0"/>
              </a:spcAft>
              <a:buClrTx/>
              <a:buSzTx/>
              <a:buFont typeface="Wingdings" panose="05000000000000000000" pitchFamily="2" charset="2"/>
              <a:buChar char="§"/>
              <a:tabLst/>
              <a:defRPr/>
            </a:pPr>
            <a:r>
              <a:rPr kumimoji="0" lang="fr-FR" sz="1400" b="0" i="0" u="none" strike="noStrike" kern="1200" cap="none" spc="0" normalizeH="0" baseline="0" noProof="0" dirty="0">
                <a:ln>
                  <a:noFill/>
                </a:ln>
                <a:solidFill>
                  <a:prstClr val="black"/>
                </a:solidFill>
                <a:effectLst/>
                <a:uLnTx/>
                <a:uFillTx/>
                <a:latin typeface="Candara" panose="020E0502030303020204" pitchFamily="34" charset="0"/>
                <a:ea typeface="+mn-ea"/>
                <a:cs typeface="Myriad Pro"/>
              </a:rPr>
              <a:t>Taux d’accès (pourcentage des populations vivant dans les localités électrifiées) : 74 %</a:t>
            </a:r>
          </a:p>
          <a:p>
            <a:pPr marL="285750" indent="-285750" algn="just" defTabSz="457200">
              <a:lnSpc>
                <a:spcPct val="115000"/>
              </a:lnSpc>
              <a:spcBef>
                <a:spcPts val="300"/>
              </a:spcBef>
              <a:buFont typeface="Wingdings" panose="05000000000000000000" pitchFamily="2" charset="2"/>
              <a:buChar char="§"/>
              <a:defRPr/>
            </a:pPr>
            <a:r>
              <a:rPr lang="fr-FR" sz="1400" dirty="0">
                <a:solidFill>
                  <a:prstClr val="black"/>
                </a:solidFill>
                <a:latin typeface="Candara" panose="020E0502030303020204" pitchFamily="34" charset="0"/>
                <a:cs typeface="Myriad Pro"/>
              </a:rPr>
              <a:t>Taux de couverture (rapport des localités électrifiées sur le nombre total de localité) : 33,8%</a:t>
            </a:r>
          </a:p>
          <a:p>
            <a:pPr marL="285750" marR="0" lvl="0" indent="-285750" algn="just" defTabSz="457200" rtl="0" eaLnBrk="1" fontAlgn="auto" latinLnBrk="0" hangingPunct="1">
              <a:lnSpc>
                <a:spcPct val="115000"/>
              </a:lnSpc>
              <a:spcBef>
                <a:spcPts val="300"/>
              </a:spcBef>
              <a:spcAft>
                <a:spcPts val="0"/>
              </a:spcAft>
              <a:buClrTx/>
              <a:buSzTx/>
              <a:buFont typeface="Wingdings" panose="05000000000000000000" pitchFamily="2" charset="2"/>
              <a:buChar char="§"/>
              <a:tabLst/>
              <a:defRPr/>
            </a:pPr>
            <a:r>
              <a:rPr kumimoji="0" lang="fr-FR" sz="1400" b="0" i="0" u="none" strike="noStrike" kern="12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une grande disparité régionale au niveau des taux de couverture</a:t>
            </a:r>
          </a:p>
          <a:p>
            <a:pPr marL="457200" marR="0" lvl="1" indent="0" algn="just" defTabSz="457200" rtl="0" eaLnBrk="1" fontAlgn="auto" latinLnBrk="0" hangingPunct="1">
              <a:lnSpc>
                <a:spcPct val="100000"/>
              </a:lnSpc>
              <a:spcBef>
                <a:spcPts val="300"/>
              </a:spcBef>
              <a:spcAft>
                <a:spcPts val="0"/>
              </a:spcAft>
              <a:buClrTx/>
              <a:buSzTx/>
              <a:buFontTx/>
              <a:buNone/>
              <a:tabLst/>
              <a:defRPr/>
            </a:pPr>
            <a:r>
              <a:rPr kumimoji="0" lang="fr-FR" sz="1400" b="0" i="1" u="none" strike="noStrike" kern="12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100% : Gagnoa et de Yakassé - Attobrou, 95%: Adzopé 94% : Dabou, </a:t>
            </a:r>
          </a:p>
          <a:p>
            <a:pPr marL="457200" marR="0" lvl="1" indent="0" algn="just" defTabSz="457200" rtl="0" eaLnBrk="1" fontAlgn="auto" latinLnBrk="0" hangingPunct="1">
              <a:lnSpc>
                <a:spcPct val="100000"/>
              </a:lnSpc>
              <a:spcBef>
                <a:spcPts val="300"/>
              </a:spcBef>
              <a:spcAft>
                <a:spcPts val="0"/>
              </a:spcAft>
              <a:buClrTx/>
              <a:buSzTx/>
              <a:buFontTx/>
              <a:buNone/>
              <a:tabLst/>
              <a:defRPr/>
            </a:pPr>
            <a:r>
              <a:rPr kumimoji="0" lang="fr-FR" sz="1400" b="0" i="1" u="none" strike="noStrike" kern="12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0,8%: Téhini et 1%: Bouna.</a:t>
            </a:r>
            <a:endParaRPr kumimoji="0" lang="en-US" sz="1400" b="0" i="1" u="none" strike="noStrike" kern="12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Arial" panose="020B0604020202020204" pitchFamily="34" charset="0"/>
            </a:endParaRPr>
          </a:p>
          <a:p>
            <a:pPr marL="285750" indent="-285750" algn="just" defTabSz="457200">
              <a:lnSpc>
                <a:spcPct val="115000"/>
              </a:lnSpc>
              <a:spcBef>
                <a:spcPts val="300"/>
              </a:spcBef>
              <a:buFont typeface="Wingdings" panose="05000000000000000000" pitchFamily="2" charset="2"/>
              <a:buChar char="§"/>
              <a:defRPr/>
            </a:pPr>
            <a:r>
              <a:rPr lang="fr-FR" sz="1400" dirty="0">
                <a:solidFill>
                  <a:prstClr val="black"/>
                </a:solidFill>
                <a:latin typeface="Candara" panose="020E0502030303020204" pitchFamily="34" charset="0"/>
                <a:cs typeface="Myriad Pro"/>
              </a:rPr>
              <a:t>2 877 localités électrifiées sur 8 513</a:t>
            </a:r>
          </a:p>
          <a:p>
            <a:pPr marL="285750" marR="0" lvl="0" indent="-285750" algn="just" defTabSz="457200" rtl="0" eaLnBrk="1" fontAlgn="auto" latinLnBrk="0" hangingPunct="1">
              <a:lnSpc>
                <a:spcPct val="115000"/>
              </a:lnSpc>
              <a:spcBef>
                <a:spcPts val="300"/>
              </a:spcBef>
              <a:spcAft>
                <a:spcPts val="0"/>
              </a:spcAft>
              <a:buClrTx/>
              <a:buSzTx/>
              <a:buFont typeface="Wingdings" panose="05000000000000000000" pitchFamily="2" charset="2"/>
              <a:buChar char="§"/>
              <a:tabLst/>
              <a:defRPr/>
            </a:pPr>
            <a:r>
              <a:rPr kumimoji="0" lang="fr-FR" sz="1400" b="0" i="0" u="none" strike="noStrike" kern="1200" cap="none" spc="0" normalizeH="0" baseline="0" noProof="0" dirty="0">
                <a:ln>
                  <a:noFill/>
                </a:ln>
                <a:solidFill>
                  <a:prstClr val="black"/>
                </a:solidFill>
                <a:effectLst/>
                <a:uLnTx/>
                <a:uFillTx/>
                <a:latin typeface="Candara" panose="020E0502030303020204" pitchFamily="34" charset="0"/>
                <a:ea typeface="+mn-ea"/>
                <a:cs typeface="Myriad Pro"/>
              </a:rPr>
              <a:t>Rythme d’électrification moyen annuel inférieur à 100 localités sur la période 2000 – 2011</a:t>
            </a:r>
          </a:p>
        </p:txBody>
      </p:sp>
      <p:sp>
        <p:nvSpPr>
          <p:cNvPr id="14" name="Rectangle : coins arrondis 13">
            <a:extLst>
              <a:ext uri="{FF2B5EF4-FFF2-40B4-BE49-F238E27FC236}">
                <a16:creationId xmlns:a16="http://schemas.microsoft.com/office/drawing/2014/main" id="{5261DE4F-4595-8AE6-98AD-090E02B842B7}"/>
              </a:ext>
            </a:extLst>
          </p:cNvPr>
          <p:cNvSpPr/>
          <p:nvPr/>
        </p:nvSpPr>
        <p:spPr>
          <a:xfrm>
            <a:off x="21643" y="3772250"/>
            <a:ext cx="2246583" cy="369332"/>
          </a:xfrm>
          <a:prstGeom prst="roundRect">
            <a:avLst/>
          </a:prstGeom>
          <a:solidFill>
            <a:srgbClr val="FFD134">
              <a:lumMod val="75000"/>
            </a:srgbClr>
          </a:solidFill>
          <a:ln w="25400" cap="flat" cmpd="sng" algn="ctr">
            <a:solidFill>
              <a:srgbClr val="FFD134">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1400" b="1" i="0" u="none" strike="noStrike" kern="0" cap="none" spc="0" normalizeH="0" baseline="0" noProof="0" dirty="0">
                <a:ln>
                  <a:noFill/>
                </a:ln>
                <a:solidFill>
                  <a:prstClr val="white"/>
                </a:solidFill>
                <a:effectLst/>
                <a:uLnTx/>
                <a:uFillTx/>
                <a:latin typeface="Candara" panose="020E0502030303020204" pitchFamily="34" charset="0"/>
                <a:ea typeface="+mn-ea"/>
                <a:cs typeface="+mn-cs"/>
              </a:rPr>
              <a:t>Electrification Rurale </a:t>
            </a:r>
          </a:p>
        </p:txBody>
      </p:sp>
    </p:spTree>
    <p:extLst>
      <p:ext uri="{BB962C8B-B14F-4D97-AF65-F5344CB8AC3E}">
        <p14:creationId xmlns:p14="http://schemas.microsoft.com/office/powerpoint/2010/main" val="29392784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CCC4F6F6-08FA-4C84-B747-1ADC0F4168D4}"/>
              </a:ext>
            </a:extLst>
          </p:cNvPr>
          <p:cNvSpPr>
            <a:spLocks noGrp="1"/>
          </p:cNvSpPr>
          <p:nvPr>
            <p:ph type="sldNum" sz="quarter" idx="12"/>
          </p:nvPr>
        </p:nvSpPr>
        <p:spPr/>
        <p:txBody>
          <a:bodyPr/>
          <a:lstStyle/>
          <a:p>
            <a:pPr defTabSz="914377">
              <a:defRPr/>
            </a:pPr>
            <a:fld id="{E957DFF7-CC65-42D5-B625-3F855E324797}" type="slidenum">
              <a:rPr lang="fr-FR">
                <a:latin typeface="Calibri" panose="020F0502020204030204"/>
              </a:rPr>
              <a:pPr defTabSz="914377">
                <a:defRPr/>
              </a:pPr>
              <a:t>12</a:t>
            </a:fld>
            <a:endParaRPr lang="fr-FR" dirty="0">
              <a:latin typeface="Calibri" panose="020F0502020204030204"/>
            </a:endParaRPr>
          </a:p>
        </p:txBody>
      </p:sp>
      <p:sp>
        <p:nvSpPr>
          <p:cNvPr id="3" name="Titre 1">
            <a:extLst>
              <a:ext uri="{FF2B5EF4-FFF2-40B4-BE49-F238E27FC236}">
                <a16:creationId xmlns:a16="http://schemas.microsoft.com/office/drawing/2014/main" id="{5B7E5DBD-EE80-B810-725A-EF48D7E6795A}"/>
              </a:ext>
            </a:extLst>
          </p:cNvPr>
          <p:cNvSpPr txBox="1">
            <a:spLocks/>
          </p:cNvSpPr>
          <p:nvPr/>
        </p:nvSpPr>
        <p:spPr>
          <a:xfrm>
            <a:off x="0" y="-161120"/>
            <a:ext cx="12192000" cy="846701"/>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200" kern="1200">
                <a:solidFill>
                  <a:srgbClr val="000000"/>
                </a:solidFill>
                <a:latin typeface="Myriad Pro"/>
                <a:ea typeface="+mj-ea"/>
                <a:cs typeface="Myriad Pro"/>
              </a:defRPr>
            </a:lvl1pPr>
          </a:lstStyle>
          <a:p>
            <a:r>
              <a:rPr lang="fr-FR" sz="2000" b="1" cap="small" dirty="0">
                <a:solidFill>
                  <a:schemeClr val="tx1"/>
                </a:solidFill>
                <a:latin typeface="Candara" panose="020E0502030303020204" pitchFamily="34" charset="0"/>
              </a:rPr>
              <a:t>III. CAS DE MISE EN ŒUVRE DANS LE SECTEUR DE L’ELECTRICITE EN CÔTE D’IVOIRE</a:t>
            </a:r>
          </a:p>
          <a:p>
            <a:r>
              <a:rPr lang="fr-FR" sz="2000" b="1" dirty="0">
                <a:solidFill>
                  <a:schemeClr val="accent2">
                    <a:lumMod val="75000"/>
                  </a:schemeClr>
                </a:solidFill>
                <a:latin typeface="Candara" panose="020E0502030303020204" pitchFamily="34" charset="0"/>
                <a:ea typeface="+mn-ea"/>
                <a:cs typeface="+mn-cs"/>
              </a:rPr>
              <a:t>2. Synthèse des Résultats des Plans Directeurs 2014-2030 (1/2)</a:t>
            </a:r>
          </a:p>
        </p:txBody>
      </p:sp>
      <p:sp>
        <p:nvSpPr>
          <p:cNvPr id="4" name="ZoneTexte 3">
            <a:extLst>
              <a:ext uri="{FF2B5EF4-FFF2-40B4-BE49-F238E27FC236}">
                <a16:creationId xmlns:a16="http://schemas.microsoft.com/office/drawing/2014/main" id="{8EBFD0B9-008C-E682-3C8C-DC1C342CEC51}"/>
              </a:ext>
            </a:extLst>
          </p:cNvPr>
          <p:cNvSpPr txBox="1"/>
          <p:nvPr/>
        </p:nvSpPr>
        <p:spPr>
          <a:xfrm>
            <a:off x="75570" y="772237"/>
            <a:ext cx="6115574" cy="369332"/>
          </a:xfrm>
          <a:prstGeom prst="rect">
            <a:avLst/>
          </a:prstGeom>
          <a:noFill/>
        </p:spPr>
        <p:txBody>
          <a:bodyPr wrap="square">
            <a:spAutoFit/>
          </a:bodyPr>
          <a:lstStyle/>
          <a:p>
            <a:pPr marL="285750" indent="-285750">
              <a:buFont typeface="Wingdings" panose="05000000000000000000" pitchFamily="2" charset="2"/>
              <a:buChar char="Ø"/>
            </a:pPr>
            <a:r>
              <a:rPr lang="fr-FR" b="1" dirty="0">
                <a:solidFill>
                  <a:srgbClr val="FF0000"/>
                </a:solidFill>
                <a:latin typeface="Candara" panose="020E0502030303020204" pitchFamily="34" charset="0"/>
              </a:rPr>
              <a:t>Objectifs cibles à l’horizon 2030</a:t>
            </a:r>
            <a:endParaRPr lang="fr-CI" dirty="0">
              <a:solidFill>
                <a:srgbClr val="FF0000"/>
              </a:solidFill>
              <a:latin typeface="Gill Sans MT" panose="020B0502020104020203"/>
            </a:endParaRPr>
          </a:p>
        </p:txBody>
      </p:sp>
      <p:sp>
        <p:nvSpPr>
          <p:cNvPr id="5" name="Rectangle 4">
            <a:extLst>
              <a:ext uri="{FF2B5EF4-FFF2-40B4-BE49-F238E27FC236}">
                <a16:creationId xmlns:a16="http://schemas.microsoft.com/office/drawing/2014/main" id="{D01E2AEA-3B6D-A99F-4865-119D3BB384D0}"/>
              </a:ext>
            </a:extLst>
          </p:cNvPr>
          <p:cNvSpPr/>
          <p:nvPr/>
        </p:nvSpPr>
        <p:spPr>
          <a:xfrm>
            <a:off x="315257" y="4465763"/>
            <a:ext cx="4863571" cy="705473"/>
          </a:xfrm>
          <a:prstGeom prst="rect">
            <a:avLst/>
          </a:prstGeom>
          <a:solidFill>
            <a:sysClr val="window" lastClr="FFFFFF"/>
          </a:solidFill>
          <a:ln w="25400" cap="flat" cmpd="sng" algn="ctr">
            <a:solidFill>
              <a:srgbClr val="002F6C"/>
            </a:solidFill>
            <a:prstDash val="solid"/>
          </a:ln>
          <a:effectLst/>
        </p:spPr>
        <p:txBody>
          <a:bodyPr rtlCol="0" anchor="ctr"/>
          <a:lstStyle/>
          <a:p>
            <a:pPr marL="171450" marR="0" lvl="0" indent="-1714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r-FR" sz="1400" b="1" i="0" u="none" strike="noStrike" kern="0" cap="none" spc="0" normalizeH="0" baseline="0" noProof="0" dirty="0">
              <a:ln>
                <a:noFill/>
              </a:ln>
              <a:solidFill>
                <a:prstClr val="black"/>
              </a:solidFill>
              <a:effectLst/>
              <a:uLnTx/>
              <a:uFillTx/>
              <a:latin typeface="Candara" panose="020E0502030303020204" pitchFamily="34" charset="0"/>
              <a:ea typeface="+mn-ea"/>
              <a:cs typeface="+mn-cs"/>
            </a:endParaRPr>
          </a:p>
          <a:p>
            <a:pPr marL="171450" marR="0" lvl="0" indent="-1714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400" b="1" i="0" u="none" strike="noStrike" kern="0" cap="none" spc="0" normalizeH="0" baseline="0" noProof="0" dirty="0">
                <a:ln>
                  <a:noFill/>
                </a:ln>
                <a:solidFill>
                  <a:prstClr val="black"/>
                </a:solidFill>
                <a:effectLst/>
                <a:uLnTx/>
                <a:uFillTx/>
                <a:latin typeface="Candara" panose="020E0502030303020204" pitchFamily="34" charset="0"/>
                <a:ea typeface="+mn-ea"/>
                <a:cs typeface="+mn-cs"/>
              </a:rPr>
              <a:t>Fiabilité : Respect de la règle N-1 en tout point du réseau </a:t>
            </a:r>
          </a:p>
        </p:txBody>
      </p:sp>
      <p:grpSp>
        <p:nvGrpSpPr>
          <p:cNvPr id="6" name="Groupe 5">
            <a:extLst>
              <a:ext uri="{FF2B5EF4-FFF2-40B4-BE49-F238E27FC236}">
                <a16:creationId xmlns:a16="http://schemas.microsoft.com/office/drawing/2014/main" id="{8F5760A6-2C4F-B5DF-B0D8-98C1F1872F07}"/>
              </a:ext>
            </a:extLst>
          </p:cNvPr>
          <p:cNvGrpSpPr/>
          <p:nvPr/>
        </p:nvGrpSpPr>
        <p:grpSpPr>
          <a:xfrm>
            <a:off x="285405" y="1258274"/>
            <a:ext cx="4893423" cy="2825672"/>
            <a:chOff x="143059" y="1012726"/>
            <a:chExt cx="5838291" cy="2477094"/>
          </a:xfrm>
        </p:grpSpPr>
        <p:sp>
          <p:nvSpPr>
            <p:cNvPr id="7" name="Rectangle 6">
              <a:extLst>
                <a:ext uri="{FF2B5EF4-FFF2-40B4-BE49-F238E27FC236}">
                  <a16:creationId xmlns:a16="http://schemas.microsoft.com/office/drawing/2014/main" id="{00E1E6E5-4D54-B325-A9C2-559FF0506477}"/>
                </a:ext>
              </a:extLst>
            </p:cNvPr>
            <p:cNvSpPr/>
            <p:nvPr/>
          </p:nvSpPr>
          <p:spPr>
            <a:xfrm>
              <a:off x="318782" y="1306919"/>
              <a:ext cx="5662568" cy="2182901"/>
            </a:xfrm>
            <a:prstGeom prst="rect">
              <a:avLst/>
            </a:prstGeom>
            <a:solidFill>
              <a:sysClr val="window" lastClr="FFFFFF"/>
            </a:solidFill>
            <a:ln w="25400" cap="flat" cmpd="sng" algn="ctr">
              <a:solidFill>
                <a:srgbClr val="BA0C2F"/>
              </a:solidFill>
              <a:prstDash val="solid"/>
            </a:ln>
            <a:effectLst/>
          </p:spPr>
          <p:txBody>
            <a:bodyPr rtlCol="0" anchor="ctr"/>
            <a:lstStyle/>
            <a:p>
              <a:pPr marL="0" marR="0" lvl="0" indent="0" algn="just" defTabSz="914400" eaLnBrk="1" fontAlgn="auto" latinLnBrk="0" hangingPunct="1">
                <a:lnSpc>
                  <a:spcPct val="100000"/>
                </a:lnSpc>
                <a:spcBef>
                  <a:spcPts val="0"/>
                </a:spcBef>
                <a:spcAft>
                  <a:spcPts val="0"/>
                </a:spcAft>
                <a:buClrTx/>
                <a:buSzTx/>
                <a:buFontTx/>
                <a:buNone/>
                <a:tabLst/>
                <a:defRPr/>
              </a:pPr>
              <a:endParaRPr kumimoji="0" lang="fr-FR" sz="1200" b="0" i="0" u="none" strike="noStrike" kern="0" cap="none" spc="0" normalizeH="0" baseline="0" noProof="0" dirty="0">
                <a:ln>
                  <a:noFill/>
                </a:ln>
                <a:solidFill>
                  <a:prstClr val="black"/>
                </a:solidFill>
                <a:effectLst/>
                <a:uLnTx/>
                <a:uFillTx/>
                <a:latin typeface="Candara" panose="020E0502030303020204" pitchFamily="34" charset="0"/>
                <a:ea typeface="+mn-ea"/>
                <a:cs typeface="+mn-cs"/>
              </a:endParaRPr>
            </a:p>
            <a:p>
              <a:pPr marL="171450" marR="0" lvl="0" indent="-1714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400" b="1" i="0" u="none" strike="noStrike" kern="0" cap="none" spc="0" normalizeH="0" baseline="0" noProof="0" dirty="0">
                  <a:ln>
                    <a:noFill/>
                  </a:ln>
                  <a:solidFill>
                    <a:prstClr val="black"/>
                  </a:solidFill>
                  <a:effectLst/>
                  <a:uLnTx/>
                  <a:uFillTx/>
                  <a:latin typeface="Candara" panose="020E0502030303020204" pitchFamily="34" charset="0"/>
                  <a:ea typeface="+mn-ea"/>
                  <a:cs typeface="+mn-cs"/>
                </a:rPr>
                <a:t>Réduction de la probabilité de perte de charge – LOLP  (Inadéquation entre les moyens de production disponible et le niveau de demande en réseau isolé)</a:t>
              </a:r>
            </a:p>
            <a:p>
              <a:pPr marL="628650" marR="0" lvl="1" indent="-171450" algn="just" defTabSz="91440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fr-FR" sz="1400" b="1" i="0" u="none" strike="noStrike" kern="0" cap="none" spc="0" normalizeH="0" baseline="0" noProof="0" dirty="0">
                  <a:ln>
                    <a:noFill/>
                  </a:ln>
                  <a:solidFill>
                    <a:prstClr val="black"/>
                  </a:solidFill>
                  <a:effectLst/>
                  <a:uLnTx/>
                  <a:uFillTx/>
                  <a:latin typeface="Candara" panose="020E0502030303020204" pitchFamily="34" charset="0"/>
                  <a:ea typeface="+mn-ea"/>
                  <a:cs typeface="+mn-cs"/>
                </a:rPr>
                <a:t>24h /an &lt; (hydraulicité Normale)</a:t>
              </a:r>
            </a:p>
            <a:p>
              <a:pPr marL="628650" marR="0" lvl="1" indent="-171450" algn="just" defTabSz="91440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fr-FR" sz="1400" b="1" i="0" u="none" strike="noStrike" kern="0" cap="none" spc="0" normalizeH="0" baseline="0" noProof="0" dirty="0">
                  <a:ln>
                    <a:noFill/>
                  </a:ln>
                  <a:solidFill>
                    <a:prstClr val="black"/>
                  </a:solidFill>
                  <a:effectLst/>
                  <a:uLnTx/>
                  <a:uFillTx/>
                  <a:latin typeface="Candara" panose="020E0502030303020204" pitchFamily="34" charset="0"/>
                  <a:ea typeface="+mn-ea"/>
                  <a:cs typeface="+mn-cs"/>
                </a:rPr>
                <a:t>100h /an ( en année sèche)</a:t>
              </a:r>
            </a:p>
            <a:p>
              <a:pPr marL="171450" marR="0" lvl="0" indent="-1714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r-FR" sz="1400" b="1" i="0" u="none" strike="noStrike" kern="0" cap="none" spc="0" normalizeH="0" baseline="0" noProof="0" dirty="0">
                <a:ln>
                  <a:noFill/>
                </a:ln>
                <a:solidFill>
                  <a:prstClr val="black"/>
                </a:solidFill>
                <a:effectLst/>
                <a:uLnTx/>
                <a:uFillTx/>
                <a:latin typeface="Candara" panose="020E0502030303020204" pitchFamily="34" charset="0"/>
                <a:ea typeface="+mn-ea"/>
                <a:cs typeface="+mn-cs"/>
              </a:endParaRPr>
            </a:p>
            <a:p>
              <a:pPr marL="171450" marR="0" lvl="0" indent="-1714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400" b="1" i="0" u="none" strike="noStrike" kern="0" cap="none" spc="0" normalizeH="0" baseline="0" noProof="0" dirty="0">
                  <a:ln>
                    <a:noFill/>
                  </a:ln>
                  <a:solidFill>
                    <a:prstClr val="black"/>
                  </a:solidFill>
                  <a:effectLst/>
                  <a:uLnTx/>
                  <a:uFillTx/>
                  <a:latin typeface="Candara" panose="020E0502030303020204" pitchFamily="34" charset="0"/>
                  <a:ea typeface="+mn-ea"/>
                  <a:cs typeface="+mn-cs"/>
                </a:rPr>
                <a:t>Diversification du mix énergétique (maximum de 60% d’énergie d’une seule origine)</a:t>
              </a:r>
            </a:p>
            <a:p>
              <a:pPr marL="171450" marR="0" lvl="0" indent="-1714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400" b="1" i="0" u="none" strike="noStrike" kern="0" cap="none" spc="0" normalizeH="0" baseline="0" noProof="0" dirty="0">
                  <a:ln>
                    <a:noFill/>
                  </a:ln>
                  <a:solidFill>
                    <a:prstClr val="black"/>
                  </a:solidFill>
                  <a:effectLst/>
                  <a:uLnTx/>
                  <a:uFillTx/>
                  <a:latin typeface="Candara" panose="020E0502030303020204" pitchFamily="34" charset="0"/>
                  <a:ea typeface="+mn-ea"/>
                  <a:cs typeface="+mn-cs"/>
                </a:rPr>
                <a:t>Développement des ENR (Faire passer la part du renouvelable dans le parc électrique de 37% en 2011 à 42%)</a:t>
              </a:r>
            </a:p>
          </p:txBody>
        </p:sp>
        <p:sp>
          <p:nvSpPr>
            <p:cNvPr id="8" name="Rectangle : coins arrondis 7">
              <a:extLst>
                <a:ext uri="{FF2B5EF4-FFF2-40B4-BE49-F238E27FC236}">
                  <a16:creationId xmlns:a16="http://schemas.microsoft.com/office/drawing/2014/main" id="{FD8E84C0-A561-FA1F-A887-D61E362750FA}"/>
                </a:ext>
              </a:extLst>
            </p:cNvPr>
            <p:cNvSpPr/>
            <p:nvPr/>
          </p:nvSpPr>
          <p:spPr>
            <a:xfrm>
              <a:off x="143059" y="1012726"/>
              <a:ext cx="2918923" cy="410673"/>
            </a:xfrm>
            <a:prstGeom prst="roundRect">
              <a:avLst/>
            </a:prstGeom>
            <a:solidFill>
              <a:srgbClr val="4472C4"/>
            </a:solidFill>
            <a:ln w="25400" cap="flat" cmpd="sng" algn="ctr">
              <a:solidFill>
                <a:srgbClr val="BA0C2F">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1400" b="1" i="0" u="none" strike="noStrike" kern="0" cap="none" spc="0" normalizeH="0" baseline="0" noProof="0" dirty="0">
                  <a:ln>
                    <a:noFill/>
                  </a:ln>
                  <a:solidFill>
                    <a:prstClr val="white"/>
                  </a:solidFill>
                  <a:effectLst/>
                  <a:uLnTx/>
                  <a:uFillTx/>
                  <a:latin typeface="Candara" panose="020E0502030303020204" pitchFamily="34" charset="0"/>
                  <a:ea typeface="+mn-ea"/>
                  <a:cs typeface="+mn-cs"/>
                </a:rPr>
                <a:t>PRODUCTION</a:t>
              </a:r>
              <a:endParaRPr kumimoji="0" lang="fr-FR" sz="1400" b="0" i="0" u="none" strike="noStrike" kern="0" cap="none" spc="0" normalizeH="0" baseline="0" noProof="0" dirty="0">
                <a:ln>
                  <a:noFill/>
                </a:ln>
                <a:solidFill>
                  <a:prstClr val="white"/>
                </a:solidFill>
                <a:effectLst/>
                <a:uLnTx/>
                <a:uFillTx/>
                <a:latin typeface="Gill Sans MT" panose="020B0502020104020203"/>
                <a:ea typeface="+mn-ea"/>
                <a:cs typeface="+mn-cs"/>
              </a:endParaRPr>
            </a:p>
          </p:txBody>
        </p:sp>
      </p:grpSp>
      <p:sp>
        <p:nvSpPr>
          <p:cNvPr id="9" name="Rectangle : coins arrondis 8">
            <a:extLst>
              <a:ext uri="{FF2B5EF4-FFF2-40B4-BE49-F238E27FC236}">
                <a16:creationId xmlns:a16="http://schemas.microsoft.com/office/drawing/2014/main" id="{E5BF6D80-1042-4636-5A38-70BFC612094C}"/>
              </a:ext>
            </a:extLst>
          </p:cNvPr>
          <p:cNvSpPr/>
          <p:nvPr/>
        </p:nvSpPr>
        <p:spPr>
          <a:xfrm>
            <a:off x="225814" y="4171570"/>
            <a:ext cx="2407470" cy="423571"/>
          </a:xfrm>
          <a:prstGeom prst="roundRect">
            <a:avLst/>
          </a:prstGeom>
          <a:solidFill>
            <a:srgbClr val="43AFC0"/>
          </a:solidFill>
          <a:ln w="25400" cap="flat" cmpd="sng" algn="ctr">
            <a:solidFill>
              <a:srgbClr val="002F6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1400" b="1" i="0" u="none" strike="noStrike" kern="0" cap="none" spc="0" normalizeH="0" baseline="0" noProof="0" dirty="0">
                <a:ln>
                  <a:noFill/>
                </a:ln>
                <a:solidFill>
                  <a:prstClr val="white"/>
                </a:solidFill>
                <a:effectLst/>
                <a:uLnTx/>
                <a:uFillTx/>
                <a:latin typeface="Candara" panose="020E0502030303020204" pitchFamily="34" charset="0"/>
                <a:ea typeface="+mn-ea"/>
                <a:cs typeface="+mn-cs"/>
              </a:rPr>
              <a:t>TRANSPORT</a:t>
            </a:r>
            <a:endParaRPr kumimoji="0" lang="fr-FR" sz="1400" b="0" i="0" u="none" strike="noStrike" kern="0" cap="none" spc="0" normalizeH="0" baseline="0" noProof="0" dirty="0">
              <a:ln>
                <a:noFill/>
              </a:ln>
              <a:solidFill>
                <a:prstClr val="white"/>
              </a:solidFill>
              <a:effectLst/>
              <a:uLnTx/>
              <a:uFillTx/>
              <a:latin typeface="Gill Sans MT" panose="020B0502020104020203"/>
              <a:ea typeface="+mn-ea"/>
              <a:cs typeface="+mn-cs"/>
            </a:endParaRPr>
          </a:p>
        </p:txBody>
      </p:sp>
      <p:grpSp>
        <p:nvGrpSpPr>
          <p:cNvPr id="10" name="Groupe 9">
            <a:extLst>
              <a:ext uri="{FF2B5EF4-FFF2-40B4-BE49-F238E27FC236}">
                <a16:creationId xmlns:a16="http://schemas.microsoft.com/office/drawing/2014/main" id="{F7D1C13B-715E-F316-70B5-5C600035555B}"/>
              </a:ext>
            </a:extLst>
          </p:cNvPr>
          <p:cNvGrpSpPr/>
          <p:nvPr/>
        </p:nvGrpSpPr>
        <p:grpSpPr>
          <a:xfrm>
            <a:off x="6022053" y="1258274"/>
            <a:ext cx="4726301" cy="1765441"/>
            <a:chOff x="6211097" y="845853"/>
            <a:chExt cx="5837844" cy="2643967"/>
          </a:xfrm>
        </p:grpSpPr>
        <p:sp>
          <p:nvSpPr>
            <p:cNvPr id="11" name="Rectangle 10">
              <a:extLst>
                <a:ext uri="{FF2B5EF4-FFF2-40B4-BE49-F238E27FC236}">
                  <a16:creationId xmlns:a16="http://schemas.microsoft.com/office/drawing/2014/main" id="{CC4CCECD-EC96-6EF4-538F-5AB44E369573}"/>
                </a:ext>
              </a:extLst>
            </p:cNvPr>
            <p:cNvSpPr/>
            <p:nvPr/>
          </p:nvSpPr>
          <p:spPr>
            <a:xfrm>
              <a:off x="6378293" y="1306919"/>
              <a:ext cx="5670648" cy="2182901"/>
            </a:xfrm>
            <a:prstGeom prst="rect">
              <a:avLst/>
            </a:prstGeom>
            <a:solidFill>
              <a:sysClr val="window" lastClr="FFFFFF"/>
            </a:solidFill>
            <a:ln w="25400" cap="flat" cmpd="sng" algn="ctr">
              <a:solidFill>
                <a:srgbClr val="FFD134">
                  <a:lumMod val="75000"/>
                </a:srgbClr>
              </a:solidFill>
              <a:prstDash val="solid"/>
            </a:ln>
            <a:effectLst/>
          </p:spPr>
          <p:txBody>
            <a:bodyPr rtlCol="0" anchor="ctr"/>
            <a:lstStyle/>
            <a:p>
              <a:pPr marL="171450" marR="0" lvl="0" indent="-1714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r-FR" sz="1400" b="1" i="0" u="none" strike="noStrike" kern="0" cap="none" spc="0" normalizeH="0" baseline="0" noProof="0" dirty="0">
                <a:ln>
                  <a:noFill/>
                </a:ln>
                <a:solidFill>
                  <a:prstClr val="black"/>
                </a:solidFill>
                <a:effectLst/>
                <a:uLnTx/>
                <a:uFillTx/>
                <a:latin typeface="Candara" panose="020E0502030303020204" pitchFamily="34" charset="0"/>
                <a:ea typeface="+mn-ea"/>
                <a:cs typeface="+mn-cs"/>
              </a:endParaRPr>
            </a:p>
            <a:p>
              <a:pPr marL="171450" marR="0" lvl="0" indent="-1714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400" b="1" i="0" u="none" strike="noStrike" kern="0" cap="none" spc="0" normalizeH="0" baseline="0" noProof="0" dirty="0">
                  <a:ln>
                    <a:noFill/>
                  </a:ln>
                  <a:solidFill>
                    <a:prstClr val="black"/>
                  </a:solidFill>
                  <a:effectLst/>
                  <a:uLnTx/>
                  <a:uFillTx/>
                  <a:latin typeface="Candara" panose="020E0502030303020204" pitchFamily="34" charset="0"/>
                  <a:ea typeface="+mn-ea"/>
                  <a:cs typeface="+mn-cs"/>
                </a:rPr>
                <a:t>Améliorer la qualité de service</a:t>
              </a:r>
            </a:p>
            <a:p>
              <a:pPr marL="171450" marR="0" lvl="0" indent="-1714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400" b="1" i="0" u="none" strike="noStrike" kern="0" cap="none" spc="0" normalizeH="0" baseline="0" noProof="0" dirty="0">
                  <a:ln>
                    <a:noFill/>
                  </a:ln>
                  <a:solidFill>
                    <a:prstClr val="black"/>
                  </a:solidFill>
                  <a:effectLst/>
                  <a:uLnTx/>
                  <a:uFillTx/>
                  <a:latin typeface="Candara" panose="020E0502030303020204" pitchFamily="34" charset="0"/>
                  <a:ea typeface="+mn-ea"/>
                  <a:cs typeface="+mn-cs"/>
                </a:rPr>
                <a:t>Augmenter le rendement du réseau Distribution</a:t>
              </a:r>
            </a:p>
            <a:p>
              <a:pPr marL="171450" marR="0" lvl="0" indent="-1714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400" b="1" i="0" u="none" strike="noStrike" kern="0" cap="none" spc="0" normalizeH="0" baseline="0" noProof="0" dirty="0">
                  <a:ln>
                    <a:noFill/>
                  </a:ln>
                  <a:solidFill>
                    <a:prstClr val="black"/>
                  </a:solidFill>
                  <a:effectLst/>
                  <a:uLnTx/>
                  <a:uFillTx/>
                  <a:latin typeface="Candara" panose="020E0502030303020204" pitchFamily="34" charset="0"/>
                  <a:ea typeface="+mn-ea"/>
                  <a:cs typeface="+mn-cs"/>
                </a:rPr>
                <a:t>Permettre l’’accès à l’électricité aux zones périurbaines</a:t>
              </a:r>
            </a:p>
          </p:txBody>
        </p:sp>
        <p:sp>
          <p:nvSpPr>
            <p:cNvPr id="12" name="Rectangle : coins arrondis 11">
              <a:extLst>
                <a:ext uri="{FF2B5EF4-FFF2-40B4-BE49-F238E27FC236}">
                  <a16:creationId xmlns:a16="http://schemas.microsoft.com/office/drawing/2014/main" id="{D91DDC44-71B6-C70F-84EB-59E9EF510311}"/>
                </a:ext>
              </a:extLst>
            </p:cNvPr>
            <p:cNvSpPr/>
            <p:nvPr/>
          </p:nvSpPr>
          <p:spPr>
            <a:xfrm>
              <a:off x="6211097" y="845853"/>
              <a:ext cx="2918923" cy="711431"/>
            </a:xfrm>
            <a:prstGeom prst="roundRect">
              <a:avLst/>
            </a:prstGeom>
            <a:solidFill>
              <a:srgbClr val="45B451"/>
            </a:solidFill>
            <a:ln w="25400" cap="flat" cmpd="sng" algn="ctr">
              <a:solidFill>
                <a:srgbClr val="FFD134">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1400" b="1" i="0" u="none" strike="noStrike" kern="0" cap="none" spc="0" normalizeH="0" baseline="0" noProof="0" dirty="0">
                  <a:ln>
                    <a:noFill/>
                  </a:ln>
                  <a:solidFill>
                    <a:prstClr val="white"/>
                  </a:solidFill>
                  <a:effectLst/>
                  <a:uLnTx/>
                  <a:uFillTx/>
                  <a:latin typeface="Candara" panose="020E0502030303020204" pitchFamily="34" charset="0"/>
                  <a:ea typeface="+mn-ea"/>
                  <a:cs typeface="+mn-cs"/>
                </a:rPr>
                <a:t>DISTRIBUTION</a:t>
              </a:r>
              <a:endParaRPr kumimoji="0" lang="fr-FR" sz="1400" b="0" i="0" u="none" strike="noStrike" kern="0" cap="none" spc="0" normalizeH="0" baseline="0" noProof="0" dirty="0">
                <a:ln>
                  <a:noFill/>
                </a:ln>
                <a:solidFill>
                  <a:prstClr val="white"/>
                </a:solidFill>
                <a:effectLst/>
                <a:uLnTx/>
                <a:uFillTx/>
                <a:latin typeface="Gill Sans MT" panose="020B0502020104020203"/>
                <a:ea typeface="+mn-ea"/>
                <a:cs typeface="+mn-cs"/>
              </a:endParaRPr>
            </a:p>
          </p:txBody>
        </p:sp>
      </p:grpSp>
      <p:grpSp>
        <p:nvGrpSpPr>
          <p:cNvPr id="13" name="Groupe 12">
            <a:extLst>
              <a:ext uri="{FF2B5EF4-FFF2-40B4-BE49-F238E27FC236}">
                <a16:creationId xmlns:a16="http://schemas.microsoft.com/office/drawing/2014/main" id="{99258CFA-ACC4-A831-19E3-C2938E60348C}"/>
              </a:ext>
            </a:extLst>
          </p:cNvPr>
          <p:cNvGrpSpPr/>
          <p:nvPr/>
        </p:nvGrpSpPr>
        <p:grpSpPr>
          <a:xfrm>
            <a:off x="6096000" y="3493813"/>
            <a:ext cx="4746138" cy="2493331"/>
            <a:chOff x="6211096" y="3943780"/>
            <a:chExt cx="5837845" cy="2704539"/>
          </a:xfrm>
        </p:grpSpPr>
        <p:sp>
          <p:nvSpPr>
            <p:cNvPr id="14" name="Rectangle 13">
              <a:extLst>
                <a:ext uri="{FF2B5EF4-FFF2-40B4-BE49-F238E27FC236}">
                  <a16:creationId xmlns:a16="http://schemas.microsoft.com/office/drawing/2014/main" id="{68533AB3-4169-160C-5B3D-A2A5CDBD00C6}"/>
                </a:ext>
              </a:extLst>
            </p:cNvPr>
            <p:cNvSpPr/>
            <p:nvPr/>
          </p:nvSpPr>
          <p:spPr>
            <a:xfrm>
              <a:off x="6386819" y="4213581"/>
              <a:ext cx="5662122" cy="2434738"/>
            </a:xfrm>
            <a:prstGeom prst="rect">
              <a:avLst/>
            </a:prstGeom>
            <a:solidFill>
              <a:sysClr val="window" lastClr="FFFFFF"/>
            </a:solidFill>
            <a:ln w="25400" cap="flat" cmpd="sng" algn="ctr">
              <a:solidFill>
                <a:srgbClr val="A7C6ED"/>
              </a:solidFill>
              <a:prstDash val="solid"/>
            </a:ln>
            <a:effectLst/>
          </p:spPr>
          <p:txBody>
            <a:bodyPr rtlCol="0" anchor="ctr"/>
            <a:lstStyle/>
            <a:p>
              <a:pPr marL="171450" marR="0" lvl="0" indent="-1714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400" b="1" i="0" u="none" strike="noStrike" kern="0" cap="none" spc="0" normalizeH="0" baseline="0" noProof="0" dirty="0">
                  <a:ln>
                    <a:noFill/>
                  </a:ln>
                  <a:solidFill>
                    <a:prstClr val="black"/>
                  </a:solidFill>
                  <a:effectLst/>
                  <a:uLnTx/>
                  <a:uFillTx/>
                  <a:latin typeface="Candara" panose="020E0502030303020204" pitchFamily="34" charset="0"/>
                  <a:ea typeface="+mn-ea"/>
                  <a:cs typeface="+mn-cs"/>
                </a:rPr>
                <a:t>Rééquilibrage territorial prioritaire</a:t>
              </a:r>
            </a:p>
            <a:p>
              <a:pPr marL="171450" marR="0" lvl="0" indent="-1714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400" b="1" i="0" u="none" strike="noStrike" kern="0" cap="none" spc="0" normalizeH="0" baseline="0" noProof="0" dirty="0">
                  <a:ln>
                    <a:noFill/>
                  </a:ln>
                  <a:solidFill>
                    <a:prstClr val="black"/>
                  </a:solidFill>
                  <a:effectLst/>
                  <a:uLnTx/>
                  <a:uFillTx/>
                  <a:latin typeface="Candara" panose="020E0502030303020204" pitchFamily="34" charset="0"/>
                  <a:ea typeface="+mn-ea"/>
                  <a:cs typeface="+mn-cs"/>
                </a:rPr>
                <a:t>Electrification à court terme des chefs-lieux de Sous-Préfecture et localités de plus de 500 habitants</a:t>
              </a:r>
            </a:p>
            <a:p>
              <a:pPr marL="171450" marR="0" lvl="0" indent="-1714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400" b="1" i="0" u="none" strike="noStrike" kern="0" cap="none" spc="0" normalizeH="0" baseline="0" noProof="0" dirty="0">
                  <a:ln>
                    <a:noFill/>
                  </a:ln>
                  <a:solidFill>
                    <a:prstClr val="black"/>
                  </a:solidFill>
                  <a:effectLst/>
                  <a:uLnTx/>
                  <a:uFillTx/>
                  <a:latin typeface="Candara" panose="020E0502030303020204" pitchFamily="34" charset="0"/>
                  <a:ea typeface="+mn-ea"/>
                  <a:cs typeface="+mn-cs"/>
                </a:rPr>
                <a:t>Electrification totale de la Côte d’Ivoire en 2025</a:t>
              </a:r>
            </a:p>
            <a:p>
              <a:pPr marL="171450" marR="0" lvl="0" indent="-1714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400" b="1" i="0" u="none" strike="noStrike" kern="0" cap="none" spc="0" normalizeH="0" baseline="0" noProof="0" dirty="0">
                  <a:ln>
                    <a:noFill/>
                  </a:ln>
                  <a:solidFill>
                    <a:prstClr val="black"/>
                  </a:solidFill>
                  <a:effectLst/>
                  <a:uLnTx/>
                  <a:uFillTx/>
                  <a:latin typeface="Candara" panose="020E0502030303020204" pitchFamily="34" charset="0"/>
                  <a:ea typeface="+mn-ea"/>
                  <a:cs typeface="+mn-cs"/>
                </a:rPr>
                <a:t>Développement des activités économiques en milieu rural</a:t>
              </a:r>
            </a:p>
          </p:txBody>
        </p:sp>
        <p:sp>
          <p:nvSpPr>
            <p:cNvPr id="15" name="Rectangle : coins arrondis 14">
              <a:extLst>
                <a:ext uri="{FF2B5EF4-FFF2-40B4-BE49-F238E27FC236}">
                  <a16:creationId xmlns:a16="http://schemas.microsoft.com/office/drawing/2014/main" id="{DDFF5BA6-FAD1-0669-6E83-E227DE7B6481}"/>
                </a:ext>
              </a:extLst>
            </p:cNvPr>
            <p:cNvSpPr/>
            <p:nvPr/>
          </p:nvSpPr>
          <p:spPr>
            <a:xfrm>
              <a:off x="6211096" y="3943780"/>
              <a:ext cx="2918923" cy="588385"/>
            </a:xfrm>
            <a:prstGeom prst="roundRect">
              <a:avLst/>
            </a:prstGeom>
            <a:solidFill>
              <a:srgbClr val="BA0C2F">
                <a:lumMod val="75000"/>
              </a:srgbClr>
            </a:solidFill>
            <a:ln w="25400" cap="flat" cmpd="sng" algn="ctr">
              <a:solidFill>
                <a:srgbClr val="A7C6E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1400" b="1" i="0" u="none" strike="noStrike" kern="0" cap="none" spc="0" normalizeH="0" baseline="0" noProof="0" dirty="0">
                  <a:ln>
                    <a:noFill/>
                  </a:ln>
                  <a:solidFill>
                    <a:prstClr val="white"/>
                  </a:solidFill>
                  <a:effectLst/>
                  <a:uLnTx/>
                  <a:uFillTx/>
                  <a:latin typeface="Candara" panose="020E0502030303020204" pitchFamily="34" charset="0"/>
                  <a:ea typeface="+mn-ea"/>
                  <a:cs typeface="+mn-cs"/>
                </a:rPr>
                <a:t>ELECTRIFICATION</a:t>
              </a:r>
              <a:endParaRPr kumimoji="0" lang="fr-FR" sz="1400" b="0" i="0" u="none" strike="noStrike" kern="0" cap="none" spc="0" normalizeH="0" baseline="0" noProof="0" dirty="0">
                <a:ln>
                  <a:noFill/>
                </a:ln>
                <a:solidFill>
                  <a:prstClr val="white"/>
                </a:solidFill>
                <a:effectLst/>
                <a:uLnTx/>
                <a:uFillTx/>
                <a:latin typeface="Gill Sans MT" panose="020B0502020104020203"/>
                <a:ea typeface="+mn-ea"/>
                <a:cs typeface="+mn-cs"/>
              </a:endParaRPr>
            </a:p>
          </p:txBody>
        </p:sp>
      </p:grpSp>
      <p:sp>
        <p:nvSpPr>
          <p:cNvPr id="16" name="Rectangle 15">
            <a:extLst>
              <a:ext uri="{FF2B5EF4-FFF2-40B4-BE49-F238E27FC236}">
                <a16:creationId xmlns:a16="http://schemas.microsoft.com/office/drawing/2014/main" id="{85373932-9126-B82F-BFC6-BAF8A06CE496}"/>
              </a:ext>
            </a:extLst>
          </p:cNvPr>
          <p:cNvSpPr/>
          <p:nvPr/>
        </p:nvSpPr>
        <p:spPr>
          <a:xfrm>
            <a:off x="315258" y="5600001"/>
            <a:ext cx="4863570" cy="903252"/>
          </a:xfrm>
          <a:prstGeom prst="rect">
            <a:avLst/>
          </a:prstGeom>
          <a:solidFill>
            <a:sysClr val="window" lastClr="FFFFFF"/>
          </a:solidFill>
          <a:ln w="25400" cap="flat" cmpd="sng" algn="ctr">
            <a:solidFill>
              <a:srgbClr val="002F6C"/>
            </a:solidFill>
            <a:prstDash val="solid"/>
          </a:ln>
          <a:effectLst/>
        </p:spPr>
        <p:txBody>
          <a:bodyPr rtlCol="0" anchor="ctr"/>
          <a:lstStyle/>
          <a:p>
            <a:pPr marL="171450" marR="0" lvl="0" indent="-1714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r-FR" sz="1400" b="1" i="0" u="none" strike="noStrike" kern="0" cap="none" spc="0" normalizeH="0" baseline="0" noProof="0" dirty="0">
              <a:ln>
                <a:noFill/>
              </a:ln>
              <a:solidFill>
                <a:prstClr val="black"/>
              </a:solidFill>
              <a:effectLst/>
              <a:uLnTx/>
              <a:uFillTx/>
              <a:latin typeface="Candara" panose="020E0502030303020204" pitchFamily="34" charset="0"/>
              <a:ea typeface="+mn-ea"/>
              <a:cs typeface="+mn-cs"/>
            </a:endParaRPr>
          </a:p>
          <a:p>
            <a:pPr marL="171450" marR="0" lvl="0" indent="-1714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400" b="1" i="0" u="none" strike="noStrike" kern="0" cap="none" spc="0" normalizeH="0" baseline="0" noProof="0" dirty="0">
                <a:ln>
                  <a:noFill/>
                </a:ln>
                <a:solidFill>
                  <a:prstClr val="black"/>
                </a:solidFill>
                <a:effectLst/>
                <a:uLnTx/>
                <a:uFillTx/>
                <a:latin typeface="Candara" panose="020E0502030303020204" pitchFamily="34" charset="0"/>
                <a:ea typeface="+mn-ea"/>
                <a:cs typeface="+mn-cs"/>
              </a:rPr>
              <a:t>Améliorer la fiabilité du réseau de transport</a:t>
            </a:r>
          </a:p>
          <a:p>
            <a:pPr marL="171450" marR="0" lvl="0" indent="-1714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400" b="1" i="0" u="none" strike="noStrike" kern="0" cap="none" spc="0" normalizeH="0" baseline="0" noProof="0" dirty="0">
                <a:ln>
                  <a:noFill/>
                </a:ln>
                <a:solidFill>
                  <a:prstClr val="black"/>
                </a:solidFill>
                <a:effectLst/>
                <a:uLnTx/>
                <a:uFillTx/>
                <a:latin typeface="Candara" panose="020E0502030303020204" pitchFamily="34" charset="0"/>
                <a:ea typeface="+mn-ea"/>
                <a:cs typeface="+mn-cs"/>
              </a:rPr>
              <a:t>Améliorer la fiabilité du réseau de distribution</a:t>
            </a:r>
          </a:p>
        </p:txBody>
      </p:sp>
      <p:sp>
        <p:nvSpPr>
          <p:cNvPr id="17" name="Rectangle : coins arrondis 16">
            <a:extLst>
              <a:ext uri="{FF2B5EF4-FFF2-40B4-BE49-F238E27FC236}">
                <a16:creationId xmlns:a16="http://schemas.microsoft.com/office/drawing/2014/main" id="{E0D6358E-8E7D-E152-E236-6A10DBCF0CD0}"/>
              </a:ext>
            </a:extLst>
          </p:cNvPr>
          <p:cNvSpPr/>
          <p:nvPr/>
        </p:nvSpPr>
        <p:spPr>
          <a:xfrm>
            <a:off x="225813" y="5305807"/>
            <a:ext cx="2407469" cy="468000"/>
          </a:xfrm>
          <a:prstGeom prst="roundRect">
            <a:avLst/>
          </a:prstGeom>
          <a:solidFill>
            <a:srgbClr val="43BB8D"/>
          </a:solidFill>
          <a:ln w="25400" cap="flat" cmpd="sng" algn="ctr">
            <a:solidFill>
              <a:srgbClr val="002F6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1400" b="1" i="0" u="none" strike="noStrike" kern="0" cap="none" spc="0" normalizeH="0" baseline="0" noProof="0" dirty="0">
                <a:ln>
                  <a:noFill/>
                </a:ln>
                <a:solidFill>
                  <a:prstClr val="white"/>
                </a:solidFill>
                <a:effectLst/>
                <a:uLnTx/>
                <a:uFillTx/>
                <a:latin typeface="Candara" panose="020E0502030303020204" pitchFamily="34" charset="0"/>
                <a:ea typeface="+mn-ea"/>
                <a:cs typeface="+mn-cs"/>
              </a:rPr>
              <a:t>TELECONDUITE</a:t>
            </a:r>
            <a:endParaRPr kumimoji="0" lang="fr-FR" sz="1400" b="0" i="0" u="none" strike="noStrike" kern="0" cap="none" spc="0" normalizeH="0" baseline="0" noProof="0" dirty="0">
              <a:ln>
                <a:noFill/>
              </a:ln>
              <a:solidFill>
                <a:prstClr val="white"/>
              </a:solidFill>
              <a:effectLst/>
              <a:uLnTx/>
              <a:uFillTx/>
              <a:latin typeface="Gill Sans MT" panose="020B0502020104020203"/>
              <a:ea typeface="+mn-ea"/>
              <a:cs typeface="+mn-cs"/>
            </a:endParaRPr>
          </a:p>
        </p:txBody>
      </p:sp>
    </p:spTree>
    <p:extLst>
      <p:ext uri="{BB962C8B-B14F-4D97-AF65-F5344CB8AC3E}">
        <p14:creationId xmlns:p14="http://schemas.microsoft.com/office/powerpoint/2010/main" val="13325756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CCC4F6F6-08FA-4C84-B747-1ADC0F4168D4}"/>
              </a:ext>
            </a:extLst>
          </p:cNvPr>
          <p:cNvSpPr>
            <a:spLocks noGrp="1"/>
          </p:cNvSpPr>
          <p:nvPr>
            <p:ph type="sldNum" sz="quarter" idx="12"/>
          </p:nvPr>
        </p:nvSpPr>
        <p:spPr/>
        <p:txBody>
          <a:bodyPr/>
          <a:lstStyle/>
          <a:p>
            <a:pPr defTabSz="914377">
              <a:defRPr/>
            </a:pPr>
            <a:fld id="{E957DFF7-CC65-42D5-B625-3F855E324797}" type="slidenum">
              <a:rPr lang="fr-FR">
                <a:latin typeface="Calibri" panose="020F0502020204030204"/>
              </a:rPr>
              <a:pPr defTabSz="914377">
                <a:defRPr/>
              </a:pPr>
              <a:t>13</a:t>
            </a:fld>
            <a:endParaRPr lang="fr-FR" dirty="0">
              <a:latin typeface="Calibri" panose="020F0502020204030204"/>
            </a:endParaRPr>
          </a:p>
        </p:txBody>
      </p:sp>
      <p:sp>
        <p:nvSpPr>
          <p:cNvPr id="3" name="Titre 1">
            <a:extLst>
              <a:ext uri="{FF2B5EF4-FFF2-40B4-BE49-F238E27FC236}">
                <a16:creationId xmlns:a16="http://schemas.microsoft.com/office/drawing/2014/main" id="{A2A1D20F-7A7E-1F1F-75A1-2BA26CFC2BFC}"/>
              </a:ext>
            </a:extLst>
          </p:cNvPr>
          <p:cNvSpPr txBox="1">
            <a:spLocks/>
          </p:cNvSpPr>
          <p:nvPr/>
        </p:nvSpPr>
        <p:spPr>
          <a:xfrm>
            <a:off x="0" y="-172006"/>
            <a:ext cx="12192000" cy="846701"/>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200" kern="1200">
                <a:solidFill>
                  <a:srgbClr val="000000"/>
                </a:solidFill>
                <a:latin typeface="Myriad Pro"/>
                <a:ea typeface="+mj-ea"/>
                <a:cs typeface="Myriad Pro"/>
              </a:defRPr>
            </a:lvl1pPr>
          </a:lstStyle>
          <a:p>
            <a:r>
              <a:rPr lang="fr-FR" sz="2000" b="1" cap="small" dirty="0">
                <a:solidFill>
                  <a:schemeClr val="tx1"/>
                </a:solidFill>
                <a:latin typeface="Candara" panose="020E0502030303020204" pitchFamily="34" charset="0"/>
              </a:rPr>
              <a:t>III. CAS DE MISE EN ŒUVRE DANS LE SECTEUR DE L’ELECTRICITE EN CÔTE D’IVOIRE</a:t>
            </a:r>
          </a:p>
          <a:p>
            <a:r>
              <a:rPr lang="fr-FR" sz="2000" b="1" dirty="0">
                <a:solidFill>
                  <a:schemeClr val="accent2">
                    <a:lumMod val="75000"/>
                  </a:schemeClr>
                </a:solidFill>
                <a:latin typeface="Candara" panose="020E0502030303020204" pitchFamily="34" charset="0"/>
                <a:ea typeface="+mn-ea"/>
                <a:cs typeface="+mn-cs"/>
              </a:rPr>
              <a:t>2. Synthèse des Résultats des Plans Directeurs 2014-2030 (2/2)</a:t>
            </a:r>
          </a:p>
        </p:txBody>
      </p:sp>
      <p:graphicFrame>
        <p:nvGraphicFramePr>
          <p:cNvPr id="4" name="Tableau 3">
            <a:extLst>
              <a:ext uri="{FF2B5EF4-FFF2-40B4-BE49-F238E27FC236}">
                <a16:creationId xmlns:a16="http://schemas.microsoft.com/office/drawing/2014/main" id="{F4C35085-F50E-041F-A4F7-1000613EBB24}"/>
              </a:ext>
            </a:extLst>
          </p:cNvPr>
          <p:cNvGraphicFramePr>
            <a:graphicFrameLocks noGrp="1"/>
          </p:cNvGraphicFramePr>
          <p:nvPr>
            <p:extLst>
              <p:ext uri="{D42A27DB-BD31-4B8C-83A1-F6EECF244321}">
                <p14:modId xmlns:p14="http://schemas.microsoft.com/office/powerpoint/2010/main" val="1730440561"/>
              </p:ext>
            </p:extLst>
          </p:nvPr>
        </p:nvGraphicFramePr>
        <p:xfrm>
          <a:off x="122830" y="757857"/>
          <a:ext cx="7062828" cy="4892681"/>
        </p:xfrm>
        <a:graphic>
          <a:graphicData uri="http://schemas.openxmlformats.org/drawingml/2006/table">
            <a:tbl>
              <a:tblPr/>
              <a:tblGrid>
                <a:gridCol w="371524">
                  <a:extLst>
                    <a:ext uri="{9D8B030D-6E8A-4147-A177-3AD203B41FA5}">
                      <a16:colId xmlns:a16="http://schemas.microsoft.com/office/drawing/2014/main" val="20000"/>
                    </a:ext>
                  </a:extLst>
                </a:gridCol>
                <a:gridCol w="2263975">
                  <a:extLst>
                    <a:ext uri="{9D8B030D-6E8A-4147-A177-3AD203B41FA5}">
                      <a16:colId xmlns:a16="http://schemas.microsoft.com/office/drawing/2014/main" val="20001"/>
                    </a:ext>
                  </a:extLst>
                </a:gridCol>
                <a:gridCol w="959771">
                  <a:extLst>
                    <a:ext uri="{9D8B030D-6E8A-4147-A177-3AD203B41FA5}">
                      <a16:colId xmlns:a16="http://schemas.microsoft.com/office/drawing/2014/main" val="20002"/>
                    </a:ext>
                  </a:extLst>
                </a:gridCol>
                <a:gridCol w="1114572">
                  <a:extLst>
                    <a:ext uri="{9D8B030D-6E8A-4147-A177-3AD203B41FA5}">
                      <a16:colId xmlns:a16="http://schemas.microsoft.com/office/drawing/2014/main" val="20003"/>
                    </a:ext>
                  </a:extLst>
                </a:gridCol>
                <a:gridCol w="1114572">
                  <a:extLst>
                    <a:ext uri="{9D8B030D-6E8A-4147-A177-3AD203B41FA5}">
                      <a16:colId xmlns:a16="http://schemas.microsoft.com/office/drawing/2014/main" val="20004"/>
                    </a:ext>
                  </a:extLst>
                </a:gridCol>
                <a:gridCol w="1238414">
                  <a:extLst>
                    <a:ext uri="{9D8B030D-6E8A-4147-A177-3AD203B41FA5}">
                      <a16:colId xmlns:a16="http://schemas.microsoft.com/office/drawing/2014/main" val="20005"/>
                    </a:ext>
                  </a:extLst>
                </a:gridCol>
              </a:tblGrid>
              <a:tr h="223362">
                <a:tc>
                  <a:txBody>
                    <a:bodyPr/>
                    <a:lstStyle/>
                    <a:p>
                      <a:pPr algn="l" fontAlgn="b"/>
                      <a:endParaRPr lang="fr-FR" sz="1100" b="0" i="0" u="none" strike="noStrike" dirty="0">
                        <a:solidFill>
                          <a:srgbClr val="000000"/>
                        </a:solidFill>
                        <a:effectLst/>
                        <a:latin typeface="Candara" panose="020E0502030303020204" pitchFamily="34" charset="0"/>
                      </a:endParaRPr>
                    </a:p>
                  </a:txBody>
                  <a:tcPr marL="9525" marR="9525" marT="9525" marB="0" anchor="b">
                    <a:lnL>
                      <a:noFill/>
                    </a:lnL>
                    <a:lnR>
                      <a:noFill/>
                    </a:lnR>
                    <a:lnT>
                      <a:noFill/>
                    </a:lnT>
                    <a:lnB>
                      <a:noFill/>
                    </a:lnB>
                  </a:tcPr>
                </a:tc>
                <a:tc>
                  <a:txBody>
                    <a:bodyPr/>
                    <a:lstStyle/>
                    <a:p>
                      <a:pPr algn="l" fontAlgn="b"/>
                      <a:endParaRPr lang="fr-FR" sz="1100" b="0" i="0" u="none" strike="noStrike">
                        <a:solidFill>
                          <a:srgbClr val="000000"/>
                        </a:solidFill>
                        <a:effectLst/>
                        <a:latin typeface="Candara" panose="020E0502030303020204" pitchFamily="34" charset="0"/>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fr-FR" sz="1100" b="0" i="0" u="none" strike="noStrike">
                        <a:solidFill>
                          <a:srgbClr val="000000"/>
                        </a:solidFill>
                        <a:effectLst/>
                        <a:latin typeface="Candara" panose="020E0502030303020204" pitchFamily="34" charset="0"/>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fr-FR" sz="1100" b="0" i="0" u="none" strike="noStrike">
                        <a:solidFill>
                          <a:srgbClr val="000000"/>
                        </a:solidFill>
                        <a:effectLst/>
                        <a:latin typeface="Candara" panose="020E0502030303020204" pitchFamily="34" charset="0"/>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fr-FR" sz="1100" b="0" i="0" u="none" strike="noStrike">
                        <a:solidFill>
                          <a:srgbClr val="000000"/>
                        </a:solidFill>
                        <a:effectLst/>
                        <a:latin typeface="Candara" panose="020E0502030303020204" pitchFamily="34" charset="0"/>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fr-FR" sz="1100" b="0" i="0" u="none" strike="noStrike" dirty="0">
                        <a:solidFill>
                          <a:srgbClr val="000000"/>
                        </a:solidFill>
                        <a:effectLst/>
                        <a:latin typeface="Candara" panose="020E050203030302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0"/>
                  </a:ext>
                </a:extLst>
              </a:tr>
              <a:tr h="542449">
                <a:tc>
                  <a:txBody>
                    <a:bodyPr/>
                    <a:lstStyle/>
                    <a:p>
                      <a:pPr algn="l" fontAlgn="b"/>
                      <a:endParaRPr lang="fr-FR" sz="1100" b="0" i="0" u="none" strike="noStrike">
                        <a:solidFill>
                          <a:srgbClr val="000000"/>
                        </a:solidFill>
                        <a:effectLst/>
                        <a:latin typeface="Candara" panose="020E0502030303020204" pitchFamily="34" charset="0"/>
                      </a:endParaRP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c gridSpan="4">
                  <a:txBody>
                    <a:bodyPr/>
                    <a:lstStyle/>
                    <a:p>
                      <a:pPr algn="ctr" fontAlgn="ctr"/>
                      <a:r>
                        <a:rPr lang="fr-FR" sz="1200" b="1" i="0" u="none" strike="noStrike" dirty="0">
                          <a:solidFill>
                            <a:srgbClr val="000000"/>
                          </a:solidFill>
                          <a:effectLst/>
                          <a:latin typeface="Candara" panose="020E0502030303020204" pitchFamily="34" charset="0"/>
                        </a:rPr>
                        <a:t>BUDGET D'INVESTISSEMENTS 2014-2030</a:t>
                      </a:r>
                      <a:br>
                        <a:rPr lang="fr-FR" sz="1200" b="1" i="0" u="none" strike="noStrike" dirty="0">
                          <a:solidFill>
                            <a:srgbClr val="000000"/>
                          </a:solidFill>
                          <a:effectLst/>
                          <a:latin typeface="Candara" panose="020E0502030303020204" pitchFamily="34" charset="0"/>
                        </a:rPr>
                      </a:br>
                      <a:r>
                        <a:rPr lang="fr-FR" sz="1200" b="1" i="0" u="none" strike="noStrike" dirty="0">
                          <a:solidFill>
                            <a:srgbClr val="000000"/>
                          </a:solidFill>
                          <a:effectLst/>
                          <a:latin typeface="Candara" panose="020E0502030303020204" pitchFamily="34" charset="0"/>
                        </a:rPr>
                        <a:t>En milliard de FCFA / </a:t>
                      </a:r>
                      <a:r>
                        <a:rPr lang="fr-FR" sz="1200" b="1" i="0" u="none" strike="noStrike" dirty="0">
                          <a:solidFill>
                            <a:srgbClr val="FF0000"/>
                          </a:solidFill>
                          <a:effectLst/>
                          <a:latin typeface="Candara" panose="020E0502030303020204" pitchFamily="34" charset="0"/>
                        </a:rPr>
                        <a:t>milliards USD</a:t>
                      </a:r>
                      <a:endParaRPr lang="fr-FR" sz="1200" b="1" i="0" u="none" strike="noStrike" dirty="0">
                        <a:solidFill>
                          <a:srgbClr val="000000"/>
                        </a:solidFill>
                        <a:effectLst/>
                        <a:latin typeface="Candara" panose="020E0502030303020204" pitchFamily="34" charset="0"/>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r-FR"/>
                    </a:p>
                  </a:txBody>
                  <a:tcPr/>
                </a:tc>
                <a:tc hMerge="1">
                  <a:txBody>
                    <a:bodyPr/>
                    <a:lstStyle/>
                    <a:p>
                      <a:endParaRPr lang="fr-FR"/>
                    </a:p>
                  </a:txBody>
                  <a:tcPr/>
                </a:tc>
                <a:tc hMerge="1">
                  <a:txBody>
                    <a:bodyPr/>
                    <a:lstStyle/>
                    <a:p>
                      <a:endParaRPr lang="fr-FR"/>
                    </a:p>
                  </a:txBody>
                  <a:tcPr/>
                </a:tc>
                <a:tc>
                  <a:txBody>
                    <a:bodyPr/>
                    <a:lstStyle/>
                    <a:p>
                      <a:pPr algn="l" fontAlgn="b"/>
                      <a:endParaRPr lang="fr-FR" sz="1100" b="0" i="0" u="none" strike="noStrike" dirty="0">
                        <a:solidFill>
                          <a:srgbClr val="000000"/>
                        </a:solidFill>
                        <a:effectLst/>
                        <a:latin typeface="Candara" panose="020E0502030303020204" pitchFamily="34" charset="0"/>
                      </a:endParaRP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01"/>
                  </a:ext>
                </a:extLst>
              </a:tr>
              <a:tr h="223362">
                <a:tc>
                  <a:txBody>
                    <a:bodyPr/>
                    <a:lstStyle/>
                    <a:p>
                      <a:pPr algn="ctr" fontAlgn="ctr"/>
                      <a:endParaRPr lang="fr-FR" sz="1100" b="0" i="0" u="none" strike="noStrike">
                        <a:solidFill>
                          <a:srgbClr val="000000"/>
                        </a:solidFill>
                        <a:effectLst/>
                        <a:latin typeface="Candara" panose="020E0502030303020204" pitchFamily="34"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l" fontAlgn="ctr"/>
                      <a:endParaRPr lang="fr-FR" sz="1100" b="0" i="0" u="none" strike="noStrike" dirty="0">
                        <a:solidFill>
                          <a:srgbClr val="000000"/>
                        </a:solidFill>
                        <a:effectLst/>
                        <a:latin typeface="Candara" panose="020E0502030303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l" fontAlgn="ctr"/>
                      <a:endParaRPr lang="fr-FR" sz="1100" b="0" i="0" u="none" strike="noStrike">
                        <a:solidFill>
                          <a:srgbClr val="000000"/>
                        </a:solidFill>
                        <a:effectLst/>
                        <a:latin typeface="Candara" panose="020E0502030303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fontAlgn="ctr"/>
                      <a:endParaRPr lang="fr-FR" sz="1100" b="0" i="0" u="none" strike="noStrike">
                        <a:solidFill>
                          <a:srgbClr val="000000"/>
                        </a:solidFill>
                        <a:effectLst/>
                        <a:latin typeface="Candara" panose="020E0502030303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l" fontAlgn="ctr"/>
                      <a:endParaRPr lang="fr-FR" sz="1100" b="0" i="0" u="none" strike="noStrike">
                        <a:solidFill>
                          <a:srgbClr val="000000"/>
                        </a:solidFill>
                        <a:effectLst/>
                        <a:latin typeface="Candara" panose="020E0502030303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l" fontAlgn="b"/>
                      <a:endParaRPr lang="fr-FR" sz="1100" b="0" i="0" u="none" strike="noStrike">
                        <a:solidFill>
                          <a:srgbClr val="000000"/>
                        </a:solidFill>
                        <a:effectLst/>
                        <a:latin typeface="Candara" panose="020E0502030303020204" pitchFamily="34" charset="0"/>
                      </a:endParaRPr>
                    </a:p>
                  </a:txBody>
                  <a:tcPr marL="9525" marR="9525" marT="9525" marB="0" anchor="b">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02"/>
                  </a:ext>
                </a:extLst>
              </a:tr>
              <a:tr h="467995">
                <a:tc>
                  <a:txBody>
                    <a:bodyPr/>
                    <a:lstStyle/>
                    <a:p>
                      <a:pPr algn="l" fontAlgn="ctr"/>
                      <a:r>
                        <a:rPr lang="fr-FR" sz="1200" b="1" i="0" u="none" strike="noStrike" dirty="0">
                          <a:solidFill>
                            <a:srgbClr val="000000"/>
                          </a:solidFill>
                          <a:effectLst/>
                          <a:latin typeface="Candara" panose="020E0502030303020204" pitchFamily="34" charset="0"/>
                        </a:rPr>
                        <a:t>N°</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CD5B4"/>
                    </a:solidFill>
                  </a:tcPr>
                </a:tc>
                <a:tc>
                  <a:txBody>
                    <a:bodyPr/>
                    <a:lstStyle/>
                    <a:p>
                      <a:pPr algn="l" fontAlgn="ctr"/>
                      <a:r>
                        <a:rPr lang="fr-FR" sz="1200" b="1" i="0" u="none" strike="noStrike" dirty="0">
                          <a:solidFill>
                            <a:srgbClr val="000000"/>
                          </a:solidFill>
                          <a:effectLst/>
                          <a:latin typeface="Candara" panose="020E0502030303020204" pitchFamily="34" charset="0"/>
                        </a:rPr>
                        <a:t>Désignation</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CD5B4"/>
                    </a:solidFill>
                  </a:tcPr>
                </a:tc>
                <a:tc>
                  <a:txBody>
                    <a:bodyPr/>
                    <a:lstStyle/>
                    <a:p>
                      <a:pPr algn="ctr" fontAlgn="ctr"/>
                      <a:r>
                        <a:rPr lang="fr-FR" sz="1200" b="1" i="0" u="none" strike="noStrike" dirty="0">
                          <a:solidFill>
                            <a:srgbClr val="000000"/>
                          </a:solidFill>
                          <a:effectLst/>
                          <a:latin typeface="Candara" panose="020E0502030303020204" pitchFamily="34" charset="0"/>
                        </a:rPr>
                        <a:t>2014-2020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CD5B4"/>
                    </a:solidFill>
                  </a:tcPr>
                </a:tc>
                <a:tc>
                  <a:txBody>
                    <a:bodyPr/>
                    <a:lstStyle/>
                    <a:p>
                      <a:pPr algn="ctr" fontAlgn="ctr"/>
                      <a:r>
                        <a:rPr lang="fr-FR" sz="1200" b="1" i="0" u="none" strike="noStrike" dirty="0">
                          <a:solidFill>
                            <a:srgbClr val="000000"/>
                          </a:solidFill>
                          <a:effectLst/>
                          <a:latin typeface="Candara" panose="020E0502030303020204" pitchFamily="34" charset="0"/>
                        </a:rPr>
                        <a:t>2021-2025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CD5B4"/>
                    </a:solidFill>
                  </a:tcPr>
                </a:tc>
                <a:tc>
                  <a:txBody>
                    <a:bodyPr/>
                    <a:lstStyle/>
                    <a:p>
                      <a:pPr algn="ctr" fontAlgn="ctr"/>
                      <a:r>
                        <a:rPr lang="fr-FR" sz="1200" b="1" i="0" u="none" strike="noStrike" dirty="0">
                          <a:solidFill>
                            <a:srgbClr val="000000"/>
                          </a:solidFill>
                          <a:effectLst/>
                          <a:latin typeface="Candara" panose="020E0502030303020204" pitchFamily="34" charset="0"/>
                        </a:rPr>
                        <a:t>2026-2030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CD5B4"/>
                    </a:solidFill>
                  </a:tcPr>
                </a:tc>
                <a:tc>
                  <a:txBody>
                    <a:bodyPr/>
                    <a:lstStyle/>
                    <a:p>
                      <a:pPr algn="ctr" fontAlgn="ctr"/>
                      <a:r>
                        <a:rPr lang="fr-FR" sz="1200" b="1" i="0" u="none" strike="noStrike" dirty="0">
                          <a:solidFill>
                            <a:srgbClr val="000000"/>
                          </a:solidFill>
                          <a:effectLst/>
                          <a:latin typeface="Candara" panose="020E0502030303020204" pitchFamily="34" charset="0"/>
                        </a:rPr>
                        <a:t>Total</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CD5B4"/>
                    </a:solidFill>
                  </a:tcPr>
                </a:tc>
                <a:extLst>
                  <a:ext uri="{0D108BD9-81ED-4DB2-BD59-A6C34878D82A}">
                    <a16:rowId xmlns:a16="http://schemas.microsoft.com/office/drawing/2014/main" val="10003"/>
                  </a:ext>
                </a:extLst>
              </a:tr>
              <a:tr h="255270">
                <a:tc rowSpan="2">
                  <a:txBody>
                    <a:bodyPr/>
                    <a:lstStyle/>
                    <a:p>
                      <a:pPr algn="ctr" fontAlgn="ctr"/>
                      <a:r>
                        <a:rPr lang="fr-FR" sz="1400" b="0" i="0" u="none" strike="noStrike" dirty="0">
                          <a:solidFill>
                            <a:srgbClr val="000000"/>
                          </a:solidFill>
                          <a:effectLst/>
                          <a:latin typeface="Candara" panose="020E0502030303020204" pitchFamily="34" charset="0"/>
                        </a:rPr>
                        <a:t>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rowSpan="2">
                  <a:txBody>
                    <a:bodyPr/>
                    <a:lstStyle/>
                    <a:p>
                      <a:pPr algn="l" fontAlgn="ctr"/>
                      <a:r>
                        <a:rPr lang="fr-FR" sz="1200" b="1" i="0" u="none" strike="noStrike" dirty="0">
                          <a:solidFill>
                            <a:srgbClr val="000000"/>
                          </a:solidFill>
                          <a:effectLst/>
                          <a:latin typeface="Candara" panose="020E0502030303020204" pitchFamily="34" charset="0"/>
                        </a:rPr>
                        <a:t>Production*</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rtl="0" fontAlgn="ctr"/>
                      <a:r>
                        <a:rPr lang="fr-FR" sz="1200" b="1" i="0" u="none" strike="noStrike" dirty="0">
                          <a:solidFill>
                            <a:srgbClr val="000000"/>
                          </a:solidFill>
                          <a:effectLst/>
                          <a:latin typeface="Candara" panose="020E0502030303020204" pitchFamily="34" charset="0"/>
                        </a:rPr>
                        <a:t>4 949,00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rtl="0" fontAlgn="ctr"/>
                      <a:r>
                        <a:rPr lang="fr-FR" sz="1200" b="1" i="0" u="none" strike="noStrike" dirty="0">
                          <a:solidFill>
                            <a:srgbClr val="000000"/>
                          </a:solidFill>
                          <a:effectLst/>
                          <a:latin typeface="Candara" panose="020E0502030303020204" pitchFamily="34" charset="0"/>
                        </a:rPr>
                        <a:t>1 407,00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rtl="0" fontAlgn="ctr"/>
                      <a:r>
                        <a:rPr lang="fr-FR" sz="1200" b="1" i="0" u="none" strike="noStrike" dirty="0">
                          <a:solidFill>
                            <a:srgbClr val="000000"/>
                          </a:solidFill>
                          <a:effectLst/>
                          <a:latin typeface="Candara" panose="020E0502030303020204" pitchFamily="34" charset="0"/>
                        </a:rPr>
                        <a:t>1 718,00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rtl="0" fontAlgn="ctr"/>
                      <a:r>
                        <a:rPr lang="fr-FR" sz="1200" b="1" i="0" u="none" strike="noStrike" dirty="0">
                          <a:solidFill>
                            <a:srgbClr val="000000"/>
                          </a:solidFill>
                          <a:effectLst/>
                          <a:latin typeface="Candara" panose="020E0502030303020204" pitchFamily="34" charset="0"/>
                        </a:rPr>
                        <a:t>8 074,00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4"/>
                  </a:ext>
                </a:extLst>
              </a:tr>
              <a:tr h="223362">
                <a:tc vMerge="1">
                  <a:txBody>
                    <a:bodyPr/>
                    <a:lstStyle/>
                    <a:p>
                      <a:endParaRPr lang="fr-FR"/>
                    </a:p>
                  </a:txBody>
                  <a:tcPr/>
                </a:tc>
                <a:tc vMerge="1">
                  <a:txBody>
                    <a:bodyPr/>
                    <a:lstStyle/>
                    <a:p>
                      <a:endParaRPr lang="fr-FR"/>
                    </a:p>
                  </a:txBody>
                  <a:tcPr/>
                </a:tc>
                <a:tc>
                  <a:txBody>
                    <a:bodyPr/>
                    <a:lstStyle/>
                    <a:p>
                      <a:pPr algn="ctr" rtl="0" fontAlgn="ctr"/>
                      <a:r>
                        <a:rPr lang="fr-FR" sz="1200" b="1" i="0" u="none" strike="noStrike">
                          <a:solidFill>
                            <a:srgbClr val="FF0000"/>
                          </a:solidFill>
                          <a:effectLst/>
                          <a:latin typeface="Candara" panose="020E0502030303020204" pitchFamily="34" charset="0"/>
                        </a:rPr>
                        <a:t>8,25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rtl="0" fontAlgn="ctr"/>
                      <a:r>
                        <a:rPr lang="fr-FR" sz="1200" b="1" i="0" u="none" strike="noStrike">
                          <a:solidFill>
                            <a:srgbClr val="FF0000"/>
                          </a:solidFill>
                          <a:effectLst/>
                          <a:latin typeface="Candara" panose="020E0502030303020204" pitchFamily="34" charset="0"/>
                        </a:rPr>
                        <a:t>2,35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rtl="0" fontAlgn="ctr"/>
                      <a:r>
                        <a:rPr lang="fr-FR" sz="1200" b="1" i="0" u="none" strike="noStrike">
                          <a:solidFill>
                            <a:srgbClr val="FF0000"/>
                          </a:solidFill>
                          <a:effectLst/>
                          <a:latin typeface="Candara" panose="020E0502030303020204" pitchFamily="34" charset="0"/>
                        </a:rPr>
                        <a:t>2,86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rtl="0" fontAlgn="ctr"/>
                      <a:r>
                        <a:rPr lang="fr-FR" sz="1200" b="1" i="0" u="none" strike="noStrike" dirty="0">
                          <a:solidFill>
                            <a:srgbClr val="FF0000"/>
                          </a:solidFill>
                          <a:effectLst/>
                          <a:latin typeface="Candara" panose="020E0502030303020204" pitchFamily="34" charset="0"/>
                        </a:rPr>
                        <a:t>13,46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5"/>
                  </a:ext>
                </a:extLst>
              </a:tr>
              <a:tr h="382905">
                <a:tc rowSpan="2">
                  <a:txBody>
                    <a:bodyPr/>
                    <a:lstStyle/>
                    <a:p>
                      <a:pPr algn="ctr" fontAlgn="ctr"/>
                      <a:r>
                        <a:rPr lang="fr-FR" sz="1400" b="0" i="0" u="none" strike="noStrike">
                          <a:solidFill>
                            <a:srgbClr val="000000"/>
                          </a:solidFill>
                          <a:effectLst/>
                          <a:latin typeface="Candara" panose="020E0502030303020204" pitchFamily="34" charset="0"/>
                        </a:rPr>
                        <a:t>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rowSpan="2">
                  <a:txBody>
                    <a:bodyPr/>
                    <a:lstStyle/>
                    <a:p>
                      <a:pPr algn="l" fontAlgn="ctr"/>
                      <a:r>
                        <a:rPr lang="fr-FR" sz="1200" b="1" i="0" u="none" strike="noStrike" dirty="0">
                          <a:solidFill>
                            <a:srgbClr val="000000"/>
                          </a:solidFill>
                          <a:effectLst/>
                          <a:latin typeface="Candara" panose="020E0502030303020204" pitchFamily="34" charset="0"/>
                        </a:rPr>
                        <a:t>Transport</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fr-FR" sz="1200" b="1" i="0" u="none" strike="noStrike">
                          <a:solidFill>
                            <a:srgbClr val="000000"/>
                          </a:solidFill>
                          <a:effectLst/>
                          <a:latin typeface="Candara" panose="020E0502030303020204" pitchFamily="34" charset="0"/>
                        </a:rPr>
                        <a:t>953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fr-FR" sz="1200" b="1" i="0" u="none" strike="noStrike" dirty="0">
                          <a:solidFill>
                            <a:srgbClr val="000000"/>
                          </a:solidFill>
                          <a:effectLst/>
                          <a:latin typeface="Candara" panose="020E0502030303020204" pitchFamily="34" charset="0"/>
                        </a:rPr>
                        <a:t>243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fr-FR" sz="1200" b="1" i="0" u="none" strike="noStrike">
                          <a:solidFill>
                            <a:srgbClr val="000000"/>
                          </a:solidFill>
                          <a:effectLst/>
                          <a:latin typeface="Candara" panose="020E0502030303020204" pitchFamily="34" charset="0"/>
                        </a:rPr>
                        <a:t>45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fr-FR" sz="1200" b="1" i="0" u="none" strike="noStrike">
                          <a:solidFill>
                            <a:srgbClr val="000000"/>
                          </a:solidFill>
                          <a:effectLst/>
                          <a:latin typeface="Candara" panose="020E0502030303020204" pitchFamily="34" charset="0"/>
                        </a:rPr>
                        <a:t>1 241,00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6"/>
                  </a:ext>
                </a:extLst>
              </a:tr>
              <a:tr h="223362">
                <a:tc vMerge="1">
                  <a:txBody>
                    <a:bodyPr/>
                    <a:lstStyle/>
                    <a:p>
                      <a:endParaRPr lang="fr-FR"/>
                    </a:p>
                  </a:txBody>
                  <a:tcPr/>
                </a:tc>
                <a:tc vMerge="1">
                  <a:txBody>
                    <a:bodyPr/>
                    <a:lstStyle/>
                    <a:p>
                      <a:endParaRPr lang="fr-FR"/>
                    </a:p>
                  </a:txBody>
                  <a:tcPr/>
                </a:tc>
                <a:tc>
                  <a:txBody>
                    <a:bodyPr/>
                    <a:lstStyle/>
                    <a:p>
                      <a:pPr algn="ctr" rtl="0" fontAlgn="ctr"/>
                      <a:r>
                        <a:rPr lang="fr-FR" sz="1200" b="1" i="0" u="none" strike="noStrike">
                          <a:solidFill>
                            <a:srgbClr val="FF0000"/>
                          </a:solidFill>
                          <a:effectLst/>
                          <a:latin typeface="Candara" panose="020E0502030303020204" pitchFamily="34" charset="0"/>
                        </a:rPr>
                        <a:t>1,59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fr-FR" sz="1200" b="1" i="0" u="none" strike="noStrike">
                          <a:solidFill>
                            <a:srgbClr val="FF0000"/>
                          </a:solidFill>
                          <a:effectLst/>
                          <a:latin typeface="Candara" panose="020E0502030303020204" pitchFamily="34" charset="0"/>
                        </a:rPr>
                        <a:t>0,41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fr-FR" sz="1200" b="1" i="0" u="none" strike="noStrike">
                          <a:solidFill>
                            <a:srgbClr val="FF0000"/>
                          </a:solidFill>
                          <a:effectLst/>
                          <a:latin typeface="Candara" panose="020E0502030303020204" pitchFamily="34" charset="0"/>
                        </a:rPr>
                        <a:t>0,08</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fr-FR" sz="1200" b="1" i="0" u="none" strike="noStrike">
                          <a:solidFill>
                            <a:srgbClr val="FF0000"/>
                          </a:solidFill>
                          <a:effectLst/>
                          <a:latin typeface="Candara" panose="020E0502030303020204" pitchFamily="34" charset="0"/>
                        </a:rPr>
                        <a:t>2,07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7"/>
                  </a:ext>
                </a:extLst>
              </a:tr>
              <a:tr h="382905">
                <a:tc rowSpan="2">
                  <a:txBody>
                    <a:bodyPr/>
                    <a:lstStyle/>
                    <a:p>
                      <a:pPr algn="ctr" fontAlgn="ctr"/>
                      <a:r>
                        <a:rPr lang="fr-FR" sz="1400" b="0" i="0" u="none" strike="noStrike" dirty="0">
                          <a:solidFill>
                            <a:srgbClr val="000000"/>
                          </a:solidFill>
                          <a:effectLst/>
                          <a:latin typeface="Candara" panose="020E0502030303020204" pitchFamily="34" charset="0"/>
                        </a:rPr>
                        <a:t>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rowSpan="2">
                  <a:txBody>
                    <a:bodyPr/>
                    <a:lstStyle/>
                    <a:p>
                      <a:pPr algn="l" fontAlgn="ctr"/>
                      <a:r>
                        <a:rPr lang="fr-FR" sz="1200" b="1" i="0" u="none" strike="noStrike" dirty="0">
                          <a:solidFill>
                            <a:srgbClr val="000000"/>
                          </a:solidFill>
                          <a:effectLst/>
                          <a:latin typeface="Candara" panose="020E0502030303020204" pitchFamily="34" charset="0"/>
                        </a:rPr>
                        <a:t>Distribution</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rtl="0" fontAlgn="ctr"/>
                      <a:r>
                        <a:rPr lang="fr-FR" sz="1200" b="1" i="0" u="none" strike="noStrike" dirty="0">
                          <a:solidFill>
                            <a:srgbClr val="000000"/>
                          </a:solidFill>
                          <a:effectLst/>
                          <a:latin typeface="Candara" panose="020E0502030303020204" pitchFamily="34" charset="0"/>
                        </a:rPr>
                        <a:t>411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rtl="0" fontAlgn="ctr"/>
                      <a:r>
                        <a:rPr lang="fr-FR" sz="1200" b="1" i="0" u="none" strike="noStrike" dirty="0">
                          <a:solidFill>
                            <a:srgbClr val="000000"/>
                          </a:solidFill>
                          <a:effectLst/>
                          <a:latin typeface="Candara" panose="020E0502030303020204" pitchFamily="34" charset="0"/>
                        </a:rPr>
                        <a:t>159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rtl="0" fontAlgn="ctr"/>
                      <a:r>
                        <a:rPr lang="fr-FR" sz="1200" b="1" i="0" u="none" strike="noStrike">
                          <a:solidFill>
                            <a:srgbClr val="000000"/>
                          </a:solidFill>
                          <a:effectLst/>
                          <a:latin typeface="Candara" panose="020E0502030303020204" pitchFamily="34" charset="0"/>
                        </a:rPr>
                        <a:t>96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rtl="0" fontAlgn="ctr"/>
                      <a:r>
                        <a:rPr lang="fr-FR" sz="1200" b="1" i="0" u="none" strike="noStrike" dirty="0">
                          <a:solidFill>
                            <a:srgbClr val="000000"/>
                          </a:solidFill>
                          <a:effectLst/>
                          <a:latin typeface="Candara" panose="020E0502030303020204" pitchFamily="34" charset="0"/>
                        </a:rPr>
                        <a:t>666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8"/>
                  </a:ext>
                </a:extLst>
              </a:tr>
              <a:tr h="223362">
                <a:tc vMerge="1">
                  <a:txBody>
                    <a:bodyPr/>
                    <a:lstStyle/>
                    <a:p>
                      <a:endParaRPr lang="fr-FR"/>
                    </a:p>
                  </a:txBody>
                  <a:tcPr/>
                </a:tc>
                <a:tc vMerge="1">
                  <a:txBody>
                    <a:bodyPr/>
                    <a:lstStyle/>
                    <a:p>
                      <a:endParaRPr lang="fr-FR"/>
                    </a:p>
                  </a:txBody>
                  <a:tcPr/>
                </a:tc>
                <a:tc>
                  <a:txBody>
                    <a:bodyPr/>
                    <a:lstStyle/>
                    <a:p>
                      <a:pPr algn="ctr" rtl="0" fontAlgn="ctr"/>
                      <a:r>
                        <a:rPr lang="fr-FR" sz="1200" b="1" i="0" u="none" strike="noStrike" dirty="0">
                          <a:solidFill>
                            <a:srgbClr val="FF0000"/>
                          </a:solidFill>
                          <a:effectLst/>
                          <a:latin typeface="Candara" panose="020E0502030303020204" pitchFamily="34" charset="0"/>
                        </a:rPr>
                        <a:t>0,69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rtl="0" fontAlgn="ctr"/>
                      <a:r>
                        <a:rPr lang="fr-FR" sz="1200" b="1" i="0" u="none" strike="noStrike" dirty="0">
                          <a:solidFill>
                            <a:srgbClr val="FF0000"/>
                          </a:solidFill>
                          <a:effectLst/>
                          <a:latin typeface="Candara" panose="020E0502030303020204" pitchFamily="34" charset="0"/>
                        </a:rPr>
                        <a:t>0,27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rtl="0" fontAlgn="ctr"/>
                      <a:r>
                        <a:rPr lang="fr-FR" sz="1200" b="1" i="0" u="none" strike="noStrike" dirty="0">
                          <a:solidFill>
                            <a:srgbClr val="FF0000"/>
                          </a:solidFill>
                          <a:effectLst/>
                          <a:latin typeface="Candara" panose="020E0502030303020204" pitchFamily="34" charset="0"/>
                        </a:rPr>
                        <a:t>0,16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rtl="0" fontAlgn="ctr"/>
                      <a:r>
                        <a:rPr lang="fr-FR" sz="1200" b="1" i="0" u="none" strike="noStrike" dirty="0">
                          <a:solidFill>
                            <a:srgbClr val="FF0000"/>
                          </a:solidFill>
                          <a:effectLst/>
                          <a:latin typeface="Candara" panose="020E0502030303020204" pitchFamily="34" charset="0"/>
                        </a:rPr>
                        <a:t>1,11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9"/>
                  </a:ext>
                </a:extLst>
              </a:tr>
              <a:tr h="382905">
                <a:tc rowSpan="2">
                  <a:txBody>
                    <a:bodyPr/>
                    <a:lstStyle/>
                    <a:p>
                      <a:pPr algn="ctr" fontAlgn="ctr"/>
                      <a:r>
                        <a:rPr lang="fr-FR" sz="1400" b="0" i="0" u="none" strike="noStrike">
                          <a:solidFill>
                            <a:srgbClr val="000000"/>
                          </a:solidFill>
                          <a:effectLst/>
                          <a:latin typeface="Candara" panose="020E0502030303020204" pitchFamily="34" charset="0"/>
                        </a:rPr>
                        <a:t>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rowSpan="2">
                  <a:txBody>
                    <a:bodyPr/>
                    <a:lstStyle/>
                    <a:p>
                      <a:pPr algn="l" fontAlgn="ctr"/>
                      <a:r>
                        <a:rPr lang="fr-FR" sz="1200" b="1" i="0" u="none" strike="noStrike" dirty="0">
                          <a:solidFill>
                            <a:srgbClr val="000000"/>
                          </a:solidFill>
                          <a:effectLst/>
                          <a:latin typeface="Candara" panose="020E0502030303020204" pitchFamily="34" charset="0"/>
                        </a:rPr>
                        <a:t>Electrification rurale</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fr-FR" sz="1200" b="1" i="0" u="none" strike="noStrike" dirty="0">
                          <a:solidFill>
                            <a:srgbClr val="000000"/>
                          </a:solidFill>
                          <a:effectLst/>
                          <a:latin typeface="Candara" panose="020E0502030303020204" pitchFamily="34" charset="0"/>
                        </a:rPr>
                        <a:t>403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fr-FR" sz="1200" b="1" i="0" u="none" strike="noStrike" dirty="0">
                          <a:solidFill>
                            <a:srgbClr val="000000"/>
                          </a:solidFill>
                          <a:effectLst/>
                          <a:latin typeface="Candara" panose="020E0502030303020204" pitchFamily="34" charset="0"/>
                        </a:rPr>
                        <a:t>228</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fr-FR" sz="1200" b="1" i="0" u="none" strike="noStrike" dirty="0">
                          <a:solidFill>
                            <a:srgbClr val="000000"/>
                          </a:solidFill>
                          <a:effectLst/>
                          <a:latin typeface="Candara" panose="020E0502030303020204" pitchFamily="34" charset="0"/>
                        </a:rPr>
                        <a:t>   -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fr-FR" sz="1200" b="1" i="0" u="none" strike="noStrike">
                          <a:solidFill>
                            <a:srgbClr val="000000"/>
                          </a:solidFill>
                          <a:effectLst/>
                          <a:latin typeface="Candara" panose="020E0502030303020204" pitchFamily="34" charset="0"/>
                        </a:rPr>
                        <a:t>631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0"/>
                  </a:ext>
                </a:extLst>
              </a:tr>
              <a:tr h="223362">
                <a:tc vMerge="1">
                  <a:txBody>
                    <a:bodyPr/>
                    <a:lstStyle/>
                    <a:p>
                      <a:endParaRPr lang="fr-FR"/>
                    </a:p>
                  </a:txBody>
                  <a:tcPr/>
                </a:tc>
                <a:tc vMerge="1">
                  <a:txBody>
                    <a:bodyPr/>
                    <a:lstStyle/>
                    <a:p>
                      <a:endParaRPr lang="fr-FR"/>
                    </a:p>
                  </a:txBody>
                  <a:tcPr/>
                </a:tc>
                <a:tc>
                  <a:txBody>
                    <a:bodyPr/>
                    <a:lstStyle/>
                    <a:p>
                      <a:pPr algn="ctr" rtl="0" fontAlgn="ctr"/>
                      <a:r>
                        <a:rPr lang="fr-FR" sz="1200" b="1" i="0" u="none" strike="noStrike">
                          <a:solidFill>
                            <a:srgbClr val="FF0000"/>
                          </a:solidFill>
                          <a:effectLst/>
                          <a:latin typeface="Candara" panose="020E0502030303020204" pitchFamily="34" charset="0"/>
                        </a:rPr>
                        <a:t>0,67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fr-FR" sz="1200" b="1" i="0" u="none" strike="noStrike" dirty="0">
                          <a:solidFill>
                            <a:srgbClr val="FF0000"/>
                          </a:solidFill>
                          <a:effectLst/>
                          <a:latin typeface="Candara" panose="020E0502030303020204" pitchFamily="34" charset="0"/>
                        </a:rPr>
                        <a:t>0,38</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fr-FR" sz="1200" b="1" i="0" u="none" strike="noStrike" dirty="0">
                          <a:solidFill>
                            <a:srgbClr val="FF0000"/>
                          </a:solidFill>
                          <a:effectLst/>
                          <a:latin typeface="Candara" panose="020E0502030303020204" pitchFamily="34" charset="0"/>
                        </a:rPr>
                        <a:t>   -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fr-FR" sz="1200" b="1" i="0" u="none" strike="noStrike">
                          <a:solidFill>
                            <a:srgbClr val="FF0000"/>
                          </a:solidFill>
                          <a:effectLst/>
                          <a:latin typeface="Candara" panose="020E0502030303020204" pitchFamily="34" charset="0"/>
                        </a:rPr>
                        <a:t>1,05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1"/>
                  </a:ext>
                </a:extLst>
              </a:tr>
              <a:tr h="255270">
                <a:tc rowSpan="2">
                  <a:txBody>
                    <a:bodyPr/>
                    <a:lstStyle/>
                    <a:p>
                      <a:pPr algn="ctr" fontAlgn="ctr"/>
                      <a:r>
                        <a:rPr lang="fr-FR" sz="1400" b="0" i="0" u="none" strike="noStrike" dirty="0">
                          <a:solidFill>
                            <a:srgbClr val="000000"/>
                          </a:solidFill>
                          <a:effectLst/>
                          <a:latin typeface="Candara" panose="020E0502030303020204" pitchFamily="34" charset="0"/>
                        </a:rPr>
                        <a:t>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rowSpan="2">
                  <a:txBody>
                    <a:bodyPr/>
                    <a:lstStyle/>
                    <a:p>
                      <a:pPr algn="l" fontAlgn="ctr"/>
                      <a:r>
                        <a:rPr lang="fr-FR" sz="1200" b="1" i="0" u="none" strike="noStrike" dirty="0">
                          <a:solidFill>
                            <a:srgbClr val="000000"/>
                          </a:solidFill>
                          <a:effectLst/>
                          <a:latin typeface="Candara" panose="020E0502030303020204" pitchFamily="34" charset="0"/>
                        </a:rPr>
                        <a:t>Automatisme et Téléconduite</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rtl="0" fontAlgn="ctr"/>
                      <a:r>
                        <a:rPr lang="fr-FR" sz="1200" b="1" i="0" u="none" strike="noStrike" dirty="0">
                          <a:solidFill>
                            <a:srgbClr val="000000"/>
                          </a:solidFill>
                          <a:effectLst/>
                          <a:latin typeface="Candara" panose="020E0502030303020204" pitchFamily="34" charset="0"/>
                        </a:rPr>
                        <a:t>92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rtl="0" fontAlgn="ctr"/>
                      <a:r>
                        <a:rPr lang="fr-FR" sz="1200" b="1" i="0" u="none" strike="noStrike" dirty="0">
                          <a:solidFill>
                            <a:srgbClr val="000000"/>
                          </a:solidFill>
                          <a:effectLst/>
                          <a:latin typeface="Candara" panose="020E0502030303020204" pitchFamily="34" charset="0"/>
                        </a:rPr>
                        <a:t>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rtl="0" fontAlgn="ctr"/>
                      <a:r>
                        <a:rPr lang="fr-FR" sz="1200" b="1" i="0" u="none" strike="noStrike" dirty="0">
                          <a:solidFill>
                            <a:srgbClr val="000000"/>
                          </a:solidFill>
                          <a:effectLst/>
                          <a:latin typeface="Candara" panose="020E0502030303020204" pitchFamily="34" charset="0"/>
                        </a:rPr>
                        <a:t>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rtl="0" fontAlgn="ctr"/>
                      <a:r>
                        <a:rPr lang="fr-FR" sz="1200" b="1" i="0" u="none" strike="noStrike" dirty="0">
                          <a:solidFill>
                            <a:srgbClr val="000000"/>
                          </a:solidFill>
                          <a:effectLst/>
                          <a:latin typeface="Candara" panose="020E0502030303020204" pitchFamily="34" charset="0"/>
                        </a:rPr>
                        <a:t>101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12"/>
                  </a:ext>
                </a:extLst>
              </a:tr>
              <a:tr h="223362">
                <a:tc vMerge="1">
                  <a:txBody>
                    <a:bodyPr/>
                    <a:lstStyle/>
                    <a:p>
                      <a:endParaRPr lang="fr-FR"/>
                    </a:p>
                  </a:txBody>
                  <a:tcPr/>
                </a:tc>
                <a:tc vMerge="1">
                  <a:txBody>
                    <a:bodyPr/>
                    <a:lstStyle/>
                    <a:p>
                      <a:endParaRPr lang="fr-FR"/>
                    </a:p>
                  </a:txBody>
                  <a:tcPr/>
                </a:tc>
                <a:tc>
                  <a:txBody>
                    <a:bodyPr/>
                    <a:lstStyle/>
                    <a:p>
                      <a:pPr algn="ctr" rtl="0" fontAlgn="ctr"/>
                      <a:r>
                        <a:rPr lang="fr-FR" sz="1200" b="1" i="0" u="none" strike="noStrike">
                          <a:solidFill>
                            <a:srgbClr val="FF0000"/>
                          </a:solidFill>
                          <a:effectLst/>
                          <a:latin typeface="Candara" panose="020E0502030303020204" pitchFamily="34" charset="0"/>
                        </a:rPr>
                        <a:t>0,15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rtl="0" fontAlgn="ctr"/>
                      <a:r>
                        <a:rPr lang="fr-FR" sz="1200" b="1" i="0" u="none" strike="noStrike" dirty="0">
                          <a:solidFill>
                            <a:srgbClr val="FF0000"/>
                          </a:solidFill>
                          <a:effectLst/>
                          <a:latin typeface="Candara" panose="020E0502030303020204" pitchFamily="34" charset="0"/>
                        </a:rPr>
                        <a:t>0,01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rtl="0" fontAlgn="ctr"/>
                      <a:r>
                        <a:rPr lang="fr-FR" sz="1200" b="1" i="0" u="none" strike="noStrike" dirty="0">
                          <a:solidFill>
                            <a:srgbClr val="FF0000"/>
                          </a:solidFill>
                          <a:effectLst/>
                          <a:latin typeface="Candara" panose="020E0502030303020204" pitchFamily="34" charset="0"/>
                        </a:rPr>
                        <a:t>0,00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rtl="0" fontAlgn="ctr"/>
                      <a:r>
                        <a:rPr lang="fr-FR" sz="1200" b="1" i="0" u="none" strike="noStrike" dirty="0">
                          <a:solidFill>
                            <a:srgbClr val="FF0000"/>
                          </a:solidFill>
                          <a:effectLst/>
                          <a:latin typeface="Candara" panose="020E0502030303020204" pitchFamily="34" charset="0"/>
                        </a:rPr>
                        <a:t>0,17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13"/>
                  </a:ext>
                </a:extLst>
              </a:tr>
              <a:tr h="382905">
                <a:tc rowSpan="2" gridSpan="2">
                  <a:txBody>
                    <a:bodyPr/>
                    <a:lstStyle/>
                    <a:p>
                      <a:pPr algn="ctr" fontAlgn="ctr"/>
                      <a:r>
                        <a:rPr lang="fr-FR" sz="1600" b="1" i="0" u="none" strike="noStrike" dirty="0">
                          <a:solidFill>
                            <a:srgbClr val="000000"/>
                          </a:solidFill>
                          <a:effectLst/>
                          <a:latin typeface="Candara" panose="020E0502030303020204" pitchFamily="34" charset="0"/>
                        </a:rPr>
                        <a:t>TOTAL</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rowSpan="2" hMerge="1">
                  <a:txBody>
                    <a:bodyPr/>
                    <a:lstStyle/>
                    <a:p>
                      <a:endParaRPr lang="fr-FR"/>
                    </a:p>
                  </a:txBody>
                  <a:tcPr/>
                </a:tc>
                <a:tc>
                  <a:txBody>
                    <a:bodyPr/>
                    <a:lstStyle/>
                    <a:p>
                      <a:pPr algn="ctr" rtl="0" fontAlgn="ctr"/>
                      <a:r>
                        <a:rPr lang="fr-FR" sz="1600" b="1" i="0" u="none" strike="noStrike" dirty="0">
                          <a:solidFill>
                            <a:srgbClr val="000000"/>
                          </a:solidFill>
                          <a:effectLst/>
                          <a:latin typeface="Candara" panose="020E0502030303020204" pitchFamily="34" charset="0"/>
                        </a:rPr>
                        <a:t>6 808</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fr-FR" sz="1600" b="1" i="0" u="none" strike="noStrike" dirty="0">
                          <a:solidFill>
                            <a:srgbClr val="000000"/>
                          </a:solidFill>
                          <a:effectLst/>
                          <a:latin typeface="Candara" panose="020E0502030303020204" pitchFamily="34" charset="0"/>
                        </a:rPr>
                        <a:t>2 044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fr-FR" sz="1600" b="1" i="0" u="none" strike="noStrike" dirty="0">
                          <a:solidFill>
                            <a:srgbClr val="000000"/>
                          </a:solidFill>
                          <a:effectLst/>
                          <a:latin typeface="Candara" panose="020E0502030303020204" pitchFamily="34" charset="0"/>
                        </a:rPr>
                        <a:t>1 861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fr-FR" sz="1600" b="1" i="0" u="none" strike="noStrike" dirty="0">
                          <a:solidFill>
                            <a:srgbClr val="000000"/>
                          </a:solidFill>
                          <a:effectLst/>
                          <a:latin typeface="Candara" panose="020E0502030303020204" pitchFamily="34" charset="0"/>
                        </a:rPr>
                        <a:t>10 713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4"/>
                  </a:ext>
                </a:extLst>
              </a:tr>
              <a:tr h="276543">
                <a:tc gridSpan="2" vMerge="1">
                  <a:txBody>
                    <a:bodyPr/>
                    <a:lstStyle/>
                    <a:p>
                      <a:endParaRPr lang="fr-FR"/>
                    </a:p>
                  </a:txBody>
                  <a:tcPr/>
                </a:tc>
                <a:tc hMerge="1" vMerge="1">
                  <a:txBody>
                    <a:bodyPr/>
                    <a:lstStyle/>
                    <a:p>
                      <a:endParaRPr lang="fr-FR"/>
                    </a:p>
                  </a:txBody>
                  <a:tcPr/>
                </a:tc>
                <a:tc>
                  <a:txBody>
                    <a:bodyPr/>
                    <a:lstStyle/>
                    <a:p>
                      <a:pPr algn="ctr" rtl="0" fontAlgn="ctr"/>
                      <a:r>
                        <a:rPr lang="fr-FR" sz="1400" b="1" i="0" u="none" strike="noStrike" dirty="0">
                          <a:solidFill>
                            <a:srgbClr val="FF0000"/>
                          </a:solidFill>
                          <a:effectLst/>
                          <a:latin typeface="Candara" panose="020E0502030303020204" pitchFamily="34" charset="0"/>
                        </a:rPr>
                        <a:t>11,35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fr-FR" sz="1400" b="1" i="0" u="none" strike="noStrike" dirty="0">
                          <a:solidFill>
                            <a:srgbClr val="FF0000"/>
                          </a:solidFill>
                          <a:effectLst/>
                          <a:latin typeface="Candara" panose="020E0502030303020204" pitchFamily="34" charset="0"/>
                        </a:rPr>
                        <a:t>3,41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fr-FR" sz="1400" b="1" i="0" u="none" strike="noStrike" dirty="0">
                          <a:solidFill>
                            <a:srgbClr val="FF0000"/>
                          </a:solidFill>
                          <a:effectLst/>
                          <a:latin typeface="Candara" panose="020E0502030303020204" pitchFamily="34" charset="0"/>
                        </a:rPr>
                        <a:t>3,10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fr-FR" sz="1400" b="1" i="0" u="none" strike="noStrike" dirty="0">
                          <a:solidFill>
                            <a:srgbClr val="FF0000"/>
                          </a:solidFill>
                          <a:effectLst/>
                          <a:latin typeface="Candara" panose="020E0502030303020204" pitchFamily="34" charset="0"/>
                        </a:rPr>
                        <a:t>17,86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5"/>
                  </a:ext>
                </a:extLst>
              </a:tr>
            </a:tbl>
          </a:graphicData>
        </a:graphic>
      </p:graphicFrame>
      <p:grpSp>
        <p:nvGrpSpPr>
          <p:cNvPr id="5" name="Groupe 4">
            <a:extLst>
              <a:ext uri="{FF2B5EF4-FFF2-40B4-BE49-F238E27FC236}">
                <a16:creationId xmlns:a16="http://schemas.microsoft.com/office/drawing/2014/main" id="{F2804E21-0AB9-67D6-586D-A6E65C1C468D}"/>
              </a:ext>
            </a:extLst>
          </p:cNvPr>
          <p:cNvGrpSpPr/>
          <p:nvPr/>
        </p:nvGrpSpPr>
        <p:grpSpPr>
          <a:xfrm>
            <a:off x="7848255" y="1851163"/>
            <a:ext cx="4191345" cy="3711143"/>
            <a:chOff x="7578286" y="2322027"/>
            <a:chExt cx="4191345" cy="3711143"/>
          </a:xfrm>
        </p:grpSpPr>
        <p:graphicFrame>
          <p:nvGraphicFramePr>
            <p:cNvPr id="6" name="Graphique 5">
              <a:extLst>
                <a:ext uri="{FF2B5EF4-FFF2-40B4-BE49-F238E27FC236}">
                  <a16:creationId xmlns:a16="http://schemas.microsoft.com/office/drawing/2014/main" id="{78CC38FF-7473-B0BA-B747-03D8067BDBEF}"/>
                </a:ext>
              </a:extLst>
            </p:cNvPr>
            <p:cNvGraphicFramePr>
              <a:graphicFrameLocks/>
            </p:cNvGraphicFramePr>
            <p:nvPr/>
          </p:nvGraphicFramePr>
          <p:xfrm>
            <a:off x="7578286" y="2322027"/>
            <a:ext cx="4191345" cy="3711143"/>
          </p:xfrm>
          <a:graphic>
            <a:graphicData uri="http://schemas.openxmlformats.org/drawingml/2006/chart">
              <c:chart xmlns:c="http://schemas.openxmlformats.org/drawingml/2006/chart" xmlns:r="http://schemas.openxmlformats.org/officeDocument/2006/relationships" r:id="rId2"/>
            </a:graphicData>
          </a:graphic>
        </p:graphicFrame>
        <p:sp>
          <p:nvSpPr>
            <p:cNvPr id="7" name="ZoneTexte 6">
              <a:extLst>
                <a:ext uri="{FF2B5EF4-FFF2-40B4-BE49-F238E27FC236}">
                  <a16:creationId xmlns:a16="http://schemas.microsoft.com/office/drawing/2014/main" id="{7BFC2315-9D9A-AD06-EEA6-966E691A452C}"/>
                </a:ext>
              </a:extLst>
            </p:cNvPr>
            <p:cNvSpPr txBox="1"/>
            <p:nvPr/>
          </p:nvSpPr>
          <p:spPr>
            <a:xfrm>
              <a:off x="8661588" y="3832065"/>
              <a:ext cx="2024743" cy="461665"/>
            </a:xfrm>
            <a:prstGeom prst="rect">
              <a:avLst/>
            </a:prstGeom>
            <a:noFill/>
          </p:spPr>
          <p:txBody>
            <a:bodyPr wrap="square" rtlCol="0">
              <a:spAutoFit/>
            </a:bodyPr>
            <a:lstStyle/>
            <a:p>
              <a:pPr algn="ctr"/>
              <a:r>
                <a:rPr lang="fr-CI" sz="1200" b="1" dirty="0">
                  <a:latin typeface="Arial Narrow" panose="020B0606020202030204" pitchFamily="34" charset="0"/>
                </a:rPr>
                <a:t>BUDGET D’INVESTISSEMENT </a:t>
              </a:r>
            </a:p>
            <a:p>
              <a:pPr algn="ctr"/>
              <a:r>
                <a:rPr lang="fr-CI" sz="1200" b="1" dirty="0">
                  <a:latin typeface="Arial Narrow" panose="020B0606020202030204" pitchFamily="34" charset="0"/>
                </a:rPr>
                <a:t>2014-2030</a:t>
              </a:r>
              <a:endParaRPr lang="fr-FR" sz="1200" b="1" dirty="0">
                <a:latin typeface="Arial Narrow" panose="020B0606020202030204" pitchFamily="34" charset="0"/>
              </a:endParaRPr>
            </a:p>
          </p:txBody>
        </p:sp>
      </p:grpSp>
      <p:sp>
        <p:nvSpPr>
          <p:cNvPr id="8" name="ZoneTexte 7">
            <a:extLst>
              <a:ext uri="{FF2B5EF4-FFF2-40B4-BE49-F238E27FC236}">
                <a16:creationId xmlns:a16="http://schemas.microsoft.com/office/drawing/2014/main" id="{6B95EED5-9078-8261-A3A1-770F226D95A9}"/>
              </a:ext>
            </a:extLst>
          </p:cNvPr>
          <p:cNvSpPr txBox="1"/>
          <p:nvPr/>
        </p:nvSpPr>
        <p:spPr>
          <a:xfrm>
            <a:off x="122830" y="6001959"/>
            <a:ext cx="4509104" cy="276999"/>
          </a:xfrm>
          <a:prstGeom prst="rect">
            <a:avLst/>
          </a:prstGeom>
          <a:noFill/>
        </p:spPr>
        <p:txBody>
          <a:bodyPr wrap="square" rtlCol="0">
            <a:spAutoFit/>
          </a:bodyPr>
          <a:lstStyle/>
          <a:p>
            <a:r>
              <a:rPr lang="fr-FR" sz="1200" b="1" i="1" dirty="0">
                <a:solidFill>
                  <a:srgbClr val="FF0000"/>
                </a:solidFill>
                <a:latin typeface="Candara" panose="020E0502030303020204" pitchFamily="34" charset="0"/>
              </a:rPr>
              <a:t>* Y compris investissements privés </a:t>
            </a:r>
            <a:endParaRPr lang="fr-CI" sz="1200" b="1" i="1" dirty="0">
              <a:solidFill>
                <a:srgbClr val="FF0000"/>
              </a:solidFill>
              <a:latin typeface="Candara" panose="020E0502030303020204" pitchFamily="34" charset="0"/>
            </a:endParaRPr>
          </a:p>
        </p:txBody>
      </p:sp>
    </p:spTree>
    <p:extLst>
      <p:ext uri="{BB962C8B-B14F-4D97-AF65-F5344CB8AC3E}">
        <p14:creationId xmlns:p14="http://schemas.microsoft.com/office/powerpoint/2010/main" val="17217413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CCC4F6F6-08FA-4C84-B747-1ADC0F4168D4}"/>
              </a:ext>
            </a:extLst>
          </p:cNvPr>
          <p:cNvSpPr>
            <a:spLocks noGrp="1"/>
          </p:cNvSpPr>
          <p:nvPr>
            <p:ph type="sldNum" sz="quarter" idx="12"/>
          </p:nvPr>
        </p:nvSpPr>
        <p:spPr/>
        <p:txBody>
          <a:bodyPr/>
          <a:lstStyle/>
          <a:p>
            <a:pPr defTabSz="914377">
              <a:defRPr/>
            </a:pPr>
            <a:fld id="{E957DFF7-CC65-42D5-B625-3F855E324797}" type="slidenum">
              <a:rPr lang="fr-FR">
                <a:latin typeface="Calibri" panose="020F0502020204030204"/>
              </a:rPr>
              <a:pPr defTabSz="914377">
                <a:defRPr/>
              </a:pPr>
              <a:t>14</a:t>
            </a:fld>
            <a:endParaRPr lang="fr-FR" dirty="0">
              <a:latin typeface="Calibri" panose="020F0502020204030204"/>
            </a:endParaRPr>
          </a:p>
        </p:txBody>
      </p:sp>
      <p:sp>
        <p:nvSpPr>
          <p:cNvPr id="3" name="Titre 1">
            <a:extLst>
              <a:ext uri="{FF2B5EF4-FFF2-40B4-BE49-F238E27FC236}">
                <a16:creationId xmlns:a16="http://schemas.microsoft.com/office/drawing/2014/main" id="{0591167C-4EE5-4FC5-894C-08F7DD5EF090}"/>
              </a:ext>
            </a:extLst>
          </p:cNvPr>
          <p:cNvSpPr txBox="1">
            <a:spLocks/>
          </p:cNvSpPr>
          <p:nvPr/>
        </p:nvSpPr>
        <p:spPr>
          <a:xfrm>
            <a:off x="0" y="-172006"/>
            <a:ext cx="12192000" cy="846701"/>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200" kern="1200">
                <a:solidFill>
                  <a:srgbClr val="000000"/>
                </a:solidFill>
                <a:latin typeface="Myriad Pro"/>
                <a:ea typeface="+mj-ea"/>
                <a:cs typeface="Myriad Pro"/>
              </a:defRPr>
            </a:lvl1pPr>
          </a:lstStyle>
          <a:p>
            <a:r>
              <a:rPr lang="fr-FR" sz="2000" b="1" cap="small" dirty="0">
                <a:solidFill>
                  <a:schemeClr val="tx1"/>
                </a:solidFill>
                <a:latin typeface="Candara" panose="020E0502030303020204" pitchFamily="34" charset="0"/>
              </a:rPr>
              <a:t>III. CAS DE MISE EN ŒUVRE DANS LE SECTEUR DE L’ELECTRICITE EN CÔTE D’IVOIRE</a:t>
            </a:r>
          </a:p>
          <a:p>
            <a:r>
              <a:rPr lang="fr-FR" sz="2000" b="1" dirty="0">
                <a:solidFill>
                  <a:schemeClr val="accent2">
                    <a:lumMod val="75000"/>
                  </a:schemeClr>
                </a:solidFill>
                <a:latin typeface="Candara" panose="020E0502030303020204" pitchFamily="34" charset="0"/>
                <a:ea typeface="+mn-ea"/>
                <a:cs typeface="+mn-cs"/>
              </a:rPr>
              <a:t>3. Stratégie de Financements</a:t>
            </a:r>
          </a:p>
        </p:txBody>
      </p:sp>
      <p:sp>
        <p:nvSpPr>
          <p:cNvPr id="4" name="ZoneTexte 3">
            <a:extLst>
              <a:ext uri="{FF2B5EF4-FFF2-40B4-BE49-F238E27FC236}">
                <a16:creationId xmlns:a16="http://schemas.microsoft.com/office/drawing/2014/main" id="{A80E019E-608F-0734-D93A-8CD4B9924BB2}"/>
              </a:ext>
            </a:extLst>
          </p:cNvPr>
          <p:cNvSpPr txBox="1"/>
          <p:nvPr/>
        </p:nvSpPr>
        <p:spPr>
          <a:xfrm>
            <a:off x="750163" y="972500"/>
            <a:ext cx="10679837" cy="369332"/>
          </a:xfrm>
          <a:prstGeom prst="rect">
            <a:avLst/>
          </a:prstGeom>
          <a:noFill/>
        </p:spPr>
        <p:txBody>
          <a:bodyPr wrap="square" rtlCol="0">
            <a:spAutoFit/>
          </a:bodyPr>
          <a:lstStyle/>
          <a:p>
            <a:pPr algn="just">
              <a:tabLst>
                <a:tab pos="7111365" algn="l"/>
              </a:tabLst>
            </a:pPr>
            <a:endParaRPr lang="fr-CI" sz="1800" dirty="0">
              <a:effectLst/>
              <a:latin typeface="Times New Roman" panose="02020603050405020304" pitchFamily="18" charset="0"/>
              <a:ea typeface="Times New Roman" panose="02020603050405020304" pitchFamily="18" charset="0"/>
            </a:endParaRPr>
          </a:p>
        </p:txBody>
      </p:sp>
      <p:pic>
        <p:nvPicPr>
          <p:cNvPr id="5" name="Image 4">
            <a:extLst>
              <a:ext uri="{FF2B5EF4-FFF2-40B4-BE49-F238E27FC236}">
                <a16:creationId xmlns:a16="http://schemas.microsoft.com/office/drawing/2014/main" id="{F2F5E0BF-D446-73FB-BC49-CDB16427A15E}"/>
              </a:ext>
            </a:extLst>
          </p:cNvPr>
          <p:cNvPicPr>
            <a:picLocks noChangeAspect="1"/>
          </p:cNvPicPr>
          <p:nvPr/>
        </p:nvPicPr>
        <p:blipFill>
          <a:blip r:embed="rId2"/>
          <a:stretch>
            <a:fillRect/>
          </a:stretch>
        </p:blipFill>
        <p:spPr>
          <a:xfrm>
            <a:off x="8313" y="769092"/>
            <a:ext cx="12192000" cy="5540714"/>
          </a:xfrm>
          <a:prstGeom prst="rect">
            <a:avLst/>
          </a:prstGeom>
        </p:spPr>
      </p:pic>
    </p:spTree>
    <p:extLst>
      <p:ext uri="{BB962C8B-B14F-4D97-AF65-F5344CB8AC3E}">
        <p14:creationId xmlns:p14="http://schemas.microsoft.com/office/powerpoint/2010/main" val="24462652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CCC4F6F6-08FA-4C84-B747-1ADC0F4168D4}"/>
              </a:ext>
            </a:extLst>
          </p:cNvPr>
          <p:cNvSpPr>
            <a:spLocks noGrp="1"/>
          </p:cNvSpPr>
          <p:nvPr>
            <p:ph type="sldNum" sz="quarter" idx="12"/>
          </p:nvPr>
        </p:nvSpPr>
        <p:spPr/>
        <p:txBody>
          <a:bodyPr/>
          <a:lstStyle/>
          <a:p>
            <a:pPr defTabSz="914377">
              <a:defRPr/>
            </a:pPr>
            <a:fld id="{E957DFF7-CC65-42D5-B625-3F855E324797}" type="slidenum">
              <a:rPr lang="fr-FR">
                <a:latin typeface="Calibri" panose="020F0502020204030204"/>
              </a:rPr>
              <a:pPr defTabSz="914377">
                <a:defRPr/>
              </a:pPr>
              <a:t>15</a:t>
            </a:fld>
            <a:endParaRPr lang="fr-FR" dirty="0">
              <a:latin typeface="Calibri" panose="020F0502020204030204"/>
            </a:endParaRPr>
          </a:p>
        </p:txBody>
      </p:sp>
      <p:sp>
        <p:nvSpPr>
          <p:cNvPr id="3" name="ZoneTexte 2">
            <a:extLst>
              <a:ext uri="{FF2B5EF4-FFF2-40B4-BE49-F238E27FC236}">
                <a16:creationId xmlns:a16="http://schemas.microsoft.com/office/drawing/2014/main" id="{E084B987-33B5-8F31-8899-C94B0EFFAD0A}"/>
              </a:ext>
            </a:extLst>
          </p:cNvPr>
          <p:cNvSpPr txBox="1"/>
          <p:nvPr/>
        </p:nvSpPr>
        <p:spPr>
          <a:xfrm>
            <a:off x="122832" y="1015448"/>
            <a:ext cx="11697866" cy="4185761"/>
          </a:xfrm>
          <a:prstGeom prst="rect">
            <a:avLst/>
          </a:prstGeom>
          <a:noFill/>
        </p:spPr>
        <p:txBody>
          <a:bodyPr wrap="square" rtlCol="0">
            <a:spAutoFit/>
          </a:bodyPr>
          <a:lstStyle/>
          <a:p>
            <a:pPr algn="just"/>
            <a:r>
              <a:rPr lang="fr-FR" sz="1600" dirty="0">
                <a:solidFill>
                  <a:prstClr val="black"/>
                </a:solidFill>
                <a:latin typeface="Candara" panose="020E0502030303020204" pitchFamily="34" charset="0"/>
              </a:rPr>
              <a:t>Sur la période 2011 – 2023, plusieurs constats ont été faits dans la mise en œuvre des investissements dont : </a:t>
            </a:r>
          </a:p>
          <a:p>
            <a:pPr algn="just"/>
            <a:endParaRPr lang="fr-FR" sz="1400" dirty="0">
              <a:solidFill>
                <a:prstClr val="black"/>
              </a:solidFill>
              <a:latin typeface="Candara" panose="020E0502030303020204" pitchFamily="34" charset="0"/>
            </a:endParaRPr>
          </a:p>
          <a:p>
            <a:pPr marL="6996113" lvl="8" indent="-355600" algn="just">
              <a:buFont typeface="Arial" panose="020B0604020202020204" pitchFamily="34" charset="0"/>
              <a:buChar char="•"/>
            </a:pPr>
            <a:r>
              <a:rPr lang="fr-FR" sz="1400" b="1" dirty="0">
                <a:solidFill>
                  <a:srgbClr val="BA0C2F">
                    <a:lumMod val="75000"/>
                  </a:srgbClr>
                </a:solidFill>
                <a:latin typeface="Candara" panose="020E0502030303020204" pitchFamily="34" charset="0"/>
                <a:cs typeface="Arial" panose="020B0604020202020204" pitchFamily="34" charset="0"/>
              </a:rPr>
              <a:t>Une Forte mobilisation des bailleurs de fonds.</a:t>
            </a:r>
          </a:p>
          <a:p>
            <a:pPr marL="630238" lvl="1" indent="-285750" algn="just">
              <a:buFont typeface="Arial" panose="020B0604020202020204" pitchFamily="34" charset="0"/>
              <a:buChar char="•"/>
            </a:pPr>
            <a:endParaRPr lang="fr-FR" sz="1400" b="1" dirty="0">
              <a:solidFill>
                <a:srgbClr val="BA0C2F">
                  <a:lumMod val="75000"/>
                </a:srgbClr>
              </a:solidFill>
              <a:latin typeface="Candara" panose="020E0502030303020204" pitchFamily="34" charset="0"/>
              <a:cs typeface="Arial" panose="020B0604020202020204" pitchFamily="34" charset="0"/>
            </a:endParaRPr>
          </a:p>
          <a:p>
            <a:pPr marL="630238" lvl="1" indent="-285750" algn="just">
              <a:buFont typeface="Arial" panose="020B0604020202020204" pitchFamily="34" charset="0"/>
              <a:buChar char="•"/>
            </a:pPr>
            <a:endParaRPr lang="fr-FR" sz="1400" b="1" dirty="0">
              <a:solidFill>
                <a:srgbClr val="BA0C2F">
                  <a:lumMod val="75000"/>
                </a:srgbClr>
              </a:solidFill>
              <a:latin typeface="Candara" panose="020E0502030303020204" pitchFamily="34" charset="0"/>
              <a:cs typeface="Arial" panose="020B0604020202020204" pitchFamily="34" charset="0"/>
            </a:endParaRPr>
          </a:p>
          <a:p>
            <a:pPr marL="630238" lvl="1" indent="-285750" algn="just">
              <a:buFont typeface="Arial" panose="020B0604020202020204" pitchFamily="34" charset="0"/>
              <a:buChar char="•"/>
            </a:pPr>
            <a:endParaRPr lang="fr-FR" sz="1400" b="1" dirty="0">
              <a:solidFill>
                <a:srgbClr val="BA0C2F">
                  <a:lumMod val="75000"/>
                </a:srgbClr>
              </a:solidFill>
              <a:latin typeface="Candara" panose="020E0502030303020204" pitchFamily="34" charset="0"/>
              <a:cs typeface="Arial" panose="020B0604020202020204" pitchFamily="34" charset="0"/>
            </a:endParaRPr>
          </a:p>
          <a:p>
            <a:pPr marL="344488" lvl="1" algn="just"/>
            <a:endParaRPr lang="fr-FR" sz="1400" b="1" dirty="0">
              <a:solidFill>
                <a:srgbClr val="BA0C2F">
                  <a:lumMod val="75000"/>
                </a:srgbClr>
              </a:solidFill>
              <a:latin typeface="Candara" panose="020E0502030303020204" pitchFamily="34" charset="0"/>
              <a:cs typeface="Arial" panose="020B0604020202020204" pitchFamily="34" charset="0"/>
            </a:endParaRPr>
          </a:p>
          <a:p>
            <a:pPr marL="344488" lvl="1" algn="just"/>
            <a:endParaRPr lang="fr-FR" sz="1400" b="1" dirty="0">
              <a:solidFill>
                <a:srgbClr val="BA0C2F">
                  <a:lumMod val="75000"/>
                </a:srgbClr>
              </a:solidFill>
              <a:latin typeface="Candara" panose="020E0502030303020204" pitchFamily="34" charset="0"/>
              <a:cs typeface="Arial" panose="020B0604020202020204" pitchFamily="34" charset="0"/>
            </a:endParaRPr>
          </a:p>
          <a:p>
            <a:pPr marL="344488" lvl="1" algn="just"/>
            <a:endParaRPr lang="fr-FR" sz="1400" b="1" dirty="0">
              <a:solidFill>
                <a:srgbClr val="BA0C2F">
                  <a:lumMod val="75000"/>
                </a:srgbClr>
              </a:solidFill>
              <a:latin typeface="Candara" panose="020E0502030303020204" pitchFamily="34" charset="0"/>
              <a:cs typeface="Arial" panose="020B0604020202020204" pitchFamily="34" charset="0"/>
            </a:endParaRPr>
          </a:p>
          <a:p>
            <a:pPr marL="344488" lvl="1" algn="just"/>
            <a:endParaRPr lang="fr-FR" sz="1400" b="1" dirty="0">
              <a:solidFill>
                <a:srgbClr val="BA0C2F">
                  <a:lumMod val="75000"/>
                </a:srgbClr>
              </a:solidFill>
              <a:latin typeface="Candara" panose="020E0502030303020204" pitchFamily="34" charset="0"/>
              <a:cs typeface="Arial" panose="020B0604020202020204" pitchFamily="34" charset="0"/>
            </a:endParaRPr>
          </a:p>
          <a:p>
            <a:pPr marL="344488" lvl="1" algn="just"/>
            <a:endParaRPr lang="fr-FR" sz="1400" b="1" dirty="0">
              <a:solidFill>
                <a:srgbClr val="BA0C2F">
                  <a:lumMod val="75000"/>
                </a:srgbClr>
              </a:solidFill>
              <a:latin typeface="Candara" panose="020E0502030303020204" pitchFamily="34" charset="0"/>
              <a:cs typeface="Arial" panose="020B0604020202020204" pitchFamily="34" charset="0"/>
            </a:endParaRPr>
          </a:p>
          <a:p>
            <a:pPr marL="344488" lvl="1" algn="just"/>
            <a:endParaRPr lang="fr-FR" sz="1400" b="1" dirty="0">
              <a:solidFill>
                <a:srgbClr val="BA0C2F">
                  <a:lumMod val="75000"/>
                </a:srgbClr>
              </a:solidFill>
              <a:latin typeface="Candara" panose="020E0502030303020204" pitchFamily="34" charset="0"/>
              <a:cs typeface="Arial" panose="020B0604020202020204" pitchFamily="34" charset="0"/>
            </a:endParaRPr>
          </a:p>
          <a:p>
            <a:pPr marL="344488" lvl="1" algn="just"/>
            <a:endParaRPr lang="fr-FR" sz="1400" b="1" dirty="0">
              <a:solidFill>
                <a:srgbClr val="BA0C2F">
                  <a:lumMod val="75000"/>
                </a:srgbClr>
              </a:solidFill>
              <a:latin typeface="Candara" panose="020E0502030303020204" pitchFamily="34" charset="0"/>
              <a:cs typeface="Arial" panose="020B0604020202020204" pitchFamily="34" charset="0"/>
            </a:endParaRPr>
          </a:p>
          <a:p>
            <a:pPr marL="344488" lvl="1" algn="just"/>
            <a:endParaRPr lang="fr-FR" sz="1400" b="1" dirty="0">
              <a:solidFill>
                <a:srgbClr val="BA0C2F">
                  <a:lumMod val="75000"/>
                </a:srgbClr>
              </a:solidFill>
              <a:latin typeface="Candara" panose="020E0502030303020204" pitchFamily="34" charset="0"/>
              <a:cs typeface="Arial" panose="020B0604020202020204" pitchFamily="34" charset="0"/>
            </a:endParaRPr>
          </a:p>
          <a:p>
            <a:pPr marL="344488" lvl="1" algn="just"/>
            <a:endParaRPr lang="fr-FR" sz="1400" b="1" dirty="0">
              <a:solidFill>
                <a:srgbClr val="BA0C2F">
                  <a:lumMod val="75000"/>
                </a:srgbClr>
              </a:solidFill>
              <a:latin typeface="Candara" panose="020E0502030303020204" pitchFamily="34" charset="0"/>
              <a:cs typeface="Arial" panose="020B0604020202020204" pitchFamily="34" charset="0"/>
            </a:endParaRPr>
          </a:p>
          <a:p>
            <a:pPr marL="344488" lvl="1" algn="just"/>
            <a:endParaRPr lang="fr-FR" sz="1400" b="1" dirty="0">
              <a:solidFill>
                <a:srgbClr val="BA0C2F">
                  <a:lumMod val="75000"/>
                </a:srgbClr>
              </a:solidFill>
              <a:latin typeface="Candara" panose="020E0502030303020204" pitchFamily="34" charset="0"/>
              <a:cs typeface="Arial" panose="020B0604020202020204" pitchFamily="34" charset="0"/>
            </a:endParaRPr>
          </a:p>
          <a:p>
            <a:pPr marL="344488" lvl="1" algn="just"/>
            <a:endParaRPr lang="fr-FR" sz="1400" b="1" dirty="0">
              <a:solidFill>
                <a:srgbClr val="BA0C2F">
                  <a:lumMod val="75000"/>
                </a:srgbClr>
              </a:solidFill>
              <a:latin typeface="Candara" panose="020E0502030303020204" pitchFamily="34" charset="0"/>
              <a:cs typeface="Arial" panose="020B0604020202020204" pitchFamily="34" charset="0"/>
            </a:endParaRPr>
          </a:p>
          <a:p>
            <a:pPr marL="344488" lvl="1" algn="just"/>
            <a:endParaRPr lang="fr-FR" sz="1400" b="1" dirty="0">
              <a:solidFill>
                <a:srgbClr val="BA0C2F">
                  <a:lumMod val="75000"/>
                </a:srgbClr>
              </a:solidFill>
              <a:latin typeface="Candara" panose="020E0502030303020204" pitchFamily="34" charset="0"/>
              <a:cs typeface="Arial" panose="020B0604020202020204" pitchFamily="34" charset="0"/>
            </a:endParaRPr>
          </a:p>
          <a:p>
            <a:pPr marL="344488" lvl="1" algn="just"/>
            <a:endParaRPr lang="fr-FR" sz="1400" b="1" dirty="0">
              <a:solidFill>
                <a:srgbClr val="BA0C2F">
                  <a:lumMod val="75000"/>
                </a:srgbClr>
              </a:solidFill>
              <a:latin typeface="Candara" panose="020E0502030303020204" pitchFamily="34" charset="0"/>
              <a:cs typeface="Arial" panose="020B0604020202020204" pitchFamily="34" charset="0"/>
            </a:endParaRPr>
          </a:p>
        </p:txBody>
      </p:sp>
      <p:pic>
        <p:nvPicPr>
          <p:cNvPr id="4" name="Image 3">
            <a:extLst>
              <a:ext uri="{FF2B5EF4-FFF2-40B4-BE49-F238E27FC236}">
                <a16:creationId xmlns:a16="http://schemas.microsoft.com/office/drawing/2014/main" id="{3095EF5B-6578-13CC-89E5-4D4AEBFD150D}"/>
              </a:ext>
            </a:extLst>
          </p:cNvPr>
          <p:cNvPicPr>
            <a:picLocks noChangeAspect="1"/>
          </p:cNvPicPr>
          <p:nvPr/>
        </p:nvPicPr>
        <p:blipFill>
          <a:blip r:embed="rId2"/>
          <a:stretch>
            <a:fillRect/>
          </a:stretch>
        </p:blipFill>
        <p:spPr>
          <a:xfrm>
            <a:off x="7061413" y="4098174"/>
            <a:ext cx="4892290" cy="1758407"/>
          </a:xfrm>
          <a:prstGeom prst="rect">
            <a:avLst/>
          </a:prstGeom>
        </p:spPr>
      </p:pic>
      <p:pic>
        <p:nvPicPr>
          <p:cNvPr id="5" name="Image 4">
            <a:extLst>
              <a:ext uri="{FF2B5EF4-FFF2-40B4-BE49-F238E27FC236}">
                <a16:creationId xmlns:a16="http://schemas.microsoft.com/office/drawing/2014/main" id="{03C029B3-CE51-F8C3-A472-E9FB3A62701B}"/>
              </a:ext>
            </a:extLst>
          </p:cNvPr>
          <p:cNvPicPr>
            <a:picLocks noChangeAspect="1"/>
          </p:cNvPicPr>
          <p:nvPr/>
        </p:nvPicPr>
        <p:blipFill>
          <a:blip r:embed="rId3"/>
          <a:stretch>
            <a:fillRect/>
          </a:stretch>
        </p:blipFill>
        <p:spPr>
          <a:xfrm>
            <a:off x="7050806" y="1853821"/>
            <a:ext cx="3585421" cy="1978346"/>
          </a:xfrm>
          <a:prstGeom prst="rect">
            <a:avLst/>
          </a:prstGeom>
        </p:spPr>
      </p:pic>
      <p:pic>
        <p:nvPicPr>
          <p:cNvPr id="6" name="Image 5">
            <a:extLst>
              <a:ext uri="{FF2B5EF4-FFF2-40B4-BE49-F238E27FC236}">
                <a16:creationId xmlns:a16="http://schemas.microsoft.com/office/drawing/2014/main" id="{9F01862D-867A-9A7D-9EA9-49F3FE844474}"/>
              </a:ext>
            </a:extLst>
          </p:cNvPr>
          <p:cNvPicPr>
            <a:picLocks noChangeAspect="1"/>
          </p:cNvPicPr>
          <p:nvPr/>
        </p:nvPicPr>
        <p:blipFill rotWithShape="1">
          <a:blip r:embed="rId4"/>
          <a:srcRect l="192" b="457"/>
          <a:stretch/>
        </p:blipFill>
        <p:spPr>
          <a:xfrm>
            <a:off x="232746" y="1379361"/>
            <a:ext cx="5769043" cy="5121765"/>
          </a:xfrm>
          <a:prstGeom prst="rect">
            <a:avLst/>
          </a:prstGeom>
        </p:spPr>
      </p:pic>
      <p:sp>
        <p:nvSpPr>
          <p:cNvPr id="7" name="ZoneTexte 6">
            <a:extLst>
              <a:ext uri="{FF2B5EF4-FFF2-40B4-BE49-F238E27FC236}">
                <a16:creationId xmlns:a16="http://schemas.microsoft.com/office/drawing/2014/main" id="{6C42B65C-6DCB-A41C-D62B-C485D466BFCA}"/>
              </a:ext>
            </a:extLst>
          </p:cNvPr>
          <p:cNvSpPr txBox="1"/>
          <p:nvPr/>
        </p:nvSpPr>
        <p:spPr>
          <a:xfrm>
            <a:off x="6967416" y="5956335"/>
            <a:ext cx="3719810" cy="523220"/>
          </a:xfrm>
          <a:prstGeom prst="rect">
            <a:avLst/>
          </a:prstGeom>
          <a:noFill/>
        </p:spPr>
        <p:txBody>
          <a:bodyPr wrap="square">
            <a:spAutoFit/>
          </a:bodyPr>
          <a:lstStyle/>
          <a:p>
            <a:r>
              <a:rPr lang="fr-FR" sz="1400" b="1" dirty="0">
                <a:solidFill>
                  <a:prstClr val="black"/>
                </a:solidFill>
                <a:latin typeface="Candara" panose="020E0502030303020204" pitchFamily="34" charset="0"/>
              </a:rPr>
              <a:t>Répartition Géographique des investissements des principaux  bailleurs en CI</a:t>
            </a:r>
            <a:endParaRPr lang="fr-FR" sz="1400" dirty="0">
              <a:solidFill>
                <a:prstClr val="black"/>
              </a:solidFill>
              <a:latin typeface="Gill Sans MT" panose="020B0502020104020203"/>
            </a:endParaRPr>
          </a:p>
        </p:txBody>
      </p:sp>
      <p:sp>
        <p:nvSpPr>
          <p:cNvPr id="8" name="Titre 1">
            <a:extLst>
              <a:ext uri="{FF2B5EF4-FFF2-40B4-BE49-F238E27FC236}">
                <a16:creationId xmlns:a16="http://schemas.microsoft.com/office/drawing/2014/main" id="{FDE938E8-BACD-E9AF-3E4A-9CE7578D07C5}"/>
              </a:ext>
            </a:extLst>
          </p:cNvPr>
          <p:cNvSpPr txBox="1">
            <a:spLocks/>
          </p:cNvSpPr>
          <p:nvPr/>
        </p:nvSpPr>
        <p:spPr>
          <a:xfrm>
            <a:off x="0" y="-172006"/>
            <a:ext cx="12192000" cy="846701"/>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200" kern="1200">
                <a:solidFill>
                  <a:srgbClr val="000000"/>
                </a:solidFill>
                <a:latin typeface="Myriad Pro"/>
                <a:ea typeface="+mj-ea"/>
                <a:cs typeface="Myriad Pro"/>
              </a:defRPr>
            </a:lvl1pPr>
          </a:lstStyle>
          <a:p>
            <a:r>
              <a:rPr lang="fr-FR" sz="2000" b="1" cap="small" dirty="0">
                <a:solidFill>
                  <a:schemeClr val="tx1"/>
                </a:solidFill>
                <a:latin typeface="Candara" panose="020E0502030303020204" pitchFamily="34" charset="0"/>
              </a:rPr>
              <a:t>III. CAS DE MISE EN ŒUVRE DANS LE SECTEUR DE L’ELECTRICITE EN CÔTE D’IVOIRE</a:t>
            </a:r>
          </a:p>
          <a:p>
            <a:r>
              <a:rPr lang="fr-FR" sz="2000" b="1" dirty="0">
                <a:solidFill>
                  <a:schemeClr val="accent2">
                    <a:lumMod val="75000"/>
                  </a:schemeClr>
                </a:solidFill>
                <a:latin typeface="Candara" panose="020E0502030303020204" pitchFamily="34" charset="0"/>
                <a:ea typeface="+mn-ea"/>
                <a:cs typeface="+mn-cs"/>
              </a:rPr>
              <a:t>4. Résultats de la Mise en Œuvre (1/3) </a:t>
            </a:r>
          </a:p>
        </p:txBody>
      </p:sp>
    </p:spTree>
    <p:extLst>
      <p:ext uri="{BB962C8B-B14F-4D97-AF65-F5344CB8AC3E}">
        <p14:creationId xmlns:p14="http://schemas.microsoft.com/office/powerpoint/2010/main" val="29035153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CCC4F6F6-08FA-4C84-B747-1ADC0F4168D4}"/>
              </a:ext>
            </a:extLst>
          </p:cNvPr>
          <p:cNvSpPr>
            <a:spLocks noGrp="1"/>
          </p:cNvSpPr>
          <p:nvPr>
            <p:ph type="sldNum" sz="quarter" idx="12"/>
          </p:nvPr>
        </p:nvSpPr>
        <p:spPr/>
        <p:txBody>
          <a:bodyPr/>
          <a:lstStyle/>
          <a:p>
            <a:pPr defTabSz="914377">
              <a:defRPr/>
            </a:pPr>
            <a:fld id="{E957DFF7-CC65-42D5-B625-3F855E324797}" type="slidenum">
              <a:rPr lang="fr-FR">
                <a:latin typeface="Calibri" panose="020F0502020204030204"/>
              </a:rPr>
              <a:pPr defTabSz="914377">
                <a:defRPr/>
              </a:pPr>
              <a:t>16</a:t>
            </a:fld>
            <a:endParaRPr lang="fr-FR" dirty="0">
              <a:latin typeface="Calibri" panose="020F0502020204030204"/>
            </a:endParaRPr>
          </a:p>
        </p:txBody>
      </p:sp>
      <p:graphicFrame>
        <p:nvGraphicFramePr>
          <p:cNvPr id="4" name="Tableau 3">
            <a:extLst>
              <a:ext uri="{FF2B5EF4-FFF2-40B4-BE49-F238E27FC236}">
                <a16:creationId xmlns:a16="http://schemas.microsoft.com/office/drawing/2014/main" id="{D3D50238-332C-BA1D-F75C-4DA8176AB9A1}"/>
              </a:ext>
            </a:extLst>
          </p:cNvPr>
          <p:cNvGraphicFramePr>
            <a:graphicFrameLocks noGrp="1"/>
          </p:cNvGraphicFramePr>
          <p:nvPr>
            <p:extLst>
              <p:ext uri="{D42A27DB-BD31-4B8C-83A1-F6EECF244321}">
                <p14:modId xmlns:p14="http://schemas.microsoft.com/office/powerpoint/2010/main" val="4217325655"/>
              </p:ext>
            </p:extLst>
          </p:nvPr>
        </p:nvGraphicFramePr>
        <p:xfrm>
          <a:off x="35560" y="839118"/>
          <a:ext cx="12120879" cy="6018882"/>
        </p:xfrm>
        <a:graphic>
          <a:graphicData uri="http://schemas.openxmlformats.org/drawingml/2006/table">
            <a:tbl>
              <a:tblPr/>
              <a:tblGrid>
                <a:gridCol w="5597585">
                  <a:extLst>
                    <a:ext uri="{9D8B030D-6E8A-4147-A177-3AD203B41FA5}">
                      <a16:colId xmlns:a16="http://schemas.microsoft.com/office/drawing/2014/main" val="3477392213"/>
                    </a:ext>
                  </a:extLst>
                </a:gridCol>
                <a:gridCol w="853532">
                  <a:extLst>
                    <a:ext uri="{9D8B030D-6E8A-4147-A177-3AD203B41FA5}">
                      <a16:colId xmlns:a16="http://schemas.microsoft.com/office/drawing/2014/main" val="2232435770"/>
                    </a:ext>
                  </a:extLst>
                </a:gridCol>
                <a:gridCol w="853532">
                  <a:extLst>
                    <a:ext uri="{9D8B030D-6E8A-4147-A177-3AD203B41FA5}">
                      <a16:colId xmlns:a16="http://schemas.microsoft.com/office/drawing/2014/main" val="1218233068"/>
                    </a:ext>
                  </a:extLst>
                </a:gridCol>
                <a:gridCol w="853532">
                  <a:extLst>
                    <a:ext uri="{9D8B030D-6E8A-4147-A177-3AD203B41FA5}">
                      <a16:colId xmlns:a16="http://schemas.microsoft.com/office/drawing/2014/main" val="1800704834"/>
                    </a:ext>
                  </a:extLst>
                </a:gridCol>
                <a:gridCol w="1126072">
                  <a:extLst>
                    <a:ext uri="{9D8B030D-6E8A-4147-A177-3AD203B41FA5}">
                      <a16:colId xmlns:a16="http://schemas.microsoft.com/office/drawing/2014/main" val="1013659445"/>
                    </a:ext>
                  </a:extLst>
                </a:gridCol>
                <a:gridCol w="945542">
                  <a:extLst>
                    <a:ext uri="{9D8B030D-6E8A-4147-A177-3AD203B41FA5}">
                      <a16:colId xmlns:a16="http://schemas.microsoft.com/office/drawing/2014/main" val="3884423970"/>
                    </a:ext>
                  </a:extLst>
                </a:gridCol>
                <a:gridCol w="945542">
                  <a:extLst>
                    <a:ext uri="{9D8B030D-6E8A-4147-A177-3AD203B41FA5}">
                      <a16:colId xmlns:a16="http://schemas.microsoft.com/office/drawing/2014/main" val="3652864246"/>
                    </a:ext>
                  </a:extLst>
                </a:gridCol>
                <a:gridCol w="945542">
                  <a:extLst>
                    <a:ext uri="{9D8B030D-6E8A-4147-A177-3AD203B41FA5}">
                      <a16:colId xmlns:a16="http://schemas.microsoft.com/office/drawing/2014/main" val="175904205"/>
                    </a:ext>
                  </a:extLst>
                </a:gridCol>
              </a:tblGrid>
              <a:tr h="554763">
                <a:tc rowSpan="2">
                  <a:txBody>
                    <a:bodyPr/>
                    <a:lstStyle/>
                    <a:p>
                      <a:pPr algn="ctr" rtl="0" fontAlgn="ctr"/>
                      <a:r>
                        <a:rPr lang="fr-CI" sz="1400" b="1" i="0" u="none" strike="noStrike" dirty="0">
                          <a:solidFill>
                            <a:srgbClr val="ED7D31"/>
                          </a:solidFill>
                          <a:effectLst/>
                          <a:latin typeface="Candara" panose="020E0502030303020204" pitchFamily="34" charset="0"/>
                        </a:rPr>
                        <a:t>RUBRIQUES</a:t>
                      </a:r>
                    </a:p>
                  </a:txBody>
                  <a:tcPr marL="5921" marR="5921" marT="592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rtl="0" fontAlgn="ctr"/>
                      <a:r>
                        <a:rPr lang="fr-CI" sz="1400" b="1" i="0" u="none" strike="noStrike" dirty="0">
                          <a:solidFill>
                            <a:srgbClr val="000000"/>
                          </a:solidFill>
                          <a:effectLst/>
                          <a:latin typeface="Candara" panose="020E0502030303020204" pitchFamily="34" charset="0"/>
                        </a:rPr>
                        <a:t>2011</a:t>
                      </a:r>
                    </a:p>
                  </a:txBody>
                  <a:tcPr marL="5921" marR="5921" marT="5921"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rtl="0" fontAlgn="ctr"/>
                      <a:r>
                        <a:rPr lang="fr-CI" sz="1400" b="1" i="0" u="none" strike="noStrike" dirty="0">
                          <a:solidFill>
                            <a:srgbClr val="000000"/>
                          </a:solidFill>
                          <a:effectLst/>
                          <a:latin typeface="Candara" panose="020E0502030303020204" pitchFamily="34" charset="0"/>
                        </a:rPr>
                        <a:t>2022</a:t>
                      </a:r>
                    </a:p>
                  </a:txBody>
                  <a:tcPr marL="5921" marR="5921" marT="592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rtl="0" fontAlgn="ctr"/>
                      <a:r>
                        <a:rPr lang="fr-CI" sz="1400" b="1" i="0" u="none" strike="noStrike" dirty="0">
                          <a:solidFill>
                            <a:srgbClr val="000000"/>
                          </a:solidFill>
                          <a:effectLst/>
                          <a:latin typeface="Candara" panose="020E0502030303020204" pitchFamily="34" charset="0"/>
                        </a:rPr>
                        <a:t>2023</a:t>
                      </a:r>
                    </a:p>
                  </a:txBody>
                  <a:tcPr marL="5921" marR="5921" marT="5921"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rtl="0" fontAlgn="ctr"/>
                      <a:r>
                        <a:rPr lang="fr-CI" sz="1400" b="1" i="0" u="none" strike="noStrike" dirty="0">
                          <a:solidFill>
                            <a:srgbClr val="000000"/>
                          </a:solidFill>
                          <a:effectLst/>
                          <a:latin typeface="Candara" panose="020E0502030303020204" pitchFamily="34" charset="0"/>
                        </a:rPr>
                        <a:t>Variation 2011 - 2023</a:t>
                      </a:r>
                    </a:p>
                  </a:txBody>
                  <a:tcPr marL="5921" marR="5921" marT="5921"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CI"/>
                    </a:p>
                  </a:txBody>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fr-CI" sz="1400" b="1" i="0" u="none" strike="noStrike" dirty="0">
                          <a:solidFill>
                            <a:srgbClr val="000000"/>
                          </a:solidFill>
                          <a:effectLst/>
                          <a:latin typeface="Candara" panose="020E0502030303020204" pitchFamily="34" charset="0"/>
                        </a:rPr>
                        <a:t>Variation 2022 - 2023</a:t>
                      </a:r>
                    </a:p>
                  </a:txBody>
                  <a:tcPr marL="5921" marR="5921" marT="5921"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rtl="0" fontAlgn="ctr"/>
                      <a:endParaRPr lang="fr-CI" sz="1400" b="1" i="0" u="none" strike="noStrike" dirty="0">
                        <a:solidFill>
                          <a:srgbClr val="000000"/>
                        </a:solidFill>
                        <a:effectLst/>
                        <a:latin typeface="Candara" panose="020E0502030303020204" pitchFamily="34" charset="0"/>
                      </a:endParaRPr>
                    </a:p>
                  </a:txBody>
                  <a:tcPr marL="5921" marR="5921" marT="5921"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00371738"/>
                  </a:ext>
                </a:extLst>
              </a:tr>
              <a:tr h="288556">
                <a:tc vMerge="1">
                  <a:txBody>
                    <a:bodyPr/>
                    <a:lstStyle/>
                    <a:p>
                      <a:endParaRPr lang="fr-CI"/>
                    </a:p>
                  </a:txBody>
                  <a:tcPr/>
                </a:tc>
                <a:tc vMerge="1">
                  <a:txBody>
                    <a:bodyPr/>
                    <a:lstStyle/>
                    <a:p>
                      <a:endParaRPr lang="fr-CI"/>
                    </a:p>
                  </a:txBody>
                  <a:tcPr/>
                </a:tc>
                <a:tc vMerge="1">
                  <a:txBody>
                    <a:bodyPr/>
                    <a:lstStyle/>
                    <a:p>
                      <a:endParaRPr lang="fr-CI"/>
                    </a:p>
                  </a:txBody>
                  <a:tcPr/>
                </a:tc>
                <a:tc vMerge="1">
                  <a:txBody>
                    <a:bodyPr/>
                    <a:lstStyle/>
                    <a:p>
                      <a:endParaRPr lang="fr-CI"/>
                    </a:p>
                  </a:txBody>
                  <a:tcPr/>
                </a:tc>
                <a:tc>
                  <a:txBody>
                    <a:bodyPr/>
                    <a:lstStyle/>
                    <a:p>
                      <a:pPr algn="ctr" rtl="0" fontAlgn="ctr"/>
                      <a:r>
                        <a:rPr lang="fr-CI" sz="1400" b="1" i="0" u="none" strike="noStrike" dirty="0">
                          <a:solidFill>
                            <a:srgbClr val="000000"/>
                          </a:solidFill>
                          <a:effectLst/>
                          <a:latin typeface="Candara" panose="020E0502030303020204" pitchFamily="34" charset="0"/>
                        </a:rPr>
                        <a:t>Quantité</a:t>
                      </a:r>
                    </a:p>
                  </a:txBody>
                  <a:tcPr marL="5921" marR="5921" marT="592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CI" sz="1400" b="1" i="0" u="none" strike="noStrike" dirty="0">
                          <a:solidFill>
                            <a:srgbClr val="000000"/>
                          </a:solidFill>
                          <a:effectLst/>
                          <a:latin typeface="Candara" panose="020E0502030303020204" pitchFamily="34" charset="0"/>
                        </a:rPr>
                        <a:t>%</a:t>
                      </a:r>
                    </a:p>
                  </a:txBody>
                  <a:tcPr marL="5921" marR="5921" marT="592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CI" sz="1400" b="1" i="0" u="none" strike="noStrike" dirty="0">
                          <a:solidFill>
                            <a:srgbClr val="000000"/>
                          </a:solidFill>
                          <a:effectLst/>
                          <a:latin typeface="Candara" panose="020E0502030303020204" pitchFamily="34" charset="0"/>
                        </a:rPr>
                        <a:t>Quantité</a:t>
                      </a:r>
                    </a:p>
                  </a:txBody>
                  <a:tcPr marL="5921" marR="5921" marT="592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CI" sz="1400" b="1" i="0" u="none" strike="noStrike" dirty="0">
                          <a:solidFill>
                            <a:srgbClr val="000000"/>
                          </a:solidFill>
                          <a:effectLst/>
                          <a:latin typeface="Candara" panose="020E0502030303020204" pitchFamily="34" charset="0"/>
                        </a:rPr>
                        <a:t>%</a:t>
                      </a:r>
                    </a:p>
                  </a:txBody>
                  <a:tcPr marL="5921" marR="5921" marT="5921"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74380581"/>
                  </a:ext>
                </a:extLst>
              </a:tr>
              <a:tr h="333147">
                <a:tc>
                  <a:txBody>
                    <a:bodyPr/>
                    <a:lstStyle/>
                    <a:p>
                      <a:pPr algn="l" fontAlgn="ctr"/>
                      <a:r>
                        <a:rPr lang="fr-CI" sz="1600" b="0" i="0" u="none" strike="noStrike" dirty="0">
                          <a:solidFill>
                            <a:srgbClr val="FF0000"/>
                          </a:solidFill>
                          <a:effectLst/>
                          <a:latin typeface="Candara" panose="020E0502030303020204" pitchFamily="34" charset="0"/>
                        </a:rPr>
                        <a:t>Capacité totale installée (MW)</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FDA"/>
                    </a:solidFill>
                  </a:tcPr>
                </a:tc>
                <a:tc>
                  <a:txBody>
                    <a:bodyPr/>
                    <a:lstStyle/>
                    <a:p>
                      <a:pPr marL="0" algn="ctr" defTabSz="914400" rtl="0" eaLnBrk="1" fontAlgn="ctr" latinLnBrk="0" hangingPunct="1"/>
                      <a:r>
                        <a:rPr lang="fr-FR" sz="1600" b="0" i="0" u="none" strike="noStrike" kern="1200" dirty="0">
                          <a:solidFill>
                            <a:srgbClr val="FF0000"/>
                          </a:solidFill>
                          <a:effectLst/>
                          <a:latin typeface="Candara" panose="020E0502030303020204" pitchFamily="34" charset="0"/>
                          <a:ea typeface="+mn-ea"/>
                          <a:cs typeface="+mn-cs"/>
                        </a:rPr>
                        <a:t>1 391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FDA"/>
                    </a:solidFill>
                  </a:tcPr>
                </a:tc>
                <a:tc>
                  <a:txBody>
                    <a:bodyPr/>
                    <a:lstStyle/>
                    <a:p>
                      <a:pPr marL="0" algn="ctr" defTabSz="914400" rtl="0" eaLnBrk="1" fontAlgn="ctr" latinLnBrk="0" hangingPunct="1"/>
                      <a:r>
                        <a:rPr lang="fr-FR" sz="1600" b="0" i="0" u="none" strike="noStrike" kern="1200" dirty="0">
                          <a:solidFill>
                            <a:srgbClr val="FF0000"/>
                          </a:solidFill>
                          <a:effectLst/>
                          <a:latin typeface="Candara" panose="020E0502030303020204" pitchFamily="34" charset="0"/>
                          <a:ea typeface="+mn-ea"/>
                          <a:cs typeface="+mn-cs"/>
                        </a:rPr>
                        <a:t>2 548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FDA"/>
                    </a:solidFill>
                  </a:tcPr>
                </a:tc>
                <a:tc>
                  <a:txBody>
                    <a:bodyPr/>
                    <a:lstStyle/>
                    <a:p>
                      <a:pPr marL="0" algn="ctr" defTabSz="914400" rtl="0" eaLnBrk="1" fontAlgn="ctr" latinLnBrk="0" hangingPunct="1"/>
                      <a:r>
                        <a:rPr lang="fr-FR" sz="1600" b="0" i="0" u="none" strike="noStrike" kern="1200" dirty="0">
                          <a:solidFill>
                            <a:srgbClr val="FF0000"/>
                          </a:solidFill>
                          <a:effectLst/>
                          <a:latin typeface="Candara" panose="020E0502030303020204" pitchFamily="34" charset="0"/>
                          <a:ea typeface="+mn-ea"/>
                          <a:cs typeface="+mn-cs"/>
                        </a:rPr>
                        <a:t>2 907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FDA"/>
                    </a:solidFill>
                  </a:tcPr>
                </a:tc>
                <a:tc>
                  <a:txBody>
                    <a:bodyPr/>
                    <a:lstStyle/>
                    <a:p>
                      <a:pPr marL="0" algn="ctr" defTabSz="914400" rtl="0" eaLnBrk="1" fontAlgn="ctr" latinLnBrk="0" hangingPunct="1"/>
                      <a:r>
                        <a:rPr lang="fr-FR" sz="1600" b="0" i="0" u="none" strike="noStrike" kern="1200" dirty="0">
                          <a:solidFill>
                            <a:srgbClr val="FF0000"/>
                          </a:solidFill>
                          <a:effectLst/>
                          <a:latin typeface="Candara" panose="020E0502030303020204" pitchFamily="34" charset="0"/>
                          <a:ea typeface="+mn-ea"/>
                          <a:cs typeface="+mn-cs"/>
                        </a:rPr>
                        <a:t>1 516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FDA"/>
                    </a:solidFill>
                  </a:tcPr>
                </a:tc>
                <a:tc>
                  <a:txBody>
                    <a:bodyPr/>
                    <a:lstStyle/>
                    <a:p>
                      <a:pPr marL="0" algn="ctr" defTabSz="914400" rtl="0" eaLnBrk="1" fontAlgn="ctr" latinLnBrk="0" hangingPunct="1"/>
                      <a:r>
                        <a:rPr lang="fr-FR" sz="1600" b="0" i="0" u="none" strike="noStrike" kern="1200" dirty="0">
                          <a:solidFill>
                            <a:srgbClr val="FF0000"/>
                          </a:solidFill>
                          <a:effectLst/>
                          <a:latin typeface="Candara" panose="020E0502030303020204" pitchFamily="34" charset="0"/>
                          <a:ea typeface="+mn-ea"/>
                          <a:cs typeface="+mn-cs"/>
                        </a:rPr>
                        <a:t>109,0%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FDA"/>
                    </a:solidFill>
                  </a:tcPr>
                </a:tc>
                <a:tc>
                  <a:txBody>
                    <a:bodyPr/>
                    <a:lstStyle/>
                    <a:p>
                      <a:pPr marL="0" algn="ctr" defTabSz="914400" rtl="0" eaLnBrk="1" fontAlgn="ctr" latinLnBrk="0" hangingPunct="1"/>
                      <a:r>
                        <a:rPr lang="fr-FR" sz="1600" b="0" i="0" u="none" strike="noStrike" kern="1200" dirty="0">
                          <a:solidFill>
                            <a:srgbClr val="FF0000"/>
                          </a:solidFill>
                          <a:effectLst/>
                          <a:latin typeface="Candara" panose="020E0502030303020204" pitchFamily="34" charset="0"/>
                          <a:ea typeface="+mn-ea"/>
                          <a:cs typeface="+mn-cs"/>
                        </a:rPr>
                        <a:t>359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FDA"/>
                    </a:solidFill>
                  </a:tcPr>
                </a:tc>
                <a:tc>
                  <a:txBody>
                    <a:bodyPr/>
                    <a:lstStyle/>
                    <a:p>
                      <a:pPr marL="0" algn="ctr" defTabSz="914400" rtl="0" eaLnBrk="1" fontAlgn="ctr" latinLnBrk="0" hangingPunct="1"/>
                      <a:r>
                        <a:rPr lang="fr-FR" sz="1600" b="0" i="0" u="none" strike="noStrike" kern="1200" dirty="0">
                          <a:solidFill>
                            <a:srgbClr val="FF0000"/>
                          </a:solidFill>
                          <a:effectLst/>
                          <a:latin typeface="Candara" panose="020E0502030303020204" pitchFamily="34" charset="0"/>
                          <a:ea typeface="+mn-ea"/>
                          <a:cs typeface="+mn-cs"/>
                        </a:rPr>
                        <a:t>14,1%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FDA"/>
                    </a:solidFill>
                  </a:tcPr>
                </a:tc>
                <a:extLst>
                  <a:ext uri="{0D108BD9-81ED-4DB2-BD59-A6C34878D82A}">
                    <a16:rowId xmlns:a16="http://schemas.microsoft.com/office/drawing/2014/main" val="2772866952"/>
                  </a:ext>
                </a:extLst>
              </a:tr>
              <a:tr h="333147">
                <a:tc>
                  <a:txBody>
                    <a:bodyPr/>
                    <a:lstStyle/>
                    <a:p>
                      <a:pPr algn="l" fontAlgn="ctr"/>
                      <a:r>
                        <a:rPr lang="fr-CI" sz="1600" b="0" i="0" u="none" strike="noStrike" dirty="0">
                          <a:solidFill>
                            <a:srgbClr val="000000"/>
                          </a:solidFill>
                          <a:effectLst/>
                          <a:latin typeface="Candara" panose="020E0502030303020204" pitchFamily="34" charset="0"/>
                        </a:rPr>
                        <a:t>Production brute RI (GWh)</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fr-FR" sz="1600" b="0" i="0" u="none" strike="noStrike" kern="1200" dirty="0">
                          <a:solidFill>
                            <a:srgbClr val="000000"/>
                          </a:solidFill>
                          <a:effectLst/>
                          <a:latin typeface="Candara" panose="020E0502030303020204" pitchFamily="34" charset="0"/>
                          <a:ea typeface="+mn-ea"/>
                          <a:cs typeface="+mn-cs"/>
                        </a:rPr>
                        <a:t>6 029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fr-FR" sz="1600" b="0" i="0" u="none" strike="noStrike" kern="1200" dirty="0">
                          <a:solidFill>
                            <a:srgbClr val="000000"/>
                          </a:solidFill>
                          <a:effectLst/>
                          <a:latin typeface="Candara" panose="020E0502030303020204" pitchFamily="34" charset="0"/>
                          <a:ea typeface="+mn-ea"/>
                          <a:cs typeface="+mn-cs"/>
                        </a:rPr>
                        <a:t>12 145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fr-FR" sz="1600" b="0" i="0" u="none" strike="noStrike" kern="1200" dirty="0">
                          <a:solidFill>
                            <a:srgbClr val="000000"/>
                          </a:solidFill>
                          <a:effectLst/>
                          <a:latin typeface="Candara" panose="020E0502030303020204" pitchFamily="34" charset="0"/>
                          <a:ea typeface="+mn-ea"/>
                          <a:cs typeface="+mn-cs"/>
                        </a:rPr>
                        <a:t>13 343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fr-FR" sz="1600" b="0" i="0" u="none" strike="noStrike" kern="1200" dirty="0">
                          <a:solidFill>
                            <a:srgbClr val="000000"/>
                          </a:solidFill>
                          <a:effectLst/>
                          <a:latin typeface="Candara" panose="020E0502030303020204" pitchFamily="34" charset="0"/>
                          <a:ea typeface="+mn-ea"/>
                          <a:cs typeface="+mn-cs"/>
                        </a:rPr>
                        <a:t>7 314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fr-FR" sz="1600" b="0" i="0" u="none" strike="noStrike" kern="1200" dirty="0">
                          <a:solidFill>
                            <a:srgbClr val="000000"/>
                          </a:solidFill>
                          <a:effectLst/>
                          <a:latin typeface="Candara" panose="020E0502030303020204" pitchFamily="34" charset="0"/>
                          <a:ea typeface="+mn-ea"/>
                          <a:cs typeface="+mn-cs"/>
                        </a:rPr>
                        <a:t>121,3%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ctr" defTabSz="914400" rtl="0" eaLnBrk="1" fontAlgn="ctr" latinLnBrk="0" hangingPunct="1"/>
                      <a:r>
                        <a:rPr lang="fr-FR" sz="1600" b="0" i="0" u="none" strike="noStrike" kern="1200" dirty="0">
                          <a:solidFill>
                            <a:srgbClr val="000000"/>
                          </a:solidFill>
                          <a:effectLst/>
                          <a:latin typeface="Candara" panose="020E0502030303020204" pitchFamily="34" charset="0"/>
                          <a:ea typeface="+mn-ea"/>
                          <a:cs typeface="+mn-cs"/>
                        </a:rPr>
                        <a:t>1 198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ctr" defTabSz="914400" rtl="0" eaLnBrk="1" fontAlgn="ctr" latinLnBrk="0" hangingPunct="1"/>
                      <a:r>
                        <a:rPr lang="fr-FR" sz="1600" b="0" i="0" u="none" strike="noStrike" kern="1200" dirty="0">
                          <a:solidFill>
                            <a:srgbClr val="000000"/>
                          </a:solidFill>
                          <a:effectLst/>
                          <a:latin typeface="Candara" panose="020E0502030303020204" pitchFamily="34" charset="0"/>
                          <a:ea typeface="+mn-ea"/>
                          <a:cs typeface="+mn-cs"/>
                        </a:rPr>
                        <a:t>9,9%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968265616"/>
                  </a:ext>
                </a:extLst>
              </a:tr>
              <a:tr h="333147">
                <a:tc>
                  <a:txBody>
                    <a:bodyPr/>
                    <a:lstStyle/>
                    <a:p>
                      <a:pPr algn="l" fontAlgn="ctr"/>
                      <a:r>
                        <a:rPr lang="fr-CI" sz="1600" b="0" i="0" u="none" strike="noStrike" dirty="0">
                          <a:solidFill>
                            <a:srgbClr val="000000"/>
                          </a:solidFill>
                          <a:effectLst/>
                          <a:latin typeface="Candara" panose="020E0502030303020204" pitchFamily="34" charset="0"/>
                        </a:rPr>
                        <a:t>Pointe de charge (MW)</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FDA"/>
                    </a:solidFill>
                  </a:tcPr>
                </a:tc>
                <a:tc>
                  <a:txBody>
                    <a:bodyPr/>
                    <a:lstStyle/>
                    <a:p>
                      <a:pPr marL="0" algn="ctr" defTabSz="914400" rtl="0" eaLnBrk="1" fontAlgn="ctr" latinLnBrk="0" hangingPunct="1"/>
                      <a:r>
                        <a:rPr lang="fr-FR" sz="1600" b="0" i="0" u="none" strike="noStrike" kern="1200" dirty="0">
                          <a:solidFill>
                            <a:srgbClr val="000000"/>
                          </a:solidFill>
                          <a:effectLst/>
                          <a:latin typeface="Candara" panose="020E0502030303020204" pitchFamily="34" charset="0"/>
                          <a:ea typeface="+mn-ea"/>
                          <a:cs typeface="+mn-cs"/>
                        </a:rPr>
                        <a:t>925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FDA"/>
                    </a:solidFill>
                  </a:tcPr>
                </a:tc>
                <a:tc>
                  <a:txBody>
                    <a:bodyPr/>
                    <a:lstStyle/>
                    <a:p>
                      <a:pPr marL="0" algn="ctr" defTabSz="914400" rtl="0" eaLnBrk="1" fontAlgn="ctr" latinLnBrk="0" hangingPunct="1"/>
                      <a:r>
                        <a:rPr lang="fr-FR" sz="1600" b="0" i="0" u="none" strike="noStrike" kern="1200" dirty="0">
                          <a:solidFill>
                            <a:srgbClr val="000000"/>
                          </a:solidFill>
                          <a:effectLst/>
                          <a:latin typeface="Candara" panose="020E0502030303020204" pitchFamily="34" charset="0"/>
                          <a:ea typeface="+mn-ea"/>
                          <a:cs typeface="+mn-cs"/>
                        </a:rPr>
                        <a:t>1 808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FDA"/>
                    </a:solidFill>
                  </a:tcPr>
                </a:tc>
                <a:tc>
                  <a:txBody>
                    <a:bodyPr/>
                    <a:lstStyle/>
                    <a:p>
                      <a:pPr marL="0" algn="ctr" defTabSz="914400" rtl="0" eaLnBrk="1" fontAlgn="ctr" latinLnBrk="0" hangingPunct="1"/>
                      <a:r>
                        <a:rPr lang="fr-FR" sz="1600" b="0" i="0" u="none" strike="noStrike" kern="1200" dirty="0">
                          <a:solidFill>
                            <a:srgbClr val="000000"/>
                          </a:solidFill>
                          <a:effectLst/>
                          <a:latin typeface="Candara" panose="020E0502030303020204" pitchFamily="34" charset="0"/>
                          <a:ea typeface="+mn-ea"/>
                          <a:cs typeface="+mn-cs"/>
                        </a:rPr>
                        <a:t>1 947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FDA"/>
                    </a:solidFill>
                  </a:tcPr>
                </a:tc>
                <a:tc>
                  <a:txBody>
                    <a:bodyPr/>
                    <a:lstStyle/>
                    <a:p>
                      <a:pPr marL="0" algn="ctr" defTabSz="914400" rtl="0" eaLnBrk="1" fontAlgn="ctr" latinLnBrk="0" hangingPunct="1"/>
                      <a:r>
                        <a:rPr lang="fr-FR" sz="1600" b="0" i="0" u="none" strike="noStrike" kern="1200" dirty="0">
                          <a:solidFill>
                            <a:srgbClr val="000000"/>
                          </a:solidFill>
                          <a:effectLst/>
                          <a:latin typeface="Candara" panose="020E0502030303020204" pitchFamily="34" charset="0"/>
                          <a:ea typeface="+mn-ea"/>
                          <a:cs typeface="+mn-cs"/>
                        </a:rPr>
                        <a:t>1 022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FDA"/>
                    </a:solidFill>
                  </a:tcPr>
                </a:tc>
                <a:tc>
                  <a:txBody>
                    <a:bodyPr/>
                    <a:lstStyle/>
                    <a:p>
                      <a:pPr marL="0" algn="ctr" defTabSz="914400" rtl="0" eaLnBrk="1" fontAlgn="ctr" latinLnBrk="0" hangingPunct="1"/>
                      <a:r>
                        <a:rPr lang="fr-FR" sz="1600" b="0" i="0" u="none" strike="noStrike" kern="1200" dirty="0">
                          <a:solidFill>
                            <a:srgbClr val="000000"/>
                          </a:solidFill>
                          <a:effectLst/>
                          <a:latin typeface="Candara" panose="020E0502030303020204" pitchFamily="34" charset="0"/>
                          <a:ea typeface="+mn-ea"/>
                          <a:cs typeface="+mn-cs"/>
                        </a:rPr>
                        <a:t>110,6%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FDA"/>
                    </a:solidFill>
                  </a:tcPr>
                </a:tc>
                <a:tc>
                  <a:txBody>
                    <a:bodyPr/>
                    <a:lstStyle/>
                    <a:p>
                      <a:pPr marL="0" algn="ctr" defTabSz="914400" rtl="0" eaLnBrk="1" fontAlgn="ctr" latinLnBrk="0" hangingPunct="1"/>
                      <a:r>
                        <a:rPr lang="fr-FR" sz="1600" b="0" i="0" u="none" strike="noStrike" kern="1200" dirty="0">
                          <a:solidFill>
                            <a:srgbClr val="000000"/>
                          </a:solidFill>
                          <a:effectLst/>
                          <a:latin typeface="Candara" panose="020E0502030303020204" pitchFamily="34" charset="0"/>
                          <a:ea typeface="+mn-ea"/>
                          <a:cs typeface="+mn-cs"/>
                        </a:rPr>
                        <a:t>139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FDA"/>
                    </a:solidFill>
                  </a:tcPr>
                </a:tc>
                <a:tc>
                  <a:txBody>
                    <a:bodyPr/>
                    <a:lstStyle/>
                    <a:p>
                      <a:pPr marL="0" algn="ctr" defTabSz="914400" rtl="0" eaLnBrk="1" fontAlgn="ctr" latinLnBrk="0" hangingPunct="1"/>
                      <a:r>
                        <a:rPr lang="fr-FR" sz="1600" b="0" i="0" u="none" strike="noStrike" kern="1200" dirty="0">
                          <a:solidFill>
                            <a:srgbClr val="000000"/>
                          </a:solidFill>
                          <a:effectLst/>
                          <a:latin typeface="Candara" panose="020E0502030303020204" pitchFamily="34" charset="0"/>
                          <a:ea typeface="+mn-ea"/>
                          <a:cs typeface="+mn-cs"/>
                        </a:rPr>
                        <a:t>7,7%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FDA"/>
                    </a:solidFill>
                  </a:tcPr>
                </a:tc>
                <a:extLst>
                  <a:ext uri="{0D108BD9-81ED-4DB2-BD59-A6C34878D82A}">
                    <a16:rowId xmlns:a16="http://schemas.microsoft.com/office/drawing/2014/main" val="4007549873"/>
                  </a:ext>
                </a:extLst>
              </a:tr>
              <a:tr h="333147">
                <a:tc>
                  <a:txBody>
                    <a:bodyPr/>
                    <a:lstStyle/>
                    <a:p>
                      <a:pPr algn="l" fontAlgn="ctr"/>
                      <a:r>
                        <a:rPr lang="fr-CI" sz="1600" b="0" i="0" u="none" strike="noStrike" dirty="0">
                          <a:solidFill>
                            <a:srgbClr val="000000"/>
                          </a:solidFill>
                          <a:effectLst/>
                          <a:latin typeface="Candara" panose="020E0502030303020204" pitchFamily="34" charset="0"/>
                        </a:rPr>
                        <a:t>Consommation brute RI (GWh)</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fr-FR" sz="1600" b="0" i="0" u="none" strike="noStrike" kern="1200" dirty="0">
                          <a:solidFill>
                            <a:srgbClr val="000000"/>
                          </a:solidFill>
                          <a:effectLst/>
                          <a:latin typeface="Candara" panose="020E0502030303020204" pitchFamily="34" charset="0"/>
                          <a:ea typeface="+mn-ea"/>
                          <a:cs typeface="+mn-cs"/>
                        </a:rPr>
                        <a:t>5 435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fr-FR" sz="1600" b="0" i="0" u="none" strike="noStrike" kern="1200" dirty="0">
                          <a:solidFill>
                            <a:srgbClr val="000000"/>
                          </a:solidFill>
                          <a:effectLst/>
                          <a:latin typeface="Candara" panose="020E0502030303020204" pitchFamily="34" charset="0"/>
                          <a:ea typeface="+mn-ea"/>
                          <a:cs typeface="+mn-cs"/>
                        </a:rPr>
                        <a:t>11 439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fr-FR" sz="1600" b="0" i="0" u="none" strike="noStrike" kern="1200" dirty="0">
                          <a:solidFill>
                            <a:srgbClr val="000000"/>
                          </a:solidFill>
                          <a:effectLst/>
                          <a:latin typeface="Candara" panose="020E0502030303020204" pitchFamily="34" charset="0"/>
                          <a:ea typeface="+mn-ea"/>
                          <a:cs typeface="+mn-cs"/>
                        </a:rPr>
                        <a:t>12 559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fr-FR" sz="1600" b="0" i="0" u="none" strike="noStrike" kern="1200" dirty="0">
                          <a:solidFill>
                            <a:srgbClr val="000000"/>
                          </a:solidFill>
                          <a:effectLst/>
                          <a:latin typeface="Candara" panose="020E0502030303020204" pitchFamily="34" charset="0"/>
                          <a:ea typeface="+mn-ea"/>
                          <a:cs typeface="+mn-cs"/>
                        </a:rPr>
                        <a:t>7 124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fr-FR" sz="1600" b="0" i="0" u="none" strike="noStrike" kern="1200" dirty="0">
                          <a:solidFill>
                            <a:srgbClr val="000000"/>
                          </a:solidFill>
                          <a:effectLst/>
                          <a:latin typeface="Candara" panose="020E0502030303020204" pitchFamily="34" charset="0"/>
                          <a:ea typeface="+mn-ea"/>
                          <a:cs typeface="+mn-cs"/>
                        </a:rPr>
                        <a:t>131,1%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ctr" defTabSz="914400" rtl="0" eaLnBrk="1" fontAlgn="ctr" latinLnBrk="0" hangingPunct="1"/>
                      <a:r>
                        <a:rPr lang="fr-FR" sz="1600" b="0" i="0" u="none" strike="noStrike" kern="1200" dirty="0">
                          <a:solidFill>
                            <a:srgbClr val="000000"/>
                          </a:solidFill>
                          <a:effectLst/>
                          <a:latin typeface="Candara" panose="020E0502030303020204" pitchFamily="34" charset="0"/>
                          <a:ea typeface="+mn-ea"/>
                          <a:cs typeface="+mn-cs"/>
                        </a:rPr>
                        <a:t>1 120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ctr" defTabSz="914400" rtl="0" eaLnBrk="1" fontAlgn="ctr" latinLnBrk="0" hangingPunct="1"/>
                      <a:r>
                        <a:rPr lang="fr-FR" sz="1600" b="0" i="0" u="none" strike="noStrike" kern="1200" dirty="0">
                          <a:solidFill>
                            <a:srgbClr val="000000"/>
                          </a:solidFill>
                          <a:effectLst/>
                          <a:latin typeface="Candara" panose="020E0502030303020204" pitchFamily="34" charset="0"/>
                          <a:ea typeface="+mn-ea"/>
                          <a:cs typeface="+mn-cs"/>
                        </a:rPr>
                        <a:t>9,8%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583249179"/>
                  </a:ext>
                </a:extLst>
              </a:tr>
              <a:tr h="333147">
                <a:tc>
                  <a:txBody>
                    <a:bodyPr/>
                    <a:lstStyle/>
                    <a:p>
                      <a:pPr algn="l" fontAlgn="ctr"/>
                      <a:r>
                        <a:rPr lang="fr-FR" sz="1600" b="0" i="0" u="none" strike="noStrike" dirty="0">
                          <a:solidFill>
                            <a:srgbClr val="FF0000"/>
                          </a:solidFill>
                          <a:effectLst/>
                          <a:latin typeface="Candara" panose="020E0502030303020204" pitchFamily="34" charset="0"/>
                        </a:rPr>
                        <a:t>Longueur de ligne Haute Tension - HTB/ 400-225-90 kV (km)</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FDA"/>
                    </a:solidFill>
                  </a:tcPr>
                </a:tc>
                <a:tc>
                  <a:txBody>
                    <a:bodyPr/>
                    <a:lstStyle/>
                    <a:p>
                      <a:pPr marL="0" algn="ctr" defTabSz="914400" rtl="0" eaLnBrk="1" fontAlgn="ctr" latinLnBrk="0" hangingPunct="1"/>
                      <a:r>
                        <a:rPr lang="fr-FR" sz="1600" b="0" i="0" u="none" strike="noStrike" kern="1200" dirty="0">
                          <a:solidFill>
                            <a:srgbClr val="FF0000"/>
                          </a:solidFill>
                          <a:effectLst/>
                          <a:latin typeface="Candara" panose="020E0502030303020204" pitchFamily="34" charset="0"/>
                          <a:ea typeface="+mn-ea"/>
                          <a:cs typeface="+mn-cs"/>
                        </a:rPr>
                        <a:t>4 478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FDA"/>
                    </a:solidFill>
                  </a:tcPr>
                </a:tc>
                <a:tc>
                  <a:txBody>
                    <a:bodyPr/>
                    <a:lstStyle/>
                    <a:p>
                      <a:pPr marL="0" algn="ctr" defTabSz="914400" rtl="0" eaLnBrk="1" fontAlgn="ctr" latinLnBrk="0" hangingPunct="1"/>
                      <a:r>
                        <a:rPr lang="fr-FR" sz="1600" b="0" i="0" u="none" strike="noStrike" kern="1200" dirty="0">
                          <a:solidFill>
                            <a:srgbClr val="FF0000"/>
                          </a:solidFill>
                          <a:effectLst/>
                          <a:latin typeface="Candara" panose="020E0502030303020204" pitchFamily="34" charset="0"/>
                          <a:ea typeface="+mn-ea"/>
                          <a:cs typeface="+mn-cs"/>
                        </a:rPr>
                        <a:t>7 394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FDA"/>
                    </a:solidFill>
                  </a:tcPr>
                </a:tc>
                <a:tc>
                  <a:txBody>
                    <a:bodyPr/>
                    <a:lstStyle/>
                    <a:p>
                      <a:pPr marL="0" algn="ctr" defTabSz="914400" rtl="0" eaLnBrk="1" fontAlgn="ctr" latinLnBrk="0" hangingPunct="1"/>
                      <a:r>
                        <a:rPr lang="fr-FR" sz="1600" b="0" i="0" u="none" strike="noStrike" kern="1200" dirty="0">
                          <a:solidFill>
                            <a:srgbClr val="FF0000"/>
                          </a:solidFill>
                          <a:effectLst/>
                          <a:latin typeface="Candara" panose="020E0502030303020204" pitchFamily="34" charset="0"/>
                          <a:ea typeface="+mn-ea"/>
                          <a:cs typeface="+mn-cs"/>
                        </a:rPr>
                        <a:t>7 553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FDA"/>
                    </a:solidFill>
                  </a:tcPr>
                </a:tc>
                <a:tc>
                  <a:txBody>
                    <a:bodyPr/>
                    <a:lstStyle/>
                    <a:p>
                      <a:pPr marL="0" algn="ctr" defTabSz="914400" rtl="0" eaLnBrk="1" fontAlgn="ctr" latinLnBrk="0" hangingPunct="1"/>
                      <a:r>
                        <a:rPr lang="fr-FR" sz="1600" b="0" i="0" u="none" strike="noStrike" kern="1200" dirty="0">
                          <a:solidFill>
                            <a:srgbClr val="FF0000"/>
                          </a:solidFill>
                          <a:effectLst/>
                          <a:latin typeface="Candara" panose="020E0502030303020204" pitchFamily="34" charset="0"/>
                          <a:ea typeface="+mn-ea"/>
                          <a:cs typeface="+mn-cs"/>
                        </a:rPr>
                        <a:t>3 075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FDA"/>
                    </a:solidFill>
                  </a:tcPr>
                </a:tc>
                <a:tc>
                  <a:txBody>
                    <a:bodyPr/>
                    <a:lstStyle/>
                    <a:p>
                      <a:pPr marL="0" algn="ctr" defTabSz="914400" rtl="0" eaLnBrk="1" fontAlgn="ctr" latinLnBrk="0" hangingPunct="1"/>
                      <a:r>
                        <a:rPr lang="fr-FR" sz="1600" b="0" i="0" u="none" strike="noStrike" kern="1200" dirty="0">
                          <a:solidFill>
                            <a:srgbClr val="FF0000"/>
                          </a:solidFill>
                          <a:effectLst/>
                          <a:latin typeface="Candara" panose="020E0502030303020204" pitchFamily="34" charset="0"/>
                          <a:ea typeface="+mn-ea"/>
                          <a:cs typeface="+mn-cs"/>
                        </a:rPr>
                        <a:t>68,7%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FDA"/>
                    </a:solidFill>
                  </a:tcPr>
                </a:tc>
                <a:tc>
                  <a:txBody>
                    <a:bodyPr/>
                    <a:lstStyle/>
                    <a:p>
                      <a:pPr marL="0" algn="ctr" defTabSz="914400" rtl="0" eaLnBrk="1" fontAlgn="ctr" latinLnBrk="0" hangingPunct="1"/>
                      <a:r>
                        <a:rPr lang="fr-FR" sz="1600" b="0" i="0" u="none" strike="noStrike" kern="1200" dirty="0">
                          <a:solidFill>
                            <a:srgbClr val="FF0000"/>
                          </a:solidFill>
                          <a:effectLst/>
                          <a:latin typeface="Candara" panose="020E0502030303020204" pitchFamily="34" charset="0"/>
                          <a:ea typeface="+mn-ea"/>
                          <a:cs typeface="+mn-cs"/>
                        </a:rPr>
                        <a:t>159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FDA"/>
                    </a:solidFill>
                  </a:tcPr>
                </a:tc>
                <a:tc>
                  <a:txBody>
                    <a:bodyPr/>
                    <a:lstStyle/>
                    <a:p>
                      <a:pPr marL="0" algn="ctr" defTabSz="914400" rtl="0" eaLnBrk="1" fontAlgn="ctr" latinLnBrk="0" hangingPunct="1"/>
                      <a:r>
                        <a:rPr lang="fr-FR" sz="1600" b="0" i="0" u="none" strike="noStrike" kern="1200" dirty="0">
                          <a:solidFill>
                            <a:srgbClr val="FF0000"/>
                          </a:solidFill>
                          <a:effectLst/>
                          <a:latin typeface="Candara" panose="020E0502030303020204" pitchFamily="34" charset="0"/>
                          <a:ea typeface="+mn-ea"/>
                          <a:cs typeface="+mn-cs"/>
                        </a:rPr>
                        <a:t>2,2%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FDA"/>
                    </a:solidFill>
                  </a:tcPr>
                </a:tc>
                <a:extLst>
                  <a:ext uri="{0D108BD9-81ED-4DB2-BD59-A6C34878D82A}">
                    <a16:rowId xmlns:a16="http://schemas.microsoft.com/office/drawing/2014/main" val="2977051125"/>
                  </a:ext>
                </a:extLst>
              </a:tr>
              <a:tr h="333147">
                <a:tc>
                  <a:txBody>
                    <a:bodyPr/>
                    <a:lstStyle/>
                    <a:p>
                      <a:pPr algn="l" fontAlgn="ctr"/>
                      <a:r>
                        <a:rPr lang="fr-FR" sz="1600" b="0" i="0" u="none" strike="noStrike" dirty="0">
                          <a:solidFill>
                            <a:srgbClr val="FF0000"/>
                          </a:solidFill>
                          <a:effectLst/>
                          <a:latin typeface="Candara" panose="020E0502030303020204" pitchFamily="34" charset="0"/>
                        </a:rPr>
                        <a:t>Postes Haute Tension - HTB (Nombre)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fr-FR" sz="1600" b="0" i="0" u="none" strike="noStrike" kern="1200" dirty="0">
                          <a:solidFill>
                            <a:srgbClr val="FF0000"/>
                          </a:solidFill>
                          <a:effectLst/>
                          <a:latin typeface="Candara" panose="020E0502030303020204" pitchFamily="34" charset="0"/>
                          <a:ea typeface="+mn-ea"/>
                          <a:cs typeface="+mn-cs"/>
                        </a:rPr>
                        <a:t>45</a:t>
                      </a:r>
                    </a:p>
                  </a:txBody>
                  <a:tcPr marL="4664" marR="4664" marT="46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fr-FR" sz="1600" b="0" i="0" u="none" strike="noStrike" kern="1200" dirty="0">
                          <a:solidFill>
                            <a:srgbClr val="FF0000"/>
                          </a:solidFill>
                          <a:effectLst/>
                          <a:latin typeface="Candara" panose="020E0502030303020204" pitchFamily="34" charset="0"/>
                          <a:ea typeface="+mn-ea"/>
                          <a:cs typeface="+mn-cs"/>
                        </a:rPr>
                        <a:t>67</a:t>
                      </a:r>
                    </a:p>
                  </a:txBody>
                  <a:tcPr marL="4664" marR="4664" marT="46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fr-FR" sz="1600" b="0" i="0" u="none" strike="noStrike" kern="1200" dirty="0">
                          <a:solidFill>
                            <a:srgbClr val="FF0000"/>
                          </a:solidFill>
                          <a:effectLst/>
                          <a:latin typeface="Candara" panose="020E0502030303020204" pitchFamily="34" charset="0"/>
                          <a:ea typeface="+mn-ea"/>
                          <a:cs typeface="+mn-cs"/>
                        </a:rPr>
                        <a:t>71</a:t>
                      </a:r>
                    </a:p>
                  </a:txBody>
                  <a:tcPr marL="4664" marR="4664" marT="46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fr-FR" sz="1600" b="0" i="0" u="none" strike="noStrike" kern="1200" dirty="0">
                          <a:solidFill>
                            <a:srgbClr val="FF0000"/>
                          </a:solidFill>
                          <a:effectLst/>
                          <a:latin typeface="Candara" panose="020E0502030303020204" pitchFamily="34" charset="0"/>
                          <a:ea typeface="+mn-ea"/>
                          <a:cs typeface="+mn-cs"/>
                        </a:rPr>
                        <a:t>26</a:t>
                      </a:r>
                    </a:p>
                  </a:txBody>
                  <a:tcPr marL="4664" marR="4664" marT="46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fr-FR" sz="1600" b="0" i="0" u="none" strike="noStrike" kern="1200" dirty="0">
                          <a:solidFill>
                            <a:srgbClr val="FF0000"/>
                          </a:solidFill>
                          <a:effectLst/>
                          <a:latin typeface="Candara" panose="020E0502030303020204" pitchFamily="34" charset="0"/>
                          <a:ea typeface="+mn-ea"/>
                          <a:cs typeface="+mn-cs"/>
                        </a:rPr>
                        <a:t>57,8%</a:t>
                      </a:r>
                    </a:p>
                  </a:txBody>
                  <a:tcPr marL="4664" marR="4664" marT="46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ctr" defTabSz="914400" rtl="0" eaLnBrk="1" fontAlgn="ctr" latinLnBrk="0" hangingPunct="1"/>
                      <a:r>
                        <a:rPr lang="fr-FR" sz="1600" b="0" i="0" u="none" strike="noStrike" kern="1200" dirty="0">
                          <a:solidFill>
                            <a:srgbClr val="FF0000"/>
                          </a:solidFill>
                          <a:effectLst/>
                          <a:latin typeface="Candara" panose="020E0502030303020204" pitchFamily="34" charset="0"/>
                          <a:ea typeface="+mn-ea"/>
                          <a:cs typeface="+mn-cs"/>
                        </a:rPr>
                        <a:t>4</a:t>
                      </a:r>
                    </a:p>
                  </a:txBody>
                  <a:tcPr marL="4664" marR="4664" marT="46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ctr" defTabSz="914400" rtl="0" eaLnBrk="1" fontAlgn="ctr" latinLnBrk="0" hangingPunct="1"/>
                      <a:r>
                        <a:rPr lang="fr-FR" sz="1600" b="0" i="0" u="none" strike="noStrike" kern="1200" dirty="0">
                          <a:solidFill>
                            <a:srgbClr val="FF0000"/>
                          </a:solidFill>
                          <a:effectLst/>
                          <a:latin typeface="Candara" panose="020E0502030303020204" pitchFamily="34" charset="0"/>
                          <a:ea typeface="+mn-ea"/>
                          <a:cs typeface="+mn-cs"/>
                        </a:rPr>
                        <a:t>6,0%</a:t>
                      </a:r>
                    </a:p>
                  </a:txBody>
                  <a:tcPr marL="4664" marR="4664" marT="46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705498851"/>
                  </a:ext>
                </a:extLst>
              </a:tr>
              <a:tr h="333147">
                <a:tc>
                  <a:txBody>
                    <a:bodyPr/>
                    <a:lstStyle/>
                    <a:p>
                      <a:pPr algn="l" fontAlgn="ctr"/>
                      <a:r>
                        <a:rPr lang="fr-FR" sz="1600" b="0" i="0" u="none" strike="noStrike" dirty="0">
                          <a:solidFill>
                            <a:srgbClr val="000000"/>
                          </a:solidFill>
                          <a:effectLst/>
                          <a:latin typeface="Candara" panose="020E0502030303020204" pitchFamily="34" charset="0"/>
                        </a:rPr>
                        <a:t>Transformateurs  Haute tension - HTB (Nombre)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FDA"/>
                    </a:solidFill>
                  </a:tcPr>
                </a:tc>
                <a:tc>
                  <a:txBody>
                    <a:bodyPr/>
                    <a:lstStyle/>
                    <a:p>
                      <a:pPr marL="0" algn="ctr" defTabSz="914400" rtl="0" eaLnBrk="1" fontAlgn="ctr" latinLnBrk="0" hangingPunct="1"/>
                      <a:r>
                        <a:rPr lang="fr-CI" sz="1600" b="0" i="0" u="none" strike="noStrike" kern="1200" dirty="0">
                          <a:solidFill>
                            <a:srgbClr val="000000"/>
                          </a:solidFill>
                          <a:effectLst/>
                          <a:latin typeface="Candara" panose="020E0502030303020204" pitchFamily="34" charset="0"/>
                          <a:ea typeface="+mn-ea"/>
                          <a:cs typeface="+mn-cs"/>
                        </a:rPr>
                        <a:t>110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FDA"/>
                    </a:solidFill>
                  </a:tcPr>
                </a:tc>
                <a:tc>
                  <a:txBody>
                    <a:bodyPr/>
                    <a:lstStyle/>
                    <a:p>
                      <a:pPr marL="0" algn="ctr" defTabSz="914400" rtl="0" eaLnBrk="1" fontAlgn="ctr" latinLnBrk="0" hangingPunct="1"/>
                      <a:r>
                        <a:rPr lang="fr-CI" sz="1600" b="0" i="0" u="none" strike="noStrike" kern="1200" dirty="0">
                          <a:solidFill>
                            <a:srgbClr val="000000"/>
                          </a:solidFill>
                          <a:effectLst/>
                          <a:latin typeface="Candara" panose="020E0502030303020204" pitchFamily="34" charset="0"/>
                          <a:ea typeface="+mn-ea"/>
                          <a:cs typeface="+mn-cs"/>
                        </a:rPr>
                        <a:t>196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FDA"/>
                    </a:solidFill>
                  </a:tcPr>
                </a:tc>
                <a:tc>
                  <a:txBody>
                    <a:bodyPr/>
                    <a:lstStyle/>
                    <a:p>
                      <a:pPr marL="0" algn="ctr" defTabSz="914400" rtl="0" eaLnBrk="1" fontAlgn="ctr" latinLnBrk="0" hangingPunct="1"/>
                      <a:r>
                        <a:rPr lang="fr-CI" sz="1600" b="0" i="0" u="none" strike="noStrike" kern="1200" dirty="0">
                          <a:solidFill>
                            <a:srgbClr val="000000"/>
                          </a:solidFill>
                          <a:effectLst/>
                          <a:latin typeface="Candara" panose="020E0502030303020204" pitchFamily="34" charset="0"/>
                          <a:ea typeface="+mn-ea"/>
                          <a:cs typeface="+mn-cs"/>
                        </a:rPr>
                        <a:t>212</a:t>
                      </a:r>
                    </a:p>
                  </a:txBody>
                  <a:tcPr marL="5921" marR="5921" marT="592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FDA"/>
                    </a:solidFill>
                  </a:tcPr>
                </a:tc>
                <a:tc>
                  <a:txBody>
                    <a:bodyPr/>
                    <a:lstStyle/>
                    <a:p>
                      <a:pPr marL="0" algn="ctr" defTabSz="914400" rtl="0" eaLnBrk="1" fontAlgn="ctr" latinLnBrk="0" hangingPunct="1"/>
                      <a:r>
                        <a:rPr lang="fr-CI" sz="1600" b="0" i="0" u="none" strike="noStrike" kern="1200" dirty="0">
                          <a:solidFill>
                            <a:srgbClr val="000000"/>
                          </a:solidFill>
                          <a:effectLst/>
                          <a:latin typeface="Candara" panose="020E0502030303020204" pitchFamily="34" charset="0"/>
                          <a:ea typeface="+mn-ea"/>
                          <a:cs typeface="+mn-cs"/>
                        </a:rPr>
                        <a:t>102</a:t>
                      </a:r>
                    </a:p>
                  </a:txBody>
                  <a:tcPr marL="5921" marR="5921" marT="592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FDA"/>
                    </a:solidFill>
                  </a:tcPr>
                </a:tc>
                <a:tc>
                  <a:txBody>
                    <a:bodyPr/>
                    <a:lstStyle/>
                    <a:p>
                      <a:pPr marL="0" algn="ctr" defTabSz="914400" rtl="0" eaLnBrk="1" fontAlgn="ctr" latinLnBrk="0" hangingPunct="1"/>
                      <a:r>
                        <a:rPr lang="fr-CI" sz="1600" b="0" i="0" u="none" strike="noStrike" kern="1200" dirty="0">
                          <a:solidFill>
                            <a:srgbClr val="000000"/>
                          </a:solidFill>
                          <a:effectLst/>
                          <a:latin typeface="Candara" panose="020E0502030303020204" pitchFamily="34" charset="0"/>
                          <a:ea typeface="+mn-ea"/>
                          <a:cs typeface="+mn-cs"/>
                        </a:rPr>
                        <a:t>92,7%</a:t>
                      </a:r>
                    </a:p>
                  </a:txBody>
                  <a:tcPr marL="5921" marR="5921" marT="592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FDA"/>
                    </a:solidFill>
                  </a:tcPr>
                </a:tc>
                <a:tc>
                  <a:txBody>
                    <a:bodyPr/>
                    <a:lstStyle/>
                    <a:p>
                      <a:pPr marL="0" algn="ctr" defTabSz="914400" rtl="0" eaLnBrk="1" fontAlgn="ctr" latinLnBrk="0" hangingPunct="1"/>
                      <a:r>
                        <a:rPr lang="fr-CI" sz="1600" b="0" i="0" u="none" strike="noStrike" kern="1200" dirty="0">
                          <a:solidFill>
                            <a:srgbClr val="000000"/>
                          </a:solidFill>
                          <a:effectLst/>
                          <a:latin typeface="Candara" panose="020E0502030303020204" pitchFamily="34" charset="0"/>
                          <a:ea typeface="+mn-ea"/>
                          <a:cs typeface="+mn-cs"/>
                        </a:rPr>
                        <a:t>16</a:t>
                      </a:r>
                    </a:p>
                  </a:txBody>
                  <a:tcPr marL="5921" marR="5921" marT="592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FDA"/>
                    </a:solidFill>
                  </a:tcPr>
                </a:tc>
                <a:tc>
                  <a:txBody>
                    <a:bodyPr/>
                    <a:lstStyle/>
                    <a:p>
                      <a:pPr marL="0" algn="ctr" defTabSz="914400" rtl="0" eaLnBrk="1" fontAlgn="ctr" latinLnBrk="0" hangingPunct="1"/>
                      <a:r>
                        <a:rPr lang="fr-CI" sz="1600" b="0" i="0" u="none" strike="noStrike" kern="1200" dirty="0">
                          <a:solidFill>
                            <a:srgbClr val="000000"/>
                          </a:solidFill>
                          <a:effectLst/>
                          <a:latin typeface="Candara" panose="020E0502030303020204" pitchFamily="34" charset="0"/>
                          <a:ea typeface="+mn-ea"/>
                          <a:cs typeface="+mn-cs"/>
                        </a:rPr>
                        <a:t>8,1%</a:t>
                      </a:r>
                    </a:p>
                  </a:txBody>
                  <a:tcPr marL="5921" marR="5921" marT="592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FDA"/>
                    </a:solidFill>
                  </a:tcPr>
                </a:tc>
                <a:extLst>
                  <a:ext uri="{0D108BD9-81ED-4DB2-BD59-A6C34878D82A}">
                    <a16:rowId xmlns:a16="http://schemas.microsoft.com/office/drawing/2014/main" val="1621052532"/>
                  </a:ext>
                </a:extLst>
              </a:tr>
              <a:tr h="333147">
                <a:tc>
                  <a:txBody>
                    <a:bodyPr/>
                    <a:lstStyle/>
                    <a:p>
                      <a:pPr algn="l" fontAlgn="ctr"/>
                      <a:r>
                        <a:rPr lang="fr-FR" sz="1600" b="0" i="0" u="none" strike="noStrike" dirty="0">
                          <a:solidFill>
                            <a:srgbClr val="000000"/>
                          </a:solidFill>
                          <a:effectLst/>
                          <a:latin typeface="Candara" panose="020E0502030303020204" pitchFamily="34" charset="0"/>
                        </a:rPr>
                        <a:t>Capacité de Transformation Haute Tension - HTB  (MVA)</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fr-FR" sz="1600" b="0" i="0" u="none" strike="noStrike" dirty="0">
                          <a:solidFill>
                            <a:schemeClr val="tx1"/>
                          </a:solidFill>
                          <a:effectLst/>
                          <a:latin typeface="Candara" panose="020E0502030303020204" pitchFamily="34" charset="0"/>
                        </a:rPr>
                        <a:t>3 381</a:t>
                      </a:r>
                    </a:p>
                  </a:txBody>
                  <a:tcPr marL="4664" marR="4664" marT="46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fr-FR" sz="1600" b="0" i="0" u="none" strike="noStrike" dirty="0">
                          <a:solidFill>
                            <a:schemeClr val="tx1"/>
                          </a:solidFill>
                          <a:effectLst/>
                          <a:latin typeface="Candara" panose="020E0502030303020204" pitchFamily="34" charset="0"/>
                        </a:rPr>
                        <a:t>8 635</a:t>
                      </a:r>
                    </a:p>
                  </a:txBody>
                  <a:tcPr marL="4664" marR="4664" marT="46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fr-FR" sz="1600" b="0" i="0" u="none" strike="noStrike" dirty="0">
                          <a:solidFill>
                            <a:schemeClr val="tx1"/>
                          </a:solidFill>
                          <a:effectLst/>
                          <a:latin typeface="Candara" panose="020E0502030303020204" pitchFamily="34" charset="0"/>
                        </a:rPr>
                        <a:t>10 891</a:t>
                      </a:r>
                    </a:p>
                  </a:txBody>
                  <a:tcPr marL="4664" marR="4664" marT="46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fr-FR" sz="1600" b="0" i="0" u="none" strike="noStrike" dirty="0">
                          <a:solidFill>
                            <a:schemeClr val="tx1"/>
                          </a:solidFill>
                          <a:effectLst/>
                          <a:latin typeface="Candara" panose="020E0502030303020204" pitchFamily="34" charset="0"/>
                        </a:rPr>
                        <a:t>7 510</a:t>
                      </a:r>
                    </a:p>
                  </a:txBody>
                  <a:tcPr marL="4664" marR="4664" marT="46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fr-FR" sz="1600" b="0" i="0" u="none" strike="noStrike" dirty="0">
                          <a:solidFill>
                            <a:schemeClr val="tx1"/>
                          </a:solidFill>
                          <a:effectLst/>
                          <a:latin typeface="Candara" panose="020E0502030303020204" pitchFamily="34" charset="0"/>
                        </a:rPr>
                        <a:t>222,1%</a:t>
                      </a:r>
                    </a:p>
                  </a:txBody>
                  <a:tcPr marL="4664" marR="4664" marT="46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fr-FR" sz="1600" b="0" i="0" u="none" strike="noStrike" dirty="0">
                          <a:solidFill>
                            <a:schemeClr val="tx1"/>
                          </a:solidFill>
                          <a:effectLst/>
                          <a:latin typeface="Candara" panose="020E0502030303020204" pitchFamily="34" charset="0"/>
                        </a:rPr>
                        <a:t>2 256</a:t>
                      </a:r>
                    </a:p>
                  </a:txBody>
                  <a:tcPr marL="4664" marR="4664" marT="46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fr-FR" sz="1600" b="0" i="0" u="none" strike="noStrike" dirty="0">
                          <a:solidFill>
                            <a:schemeClr val="tx1"/>
                          </a:solidFill>
                          <a:effectLst/>
                          <a:latin typeface="Candara" panose="020E0502030303020204" pitchFamily="34" charset="0"/>
                        </a:rPr>
                        <a:t>26,1%</a:t>
                      </a:r>
                    </a:p>
                  </a:txBody>
                  <a:tcPr marL="4664" marR="4664" marT="46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18244219"/>
                  </a:ext>
                </a:extLst>
              </a:tr>
              <a:tr h="333147">
                <a:tc>
                  <a:txBody>
                    <a:bodyPr/>
                    <a:lstStyle/>
                    <a:p>
                      <a:pPr algn="l" fontAlgn="ctr"/>
                      <a:r>
                        <a:rPr lang="fr-FR" sz="1600" b="0" i="0" u="none" strike="noStrike" dirty="0">
                          <a:solidFill>
                            <a:srgbClr val="000000"/>
                          </a:solidFill>
                          <a:effectLst/>
                          <a:latin typeface="Candara" panose="020E0502030303020204" pitchFamily="34" charset="0"/>
                        </a:rPr>
                        <a:t>Localités électrifiées selon base RGPH 2014 (Nombre)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FDA"/>
                    </a:solidFill>
                  </a:tcPr>
                </a:tc>
                <a:tc>
                  <a:txBody>
                    <a:bodyPr/>
                    <a:lstStyle/>
                    <a:p>
                      <a:pPr algn="ctr" rtl="0" fontAlgn="ctr"/>
                      <a:r>
                        <a:rPr lang="fr-FR" sz="1600" b="0" i="0" u="none" strike="noStrike" dirty="0">
                          <a:solidFill>
                            <a:schemeClr val="tx1"/>
                          </a:solidFill>
                          <a:effectLst/>
                          <a:latin typeface="Candara" panose="020E0502030303020204" pitchFamily="34" charset="0"/>
                        </a:rPr>
                        <a:t>2 851</a:t>
                      </a:r>
                    </a:p>
                  </a:txBody>
                  <a:tcPr marL="4229" marR="4229" marT="42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FDA"/>
                    </a:solidFill>
                  </a:tcPr>
                </a:tc>
                <a:tc>
                  <a:txBody>
                    <a:bodyPr/>
                    <a:lstStyle/>
                    <a:p>
                      <a:pPr algn="ctr" rtl="0" fontAlgn="ctr"/>
                      <a:r>
                        <a:rPr lang="fr-FR" sz="1600" b="0" i="0" u="none" strike="noStrike" dirty="0">
                          <a:solidFill>
                            <a:schemeClr val="tx1"/>
                          </a:solidFill>
                          <a:effectLst/>
                          <a:latin typeface="Candara" panose="020E0502030303020204" pitchFamily="34" charset="0"/>
                        </a:rPr>
                        <a:t>7 019</a:t>
                      </a:r>
                    </a:p>
                  </a:txBody>
                  <a:tcPr marL="4229" marR="4229" marT="42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FDA"/>
                    </a:solidFill>
                  </a:tcPr>
                </a:tc>
                <a:tc>
                  <a:txBody>
                    <a:bodyPr/>
                    <a:lstStyle/>
                    <a:p>
                      <a:pPr algn="ctr" rtl="0" fontAlgn="ctr"/>
                      <a:r>
                        <a:rPr lang="fr-FR" sz="1600" b="0" i="0" u="none" strike="noStrike" dirty="0">
                          <a:solidFill>
                            <a:schemeClr val="tx1"/>
                          </a:solidFill>
                          <a:effectLst/>
                          <a:latin typeface="Candara" panose="020E0502030303020204" pitchFamily="34" charset="0"/>
                        </a:rPr>
                        <a:t>7 508</a:t>
                      </a:r>
                    </a:p>
                  </a:txBody>
                  <a:tcPr marL="4229" marR="4229" marT="42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FDA"/>
                    </a:solidFill>
                  </a:tcPr>
                </a:tc>
                <a:tc>
                  <a:txBody>
                    <a:bodyPr/>
                    <a:lstStyle/>
                    <a:p>
                      <a:pPr algn="ctr" rtl="0" fontAlgn="ctr"/>
                      <a:r>
                        <a:rPr lang="fr-FR" sz="1600" b="0" i="0" u="none" strike="noStrike" dirty="0">
                          <a:solidFill>
                            <a:schemeClr val="tx1"/>
                          </a:solidFill>
                          <a:effectLst/>
                          <a:latin typeface="Candara" panose="020E0502030303020204" pitchFamily="34" charset="0"/>
                        </a:rPr>
                        <a:t>4 657</a:t>
                      </a:r>
                    </a:p>
                  </a:txBody>
                  <a:tcPr marL="4229" marR="4229" marT="42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FDA"/>
                    </a:solidFill>
                  </a:tcPr>
                </a:tc>
                <a:tc>
                  <a:txBody>
                    <a:bodyPr/>
                    <a:lstStyle/>
                    <a:p>
                      <a:pPr algn="ctr" rtl="0" fontAlgn="ctr"/>
                      <a:r>
                        <a:rPr lang="fr-FR" sz="1600" b="0" i="0" u="none" strike="noStrike" dirty="0">
                          <a:solidFill>
                            <a:schemeClr val="tx1"/>
                          </a:solidFill>
                          <a:effectLst/>
                          <a:latin typeface="Candara" panose="020E0502030303020204" pitchFamily="34" charset="0"/>
                        </a:rPr>
                        <a:t>163,3%</a:t>
                      </a:r>
                    </a:p>
                  </a:txBody>
                  <a:tcPr marL="4229" marR="4229" marT="42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FDA"/>
                    </a:solidFill>
                  </a:tcPr>
                </a:tc>
                <a:tc>
                  <a:txBody>
                    <a:bodyPr/>
                    <a:lstStyle/>
                    <a:p>
                      <a:pPr algn="ctr" rtl="0" fontAlgn="ctr"/>
                      <a:r>
                        <a:rPr lang="fr-FR" sz="1600" b="0" i="0" u="none" strike="noStrike" dirty="0">
                          <a:solidFill>
                            <a:schemeClr val="tx1"/>
                          </a:solidFill>
                          <a:effectLst/>
                          <a:latin typeface="Candara" panose="020E0502030303020204" pitchFamily="34" charset="0"/>
                        </a:rPr>
                        <a:t>489</a:t>
                      </a:r>
                    </a:p>
                  </a:txBody>
                  <a:tcPr marL="4229" marR="4229" marT="42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FDA"/>
                    </a:solidFill>
                  </a:tcPr>
                </a:tc>
                <a:tc>
                  <a:txBody>
                    <a:bodyPr/>
                    <a:lstStyle/>
                    <a:p>
                      <a:pPr algn="ctr" rtl="0" fontAlgn="ctr"/>
                      <a:r>
                        <a:rPr lang="fr-FR" sz="1600" b="0" i="0" u="none" strike="noStrike" dirty="0">
                          <a:solidFill>
                            <a:schemeClr val="tx1"/>
                          </a:solidFill>
                          <a:effectLst/>
                          <a:latin typeface="Candara" panose="020E0502030303020204" pitchFamily="34" charset="0"/>
                        </a:rPr>
                        <a:t>7,0%</a:t>
                      </a:r>
                    </a:p>
                  </a:txBody>
                  <a:tcPr marL="4229" marR="4229" marT="42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FDA"/>
                    </a:solidFill>
                  </a:tcPr>
                </a:tc>
                <a:extLst>
                  <a:ext uri="{0D108BD9-81ED-4DB2-BD59-A6C34878D82A}">
                    <a16:rowId xmlns:a16="http://schemas.microsoft.com/office/drawing/2014/main" val="3864851429"/>
                  </a:ext>
                </a:extLst>
              </a:tr>
              <a:tr h="502197">
                <a:tc>
                  <a:txBody>
                    <a:bodyPr/>
                    <a:lstStyle/>
                    <a:p>
                      <a:pPr algn="l" fontAlgn="ctr"/>
                      <a:r>
                        <a:rPr lang="fr-FR" sz="1600" b="0" i="0" u="none" strike="noStrike" dirty="0">
                          <a:solidFill>
                            <a:srgbClr val="FF0000"/>
                          </a:solidFill>
                          <a:effectLst/>
                          <a:latin typeface="Candara" panose="020E0502030303020204" pitchFamily="34" charset="0"/>
                        </a:rPr>
                        <a:t>Taux de couverture </a:t>
                      </a:r>
                      <a:r>
                        <a:rPr lang="fr-FR" sz="1600" b="0" i="1" u="none" strike="noStrike" dirty="0">
                          <a:solidFill>
                            <a:srgbClr val="FF0000"/>
                          </a:solidFill>
                          <a:effectLst/>
                          <a:latin typeface="Candara" panose="020E0502030303020204" pitchFamily="34" charset="0"/>
                        </a:rPr>
                        <a:t>(Nombre de localités électrifiées / Nombre Total de localités)</a:t>
                      </a:r>
                      <a:endParaRPr lang="fr-FR" sz="1600" b="0" i="0" u="none" strike="noStrike" dirty="0">
                        <a:solidFill>
                          <a:srgbClr val="FF0000"/>
                        </a:solidFill>
                        <a:effectLst/>
                        <a:latin typeface="Candara" panose="020E0502030303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fr-FR" sz="1600" b="0" i="0" u="none" strike="noStrike" dirty="0">
                          <a:solidFill>
                            <a:srgbClr val="FF0000"/>
                          </a:solidFill>
                          <a:effectLst/>
                          <a:latin typeface="Candara" panose="020E0502030303020204" pitchFamily="34" charset="0"/>
                        </a:rPr>
                        <a:t>33,5%</a:t>
                      </a:r>
                    </a:p>
                  </a:txBody>
                  <a:tcPr marL="4229" marR="4229" marT="42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fr-FR" sz="1600" b="0" i="0" u="none" strike="noStrike" dirty="0">
                          <a:solidFill>
                            <a:srgbClr val="FF0000"/>
                          </a:solidFill>
                          <a:effectLst/>
                          <a:latin typeface="Candara" panose="020E0502030303020204" pitchFamily="34" charset="0"/>
                        </a:rPr>
                        <a:t>82,4%</a:t>
                      </a:r>
                    </a:p>
                  </a:txBody>
                  <a:tcPr marL="4229" marR="4229" marT="42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fr-FR" sz="1600" b="0" i="0" u="none" strike="noStrike" dirty="0">
                          <a:solidFill>
                            <a:srgbClr val="FF0000"/>
                          </a:solidFill>
                          <a:effectLst/>
                          <a:latin typeface="Candara" panose="020E0502030303020204" pitchFamily="34" charset="0"/>
                        </a:rPr>
                        <a:t>88,1%</a:t>
                      </a:r>
                    </a:p>
                  </a:txBody>
                  <a:tcPr marL="4229" marR="4229" marT="42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fr-FR" sz="1600" b="0" i="0" u="none" strike="noStrike" dirty="0">
                          <a:solidFill>
                            <a:srgbClr val="FF0000"/>
                          </a:solidFill>
                          <a:effectLst/>
                          <a:latin typeface="Candara" panose="020E0502030303020204" pitchFamily="34" charset="0"/>
                        </a:rPr>
                        <a:t>54,7%</a:t>
                      </a:r>
                    </a:p>
                  </a:txBody>
                  <a:tcPr marL="4229" marR="4229" marT="42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fr-FR" sz="1600" b="0" i="0" u="none" strike="noStrike" dirty="0">
                          <a:solidFill>
                            <a:srgbClr val="FF0000"/>
                          </a:solidFill>
                          <a:effectLst/>
                          <a:latin typeface="Candara" panose="020E0502030303020204" pitchFamily="34" charset="0"/>
                        </a:rPr>
                        <a:t>163,3%</a:t>
                      </a:r>
                    </a:p>
                  </a:txBody>
                  <a:tcPr marL="4229" marR="4229" marT="42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fr-FR" sz="1600" b="0" i="0" u="none" strike="noStrike" dirty="0">
                          <a:solidFill>
                            <a:srgbClr val="FF0000"/>
                          </a:solidFill>
                          <a:effectLst/>
                          <a:latin typeface="Candara" panose="020E0502030303020204" pitchFamily="34" charset="0"/>
                        </a:rPr>
                        <a:t>5,70%</a:t>
                      </a:r>
                    </a:p>
                  </a:txBody>
                  <a:tcPr marL="4229" marR="4229" marT="42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fr-FR" sz="1600" b="0" i="0" u="none" strike="noStrike" dirty="0">
                          <a:solidFill>
                            <a:srgbClr val="FF0000"/>
                          </a:solidFill>
                          <a:effectLst/>
                          <a:latin typeface="Candara" panose="020E0502030303020204" pitchFamily="34" charset="0"/>
                        </a:rPr>
                        <a:t>7,0%</a:t>
                      </a:r>
                    </a:p>
                  </a:txBody>
                  <a:tcPr marL="4229" marR="4229" marT="42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40474506"/>
                  </a:ext>
                </a:extLst>
              </a:tr>
              <a:tr h="502197">
                <a:tc>
                  <a:txBody>
                    <a:bodyPr/>
                    <a:lstStyle/>
                    <a:p>
                      <a:pPr algn="l" fontAlgn="ctr"/>
                      <a:r>
                        <a:rPr lang="fr-FR" sz="1600" b="0" i="0" u="none" strike="noStrike" dirty="0">
                          <a:solidFill>
                            <a:srgbClr val="000000"/>
                          </a:solidFill>
                          <a:effectLst/>
                          <a:latin typeface="Candara" panose="020E0502030303020204" pitchFamily="34" charset="0"/>
                        </a:rPr>
                        <a:t>Taux d’accès</a:t>
                      </a:r>
                      <a:r>
                        <a:rPr lang="fr-FR" sz="1600" b="0" i="1" u="none" strike="noStrike" dirty="0">
                          <a:solidFill>
                            <a:srgbClr val="000000"/>
                          </a:solidFill>
                          <a:effectLst/>
                          <a:latin typeface="Candara" panose="020E0502030303020204" pitchFamily="34" charset="0"/>
                        </a:rPr>
                        <a:t> (Population des localités électrifiées / Population Totale)</a:t>
                      </a:r>
                      <a:endParaRPr lang="fr-FR" sz="1600" b="0" i="0" u="none" strike="noStrike" dirty="0">
                        <a:solidFill>
                          <a:srgbClr val="000000"/>
                        </a:solidFill>
                        <a:effectLst/>
                        <a:latin typeface="Candara" panose="020E0502030303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FDA"/>
                    </a:solidFill>
                  </a:tcPr>
                </a:tc>
                <a:tc>
                  <a:txBody>
                    <a:bodyPr/>
                    <a:lstStyle/>
                    <a:p>
                      <a:pPr algn="ctr" rtl="0" fontAlgn="ctr"/>
                      <a:r>
                        <a:rPr lang="fr-FR" sz="1600" b="0" i="0" u="none" strike="noStrike" dirty="0">
                          <a:solidFill>
                            <a:srgbClr val="000000"/>
                          </a:solidFill>
                          <a:effectLst/>
                          <a:latin typeface="Candara" panose="020E0502030303020204" pitchFamily="34" charset="0"/>
                        </a:rPr>
                        <a:t>74,0%</a:t>
                      </a:r>
                    </a:p>
                  </a:txBody>
                  <a:tcPr marL="4229" marR="4229" marT="42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FDA"/>
                    </a:solidFill>
                  </a:tcPr>
                </a:tc>
                <a:tc>
                  <a:txBody>
                    <a:bodyPr/>
                    <a:lstStyle/>
                    <a:p>
                      <a:pPr algn="ctr" rtl="0" fontAlgn="ctr"/>
                      <a:r>
                        <a:rPr lang="fr-FR" sz="1600" b="0" i="0" u="none" strike="noStrike" dirty="0">
                          <a:solidFill>
                            <a:schemeClr val="tx1"/>
                          </a:solidFill>
                          <a:effectLst/>
                          <a:latin typeface="Candara" panose="020E0502030303020204" pitchFamily="34" charset="0"/>
                        </a:rPr>
                        <a:t>95,1%</a:t>
                      </a:r>
                    </a:p>
                  </a:txBody>
                  <a:tcPr marL="4229" marR="4229" marT="42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FDA"/>
                    </a:solidFill>
                  </a:tcPr>
                </a:tc>
                <a:tc>
                  <a:txBody>
                    <a:bodyPr/>
                    <a:lstStyle/>
                    <a:p>
                      <a:pPr algn="ctr" rtl="0" fontAlgn="ctr"/>
                      <a:r>
                        <a:rPr lang="fr-FR" sz="1600" b="0" i="0" u="none" strike="noStrike" dirty="0">
                          <a:solidFill>
                            <a:schemeClr val="tx1"/>
                          </a:solidFill>
                          <a:effectLst/>
                          <a:latin typeface="Candara" panose="020E0502030303020204" pitchFamily="34" charset="0"/>
                        </a:rPr>
                        <a:t>97,2%</a:t>
                      </a:r>
                    </a:p>
                  </a:txBody>
                  <a:tcPr marL="4229" marR="4229" marT="42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FDA"/>
                    </a:solidFill>
                  </a:tcPr>
                </a:tc>
                <a:tc>
                  <a:txBody>
                    <a:bodyPr/>
                    <a:lstStyle/>
                    <a:p>
                      <a:pPr algn="ctr" rtl="0" fontAlgn="ctr"/>
                      <a:r>
                        <a:rPr lang="fr-FR" sz="1600" b="0" i="0" u="none" strike="noStrike" dirty="0">
                          <a:solidFill>
                            <a:schemeClr val="tx1"/>
                          </a:solidFill>
                          <a:effectLst/>
                          <a:latin typeface="Candara" panose="020E0502030303020204" pitchFamily="34" charset="0"/>
                        </a:rPr>
                        <a:t>23,2%</a:t>
                      </a:r>
                    </a:p>
                  </a:txBody>
                  <a:tcPr marL="4229" marR="4229" marT="42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FDA"/>
                    </a:solidFill>
                  </a:tcPr>
                </a:tc>
                <a:tc>
                  <a:txBody>
                    <a:bodyPr/>
                    <a:lstStyle/>
                    <a:p>
                      <a:pPr algn="ctr" rtl="0" fontAlgn="ctr"/>
                      <a:r>
                        <a:rPr lang="fr-FR" sz="1600" b="0" i="0" u="none" strike="noStrike" dirty="0">
                          <a:solidFill>
                            <a:srgbClr val="000000"/>
                          </a:solidFill>
                          <a:effectLst/>
                          <a:latin typeface="Candara" panose="020E0502030303020204" pitchFamily="34" charset="0"/>
                        </a:rPr>
                        <a:t>31,4%</a:t>
                      </a:r>
                    </a:p>
                  </a:txBody>
                  <a:tcPr marL="4229" marR="4229" marT="42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FDA"/>
                    </a:solidFill>
                  </a:tcPr>
                </a:tc>
                <a:tc>
                  <a:txBody>
                    <a:bodyPr/>
                    <a:lstStyle/>
                    <a:p>
                      <a:pPr algn="ctr" rtl="0" fontAlgn="ctr"/>
                      <a:r>
                        <a:rPr lang="fr-FR" sz="1600" b="0" i="0" u="none" strike="noStrike" dirty="0">
                          <a:solidFill>
                            <a:srgbClr val="000000"/>
                          </a:solidFill>
                          <a:effectLst/>
                          <a:latin typeface="Candara" panose="020E0502030303020204" pitchFamily="34" charset="0"/>
                        </a:rPr>
                        <a:t>2,10%</a:t>
                      </a:r>
                    </a:p>
                  </a:txBody>
                  <a:tcPr marL="4229" marR="4229" marT="42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FDA"/>
                    </a:solidFill>
                  </a:tcPr>
                </a:tc>
                <a:tc>
                  <a:txBody>
                    <a:bodyPr/>
                    <a:lstStyle/>
                    <a:p>
                      <a:pPr algn="ctr" rtl="0" fontAlgn="ctr"/>
                      <a:r>
                        <a:rPr lang="fr-FR" sz="1600" b="0" i="0" u="none" strike="noStrike" dirty="0">
                          <a:solidFill>
                            <a:srgbClr val="000000"/>
                          </a:solidFill>
                          <a:effectLst/>
                          <a:latin typeface="Candara" panose="020E0502030303020204" pitchFamily="34" charset="0"/>
                        </a:rPr>
                        <a:t>2,2%</a:t>
                      </a:r>
                    </a:p>
                  </a:txBody>
                  <a:tcPr marL="4229" marR="4229" marT="42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FDA"/>
                    </a:solidFill>
                  </a:tcPr>
                </a:tc>
                <a:extLst>
                  <a:ext uri="{0D108BD9-81ED-4DB2-BD59-A6C34878D82A}">
                    <a16:rowId xmlns:a16="http://schemas.microsoft.com/office/drawing/2014/main" val="3772534962"/>
                  </a:ext>
                </a:extLst>
              </a:tr>
              <a:tr h="506552">
                <a:tc>
                  <a:txBody>
                    <a:bodyPr/>
                    <a:lstStyle/>
                    <a:p>
                      <a:pPr algn="l" fontAlgn="ctr"/>
                      <a:r>
                        <a:rPr lang="fr-CI" sz="1600" b="0" i="0" u="none" strike="noStrike" dirty="0">
                          <a:solidFill>
                            <a:srgbClr val="FF0000"/>
                          </a:solidFill>
                          <a:effectLst/>
                          <a:latin typeface="Candara" panose="020E0502030303020204" pitchFamily="34" charset="0"/>
                        </a:rPr>
                        <a:t>Clients ( Nombre)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fr-FR" sz="1600" b="0" i="0" u="none" strike="noStrike" dirty="0">
                          <a:solidFill>
                            <a:srgbClr val="FF0000"/>
                          </a:solidFill>
                          <a:effectLst/>
                          <a:latin typeface="Candara" panose="020E0502030303020204" pitchFamily="34" charset="0"/>
                        </a:rPr>
                        <a:t>1 111 533</a:t>
                      </a:r>
                    </a:p>
                  </a:txBody>
                  <a:tcPr marL="4229" marR="4229" marT="42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fr-FR" sz="1600" b="0" i="0" u="none" strike="noStrike" dirty="0">
                          <a:solidFill>
                            <a:srgbClr val="FF0000"/>
                          </a:solidFill>
                          <a:effectLst/>
                          <a:latin typeface="Candara" panose="020E0502030303020204" pitchFamily="34" charset="0"/>
                        </a:rPr>
                        <a:t>3 646 619</a:t>
                      </a:r>
                    </a:p>
                  </a:txBody>
                  <a:tcPr marL="4229" marR="4229" marT="42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fr-FR" sz="1600" b="0" i="0" u="none" strike="noStrike" dirty="0">
                          <a:solidFill>
                            <a:srgbClr val="FF0000"/>
                          </a:solidFill>
                          <a:effectLst/>
                          <a:latin typeface="Candara" panose="020E0502030303020204" pitchFamily="34" charset="0"/>
                        </a:rPr>
                        <a:t>4 048 259</a:t>
                      </a:r>
                    </a:p>
                  </a:txBody>
                  <a:tcPr marL="4229" marR="4229" marT="42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fr-FR" sz="1600" b="0" i="0" u="none" strike="noStrike" dirty="0">
                          <a:solidFill>
                            <a:srgbClr val="FF0000"/>
                          </a:solidFill>
                          <a:effectLst/>
                          <a:latin typeface="Candara" panose="020E0502030303020204" pitchFamily="34" charset="0"/>
                        </a:rPr>
                        <a:t>2 936 726</a:t>
                      </a:r>
                    </a:p>
                  </a:txBody>
                  <a:tcPr marL="4229" marR="4229" marT="42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fr-FR" sz="1600" b="0" i="0" u="none" strike="noStrike" dirty="0">
                          <a:solidFill>
                            <a:srgbClr val="FF0000"/>
                          </a:solidFill>
                          <a:effectLst/>
                          <a:latin typeface="Candara" panose="020E0502030303020204" pitchFamily="34" charset="0"/>
                        </a:rPr>
                        <a:t>264,2%</a:t>
                      </a:r>
                    </a:p>
                  </a:txBody>
                  <a:tcPr marL="4229" marR="4229" marT="42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fr-FR" sz="1600" b="0" i="0" u="none" strike="noStrike" dirty="0">
                          <a:solidFill>
                            <a:srgbClr val="FF0000"/>
                          </a:solidFill>
                          <a:effectLst/>
                          <a:latin typeface="Candara" panose="020E0502030303020204" pitchFamily="34" charset="0"/>
                        </a:rPr>
                        <a:t>401 640</a:t>
                      </a:r>
                    </a:p>
                  </a:txBody>
                  <a:tcPr marL="4229" marR="4229" marT="42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fr-FR" sz="1600" b="0" i="0" u="none" strike="noStrike" dirty="0">
                          <a:solidFill>
                            <a:srgbClr val="FF0000"/>
                          </a:solidFill>
                          <a:effectLst/>
                          <a:latin typeface="Candara" panose="020E0502030303020204" pitchFamily="34" charset="0"/>
                        </a:rPr>
                        <a:t>11,0%</a:t>
                      </a:r>
                    </a:p>
                  </a:txBody>
                  <a:tcPr marL="4229" marR="4229" marT="42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14451457"/>
                  </a:ext>
                </a:extLst>
              </a:tr>
              <a:tr h="333147">
                <a:tc>
                  <a:txBody>
                    <a:bodyPr/>
                    <a:lstStyle/>
                    <a:p>
                      <a:pPr algn="l" fontAlgn="ctr"/>
                      <a:r>
                        <a:rPr lang="fr-CI" sz="1600" b="0" i="0" u="none" strike="noStrike" dirty="0">
                          <a:solidFill>
                            <a:srgbClr val="FF0000"/>
                          </a:solidFill>
                          <a:effectLst/>
                          <a:latin typeface="Candara" panose="020E0502030303020204" pitchFamily="34" charset="0"/>
                        </a:rPr>
                        <a:t>Rendement Global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FDA"/>
                    </a:solidFill>
                  </a:tcPr>
                </a:tc>
                <a:tc>
                  <a:txBody>
                    <a:bodyPr/>
                    <a:lstStyle/>
                    <a:p>
                      <a:pPr algn="ctr" rtl="0" fontAlgn="ctr"/>
                      <a:r>
                        <a:rPr lang="fr-FR" sz="1600" b="0" i="0" u="none" strike="noStrike" dirty="0">
                          <a:solidFill>
                            <a:srgbClr val="FF0000"/>
                          </a:solidFill>
                          <a:effectLst/>
                          <a:latin typeface="Candara" panose="020E0502030303020204" pitchFamily="34" charset="0"/>
                        </a:rPr>
                        <a:t>71,3%</a:t>
                      </a:r>
                    </a:p>
                  </a:txBody>
                  <a:tcPr marL="4229" marR="4229" marT="42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FDA"/>
                    </a:solidFill>
                  </a:tcPr>
                </a:tc>
                <a:tc>
                  <a:txBody>
                    <a:bodyPr/>
                    <a:lstStyle/>
                    <a:p>
                      <a:pPr algn="ctr" rtl="0" fontAlgn="ctr"/>
                      <a:r>
                        <a:rPr lang="fr-FR" sz="1600" b="0" i="0" u="none" strike="noStrike" dirty="0">
                          <a:solidFill>
                            <a:srgbClr val="FF0000"/>
                          </a:solidFill>
                          <a:effectLst/>
                          <a:latin typeface="Candara" panose="020E0502030303020204" pitchFamily="34" charset="0"/>
                        </a:rPr>
                        <a:t>85,02%</a:t>
                      </a:r>
                    </a:p>
                  </a:txBody>
                  <a:tcPr marL="4229" marR="4229" marT="42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FDA"/>
                    </a:solidFill>
                  </a:tcPr>
                </a:tc>
                <a:tc>
                  <a:txBody>
                    <a:bodyPr/>
                    <a:lstStyle/>
                    <a:p>
                      <a:pPr algn="ctr" rtl="0" fontAlgn="ctr"/>
                      <a:r>
                        <a:rPr lang="fr-FR" sz="1600" b="0" i="0" u="none" strike="noStrike" dirty="0">
                          <a:solidFill>
                            <a:srgbClr val="FF0000"/>
                          </a:solidFill>
                          <a:effectLst/>
                          <a:latin typeface="Candara" panose="020E0502030303020204" pitchFamily="34" charset="0"/>
                        </a:rPr>
                        <a:t>84,99%</a:t>
                      </a:r>
                    </a:p>
                  </a:txBody>
                  <a:tcPr marL="4229" marR="4229" marT="42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FDA"/>
                    </a:solidFill>
                  </a:tcPr>
                </a:tc>
                <a:tc>
                  <a:txBody>
                    <a:bodyPr/>
                    <a:lstStyle/>
                    <a:p>
                      <a:pPr algn="ctr" rtl="0" fontAlgn="ctr"/>
                      <a:r>
                        <a:rPr lang="fr-FR" sz="1600" b="0" i="0" u="none" strike="noStrike" dirty="0">
                          <a:solidFill>
                            <a:srgbClr val="FF0000"/>
                          </a:solidFill>
                          <a:effectLst/>
                          <a:latin typeface="Candara" panose="020E0502030303020204" pitchFamily="34" charset="0"/>
                        </a:rPr>
                        <a:t>13,70%</a:t>
                      </a:r>
                    </a:p>
                  </a:txBody>
                  <a:tcPr marL="4229" marR="4229" marT="42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FDA"/>
                    </a:solidFill>
                  </a:tcPr>
                </a:tc>
                <a:tc>
                  <a:txBody>
                    <a:bodyPr/>
                    <a:lstStyle/>
                    <a:p>
                      <a:pPr algn="ctr" rtl="0" fontAlgn="ctr"/>
                      <a:r>
                        <a:rPr lang="fr-FR" sz="1600" b="0" i="0" u="none" strike="noStrike" dirty="0">
                          <a:solidFill>
                            <a:srgbClr val="FF0000"/>
                          </a:solidFill>
                          <a:effectLst/>
                          <a:latin typeface="Candara" panose="020E0502030303020204" pitchFamily="34" charset="0"/>
                        </a:rPr>
                        <a:t>19,3%</a:t>
                      </a:r>
                    </a:p>
                  </a:txBody>
                  <a:tcPr marL="4229" marR="4229" marT="42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FDA"/>
                    </a:solidFill>
                  </a:tcPr>
                </a:tc>
                <a:tc>
                  <a:txBody>
                    <a:bodyPr/>
                    <a:lstStyle/>
                    <a:p>
                      <a:pPr algn="ctr" rtl="0" fontAlgn="ctr"/>
                      <a:r>
                        <a:rPr lang="fr-FR" sz="1600" b="0" i="1" u="none" strike="noStrike" dirty="0">
                          <a:solidFill>
                            <a:srgbClr val="FF0000"/>
                          </a:solidFill>
                          <a:effectLst/>
                          <a:latin typeface="Candara" panose="020E0502030303020204" pitchFamily="34" charset="0"/>
                        </a:rPr>
                        <a:t>-0,03%</a:t>
                      </a:r>
                    </a:p>
                  </a:txBody>
                  <a:tcPr marL="4229" marR="4229" marT="42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FDA"/>
                    </a:solidFill>
                  </a:tcPr>
                </a:tc>
                <a:tc>
                  <a:txBody>
                    <a:bodyPr/>
                    <a:lstStyle/>
                    <a:p>
                      <a:pPr algn="ctr" rtl="0" fontAlgn="ctr"/>
                      <a:r>
                        <a:rPr lang="fr-FR" sz="1600" b="0" i="1" u="none" strike="noStrike" dirty="0">
                          <a:solidFill>
                            <a:srgbClr val="FF0000"/>
                          </a:solidFill>
                          <a:effectLst/>
                          <a:latin typeface="Candara" panose="020E0502030303020204" pitchFamily="34" charset="0"/>
                        </a:rPr>
                        <a:t>0,00%</a:t>
                      </a:r>
                    </a:p>
                  </a:txBody>
                  <a:tcPr marL="4229" marR="4229" marT="42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FDA"/>
                    </a:solidFill>
                  </a:tcPr>
                </a:tc>
                <a:extLst>
                  <a:ext uri="{0D108BD9-81ED-4DB2-BD59-A6C34878D82A}">
                    <a16:rowId xmlns:a16="http://schemas.microsoft.com/office/drawing/2014/main" val="3673604347"/>
                  </a:ext>
                </a:extLst>
              </a:tr>
              <a:tr h="333147">
                <a:tc>
                  <a:txBody>
                    <a:bodyPr/>
                    <a:lstStyle/>
                    <a:p>
                      <a:pPr algn="l" fontAlgn="ctr"/>
                      <a:r>
                        <a:rPr lang="fr-FR" sz="1600" b="0" i="0" u="none" strike="noStrike" dirty="0">
                          <a:solidFill>
                            <a:srgbClr val="000000"/>
                          </a:solidFill>
                          <a:effectLst/>
                          <a:latin typeface="Candara" panose="020E0502030303020204" pitchFamily="34" charset="0"/>
                        </a:rPr>
                        <a:t>Temps Moyenne de Coupure - TMC (Heures)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fr-FR" sz="1600" b="0" i="0" u="none" strike="noStrike" dirty="0">
                          <a:solidFill>
                            <a:schemeClr val="tx1"/>
                          </a:solidFill>
                          <a:effectLst/>
                          <a:latin typeface="Candara" panose="020E0502030303020204" pitchFamily="34" charset="0"/>
                        </a:rPr>
                        <a:t>47</a:t>
                      </a:r>
                    </a:p>
                  </a:txBody>
                  <a:tcPr marL="4229" marR="4229" marT="42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fr-FR" sz="1600" b="0" i="0" u="none" strike="noStrike" dirty="0">
                          <a:solidFill>
                            <a:schemeClr val="tx1"/>
                          </a:solidFill>
                          <a:effectLst/>
                          <a:latin typeface="Candara" panose="020E0502030303020204" pitchFamily="34" charset="0"/>
                        </a:rPr>
                        <a:t>28,9</a:t>
                      </a:r>
                    </a:p>
                  </a:txBody>
                  <a:tcPr marL="4229" marR="4229" marT="42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fr-FR" sz="1600" b="0" i="0" u="none" strike="noStrike" dirty="0">
                          <a:solidFill>
                            <a:schemeClr val="tx1"/>
                          </a:solidFill>
                          <a:effectLst/>
                          <a:latin typeface="Candara" panose="020E0502030303020204" pitchFamily="34" charset="0"/>
                        </a:rPr>
                        <a:t>29,4</a:t>
                      </a:r>
                    </a:p>
                  </a:txBody>
                  <a:tcPr marL="4229" marR="4229" marT="42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fr-FR" sz="1600" b="0" i="1" u="none" strike="noStrike" dirty="0">
                          <a:solidFill>
                            <a:schemeClr val="tx1"/>
                          </a:solidFill>
                          <a:effectLst/>
                          <a:latin typeface="Candara" panose="020E0502030303020204" pitchFamily="34" charset="0"/>
                        </a:rPr>
                        <a:t>-17,6</a:t>
                      </a:r>
                    </a:p>
                  </a:txBody>
                  <a:tcPr marL="4229" marR="4229" marT="42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fr-FR" sz="1600" b="0" i="1" u="none" strike="noStrike" dirty="0">
                          <a:solidFill>
                            <a:schemeClr val="tx1"/>
                          </a:solidFill>
                          <a:effectLst/>
                          <a:latin typeface="Candara" panose="020E0502030303020204" pitchFamily="34" charset="0"/>
                        </a:rPr>
                        <a:t>-37,5%</a:t>
                      </a:r>
                    </a:p>
                  </a:txBody>
                  <a:tcPr marL="4229" marR="4229" marT="42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fr-FR" sz="1600" b="0" i="0" u="none" strike="noStrike" dirty="0">
                          <a:solidFill>
                            <a:schemeClr val="tx1"/>
                          </a:solidFill>
                          <a:effectLst/>
                          <a:latin typeface="Candara" panose="020E0502030303020204" pitchFamily="34" charset="0"/>
                        </a:rPr>
                        <a:t>0,43</a:t>
                      </a:r>
                    </a:p>
                  </a:txBody>
                  <a:tcPr marL="4229" marR="4229" marT="42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fr-FR" sz="1600" b="0" i="0" u="none" strike="noStrike" dirty="0">
                          <a:solidFill>
                            <a:schemeClr val="tx1"/>
                          </a:solidFill>
                          <a:effectLst/>
                          <a:latin typeface="Candara" panose="020E0502030303020204" pitchFamily="34" charset="0"/>
                        </a:rPr>
                        <a:t>1,5%</a:t>
                      </a:r>
                    </a:p>
                  </a:txBody>
                  <a:tcPr marL="4229" marR="4229" marT="42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690226003"/>
                  </a:ext>
                </a:extLst>
              </a:tr>
            </a:tbl>
          </a:graphicData>
        </a:graphic>
      </p:graphicFrame>
      <p:sp>
        <p:nvSpPr>
          <p:cNvPr id="5" name="Titre 1">
            <a:extLst>
              <a:ext uri="{FF2B5EF4-FFF2-40B4-BE49-F238E27FC236}">
                <a16:creationId xmlns:a16="http://schemas.microsoft.com/office/drawing/2014/main" id="{84AEBA04-A0AB-8500-E337-26066C8C309F}"/>
              </a:ext>
            </a:extLst>
          </p:cNvPr>
          <p:cNvSpPr txBox="1">
            <a:spLocks/>
          </p:cNvSpPr>
          <p:nvPr/>
        </p:nvSpPr>
        <p:spPr>
          <a:xfrm>
            <a:off x="0" y="-161120"/>
            <a:ext cx="12192000" cy="846701"/>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200" kern="1200">
                <a:solidFill>
                  <a:srgbClr val="000000"/>
                </a:solidFill>
                <a:latin typeface="Myriad Pro"/>
                <a:ea typeface="+mj-ea"/>
                <a:cs typeface="Myriad Pro"/>
              </a:defRPr>
            </a:lvl1pPr>
          </a:lstStyle>
          <a:p>
            <a:r>
              <a:rPr lang="fr-FR" sz="2000" b="1" cap="small" dirty="0">
                <a:solidFill>
                  <a:schemeClr val="tx1"/>
                </a:solidFill>
                <a:latin typeface="Candara" panose="020E0502030303020204" pitchFamily="34" charset="0"/>
              </a:rPr>
              <a:t>III. CAS DE MISE EN ŒUVRE DANS LE SECTEUR DE L’ELECTRICITE EN CÔTE D’IVOIRE</a:t>
            </a:r>
          </a:p>
          <a:p>
            <a:r>
              <a:rPr lang="fr-FR" sz="2000" b="1" dirty="0">
                <a:solidFill>
                  <a:schemeClr val="accent2">
                    <a:lumMod val="75000"/>
                  </a:schemeClr>
                </a:solidFill>
                <a:latin typeface="Candara" panose="020E0502030303020204" pitchFamily="34" charset="0"/>
                <a:ea typeface="+mn-ea"/>
                <a:cs typeface="+mn-cs"/>
              </a:rPr>
              <a:t>4. Résultats de la Mise en Œuvre (2/3)</a:t>
            </a:r>
          </a:p>
        </p:txBody>
      </p:sp>
    </p:spTree>
    <p:extLst>
      <p:ext uri="{BB962C8B-B14F-4D97-AF65-F5344CB8AC3E}">
        <p14:creationId xmlns:p14="http://schemas.microsoft.com/office/powerpoint/2010/main" val="8545206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CCC4F6F6-08FA-4C84-B747-1ADC0F4168D4}"/>
              </a:ext>
            </a:extLst>
          </p:cNvPr>
          <p:cNvSpPr>
            <a:spLocks noGrp="1"/>
          </p:cNvSpPr>
          <p:nvPr>
            <p:ph type="sldNum" sz="quarter" idx="12"/>
          </p:nvPr>
        </p:nvSpPr>
        <p:spPr/>
        <p:txBody>
          <a:bodyPr/>
          <a:lstStyle/>
          <a:p>
            <a:pPr defTabSz="914377">
              <a:defRPr/>
            </a:pPr>
            <a:fld id="{E957DFF7-CC65-42D5-B625-3F855E324797}" type="slidenum">
              <a:rPr lang="fr-FR">
                <a:latin typeface="Calibri" panose="020F0502020204030204"/>
              </a:rPr>
              <a:pPr defTabSz="914377">
                <a:defRPr/>
              </a:pPr>
              <a:t>17</a:t>
            </a:fld>
            <a:endParaRPr lang="fr-FR" dirty="0">
              <a:latin typeface="Calibri" panose="020F0502020204030204"/>
            </a:endParaRPr>
          </a:p>
        </p:txBody>
      </p:sp>
      <p:pic>
        <p:nvPicPr>
          <p:cNvPr id="4" name="Image 3" descr="Une image contenant carte, Graphique, art&#10;&#10;Description générée automatiquement">
            <a:extLst>
              <a:ext uri="{FF2B5EF4-FFF2-40B4-BE49-F238E27FC236}">
                <a16:creationId xmlns:a16="http://schemas.microsoft.com/office/drawing/2014/main" id="{E696E8A9-D8C6-719A-B372-AFBB47B8915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6850" y="3170105"/>
            <a:ext cx="2147829" cy="2140619"/>
          </a:xfrm>
          <a:prstGeom prst="rect">
            <a:avLst/>
          </a:prstGeom>
        </p:spPr>
      </p:pic>
      <p:pic>
        <p:nvPicPr>
          <p:cNvPr id="5" name="Image 4" descr="Une image contenant carte, art&#10;&#10;Description générée automatiquement">
            <a:extLst>
              <a:ext uri="{FF2B5EF4-FFF2-40B4-BE49-F238E27FC236}">
                <a16:creationId xmlns:a16="http://schemas.microsoft.com/office/drawing/2014/main" id="{B9A5BC8C-7DAA-1995-5B02-32E12637F39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58337" y="3168658"/>
            <a:ext cx="2151052" cy="2140619"/>
          </a:xfrm>
          <a:prstGeom prst="rect">
            <a:avLst/>
          </a:prstGeom>
        </p:spPr>
      </p:pic>
      <p:pic>
        <p:nvPicPr>
          <p:cNvPr id="6" name="Image 5" descr="Une image contenant carte&#10;&#10;Description générée automatiquement">
            <a:extLst>
              <a:ext uri="{FF2B5EF4-FFF2-40B4-BE49-F238E27FC236}">
                <a16:creationId xmlns:a16="http://schemas.microsoft.com/office/drawing/2014/main" id="{59E442F2-CA80-DCDC-E868-7A9867E4E6C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70033" y="3170105"/>
            <a:ext cx="2152950" cy="2140619"/>
          </a:xfrm>
          <a:prstGeom prst="rect">
            <a:avLst/>
          </a:prstGeom>
        </p:spPr>
      </p:pic>
      <p:pic>
        <p:nvPicPr>
          <p:cNvPr id="7" name="Image 6" descr="Une image contenant carte, Graphique, art&#10;&#10;Description générée automatiquement">
            <a:extLst>
              <a:ext uri="{FF2B5EF4-FFF2-40B4-BE49-F238E27FC236}">
                <a16:creationId xmlns:a16="http://schemas.microsoft.com/office/drawing/2014/main" id="{44DB1B72-1814-0646-713C-A4BA4A5E2E6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41991" y="971645"/>
            <a:ext cx="2153384" cy="2152169"/>
          </a:xfrm>
          <a:prstGeom prst="rect">
            <a:avLst/>
          </a:prstGeom>
        </p:spPr>
      </p:pic>
      <p:pic>
        <p:nvPicPr>
          <p:cNvPr id="8" name="Image 7" descr="Une image contenant carte, Graphique, art&#10;&#10;Description générée automatiquement">
            <a:extLst>
              <a:ext uri="{FF2B5EF4-FFF2-40B4-BE49-F238E27FC236}">
                <a16:creationId xmlns:a16="http://schemas.microsoft.com/office/drawing/2014/main" id="{8CAA74B9-D41B-51A5-6AC3-14CC20135E0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052383" y="971646"/>
            <a:ext cx="2152950" cy="2152170"/>
          </a:xfrm>
          <a:prstGeom prst="rect">
            <a:avLst/>
          </a:prstGeom>
        </p:spPr>
      </p:pic>
      <p:pic>
        <p:nvPicPr>
          <p:cNvPr id="9" name="Image 8" descr="Une image contenant carte, art&#10;&#10;Description générée automatiquement">
            <a:extLst>
              <a:ext uri="{FF2B5EF4-FFF2-40B4-BE49-F238E27FC236}">
                <a16:creationId xmlns:a16="http://schemas.microsoft.com/office/drawing/2014/main" id="{E051C52C-871A-CAA8-D97E-C8CE14C6916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864588" y="971646"/>
            <a:ext cx="2144801" cy="2152170"/>
          </a:xfrm>
          <a:prstGeom prst="rect">
            <a:avLst/>
          </a:prstGeom>
        </p:spPr>
      </p:pic>
      <p:pic>
        <p:nvPicPr>
          <p:cNvPr id="10" name="Image 9" descr="Une image contenant carte&#10;&#10;Description générée automatiquement">
            <a:extLst>
              <a:ext uri="{FF2B5EF4-FFF2-40B4-BE49-F238E27FC236}">
                <a16:creationId xmlns:a16="http://schemas.microsoft.com/office/drawing/2014/main" id="{4CB5954C-F446-EB0A-C205-FEF1879BDE4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665442" y="971646"/>
            <a:ext cx="2163532" cy="2152170"/>
          </a:xfrm>
          <a:prstGeom prst="rect">
            <a:avLst/>
          </a:prstGeom>
        </p:spPr>
      </p:pic>
      <p:pic>
        <p:nvPicPr>
          <p:cNvPr id="11" name="Image 10" descr="Une image contenant carte&#10;&#10;Description générée automatiquement avec une confiance moyenne">
            <a:extLst>
              <a:ext uri="{FF2B5EF4-FFF2-40B4-BE49-F238E27FC236}">
                <a16:creationId xmlns:a16="http://schemas.microsoft.com/office/drawing/2014/main" id="{52522689-29B5-DF0F-36CA-AB3FE4D34F4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86850" y="971646"/>
            <a:ext cx="2152025" cy="2152170"/>
          </a:xfrm>
          <a:prstGeom prst="rect">
            <a:avLst/>
          </a:prstGeom>
        </p:spPr>
      </p:pic>
      <p:pic>
        <p:nvPicPr>
          <p:cNvPr id="12" name="Image 11" descr="Une image contenant carte&#10;&#10;Description générée automatiquement">
            <a:extLst>
              <a:ext uri="{FF2B5EF4-FFF2-40B4-BE49-F238E27FC236}">
                <a16:creationId xmlns:a16="http://schemas.microsoft.com/office/drawing/2014/main" id="{DF9A447F-637F-858F-4B32-F877AB48C2D1}"/>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053688" y="3150725"/>
            <a:ext cx="2152950" cy="2160000"/>
          </a:xfrm>
          <a:prstGeom prst="rect">
            <a:avLst/>
          </a:prstGeom>
        </p:spPr>
      </p:pic>
      <p:pic>
        <p:nvPicPr>
          <p:cNvPr id="13" name="Image 12">
            <a:extLst>
              <a:ext uri="{FF2B5EF4-FFF2-40B4-BE49-F238E27FC236}">
                <a16:creationId xmlns:a16="http://schemas.microsoft.com/office/drawing/2014/main" id="{1247F63C-90D9-2137-B305-2B4C24FCC9C3}"/>
              </a:ext>
            </a:extLst>
          </p:cNvPr>
          <p:cNvPicPr>
            <a:picLocks noChangeAspect="1"/>
          </p:cNvPicPr>
          <p:nvPr/>
        </p:nvPicPr>
        <p:blipFill rotWithShape="1">
          <a:blip r:embed="rId11"/>
          <a:srcRect t="7906" b="4418"/>
          <a:stretch/>
        </p:blipFill>
        <p:spPr>
          <a:xfrm>
            <a:off x="8121365" y="5397121"/>
            <a:ext cx="3274010" cy="978465"/>
          </a:xfrm>
          <a:prstGeom prst="rect">
            <a:avLst/>
          </a:prstGeom>
        </p:spPr>
      </p:pic>
      <p:pic>
        <p:nvPicPr>
          <p:cNvPr id="14" name="Image 13" descr="Une image contenant texte, capture d’écran, Police, ligne&#10;&#10;Description générée automatiquement">
            <a:extLst>
              <a:ext uri="{FF2B5EF4-FFF2-40B4-BE49-F238E27FC236}">
                <a16:creationId xmlns:a16="http://schemas.microsoft.com/office/drawing/2014/main" id="{8A04DDA2-6FEE-1FB8-E310-F7C920F06329}"/>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70224" y="5357853"/>
            <a:ext cx="7022573" cy="1157759"/>
          </a:xfrm>
          <a:prstGeom prst="rect">
            <a:avLst/>
          </a:prstGeom>
        </p:spPr>
      </p:pic>
      <p:sp>
        <p:nvSpPr>
          <p:cNvPr id="15" name="ZoneTexte 14">
            <a:extLst>
              <a:ext uri="{FF2B5EF4-FFF2-40B4-BE49-F238E27FC236}">
                <a16:creationId xmlns:a16="http://schemas.microsoft.com/office/drawing/2014/main" id="{20C1351B-D8AE-39B1-5D18-1F000A641244}"/>
              </a:ext>
            </a:extLst>
          </p:cNvPr>
          <p:cNvSpPr txBox="1"/>
          <p:nvPr/>
        </p:nvSpPr>
        <p:spPr>
          <a:xfrm>
            <a:off x="10816122" y="942540"/>
            <a:ext cx="706868"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a:ln>
                  <a:noFill/>
                </a:ln>
                <a:solidFill>
                  <a:prstClr val="black"/>
                </a:solidFill>
                <a:effectLst/>
                <a:uLnTx/>
                <a:uFillTx/>
                <a:latin typeface="Candara" panose="020E0502030303020204" pitchFamily="34" charset="0"/>
                <a:ea typeface="+mn-ea"/>
                <a:cs typeface="Times New Roman" panose="02020603050405020304" pitchFamily="18" charset="0"/>
              </a:rPr>
              <a:t>2</a:t>
            </a:r>
            <a:r>
              <a:rPr lang="fr-FR" sz="1600" b="1" dirty="0">
                <a:solidFill>
                  <a:prstClr val="black"/>
                </a:solidFill>
                <a:latin typeface="Candara" panose="020E0502030303020204" pitchFamily="34" charset="0"/>
                <a:cs typeface="Times New Roman" panose="02020603050405020304" pitchFamily="18" charset="0"/>
              </a:rPr>
              <a:t>000</a:t>
            </a:r>
            <a:endParaRPr kumimoji="0" lang="fr-CI" sz="1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6" name="Image 15" descr="Une image contenant carte, art&#10;&#10;Description générée automatiquement">
            <a:extLst>
              <a:ext uri="{FF2B5EF4-FFF2-40B4-BE49-F238E27FC236}">
                <a16:creationId xmlns:a16="http://schemas.microsoft.com/office/drawing/2014/main" id="{359A26F5-6D96-7A28-6D36-1178049030A7}"/>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9247548" y="3150726"/>
            <a:ext cx="2147828" cy="2158551"/>
          </a:xfrm>
          <a:prstGeom prst="rect">
            <a:avLst/>
          </a:prstGeom>
        </p:spPr>
      </p:pic>
      <p:sp>
        <p:nvSpPr>
          <p:cNvPr id="17" name="ZoneTexte 16">
            <a:extLst>
              <a:ext uri="{FF2B5EF4-FFF2-40B4-BE49-F238E27FC236}">
                <a16:creationId xmlns:a16="http://schemas.microsoft.com/office/drawing/2014/main" id="{10A67456-7632-1049-5908-BEB33B1DB3D5}"/>
              </a:ext>
            </a:extLst>
          </p:cNvPr>
          <p:cNvSpPr txBox="1"/>
          <p:nvPr/>
        </p:nvSpPr>
        <p:spPr>
          <a:xfrm>
            <a:off x="6457799" y="3090446"/>
            <a:ext cx="589897"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2022</a:t>
            </a:r>
            <a:endParaRPr kumimoji="0" lang="fr-CI" sz="1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8" name="ZoneTexte 17">
            <a:extLst>
              <a:ext uri="{FF2B5EF4-FFF2-40B4-BE49-F238E27FC236}">
                <a16:creationId xmlns:a16="http://schemas.microsoft.com/office/drawing/2014/main" id="{2BDA4190-6EF7-373B-9A1B-288739A574D9}"/>
              </a:ext>
            </a:extLst>
          </p:cNvPr>
          <p:cNvSpPr txBox="1"/>
          <p:nvPr/>
        </p:nvSpPr>
        <p:spPr>
          <a:xfrm>
            <a:off x="10826766" y="3061674"/>
            <a:ext cx="589897"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2025</a:t>
            </a:r>
            <a:endParaRPr kumimoji="0" lang="fr-CI" sz="1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9" name="ZoneTexte 18">
            <a:extLst>
              <a:ext uri="{FF2B5EF4-FFF2-40B4-BE49-F238E27FC236}">
                <a16:creationId xmlns:a16="http://schemas.microsoft.com/office/drawing/2014/main" id="{AB4DBA60-C9E7-151B-4E14-463FD3D3CB21}"/>
              </a:ext>
            </a:extLst>
          </p:cNvPr>
          <p:cNvSpPr txBox="1"/>
          <p:nvPr/>
        </p:nvSpPr>
        <p:spPr>
          <a:xfrm>
            <a:off x="4304415" y="3083127"/>
            <a:ext cx="810026"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20</a:t>
            </a:r>
            <a:r>
              <a:rPr lang="fr-FR" sz="1600" b="1" dirty="0">
                <a:solidFill>
                  <a:prstClr val="black"/>
                </a:solidFill>
                <a:latin typeface="Candara" panose="020E0502030303020204" pitchFamily="34" charset="0"/>
                <a:ea typeface="Calibri" panose="020F0502020204030204" pitchFamily="34" charset="0"/>
                <a:cs typeface="Times New Roman" panose="02020603050405020304" pitchFamily="18" charset="0"/>
              </a:rPr>
              <a:t>20</a:t>
            </a:r>
            <a:endParaRPr kumimoji="0" lang="fr-CI" sz="1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0" name="ZoneTexte 19">
            <a:extLst>
              <a:ext uri="{FF2B5EF4-FFF2-40B4-BE49-F238E27FC236}">
                <a16:creationId xmlns:a16="http://schemas.microsoft.com/office/drawing/2014/main" id="{A792ED9A-51A2-CFBF-BF7D-6B0C361A34E1}"/>
              </a:ext>
            </a:extLst>
          </p:cNvPr>
          <p:cNvSpPr txBox="1"/>
          <p:nvPr/>
        </p:nvSpPr>
        <p:spPr>
          <a:xfrm>
            <a:off x="2031246" y="3104647"/>
            <a:ext cx="688394"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b="1" dirty="0">
                <a:solidFill>
                  <a:prstClr val="black"/>
                </a:solidFill>
                <a:latin typeface="Candara" panose="020E0502030303020204" pitchFamily="34" charset="0"/>
                <a:cs typeface="Times New Roman" panose="02020603050405020304" pitchFamily="18" charset="0"/>
              </a:rPr>
              <a:t>2010</a:t>
            </a:r>
            <a:endParaRPr kumimoji="0" lang="fr-CI" sz="1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1" name="ZoneTexte 20">
            <a:extLst>
              <a:ext uri="{FF2B5EF4-FFF2-40B4-BE49-F238E27FC236}">
                <a16:creationId xmlns:a16="http://schemas.microsoft.com/office/drawing/2014/main" id="{9F5EBC47-AC81-86FD-62B0-7E41D1561FBB}"/>
              </a:ext>
            </a:extLst>
          </p:cNvPr>
          <p:cNvSpPr txBox="1"/>
          <p:nvPr/>
        </p:nvSpPr>
        <p:spPr>
          <a:xfrm>
            <a:off x="8652094" y="3061131"/>
            <a:ext cx="589897"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2023</a:t>
            </a:r>
            <a:endParaRPr kumimoji="0" lang="fr-CI" sz="1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2" name="ZoneTexte 21">
            <a:extLst>
              <a:ext uri="{FF2B5EF4-FFF2-40B4-BE49-F238E27FC236}">
                <a16:creationId xmlns:a16="http://schemas.microsoft.com/office/drawing/2014/main" id="{B0A244A2-12FB-FB2A-7EA4-2C726472CE3E}"/>
              </a:ext>
            </a:extLst>
          </p:cNvPr>
          <p:cNvSpPr txBox="1"/>
          <p:nvPr/>
        </p:nvSpPr>
        <p:spPr>
          <a:xfrm>
            <a:off x="8641450" y="917312"/>
            <a:ext cx="589897"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b="1" dirty="0">
                <a:solidFill>
                  <a:prstClr val="black"/>
                </a:solidFill>
                <a:latin typeface="Candara" panose="020E0502030303020204" pitchFamily="34" charset="0"/>
                <a:cs typeface="Times New Roman" panose="02020603050405020304" pitchFamily="18" charset="0"/>
              </a:rPr>
              <a:t>1990</a:t>
            </a:r>
            <a:endParaRPr kumimoji="0" lang="fr-CI" sz="1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3" name="ZoneTexte 22">
            <a:extLst>
              <a:ext uri="{FF2B5EF4-FFF2-40B4-BE49-F238E27FC236}">
                <a16:creationId xmlns:a16="http://schemas.microsoft.com/office/drawing/2014/main" id="{2BA57990-6C03-DB28-26EF-A3B8C65AF9A6}"/>
              </a:ext>
            </a:extLst>
          </p:cNvPr>
          <p:cNvSpPr txBox="1"/>
          <p:nvPr/>
        </p:nvSpPr>
        <p:spPr>
          <a:xfrm>
            <a:off x="6462486" y="882805"/>
            <a:ext cx="589897"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b="1" dirty="0">
                <a:solidFill>
                  <a:prstClr val="black"/>
                </a:solidFill>
                <a:latin typeface="Candara" panose="020E0502030303020204" pitchFamily="34" charset="0"/>
                <a:cs typeface="Times New Roman" panose="02020603050405020304" pitchFamily="18" charset="0"/>
              </a:rPr>
              <a:t>1980</a:t>
            </a:r>
            <a:endParaRPr kumimoji="0" lang="fr-CI" sz="1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4" name="ZoneTexte 23">
            <a:extLst>
              <a:ext uri="{FF2B5EF4-FFF2-40B4-BE49-F238E27FC236}">
                <a16:creationId xmlns:a16="http://schemas.microsoft.com/office/drawing/2014/main" id="{C137E9DC-0561-088B-99E7-E738D26CD831}"/>
              </a:ext>
            </a:extLst>
          </p:cNvPr>
          <p:cNvSpPr txBox="1"/>
          <p:nvPr/>
        </p:nvSpPr>
        <p:spPr>
          <a:xfrm>
            <a:off x="4327002" y="943379"/>
            <a:ext cx="589897"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1970</a:t>
            </a:r>
            <a:endParaRPr kumimoji="0" lang="fr-CI" sz="1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5" name="ZoneTexte 24">
            <a:extLst>
              <a:ext uri="{FF2B5EF4-FFF2-40B4-BE49-F238E27FC236}">
                <a16:creationId xmlns:a16="http://schemas.microsoft.com/office/drawing/2014/main" id="{E585CED1-014F-440F-C034-166F35B48739}"/>
              </a:ext>
            </a:extLst>
          </p:cNvPr>
          <p:cNvSpPr txBox="1"/>
          <p:nvPr/>
        </p:nvSpPr>
        <p:spPr>
          <a:xfrm>
            <a:off x="2133597" y="893321"/>
            <a:ext cx="589897"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b="1" dirty="0">
                <a:solidFill>
                  <a:prstClr val="black"/>
                </a:solidFill>
                <a:latin typeface="Candara" panose="020E0502030303020204" pitchFamily="34" charset="0"/>
                <a:cs typeface="Times New Roman" panose="02020603050405020304" pitchFamily="18" charset="0"/>
              </a:rPr>
              <a:t>1960</a:t>
            </a:r>
            <a:endParaRPr kumimoji="0" lang="fr-CI" sz="1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6" name="Titre 1">
            <a:extLst>
              <a:ext uri="{FF2B5EF4-FFF2-40B4-BE49-F238E27FC236}">
                <a16:creationId xmlns:a16="http://schemas.microsoft.com/office/drawing/2014/main" id="{0039A1A7-2DC2-23B2-1EB6-7A1CFE354660}"/>
              </a:ext>
            </a:extLst>
          </p:cNvPr>
          <p:cNvSpPr txBox="1">
            <a:spLocks/>
          </p:cNvSpPr>
          <p:nvPr/>
        </p:nvSpPr>
        <p:spPr>
          <a:xfrm>
            <a:off x="0" y="-161120"/>
            <a:ext cx="12192000" cy="846701"/>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200" kern="1200">
                <a:solidFill>
                  <a:srgbClr val="000000"/>
                </a:solidFill>
                <a:latin typeface="Myriad Pro"/>
                <a:ea typeface="+mj-ea"/>
                <a:cs typeface="Myriad Pro"/>
              </a:defRPr>
            </a:lvl1pPr>
          </a:lstStyle>
          <a:p>
            <a:r>
              <a:rPr lang="fr-FR" sz="2000" b="1" cap="small" dirty="0">
                <a:solidFill>
                  <a:schemeClr val="tx1"/>
                </a:solidFill>
                <a:latin typeface="Candara" panose="020E0502030303020204" pitchFamily="34" charset="0"/>
              </a:rPr>
              <a:t>III. CAS DE MISE EN ŒUVRE DANS LE SECTEUR DE L’ELECTRICITE EN CÔTE D’IVOIRE</a:t>
            </a:r>
          </a:p>
          <a:p>
            <a:r>
              <a:rPr lang="fr-FR" sz="2000" b="1" dirty="0">
                <a:solidFill>
                  <a:schemeClr val="accent2">
                    <a:lumMod val="75000"/>
                  </a:schemeClr>
                </a:solidFill>
                <a:latin typeface="Candara" panose="020E0502030303020204" pitchFamily="34" charset="0"/>
                <a:ea typeface="+mn-ea"/>
                <a:cs typeface="+mn-cs"/>
              </a:rPr>
              <a:t>4. Résultats de la Mise en Œuvre (3/3) </a:t>
            </a:r>
          </a:p>
        </p:txBody>
      </p:sp>
    </p:spTree>
    <p:extLst>
      <p:ext uri="{BB962C8B-B14F-4D97-AF65-F5344CB8AC3E}">
        <p14:creationId xmlns:p14="http://schemas.microsoft.com/office/powerpoint/2010/main" val="2241459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CCC4F6F6-08FA-4C84-B747-1ADC0F4168D4}"/>
              </a:ext>
            </a:extLst>
          </p:cNvPr>
          <p:cNvSpPr>
            <a:spLocks noGrp="1"/>
          </p:cNvSpPr>
          <p:nvPr>
            <p:ph type="sldNum" sz="quarter" idx="12"/>
          </p:nvPr>
        </p:nvSpPr>
        <p:spPr/>
        <p:txBody>
          <a:bodyPr/>
          <a:lstStyle/>
          <a:p>
            <a:pPr defTabSz="914377">
              <a:defRPr/>
            </a:pPr>
            <a:fld id="{E957DFF7-CC65-42D5-B625-3F855E324797}" type="slidenum">
              <a:rPr lang="fr-FR">
                <a:latin typeface="Calibri" panose="020F0502020204030204"/>
              </a:rPr>
              <a:pPr defTabSz="914377">
                <a:defRPr/>
              </a:pPr>
              <a:t>18</a:t>
            </a:fld>
            <a:endParaRPr lang="fr-FR" dirty="0">
              <a:latin typeface="Calibri" panose="020F0502020204030204"/>
            </a:endParaRPr>
          </a:p>
        </p:txBody>
      </p:sp>
      <p:sp>
        <p:nvSpPr>
          <p:cNvPr id="3" name="Titre 1">
            <a:extLst>
              <a:ext uri="{FF2B5EF4-FFF2-40B4-BE49-F238E27FC236}">
                <a16:creationId xmlns:a16="http://schemas.microsoft.com/office/drawing/2014/main" id="{B640F50A-417C-E60B-B926-850CECE05FF1}"/>
              </a:ext>
            </a:extLst>
          </p:cNvPr>
          <p:cNvSpPr txBox="1">
            <a:spLocks/>
          </p:cNvSpPr>
          <p:nvPr/>
        </p:nvSpPr>
        <p:spPr>
          <a:xfrm>
            <a:off x="0" y="-172006"/>
            <a:ext cx="12192000" cy="846701"/>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200" kern="1200">
                <a:solidFill>
                  <a:srgbClr val="000000"/>
                </a:solidFill>
                <a:latin typeface="Myriad Pro"/>
                <a:ea typeface="+mj-ea"/>
                <a:cs typeface="Myriad Pro"/>
              </a:defRPr>
            </a:lvl1pPr>
          </a:lstStyle>
          <a:p>
            <a:r>
              <a:rPr lang="fr-FR" sz="2000" b="1" cap="small" dirty="0">
                <a:solidFill>
                  <a:schemeClr val="tx1"/>
                </a:solidFill>
                <a:latin typeface="Candara" panose="020E0502030303020204" pitchFamily="34" charset="0"/>
              </a:rPr>
              <a:t>III. CAS DE MISE EN ŒUVRE DANS LE SECTEUR DE L’ELECTRICITE EN CÔTE D’IVOIRE</a:t>
            </a:r>
          </a:p>
          <a:p>
            <a:r>
              <a:rPr lang="fr-FR" sz="2000" b="1" dirty="0">
                <a:solidFill>
                  <a:schemeClr val="accent2">
                    <a:lumMod val="75000"/>
                  </a:schemeClr>
                </a:solidFill>
                <a:latin typeface="Candara" panose="020E0502030303020204" pitchFamily="34" charset="0"/>
                <a:ea typeface="+mn-ea"/>
                <a:cs typeface="+mn-cs"/>
              </a:rPr>
              <a:t>5. Constats et Retour d’Expériences (1/2)</a:t>
            </a:r>
          </a:p>
        </p:txBody>
      </p:sp>
      <p:sp>
        <p:nvSpPr>
          <p:cNvPr id="4" name="ZoneTexte 3">
            <a:extLst>
              <a:ext uri="{FF2B5EF4-FFF2-40B4-BE49-F238E27FC236}">
                <a16:creationId xmlns:a16="http://schemas.microsoft.com/office/drawing/2014/main" id="{1C7AF95F-D0FA-88C4-D8F5-4CD8283E74F3}"/>
              </a:ext>
            </a:extLst>
          </p:cNvPr>
          <p:cNvSpPr txBox="1"/>
          <p:nvPr/>
        </p:nvSpPr>
        <p:spPr>
          <a:xfrm>
            <a:off x="49265" y="888112"/>
            <a:ext cx="11380735" cy="4608954"/>
          </a:xfrm>
          <a:prstGeom prst="rect">
            <a:avLst/>
          </a:prstGeom>
          <a:noFill/>
        </p:spPr>
        <p:txBody>
          <a:bodyPr wrap="square">
            <a:spAutoFit/>
          </a:bodyPr>
          <a:lstStyle/>
          <a:p>
            <a:pPr indent="-112712" algn="just"/>
            <a:r>
              <a:rPr lang="fr-FR" sz="2000" b="1" dirty="0">
                <a:latin typeface="Candara" panose="020E0502030303020204" pitchFamily="34" charset="0"/>
                <a:cs typeface="Arial" panose="020B0604020202020204" pitchFamily="34" charset="0"/>
              </a:rPr>
              <a:t>Malgré les résultats positifs enregistrés après les actions importantes du Gouvernement accompagnées par les bailleurs, il faut noter :</a:t>
            </a:r>
            <a:endParaRPr lang="fr-FR" sz="2000" b="1" dirty="0">
              <a:solidFill>
                <a:schemeClr val="accent6">
                  <a:lumMod val="75000"/>
                </a:schemeClr>
              </a:solidFill>
              <a:latin typeface="Candara" panose="020E0502030303020204" pitchFamily="34" charset="0"/>
              <a:cs typeface="Arial" panose="020B0604020202020204" pitchFamily="34" charset="0"/>
            </a:endParaRPr>
          </a:p>
          <a:p>
            <a:pPr marL="630238" lvl="1" indent="-285750" algn="just">
              <a:buFont typeface="Arial" panose="020B0604020202020204" pitchFamily="34" charset="0"/>
              <a:buChar char="•"/>
            </a:pPr>
            <a:endParaRPr lang="fr-FR" sz="2000" b="1" dirty="0">
              <a:solidFill>
                <a:schemeClr val="accent3"/>
              </a:solidFill>
              <a:latin typeface="Candara" panose="020E0502030303020204" pitchFamily="34" charset="0"/>
              <a:cs typeface="Arial" panose="020B0604020202020204" pitchFamily="34" charset="0"/>
            </a:endParaRPr>
          </a:p>
          <a:p>
            <a:pPr marL="173038" indent="-285750" algn="just">
              <a:buFont typeface="Arial" panose="020B0604020202020204" pitchFamily="34" charset="0"/>
              <a:buChar char="•"/>
              <a:defRPr/>
            </a:pPr>
            <a:r>
              <a:rPr lang="fr-FR" sz="2000" b="1" dirty="0">
                <a:solidFill>
                  <a:srgbClr val="002F6C"/>
                </a:solidFill>
                <a:latin typeface="Candara" panose="020E0502030303020204" pitchFamily="34" charset="0"/>
                <a:cs typeface="Arial" panose="020B0604020202020204" pitchFamily="34" charset="0"/>
              </a:rPr>
              <a:t>Quelques difficultés/insuffisances sur le système électrique ivoirien :</a:t>
            </a:r>
          </a:p>
          <a:p>
            <a:pPr marL="630238" lvl="1" indent="-285750" algn="just">
              <a:spcBef>
                <a:spcPts val="300"/>
              </a:spcBef>
              <a:buFont typeface="Arial" panose="020B0604020202020204" pitchFamily="34" charset="0"/>
              <a:buChar char="•"/>
            </a:pPr>
            <a:r>
              <a:rPr lang="fr-FR" sz="2000" dirty="0">
                <a:latin typeface="Candara" panose="020E0502030303020204" pitchFamily="34" charset="0"/>
                <a:cs typeface="Arial" panose="020B0604020202020204" pitchFamily="34" charset="0"/>
              </a:rPr>
              <a:t>Retards sur l’arrivée des ouvrages de production;</a:t>
            </a:r>
          </a:p>
          <a:p>
            <a:pPr marL="630238" lvl="1" indent="-285750" algn="just">
              <a:spcBef>
                <a:spcPts val="300"/>
              </a:spcBef>
              <a:buFont typeface="Arial" panose="020B0604020202020204" pitchFamily="34" charset="0"/>
              <a:buChar char="•"/>
            </a:pPr>
            <a:r>
              <a:rPr lang="fr-FR" sz="2000" dirty="0">
                <a:latin typeface="Candara" panose="020E0502030303020204" pitchFamily="34" charset="0"/>
                <a:cs typeface="Arial" panose="020B0604020202020204" pitchFamily="34" charset="0"/>
              </a:rPr>
              <a:t>Non satisfaction des besoins maximum de gaz naturel des centrales thermiques;</a:t>
            </a:r>
          </a:p>
          <a:p>
            <a:pPr marL="630238" lvl="1" indent="-285750" algn="just">
              <a:spcBef>
                <a:spcPts val="300"/>
              </a:spcBef>
              <a:buFont typeface="Arial" panose="020B0604020202020204" pitchFamily="34" charset="0"/>
              <a:buChar char="•"/>
            </a:pPr>
            <a:r>
              <a:rPr lang="fr-FR" sz="2000" dirty="0">
                <a:latin typeface="Candara" panose="020E0502030303020204" pitchFamily="34" charset="0"/>
                <a:cs typeface="Arial" panose="020B0604020202020204" pitchFamily="34" charset="0"/>
              </a:rPr>
              <a:t>Sécurité N-1 non garantie sur certains ouvrages critiques du réseau électrique ivoirien ;</a:t>
            </a:r>
          </a:p>
          <a:p>
            <a:pPr marL="630238" lvl="1" indent="-285750" algn="just">
              <a:spcBef>
                <a:spcPts val="300"/>
              </a:spcBef>
              <a:buFont typeface="Arial" panose="020B0604020202020204" pitchFamily="34" charset="0"/>
              <a:buChar char="•"/>
            </a:pPr>
            <a:r>
              <a:rPr lang="fr-FR" sz="2000" dirty="0">
                <a:latin typeface="Candara" panose="020E0502030303020204" pitchFamily="34" charset="0"/>
                <a:cs typeface="Arial" panose="020B0604020202020204" pitchFamily="34" charset="0"/>
              </a:rPr>
              <a:t>Taux de charges élevés sur certains départs HTA engendrant des baisses de tension et une dégradation de la qualité du produit; </a:t>
            </a:r>
          </a:p>
          <a:p>
            <a:pPr marL="630238" lvl="1" indent="-285750" algn="just">
              <a:spcBef>
                <a:spcPts val="300"/>
              </a:spcBef>
              <a:buFont typeface="Arial" panose="020B0604020202020204" pitchFamily="34" charset="0"/>
              <a:buChar char="•"/>
            </a:pPr>
            <a:r>
              <a:rPr lang="fr-FR" sz="2000" dirty="0">
                <a:latin typeface="Candara" panose="020E0502030303020204" pitchFamily="34" charset="0"/>
                <a:cs typeface="Arial" panose="020B0604020202020204" pitchFamily="34" charset="0"/>
              </a:rPr>
              <a:t>Besoins d’extension et de renforcement des réseaux des certaines zones à forte croissance.</a:t>
            </a:r>
          </a:p>
          <a:p>
            <a:pPr marL="630238" lvl="1" indent="-285750" algn="just">
              <a:spcBef>
                <a:spcPts val="300"/>
              </a:spcBef>
              <a:buFont typeface="Arial" panose="020B0604020202020204" pitchFamily="34" charset="0"/>
              <a:buChar char="•"/>
            </a:pPr>
            <a:endParaRPr lang="fr-FR" sz="2000" dirty="0">
              <a:latin typeface="Candara" panose="020E0502030303020204" pitchFamily="34" charset="0"/>
              <a:cs typeface="Arial" panose="020B0604020202020204" pitchFamily="34" charset="0"/>
            </a:endParaRPr>
          </a:p>
          <a:p>
            <a:pPr marL="173038" indent="-285750" algn="just">
              <a:buFont typeface="Arial" panose="020B0604020202020204" pitchFamily="34" charset="0"/>
              <a:buChar char="•"/>
              <a:defRPr/>
            </a:pPr>
            <a:r>
              <a:rPr lang="fr-FR" sz="2000" b="1" dirty="0">
                <a:solidFill>
                  <a:srgbClr val="002F6C"/>
                </a:solidFill>
                <a:latin typeface="Candara" panose="020E0502030303020204" pitchFamily="34" charset="0"/>
                <a:cs typeface="Arial" panose="020B0604020202020204" pitchFamily="34" charset="0"/>
              </a:rPr>
              <a:t>Quelques</a:t>
            </a:r>
            <a:r>
              <a:rPr kumimoji="0" lang="fr-FR" sz="2000" b="1" i="0" u="none" strike="noStrike" kern="1200" cap="none" spc="0" normalizeH="0" baseline="0" noProof="0" dirty="0">
                <a:ln>
                  <a:noFill/>
                </a:ln>
                <a:solidFill>
                  <a:srgbClr val="002F6C"/>
                </a:solidFill>
                <a:effectLst/>
                <a:uLnTx/>
                <a:uFillTx/>
                <a:latin typeface="Candara" panose="020E0502030303020204" pitchFamily="34" charset="0"/>
                <a:ea typeface="+mn-ea"/>
                <a:cs typeface="Arial" panose="020B0604020202020204" pitchFamily="34" charset="0"/>
              </a:rPr>
              <a:t> contraintes sur les financements des projets prioritaires assujettis aux délais d’instruction des projets avec les bailleurs et des mesures administratives assez longues.</a:t>
            </a:r>
            <a:endParaRPr kumimoji="0" lang="fr-FR" sz="2000" b="0" i="0" u="none" strike="noStrike" kern="1200" cap="none" spc="0" normalizeH="0" baseline="0" noProof="0" dirty="0">
              <a:ln>
                <a:noFill/>
              </a:ln>
              <a:solidFill>
                <a:srgbClr val="002F6C"/>
              </a:solidFill>
              <a:effectLst/>
              <a:uLnTx/>
              <a:uFillTx/>
              <a:latin typeface="Candara" panose="020E0502030303020204" pitchFamily="34" charset="0"/>
              <a:ea typeface="+mn-ea"/>
              <a:cs typeface="Arial" panose="020B0604020202020204" pitchFamily="34" charset="0"/>
            </a:endParaRPr>
          </a:p>
          <a:p>
            <a:pPr marL="173038" indent="-285750" algn="just">
              <a:spcBef>
                <a:spcPts val="300"/>
              </a:spcBef>
              <a:buFont typeface="Arial" panose="020B0604020202020204" pitchFamily="34" charset="0"/>
              <a:buChar char="•"/>
            </a:pPr>
            <a:endParaRPr lang="fr-FR" sz="1600" dirty="0">
              <a:latin typeface="Candara" panose="020E0502030303020204" pitchFamily="34" charset="0"/>
              <a:cs typeface="Arial" panose="020B0604020202020204" pitchFamily="34" charset="0"/>
            </a:endParaRPr>
          </a:p>
        </p:txBody>
      </p:sp>
    </p:spTree>
    <p:extLst>
      <p:ext uri="{BB962C8B-B14F-4D97-AF65-F5344CB8AC3E}">
        <p14:creationId xmlns:p14="http://schemas.microsoft.com/office/powerpoint/2010/main" val="5802094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CCC4F6F6-08FA-4C84-B747-1ADC0F4168D4}"/>
              </a:ext>
            </a:extLst>
          </p:cNvPr>
          <p:cNvSpPr>
            <a:spLocks noGrp="1"/>
          </p:cNvSpPr>
          <p:nvPr>
            <p:ph type="sldNum" sz="quarter" idx="12"/>
          </p:nvPr>
        </p:nvSpPr>
        <p:spPr/>
        <p:txBody>
          <a:bodyPr/>
          <a:lstStyle/>
          <a:p>
            <a:pPr defTabSz="914377">
              <a:defRPr/>
            </a:pPr>
            <a:fld id="{E957DFF7-CC65-42D5-B625-3F855E324797}" type="slidenum">
              <a:rPr lang="fr-FR">
                <a:latin typeface="Calibri" panose="020F0502020204030204"/>
              </a:rPr>
              <a:pPr defTabSz="914377">
                <a:defRPr/>
              </a:pPr>
              <a:t>19</a:t>
            </a:fld>
            <a:endParaRPr lang="fr-FR" dirty="0">
              <a:latin typeface="Calibri" panose="020F0502020204030204"/>
            </a:endParaRPr>
          </a:p>
        </p:txBody>
      </p:sp>
      <p:sp>
        <p:nvSpPr>
          <p:cNvPr id="3" name="Titre 1">
            <a:extLst>
              <a:ext uri="{FF2B5EF4-FFF2-40B4-BE49-F238E27FC236}">
                <a16:creationId xmlns:a16="http://schemas.microsoft.com/office/drawing/2014/main" id="{B640F50A-417C-E60B-B926-850CECE05FF1}"/>
              </a:ext>
            </a:extLst>
          </p:cNvPr>
          <p:cNvSpPr txBox="1">
            <a:spLocks/>
          </p:cNvSpPr>
          <p:nvPr/>
        </p:nvSpPr>
        <p:spPr>
          <a:xfrm>
            <a:off x="0" y="-172006"/>
            <a:ext cx="12192000" cy="846701"/>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200" kern="1200">
                <a:solidFill>
                  <a:srgbClr val="000000"/>
                </a:solidFill>
                <a:latin typeface="Myriad Pro"/>
                <a:ea typeface="+mj-ea"/>
                <a:cs typeface="Myriad Pro"/>
              </a:defRPr>
            </a:lvl1pPr>
          </a:lstStyle>
          <a:p>
            <a:r>
              <a:rPr lang="fr-FR" sz="2000" b="1" cap="small" dirty="0">
                <a:solidFill>
                  <a:schemeClr val="tx1"/>
                </a:solidFill>
                <a:latin typeface="Candara" panose="020E0502030303020204" pitchFamily="34" charset="0"/>
              </a:rPr>
              <a:t>III. CAS DE MISE EN ŒUVRE DANS LE SECTEUR DE L’ELECTRICITE EN CÔTE D’IVOIRE</a:t>
            </a:r>
          </a:p>
          <a:p>
            <a:r>
              <a:rPr lang="fr-FR" sz="2000" b="1" dirty="0">
                <a:solidFill>
                  <a:schemeClr val="accent2">
                    <a:lumMod val="75000"/>
                  </a:schemeClr>
                </a:solidFill>
                <a:latin typeface="Candara" panose="020E0502030303020204" pitchFamily="34" charset="0"/>
                <a:ea typeface="+mn-ea"/>
                <a:cs typeface="+mn-cs"/>
              </a:rPr>
              <a:t>5. Constats et Retour d’Expériences (2/2)</a:t>
            </a:r>
          </a:p>
        </p:txBody>
      </p:sp>
      <p:sp>
        <p:nvSpPr>
          <p:cNvPr id="4" name="ZoneTexte 3">
            <a:extLst>
              <a:ext uri="{FF2B5EF4-FFF2-40B4-BE49-F238E27FC236}">
                <a16:creationId xmlns:a16="http://schemas.microsoft.com/office/drawing/2014/main" id="{978F8B1A-A0BA-1C4F-57D6-46F7EFC80677}"/>
              </a:ext>
            </a:extLst>
          </p:cNvPr>
          <p:cNvSpPr txBox="1"/>
          <p:nvPr/>
        </p:nvSpPr>
        <p:spPr>
          <a:xfrm>
            <a:off x="16626" y="703054"/>
            <a:ext cx="12175374" cy="6052298"/>
          </a:xfrm>
          <a:prstGeom prst="rect">
            <a:avLst/>
          </a:prstGeom>
          <a:noFill/>
        </p:spPr>
        <p:txBody>
          <a:bodyPr wrap="square" rtlCol="0">
            <a:spAutoFit/>
          </a:bodyPr>
          <a:lstStyle/>
          <a:p>
            <a:pPr algn="just"/>
            <a:r>
              <a:rPr lang="fr-FR" sz="1600" dirty="0">
                <a:solidFill>
                  <a:prstClr val="black"/>
                </a:solidFill>
                <a:latin typeface="Candara" panose="020E0502030303020204" pitchFamily="34" charset="0"/>
              </a:rPr>
              <a:t>Le retour d’expériences dans le processus de financement et de mise en œuvre des projets conduit à proposer quelques recommandations suivantes : </a:t>
            </a:r>
          </a:p>
          <a:p>
            <a:pPr algn="just"/>
            <a:endParaRPr lang="fr-FR" sz="800" dirty="0">
              <a:solidFill>
                <a:prstClr val="black"/>
              </a:solidFill>
              <a:latin typeface="Candara" panose="020E0502030303020204" pitchFamily="34" charset="0"/>
            </a:endParaRPr>
          </a:p>
          <a:p>
            <a:pPr marL="285750" indent="-288000" algn="just">
              <a:lnSpc>
                <a:spcPts val="2400"/>
              </a:lnSpc>
              <a:buFont typeface="Arial" panose="020B0604020202020204" pitchFamily="34" charset="0"/>
              <a:buChar char="•"/>
            </a:pPr>
            <a:r>
              <a:rPr lang="fr-FR" b="1" dirty="0">
                <a:solidFill>
                  <a:srgbClr val="002F6C"/>
                </a:solidFill>
                <a:latin typeface="Candara" panose="020E0502030303020204" pitchFamily="34" charset="0"/>
                <a:cs typeface="Arial" panose="020B0604020202020204" pitchFamily="34" charset="0"/>
              </a:rPr>
              <a:t>Au niveau du financement des projets </a:t>
            </a:r>
          </a:p>
          <a:p>
            <a:pPr marL="742950" lvl="1" indent="-288000" algn="just">
              <a:lnSpc>
                <a:spcPts val="2400"/>
              </a:lnSpc>
              <a:buFont typeface="Courier New" panose="02070309020205020404" pitchFamily="49" charset="0"/>
              <a:buChar char="o"/>
              <a:defRPr/>
            </a:pPr>
            <a:r>
              <a:rPr lang="fr-FR" b="1" dirty="0">
                <a:solidFill>
                  <a:srgbClr val="BA0C2F">
                    <a:lumMod val="75000"/>
                  </a:srgbClr>
                </a:solidFill>
                <a:latin typeface="Candara" panose="020E0502030303020204" pitchFamily="34" charset="0"/>
                <a:cs typeface="Arial" panose="020B0604020202020204" pitchFamily="34" charset="0"/>
              </a:rPr>
              <a:t>Adapter les sources de financement en fonction de la criticité des projets : </a:t>
            </a:r>
            <a:r>
              <a:rPr lang="fr-FR" dirty="0">
                <a:latin typeface="Candara" panose="020E0502030303020204" pitchFamily="34" charset="0"/>
                <a:cs typeface="Arial" panose="020B0604020202020204" pitchFamily="34" charset="0"/>
              </a:rPr>
              <a:t>les projets urgents doivent être portés par des financements rapides en vue de respecter les délais de mise en œuvre  ;</a:t>
            </a:r>
          </a:p>
          <a:p>
            <a:pPr marL="742950" lvl="1" indent="-288000" algn="just">
              <a:lnSpc>
                <a:spcPts val="2400"/>
              </a:lnSpc>
              <a:buFont typeface="Courier New" panose="02070309020205020404" pitchFamily="49" charset="0"/>
              <a:buChar char="o"/>
              <a:defRPr/>
            </a:pPr>
            <a:r>
              <a:rPr lang="fr-FR" b="1" dirty="0">
                <a:solidFill>
                  <a:srgbClr val="BA0C2F">
                    <a:lumMod val="75000"/>
                  </a:srgbClr>
                </a:solidFill>
                <a:latin typeface="Candara" panose="020E0502030303020204" pitchFamily="34" charset="0"/>
                <a:cs typeface="Arial" panose="020B0604020202020204" pitchFamily="34" charset="0"/>
              </a:rPr>
              <a:t>Respecter la programmation des investissements : </a:t>
            </a:r>
            <a:r>
              <a:rPr lang="fr-FR" dirty="0">
                <a:latin typeface="Candara" panose="020E0502030303020204" pitchFamily="34" charset="0"/>
                <a:cs typeface="Arial" panose="020B0604020202020204" pitchFamily="34" charset="0"/>
              </a:rPr>
              <a:t>la mise en œuvre des programmes doit être réalisée en conformité avec le plan d’investissement et les éventuelles modifications doivent se faire en cohérence avec les objectifs définis par les plans directeurs ;</a:t>
            </a:r>
          </a:p>
          <a:p>
            <a:pPr marL="454950" lvl="1" algn="just">
              <a:lnSpc>
                <a:spcPts val="1000"/>
              </a:lnSpc>
              <a:defRPr/>
            </a:pPr>
            <a:endParaRPr lang="fr-FR" sz="800" dirty="0">
              <a:latin typeface="Candara" panose="020E0502030303020204" pitchFamily="34" charset="0"/>
              <a:cs typeface="Arial" panose="020B0604020202020204" pitchFamily="34" charset="0"/>
            </a:endParaRPr>
          </a:p>
          <a:p>
            <a:pPr marL="285750" marR="0" lvl="0" indent="-288000" algn="just" defTabSz="914400" rtl="0" eaLnBrk="1" fontAlgn="auto" latinLnBrk="0" hangingPunct="1">
              <a:lnSpc>
                <a:spcPts val="2400"/>
              </a:lnSpc>
              <a:spcBef>
                <a:spcPts val="0"/>
              </a:spcBef>
              <a:spcAft>
                <a:spcPts val="0"/>
              </a:spcAft>
              <a:buClrTx/>
              <a:buSzTx/>
              <a:buFont typeface="Arial" panose="020B0604020202020204" pitchFamily="34" charset="0"/>
              <a:buChar char="•"/>
              <a:tabLst/>
              <a:defRPr/>
            </a:pPr>
            <a:r>
              <a:rPr kumimoji="0" lang="fr-FR" b="1" i="0" u="none" strike="noStrike" kern="1200" cap="none" spc="0" normalizeH="0" baseline="0" noProof="0" dirty="0">
                <a:ln>
                  <a:noFill/>
                </a:ln>
                <a:solidFill>
                  <a:srgbClr val="002F6C"/>
                </a:solidFill>
                <a:effectLst/>
                <a:uLnTx/>
                <a:uFillTx/>
                <a:latin typeface="Candara" panose="020E0502030303020204" pitchFamily="34" charset="0"/>
                <a:ea typeface="+mn-ea"/>
                <a:cs typeface="Arial" panose="020B0604020202020204" pitchFamily="34" charset="0"/>
              </a:rPr>
              <a:t>Au niveau de la mise en œuvre des projets </a:t>
            </a:r>
          </a:p>
          <a:p>
            <a:pPr marL="742950" marR="0" lvl="1" indent="-288000" algn="just" defTabSz="914400" rtl="0" eaLnBrk="1" fontAlgn="auto" latinLnBrk="0" hangingPunct="1">
              <a:lnSpc>
                <a:spcPts val="2400"/>
              </a:lnSpc>
              <a:spcBef>
                <a:spcPts val="0"/>
              </a:spcBef>
              <a:spcAft>
                <a:spcPts val="0"/>
              </a:spcAft>
              <a:buClrTx/>
              <a:buSzTx/>
              <a:buFont typeface="Courier New" panose="02070309020205020404" pitchFamily="49" charset="0"/>
              <a:buChar char="o"/>
              <a:tabLst/>
              <a:defRPr/>
            </a:pPr>
            <a:r>
              <a:rPr kumimoji="0" lang="fr-FR" b="1" i="0" u="none" strike="noStrike" kern="1200" cap="none" spc="0" normalizeH="0" baseline="0" noProof="0" dirty="0">
                <a:ln>
                  <a:noFill/>
                </a:ln>
                <a:solidFill>
                  <a:srgbClr val="BA0C2F">
                    <a:lumMod val="75000"/>
                  </a:srgbClr>
                </a:solidFill>
                <a:effectLst/>
                <a:uLnTx/>
                <a:uFillTx/>
                <a:latin typeface="Candara" panose="020E0502030303020204" pitchFamily="34" charset="0"/>
                <a:ea typeface="+mn-ea"/>
                <a:cs typeface="Arial" panose="020B0604020202020204" pitchFamily="34" charset="0"/>
              </a:rPr>
              <a:t>Anticiper et assurer le financement rapide pour la réalisation des études </a:t>
            </a:r>
            <a:r>
              <a:rPr kumimoji="0" lang="fr-FR" b="0" i="0" u="none" strike="noStrike" kern="1200" cap="none" spc="0" normalizeH="0" baseline="0" noProof="0" dirty="0">
                <a:ln>
                  <a:noFill/>
                </a:ln>
                <a:solidFill>
                  <a:prstClr val="black"/>
                </a:solidFill>
                <a:effectLst/>
                <a:uLnTx/>
                <a:uFillTx/>
                <a:latin typeface="Candara" panose="020E0502030303020204" pitchFamily="34" charset="0"/>
                <a:ea typeface="+mn-ea"/>
                <a:cs typeface="Arial" panose="020B0604020202020204" pitchFamily="34" charset="0"/>
              </a:rPr>
              <a:t>sur la base d’un retroplanning des projets définis dans le plan </a:t>
            </a:r>
            <a:r>
              <a:rPr kumimoji="0" lang="fr-FR" i="0" u="none" strike="noStrike" kern="1200" cap="none" spc="0" normalizeH="0" baseline="0" noProof="0" dirty="0">
                <a:ln>
                  <a:noFill/>
                </a:ln>
                <a:effectLst/>
                <a:uLnTx/>
                <a:uFillTx/>
                <a:latin typeface="Candara" panose="020E0502030303020204" pitchFamily="34" charset="0"/>
                <a:ea typeface="+mn-ea"/>
                <a:cs typeface="Arial" panose="020B0604020202020204" pitchFamily="34" charset="0"/>
              </a:rPr>
              <a:t>d’investissement ; </a:t>
            </a:r>
          </a:p>
          <a:p>
            <a:pPr marL="742950" marR="0" lvl="1" indent="-288000" algn="just" defTabSz="914400" rtl="0" eaLnBrk="1" fontAlgn="auto" latinLnBrk="0" hangingPunct="1">
              <a:lnSpc>
                <a:spcPts val="2400"/>
              </a:lnSpc>
              <a:spcBef>
                <a:spcPts val="0"/>
              </a:spcBef>
              <a:spcAft>
                <a:spcPts val="0"/>
              </a:spcAft>
              <a:buClrTx/>
              <a:buSzTx/>
              <a:buFont typeface="Courier New" panose="02070309020205020404" pitchFamily="49" charset="0"/>
              <a:buChar char="o"/>
              <a:tabLst/>
              <a:defRPr/>
            </a:pPr>
            <a:r>
              <a:rPr kumimoji="0" lang="fr-FR" b="1" i="0" u="none" strike="noStrike" kern="1200" cap="none" spc="0" normalizeH="0" baseline="0" noProof="0" dirty="0">
                <a:ln>
                  <a:noFill/>
                </a:ln>
                <a:solidFill>
                  <a:srgbClr val="BA0C2F">
                    <a:lumMod val="75000"/>
                  </a:srgbClr>
                </a:solidFill>
                <a:effectLst/>
                <a:uLnTx/>
                <a:uFillTx/>
                <a:latin typeface="Candara" panose="020E0502030303020204" pitchFamily="34" charset="0"/>
                <a:ea typeface="+mn-ea"/>
                <a:cs typeface="Arial" panose="020B0604020202020204" pitchFamily="34" charset="0"/>
              </a:rPr>
              <a:t>Renforcer les structures de gestion des projets pour la réalisation des projets </a:t>
            </a:r>
            <a:r>
              <a:rPr kumimoji="0" lang="fr-FR" b="0" i="0" u="none" strike="noStrike" kern="1200" cap="none" spc="0" normalizeH="0" baseline="0" noProof="0" dirty="0">
                <a:ln>
                  <a:noFill/>
                </a:ln>
                <a:solidFill>
                  <a:prstClr val="black"/>
                </a:solidFill>
                <a:effectLst/>
                <a:uLnTx/>
                <a:uFillTx/>
                <a:latin typeface="Candara" panose="020E0502030303020204" pitchFamily="34" charset="0"/>
                <a:ea typeface="+mn-ea"/>
                <a:cs typeface="Arial" panose="020B0604020202020204" pitchFamily="34" charset="0"/>
              </a:rPr>
              <a:t>(définition et suivi des KPIs, respect des délais de mise en œuvre, etc.) ; </a:t>
            </a:r>
          </a:p>
          <a:p>
            <a:pPr marL="742950" marR="0" lvl="1" indent="-288000" algn="just" defTabSz="914400" rtl="0" eaLnBrk="1" fontAlgn="auto" latinLnBrk="0" hangingPunct="1">
              <a:lnSpc>
                <a:spcPts val="2400"/>
              </a:lnSpc>
              <a:spcBef>
                <a:spcPts val="0"/>
              </a:spcBef>
              <a:spcAft>
                <a:spcPts val="0"/>
              </a:spcAft>
              <a:buClrTx/>
              <a:buSzTx/>
              <a:buFont typeface="Courier New" panose="02070309020205020404" pitchFamily="49" charset="0"/>
              <a:buChar char="o"/>
              <a:tabLst/>
              <a:defRPr/>
            </a:pPr>
            <a:r>
              <a:rPr kumimoji="0" lang="fr-FR" b="1" i="0" u="none" strike="noStrike" kern="1200" cap="none" spc="0" normalizeH="0" baseline="0" noProof="0" dirty="0">
                <a:ln>
                  <a:noFill/>
                </a:ln>
                <a:solidFill>
                  <a:srgbClr val="BA0C2F">
                    <a:lumMod val="75000"/>
                  </a:srgbClr>
                </a:solidFill>
                <a:effectLst/>
                <a:uLnTx/>
                <a:uFillTx/>
                <a:latin typeface="Candara" panose="020E0502030303020204" pitchFamily="34" charset="0"/>
                <a:ea typeface="+mn-ea"/>
                <a:cs typeface="Arial" panose="020B0604020202020204" pitchFamily="34" charset="0"/>
              </a:rPr>
              <a:t>Création d’une base de données des entreprises</a:t>
            </a:r>
            <a:r>
              <a:rPr kumimoji="0" lang="fr-FR" b="0" i="0" u="none" strike="noStrike" kern="1200" cap="none" spc="0" normalizeH="0" baseline="0" noProof="0" dirty="0">
                <a:ln>
                  <a:noFill/>
                </a:ln>
                <a:solidFill>
                  <a:prstClr val="black"/>
                </a:solidFill>
                <a:effectLst/>
                <a:uLnTx/>
                <a:uFillTx/>
                <a:latin typeface="Candara" panose="020E0502030303020204" pitchFamily="34" charset="0"/>
                <a:ea typeface="+mn-ea"/>
                <a:cs typeface="Arial" panose="020B0604020202020204" pitchFamily="34" charset="0"/>
              </a:rPr>
              <a:t> avec un classement sur les performances de mise en œuvre avec des critères définis à intégrer dans le processus de passation des marchés. </a:t>
            </a:r>
          </a:p>
          <a:p>
            <a:pPr marL="742950" marR="0" lvl="1" indent="-288000" algn="just" defTabSz="914400" rtl="0" eaLnBrk="1" fontAlgn="auto" latinLnBrk="0" hangingPunct="1">
              <a:lnSpc>
                <a:spcPts val="1000"/>
              </a:lnSpc>
              <a:spcBef>
                <a:spcPts val="0"/>
              </a:spcBef>
              <a:spcAft>
                <a:spcPts val="0"/>
              </a:spcAft>
              <a:buClrTx/>
              <a:buSzTx/>
              <a:buFont typeface="Courier New" panose="02070309020205020404" pitchFamily="49" charset="0"/>
              <a:buChar char="o"/>
              <a:tabLst/>
              <a:defRPr/>
            </a:pPr>
            <a:endParaRPr kumimoji="0" lang="fr-FR" sz="800" b="0" i="0" u="none" strike="noStrike" kern="1200" cap="none" spc="0" normalizeH="0" baseline="0" noProof="0" dirty="0">
              <a:ln>
                <a:noFill/>
              </a:ln>
              <a:solidFill>
                <a:prstClr val="black"/>
              </a:solidFill>
              <a:effectLst/>
              <a:uLnTx/>
              <a:uFillTx/>
              <a:latin typeface="Candara" panose="020E0502030303020204" pitchFamily="34" charset="0"/>
              <a:ea typeface="+mn-ea"/>
              <a:cs typeface="Arial" panose="020B0604020202020204" pitchFamily="34" charset="0"/>
            </a:endParaRPr>
          </a:p>
          <a:p>
            <a:pPr marL="285750" marR="0" lvl="0" indent="-288000" algn="just" defTabSz="914400" rtl="0" eaLnBrk="1" fontAlgn="auto" latinLnBrk="0" hangingPunct="1">
              <a:lnSpc>
                <a:spcPts val="2400"/>
              </a:lnSpc>
              <a:spcBef>
                <a:spcPts val="0"/>
              </a:spcBef>
              <a:spcAft>
                <a:spcPts val="0"/>
              </a:spcAft>
              <a:buClrTx/>
              <a:buSzTx/>
              <a:buFont typeface="Arial" panose="020B0604020202020204" pitchFamily="34" charset="0"/>
              <a:buChar char="•"/>
              <a:tabLst/>
              <a:defRPr/>
            </a:pPr>
            <a:r>
              <a:rPr kumimoji="0" lang="fr-FR" b="1" i="0" u="none" strike="noStrike" kern="1200" cap="none" spc="0" normalizeH="0" baseline="0" noProof="0" dirty="0">
                <a:ln>
                  <a:noFill/>
                </a:ln>
                <a:solidFill>
                  <a:srgbClr val="002F6C"/>
                </a:solidFill>
                <a:effectLst/>
                <a:uLnTx/>
                <a:uFillTx/>
                <a:latin typeface="Candara" panose="020E0502030303020204" pitchFamily="34" charset="0"/>
                <a:ea typeface="+mn-ea"/>
                <a:cs typeface="Arial" panose="020B0604020202020204" pitchFamily="34" charset="0"/>
              </a:rPr>
              <a:t>Au niveau administratif </a:t>
            </a:r>
          </a:p>
          <a:p>
            <a:pPr marL="742950" marR="0" lvl="1" indent="-288000" algn="just" defTabSz="914400" rtl="0" eaLnBrk="1" fontAlgn="auto" latinLnBrk="0" hangingPunct="1">
              <a:lnSpc>
                <a:spcPts val="2400"/>
              </a:lnSpc>
              <a:spcBef>
                <a:spcPts val="0"/>
              </a:spcBef>
              <a:spcAft>
                <a:spcPts val="0"/>
              </a:spcAft>
              <a:buClrTx/>
              <a:buSzTx/>
              <a:buFont typeface="Courier New" panose="02070309020205020404" pitchFamily="49" charset="0"/>
              <a:buChar char="o"/>
              <a:tabLst/>
              <a:defRPr/>
            </a:pPr>
            <a:r>
              <a:rPr kumimoji="0" lang="fr-FR" b="1" i="0" u="none" strike="noStrike" kern="1200" cap="none" spc="0" normalizeH="0" baseline="0" noProof="0" dirty="0">
                <a:ln>
                  <a:noFill/>
                </a:ln>
                <a:solidFill>
                  <a:srgbClr val="BA0C2F">
                    <a:lumMod val="75000"/>
                  </a:srgbClr>
                </a:solidFill>
                <a:effectLst/>
                <a:uLnTx/>
                <a:uFillTx/>
                <a:latin typeface="Candara" panose="020E0502030303020204" pitchFamily="34" charset="0"/>
                <a:ea typeface="+mn-ea"/>
                <a:cs typeface="Arial" panose="020B0604020202020204" pitchFamily="34" charset="0"/>
              </a:rPr>
              <a:t>Mettre en place un cadre d’échanges privilégié et formalisé avec les différentes administrations </a:t>
            </a:r>
            <a:r>
              <a:rPr kumimoji="0" lang="fr-FR" b="0" i="0" u="none" strike="noStrike" kern="1200" cap="none" spc="0" normalizeH="0" baseline="0" noProof="0" dirty="0">
                <a:ln>
                  <a:noFill/>
                </a:ln>
                <a:solidFill>
                  <a:prstClr val="black"/>
                </a:solidFill>
                <a:effectLst/>
                <a:uLnTx/>
                <a:uFillTx/>
                <a:latin typeface="Candara" panose="020E0502030303020204" pitchFamily="34" charset="0"/>
                <a:ea typeface="+mn-ea"/>
                <a:cs typeface="Arial" panose="020B0604020202020204" pitchFamily="34" charset="0"/>
              </a:rPr>
              <a:t>tout en favorisant l’anticipation dans la formulation des différentes requêtes.</a:t>
            </a:r>
          </a:p>
        </p:txBody>
      </p:sp>
    </p:spTree>
    <p:extLst>
      <p:ext uri="{BB962C8B-B14F-4D97-AF65-F5344CB8AC3E}">
        <p14:creationId xmlns:p14="http://schemas.microsoft.com/office/powerpoint/2010/main" val="29584619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B0ADAE3D-1126-B221-3127-C804B3EABFE0}"/>
              </a:ext>
            </a:extLst>
          </p:cNvPr>
          <p:cNvSpPr>
            <a:spLocks noGrp="1"/>
          </p:cNvSpPr>
          <p:nvPr>
            <p:ph type="ftr" sz="quarter" idx="11"/>
          </p:nvPr>
        </p:nvSpPr>
        <p:spPr/>
        <p:txBody>
          <a:bodyPr/>
          <a:lstStyle/>
          <a:p>
            <a:r>
              <a:rPr lang="fr-FR">
                <a:solidFill>
                  <a:schemeClr val="bg1">
                    <a:lumMod val="50000"/>
                  </a:schemeClr>
                </a:solidFill>
              </a:rPr>
              <a:t>Construire</a:t>
            </a:r>
            <a:r>
              <a:rPr lang="fr-FR"/>
              <a:t> la Côte d'Ivoire électrique</a:t>
            </a:r>
          </a:p>
        </p:txBody>
      </p:sp>
      <p:sp>
        <p:nvSpPr>
          <p:cNvPr id="5" name="Espace réservé du numéro de diapositive 4">
            <a:extLst>
              <a:ext uri="{FF2B5EF4-FFF2-40B4-BE49-F238E27FC236}">
                <a16:creationId xmlns:a16="http://schemas.microsoft.com/office/drawing/2014/main" id="{2C0EBE3F-B3FF-2D8E-4368-0C3A29095E08}"/>
              </a:ext>
            </a:extLst>
          </p:cNvPr>
          <p:cNvSpPr>
            <a:spLocks noGrp="1"/>
          </p:cNvSpPr>
          <p:nvPr>
            <p:ph type="sldNum" sz="quarter" idx="12"/>
          </p:nvPr>
        </p:nvSpPr>
        <p:spPr/>
        <p:txBody>
          <a:bodyPr/>
          <a:lstStyle/>
          <a:p>
            <a:fld id="{E957DFF7-CC65-42D5-B625-3F855E324797}" type="slidenum">
              <a:rPr lang="fr-FR" smtClean="0"/>
              <a:pPr/>
              <a:t>2</a:t>
            </a:fld>
            <a:endParaRPr lang="fr-FR"/>
          </a:p>
        </p:txBody>
      </p:sp>
      <p:sp>
        <p:nvSpPr>
          <p:cNvPr id="6" name="Shape 712">
            <a:extLst>
              <a:ext uri="{FF2B5EF4-FFF2-40B4-BE49-F238E27FC236}">
                <a16:creationId xmlns:a16="http://schemas.microsoft.com/office/drawing/2014/main" id="{AB2F29F8-5EFF-8397-7084-29E04A45C2AC}"/>
              </a:ext>
            </a:extLst>
          </p:cNvPr>
          <p:cNvSpPr/>
          <p:nvPr/>
        </p:nvSpPr>
        <p:spPr>
          <a:xfrm flipH="1">
            <a:off x="-1" y="1555670"/>
            <a:ext cx="11072551" cy="360000"/>
          </a:xfrm>
          <a:prstGeom prst="rect">
            <a:avLst/>
          </a:prstGeom>
          <a:gradFill flip="none" rotWithShape="1">
            <a:gsLst>
              <a:gs pos="0">
                <a:schemeClr val="accent6">
                  <a:lumMod val="75000"/>
                  <a:tint val="66000"/>
                  <a:satMod val="160000"/>
                </a:schemeClr>
              </a:gs>
              <a:gs pos="50000">
                <a:schemeClr val="accent6">
                  <a:lumMod val="75000"/>
                  <a:tint val="44500"/>
                  <a:satMod val="160000"/>
                </a:schemeClr>
              </a:gs>
              <a:gs pos="100000">
                <a:schemeClr val="accent6">
                  <a:lumMod val="75000"/>
                  <a:tint val="23500"/>
                  <a:satMod val="160000"/>
                </a:schemeClr>
              </a:gs>
            </a:gsLst>
            <a:path path="circle">
              <a:fillToRect t="100000" r="100000"/>
            </a:path>
            <a:tileRect l="-100000" b="-100000"/>
          </a:gradFill>
          <a:ln w="12700" cap="flat">
            <a:noFill/>
            <a:miter lim="400000"/>
          </a:ln>
          <a:effectLst/>
        </p:spPr>
        <p:txBody>
          <a:bodyPr wrap="square" lIns="34289" tIns="34289" rIns="34289" bIns="34289" numCol="1" anchor="ctr">
            <a:noAutofit/>
          </a:bodyPr>
          <a:lstStyle/>
          <a:p>
            <a:pPr lvl="1" algn="just"/>
            <a:r>
              <a:rPr lang="fr-FR" sz="2000" b="1" kern="0" dirty="0">
                <a:latin typeface="Candara" panose="020E0502030303020204" pitchFamily="34" charset="0"/>
              </a:rPr>
              <a:t>II</a:t>
            </a:r>
            <a:r>
              <a:rPr lang="fr-CI" sz="2000" b="1" kern="0" dirty="0">
                <a:latin typeface="Candara" panose="020E0502030303020204" pitchFamily="34" charset="0"/>
              </a:rPr>
              <a:t>. </a:t>
            </a:r>
            <a:r>
              <a:rPr lang="fr-FR" sz="2000" b="1" kern="0" dirty="0">
                <a:latin typeface="Candara" panose="020E0502030303020204" pitchFamily="34" charset="0"/>
              </a:rPr>
              <a:t>PROCESSUS DE PLANIFICATION, PROGRAMMATION ET FINANCEMENT DES INVESTISSEMENTS</a:t>
            </a:r>
          </a:p>
        </p:txBody>
      </p:sp>
      <p:sp>
        <p:nvSpPr>
          <p:cNvPr id="7" name="Shape 712">
            <a:extLst>
              <a:ext uri="{FF2B5EF4-FFF2-40B4-BE49-F238E27FC236}">
                <a16:creationId xmlns:a16="http://schemas.microsoft.com/office/drawing/2014/main" id="{3D60A590-485A-DF35-210F-A76FF7E00680}"/>
              </a:ext>
            </a:extLst>
          </p:cNvPr>
          <p:cNvSpPr/>
          <p:nvPr/>
        </p:nvSpPr>
        <p:spPr>
          <a:xfrm flipH="1">
            <a:off x="0" y="3437915"/>
            <a:ext cx="11072552" cy="360000"/>
          </a:xfrm>
          <a:prstGeom prst="rect">
            <a:avLst/>
          </a:prstGeom>
          <a:gradFill flip="none" rotWithShape="1">
            <a:gsLst>
              <a:gs pos="0">
                <a:schemeClr val="accent5">
                  <a:lumMod val="75000"/>
                  <a:tint val="66000"/>
                  <a:satMod val="160000"/>
                </a:schemeClr>
              </a:gs>
              <a:gs pos="50000">
                <a:schemeClr val="accent5">
                  <a:lumMod val="75000"/>
                  <a:tint val="44500"/>
                  <a:satMod val="160000"/>
                </a:schemeClr>
              </a:gs>
              <a:gs pos="100000">
                <a:schemeClr val="accent5">
                  <a:lumMod val="75000"/>
                  <a:tint val="23500"/>
                  <a:satMod val="160000"/>
                </a:schemeClr>
              </a:gs>
            </a:gsLst>
            <a:path path="circle">
              <a:fillToRect t="100000" r="100000"/>
            </a:path>
            <a:tileRect l="-100000" b="-100000"/>
          </a:gradFill>
          <a:ln w="12700" cap="flat">
            <a:noFill/>
            <a:miter lim="400000"/>
          </a:ln>
          <a:effectLst/>
        </p:spPr>
        <p:txBody>
          <a:bodyPr wrap="square" lIns="34289" tIns="34289" rIns="34289" bIns="34289" numCol="1" anchor="ctr">
            <a:noAutofit/>
          </a:bodyPr>
          <a:lstStyle/>
          <a:p>
            <a:pPr lvl="1"/>
            <a:r>
              <a:rPr lang="fr-CI" sz="2000" b="1" kern="0" dirty="0">
                <a:latin typeface="Candara" panose="020E0502030303020204" pitchFamily="34" charset="0"/>
              </a:rPr>
              <a:t>III. CAS DE MISE EN ŒUVRE DANS LE SECTEUR DE l’ELECTRICITE EN CÔTE D’IVOIRE</a:t>
            </a:r>
          </a:p>
        </p:txBody>
      </p:sp>
      <p:sp>
        <p:nvSpPr>
          <p:cNvPr id="12" name="Titre 1">
            <a:extLst>
              <a:ext uri="{FF2B5EF4-FFF2-40B4-BE49-F238E27FC236}">
                <a16:creationId xmlns:a16="http://schemas.microsoft.com/office/drawing/2014/main" id="{F1AA9668-7F23-1E73-D729-C53B9459591A}"/>
              </a:ext>
            </a:extLst>
          </p:cNvPr>
          <p:cNvSpPr txBox="1">
            <a:spLocks/>
          </p:cNvSpPr>
          <p:nvPr/>
        </p:nvSpPr>
        <p:spPr>
          <a:xfrm>
            <a:off x="1" y="-119571"/>
            <a:ext cx="2259795" cy="676715"/>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200" kern="1200">
                <a:solidFill>
                  <a:srgbClr val="000000"/>
                </a:solidFill>
                <a:latin typeface="Myriad Pro"/>
                <a:ea typeface="+mj-ea"/>
                <a:cs typeface="Myriad Pro"/>
              </a:defRPr>
            </a:lvl1pPr>
          </a:lstStyle>
          <a:p>
            <a:pPr algn="ctr">
              <a:spcBef>
                <a:spcPts val="300"/>
              </a:spcBef>
              <a:spcAft>
                <a:spcPts val="300"/>
              </a:spcAft>
            </a:pPr>
            <a:r>
              <a:rPr lang="fr-FR" sz="2800" b="1">
                <a:solidFill>
                  <a:schemeClr val="tx1"/>
                </a:solidFill>
                <a:latin typeface="Candara" panose="020E0502030303020204" pitchFamily="34" charset="0"/>
              </a:rPr>
              <a:t>SOMMAIRE</a:t>
            </a:r>
          </a:p>
        </p:txBody>
      </p:sp>
      <p:sp>
        <p:nvSpPr>
          <p:cNvPr id="2" name="textBox1">
            <a:extLst>
              <a:ext uri="{FF2B5EF4-FFF2-40B4-BE49-F238E27FC236}">
                <a16:creationId xmlns:a16="http://schemas.microsoft.com/office/drawing/2014/main" id="{8CAC1DB5-E8C2-AE40-2292-EE6B1003A986}"/>
              </a:ext>
            </a:extLst>
          </p:cNvPr>
          <p:cNvSpPr txBox="1">
            <a:spLocks/>
          </p:cNvSpPr>
          <p:nvPr>
            <p:custDataLst>
              <p:tags r:id="rId1"/>
            </p:custDataLst>
          </p:nvPr>
        </p:nvSpPr>
        <p:spPr>
          <a:xfrm>
            <a:off x="442192" y="1924569"/>
            <a:ext cx="10164848" cy="1458711"/>
          </a:xfrm>
          <a:prstGeom prst="rect">
            <a:avLst/>
          </a:prstGeom>
          <a:ln>
            <a:noFill/>
            <a:prstDash val="sysDash"/>
          </a:ln>
        </p:spPr>
        <p:txBody>
          <a:bodyPr lIns="72000" tIns="72000" rIns="72000" bIns="72000">
            <a:noAutofit/>
          </a:bodyPr>
          <a:lstStyle>
            <a:lvl1pPr marL="0" indent="0" algn="l" rtl="0" eaLnBrk="1" fontAlgn="base" hangingPunct="1">
              <a:spcBef>
                <a:spcPts val="400"/>
              </a:spcBef>
              <a:spcAft>
                <a:spcPct val="0"/>
              </a:spcAft>
              <a:defRPr lang="en-US" sz="1000" b="1" kern="1200" smtClean="0">
                <a:solidFill>
                  <a:schemeClr val="tx1"/>
                </a:solidFill>
                <a:latin typeface="+mn-lt"/>
                <a:ea typeface="+mn-ea"/>
                <a:cs typeface="Arial" panose="020B0604020202020204" pitchFamily="34" charset="0"/>
              </a:defRPr>
            </a:lvl1pPr>
            <a:lvl2pPr marL="1588" indent="-1588" algn="l" rtl="0" eaLnBrk="1" fontAlgn="base" hangingPunct="1">
              <a:spcBef>
                <a:spcPts val="400"/>
              </a:spcBef>
              <a:spcAft>
                <a:spcPct val="0"/>
              </a:spcAft>
              <a:defRPr lang="en-US" sz="1000" b="0" kern="1200" smtClean="0">
                <a:solidFill>
                  <a:schemeClr val="tx1"/>
                </a:solidFill>
                <a:latin typeface="+mn-lt"/>
                <a:ea typeface="+mn-ea"/>
                <a:cs typeface="Arial" panose="020B0604020202020204" pitchFamily="34" charset="0"/>
              </a:defRPr>
            </a:lvl2pPr>
            <a:lvl3pPr marL="190500" indent="-187325" algn="l" rtl="0" eaLnBrk="1" fontAlgn="base" hangingPunct="1">
              <a:spcBef>
                <a:spcPts val="400"/>
              </a:spcBef>
              <a:spcAft>
                <a:spcPct val="0"/>
              </a:spcAft>
              <a:buSzPct val="75000"/>
              <a:buFont typeface="Wingdings" pitchFamily="2" charset="2"/>
              <a:buChar char=""/>
              <a:defRPr lang="en-US" sz="1000" b="0" kern="1200" smtClean="0">
                <a:solidFill>
                  <a:schemeClr val="tx1"/>
                </a:solidFill>
                <a:latin typeface="+mn-lt"/>
                <a:ea typeface="+mn-ea"/>
                <a:cs typeface="Arial" panose="020B0604020202020204" pitchFamily="34" charset="0"/>
              </a:defRPr>
            </a:lvl3pPr>
            <a:lvl4pPr marL="381000" indent="-188913" algn="l" rtl="0" eaLnBrk="1" fontAlgn="base" hangingPunct="1">
              <a:spcBef>
                <a:spcPts val="400"/>
              </a:spcBef>
              <a:spcAft>
                <a:spcPct val="0"/>
              </a:spcAft>
              <a:buChar char="–"/>
              <a:defRPr lang="en-US" sz="1000" b="0" kern="1200" smtClean="0">
                <a:solidFill>
                  <a:schemeClr val="tx1"/>
                </a:solidFill>
                <a:latin typeface="+mn-lt"/>
                <a:ea typeface="+mn-ea"/>
                <a:cs typeface="Arial" panose="020B0604020202020204" pitchFamily="34" charset="0"/>
              </a:defRPr>
            </a:lvl4pPr>
            <a:lvl5pPr marL="571500" indent="-188913" algn="l" rtl="0" eaLnBrk="1" fontAlgn="base" hangingPunct="1">
              <a:spcBef>
                <a:spcPts val="400"/>
              </a:spcBef>
              <a:spcAft>
                <a:spcPct val="0"/>
              </a:spcAft>
              <a:buChar char="–"/>
              <a:defRPr lang="en-US" sz="1000" b="0" kern="1200" baseline="0" dirty="0" smtClean="0">
                <a:solidFill>
                  <a:schemeClr val="tx1"/>
                </a:solidFill>
                <a:latin typeface="+mn-lt"/>
                <a:ea typeface="+mn-ea"/>
                <a:cs typeface="Arial" panose="020B0604020202020204" pitchFamily="34" charset="0"/>
              </a:defRPr>
            </a:lvl5pPr>
            <a:lvl6pPr marL="571500" indent="-188913" algn="l" rtl="0" eaLnBrk="1" fontAlgn="base" hangingPunct="1">
              <a:spcBef>
                <a:spcPts val="400"/>
              </a:spcBef>
              <a:spcAft>
                <a:spcPct val="0"/>
              </a:spcAft>
              <a:buChar char="–"/>
              <a:defRPr sz="1100" baseline="0">
                <a:solidFill>
                  <a:schemeClr val="tx1"/>
                </a:solidFill>
                <a:latin typeface="+mn-lt"/>
                <a:ea typeface="ＭＳ Ｐゴシック" pitchFamily="-112" charset="-128"/>
              </a:defRPr>
            </a:lvl6pPr>
            <a:lvl7pPr marL="571500" indent="-188913" algn="l" rtl="0" eaLnBrk="1" fontAlgn="base" hangingPunct="1">
              <a:spcBef>
                <a:spcPts val="400"/>
              </a:spcBef>
              <a:spcAft>
                <a:spcPct val="0"/>
              </a:spcAft>
              <a:buChar char="–"/>
              <a:defRPr sz="1100">
                <a:solidFill>
                  <a:schemeClr val="tx1"/>
                </a:solidFill>
                <a:latin typeface="+mn-lt"/>
                <a:ea typeface="ＭＳ Ｐゴシック" pitchFamily="-112" charset="-128"/>
              </a:defRPr>
            </a:lvl7pPr>
            <a:lvl8pPr marL="571500" indent="-188913" algn="l" rtl="0" eaLnBrk="1" fontAlgn="base" hangingPunct="1">
              <a:spcBef>
                <a:spcPts val="400"/>
              </a:spcBef>
              <a:spcAft>
                <a:spcPct val="0"/>
              </a:spcAft>
              <a:buChar char="–"/>
              <a:defRPr sz="1100">
                <a:solidFill>
                  <a:schemeClr val="tx1"/>
                </a:solidFill>
                <a:latin typeface="+mn-lt"/>
                <a:ea typeface="ＭＳ Ｐゴシック" pitchFamily="-112" charset="-128"/>
              </a:defRPr>
            </a:lvl8pPr>
            <a:lvl9pPr marL="571500" indent="-188913" algn="l" rtl="0" eaLnBrk="1" fontAlgn="base" hangingPunct="1">
              <a:spcBef>
                <a:spcPts val="400"/>
              </a:spcBef>
              <a:spcAft>
                <a:spcPct val="0"/>
              </a:spcAft>
              <a:buChar char="–"/>
              <a:defRPr sz="1100">
                <a:solidFill>
                  <a:schemeClr val="tx1"/>
                </a:solidFill>
                <a:latin typeface="+mn-lt"/>
                <a:ea typeface="ＭＳ Ｐゴシック" pitchFamily="-112" charset="-128"/>
              </a:defRPr>
            </a:lvl9pPr>
          </a:lstStyle>
          <a:p>
            <a:pPr marL="3174" lvl="2" indent="0" algn="just" defTabSz="914377">
              <a:spcBef>
                <a:spcPts val="0"/>
              </a:spcBef>
              <a:spcAft>
                <a:spcPts val="600"/>
              </a:spcAft>
              <a:buNone/>
              <a:defRPr/>
            </a:pPr>
            <a:r>
              <a:rPr lang="fr-FR" sz="1800" b="1" dirty="0">
                <a:solidFill>
                  <a:schemeClr val="accent6">
                    <a:lumMod val="75000"/>
                  </a:schemeClr>
                </a:solidFill>
                <a:latin typeface="Candara" panose="020E0502030303020204" pitchFamily="34" charset="0"/>
              </a:rPr>
              <a:t>II.1. Spécificité de l’Energie Electrique</a:t>
            </a:r>
          </a:p>
          <a:p>
            <a:pPr marL="3174" lvl="2" indent="0" algn="just" defTabSz="914377">
              <a:spcBef>
                <a:spcPts val="0"/>
              </a:spcBef>
              <a:spcAft>
                <a:spcPts val="600"/>
              </a:spcAft>
              <a:buNone/>
              <a:defRPr/>
            </a:pPr>
            <a:r>
              <a:rPr lang="fr-FR" sz="1800" b="1" dirty="0">
                <a:solidFill>
                  <a:schemeClr val="accent6">
                    <a:lumMod val="75000"/>
                  </a:schemeClr>
                </a:solidFill>
                <a:latin typeface="Candara" panose="020E0502030303020204" pitchFamily="34" charset="0"/>
              </a:rPr>
              <a:t>II.2. Etapes du Cycle des Investissements</a:t>
            </a:r>
          </a:p>
          <a:p>
            <a:pPr marL="3174" lvl="2" indent="0" algn="just" defTabSz="914377">
              <a:spcBef>
                <a:spcPts val="0"/>
              </a:spcBef>
              <a:spcAft>
                <a:spcPts val="600"/>
              </a:spcAft>
              <a:buNone/>
              <a:defRPr/>
            </a:pPr>
            <a:r>
              <a:rPr lang="fr-FR" sz="1800" b="1" dirty="0">
                <a:solidFill>
                  <a:schemeClr val="accent6">
                    <a:lumMod val="75000"/>
                  </a:schemeClr>
                </a:solidFill>
                <a:latin typeface="Candara" panose="020E0502030303020204" pitchFamily="34" charset="0"/>
              </a:rPr>
              <a:t>II.3. Méthodologie d’Elaboration des Plans Directeurs</a:t>
            </a:r>
          </a:p>
          <a:p>
            <a:pPr marL="3174" lvl="2" indent="0" algn="just" defTabSz="914377">
              <a:spcBef>
                <a:spcPts val="0"/>
              </a:spcBef>
              <a:spcAft>
                <a:spcPts val="600"/>
              </a:spcAft>
              <a:buNone/>
              <a:defRPr/>
            </a:pPr>
            <a:r>
              <a:rPr lang="fr-FR" sz="1800" b="1" dirty="0">
                <a:solidFill>
                  <a:schemeClr val="accent6">
                    <a:lumMod val="75000"/>
                  </a:schemeClr>
                </a:solidFill>
                <a:latin typeface="Candara" panose="020E0502030303020204" pitchFamily="34" charset="0"/>
              </a:rPr>
              <a:t>II.4. Outils et Organisation pour l’Elaboration Et le Suivi de la Mise en Œuvre des Plans Directeurs</a:t>
            </a:r>
            <a:endParaRPr lang="fr-FR" sz="1800" b="1" dirty="0">
              <a:solidFill>
                <a:srgbClr val="7030A0"/>
              </a:solidFill>
              <a:latin typeface="Arial Narrow" panose="020B0606020202030204" pitchFamily="34" charset="0"/>
            </a:endParaRPr>
          </a:p>
        </p:txBody>
      </p:sp>
      <p:sp>
        <p:nvSpPr>
          <p:cNvPr id="10" name="textBox1">
            <a:extLst>
              <a:ext uri="{FF2B5EF4-FFF2-40B4-BE49-F238E27FC236}">
                <a16:creationId xmlns:a16="http://schemas.microsoft.com/office/drawing/2014/main" id="{E6ECFEF1-53D6-3168-CE34-F3574B8D0B62}"/>
              </a:ext>
            </a:extLst>
          </p:cNvPr>
          <p:cNvSpPr txBox="1">
            <a:spLocks/>
          </p:cNvSpPr>
          <p:nvPr>
            <p:custDataLst>
              <p:tags r:id="rId2"/>
            </p:custDataLst>
          </p:nvPr>
        </p:nvSpPr>
        <p:spPr>
          <a:xfrm>
            <a:off x="417252" y="3812369"/>
            <a:ext cx="10813238" cy="2139545"/>
          </a:xfrm>
          <a:prstGeom prst="rect">
            <a:avLst/>
          </a:prstGeom>
          <a:ln>
            <a:noFill/>
            <a:prstDash val="sysDash"/>
          </a:ln>
        </p:spPr>
        <p:txBody>
          <a:bodyPr lIns="72000" tIns="72000" rIns="72000" bIns="72000">
            <a:noAutofit/>
          </a:bodyPr>
          <a:lstStyle>
            <a:lvl1pPr marL="0" indent="0" algn="l" rtl="0" eaLnBrk="1" fontAlgn="base" hangingPunct="1">
              <a:spcBef>
                <a:spcPts val="400"/>
              </a:spcBef>
              <a:spcAft>
                <a:spcPct val="0"/>
              </a:spcAft>
              <a:defRPr lang="en-US" sz="1000" b="1" kern="1200" smtClean="0">
                <a:solidFill>
                  <a:schemeClr val="tx1"/>
                </a:solidFill>
                <a:latin typeface="+mn-lt"/>
                <a:ea typeface="+mn-ea"/>
                <a:cs typeface="Arial" panose="020B0604020202020204" pitchFamily="34" charset="0"/>
              </a:defRPr>
            </a:lvl1pPr>
            <a:lvl2pPr marL="1588" indent="-1588" algn="l" rtl="0" eaLnBrk="1" fontAlgn="base" hangingPunct="1">
              <a:spcBef>
                <a:spcPts val="400"/>
              </a:spcBef>
              <a:spcAft>
                <a:spcPct val="0"/>
              </a:spcAft>
              <a:defRPr lang="en-US" sz="1000" b="0" kern="1200" smtClean="0">
                <a:solidFill>
                  <a:schemeClr val="tx1"/>
                </a:solidFill>
                <a:latin typeface="+mn-lt"/>
                <a:ea typeface="+mn-ea"/>
                <a:cs typeface="Arial" panose="020B0604020202020204" pitchFamily="34" charset="0"/>
              </a:defRPr>
            </a:lvl2pPr>
            <a:lvl3pPr marL="190500" indent="-187325" algn="l" rtl="0" eaLnBrk="1" fontAlgn="base" hangingPunct="1">
              <a:spcBef>
                <a:spcPts val="400"/>
              </a:spcBef>
              <a:spcAft>
                <a:spcPct val="0"/>
              </a:spcAft>
              <a:buSzPct val="75000"/>
              <a:buFont typeface="Wingdings" pitchFamily="2" charset="2"/>
              <a:buChar char=""/>
              <a:defRPr lang="en-US" sz="1000" b="0" kern="1200" smtClean="0">
                <a:solidFill>
                  <a:schemeClr val="tx1"/>
                </a:solidFill>
                <a:latin typeface="+mn-lt"/>
                <a:ea typeface="+mn-ea"/>
                <a:cs typeface="Arial" panose="020B0604020202020204" pitchFamily="34" charset="0"/>
              </a:defRPr>
            </a:lvl3pPr>
            <a:lvl4pPr marL="381000" indent="-188913" algn="l" rtl="0" eaLnBrk="1" fontAlgn="base" hangingPunct="1">
              <a:spcBef>
                <a:spcPts val="400"/>
              </a:spcBef>
              <a:spcAft>
                <a:spcPct val="0"/>
              </a:spcAft>
              <a:buChar char="–"/>
              <a:defRPr lang="en-US" sz="1000" b="0" kern="1200" smtClean="0">
                <a:solidFill>
                  <a:schemeClr val="tx1"/>
                </a:solidFill>
                <a:latin typeface="+mn-lt"/>
                <a:ea typeface="+mn-ea"/>
                <a:cs typeface="Arial" panose="020B0604020202020204" pitchFamily="34" charset="0"/>
              </a:defRPr>
            </a:lvl4pPr>
            <a:lvl5pPr marL="571500" indent="-188913" algn="l" rtl="0" eaLnBrk="1" fontAlgn="base" hangingPunct="1">
              <a:spcBef>
                <a:spcPts val="400"/>
              </a:spcBef>
              <a:spcAft>
                <a:spcPct val="0"/>
              </a:spcAft>
              <a:buChar char="–"/>
              <a:defRPr lang="en-US" sz="1000" b="0" kern="1200" baseline="0" dirty="0" smtClean="0">
                <a:solidFill>
                  <a:schemeClr val="tx1"/>
                </a:solidFill>
                <a:latin typeface="+mn-lt"/>
                <a:ea typeface="+mn-ea"/>
                <a:cs typeface="Arial" panose="020B0604020202020204" pitchFamily="34" charset="0"/>
              </a:defRPr>
            </a:lvl5pPr>
            <a:lvl6pPr marL="571500" indent="-188913" algn="l" rtl="0" eaLnBrk="1" fontAlgn="base" hangingPunct="1">
              <a:spcBef>
                <a:spcPts val="400"/>
              </a:spcBef>
              <a:spcAft>
                <a:spcPct val="0"/>
              </a:spcAft>
              <a:buChar char="–"/>
              <a:defRPr sz="1100" baseline="0">
                <a:solidFill>
                  <a:schemeClr val="tx1"/>
                </a:solidFill>
                <a:latin typeface="+mn-lt"/>
                <a:ea typeface="ＭＳ Ｐゴシック" pitchFamily="-112" charset="-128"/>
              </a:defRPr>
            </a:lvl6pPr>
            <a:lvl7pPr marL="571500" indent="-188913" algn="l" rtl="0" eaLnBrk="1" fontAlgn="base" hangingPunct="1">
              <a:spcBef>
                <a:spcPts val="400"/>
              </a:spcBef>
              <a:spcAft>
                <a:spcPct val="0"/>
              </a:spcAft>
              <a:buChar char="–"/>
              <a:defRPr sz="1100">
                <a:solidFill>
                  <a:schemeClr val="tx1"/>
                </a:solidFill>
                <a:latin typeface="+mn-lt"/>
                <a:ea typeface="ＭＳ Ｐゴシック" pitchFamily="-112" charset="-128"/>
              </a:defRPr>
            </a:lvl7pPr>
            <a:lvl8pPr marL="571500" indent="-188913" algn="l" rtl="0" eaLnBrk="1" fontAlgn="base" hangingPunct="1">
              <a:spcBef>
                <a:spcPts val="400"/>
              </a:spcBef>
              <a:spcAft>
                <a:spcPct val="0"/>
              </a:spcAft>
              <a:buChar char="–"/>
              <a:defRPr sz="1100">
                <a:solidFill>
                  <a:schemeClr val="tx1"/>
                </a:solidFill>
                <a:latin typeface="+mn-lt"/>
                <a:ea typeface="ＭＳ Ｐゴシック" pitchFamily="-112" charset="-128"/>
              </a:defRPr>
            </a:lvl8pPr>
            <a:lvl9pPr marL="571500" indent="-188913" algn="l" rtl="0" eaLnBrk="1" fontAlgn="base" hangingPunct="1">
              <a:spcBef>
                <a:spcPts val="400"/>
              </a:spcBef>
              <a:spcAft>
                <a:spcPct val="0"/>
              </a:spcAft>
              <a:buChar char="–"/>
              <a:defRPr sz="1100">
                <a:solidFill>
                  <a:schemeClr val="tx1"/>
                </a:solidFill>
                <a:latin typeface="+mn-lt"/>
                <a:ea typeface="ＭＳ Ｐゴシック" pitchFamily="-112" charset="-128"/>
              </a:defRPr>
            </a:lvl9pPr>
          </a:lstStyle>
          <a:p>
            <a:pPr marL="3174" lvl="2" indent="0" algn="just" defTabSz="914377">
              <a:spcBef>
                <a:spcPts val="0"/>
              </a:spcBef>
              <a:spcAft>
                <a:spcPts val="600"/>
              </a:spcAft>
              <a:buNone/>
              <a:defRPr/>
            </a:pPr>
            <a:r>
              <a:rPr lang="fr-FR" sz="1800" b="1" dirty="0">
                <a:solidFill>
                  <a:schemeClr val="accent1">
                    <a:lumMod val="75000"/>
                  </a:schemeClr>
                </a:solidFill>
                <a:latin typeface="Candara" panose="020E0502030303020204" pitchFamily="34" charset="0"/>
              </a:rPr>
              <a:t>III.1. Contexte d’Elaboration des Plans Directeurs</a:t>
            </a:r>
          </a:p>
          <a:p>
            <a:pPr marL="3174" lvl="2" indent="0" algn="just" defTabSz="914377">
              <a:spcBef>
                <a:spcPts val="0"/>
              </a:spcBef>
              <a:spcAft>
                <a:spcPts val="600"/>
              </a:spcAft>
              <a:buNone/>
              <a:defRPr/>
            </a:pPr>
            <a:r>
              <a:rPr lang="fr-FR" sz="1800" b="1" dirty="0">
                <a:solidFill>
                  <a:schemeClr val="accent1">
                    <a:lumMod val="75000"/>
                  </a:schemeClr>
                </a:solidFill>
                <a:latin typeface="Candara" panose="020E0502030303020204" pitchFamily="34" charset="0"/>
              </a:rPr>
              <a:t>III.2. Synthèse des Résultats des Plans Directeurs</a:t>
            </a:r>
          </a:p>
          <a:p>
            <a:pPr marL="3174" lvl="2" indent="0" algn="just" defTabSz="914377">
              <a:spcBef>
                <a:spcPts val="0"/>
              </a:spcBef>
              <a:spcAft>
                <a:spcPts val="600"/>
              </a:spcAft>
              <a:buNone/>
              <a:defRPr/>
            </a:pPr>
            <a:r>
              <a:rPr lang="fr-FR" sz="1800" b="1" dirty="0">
                <a:solidFill>
                  <a:schemeClr val="accent1">
                    <a:lumMod val="75000"/>
                  </a:schemeClr>
                </a:solidFill>
                <a:latin typeface="Candara" panose="020E0502030303020204" pitchFamily="34" charset="0"/>
              </a:rPr>
              <a:t>III.3. Stratégie de Financements</a:t>
            </a:r>
          </a:p>
          <a:p>
            <a:pPr marL="3174" lvl="2" indent="0" algn="just" defTabSz="914377">
              <a:spcBef>
                <a:spcPts val="0"/>
              </a:spcBef>
              <a:spcAft>
                <a:spcPts val="600"/>
              </a:spcAft>
              <a:buNone/>
              <a:defRPr/>
            </a:pPr>
            <a:r>
              <a:rPr lang="fr-FR" sz="1800" b="1" dirty="0">
                <a:solidFill>
                  <a:schemeClr val="accent1">
                    <a:lumMod val="75000"/>
                  </a:schemeClr>
                </a:solidFill>
                <a:latin typeface="Candara" panose="020E0502030303020204" pitchFamily="34" charset="0"/>
              </a:rPr>
              <a:t>III.4. Résultats de la Mise en Œuvre </a:t>
            </a:r>
          </a:p>
          <a:p>
            <a:pPr marL="3174" lvl="2" indent="0" algn="just" defTabSz="914377">
              <a:spcBef>
                <a:spcPts val="0"/>
              </a:spcBef>
              <a:spcAft>
                <a:spcPts val="600"/>
              </a:spcAft>
              <a:buNone/>
              <a:defRPr/>
            </a:pPr>
            <a:r>
              <a:rPr lang="fr-FR" sz="1800" b="1" dirty="0">
                <a:solidFill>
                  <a:schemeClr val="accent1">
                    <a:lumMod val="75000"/>
                  </a:schemeClr>
                </a:solidFill>
                <a:latin typeface="Candara" panose="020E0502030303020204" pitchFamily="34" charset="0"/>
              </a:rPr>
              <a:t>III.5. Constats et Retour d’Expériences</a:t>
            </a:r>
          </a:p>
          <a:p>
            <a:pPr marL="3174" lvl="2" indent="0" algn="just" defTabSz="914377">
              <a:spcBef>
                <a:spcPts val="0"/>
              </a:spcBef>
              <a:spcAft>
                <a:spcPts val="600"/>
              </a:spcAft>
              <a:buNone/>
              <a:defRPr/>
            </a:pPr>
            <a:r>
              <a:rPr lang="fr-FR" sz="1800" b="1" dirty="0">
                <a:solidFill>
                  <a:schemeClr val="accent1">
                    <a:lumMod val="75000"/>
                  </a:schemeClr>
                </a:solidFill>
                <a:latin typeface="Candara" panose="020E0502030303020204" pitchFamily="34" charset="0"/>
              </a:rPr>
              <a:t>III.6. Perspectives</a:t>
            </a:r>
            <a:endParaRPr lang="fr-FR" sz="1800" b="1" dirty="0">
              <a:solidFill>
                <a:srgbClr val="7030A0"/>
              </a:solidFill>
              <a:latin typeface="Candara" panose="020E0502030303020204" pitchFamily="34" charset="0"/>
            </a:endParaRPr>
          </a:p>
          <a:p>
            <a:pPr marL="192082" lvl="3" indent="0" algn="just" defTabSz="914377">
              <a:spcBef>
                <a:spcPts val="0"/>
              </a:spcBef>
              <a:spcAft>
                <a:spcPts val="300"/>
              </a:spcAft>
              <a:buNone/>
              <a:defRPr/>
            </a:pPr>
            <a:endParaRPr lang="fr-FR" sz="1800" b="1" dirty="0">
              <a:solidFill>
                <a:srgbClr val="7030A0"/>
              </a:solidFill>
              <a:latin typeface="Arial Narrow" panose="020B0606020202030204" pitchFamily="34" charset="0"/>
            </a:endParaRPr>
          </a:p>
        </p:txBody>
      </p:sp>
      <p:sp>
        <p:nvSpPr>
          <p:cNvPr id="3" name="Shape 712">
            <a:extLst>
              <a:ext uri="{FF2B5EF4-FFF2-40B4-BE49-F238E27FC236}">
                <a16:creationId xmlns:a16="http://schemas.microsoft.com/office/drawing/2014/main" id="{4B14AD8A-5DBE-F1A6-7566-370329B47895}"/>
              </a:ext>
            </a:extLst>
          </p:cNvPr>
          <p:cNvSpPr/>
          <p:nvPr/>
        </p:nvSpPr>
        <p:spPr>
          <a:xfrm flipH="1">
            <a:off x="0" y="5982543"/>
            <a:ext cx="11072552" cy="360000"/>
          </a:xfrm>
          <a:prstGeom prst="rect">
            <a:avLst/>
          </a:prstGeom>
          <a:solidFill>
            <a:schemeClr val="accent2">
              <a:lumMod val="60000"/>
              <a:lumOff val="40000"/>
            </a:schemeClr>
          </a:solidFill>
          <a:ln w="12700" cap="flat">
            <a:noFill/>
            <a:miter lim="400000"/>
          </a:ln>
          <a:effectLst/>
        </p:spPr>
        <p:txBody>
          <a:bodyPr wrap="square" lIns="34289" tIns="34289" rIns="34289" bIns="34289" numCol="1" anchor="ctr">
            <a:noAutofit/>
          </a:bodyPr>
          <a:lstStyle/>
          <a:p>
            <a:pPr lvl="1"/>
            <a:r>
              <a:rPr lang="fr-CI" sz="2000" b="1" kern="0" dirty="0">
                <a:latin typeface="Candara" panose="020E0502030303020204" pitchFamily="34" charset="0"/>
              </a:rPr>
              <a:t>IV. CONCLUSION</a:t>
            </a:r>
          </a:p>
        </p:txBody>
      </p:sp>
      <p:sp>
        <p:nvSpPr>
          <p:cNvPr id="8" name="Shape 712">
            <a:extLst>
              <a:ext uri="{FF2B5EF4-FFF2-40B4-BE49-F238E27FC236}">
                <a16:creationId xmlns:a16="http://schemas.microsoft.com/office/drawing/2014/main" id="{4D97934C-0AC9-507A-9F34-1B10E00A4413}"/>
              </a:ext>
            </a:extLst>
          </p:cNvPr>
          <p:cNvSpPr/>
          <p:nvPr/>
        </p:nvSpPr>
        <p:spPr>
          <a:xfrm flipH="1">
            <a:off x="-5545" y="993177"/>
            <a:ext cx="11072551" cy="360000"/>
          </a:xfrm>
          <a:prstGeom prst="rect">
            <a:avLst/>
          </a:prstGeom>
          <a:solidFill>
            <a:schemeClr val="accent4">
              <a:lumMod val="40000"/>
              <a:lumOff val="60000"/>
            </a:schemeClr>
          </a:solidFill>
          <a:ln w="12700" cap="flat">
            <a:noFill/>
            <a:miter lim="400000"/>
          </a:ln>
          <a:effectLst/>
        </p:spPr>
        <p:txBody>
          <a:bodyPr wrap="square" lIns="34289" tIns="34289" rIns="34289" bIns="34289" numCol="1" anchor="ctr">
            <a:noAutofit/>
          </a:bodyPr>
          <a:lstStyle/>
          <a:p>
            <a:pPr lvl="1" algn="just"/>
            <a:r>
              <a:rPr lang="fr-FR" sz="2000" b="1" kern="0" dirty="0">
                <a:latin typeface="Candara" panose="020E0502030303020204" pitchFamily="34" charset="0"/>
              </a:rPr>
              <a:t>I</a:t>
            </a:r>
            <a:r>
              <a:rPr lang="fr-CI" sz="2000" b="1" kern="0" dirty="0">
                <a:latin typeface="Candara" panose="020E0502030303020204" pitchFamily="34" charset="0"/>
              </a:rPr>
              <a:t>. </a:t>
            </a:r>
            <a:r>
              <a:rPr lang="fr-FR" sz="2000" b="1" kern="0" dirty="0">
                <a:latin typeface="Candara" panose="020E0502030303020204" pitchFamily="34" charset="0"/>
              </a:rPr>
              <a:t>INTRODUCTION</a:t>
            </a:r>
          </a:p>
        </p:txBody>
      </p:sp>
    </p:spTree>
    <p:extLst>
      <p:ext uri="{BB962C8B-B14F-4D97-AF65-F5344CB8AC3E}">
        <p14:creationId xmlns:p14="http://schemas.microsoft.com/office/powerpoint/2010/main" val="33193965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CCC4F6F6-08FA-4C84-B747-1ADC0F4168D4}"/>
              </a:ext>
            </a:extLst>
          </p:cNvPr>
          <p:cNvSpPr>
            <a:spLocks noGrp="1"/>
          </p:cNvSpPr>
          <p:nvPr>
            <p:ph type="sldNum" sz="quarter" idx="12"/>
          </p:nvPr>
        </p:nvSpPr>
        <p:spPr/>
        <p:txBody>
          <a:bodyPr/>
          <a:lstStyle/>
          <a:p>
            <a:pPr defTabSz="914377">
              <a:defRPr/>
            </a:pPr>
            <a:fld id="{E957DFF7-CC65-42D5-B625-3F855E324797}" type="slidenum">
              <a:rPr lang="fr-FR">
                <a:latin typeface="Calibri" panose="020F0502020204030204"/>
              </a:rPr>
              <a:pPr defTabSz="914377">
                <a:defRPr/>
              </a:pPr>
              <a:t>20</a:t>
            </a:fld>
            <a:endParaRPr lang="fr-FR" dirty="0">
              <a:latin typeface="Calibri" panose="020F0502020204030204"/>
            </a:endParaRPr>
          </a:p>
        </p:txBody>
      </p:sp>
      <p:sp>
        <p:nvSpPr>
          <p:cNvPr id="3" name="Titre 1">
            <a:extLst>
              <a:ext uri="{FF2B5EF4-FFF2-40B4-BE49-F238E27FC236}">
                <a16:creationId xmlns:a16="http://schemas.microsoft.com/office/drawing/2014/main" id="{B640F50A-417C-E60B-B926-850CECE05FF1}"/>
              </a:ext>
            </a:extLst>
          </p:cNvPr>
          <p:cNvSpPr txBox="1">
            <a:spLocks/>
          </p:cNvSpPr>
          <p:nvPr/>
        </p:nvSpPr>
        <p:spPr>
          <a:xfrm>
            <a:off x="0" y="-150234"/>
            <a:ext cx="12192000" cy="846701"/>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200" kern="1200">
                <a:solidFill>
                  <a:srgbClr val="000000"/>
                </a:solidFill>
                <a:latin typeface="Myriad Pro"/>
                <a:ea typeface="+mj-ea"/>
                <a:cs typeface="Myriad Pro"/>
              </a:defRPr>
            </a:lvl1pPr>
          </a:lstStyle>
          <a:p>
            <a:r>
              <a:rPr lang="fr-FR" sz="2000" b="1" cap="small" dirty="0">
                <a:solidFill>
                  <a:schemeClr val="tx1"/>
                </a:solidFill>
                <a:latin typeface="Candara" panose="020E0502030303020204" pitchFamily="34" charset="0"/>
              </a:rPr>
              <a:t>III. CAS DE MISE EN ŒUVRE DANS LE SECTEUR DE L’ELECTRICITE EN CÔTE D’IVOIRE</a:t>
            </a:r>
          </a:p>
          <a:p>
            <a:r>
              <a:rPr lang="fr-FR" sz="2000" b="1" dirty="0">
                <a:solidFill>
                  <a:schemeClr val="accent2">
                    <a:lumMod val="75000"/>
                  </a:schemeClr>
                </a:solidFill>
                <a:latin typeface="Candara" panose="020E0502030303020204" pitchFamily="34" charset="0"/>
                <a:ea typeface="+mn-ea"/>
                <a:cs typeface="+mn-cs"/>
              </a:rPr>
              <a:t>6. Perspectives</a:t>
            </a:r>
          </a:p>
        </p:txBody>
      </p:sp>
      <p:graphicFrame>
        <p:nvGraphicFramePr>
          <p:cNvPr id="4" name="Tableau 3">
            <a:extLst>
              <a:ext uri="{FF2B5EF4-FFF2-40B4-BE49-F238E27FC236}">
                <a16:creationId xmlns:a16="http://schemas.microsoft.com/office/drawing/2014/main" id="{4857F906-7F88-B383-8AD3-11DB8B4FC413}"/>
              </a:ext>
            </a:extLst>
          </p:cNvPr>
          <p:cNvGraphicFramePr>
            <a:graphicFrameLocks noGrp="1"/>
          </p:cNvGraphicFramePr>
          <p:nvPr>
            <p:extLst>
              <p:ext uri="{D42A27DB-BD31-4B8C-83A1-F6EECF244321}">
                <p14:modId xmlns:p14="http://schemas.microsoft.com/office/powerpoint/2010/main" val="4237500713"/>
              </p:ext>
            </p:extLst>
          </p:nvPr>
        </p:nvGraphicFramePr>
        <p:xfrm>
          <a:off x="246455" y="4529153"/>
          <a:ext cx="10138310" cy="1919796"/>
        </p:xfrm>
        <a:graphic>
          <a:graphicData uri="http://schemas.openxmlformats.org/drawingml/2006/table">
            <a:tbl>
              <a:tblPr/>
              <a:tblGrid>
                <a:gridCol w="501394">
                  <a:extLst>
                    <a:ext uri="{9D8B030D-6E8A-4147-A177-3AD203B41FA5}">
                      <a16:colId xmlns:a16="http://schemas.microsoft.com/office/drawing/2014/main" val="1419153356"/>
                    </a:ext>
                  </a:extLst>
                </a:gridCol>
                <a:gridCol w="2057693">
                  <a:extLst>
                    <a:ext uri="{9D8B030D-6E8A-4147-A177-3AD203B41FA5}">
                      <a16:colId xmlns:a16="http://schemas.microsoft.com/office/drawing/2014/main" val="2219887937"/>
                    </a:ext>
                  </a:extLst>
                </a:gridCol>
                <a:gridCol w="1406413">
                  <a:extLst>
                    <a:ext uri="{9D8B030D-6E8A-4147-A177-3AD203B41FA5}">
                      <a16:colId xmlns:a16="http://schemas.microsoft.com/office/drawing/2014/main" val="769041840"/>
                    </a:ext>
                  </a:extLst>
                </a:gridCol>
                <a:gridCol w="1502743">
                  <a:extLst>
                    <a:ext uri="{9D8B030D-6E8A-4147-A177-3AD203B41FA5}">
                      <a16:colId xmlns:a16="http://schemas.microsoft.com/office/drawing/2014/main" val="2135137917"/>
                    </a:ext>
                  </a:extLst>
                </a:gridCol>
                <a:gridCol w="1570173">
                  <a:extLst>
                    <a:ext uri="{9D8B030D-6E8A-4147-A177-3AD203B41FA5}">
                      <a16:colId xmlns:a16="http://schemas.microsoft.com/office/drawing/2014/main" val="2012557817"/>
                    </a:ext>
                  </a:extLst>
                </a:gridCol>
                <a:gridCol w="1579807">
                  <a:extLst>
                    <a:ext uri="{9D8B030D-6E8A-4147-A177-3AD203B41FA5}">
                      <a16:colId xmlns:a16="http://schemas.microsoft.com/office/drawing/2014/main" val="1034099858"/>
                    </a:ext>
                  </a:extLst>
                </a:gridCol>
                <a:gridCol w="1520087">
                  <a:extLst>
                    <a:ext uri="{9D8B030D-6E8A-4147-A177-3AD203B41FA5}">
                      <a16:colId xmlns:a16="http://schemas.microsoft.com/office/drawing/2014/main" val="4080614289"/>
                    </a:ext>
                  </a:extLst>
                </a:gridCol>
              </a:tblGrid>
              <a:tr h="319966">
                <a:tc>
                  <a:txBody>
                    <a:bodyPr/>
                    <a:lstStyle/>
                    <a:p>
                      <a:pPr algn="ctr" rtl="0" fontAlgn="ctr"/>
                      <a:r>
                        <a:rPr lang="fr-FR" sz="1100" b="1" i="0" u="none" strike="noStrike">
                          <a:solidFill>
                            <a:srgbClr val="000000"/>
                          </a:solidFill>
                          <a:effectLst/>
                          <a:latin typeface="Candara" panose="020E0502030303020204" pitchFamily="34" charset="0"/>
                        </a:rPr>
                        <a:t>N°</a:t>
                      </a:r>
                    </a:p>
                  </a:txBody>
                  <a:tcPr marL="7461" marR="7461" marT="746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lumMod val="95000"/>
                      </a:schemeClr>
                    </a:solidFill>
                  </a:tcPr>
                </a:tc>
                <a:tc>
                  <a:txBody>
                    <a:bodyPr/>
                    <a:lstStyle/>
                    <a:p>
                      <a:pPr algn="ctr" rtl="0" fontAlgn="ctr"/>
                      <a:r>
                        <a:rPr lang="fr-FR" sz="1100" b="1" i="0" u="none" strike="noStrike" dirty="0">
                          <a:solidFill>
                            <a:srgbClr val="000000"/>
                          </a:solidFill>
                          <a:effectLst/>
                          <a:latin typeface="Candara" panose="020E0502030303020204" pitchFamily="34" charset="0"/>
                        </a:rPr>
                        <a:t>Plans d'Investissements</a:t>
                      </a:r>
                    </a:p>
                  </a:txBody>
                  <a:tcPr marL="7461" marR="7461" marT="746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lumMod val="95000"/>
                      </a:schemeClr>
                    </a:solidFill>
                  </a:tcPr>
                </a:tc>
                <a:tc>
                  <a:txBody>
                    <a:bodyPr/>
                    <a:lstStyle/>
                    <a:p>
                      <a:pPr algn="ctr" rtl="0" fontAlgn="ctr"/>
                      <a:r>
                        <a:rPr lang="fr-FR" sz="1100" b="1" i="0" u="none" strike="noStrike" dirty="0">
                          <a:solidFill>
                            <a:srgbClr val="000000"/>
                          </a:solidFill>
                          <a:effectLst/>
                          <a:latin typeface="Candara" panose="020E0502030303020204" pitchFamily="34" charset="0"/>
                        </a:rPr>
                        <a:t>Période 2023-2025*</a:t>
                      </a:r>
                    </a:p>
                  </a:txBody>
                  <a:tcPr marL="7461" marR="7461" marT="746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lumMod val="95000"/>
                      </a:schemeClr>
                    </a:solidFill>
                  </a:tcPr>
                </a:tc>
                <a:tc>
                  <a:txBody>
                    <a:bodyPr/>
                    <a:lstStyle/>
                    <a:p>
                      <a:pPr algn="ctr" rtl="0" fontAlgn="ctr"/>
                      <a:r>
                        <a:rPr lang="fr-FR" sz="1100" b="1" i="0" u="none" strike="noStrike">
                          <a:solidFill>
                            <a:srgbClr val="000000"/>
                          </a:solidFill>
                          <a:effectLst/>
                          <a:latin typeface="Candara" panose="020E0502030303020204" pitchFamily="34" charset="0"/>
                        </a:rPr>
                        <a:t>Période 2026-2030</a:t>
                      </a:r>
                    </a:p>
                  </a:txBody>
                  <a:tcPr marL="7461" marR="7461" marT="746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lumMod val="95000"/>
                      </a:schemeClr>
                    </a:solidFill>
                  </a:tcPr>
                </a:tc>
                <a:tc>
                  <a:txBody>
                    <a:bodyPr/>
                    <a:lstStyle/>
                    <a:p>
                      <a:pPr algn="ctr" rtl="0" fontAlgn="ctr"/>
                      <a:r>
                        <a:rPr lang="fr-FR" sz="1100" b="1" i="0" u="none" strike="noStrike">
                          <a:solidFill>
                            <a:srgbClr val="000000"/>
                          </a:solidFill>
                          <a:effectLst/>
                          <a:latin typeface="Candara" panose="020E0502030303020204" pitchFamily="34" charset="0"/>
                        </a:rPr>
                        <a:t>Période 2031-2035</a:t>
                      </a:r>
                    </a:p>
                  </a:txBody>
                  <a:tcPr marL="7461" marR="7461" marT="746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lumMod val="95000"/>
                      </a:schemeClr>
                    </a:solidFill>
                  </a:tcPr>
                </a:tc>
                <a:tc>
                  <a:txBody>
                    <a:bodyPr/>
                    <a:lstStyle/>
                    <a:p>
                      <a:pPr algn="ctr" rtl="0" fontAlgn="ctr"/>
                      <a:r>
                        <a:rPr lang="fr-FR" sz="1100" b="1" i="0" u="none" strike="noStrike">
                          <a:solidFill>
                            <a:srgbClr val="000000"/>
                          </a:solidFill>
                          <a:effectLst/>
                          <a:latin typeface="Candara" panose="020E0502030303020204" pitchFamily="34" charset="0"/>
                        </a:rPr>
                        <a:t>Période 2036-2040</a:t>
                      </a:r>
                    </a:p>
                  </a:txBody>
                  <a:tcPr marL="7461" marR="7461" marT="746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lumMod val="95000"/>
                      </a:schemeClr>
                    </a:solidFill>
                  </a:tcPr>
                </a:tc>
                <a:tc>
                  <a:txBody>
                    <a:bodyPr/>
                    <a:lstStyle/>
                    <a:p>
                      <a:pPr algn="ctr" rtl="0" fontAlgn="ctr"/>
                      <a:r>
                        <a:rPr lang="fr-FR" sz="1100" b="1" i="0" u="none" strike="noStrike">
                          <a:solidFill>
                            <a:srgbClr val="000000"/>
                          </a:solidFill>
                          <a:effectLst/>
                          <a:latin typeface="Candara" panose="020E0502030303020204" pitchFamily="34" charset="0"/>
                        </a:rPr>
                        <a:t>Global (2023-2040)</a:t>
                      </a:r>
                    </a:p>
                  </a:txBody>
                  <a:tcPr marL="7461" marR="7461" marT="746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lumMod val="95000"/>
                      </a:schemeClr>
                    </a:solidFill>
                  </a:tcPr>
                </a:tc>
                <a:extLst>
                  <a:ext uri="{0D108BD9-81ED-4DB2-BD59-A6C34878D82A}">
                    <a16:rowId xmlns:a16="http://schemas.microsoft.com/office/drawing/2014/main" val="2147477079"/>
                  </a:ext>
                </a:extLst>
              </a:tr>
              <a:tr h="319966">
                <a:tc>
                  <a:txBody>
                    <a:bodyPr/>
                    <a:lstStyle/>
                    <a:p>
                      <a:pPr algn="ctr" rtl="0" fontAlgn="ctr"/>
                      <a:r>
                        <a:rPr lang="fr-FR" sz="1100" b="0" i="0" u="none" strike="noStrike">
                          <a:solidFill>
                            <a:srgbClr val="000000"/>
                          </a:solidFill>
                          <a:effectLst/>
                          <a:latin typeface="Candara" panose="020E0502030303020204" pitchFamily="34" charset="0"/>
                        </a:rPr>
                        <a:t>1</a:t>
                      </a:r>
                    </a:p>
                  </a:txBody>
                  <a:tcPr marL="7461" marR="7461" marT="746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lumMod val="95000"/>
                      </a:schemeClr>
                    </a:solidFill>
                  </a:tcPr>
                </a:tc>
                <a:tc>
                  <a:txBody>
                    <a:bodyPr/>
                    <a:lstStyle/>
                    <a:p>
                      <a:pPr algn="just" rtl="0" fontAlgn="ctr"/>
                      <a:r>
                        <a:rPr lang="fr-FR" sz="1100" b="0" i="0" u="none" strike="noStrike" dirty="0">
                          <a:solidFill>
                            <a:srgbClr val="000000"/>
                          </a:solidFill>
                          <a:effectLst/>
                          <a:latin typeface="Candara" panose="020E0502030303020204" pitchFamily="34" charset="0"/>
                        </a:rPr>
                        <a:t>Production</a:t>
                      </a:r>
                    </a:p>
                  </a:txBody>
                  <a:tcPr marL="7461" marR="7461" marT="746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ctr" rtl="0" fontAlgn="ctr"/>
                      <a:r>
                        <a:rPr lang="fr-FR" sz="1100" b="0" i="0" u="none" strike="noStrike" dirty="0">
                          <a:solidFill>
                            <a:srgbClr val="000000"/>
                          </a:solidFill>
                          <a:effectLst/>
                          <a:latin typeface="Candara" panose="020E0502030303020204" pitchFamily="34" charset="0"/>
                        </a:rPr>
                        <a:t>1 325</a:t>
                      </a:r>
                    </a:p>
                  </a:txBody>
                  <a:tcPr marL="7461" marR="7461" marT="746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rtl="0" fontAlgn="ctr"/>
                      <a:r>
                        <a:rPr lang="fr-FR" sz="1100" b="0" i="0" u="none" strike="noStrike">
                          <a:solidFill>
                            <a:srgbClr val="000000"/>
                          </a:solidFill>
                          <a:effectLst/>
                          <a:latin typeface="Candara" panose="020E0502030303020204" pitchFamily="34" charset="0"/>
                        </a:rPr>
                        <a:t>1 982</a:t>
                      </a:r>
                    </a:p>
                  </a:txBody>
                  <a:tcPr marL="7461" marR="7461" marT="746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rtl="0" fontAlgn="ctr"/>
                      <a:r>
                        <a:rPr lang="fr-FR" sz="1100" b="0" i="0" u="none" strike="noStrike">
                          <a:solidFill>
                            <a:srgbClr val="000000"/>
                          </a:solidFill>
                          <a:effectLst/>
                          <a:latin typeface="Candara" panose="020E0502030303020204" pitchFamily="34" charset="0"/>
                        </a:rPr>
                        <a:t>2 432</a:t>
                      </a:r>
                    </a:p>
                  </a:txBody>
                  <a:tcPr marL="7461" marR="7461" marT="746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rtl="0" fontAlgn="ctr"/>
                      <a:r>
                        <a:rPr lang="fr-FR" sz="1100" b="0" i="0" u="none" strike="noStrike">
                          <a:solidFill>
                            <a:srgbClr val="000000"/>
                          </a:solidFill>
                          <a:effectLst/>
                          <a:latin typeface="Candara" panose="020E0502030303020204" pitchFamily="34" charset="0"/>
                        </a:rPr>
                        <a:t>1 373</a:t>
                      </a:r>
                    </a:p>
                  </a:txBody>
                  <a:tcPr marL="7461" marR="7461" marT="746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rtl="0" fontAlgn="ctr"/>
                      <a:r>
                        <a:rPr lang="fr-FR" sz="1100" b="0" i="0" u="none" strike="noStrike">
                          <a:solidFill>
                            <a:srgbClr val="000000"/>
                          </a:solidFill>
                          <a:effectLst/>
                          <a:latin typeface="Candara" panose="020E0502030303020204" pitchFamily="34" charset="0"/>
                        </a:rPr>
                        <a:t>7 112</a:t>
                      </a:r>
                    </a:p>
                  </a:txBody>
                  <a:tcPr marL="7461" marR="7461" marT="746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3225305932"/>
                  </a:ext>
                </a:extLst>
              </a:tr>
              <a:tr h="319966">
                <a:tc>
                  <a:txBody>
                    <a:bodyPr/>
                    <a:lstStyle/>
                    <a:p>
                      <a:pPr algn="ctr" rtl="0" fontAlgn="ctr"/>
                      <a:r>
                        <a:rPr lang="fr-FR" sz="1100" b="0" i="0" u="none" strike="noStrike" dirty="0">
                          <a:solidFill>
                            <a:srgbClr val="000000"/>
                          </a:solidFill>
                          <a:effectLst/>
                          <a:latin typeface="Candara" panose="020E0502030303020204" pitchFamily="34" charset="0"/>
                        </a:rPr>
                        <a:t>2</a:t>
                      </a:r>
                    </a:p>
                  </a:txBody>
                  <a:tcPr marL="7461" marR="7461" marT="746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lumMod val="95000"/>
                      </a:schemeClr>
                    </a:solidFill>
                  </a:tcPr>
                </a:tc>
                <a:tc>
                  <a:txBody>
                    <a:bodyPr/>
                    <a:lstStyle/>
                    <a:p>
                      <a:pPr algn="just" rtl="0" fontAlgn="ctr"/>
                      <a:r>
                        <a:rPr lang="fr-FR" sz="1100" b="0" i="0" u="none" strike="noStrike" dirty="0">
                          <a:solidFill>
                            <a:srgbClr val="000000"/>
                          </a:solidFill>
                          <a:effectLst/>
                          <a:latin typeface="Candara" panose="020E0502030303020204" pitchFamily="34" charset="0"/>
                        </a:rPr>
                        <a:t>Transport</a:t>
                      </a:r>
                    </a:p>
                  </a:txBody>
                  <a:tcPr marL="7461" marR="7461" marT="746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ctr" rtl="0" fontAlgn="ctr"/>
                      <a:r>
                        <a:rPr lang="fr-FR" sz="1100" b="0" i="0" u="none" strike="noStrike" dirty="0">
                          <a:solidFill>
                            <a:srgbClr val="000000"/>
                          </a:solidFill>
                          <a:effectLst/>
                          <a:latin typeface="Candara" panose="020E0502030303020204" pitchFamily="34" charset="0"/>
                        </a:rPr>
                        <a:t>659</a:t>
                      </a:r>
                    </a:p>
                  </a:txBody>
                  <a:tcPr marL="7461" marR="7461" marT="746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rtl="0" fontAlgn="ctr"/>
                      <a:r>
                        <a:rPr lang="fr-FR" sz="1100" b="0" i="0" u="none" strike="noStrike">
                          <a:solidFill>
                            <a:srgbClr val="000000"/>
                          </a:solidFill>
                          <a:effectLst/>
                          <a:latin typeface="Candara" panose="020E0502030303020204" pitchFamily="34" charset="0"/>
                        </a:rPr>
                        <a:t>681</a:t>
                      </a:r>
                    </a:p>
                  </a:txBody>
                  <a:tcPr marL="7461" marR="7461" marT="746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rtl="0" fontAlgn="ctr"/>
                      <a:r>
                        <a:rPr lang="fr-FR" sz="1100" b="0" i="0" u="none" strike="noStrike">
                          <a:solidFill>
                            <a:srgbClr val="000000"/>
                          </a:solidFill>
                          <a:effectLst/>
                          <a:latin typeface="Candara" panose="020E0502030303020204" pitchFamily="34" charset="0"/>
                        </a:rPr>
                        <a:t>255</a:t>
                      </a:r>
                    </a:p>
                  </a:txBody>
                  <a:tcPr marL="7461" marR="7461" marT="746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rtl="0" fontAlgn="ctr"/>
                      <a:r>
                        <a:rPr lang="fr-FR" sz="1100" b="0" i="0" u="none" strike="noStrike">
                          <a:solidFill>
                            <a:srgbClr val="000000"/>
                          </a:solidFill>
                          <a:effectLst/>
                          <a:latin typeface="Candara" panose="020E0502030303020204" pitchFamily="34" charset="0"/>
                        </a:rPr>
                        <a:t>65</a:t>
                      </a:r>
                    </a:p>
                  </a:txBody>
                  <a:tcPr marL="7461" marR="7461" marT="746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rtl="0" fontAlgn="ctr"/>
                      <a:r>
                        <a:rPr lang="fr-FR" sz="1100" b="0" i="0" u="none" strike="noStrike">
                          <a:solidFill>
                            <a:srgbClr val="000000"/>
                          </a:solidFill>
                          <a:effectLst/>
                          <a:latin typeface="Candara" panose="020E0502030303020204" pitchFamily="34" charset="0"/>
                        </a:rPr>
                        <a:t>1660</a:t>
                      </a:r>
                    </a:p>
                  </a:txBody>
                  <a:tcPr marL="7461" marR="7461" marT="746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489193879"/>
                  </a:ext>
                </a:extLst>
              </a:tr>
              <a:tr h="319966">
                <a:tc>
                  <a:txBody>
                    <a:bodyPr/>
                    <a:lstStyle/>
                    <a:p>
                      <a:pPr algn="ctr" rtl="0" fontAlgn="ctr"/>
                      <a:r>
                        <a:rPr lang="fr-FR" sz="1100" b="0" i="0" u="none" strike="noStrike">
                          <a:solidFill>
                            <a:srgbClr val="000000"/>
                          </a:solidFill>
                          <a:effectLst/>
                          <a:latin typeface="Candara" panose="020E0502030303020204" pitchFamily="34" charset="0"/>
                        </a:rPr>
                        <a:t>3</a:t>
                      </a:r>
                    </a:p>
                  </a:txBody>
                  <a:tcPr marL="7461" marR="7461" marT="746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lumMod val="95000"/>
                      </a:schemeClr>
                    </a:solidFill>
                  </a:tcPr>
                </a:tc>
                <a:tc>
                  <a:txBody>
                    <a:bodyPr/>
                    <a:lstStyle/>
                    <a:p>
                      <a:pPr algn="just" rtl="0" fontAlgn="ctr"/>
                      <a:r>
                        <a:rPr lang="fr-FR" sz="1100" b="0" i="0" u="none" strike="noStrike" dirty="0">
                          <a:solidFill>
                            <a:srgbClr val="000000"/>
                          </a:solidFill>
                          <a:effectLst/>
                          <a:latin typeface="Candara" panose="020E0502030303020204" pitchFamily="34" charset="0"/>
                        </a:rPr>
                        <a:t>Distribution Grand Abidjan </a:t>
                      </a:r>
                    </a:p>
                  </a:txBody>
                  <a:tcPr marL="7461" marR="7461" marT="746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ctr" rtl="0" fontAlgn="ctr"/>
                      <a:r>
                        <a:rPr lang="fr-FR" sz="1100" b="0" i="0" u="none" strike="noStrike" dirty="0">
                          <a:solidFill>
                            <a:srgbClr val="000000"/>
                          </a:solidFill>
                          <a:effectLst/>
                          <a:latin typeface="Candara" panose="020E0502030303020204" pitchFamily="34" charset="0"/>
                        </a:rPr>
                        <a:t>141</a:t>
                      </a:r>
                    </a:p>
                  </a:txBody>
                  <a:tcPr marL="7461" marR="7461" marT="746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rtl="0" fontAlgn="ctr"/>
                      <a:r>
                        <a:rPr lang="fr-FR" sz="1100" b="0" i="0" u="none" strike="noStrike" dirty="0">
                          <a:solidFill>
                            <a:srgbClr val="000000"/>
                          </a:solidFill>
                          <a:effectLst/>
                          <a:latin typeface="Candara" panose="020E0502030303020204" pitchFamily="34" charset="0"/>
                        </a:rPr>
                        <a:t>160</a:t>
                      </a:r>
                    </a:p>
                  </a:txBody>
                  <a:tcPr marL="7461" marR="7461" marT="746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rtl="0" fontAlgn="ctr"/>
                      <a:r>
                        <a:rPr lang="fr-FR" sz="1100" b="0" i="0" u="none" strike="noStrike">
                          <a:solidFill>
                            <a:srgbClr val="000000"/>
                          </a:solidFill>
                          <a:effectLst/>
                          <a:latin typeface="Candara" panose="020E0502030303020204" pitchFamily="34" charset="0"/>
                        </a:rPr>
                        <a:t>208</a:t>
                      </a:r>
                    </a:p>
                  </a:txBody>
                  <a:tcPr marL="7461" marR="7461" marT="746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rtl="0" fontAlgn="ctr"/>
                      <a:r>
                        <a:rPr lang="fr-FR" sz="1100" b="0" i="0" u="none" strike="noStrike">
                          <a:solidFill>
                            <a:srgbClr val="000000"/>
                          </a:solidFill>
                          <a:effectLst/>
                          <a:latin typeface="Candara" panose="020E0502030303020204" pitchFamily="34" charset="0"/>
                        </a:rPr>
                        <a:t>259</a:t>
                      </a:r>
                    </a:p>
                  </a:txBody>
                  <a:tcPr marL="7461" marR="7461" marT="746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rtl="0" fontAlgn="ctr"/>
                      <a:r>
                        <a:rPr lang="fr-FR" sz="1100" b="0" i="0" u="none" strike="noStrike">
                          <a:solidFill>
                            <a:srgbClr val="000000"/>
                          </a:solidFill>
                          <a:effectLst/>
                          <a:latin typeface="Candara" panose="020E0502030303020204" pitchFamily="34" charset="0"/>
                        </a:rPr>
                        <a:t>769</a:t>
                      </a:r>
                    </a:p>
                  </a:txBody>
                  <a:tcPr marL="7461" marR="7461" marT="746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3672540066"/>
                  </a:ext>
                </a:extLst>
              </a:tr>
              <a:tr h="319966">
                <a:tc>
                  <a:txBody>
                    <a:bodyPr/>
                    <a:lstStyle/>
                    <a:p>
                      <a:pPr algn="ctr" rtl="0" fontAlgn="ctr"/>
                      <a:r>
                        <a:rPr lang="fr-FR" sz="1100" b="0" i="0" u="none" strike="noStrike">
                          <a:solidFill>
                            <a:srgbClr val="000000"/>
                          </a:solidFill>
                          <a:effectLst/>
                          <a:latin typeface="Candara" panose="020E0502030303020204" pitchFamily="34" charset="0"/>
                        </a:rPr>
                        <a:t>4</a:t>
                      </a:r>
                    </a:p>
                  </a:txBody>
                  <a:tcPr marL="7461" marR="7461" marT="746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lumMod val="95000"/>
                      </a:schemeClr>
                    </a:solidFill>
                  </a:tcPr>
                </a:tc>
                <a:tc>
                  <a:txBody>
                    <a:bodyPr/>
                    <a:lstStyle/>
                    <a:p>
                      <a:pPr algn="just" rtl="0" fontAlgn="ctr"/>
                      <a:r>
                        <a:rPr lang="fr-FR" sz="1100" b="0" i="0" u="none" strike="noStrike" dirty="0">
                          <a:solidFill>
                            <a:srgbClr val="000000"/>
                          </a:solidFill>
                          <a:effectLst/>
                          <a:latin typeface="Candara" panose="020E0502030303020204" pitchFamily="34" charset="0"/>
                        </a:rPr>
                        <a:t>Distribution Intérieur</a:t>
                      </a:r>
                    </a:p>
                  </a:txBody>
                  <a:tcPr marL="7461" marR="7461" marT="746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ctr" rtl="0" fontAlgn="ctr"/>
                      <a:r>
                        <a:rPr lang="fr-FR" sz="1100" b="0" i="0" u="none" strike="noStrike" dirty="0">
                          <a:solidFill>
                            <a:srgbClr val="000000"/>
                          </a:solidFill>
                          <a:effectLst/>
                          <a:latin typeface="Candara" panose="020E0502030303020204" pitchFamily="34" charset="0"/>
                        </a:rPr>
                        <a:t>1010</a:t>
                      </a:r>
                    </a:p>
                  </a:txBody>
                  <a:tcPr marL="7461" marR="7461" marT="746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rtl="0" fontAlgn="ctr"/>
                      <a:r>
                        <a:rPr lang="fr-FR" sz="1100" b="0" i="0" u="none" strike="noStrike" dirty="0">
                          <a:solidFill>
                            <a:srgbClr val="000000"/>
                          </a:solidFill>
                          <a:effectLst/>
                          <a:latin typeface="Candara" panose="020E0502030303020204" pitchFamily="34" charset="0"/>
                        </a:rPr>
                        <a:t>341</a:t>
                      </a:r>
                    </a:p>
                  </a:txBody>
                  <a:tcPr marL="7461" marR="7461" marT="746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rtl="0" fontAlgn="ctr"/>
                      <a:r>
                        <a:rPr lang="fr-FR" sz="1100" b="0" i="0" u="none" strike="noStrike" dirty="0">
                          <a:solidFill>
                            <a:srgbClr val="000000"/>
                          </a:solidFill>
                          <a:effectLst/>
                          <a:latin typeface="Candara" panose="020E0502030303020204" pitchFamily="34" charset="0"/>
                        </a:rPr>
                        <a:t>38</a:t>
                      </a:r>
                    </a:p>
                  </a:txBody>
                  <a:tcPr marL="7461" marR="7461" marT="746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rtl="0" fontAlgn="ctr"/>
                      <a:r>
                        <a:rPr lang="fr-FR" sz="1100" b="0" i="0" u="none" strike="noStrike" dirty="0">
                          <a:solidFill>
                            <a:srgbClr val="000000"/>
                          </a:solidFill>
                          <a:effectLst/>
                          <a:latin typeface="Candara" panose="020E0502030303020204" pitchFamily="34" charset="0"/>
                        </a:rPr>
                        <a:t>42</a:t>
                      </a:r>
                    </a:p>
                  </a:txBody>
                  <a:tcPr marL="7461" marR="7461" marT="746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rtl="0" fontAlgn="ctr"/>
                      <a:r>
                        <a:rPr lang="fr-FR" sz="1100" b="0" i="0" u="none" strike="noStrike" dirty="0">
                          <a:solidFill>
                            <a:srgbClr val="000000"/>
                          </a:solidFill>
                          <a:effectLst/>
                          <a:latin typeface="Candara" panose="020E0502030303020204" pitchFamily="34" charset="0"/>
                        </a:rPr>
                        <a:t>1431</a:t>
                      </a:r>
                    </a:p>
                  </a:txBody>
                  <a:tcPr marL="7461" marR="7461" marT="746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2639144489"/>
                  </a:ext>
                </a:extLst>
              </a:tr>
              <a:tr h="319966">
                <a:tc gridSpan="2">
                  <a:txBody>
                    <a:bodyPr/>
                    <a:lstStyle/>
                    <a:p>
                      <a:pPr algn="just" rtl="0" fontAlgn="ctr"/>
                      <a:r>
                        <a:rPr lang="fr-FR" sz="1100" b="1" i="0" u="none" strike="noStrike" dirty="0">
                          <a:solidFill>
                            <a:srgbClr val="000000"/>
                          </a:solidFill>
                          <a:effectLst/>
                          <a:latin typeface="Candara" panose="020E0502030303020204" pitchFamily="34" charset="0"/>
                        </a:rPr>
                        <a:t>Coût Total (Mds FCFA)</a:t>
                      </a:r>
                    </a:p>
                  </a:txBody>
                  <a:tcPr marL="7461" marR="7461" marT="746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lumMod val="95000"/>
                      </a:schemeClr>
                    </a:solidFill>
                  </a:tcPr>
                </a:tc>
                <a:tc hMerge="1">
                  <a:txBody>
                    <a:bodyPr/>
                    <a:lstStyle/>
                    <a:p>
                      <a:endParaRPr lang="fr-FR"/>
                    </a:p>
                  </a:txBody>
                  <a:tcPr/>
                </a:tc>
                <a:tc>
                  <a:txBody>
                    <a:bodyPr/>
                    <a:lstStyle/>
                    <a:p>
                      <a:pPr algn="ctr" rtl="0" fontAlgn="ctr"/>
                      <a:r>
                        <a:rPr lang="fr-FR" sz="1100" b="1" i="0" u="none" strike="noStrike" dirty="0">
                          <a:solidFill>
                            <a:srgbClr val="000000"/>
                          </a:solidFill>
                          <a:effectLst/>
                          <a:latin typeface="Candara" panose="020E0502030303020204" pitchFamily="34" charset="0"/>
                        </a:rPr>
                        <a:t>3 135</a:t>
                      </a:r>
                    </a:p>
                  </a:txBody>
                  <a:tcPr marL="7461" marR="7461" marT="746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lumMod val="95000"/>
                      </a:schemeClr>
                    </a:solidFill>
                  </a:tcPr>
                </a:tc>
                <a:tc>
                  <a:txBody>
                    <a:bodyPr/>
                    <a:lstStyle/>
                    <a:p>
                      <a:pPr algn="ctr" rtl="0" fontAlgn="ctr"/>
                      <a:r>
                        <a:rPr lang="fr-FR" sz="1100" b="1" i="0" u="none" strike="noStrike" dirty="0">
                          <a:solidFill>
                            <a:srgbClr val="000000"/>
                          </a:solidFill>
                          <a:effectLst/>
                          <a:latin typeface="Candara" panose="020E0502030303020204" pitchFamily="34" charset="0"/>
                        </a:rPr>
                        <a:t>3 164</a:t>
                      </a:r>
                    </a:p>
                  </a:txBody>
                  <a:tcPr marL="7461" marR="7461" marT="746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lumMod val="95000"/>
                      </a:schemeClr>
                    </a:solidFill>
                  </a:tcPr>
                </a:tc>
                <a:tc>
                  <a:txBody>
                    <a:bodyPr/>
                    <a:lstStyle/>
                    <a:p>
                      <a:pPr algn="ctr" rtl="0" fontAlgn="ctr"/>
                      <a:r>
                        <a:rPr lang="fr-FR" sz="1100" b="1" i="0" u="none" strike="noStrike">
                          <a:solidFill>
                            <a:srgbClr val="000000"/>
                          </a:solidFill>
                          <a:effectLst/>
                          <a:latin typeface="Candara" panose="020E0502030303020204" pitchFamily="34" charset="0"/>
                        </a:rPr>
                        <a:t>2 934</a:t>
                      </a:r>
                    </a:p>
                  </a:txBody>
                  <a:tcPr marL="7461" marR="7461" marT="746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lumMod val="95000"/>
                      </a:schemeClr>
                    </a:solidFill>
                  </a:tcPr>
                </a:tc>
                <a:tc>
                  <a:txBody>
                    <a:bodyPr/>
                    <a:lstStyle/>
                    <a:p>
                      <a:pPr algn="ctr" rtl="0" fontAlgn="ctr"/>
                      <a:r>
                        <a:rPr lang="fr-FR" sz="1100" b="1" i="0" u="none" strike="noStrike" dirty="0">
                          <a:solidFill>
                            <a:srgbClr val="000000"/>
                          </a:solidFill>
                          <a:effectLst/>
                          <a:latin typeface="Candara" panose="020E0502030303020204" pitchFamily="34" charset="0"/>
                        </a:rPr>
                        <a:t>1 739</a:t>
                      </a:r>
                    </a:p>
                  </a:txBody>
                  <a:tcPr marL="7461" marR="7461" marT="746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lumMod val="95000"/>
                      </a:schemeClr>
                    </a:solidFill>
                  </a:tcPr>
                </a:tc>
                <a:tc>
                  <a:txBody>
                    <a:bodyPr/>
                    <a:lstStyle/>
                    <a:p>
                      <a:pPr algn="ctr" rtl="0" fontAlgn="ctr"/>
                      <a:r>
                        <a:rPr lang="fr-FR" sz="1100" b="1" i="0" u="none" strike="noStrike" dirty="0">
                          <a:solidFill>
                            <a:srgbClr val="000000"/>
                          </a:solidFill>
                          <a:effectLst/>
                          <a:latin typeface="Candara" panose="020E0502030303020204" pitchFamily="34" charset="0"/>
                        </a:rPr>
                        <a:t>10 972</a:t>
                      </a:r>
                    </a:p>
                  </a:txBody>
                  <a:tcPr marL="7461" marR="7461" marT="746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CE4D6"/>
                    </a:solidFill>
                  </a:tcPr>
                </a:tc>
                <a:extLst>
                  <a:ext uri="{0D108BD9-81ED-4DB2-BD59-A6C34878D82A}">
                    <a16:rowId xmlns:a16="http://schemas.microsoft.com/office/drawing/2014/main" val="3072239149"/>
                  </a:ext>
                </a:extLst>
              </a:tr>
            </a:tbl>
          </a:graphicData>
        </a:graphic>
      </p:graphicFrame>
      <p:grpSp>
        <p:nvGrpSpPr>
          <p:cNvPr id="6" name="Groupe 5">
            <a:extLst>
              <a:ext uri="{FF2B5EF4-FFF2-40B4-BE49-F238E27FC236}">
                <a16:creationId xmlns:a16="http://schemas.microsoft.com/office/drawing/2014/main" id="{CC5C3F20-ADD5-AC11-F942-7B54F4427051}"/>
              </a:ext>
            </a:extLst>
          </p:cNvPr>
          <p:cNvGrpSpPr/>
          <p:nvPr/>
        </p:nvGrpSpPr>
        <p:grpSpPr>
          <a:xfrm>
            <a:off x="5918662" y="716647"/>
            <a:ext cx="6637415" cy="3479268"/>
            <a:chOff x="3705225" y="1066576"/>
            <a:chExt cx="8665301" cy="5573390"/>
          </a:xfrm>
        </p:grpSpPr>
        <p:graphicFrame>
          <p:nvGraphicFramePr>
            <p:cNvPr id="7" name="Diagramme 6">
              <a:extLst>
                <a:ext uri="{FF2B5EF4-FFF2-40B4-BE49-F238E27FC236}">
                  <a16:creationId xmlns:a16="http://schemas.microsoft.com/office/drawing/2014/main" id="{7DB27499-D011-DE62-4387-ACFA79906F9C}"/>
                </a:ext>
              </a:extLst>
            </p:cNvPr>
            <p:cNvGraphicFramePr/>
            <p:nvPr>
              <p:extLst>
                <p:ext uri="{D42A27DB-BD31-4B8C-83A1-F6EECF244321}">
                  <p14:modId xmlns:p14="http://schemas.microsoft.com/office/powerpoint/2010/main" val="221786992"/>
                </p:ext>
              </p:extLst>
            </p:nvPr>
          </p:nvGraphicFramePr>
          <p:xfrm>
            <a:off x="3705225" y="1066576"/>
            <a:ext cx="8665301" cy="55733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8" name="Image 7">
              <a:extLst>
                <a:ext uri="{FF2B5EF4-FFF2-40B4-BE49-F238E27FC236}">
                  <a16:creationId xmlns:a16="http://schemas.microsoft.com/office/drawing/2014/main" id="{A382B33F-2CA1-04B1-9F91-ECD83A93EDB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269366" y="4730170"/>
              <a:ext cx="2132270" cy="1610231"/>
            </a:xfrm>
            <a:prstGeom prst="rect">
              <a:avLst/>
            </a:prstGeom>
          </p:spPr>
        </p:pic>
        <p:pic>
          <p:nvPicPr>
            <p:cNvPr id="9" name="Image 8">
              <a:extLst>
                <a:ext uri="{FF2B5EF4-FFF2-40B4-BE49-F238E27FC236}">
                  <a16:creationId xmlns:a16="http://schemas.microsoft.com/office/drawing/2014/main" id="{2B208FD0-A44E-036F-F8C0-E48B592832CB}"/>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684124" y="1288142"/>
              <a:ext cx="2132270" cy="1610231"/>
            </a:xfrm>
            <a:prstGeom prst="rect">
              <a:avLst/>
            </a:prstGeom>
          </p:spPr>
        </p:pic>
        <p:pic>
          <p:nvPicPr>
            <p:cNvPr id="10" name="Image 9">
              <a:extLst>
                <a:ext uri="{FF2B5EF4-FFF2-40B4-BE49-F238E27FC236}">
                  <a16:creationId xmlns:a16="http://schemas.microsoft.com/office/drawing/2014/main" id="{A118C5A3-4207-7F02-A8CA-1B66D977C0C7}"/>
                </a:ext>
              </a:extLst>
            </p:cNvPr>
            <p:cNvPicPr>
              <a:picLocks noChangeAspect="1"/>
            </p:cNvPicPr>
            <p:nvPr/>
          </p:nvPicPr>
          <p:blipFill>
            <a:blip r:embed="rId9"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9269366" y="1285945"/>
              <a:ext cx="2132270" cy="1612428"/>
            </a:xfrm>
            <a:prstGeom prst="rect">
              <a:avLst/>
            </a:prstGeom>
          </p:spPr>
        </p:pic>
        <p:pic>
          <p:nvPicPr>
            <p:cNvPr id="11" name="Image 10">
              <a:extLst>
                <a:ext uri="{FF2B5EF4-FFF2-40B4-BE49-F238E27FC236}">
                  <a16:creationId xmlns:a16="http://schemas.microsoft.com/office/drawing/2014/main" id="{B18270A6-BAF9-5D69-DAB0-00DC3B7173D0}"/>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684124" y="4677622"/>
              <a:ext cx="2132270" cy="1662779"/>
            </a:xfrm>
            <a:prstGeom prst="rect">
              <a:avLst/>
            </a:prstGeom>
            <a:ln>
              <a:noFill/>
            </a:ln>
          </p:spPr>
        </p:pic>
      </p:grpSp>
      <p:graphicFrame>
        <p:nvGraphicFramePr>
          <p:cNvPr id="12" name="Tableau 11">
            <a:extLst>
              <a:ext uri="{FF2B5EF4-FFF2-40B4-BE49-F238E27FC236}">
                <a16:creationId xmlns:a16="http://schemas.microsoft.com/office/drawing/2014/main" id="{147428DC-16AB-82D2-2589-60BA62C1F5BE}"/>
              </a:ext>
            </a:extLst>
          </p:cNvPr>
          <p:cNvGraphicFramePr>
            <a:graphicFrameLocks noGrp="1"/>
          </p:cNvGraphicFramePr>
          <p:nvPr>
            <p:extLst>
              <p:ext uri="{D42A27DB-BD31-4B8C-83A1-F6EECF244321}">
                <p14:modId xmlns:p14="http://schemas.microsoft.com/office/powerpoint/2010/main" val="1531988212"/>
              </p:ext>
            </p:extLst>
          </p:nvPr>
        </p:nvGraphicFramePr>
        <p:xfrm>
          <a:off x="238144" y="882846"/>
          <a:ext cx="6145724" cy="3234412"/>
        </p:xfrm>
        <a:graphic>
          <a:graphicData uri="http://schemas.openxmlformats.org/drawingml/2006/table">
            <a:tbl>
              <a:tblPr firstRow="1" bandRow="1">
                <a:tableStyleId>{3B4B98B0-60AC-42C2-AFA5-B58CD77FA1E5}</a:tableStyleId>
              </a:tblPr>
              <a:tblGrid>
                <a:gridCol w="377706">
                  <a:extLst>
                    <a:ext uri="{9D8B030D-6E8A-4147-A177-3AD203B41FA5}">
                      <a16:colId xmlns:a16="http://schemas.microsoft.com/office/drawing/2014/main" val="2481350379"/>
                    </a:ext>
                  </a:extLst>
                </a:gridCol>
                <a:gridCol w="3925656">
                  <a:extLst>
                    <a:ext uri="{9D8B030D-6E8A-4147-A177-3AD203B41FA5}">
                      <a16:colId xmlns:a16="http://schemas.microsoft.com/office/drawing/2014/main" val="1839857712"/>
                    </a:ext>
                  </a:extLst>
                </a:gridCol>
                <a:gridCol w="1842362">
                  <a:extLst>
                    <a:ext uri="{9D8B030D-6E8A-4147-A177-3AD203B41FA5}">
                      <a16:colId xmlns:a16="http://schemas.microsoft.com/office/drawing/2014/main" val="4192461469"/>
                    </a:ext>
                  </a:extLst>
                </a:gridCol>
              </a:tblGrid>
              <a:tr h="420128">
                <a:tc>
                  <a:txBody>
                    <a:bodyPr/>
                    <a:lstStyle/>
                    <a:p>
                      <a:pPr algn="ctr"/>
                      <a:r>
                        <a:rPr lang="fr-FR" sz="1000" dirty="0">
                          <a:latin typeface="Avenir Next LT Pro" panose="020B0504020202020204" pitchFamily="34" charset="0"/>
                        </a:rPr>
                        <a:t>N°</a:t>
                      </a:r>
                      <a:endParaRPr lang="fr-CI" sz="1000" dirty="0">
                        <a:latin typeface="Avenir Next LT Pro" panose="020B0504020202020204" pitchFamily="34" charset="0"/>
                      </a:endParaRPr>
                    </a:p>
                  </a:txBody>
                  <a:tcPr anchor="ctr"/>
                </a:tc>
                <a:tc>
                  <a:txBody>
                    <a:bodyPr/>
                    <a:lstStyle/>
                    <a:p>
                      <a:pPr algn="ctr"/>
                      <a:r>
                        <a:rPr lang="fr-FR" sz="1000" dirty="0">
                          <a:latin typeface="Avenir Next LT Pro" panose="020B0504020202020204" pitchFamily="34" charset="0"/>
                        </a:rPr>
                        <a:t>Plans Directeurs (Horizon 2040) </a:t>
                      </a:r>
                      <a:endParaRPr lang="fr-CI" sz="1000" dirty="0">
                        <a:latin typeface="Avenir Next LT Pro" panose="020B0504020202020204" pitchFamily="34" charset="0"/>
                      </a:endParaRPr>
                    </a:p>
                  </a:txBody>
                  <a:tcPr anchor="ctr"/>
                </a:tc>
                <a:tc>
                  <a:txBody>
                    <a:bodyPr/>
                    <a:lstStyle/>
                    <a:p>
                      <a:pPr algn="ctr"/>
                      <a:r>
                        <a:rPr lang="fr-FR" sz="1000" dirty="0">
                          <a:latin typeface="Avenir Next LT Pro" panose="020B0504020202020204" pitchFamily="34" charset="0"/>
                        </a:rPr>
                        <a:t>Date de Finalisation</a:t>
                      </a:r>
                      <a:endParaRPr lang="fr-CI" sz="1000" dirty="0">
                        <a:latin typeface="Avenir Next LT Pro" panose="020B0504020202020204" pitchFamily="34" charset="0"/>
                      </a:endParaRPr>
                    </a:p>
                  </a:txBody>
                  <a:tcPr anchor="ctr"/>
                </a:tc>
                <a:extLst>
                  <a:ext uri="{0D108BD9-81ED-4DB2-BD59-A6C34878D82A}">
                    <a16:rowId xmlns:a16="http://schemas.microsoft.com/office/drawing/2014/main" val="3078225465"/>
                  </a:ext>
                </a:extLst>
              </a:tr>
              <a:tr h="420128">
                <a:tc>
                  <a:txBody>
                    <a:bodyPr/>
                    <a:lstStyle/>
                    <a:p>
                      <a:pPr algn="ctr"/>
                      <a:r>
                        <a:rPr lang="fr-FR" sz="1000" dirty="0">
                          <a:latin typeface="Avenir Next LT Pro" panose="020B0504020202020204" pitchFamily="34" charset="0"/>
                        </a:rPr>
                        <a:t>1</a:t>
                      </a:r>
                      <a:endParaRPr lang="fr-CI" sz="1000" dirty="0">
                        <a:latin typeface="Avenir Next LT Pro" panose="020B0504020202020204" pitchFamily="34" charset="0"/>
                      </a:endParaRPr>
                    </a:p>
                  </a:txBody>
                  <a:tcPr anchor="ctr"/>
                </a:tc>
                <a:tc>
                  <a:txBody>
                    <a:bodyPr/>
                    <a:lstStyle/>
                    <a:p>
                      <a:r>
                        <a:rPr lang="fr-FR" sz="1000" dirty="0">
                          <a:latin typeface="Avenir Next LT Pro" panose="020B0504020202020204" pitchFamily="34" charset="0"/>
                        </a:rPr>
                        <a:t>Plan Directeur Production et Transport (</a:t>
                      </a:r>
                      <a:r>
                        <a:rPr lang="fr-FR" sz="1000" b="1" dirty="0">
                          <a:latin typeface="Avenir Next LT Pro" panose="020B0504020202020204" pitchFamily="34" charset="0"/>
                        </a:rPr>
                        <a:t>PDPT</a:t>
                      </a:r>
                      <a:r>
                        <a:rPr lang="fr-FR" sz="1000" dirty="0">
                          <a:latin typeface="Avenir Next LT Pro" panose="020B0504020202020204" pitchFamily="34" charset="0"/>
                        </a:rPr>
                        <a:t>) </a:t>
                      </a:r>
                      <a:endParaRPr lang="fr-CI" sz="1000" dirty="0">
                        <a:latin typeface="Avenir Next LT Pro" panose="020B0504020202020204" pitchFamily="34" charset="0"/>
                      </a:endParaRPr>
                    </a:p>
                  </a:txBody>
                  <a:tcPr anchor="ctr"/>
                </a:tc>
                <a:tc>
                  <a:txBody>
                    <a:bodyPr/>
                    <a:lstStyle/>
                    <a:p>
                      <a:r>
                        <a:rPr lang="fr-FR" sz="1000" dirty="0">
                          <a:latin typeface="Avenir Next LT Pro" panose="020B0504020202020204" pitchFamily="34" charset="0"/>
                        </a:rPr>
                        <a:t>Décembre 2022</a:t>
                      </a:r>
                      <a:endParaRPr lang="fr-CI" sz="1000" dirty="0">
                        <a:latin typeface="Avenir Next LT Pro" panose="020B0504020202020204" pitchFamily="34" charset="0"/>
                      </a:endParaRPr>
                    </a:p>
                  </a:txBody>
                  <a:tcPr anchor="ctr"/>
                </a:tc>
                <a:extLst>
                  <a:ext uri="{0D108BD9-81ED-4DB2-BD59-A6C34878D82A}">
                    <a16:rowId xmlns:a16="http://schemas.microsoft.com/office/drawing/2014/main" val="2611558939"/>
                  </a:ext>
                </a:extLst>
              </a:tr>
              <a:tr h="420128">
                <a:tc>
                  <a:txBody>
                    <a:bodyPr/>
                    <a:lstStyle/>
                    <a:p>
                      <a:pPr algn="ctr"/>
                      <a:r>
                        <a:rPr lang="fr-FR" sz="1000" dirty="0">
                          <a:latin typeface="Avenir Next LT Pro" panose="020B0504020202020204" pitchFamily="34" charset="0"/>
                        </a:rPr>
                        <a:t>2</a:t>
                      </a:r>
                      <a:endParaRPr lang="fr-CI" sz="1000" dirty="0">
                        <a:latin typeface="Avenir Next LT Pro" panose="020B0504020202020204" pitchFamily="34" charset="0"/>
                      </a:endParaRPr>
                    </a:p>
                  </a:txBody>
                  <a:tcPr anchor="ctr"/>
                </a:tc>
                <a:tc>
                  <a:txBody>
                    <a:bodyPr/>
                    <a:lstStyle/>
                    <a:p>
                      <a:r>
                        <a:rPr lang="fr-FR" sz="1000" dirty="0">
                          <a:latin typeface="Avenir Next LT Pro" panose="020B0504020202020204" pitchFamily="34" charset="0"/>
                        </a:rPr>
                        <a:t>Plan Directeur Distribution du Grand Abidjan (</a:t>
                      </a:r>
                      <a:r>
                        <a:rPr lang="fr-FR" sz="1000" b="1" dirty="0">
                          <a:latin typeface="Avenir Next LT Pro" panose="020B0504020202020204" pitchFamily="34" charset="0"/>
                        </a:rPr>
                        <a:t>PDDGA</a:t>
                      </a:r>
                      <a:r>
                        <a:rPr lang="fr-FR" sz="1000" dirty="0">
                          <a:latin typeface="Avenir Next LT Pro" panose="020B0504020202020204" pitchFamily="34" charset="0"/>
                        </a:rPr>
                        <a:t>)</a:t>
                      </a:r>
                      <a:endParaRPr lang="fr-CI" sz="1000" dirty="0">
                        <a:latin typeface="Avenir Next LT Pro" panose="020B0504020202020204" pitchFamily="34" charset="0"/>
                      </a:endParaRPr>
                    </a:p>
                  </a:txBody>
                  <a:tcPr anchor="ctr"/>
                </a:tc>
                <a:tc>
                  <a:txBody>
                    <a:bodyPr/>
                    <a:lstStyle/>
                    <a:p>
                      <a:r>
                        <a:rPr lang="fr-FR" sz="1000" dirty="0">
                          <a:latin typeface="Avenir Next LT Pro" panose="020B0504020202020204" pitchFamily="34" charset="0"/>
                        </a:rPr>
                        <a:t>Décembre 2022</a:t>
                      </a:r>
                      <a:endParaRPr lang="fr-CI" sz="1000" dirty="0">
                        <a:latin typeface="Avenir Next LT Pro" panose="020B0504020202020204" pitchFamily="34" charset="0"/>
                      </a:endParaRPr>
                    </a:p>
                  </a:txBody>
                  <a:tcPr anchor="ctr"/>
                </a:tc>
                <a:extLst>
                  <a:ext uri="{0D108BD9-81ED-4DB2-BD59-A6C34878D82A}">
                    <a16:rowId xmlns:a16="http://schemas.microsoft.com/office/drawing/2014/main" val="1324309067"/>
                  </a:ext>
                </a:extLst>
              </a:tr>
              <a:tr h="420128">
                <a:tc>
                  <a:txBody>
                    <a:bodyPr/>
                    <a:lstStyle/>
                    <a:p>
                      <a:pPr algn="ctr"/>
                      <a:r>
                        <a:rPr lang="fr-FR" sz="1000" dirty="0">
                          <a:latin typeface="Avenir Next LT Pro" panose="020B0504020202020204" pitchFamily="34" charset="0"/>
                        </a:rPr>
                        <a:t>3</a:t>
                      </a:r>
                      <a:endParaRPr lang="fr-CI" sz="1000" dirty="0">
                        <a:latin typeface="Avenir Next LT Pro" panose="020B0504020202020204" pitchFamily="34" charset="0"/>
                      </a:endParaRPr>
                    </a:p>
                  </a:txBody>
                  <a:tcPr anchor="ctr"/>
                </a:tc>
                <a:tc>
                  <a:txBody>
                    <a:bodyPr/>
                    <a:lstStyle/>
                    <a:p>
                      <a:r>
                        <a:rPr lang="fr-FR" sz="1000" dirty="0">
                          <a:latin typeface="Avenir Next LT Pro" panose="020B0504020202020204" pitchFamily="34" charset="0"/>
                        </a:rPr>
                        <a:t>Plan Directeur Distribution des villes de l’Intérieur (</a:t>
                      </a:r>
                      <a:r>
                        <a:rPr lang="fr-FR" sz="1000" b="1" dirty="0">
                          <a:latin typeface="Avenir Next LT Pro" panose="020B0504020202020204" pitchFamily="34" charset="0"/>
                        </a:rPr>
                        <a:t>PDDVI</a:t>
                      </a:r>
                      <a:r>
                        <a:rPr lang="fr-FR" sz="1000" dirty="0">
                          <a:latin typeface="Avenir Next LT Pro" panose="020B0504020202020204" pitchFamily="34" charset="0"/>
                        </a:rPr>
                        <a:t>) </a:t>
                      </a:r>
                      <a:endParaRPr lang="fr-CI" sz="1000" dirty="0">
                        <a:latin typeface="Avenir Next LT Pro" panose="020B0504020202020204" pitchFamily="34" charset="0"/>
                      </a:endParaRPr>
                    </a:p>
                  </a:txBody>
                  <a:tcPr anchor="ctr"/>
                </a:tc>
                <a:tc>
                  <a:txBody>
                    <a:bodyPr/>
                    <a:lstStyle/>
                    <a:p>
                      <a:r>
                        <a:rPr lang="fr-FR" sz="1000" dirty="0">
                          <a:latin typeface="Avenir Next LT Pro" panose="020B0504020202020204" pitchFamily="34" charset="0"/>
                        </a:rPr>
                        <a:t>Décembre 2022</a:t>
                      </a:r>
                      <a:endParaRPr lang="fr-CI" sz="1000" dirty="0">
                        <a:latin typeface="Avenir Next LT Pro" panose="020B0504020202020204" pitchFamily="34" charset="0"/>
                      </a:endParaRPr>
                    </a:p>
                  </a:txBody>
                  <a:tcPr anchor="ctr"/>
                </a:tc>
                <a:extLst>
                  <a:ext uri="{0D108BD9-81ED-4DB2-BD59-A6C34878D82A}">
                    <a16:rowId xmlns:a16="http://schemas.microsoft.com/office/drawing/2014/main" val="4286889238"/>
                  </a:ext>
                </a:extLst>
              </a:tr>
              <a:tr h="776950">
                <a:tc>
                  <a:txBody>
                    <a:bodyPr/>
                    <a:lstStyle/>
                    <a:p>
                      <a:pPr algn="ctr"/>
                      <a:r>
                        <a:rPr lang="fr-FR" sz="1000" dirty="0">
                          <a:latin typeface="Avenir Next LT Pro" panose="020B0504020202020204" pitchFamily="34" charset="0"/>
                        </a:rPr>
                        <a:t>4</a:t>
                      </a:r>
                      <a:endParaRPr lang="fr-CI" sz="1000" dirty="0">
                        <a:latin typeface="Avenir Next LT Pro" panose="020B0504020202020204" pitchFamily="34" charset="0"/>
                      </a:endParaRPr>
                    </a:p>
                  </a:txBody>
                  <a:tcPr anchor="ctr"/>
                </a:tc>
                <a:tc>
                  <a:txBody>
                    <a:bodyPr/>
                    <a:lstStyle/>
                    <a:p>
                      <a:r>
                        <a:rPr lang="fr-FR" sz="1000" dirty="0">
                          <a:latin typeface="Avenir Next LT Pro" panose="020B0504020202020204" pitchFamily="34" charset="0"/>
                        </a:rPr>
                        <a:t>Plan Directeur Automatisme, Téléconduite et Smart Grid </a:t>
                      </a:r>
                    </a:p>
                    <a:p>
                      <a:r>
                        <a:rPr lang="fr-FR" sz="1000" dirty="0">
                          <a:latin typeface="Avenir Next LT Pro" panose="020B0504020202020204" pitchFamily="34" charset="0"/>
                        </a:rPr>
                        <a:t>(</a:t>
                      </a:r>
                      <a:r>
                        <a:rPr lang="fr-FR" sz="1000" b="1" dirty="0">
                          <a:latin typeface="Avenir Next LT Pro" panose="020B0504020202020204" pitchFamily="34" charset="0"/>
                        </a:rPr>
                        <a:t>PDAT-SG</a:t>
                      </a:r>
                      <a:r>
                        <a:rPr lang="fr-FR" sz="1000" dirty="0">
                          <a:latin typeface="Avenir Next LT Pro" panose="020B0504020202020204" pitchFamily="34" charset="0"/>
                        </a:rPr>
                        <a:t>)</a:t>
                      </a:r>
                      <a:endParaRPr lang="fr-CI" sz="1000" dirty="0">
                        <a:latin typeface="Avenir Next LT Pro" panose="020B0504020202020204" pitchFamily="34" charset="0"/>
                      </a:endParaRPr>
                    </a:p>
                  </a:txBody>
                  <a:tcPr anchor="ctr"/>
                </a:tc>
                <a:tc>
                  <a:txBody>
                    <a:bodyPr/>
                    <a:lstStyle/>
                    <a:p>
                      <a:r>
                        <a:rPr lang="fr-FR" sz="1000" dirty="0">
                          <a:latin typeface="Avenir Next LT Pro" panose="020B0504020202020204" pitchFamily="34" charset="0"/>
                        </a:rPr>
                        <a:t>En cours d’élaboration (achèvement prévu en juillet 2024)</a:t>
                      </a:r>
                      <a:endParaRPr lang="fr-CI" sz="1000" dirty="0">
                        <a:latin typeface="Avenir Next LT Pro" panose="020B0504020202020204" pitchFamily="34" charset="0"/>
                      </a:endParaRPr>
                    </a:p>
                  </a:txBody>
                  <a:tcPr anchor="ctr"/>
                </a:tc>
                <a:extLst>
                  <a:ext uri="{0D108BD9-81ED-4DB2-BD59-A6C34878D82A}">
                    <a16:rowId xmlns:a16="http://schemas.microsoft.com/office/drawing/2014/main" val="4249316225"/>
                  </a:ext>
                </a:extLst>
              </a:tr>
              <a:tr h="776950">
                <a:tc>
                  <a:txBody>
                    <a:bodyPr/>
                    <a:lstStyle/>
                    <a:p>
                      <a:pPr algn="ctr"/>
                      <a:r>
                        <a:rPr lang="fr-FR" sz="1000" dirty="0">
                          <a:latin typeface="Avenir Next LT Pro" panose="020B0504020202020204" pitchFamily="34" charset="0"/>
                        </a:rPr>
                        <a:t>5</a:t>
                      </a:r>
                      <a:endParaRPr lang="fr-CI" sz="1000" dirty="0">
                        <a:latin typeface="Avenir Next LT Pro" panose="020B0504020202020204" pitchFamily="34" charset="0"/>
                      </a:endParaRPr>
                    </a:p>
                  </a:txBody>
                  <a:tcPr anchor="ctr"/>
                </a:tc>
                <a:tc>
                  <a:txBody>
                    <a:bodyPr/>
                    <a:lstStyle/>
                    <a:p>
                      <a:r>
                        <a:rPr lang="fr-FR" sz="1000" dirty="0">
                          <a:latin typeface="Avenir Next LT Pro" panose="020B0504020202020204" pitchFamily="34" charset="0"/>
                        </a:rPr>
                        <a:t>Plan Directeur Extension des réseaux dans les Localités Rurales (</a:t>
                      </a:r>
                      <a:r>
                        <a:rPr lang="fr-FR" sz="1000" b="1" dirty="0">
                          <a:latin typeface="Avenir Next LT Pro" panose="020B0504020202020204" pitchFamily="34" charset="0"/>
                        </a:rPr>
                        <a:t>PDELR</a:t>
                      </a:r>
                      <a:r>
                        <a:rPr lang="fr-FR" sz="1000" dirty="0">
                          <a:latin typeface="Avenir Next LT Pro" panose="020B0504020202020204" pitchFamily="34" charset="0"/>
                        </a:rPr>
                        <a:t>) </a:t>
                      </a:r>
                      <a:endParaRPr lang="fr-CI" sz="1000" dirty="0">
                        <a:latin typeface="Avenir Next LT Pro" panose="020B0504020202020204" pitchFamily="34" charset="0"/>
                      </a:endParaRPr>
                    </a:p>
                  </a:txBody>
                  <a:tcPr anchor="ctr"/>
                </a:tc>
                <a:tc>
                  <a:txBody>
                    <a:bodyPr/>
                    <a:lstStyle/>
                    <a:p>
                      <a:r>
                        <a:rPr lang="fr-FR" sz="1000" dirty="0">
                          <a:latin typeface="Avenir Next LT Pro" panose="020B0504020202020204" pitchFamily="34" charset="0"/>
                        </a:rPr>
                        <a:t>En cours d’élaboration (achèvement prévu en fin 2025)</a:t>
                      </a:r>
                      <a:endParaRPr lang="fr-CI" sz="1000" dirty="0">
                        <a:latin typeface="Avenir Next LT Pro" panose="020B0504020202020204" pitchFamily="34" charset="0"/>
                      </a:endParaRPr>
                    </a:p>
                  </a:txBody>
                  <a:tcPr anchor="ctr"/>
                </a:tc>
                <a:extLst>
                  <a:ext uri="{0D108BD9-81ED-4DB2-BD59-A6C34878D82A}">
                    <a16:rowId xmlns:a16="http://schemas.microsoft.com/office/drawing/2014/main" val="2567211346"/>
                  </a:ext>
                </a:extLst>
              </a:tr>
            </a:tbl>
          </a:graphicData>
        </a:graphic>
      </p:graphicFrame>
      <p:sp>
        <p:nvSpPr>
          <p:cNvPr id="13" name="ZoneTexte 12">
            <a:extLst>
              <a:ext uri="{FF2B5EF4-FFF2-40B4-BE49-F238E27FC236}">
                <a16:creationId xmlns:a16="http://schemas.microsoft.com/office/drawing/2014/main" id="{FB293788-C757-FCE5-AF48-B5C178395482}"/>
              </a:ext>
            </a:extLst>
          </p:cNvPr>
          <p:cNvSpPr txBox="1"/>
          <p:nvPr/>
        </p:nvSpPr>
        <p:spPr>
          <a:xfrm>
            <a:off x="168675" y="6498292"/>
            <a:ext cx="10981677" cy="276999"/>
          </a:xfrm>
          <a:prstGeom prst="rect">
            <a:avLst/>
          </a:prstGeom>
          <a:noFill/>
        </p:spPr>
        <p:txBody>
          <a:bodyPr wrap="square" rtlCol="0">
            <a:spAutoFit/>
          </a:bodyPr>
          <a:lstStyle/>
          <a:p>
            <a:r>
              <a:rPr lang="fr-FR" sz="1200" i="1" u="none" strike="noStrike" dirty="0">
                <a:solidFill>
                  <a:srgbClr val="FF0000"/>
                </a:solidFill>
                <a:effectLst/>
                <a:latin typeface="Candara" panose="020E0502030303020204" pitchFamily="34" charset="0"/>
              </a:rPr>
              <a:t>* : Des discussions sont déjà en cours avec des partenaires techniques et financiers sur certains projets avec un montant avoisinant </a:t>
            </a:r>
            <a:r>
              <a:rPr lang="fr-FR" sz="1200" i="1" dirty="0">
                <a:solidFill>
                  <a:srgbClr val="FF0000"/>
                </a:solidFill>
                <a:latin typeface="Candara" panose="020E0502030303020204" pitchFamily="34" charset="0"/>
              </a:rPr>
              <a:t>4</a:t>
            </a:r>
            <a:r>
              <a:rPr lang="fr-FR" sz="1200" i="1" u="none" strike="noStrike" dirty="0">
                <a:solidFill>
                  <a:srgbClr val="FF0000"/>
                </a:solidFill>
                <a:effectLst/>
                <a:latin typeface="Candara" panose="020E0502030303020204" pitchFamily="34" charset="0"/>
              </a:rPr>
              <a:t>00 Mds FCFA.</a:t>
            </a:r>
            <a:endParaRPr lang="fr-CI" sz="1200" i="1" dirty="0"/>
          </a:p>
        </p:txBody>
      </p:sp>
    </p:spTree>
    <p:extLst>
      <p:ext uri="{BB962C8B-B14F-4D97-AF65-F5344CB8AC3E}">
        <p14:creationId xmlns:p14="http://schemas.microsoft.com/office/powerpoint/2010/main" val="10848069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Image 7" descr="Une image contenant montagne, herbe, extérieur, nature&#10;&#10;Description générée automatiquement">
            <a:extLst>
              <a:ext uri="{FF2B5EF4-FFF2-40B4-BE49-F238E27FC236}">
                <a16:creationId xmlns:a16="http://schemas.microsoft.com/office/drawing/2014/main" id="{1A001D75-7ACA-4120-8A9B-C81744E4342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1983" b="9644"/>
          <a:stretch/>
        </p:blipFill>
        <p:spPr>
          <a:xfrm>
            <a:off x="2832792" y="-18287"/>
            <a:ext cx="9387671" cy="6920069"/>
          </a:xfrm>
          <a:prstGeom prst="rect">
            <a:avLst/>
          </a:prstGeom>
        </p:spPr>
      </p:pic>
      <p:pic>
        <p:nvPicPr>
          <p:cNvPr id="6" name="Image 5" descr="Une image contenant texte, herbe, nature, rive&#10;&#10;Description générée automatiquement">
            <a:extLst>
              <a:ext uri="{FF2B5EF4-FFF2-40B4-BE49-F238E27FC236}">
                <a16:creationId xmlns:a16="http://schemas.microsoft.com/office/drawing/2014/main" id="{E7D864DD-6168-4BB9-A04D-2176EB3FAD3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0664" b="12017"/>
          <a:stretch/>
        </p:blipFill>
        <p:spPr>
          <a:xfrm>
            <a:off x="0" y="-52919"/>
            <a:ext cx="12206041" cy="6954701"/>
          </a:xfrm>
          <a:custGeom>
            <a:avLst/>
            <a:gdLst/>
            <a:ahLst/>
            <a:cxnLst/>
            <a:rect l="l" t="t" r="r" b="b"/>
            <a:pathLst>
              <a:path w="12192000" h="6858000">
                <a:moveTo>
                  <a:pt x="10767920" y="0"/>
                </a:moveTo>
                <a:lnTo>
                  <a:pt x="12192000" y="0"/>
                </a:lnTo>
                <a:lnTo>
                  <a:pt x="12192000" y="927417"/>
                </a:lnTo>
                <a:lnTo>
                  <a:pt x="12082763" y="823269"/>
                </a:lnTo>
                <a:cubicBezTo>
                  <a:pt x="11719580" y="493176"/>
                  <a:pt x="11300738" y="223239"/>
                  <a:pt x="10841978" y="29200"/>
                </a:cubicBezTo>
                <a:close/>
                <a:moveTo>
                  <a:pt x="6012882" y="0"/>
                </a:moveTo>
                <a:lnTo>
                  <a:pt x="7504417" y="0"/>
                </a:lnTo>
                <a:lnTo>
                  <a:pt x="7430359" y="29200"/>
                </a:lnTo>
                <a:cubicBezTo>
                  <a:pt x="5857467" y="694478"/>
                  <a:pt x="4753816" y="2251936"/>
                  <a:pt x="4753816" y="4067166"/>
                </a:cubicBezTo>
                <a:cubicBezTo>
                  <a:pt x="4753816" y="5126051"/>
                  <a:pt x="5129364" y="6097221"/>
                  <a:pt x="5754532" y="6854750"/>
                </a:cubicBezTo>
                <a:lnTo>
                  <a:pt x="5757486" y="6858000"/>
                </a:lnTo>
                <a:lnTo>
                  <a:pt x="4830677" y="6858000"/>
                </a:lnTo>
                <a:lnTo>
                  <a:pt x="4745134" y="6724465"/>
                </a:lnTo>
                <a:cubicBezTo>
                  <a:pt x="4274836" y="5949876"/>
                  <a:pt x="4004010" y="5040579"/>
                  <a:pt x="4004010" y="4067979"/>
                </a:cubicBezTo>
                <a:cubicBezTo>
                  <a:pt x="4004010" y="2476453"/>
                  <a:pt x="4729195" y="1054430"/>
                  <a:pt x="5866922" y="114788"/>
                </a:cubicBezTo>
                <a:close/>
                <a:moveTo>
                  <a:pt x="0" y="0"/>
                </a:moveTo>
                <a:lnTo>
                  <a:pt x="4336230" y="0"/>
                </a:lnTo>
                <a:lnTo>
                  <a:pt x="4279837" y="65151"/>
                </a:lnTo>
                <a:cubicBezTo>
                  <a:pt x="3384436" y="1150943"/>
                  <a:pt x="2846555" y="2542953"/>
                  <a:pt x="2846555" y="4060687"/>
                </a:cubicBezTo>
                <a:cubicBezTo>
                  <a:pt x="2846555" y="5036374"/>
                  <a:pt x="3068843" y="5960103"/>
                  <a:pt x="3465501" y="6783922"/>
                </a:cubicBezTo>
                <a:lnTo>
                  <a:pt x="3503413" y="6858000"/>
                </a:lnTo>
                <a:lnTo>
                  <a:pt x="0" y="6858000"/>
                </a:lnTo>
                <a:close/>
              </a:path>
            </a:pathLst>
          </a:custGeom>
        </p:spPr>
      </p:pic>
      <p:sp>
        <p:nvSpPr>
          <p:cNvPr id="39" name="Freeform 95">
            <a:extLst>
              <a:ext uri="{FF2B5EF4-FFF2-40B4-BE49-F238E27FC236}">
                <a16:creationId xmlns:a16="http://schemas.microsoft.com/office/drawing/2014/main" id="{5EFCEEFE-DD72-4E23-A203-092AB1A62E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846555" y="-18287"/>
            <a:ext cx="9373908" cy="6920069"/>
          </a:xfrm>
          <a:custGeom>
            <a:avLst/>
            <a:gdLst>
              <a:gd name="connsiteX0" fmla="*/ 9363722 w 9373908"/>
              <a:gd name="connsiteY0" fmla="*/ 0 h 6920069"/>
              <a:gd name="connsiteX1" fmla="*/ 9373908 w 9373908"/>
              <a:gd name="connsiteY1" fmla="*/ 0 h 6920069"/>
              <a:gd name="connsiteX2" fmla="*/ 9373908 w 9373908"/>
              <a:gd name="connsiteY2" fmla="*/ 8011 h 6920069"/>
              <a:gd name="connsiteX3" fmla="*/ 4704244 w 9373908"/>
              <a:gd name="connsiteY3" fmla="*/ 0 h 6920069"/>
              <a:gd name="connsiteX4" fmla="*/ 7874983 w 9373908"/>
              <a:gd name="connsiteY4" fmla="*/ 0 h 6920069"/>
              <a:gd name="connsiteX5" fmla="*/ 7995423 w 9373908"/>
              <a:gd name="connsiteY5" fmla="*/ 47488 h 6920069"/>
              <a:gd name="connsiteX6" fmla="*/ 9236208 w 9373908"/>
              <a:gd name="connsiteY6" fmla="*/ 841557 h 6920069"/>
              <a:gd name="connsiteX7" fmla="*/ 9373908 w 9373908"/>
              <a:gd name="connsiteY7" fmla="*/ 972842 h 6920069"/>
              <a:gd name="connsiteX8" fmla="*/ 9373908 w 9373908"/>
              <a:gd name="connsiteY8" fmla="*/ 6920069 h 6920069"/>
              <a:gd name="connsiteX9" fmla="*/ 2950722 w 9373908"/>
              <a:gd name="connsiteY9" fmla="*/ 6920069 h 6920069"/>
              <a:gd name="connsiteX10" fmla="*/ 2907977 w 9373908"/>
              <a:gd name="connsiteY10" fmla="*/ 6873037 h 6920069"/>
              <a:gd name="connsiteX11" fmla="*/ 1907260 w 9373908"/>
              <a:gd name="connsiteY11" fmla="*/ 4085454 h 6920069"/>
              <a:gd name="connsiteX12" fmla="*/ 4583804 w 9373908"/>
              <a:gd name="connsiteY12" fmla="*/ 47488 h 6920069"/>
              <a:gd name="connsiteX13" fmla="*/ 1505505 w 9373908"/>
              <a:gd name="connsiteY13" fmla="*/ 0 h 6920069"/>
              <a:gd name="connsiteX14" fmla="*/ 3189581 w 9373908"/>
              <a:gd name="connsiteY14" fmla="*/ 0 h 6920069"/>
              <a:gd name="connsiteX15" fmla="*/ 3020368 w 9373908"/>
              <a:gd name="connsiteY15" fmla="*/ 133076 h 6920069"/>
              <a:gd name="connsiteX16" fmla="*/ 1157455 w 9373908"/>
              <a:gd name="connsiteY16" fmla="*/ 4086267 h 6920069"/>
              <a:gd name="connsiteX17" fmla="*/ 1898579 w 9373908"/>
              <a:gd name="connsiteY17" fmla="*/ 6742753 h 6920069"/>
              <a:gd name="connsiteX18" fmla="*/ 2012168 w 9373908"/>
              <a:gd name="connsiteY18" fmla="*/ 6920069 h 6920069"/>
              <a:gd name="connsiteX19" fmla="*/ 679265 w 9373908"/>
              <a:gd name="connsiteY19" fmla="*/ 6920069 h 6920069"/>
              <a:gd name="connsiteX20" fmla="*/ 618946 w 9373908"/>
              <a:gd name="connsiteY20" fmla="*/ 6802210 h 6920069"/>
              <a:gd name="connsiteX21" fmla="*/ 0 w 9373908"/>
              <a:gd name="connsiteY21" fmla="*/ 4078975 h 6920069"/>
              <a:gd name="connsiteX22" fmla="*/ 1433282 w 9373908"/>
              <a:gd name="connsiteY22" fmla="*/ 83440 h 6920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373908" h="6920069">
                <a:moveTo>
                  <a:pt x="9363722" y="0"/>
                </a:moveTo>
                <a:lnTo>
                  <a:pt x="9373908" y="0"/>
                </a:lnTo>
                <a:lnTo>
                  <a:pt x="9373908" y="8011"/>
                </a:lnTo>
                <a:close/>
                <a:moveTo>
                  <a:pt x="4704244" y="0"/>
                </a:moveTo>
                <a:lnTo>
                  <a:pt x="7874983" y="0"/>
                </a:lnTo>
                <a:lnTo>
                  <a:pt x="7995423" y="47488"/>
                </a:lnTo>
                <a:cubicBezTo>
                  <a:pt x="8454183" y="241528"/>
                  <a:pt x="8873025" y="511464"/>
                  <a:pt x="9236208" y="841557"/>
                </a:cubicBezTo>
                <a:lnTo>
                  <a:pt x="9373908" y="972842"/>
                </a:lnTo>
                <a:lnTo>
                  <a:pt x="9373908" y="6920069"/>
                </a:lnTo>
                <a:lnTo>
                  <a:pt x="2950722" y="6920069"/>
                </a:lnTo>
                <a:lnTo>
                  <a:pt x="2907977" y="6873037"/>
                </a:lnTo>
                <a:cubicBezTo>
                  <a:pt x="2282808" y="6115509"/>
                  <a:pt x="1907260" y="5144339"/>
                  <a:pt x="1907260" y="4085454"/>
                </a:cubicBezTo>
                <a:cubicBezTo>
                  <a:pt x="1907260" y="2270224"/>
                  <a:pt x="3010912" y="712766"/>
                  <a:pt x="4583804" y="47488"/>
                </a:cubicBezTo>
                <a:close/>
                <a:moveTo>
                  <a:pt x="1505505" y="0"/>
                </a:moveTo>
                <a:lnTo>
                  <a:pt x="3189581" y="0"/>
                </a:lnTo>
                <a:lnTo>
                  <a:pt x="3020368" y="133076"/>
                </a:lnTo>
                <a:cubicBezTo>
                  <a:pt x="1882640" y="1072718"/>
                  <a:pt x="1157455" y="2494741"/>
                  <a:pt x="1157455" y="4086267"/>
                </a:cubicBezTo>
                <a:cubicBezTo>
                  <a:pt x="1157455" y="5058867"/>
                  <a:pt x="1428281" y="5968164"/>
                  <a:pt x="1898579" y="6742753"/>
                </a:cubicBezTo>
                <a:lnTo>
                  <a:pt x="2012168" y="6920069"/>
                </a:lnTo>
                <a:lnTo>
                  <a:pt x="679265" y="6920069"/>
                </a:lnTo>
                <a:lnTo>
                  <a:pt x="618946" y="6802210"/>
                </a:lnTo>
                <a:cubicBezTo>
                  <a:pt x="222288" y="5978391"/>
                  <a:pt x="0" y="5054662"/>
                  <a:pt x="0" y="4078975"/>
                </a:cubicBezTo>
                <a:cubicBezTo>
                  <a:pt x="0" y="2561242"/>
                  <a:pt x="537881" y="1169231"/>
                  <a:pt x="1433282" y="83440"/>
                </a:cubicBezTo>
                <a:close/>
              </a:path>
            </a:pathLst>
          </a:custGeom>
          <a:noFill/>
          <a:ln w="60325" cmpd="dbl">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1" name="Freeform 5">
            <a:extLst>
              <a:ext uri="{FF2B5EF4-FFF2-40B4-BE49-F238E27FC236}">
                <a16:creationId xmlns:a16="http://schemas.microsoft.com/office/drawing/2014/main" id="{2A73F40A-89D3-430B-96F3-4FFB3CCFB7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5827529" y="660400"/>
            <a:ext cx="6381405" cy="6214533"/>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lumMod val="85000"/>
              <a:lumOff val="15000"/>
              <a:alpha val="60000"/>
            </a:schemeClr>
          </a:solidFill>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vert="horz" lIns="91440" tIns="45720" rIns="91440" bIns="45720" rtlCol="0" anchor="t">
            <a:normAutofit/>
          </a:bodyPr>
          <a:lstStyle/>
          <a:p>
            <a:pPr marL="0" marR="0" lvl="0" indent="0" algn="ctr" defTabSz="914400" rtl="0" eaLnBrk="1" fontAlgn="auto" latinLnBrk="0" hangingPunct="1">
              <a:lnSpc>
                <a:spcPct val="100000"/>
              </a:lnSpc>
              <a:spcBef>
                <a:spcPts val="0"/>
              </a:spcBef>
              <a:spcAft>
                <a:spcPts val="1000"/>
              </a:spcAft>
              <a:buClr>
                <a:prstClr val="white"/>
              </a:buClr>
              <a:buSzPct val="100000"/>
              <a:buFont typeface="Arial"/>
              <a:buNone/>
              <a:tabLst/>
              <a:defRPr/>
            </a:pPr>
            <a:endParaRPr kumimoji="0" lang="en-US" sz="1600" b="0" i="0" u="none" strike="noStrike" kern="1200" cap="all" spc="0" normalizeH="0" baseline="0" noProof="0">
              <a:ln>
                <a:noFill/>
              </a:ln>
              <a:solidFill>
                <a:prstClr val="white"/>
              </a:solidFill>
              <a:effectLst/>
              <a:uLnTx/>
              <a:uFillTx/>
              <a:latin typeface="Calibri" panose="020F0502020204030204"/>
              <a:ea typeface="+mn-ea"/>
              <a:cs typeface="+mn-cs"/>
            </a:endParaRPr>
          </a:p>
        </p:txBody>
      </p:sp>
      <p:sp>
        <p:nvSpPr>
          <p:cNvPr id="9" name="ZoneTexte 8"/>
          <p:cNvSpPr txBox="1"/>
          <p:nvPr/>
        </p:nvSpPr>
        <p:spPr>
          <a:xfrm>
            <a:off x="6347053" y="2568163"/>
            <a:ext cx="5673150" cy="2627294"/>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90000"/>
              </a:lnSpc>
              <a:spcBef>
                <a:spcPct val="0"/>
              </a:spcBef>
              <a:spcAft>
                <a:spcPts val="600"/>
              </a:spcAft>
              <a:buClrTx/>
              <a:buSzTx/>
              <a:buFontTx/>
              <a:buNone/>
              <a:tabLst/>
              <a:defRPr/>
            </a:pPr>
            <a:r>
              <a:rPr kumimoji="0" lang="fr-FR" sz="4800" b="1" i="0" u="none" strike="noStrike" kern="1200" cap="none" spc="0" normalizeH="0" baseline="0" noProof="0" dirty="0">
                <a:ln>
                  <a:noFill/>
                </a:ln>
                <a:solidFill>
                  <a:prstClr val="white"/>
                </a:solidFill>
                <a:effectLst/>
                <a:uLnTx/>
                <a:uFillTx/>
                <a:latin typeface="Calibri Light" panose="020F0302020204030204"/>
                <a:ea typeface="+mn-ea"/>
                <a:cs typeface="+mn-cs"/>
              </a:rPr>
              <a:t>CONCLUSION</a:t>
            </a:r>
            <a:endParaRPr kumimoji="0" lang="en-US" sz="4800" b="1"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spTree>
    <p:extLst>
      <p:ext uri="{BB962C8B-B14F-4D97-AF65-F5344CB8AC3E}">
        <p14:creationId xmlns:p14="http://schemas.microsoft.com/office/powerpoint/2010/main" val="2607968791"/>
      </p:ext>
    </p:extLst>
  </p:cSld>
  <p:clrMapOvr>
    <a:overrideClrMapping bg1="dk1" tx1="lt1" bg2="dk2" tx2="lt2" accent1="accent1" accent2="accent2" accent3="accent3" accent4="accent4" accent5="accent5" accent6="accent6" hlink="hlink" folHlink="folHlink"/>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CCC4F6F6-08FA-4C84-B747-1ADC0F4168D4}"/>
              </a:ext>
            </a:extLst>
          </p:cNvPr>
          <p:cNvSpPr>
            <a:spLocks noGrp="1"/>
          </p:cNvSpPr>
          <p:nvPr>
            <p:ph type="sldNum" sz="quarter" idx="12"/>
          </p:nvPr>
        </p:nvSpPr>
        <p:spPr/>
        <p:txBody>
          <a:bodyPr/>
          <a:lstStyle/>
          <a:p>
            <a:pPr defTabSz="914377">
              <a:defRPr/>
            </a:pPr>
            <a:fld id="{E957DFF7-CC65-42D5-B625-3F855E324797}" type="slidenum">
              <a:rPr lang="fr-FR">
                <a:latin typeface="Calibri" panose="020F0502020204030204"/>
              </a:rPr>
              <a:pPr defTabSz="914377">
                <a:defRPr/>
              </a:pPr>
              <a:t>22</a:t>
            </a:fld>
            <a:endParaRPr lang="fr-FR" dirty="0">
              <a:latin typeface="Calibri" panose="020F0502020204030204"/>
            </a:endParaRPr>
          </a:p>
        </p:txBody>
      </p:sp>
      <p:sp>
        <p:nvSpPr>
          <p:cNvPr id="4" name="Titre 1">
            <a:extLst>
              <a:ext uri="{FF2B5EF4-FFF2-40B4-BE49-F238E27FC236}">
                <a16:creationId xmlns:a16="http://schemas.microsoft.com/office/drawing/2014/main" id="{41C60ABD-54BD-ED9B-1D72-1DB39E9B84A4}"/>
              </a:ext>
            </a:extLst>
          </p:cNvPr>
          <p:cNvSpPr txBox="1">
            <a:spLocks/>
          </p:cNvSpPr>
          <p:nvPr/>
        </p:nvSpPr>
        <p:spPr>
          <a:xfrm>
            <a:off x="0" y="-204664"/>
            <a:ext cx="12192000" cy="846701"/>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200" kern="1200">
                <a:solidFill>
                  <a:srgbClr val="000000"/>
                </a:solidFill>
                <a:latin typeface="Myriad Pro"/>
                <a:ea typeface="+mj-ea"/>
                <a:cs typeface="Myriad Pro"/>
              </a:defRPr>
            </a:lvl1pPr>
          </a:lstStyle>
          <a:p>
            <a:r>
              <a:rPr lang="fr-FR" sz="2000" b="1" cap="small" dirty="0">
                <a:solidFill>
                  <a:schemeClr val="tx1"/>
                </a:solidFill>
                <a:latin typeface="Candara" panose="020E0502030303020204" pitchFamily="34" charset="0"/>
              </a:rPr>
              <a:t>IV. CONCLUSION</a:t>
            </a:r>
          </a:p>
        </p:txBody>
      </p:sp>
      <p:sp>
        <p:nvSpPr>
          <p:cNvPr id="5" name="ZoneTexte 4">
            <a:extLst>
              <a:ext uri="{FF2B5EF4-FFF2-40B4-BE49-F238E27FC236}">
                <a16:creationId xmlns:a16="http://schemas.microsoft.com/office/drawing/2014/main" id="{99E99DC0-37E8-ECE1-FAAB-EA107CB619E4}"/>
              </a:ext>
            </a:extLst>
          </p:cNvPr>
          <p:cNvSpPr txBox="1"/>
          <p:nvPr/>
        </p:nvSpPr>
        <p:spPr>
          <a:xfrm>
            <a:off x="55913" y="845310"/>
            <a:ext cx="12089339" cy="5457648"/>
          </a:xfrm>
          <a:prstGeom prst="rect">
            <a:avLst/>
          </a:prstGeom>
          <a:noFill/>
        </p:spPr>
        <p:txBody>
          <a:bodyPr wrap="square">
            <a:spAutoFit/>
          </a:bodyPr>
          <a:lstStyle/>
          <a:p>
            <a:pPr algn="just">
              <a:lnSpc>
                <a:spcPct val="107000"/>
              </a:lnSpc>
              <a:spcAft>
                <a:spcPts val="1015"/>
              </a:spcAft>
            </a:pPr>
            <a:r>
              <a:rPr lang="fr-CI" sz="2000" dirty="0">
                <a:latin typeface="Candara" panose="020E0502030303020204" pitchFamily="34" charset="0"/>
                <a:ea typeface="Times New Roman" panose="02020603050405020304" pitchFamily="18" charset="0"/>
                <a:cs typeface="Times New Roman" panose="02020603050405020304" pitchFamily="18" charset="0"/>
              </a:rPr>
              <a:t>L’électricité, contrairement aux autres énergies, doit être disponible partout sur le territoire national pour des raisons économiques, sociales et d’aménagement du territoire.</a:t>
            </a:r>
            <a:endParaRPr lang="fr-CI" sz="2000" dirty="0">
              <a:latin typeface="Candara" panose="020E0502030303020204" pitchFamily="34" charset="0"/>
              <a:ea typeface="Calibri" panose="020F0502020204030204" pitchFamily="34" charset="0"/>
              <a:cs typeface="Times New Roman" panose="02020603050405020304" pitchFamily="18" charset="0"/>
            </a:endParaRPr>
          </a:p>
          <a:p>
            <a:pPr algn="just">
              <a:lnSpc>
                <a:spcPct val="107000"/>
              </a:lnSpc>
              <a:spcAft>
                <a:spcPts val="1015"/>
              </a:spcAft>
            </a:pPr>
            <a:r>
              <a:rPr lang="fr-CI" sz="2000" dirty="0">
                <a:latin typeface="Candara" panose="020E0502030303020204" pitchFamily="34" charset="0"/>
                <a:ea typeface="Times New Roman" panose="02020603050405020304" pitchFamily="18" charset="0"/>
                <a:cs typeface="Times New Roman" panose="02020603050405020304" pitchFamily="18" charset="0"/>
              </a:rPr>
              <a:t>Lorsque la desserte en électricité est interrompue, l’ensemble de l’économie ainsi que les services rendus aux populations sont directement et profondément pénalisés.</a:t>
            </a:r>
          </a:p>
          <a:p>
            <a:pPr algn="just">
              <a:lnSpc>
                <a:spcPct val="107000"/>
              </a:lnSpc>
              <a:spcAft>
                <a:spcPts val="1015"/>
              </a:spcAft>
            </a:pPr>
            <a:r>
              <a:rPr lang="fr-CI" sz="2000" dirty="0">
                <a:latin typeface="Candara" panose="020E0502030303020204" pitchFamily="34" charset="0"/>
                <a:ea typeface="Times New Roman" panose="02020603050405020304" pitchFamily="18" charset="0"/>
                <a:cs typeface="Times New Roman" panose="02020603050405020304" pitchFamily="18" charset="0"/>
              </a:rPr>
              <a:t>Ainsi, dans un souci de satisfaction de la demande nationale et des engagements d’exportation d’électricité, il est </a:t>
            </a:r>
            <a:r>
              <a:rPr lang="fr-CI" sz="2000" dirty="0">
                <a:latin typeface="Candara" panose="020E0502030303020204" pitchFamily="34" charset="0"/>
                <a:cs typeface="Times New Roman" panose="02020603050405020304" pitchFamily="18" charset="0"/>
              </a:rPr>
              <a:t>nécessaire de :</a:t>
            </a:r>
            <a:endParaRPr lang="fr-CI" sz="2000" dirty="0">
              <a:latin typeface="Candara" panose="020E0502030303020204" pitchFamily="34" charset="0"/>
              <a:ea typeface="Times New Roman" panose="02020603050405020304" pitchFamily="18" charset="0"/>
              <a:cs typeface="Times New Roman" panose="02020603050405020304" pitchFamily="18" charset="0"/>
            </a:endParaRPr>
          </a:p>
          <a:p>
            <a:pPr marL="285750" indent="-285750" algn="just">
              <a:lnSpc>
                <a:spcPct val="107000"/>
              </a:lnSpc>
              <a:spcAft>
                <a:spcPts val="1015"/>
              </a:spcAft>
              <a:buFont typeface="Wingdings" panose="05000000000000000000" pitchFamily="2" charset="2"/>
              <a:buChar char="§"/>
            </a:pPr>
            <a:r>
              <a:rPr lang="fr-CI" sz="2000" b="1" dirty="0">
                <a:latin typeface="Candara" panose="020E0502030303020204" pitchFamily="34" charset="0"/>
                <a:cs typeface="Times New Roman" panose="02020603050405020304" pitchFamily="18" charset="0"/>
              </a:rPr>
              <a:t>Réaliser une planification rigoureuse des investissements ;</a:t>
            </a:r>
          </a:p>
          <a:p>
            <a:pPr marL="285750" indent="-285750" algn="just">
              <a:lnSpc>
                <a:spcPct val="107000"/>
              </a:lnSpc>
              <a:spcAft>
                <a:spcPts val="1015"/>
              </a:spcAft>
              <a:buFont typeface="Wingdings" panose="05000000000000000000" pitchFamily="2" charset="2"/>
              <a:buChar char="§"/>
            </a:pPr>
            <a:r>
              <a:rPr lang="fr-FR" sz="2000" b="1" dirty="0">
                <a:latin typeface="Candara" panose="020E0502030303020204" pitchFamily="34" charset="0"/>
                <a:cs typeface="Times New Roman"/>
              </a:rPr>
              <a:t>R</a:t>
            </a:r>
            <a:r>
              <a:rPr kumimoji="0" lang="fr-FR" sz="2000" b="1" i="0" u="none" strike="noStrike" kern="1200" cap="none" spc="0" normalizeH="0" baseline="0" noProof="0" dirty="0" err="1">
                <a:ln>
                  <a:noFill/>
                </a:ln>
                <a:effectLst/>
                <a:uLnTx/>
                <a:uFillTx/>
                <a:latin typeface="Candara" panose="020E0502030303020204" pitchFamily="34" charset="0"/>
                <a:ea typeface="+mn-ea"/>
                <a:cs typeface="Times New Roman"/>
              </a:rPr>
              <a:t>especter</a:t>
            </a:r>
            <a:r>
              <a:rPr kumimoji="0" lang="fr-FR" sz="2000" b="1" i="0" u="none" strike="noStrike" kern="1200" cap="none" spc="0" normalizeH="0" baseline="0" noProof="0" dirty="0">
                <a:ln>
                  <a:noFill/>
                </a:ln>
                <a:effectLst/>
                <a:uLnTx/>
                <a:uFillTx/>
                <a:latin typeface="Candara" panose="020E0502030303020204" pitchFamily="34" charset="0"/>
                <a:ea typeface="+mn-ea"/>
                <a:cs typeface="Times New Roman"/>
              </a:rPr>
              <a:t> de la programmation des investissements : </a:t>
            </a:r>
            <a:r>
              <a:rPr kumimoji="0" lang="fr-FR" sz="2000" i="0" u="none" strike="noStrike" kern="1200" cap="none" spc="0" normalizeH="0" baseline="0" noProof="0" dirty="0">
                <a:ln>
                  <a:noFill/>
                </a:ln>
                <a:effectLst/>
                <a:uLnTx/>
                <a:uFillTx/>
                <a:latin typeface="Candara" panose="020E0502030303020204" pitchFamily="34" charset="0"/>
                <a:ea typeface="+mn-ea"/>
                <a:cs typeface="Times New Roman"/>
              </a:rPr>
              <a:t>la mise en œuvre des programmes doit être réalisée en conformité avec le plan d’investissement et les éventuelles modifications doivent se faire en cohérence avec les objectifs définis par les plans directeurs conformément au calendrier prévu </a:t>
            </a:r>
            <a:r>
              <a:rPr kumimoji="0" lang="fr-FR" sz="2000" b="1" i="0" u="none" strike="noStrike" kern="1200" cap="none" spc="0" normalizeH="0" baseline="0" noProof="0" dirty="0">
                <a:ln>
                  <a:noFill/>
                </a:ln>
                <a:effectLst/>
                <a:uLnTx/>
                <a:uFillTx/>
                <a:latin typeface="Candara" panose="020E0502030303020204" pitchFamily="34" charset="0"/>
                <a:ea typeface="+mn-ea"/>
                <a:cs typeface="Times New Roman"/>
              </a:rPr>
              <a:t>;</a:t>
            </a:r>
          </a:p>
          <a:p>
            <a:pPr marL="285750" indent="-285750" algn="just">
              <a:lnSpc>
                <a:spcPct val="107000"/>
              </a:lnSpc>
              <a:spcAft>
                <a:spcPts val="1015"/>
              </a:spcAft>
              <a:buFont typeface="Wingdings" panose="05000000000000000000" pitchFamily="2" charset="2"/>
              <a:buChar char="§"/>
            </a:pPr>
            <a:r>
              <a:rPr lang="fr-FR" sz="2000" b="1" dirty="0">
                <a:latin typeface="Candara" panose="020E0502030303020204" pitchFamily="34" charset="0"/>
                <a:cs typeface="Times New Roman"/>
              </a:rPr>
              <a:t>A</a:t>
            </a:r>
            <a:r>
              <a:rPr kumimoji="0" lang="fr-FR" sz="2000" b="1" i="0" u="none" strike="noStrike" kern="1200" cap="none" spc="0" normalizeH="0" baseline="0" noProof="0" dirty="0" err="1">
                <a:ln>
                  <a:noFill/>
                </a:ln>
                <a:effectLst/>
                <a:uLnTx/>
                <a:uFillTx/>
                <a:latin typeface="Candara" panose="020E0502030303020204" pitchFamily="34" charset="0"/>
                <a:ea typeface="+mn-ea"/>
                <a:cs typeface="Times New Roman"/>
              </a:rPr>
              <a:t>dapter</a:t>
            </a:r>
            <a:r>
              <a:rPr kumimoji="0" lang="fr-FR" sz="2000" b="1" i="0" u="none" strike="noStrike" kern="1200" cap="none" spc="0" normalizeH="0" baseline="0" noProof="0" dirty="0">
                <a:ln>
                  <a:noFill/>
                </a:ln>
                <a:effectLst/>
                <a:uLnTx/>
                <a:uFillTx/>
                <a:latin typeface="Candara" panose="020E0502030303020204" pitchFamily="34" charset="0"/>
                <a:ea typeface="+mn-ea"/>
                <a:cs typeface="Times New Roman"/>
              </a:rPr>
              <a:t> les sources de financement en fonction de la criticité des projets : </a:t>
            </a:r>
            <a:r>
              <a:rPr kumimoji="0" lang="fr-FR" sz="2000" i="0" u="none" strike="noStrike" kern="1200" cap="none" spc="0" normalizeH="0" baseline="0" noProof="0" dirty="0">
                <a:ln>
                  <a:noFill/>
                </a:ln>
                <a:effectLst/>
                <a:uLnTx/>
                <a:uFillTx/>
                <a:latin typeface="Candara" panose="020E0502030303020204" pitchFamily="34" charset="0"/>
                <a:ea typeface="+mn-ea"/>
                <a:cs typeface="Times New Roman"/>
              </a:rPr>
              <a:t>les projets urgents doivent être portés par des financements rapides (ex : financement public, etc.) en vue de respecter les délais de mise en œuvre</a:t>
            </a:r>
            <a:r>
              <a:rPr kumimoji="0" lang="fr-FR" sz="2000" b="1" i="0" u="none" strike="noStrike" kern="1200" cap="none" spc="0" normalizeH="0" baseline="0" noProof="0" dirty="0">
                <a:ln>
                  <a:noFill/>
                </a:ln>
                <a:effectLst/>
                <a:uLnTx/>
                <a:uFillTx/>
                <a:latin typeface="Candara" panose="020E0502030303020204" pitchFamily="34" charset="0"/>
                <a:ea typeface="+mn-ea"/>
                <a:cs typeface="Times New Roman"/>
              </a:rPr>
              <a:t> ; </a:t>
            </a:r>
          </a:p>
          <a:p>
            <a:pPr marL="285750" indent="-285750" algn="just">
              <a:lnSpc>
                <a:spcPct val="107000"/>
              </a:lnSpc>
              <a:spcAft>
                <a:spcPts val="1015"/>
              </a:spcAft>
              <a:buFont typeface="Wingdings" panose="05000000000000000000" pitchFamily="2" charset="2"/>
              <a:buChar char="§"/>
            </a:pPr>
            <a:r>
              <a:rPr kumimoji="0" lang="fr-FR" sz="2000" b="1" i="0" u="none" strike="noStrike" kern="1200" cap="none" spc="0" normalizeH="0" baseline="0" noProof="0" dirty="0">
                <a:ln>
                  <a:noFill/>
                </a:ln>
                <a:effectLst/>
                <a:uLnTx/>
                <a:uFillTx/>
                <a:latin typeface="Candara" panose="020E0502030303020204" pitchFamily="34" charset="0"/>
                <a:ea typeface="+mn-ea"/>
                <a:cs typeface="Times New Roman"/>
              </a:rPr>
              <a:t>Maintenir un rythme d’investissement soutenu.</a:t>
            </a:r>
          </a:p>
        </p:txBody>
      </p:sp>
    </p:spTree>
    <p:extLst>
      <p:ext uri="{BB962C8B-B14F-4D97-AF65-F5344CB8AC3E}">
        <p14:creationId xmlns:p14="http://schemas.microsoft.com/office/powerpoint/2010/main" val="13193306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3460A32-10A0-4460-A363-5863B0D2CA44}"/>
              </a:ext>
            </a:extLst>
          </p:cNvPr>
          <p:cNvSpPr>
            <a:spLocks noGrp="1"/>
          </p:cNvSpPr>
          <p:nvPr>
            <p:ph type="title"/>
          </p:nvPr>
        </p:nvSpPr>
        <p:spPr>
          <a:xfrm flipH="1">
            <a:off x="11353800" y="-1280159"/>
            <a:ext cx="1021080" cy="2970848"/>
          </a:xfrm>
        </p:spPr>
        <p:txBody>
          <a:bodyPr/>
          <a:lstStyle/>
          <a:p>
            <a:r>
              <a:rPr lang="fr-FR"/>
              <a:t> </a:t>
            </a:r>
          </a:p>
        </p:txBody>
      </p:sp>
      <p:sp>
        <p:nvSpPr>
          <p:cNvPr id="4" name="Espace réservé du pied de page 3">
            <a:extLst>
              <a:ext uri="{FF2B5EF4-FFF2-40B4-BE49-F238E27FC236}">
                <a16:creationId xmlns:a16="http://schemas.microsoft.com/office/drawing/2014/main" id="{DD70A7C0-3D86-459C-8615-FD710D8DB2AE}"/>
              </a:ext>
            </a:extLst>
          </p:cNvPr>
          <p:cNvSpPr>
            <a:spLocks noGrp="1"/>
          </p:cNvSpPr>
          <p:nvPr>
            <p:ph type="ftr" sz="quarter" idx="11"/>
          </p:nvPr>
        </p:nvSpPr>
        <p:spPr/>
        <p:txBody>
          <a:bodyPr/>
          <a:lstStyle/>
          <a:p>
            <a:r>
              <a:rPr lang="fr-FR"/>
              <a:t>Construire la Côte d'Ivoire électrique</a:t>
            </a:r>
          </a:p>
        </p:txBody>
      </p:sp>
      <p:sp>
        <p:nvSpPr>
          <p:cNvPr id="5" name="Espace réservé du numéro de diapositive 4">
            <a:extLst>
              <a:ext uri="{FF2B5EF4-FFF2-40B4-BE49-F238E27FC236}">
                <a16:creationId xmlns:a16="http://schemas.microsoft.com/office/drawing/2014/main" id="{D93D01A9-A9BF-4614-977F-575A5CEBAD23}"/>
              </a:ext>
            </a:extLst>
          </p:cNvPr>
          <p:cNvSpPr>
            <a:spLocks noGrp="1"/>
          </p:cNvSpPr>
          <p:nvPr>
            <p:ph type="sldNum" sz="quarter" idx="12"/>
          </p:nvPr>
        </p:nvSpPr>
        <p:spPr/>
        <p:txBody>
          <a:bodyPr/>
          <a:lstStyle/>
          <a:p>
            <a:fld id="{E957DFF7-CC65-42D5-B625-3F855E324797}" type="slidenum">
              <a:rPr lang="fr-FR" smtClean="0"/>
              <a:t>23</a:t>
            </a:fld>
            <a:endParaRPr lang="fr-FR"/>
          </a:p>
        </p:txBody>
      </p:sp>
      <p:sp>
        <p:nvSpPr>
          <p:cNvPr id="6" name="Title 1">
            <a:extLst>
              <a:ext uri="{FF2B5EF4-FFF2-40B4-BE49-F238E27FC236}">
                <a16:creationId xmlns:a16="http://schemas.microsoft.com/office/drawing/2014/main" id="{3BCCC356-8651-4683-8BF7-2768C1113610}"/>
              </a:ext>
            </a:extLst>
          </p:cNvPr>
          <p:cNvSpPr>
            <a:spLocks noGrp="1"/>
          </p:cNvSpPr>
          <p:nvPr>
            <p:ph idx="1"/>
          </p:nvPr>
        </p:nvSpPr>
        <p:spPr>
          <a:xfrm>
            <a:off x="838200" y="2260192"/>
            <a:ext cx="10515600" cy="4351339"/>
          </a:xfrm>
        </p:spPr>
        <p:txBody>
          <a:bodyPr>
            <a:normAutofit/>
          </a:bodyPr>
          <a:lstStyle/>
          <a:p>
            <a:pPr marL="0" indent="0" algn="ctr">
              <a:buNone/>
            </a:pPr>
            <a:r>
              <a:rPr lang="fr-FR" sz="4000" b="1">
                <a:latin typeface="Microsoft Tai Le" panose="020B0502040204020203" pitchFamily="34" charset="0"/>
                <a:cs typeface="Microsoft Tai Le" panose="020B0502040204020203" pitchFamily="34" charset="0"/>
              </a:rPr>
              <a:t>Merci pour votre attention</a:t>
            </a:r>
            <a:br>
              <a:rPr lang="fr-FR" sz="4000"/>
            </a:br>
            <a:r>
              <a:rPr lang="fr-FR" sz="4000"/>
              <a:t> </a:t>
            </a:r>
          </a:p>
        </p:txBody>
      </p:sp>
      <p:pic>
        <p:nvPicPr>
          <p:cNvPr id="8" name="Image 7">
            <a:extLst>
              <a:ext uri="{FF2B5EF4-FFF2-40B4-BE49-F238E27FC236}">
                <a16:creationId xmlns:a16="http://schemas.microsoft.com/office/drawing/2014/main" id="{9CBE265B-9AC5-440F-A700-9EAFD15F07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24400" y="4530876"/>
            <a:ext cx="2743200" cy="1825475"/>
          </a:xfrm>
          <a:prstGeom prst="rect">
            <a:avLst/>
          </a:prstGeom>
        </p:spPr>
      </p:pic>
    </p:spTree>
    <p:extLst>
      <p:ext uri="{BB962C8B-B14F-4D97-AF65-F5344CB8AC3E}">
        <p14:creationId xmlns:p14="http://schemas.microsoft.com/office/powerpoint/2010/main" val="30502720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Image 7" descr="Une image contenant montagne, herbe, extérieur, nature&#10;&#10;Description générée automatiquement">
            <a:extLst>
              <a:ext uri="{FF2B5EF4-FFF2-40B4-BE49-F238E27FC236}">
                <a16:creationId xmlns:a16="http://schemas.microsoft.com/office/drawing/2014/main" id="{1A001D75-7ACA-4120-8A9B-C81744E4342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1983" b="9644"/>
          <a:stretch/>
        </p:blipFill>
        <p:spPr>
          <a:xfrm>
            <a:off x="2832792" y="-18287"/>
            <a:ext cx="9387671" cy="6920069"/>
          </a:xfrm>
          <a:prstGeom prst="rect">
            <a:avLst/>
          </a:prstGeom>
        </p:spPr>
      </p:pic>
      <p:pic>
        <p:nvPicPr>
          <p:cNvPr id="6" name="Image 5" descr="Une image contenant texte, herbe, nature, rive&#10;&#10;Description générée automatiquement">
            <a:extLst>
              <a:ext uri="{FF2B5EF4-FFF2-40B4-BE49-F238E27FC236}">
                <a16:creationId xmlns:a16="http://schemas.microsoft.com/office/drawing/2014/main" id="{E7D864DD-6168-4BB9-A04D-2176EB3FAD3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0664" b="12017"/>
          <a:stretch/>
        </p:blipFill>
        <p:spPr>
          <a:xfrm>
            <a:off x="0" y="-52919"/>
            <a:ext cx="12206041" cy="6954701"/>
          </a:xfrm>
          <a:custGeom>
            <a:avLst/>
            <a:gdLst/>
            <a:ahLst/>
            <a:cxnLst/>
            <a:rect l="l" t="t" r="r" b="b"/>
            <a:pathLst>
              <a:path w="12192000" h="6858000">
                <a:moveTo>
                  <a:pt x="10767920" y="0"/>
                </a:moveTo>
                <a:lnTo>
                  <a:pt x="12192000" y="0"/>
                </a:lnTo>
                <a:lnTo>
                  <a:pt x="12192000" y="927417"/>
                </a:lnTo>
                <a:lnTo>
                  <a:pt x="12082763" y="823269"/>
                </a:lnTo>
                <a:cubicBezTo>
                  <a:pt x="11719580" y="493176"/>
                  <a:pt x="11300738" y="223239"/>
                  <a:pt x="10841978" y="29200"/>
                </a:cubicBezTo>
                <a:close/>
                <a:moveTo>
                  <a:pt x="6012882" y="0"/>
                </a:moveTo>
                <a:lnTo>
                  <a:pt x="7504417" y="0"/>
                </a:lnTo>
                <a:lnTo>
                  <a:pt x="7430359" y="29200"/>
                </a:lnTo>
                <a:cubicBezTo>
                  <a:pt x="5857467" y="694478"/>
                  <a:pt x="4753816" y="2251936"/>
                  <a:pt x="4753816" y="4067166"/>
                </a:cubicBezTo>
                <a:cubicBezTo>
                  <a:pt x="4753816" y="5126051"/>
                  <a:pt x="5129364" y="6097221"/>
                  <a:pt x="5754532" y="6854750"/>
                </a:cubicBezTo>
                <a:lnTo>
                  <a:pt x="5757486" y="6858000"/>
                </a:lnTo>
                <a:lnTo>
                  <a:pt x="4830677" y="6858000"/>
                </a:lnTo>
                <a:lnTo>
                  <a:pt x="4745134" y="6724465"/>
                </a:lnTo>
                <a:cubicBezTo>
                  <a:pt x="4274836" y="5949876"/>
                  <a:pt x="4004010" y="5040579"/>
                  <a:pt x="4004010" y="4067979"/>
                </a:cubicBezTo>
                <a:cubicBezTo>
                  <a:pt x="4004010" y="2476453"/>
                  <a:pt x="4729195" y="1054430"/>
                  <a:pt x="5866922" y="114788"/>
                </a:cubicBezTo>
                <a:close/>
                <a:moveTo>
                  <a:pt x="0" y="0"/>
                </a:moveTo>
                <a:lnTo>
                  <a:pt x="4336230" y="0"/>
                </a:lnTo>
                <a:lnTo>
                  <a:pt x="4279837" y="65151"/>
                </a:lnTo>
                <a:cubicBezTo>
                  <a:pt x="3384436" y="1150943"/>
                  <a:pt x="2846555" y="2542953"/>
                  <a:pt x="2846555" y="4060687"/>
                </a:cubicBezTo>
                <a:cubicBezTo>
                  <a:pt x="2846555" y="5036374"/>
                  <a:pt x="3068843" y="5960103"/>
                  <a:pt x="3465501" y="6783922"/>
                </a:cubicBezTo>
                <a:lnTo>
                  <a:pt x="3503413" y="6858000"/>
                </a:lnTo>
                <a:lnTo>
                  <a:pt x="0" y="6858000"/>
                </a:lnTo>
                <a:close/>
              </a:path>
            </a:pathLst>
          </a:custGeom>
        </p:spPr>
      </p:pic>
      <p:sp>
        <p:nvSpPr>
          <p:cNvPr id="39" name="Freeform 95">
            <a:extLst>
              <a:ext uri="{FF2B5EF4-FFF2-40B4-BE49-F238E27FC236}">
                <a16:creationId xmlns:a16="http://schemas.microsoft.com/office/drawing/2014/main" id="{5EFCEEFE-DD72-4E23-A203-092AB1A62E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846555" y="-18287"/>
            <a:ext cx="9373908" cy="6920069"/>
          </a:xfrm>
          <a:custGeom>
            <a:avLst/>
            <a:gdLst>
              <a:gd name="connsiteX0" fmla="*/ 9363722 w 9373908"/>
              <a:gd name="connsiteY0" fmla="*/ 0 h 6920069"/>
              <a:gd name="connsiteX1" fmla="*/ 9373908 w 9373908"/>
              <a:gd name="connsiteY1" fmla="*/ 0 h 6920069"/>
              <a:gd name="connsiteX2" fmla="*/ 9373908 w 9373908"/>
              <a:gd name="connsiteY2" fmla="*/ 8011 h 6920069"/>
              <a:gd name="connsiteX3" fmla="*/ 4704244 w 9373908"/>
              <a:gd name="connsiteY3" fmla="*/ 0 h 6920069"/>
              <a:gd name="connsiteX4" fmla="*/ 7874983 w 9373908"/>
              <a:gd name="connsiteY4" fmla="*/ 0 h 6920069"/>
              <a:gd name="connsiteX5" fmla="*/ 7995423 w 9373908"/>
              <a:gd name="connsiteY5" fmla="*/ 47488 h 6920069"/>
              <a:gd name="connsiteX6" fmla="*/ 9236208 w 9373908"/>
              <a:gd name="connsiteY6" fmla="*/ 841557 h 6920069"/>
              <a:gd name="connsiteX7" fmla="*/ 9373908 w 9373908"/>
              <a:gd name="connsiteY7" fmla="*/ 972842 h 6920069"/>
              <a:gd name="connsiteX8" fmla="*/ 9373908 w 9373908"/>
              <a:gd name="connsiteY8" fmla="*/ 6920069 h 6920069"/>
              <a:gd name="connsiteX9" fmla="*/ 2950722 w 9373908"/>
              <a:gd name="connsiteY9" fmla="*/ 6920069 h 6920069"/>
              <a:gd name="connsiteX10" fmla="*/ 2907977 w 9373908"/>
              <a:gd name="connsiteY10" fmla="*/ 6873037 h 6920069"/>
              <a:gd name="connsiteX11" fmla="*/ 1907260 w 9373908"/>
              <a:gd name="connsiteY11" fmla="*/ 4085454 h 6920069"/>
              <a:gd name="connsiteX12" fmla="*/ 4583804 w 9373908"/>
              <a:gd name="connsiteY12" fmla="*/ 47488 h 6920069"/>
              <a:gd name="connsiteX13" fmla="*/ 1505505 w 9373908"/>
              <a:gd name="connsiteY13" fmla="*/ 0 h 6920069"/>
              <a:gd name="connsiteX14" fmla="*/ 3189581 w 9373908"/>
              <a:gd name="connsiteY14" fmla="*/ 0 h 6920069"/>
              <a:gd name="connsiteX15" fmla="*/ 3020368 w 9373908"/>
              <a:gd name="connsiteY15" fmla="*/ 133076 h 6920069"/>
              <a:gd name="connsiteX16" fmla="*/ 1157455 w 9373908"/>
              <a:gd name="connsiteY16" fmla="*/ 4086267 h 6920069"/>
              <a:gd name="connsiteX17" fmla="*/ 1898579 w 9373908"/>
              <a:gd name="connsiteY17" fmla="*/ 6742753 h 6920069"/>
              <a:gd name="connsiteX18" fmla="*/ 2012168 w 9373908"/>
              <a:gd name="connsiteY18" fmla="*/ 6920069 h 6920069"/>
              <a:gd name="connsiteX19" fmla="*/ 679265 w 9373908"/>
              <a:gd name="connsiteY19" fmla="*/ 6920069 h 6920069"/>
              <a:gd name="connsiteX20" fmla="*/ 618946 w 9373908"/>
              <a:gd name="connsiteY20" fmla="*/ 6802210 h 6920069"/>
              <a:gd name="connsiteX21" fmla="*/ 0 w 9373908"/>
              <a:gd name="connsiteY21" fmla="*/ 4078975 h 6920069"/>
              <a:gd name="connsiteX22" fmla="*/ 1433282 w 9373908"/>
              <a:gd name="connsiteY22" fmla="*/ 83440 h 6920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373908" h="6920069">
                <a:moveTo>
                  <a:pt x="9363722" y="0"/>
                </a:moveTo>
                <a:lnTo>
                  <a:pt x="9373908" y="0"/>
                </a:lnTo>
                <a:lnTo>
                  <a:pt x="9373908" y="8011"/>
                </a:lnTo>
                <a:close/>
                <a:moveTo>
                  <a:pt x="4704244" y="0"/>
                </a:moveTo>
                <a:lnTo>
                  <a:pt x="7874983" y="0"/>
                </a:lnTo>
                <a:lnTo>
                  <a:pt x="7995423" y="47488"/>
                </a:lnTo>
                <a:cubicBezTo>
                  <a:pt x="8454183" y="241528"/>
                  <a:pt x="8873025" y="511464"/>
                  <a:pt x="9236208" y="841557"/>
                </a:cubicBezTo>
                <a:lnTo>
                  <a:pt x="9373908" y="972842"/>
                </a:lnTo>
                <a:lnTo>
                  <a:pt x="9373908" y="6920069"/>
                </a:lnTo>
                <a:lnTo>
                  <a:pt x="2950722" y="6920069"/>
                </a:lnTo>
                <a:lnTo>
                  <a:pt x="2907977" y="6873037"/>
                </a:lnTo>
                <a:cubicBezTo>
                  <a:pt x="2282808" y="6115509"/>
                  <a:pt x="1907260" y="5144339"/>
                  <a:pt x="1907260" y="4085454"/>
                </a:cubicBezTo>
                <a:cubicBezTo>
                  <a:pt x="1907260" y="2270224"/>
                  <a:pt x="3010912" y="712766"/>
                  <a:pt x="4583804" y="47488"/>
                </a:cubicBezTo>
                <a:close/>
                <a:moveTo>
                  <a:pt x="1505505" y="0"/>
                </a:moveTo>
                <a:lnTo>
                  <a:pt x="3189581" y="0"/>
                </a:lnTo>
                <a:lnTo>
                  <a:pt x="3020368" y="133076"/>
                </a:lnTo>
                <a:cubicBezTo>
                  <a:pt x="1882640" y="1072718"/>
                  <a:pt x="1157455" y="2494741"/>
                  <a:pt x="1157455" y="4086267"/>
                </a:cubicBezTo>
                <a:cubicBezTo>
                  <a:pt x="1157455" y="5058867"/>
                  <a:pt x="1428281" y="5968164"/>
                  <a:pt x="1898579" y="6742753"/>
                </a:cubicBezTo>
                <a:lnTo>
                  <a:pt x="2012168" y="6920069"/>
                </a:lnTo>
                <a:lnTo>
                  <a:pt x="679265" y="6920069"/>
                </a:lnTo>
                <a:lnTo>
                  <a:pt x="618946" y="6802210"/>
                </a:lnTo>
                <a:cubicBezTo>
                  <a:pt x="222288" y="5978391"/>
                  <a:pt x="0" y="5054662"/>
                  <a:pt x="0" y="4078975"/>
                </a:cubicBezTo>
                <a:cubicBezTo>
                  <a:pt x="0" y="2561242"/>
                  <a:pt x="537881" y="1169231"/>
                  <a:pt x="1433282" y="83440"/>
                </a:cubicBezTo>
                <a:close/>
              </a:path>
            </a:pathLst>
          </a:custGeom>
          <a:noFill/>
          <a:ln w="60325" cmpd="dbl">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1" name="Freeform 5">
            <a:extLst>
              <a:ext uri="{FF2B5EF4-FFF2-40B4-BE49-F238E27FC236}">
                <a16:creationId xmlns:a16="http://schemas.microsoft.com/office/drawing/2014/main" id="{2A73F40A-89D3-430B-96F3-4FFB3CCFB7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5827529" y="660400"/>
            <a:ext cx="6381405" cy="6214533"/>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lumMod val="85000"/>
              <a:lumOff val="15000"/>
              <a:alpha val="60000"/>
            </a:schemeClr>
          </a:solidFill>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vert="horz" lIns="91440" tIns="45720" rIns="91440" bIns="45720" rtlCol="0" anchor="t">
            <a:normAutofit/>
          </a:bodyPr>
          <a:lstStyle/>
          <a:p>
            <a:pPr marL="0" marR="0" lvl="0" indent="0" algn="ctr" defTabSz="914400" rtl="0" eaLnBrk="1" fontAlgn="auto" latinLnBrk="0" hangingPunct="1">
              <a:lnSpc>
                <a:spcPct val="100000"/>
              </a:lnSpc>
              <a:spcBef>
                <a:spcPts val="0"/>
              </a:spcBef>
              <a:spcAft>
                <a:spcPts val="1000"/>
              </a:spcAft>
              <a:buClr>
                <a:prstClr val="white"/>
              </a:buClr>
              <a:buSzPct val="100000"/>
              <a:buFont typeface="Arial"/>
              <a:buNone/>
              <a:tabLst/>
              <a:defRPr/>
            </a:pPr>
            <a:endParaRPr kumimoji="0" lang="en-US" sz="1600" b="0" i="0" u="none" strike="noStrike" kern="1200" cap="all" spc="0" normalizeH="0" baseline="0" noProof="0">
              <a:ln>
                <a:noFill/>
              </a:ln>
              <a:solidFill>
                <a:prstClr val="white"/>
              </a:solidFill>
              <a:effectLst/>
              <a:uLnTx/>
              <a:uFillTx/>
              <a:latin typeface="Calibri" panose="020F0502020204030204"/>
              <a:ea typeface="+mn-ea"/>
              <a:cs typeface="+mn-cs"/>
            </a:endParaRPr>
          </a:p>
        </p:txBody>
      </p:sp>
      <p:sp>
        <p:nvSpPr>
          <p:cNvPr id="9" name="ZoneTexte 8"/>
          <p:cNvSpPr txBox="1"/>
          <p:nvPr/>
        </p:nvSpPr>
        <p:spPr>
          <a:xfrm>
            <a:off x="6347053" y="2568163"/>
            <a:ext cx="5673150" cy="2627294"/>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90000"/>
              </a:lnSpc>
              <a:spcBef>
                <a:spcPct val="0"/>
              </a:spcBef>
              <a:spcAft>
                <a:spcPts val="600"/>
              </a:spcAft>
              <a:buClrTx/>
              <a:buSzTx/>
              <a:buFontTx/>
              <a:buNone/>
              <a:tabLst/>
              <a:defRPr/>
            </a:pPr>
            <a:r>
              <a:rPr kumimoji="0" lang="fr-FR" sz="4800" b="1" i="0" u="none" strike="noStrike" kern="1200" cap="none" spc="0" normalizeH="0" baseline="0" noProof="0" dirty="0">
                <a:ln>
                  <a:noFill/>
                </a:ln>
                <a:solidFill>
                  <a:prstClr val="white"/>
                </a:solidFill>
                <a:effectLst/>
                <a:uLnTx/>
                <a:uFillTx/>
                <a:latin typeface="Calibri Light" panose="020F0302020204030204"/>
                <a:ea typeface="+mn-ea"/>
                <a:cs typeface="+mn-cs"/>
              </a:rPr>
              <a:t>INTRODUCTION</a:t>
            </a:r>
            <a:endParaRPr kumimoji="0" lang="en-US" sz="4800" b="1"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spTree>
    <p:extLst>
      <p:ext uri="{BB962C8B-B14F-4D97-AF65-F5344CB8AC3E}">
        <p14:creationId xmlns:p14="http://schemas.microsoft.com/office/powerpoint/2010/main" val="1443320341"/>
      </p:ext>
    </p:extLst>
  </p:cSld>
  <p:clrMapOvr>
    <a:overrideClrMapping bg1="dk1" tx1="lt1" bg2="dk2" tx2="lt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A3476C86-E36F-6ECD-B77C-B7B0399840BA}"/>
              </a:ext>
            </a:extLst>
          </p:cNvPr>
          <p:cNvSpPr>
            <a:spLocks noGrp="1"/>
          </p:cNvSpPr>
          <p:nvPr>
            <p:ph type="ftr" sz="quarter" idx="11"/>
          </p:nvPr>
        </p:nvSpPr>
        <p:spPr/>
        <p:txBody>
          <a:bodyPr/>
          <a:lstStyle/>
          <a:p>
            <a:r>
              <a:rPr lang="fr-FR">
                <a:solidFill>
                  <a:schemeClr val="bg1">
                    <a:lumMod val="50000"/>
                  </a:schemeClr>
                </a:solidFill>
              </a:rPr>
              <a:t>Construire</a:t>
            </a:r>
            <a:r>
              <a:rPr lang="fr-FR"/>
              <a:t> la Côte d'Ivoire électrique</a:t>
            </a:r>
          </a:p>
        </p:txBody>
      </p:sp>
      <p:sp>
        <p:nvSpPr>
          <p:cNvPr id="5" name="Espace réservé du numéro de diapositive 4">
            <a:extLst>
              <a:ext uri="{FF2B5EF4-FFF2-40B4-BE49-F238E27FC236}">
                <a16:creationId xmlns:a16="http://schemas.microsoft.com/office/drawing/2014/main" id="{9D6D811C-DC32-4CCC-8D14-7E4511E1B6E9}"/>
              </a:ext>
            </a:extLst>
          </p:cNvPr>
          <p:cNvSpPr>
            <a:spLocks noGrp="1"/>
          </p:cNvSpPr>
          <p:nvPr>
            <p:ph type="sldNum" sz="quarter" idx="12"/>
          </p:nvPr>
        </p:nvSpPr>
        <p:spPr/>
        <p:txBody>
          <a:bodyPr/>
          <a:lstStyle/>
          <a:p>
            <a:fld id="{E957DFF7-CC65-42D5-B625-3F855E324797}" type="slidenum">
              <a:rPr lang="fr-FR" smtClean="0"/>
              <a:pPr/>
              <a:t>4</a:t>
            </a:fld>
            <a:endParaRPr lang="fr-FR"/>
          </a:p>
        </p:txBody>
      </p:sp>
      <p:sp>
        <p:nvSpPr>
          <p:cNvPr id="6" name="ZoneTexte 5">
            <a:extLst>
              <a:ext uri="{FF2B5EF4-FFF2-40B4-BE49-F238E27FC236}">
                <a16:creationId xmlns:a16="http://schemas.microsoft.com/office/drawing/2014/main" id="{49D17AE8-BD02-7C5B-4130-B26BD4CE2AE5}"/>
              </a:ext>
            </a:extLst>
          </p:cNvPr>
          <p:cNvSpPr txBox="1"/>
          <p:nvPr/>
        </p:nvSpPr>
        <p:spPr>
          <a:xfrm>
            <a:off x="102994" y="1098976"/>
            <a:ext cx="11327006" cy="4535472"/>
          </a:xfrm>
          <a:prstGeom prst="rect">
            <a:avLst/>
          </a:prstGeom>
          <a:noFill/>
        </p:spPr>
        <p:txBody>
          <a:bodyPr wrap="square">
            <a:spAutoFit/>
          </a:bodyPr>
          <a:lstStyle/>
          <a:p>
            <a:pPr marL="342900" indent="-342900" algn="just">
              <a:lnSpc>
                <a:spcPct val="107000"/>
              </a:lnSpc>
              <a:spcAft>
                <a:spcPts val="1015"/>
              </a:spcAft>
              <a:buFont typeface="Wingdings" panose="05000000000000000000" pitchFamily="2" charset="2"/>
              <a:buChar char="§"/>
            </a:pPr>
            <a:r>
              <a:rPr lang="fr-CI" sz="2000" b="1" dirty="0">
                <a:solidFill>
                  <a:srgbClr val="FF0000"/>
                </a:solidFill>
                <a:effectLst/>
                <a:latin typeface="Candara" panose="020E0502030303020204" pitchFamily="34" charset="0"/>
                <a:ea typeface="Times New Roman" panose="02020603050405020304" pitchFamily="18" charset="0"/>
                <a:cs typeface="Times New Roman" panose="02020603050405020304" pitchFamily="18" charset="0"/>
              </a:rPr>
              <a:t>Depuis 2011, plusieurs grands projets d’investissement ont été </a:t>
            </a:r>
            <a:r>
              <a:rPr lang="fr-CI" sz="2000" b="1" dirty="0">
                <a:solidFill>
                  <a:srgbClr val="FF0000"/>
                </a:solidFill>
                <a:latin typeface="Candara" panose="020E0502030303020204" pitchFamily="34" charset="0"/>
                <a:ea typeface="Times New Roman" panose="02020603050405020304" pitchFamily="18" charset="0"/>
                <a:cs typeface="Times New Roman" panose="02020603050405020304" pitchFamily="18" charset="0"/>
              </a:rPr>
              <a:t>réalisé</a:t>
            </a:r>
            <a:r>
              <a:rPr lang="fr-CI" sz="2000" b="1" dirty="0">
                <a:solidFill>
                  <a:srgbClr val="FF0000"/>
                </a:solidFill>
                <a:effectLst/>
                <a:latin typeface="Candara" panose="020E0502030303020204" pitchFamily="34" charset="0"/>
                <a:ea typeface="Times New Roman" panose="02020603050405020304" pitchFamily="18" charset="0"/>
                <a:cs typeface="Times New Roman" panose="02020603050405020304" pitchFamily="18" charset="0"/>
              </a:rPr>
              <a:t>s par CI-ENERGIES dans le secteur de l’électricité.</a:t>
            </a:r>
          </a:p>
          <a:p>
            <a:pPr marL="0" indent="0" algn="just">
              <a:lnSpc>
                <a:spcPct val="107000"/>
              </a:lnSpc>
              <a:spcAft>
                <a:spcPts val="1015"/>
              </a:spcAft>
              <a:buNone/>
            </a:pPr>
            <a:endParaRPr lang="fr-CI" sz="800" dirty="0">
              <a:effectLst/>
              <a:latin typeface="Candara" panose="020E0502030303020204" pitchFamily="34" charset="0"/>
              <a:ea typeface="Times New Roman" panose="02020603050405020304" pitchFamily="18" charset="0"/>
              <a:cs typeface="Times New Roman" panose="02020603050405020304" pitchFamily="18" charset="0"/>
            </a:endParaRPr>
          </a:p>
          <a:p>
            <a:pPr marL="342900" indent="-342900" algn="just">
              <a:lnSpc>
                <a:spcPct val="107000"/>
              </a:lnSpc>
              <a:spcAft>
                <a:spcPts val="1015"/>
              </a:spcAft>
              <a:buFont typeface="Wingdings" panose="05000000000000000000" pitchFamily="2" charset="2"/>
              <a:buChar char="§"/>
            </a:pPr>
            <a:r>
              <a:rPr lang="fr-CI" sz="2000" dirty="0">
                <a:latin typeface="Candara" panose="020E0502030303020204" pitchFamily="34" charset="0"/>
                <a:ea typeface="Times New Roman" panose="02020603050405020304" pitchFamily="18" charset="0"/>
                <a:cs typeface="Times New Roman" panose="02020603050405020304" pitchFamily="18" charset="0"/>
              </a:rPr>
              <a:t>Les résultats de cette performance se traduisent par l’accroissement du parc de production, le renforcement du réseau électrique de Transport et de Distribution ainsi que l’électrification massive des localités du pays, sans oublier la modernisation de la Téléconduite du système.</a:t>
            </a:r>
          </a:p>
          <a:p>
            <a:pPr marL="0" indent="0" algn="just">
              <a:lnSpc>
                <a:spcPct val="107000"/>
              </a:lnSpc>
              <a:spcAft>
                <a:spcPts val="1015"/>
              </a:spcAft>
              <a:buNone/>
            </a:pPr>
            <a:endParaRPr lang="fr-CI" sz="800" dirty="0">
              <a:effectLst/>
              <a:latin typeface="Candara" panose="020E0502030303020204" pitchFamily="34" charset="0"/>
              <a:ea typeface="Times New Roman" panose="02020603050405020304" pitchFamily="18" charset="0"/>
              <a:cs typeface="Times New Roman" panose="02020603050405020304" pitchFamily="18" charset="0"/>
            </a:endParaRPr>
          </a:p>
          <a:p>
            <a:pPr marL="342900" indent="-342900" algn="just">
              <a:lnSpc>
                <a:spcPct val="107000"/>
              </a:lnSpc>
              <a:spcAft>
                <a:spcPts val="1015"/>
              </a:spcAft>
              <a:buFont typeface="Wingdings" panose="05000000000000000000" pitchFamily="2" charset="2"/>
              <a:buChar char="§"/>
            </a:pPr>
            <a:r>
              <a:rPr lang="fr-CI" sz="2000" dirty="0">
                <a:latin typeface="Candara" panose="020E0502030303020204" pitchFamily="34" charset="0"/>
                <a:ea typeface="Times New Roman" panose="02020603050405020304" pitchFamily="18" charset="0"/>
                <a:cs typeface="Times New Roman" panose="02020603050405020304" pitchFamily="18" charset="0"/>
              </a:rPr>
              <a:t>Ces investissements ont été guidés par une approche rationnelle basée sur des études de Plans Directeurs à Long Terme couvrant tous les segments du système électrique.</a:t>
            </a:r>
          </a:p>
          <a:p>
            <a:pPr marL="0" indent="0" algn="just">
              <a:lnSpc>
                <a:spcPct val="107000"/>
              </a:lnSpc>
              <a:spcAft>
                <a:spcPts val="1015"/>
              </a:spcAft>
              <a:buNone/>
            </a:pPr>
            <a:endParaRPr lang="fr-CI" sz="800" dirty="0">
              <a:latin typeface="Candara" panose="020E0502030303020204" pitchFamily="34" charset="0"/>
              <a:ea typeface="Times New Roman" panose="02020603050405020304" pitchFamily="18" charset="0"/>
              <a:cs typeface="Times New Roman" panose="02020603050405020304" pitchFamily="18" charset="0"/>
            </a:endParaRPr>
          </a:p>
          <a:p>
            <a:pPr marL="342900" indent="-342900" algn="just">
              <a:lnSpc>
                <a:spcPct val="107000"/>
              </a:lnSpc>
              <a:spcAft>
                <a:spcPts val="1015"/>
              </a:spcAft>
              <a:buFont typeface="Wingdings" panose="05000000000000000000" pitchFamily="2" charset="2"/>
              <a:buChar char="§"/>
            </a:pPr>
            <a:r>
              <a:rPr lang="fr-CI" sz="2000" b="1" dirty="0">
                <a:solidFill>
                  <a:schemeClr val="accent1">
                    <a:lumMod val="50000"/>
                  </a:schemeClr>
                </a:solidFill>
                <a:latin typeface="Candara" panose="020E0502030303020204" pitchFamily="34" charset="0"/>
                <a:ea typeface="Times New Roman" panose="02020603050405020304" pitchFamily="18" charset="0"/>
                <a:cs typeface="Times New Roman" panose="02020603050405020304" pitchFamily="18" charset="0"/>
              </a:rPr>
              <a:t>Le but de cette communication est de </a:t>
            </a:r>
            <a:r>
              <a:rPr lang="fr-FR" sz="2000" b="1" dirty="0">
                <a:solidFill>
                  <a:schemeClr val="accent1">
                    <a:lumMod val="50000"/>
                  </a:schemeClr>
                </a:solidFill>
                <a:latin typeface="Candara" panose="020E0502030303020204" pitchFamily="34" charset="0"/>
                <a:ea typeface="Times New Roman" panose="02020603050405020304" pitchFamily="18" charset="0"/>
                <a:cs typeface="Times New Roman" panose="02020603050405020304" pitchFamily="18" charset="0"/>
              </a:rPr>
              <a:t>présenter le processus ainsi que les résultats de la planification, de la programmation et du financement des investissements dans le Secteur de l’Electricité en Côte d’Ivoire</a:t>
            </a:r>
            <a:r>
              <a:rPr lang="fr-CI" sz="2000" b="1" dirty="0">
                <a:solidFill>
                  <a:schemeClr val="accent1">
                    <a:lumMod val="50000"/>
                  </a:schemeClr>
                </a:solidFill>
                <a:latin typeface="Candara" panose="020E0502030303020204" pitchFamily="34" charset="0"/>
                <a:ea typeface="Times New Roman" panose="02020603050405020304" pitchFamily="18" charset="0"/>
                <a:cs typeface="Times New Roman" panose="02020603050405020304" pitchFamily="18" charset="0"/>
              </a:rPr>
              <a:t>.</a:t>
            </a:r>
          </a:p>
        </p:txBody>
      </p:sp>
      <p:sp>
        <p:nvSpPr>
          <p:cNvPr id="7" name="Titre 1">
            <a:extLst>
              <a:ext uri="{FF2B5EF4-FFF2-40B4-BE49-F238E27FC236}">
                <a16:creationId xmlns:a16="http://schemas.microsoft.com/office/drawing/2014/main" id="{9EA44739-58D8-0F32-9D42-12772E2D8C39}"/>
              </a:ext>
            </a:extLst>
          </p:cNvPr>
          <p:cNvSpPr txBox="1">
            <a:spLocks/>
          </p:cNvSpPr>
          <p:nvPr/>
        </p:nvSpPr>
        <p:spPr>
          <a:xfrm>
            <a:off x="0" y="-204664"/>
            <a:ext cx="12192000" cy="846701"/>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200" kern="1200">
                <a:solidFill>
                  <a:srgbClr val="000000"/>
                </a:solidFill>
                <a:latin typeface="Myriad Pro"/>
                <a:ea typeface="+mj-ea"/>
                <a:cs typeface="Myriad Pro"/>
              </a:defRPr>
            </a:lvl1pPr>
          </a:lstStyle>
          <a:p>
            <a:r>
              <a:rPr lang="fr-FR" sz="2000" b="1" cap="small" dirty="0">
                <a:solidFill>
                  <a:schemeClr val="tx1"/>
                </a:solidFill>
                <a:latin typeface="Candara" panose="020E0502030303020204" pitchFamily="34" charset="0"/>
              </a:rPr>
              <a:t>I. INTRODUCTION</a:t>
            </a:r>
          </a:p>
        </p:txBody>
      </p:sp>
    </p:spTree>
    <p:extLst>
      <p:ext uri="{BB962C8B-B14F-4D97-AF65-F5344CB8AC3E}">
        <p14:creationId xmlns:p14="http://schemas.microsoft.com/office/powerpoint/2010/main" val="6585024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Image 7" descr="Une image contenant montagne, herbe, extérieur, nature&#10;&#10;Description générée automatiquement">
            <a:extLst>
              <a:ext uri="{FF2B5EF4-FFF2-40B4-BE49-F238E27FC236}">
                <a16:creationId xmlns:a16="http://schemas.microsoft.com/office/drawing/2014/main" id="{1A001D75-7ACA-4120-8A9B-C81744E4342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1983" b="9644"/>
          <a:stretch/>
        </p:blipFill>
        <p:spPr>
          <a:xfrm>
            <a:off x="2832792" y="-18287"/>
            <a:ext cx="9387671" cy="6920069"/>
          </a:xfrm>
          <a:prstGeom prst="rect">
            <a:avLst/>
          </a:prstGeom>
        </p:spPr>
      </p:pic>
      <p:pic>
        <p:nvPicPr>
          <p:cNvPr id="6" name="Image 5" descr="Une image contenant texte, herbe, nature, rive&#10;&#10;Description générée automatiquement">
            <a:extLst>
              <a:ext uri="{FF2B5EF4-FFF2-40B4-BE49-F238E27FC236}">
                <a16:creationId xmlns:a16="http://schemas.microsoft.com/office/drawing/2014/main" id="{E7D864DD-6168-4BB9-A04D-2176EB3FAD3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0664" b="12017"/>
          <a:stretch/>
        </p:blipFill>
        <p:spPr>
          <a:xfrm>
            <a:off x="0" y="-52919"/>
            <a:ext cx="12206041" cy="6954701"/>
          </a:xfrm>
          <a:custGeom>
            <a:avLst/>
            <a:gdLst/>
            <a:ahLst/>
            <a:cxnLst/>
            <a:rect l="l" t="t" r="r" b="b"/>
            <a:pathLst>
              <a:path w="12192000" h="6858000">
                <a:moveTo>
                  <a:pt x="10767920" y="0"/>
                </a:moveTo>
                <a:lnTo>
                  <a:pt x="12192000" y="0"/>
                </a:lnTo>
                <a:lnTo>
                  <a:pt x="12192000" y="927417"/>
                </a:lnTo>
                <a:lnTo>
                  <a:pt x="12082763" y="823269"/>
                </a:lnTo>
                <a:cubicBezTo>
                  <a:pt x="11719580" y="493176"/>
                  <a:pt x="11300738" y="223239"/>
                  <a:pt x="10841978" y="29200"/>
                </a:cubicBezTo>
                <a:close/>
                <a:moveTo>
                  <a:pt x="6012882" y="0"/>
                </a:moveTo>
                <a:lnTo>
                  <a:pt x="7504417" y="0"/>
                </a:lnTo>
                <a:lnTo>
                  <a:pt x="7430359" y="29200"/>
                </a:lnTo>
                <a:cubicBezTo>
                  <a:pt x="5857467" y="694478"/>
                  <a:pt x="4753816" y="2251936"/>
                  <a:pt x="4753816" y="4067166"/>
                </a:cubicBezTo>
                <a:cubicBezTo>
                  <a:pt x="4753816" y="5126051"/>
                  <a:pt x="5129364" y="6097221"/>
                  <a:pt x="5754532" y="6854750"/>
                </a:cubicBezTo>
                <a:lnTo>
                  <a:pt x="5757486" y="6858000"/>
                </a:lnTo>
                <a:lnTo>
                  <a:pt x="4830677" y="6858000"/>
                </a:lnTo>
                <a:lnTo>
                  <a:pt x="4745134" y="6724465"/>
                </a:lnTo>
                <a:cubicBezTo>
                  <a:pt x="4274836" y="5949876"/>
                  <a:pt x="4004010" y="5040579"/>
                  <a:pt x="4004010" y="4067979"/>
                </a:cubicBezTo>
                <a:cubicBezTo>
                  <a:pt x="4004010" y="2476453"/>
                  <a:pt x="4729195" y="1054430"/>
                  <a:pt x="5866922" y="114788"/>
                </a:cubicBezTo>
                <a:close/>
                <a:moveTo>
                  <a:pt x="0" y="0"/>
                </a:moveTo>
                <a:lnTo>
                  <a:pt x="4336230" y="0"/>
                </a:lnTo>
                <a:lnTo>
                  <a:pt x="4279837" y="65151"/>
                </a:lnTo>
                <a:cubicBezTo>
                  <a:pt x="3384436" y="1150943"/>
                  <a:pt x="2846555" y="2542953"/>
                  <a:pt x="2846555" y="4060687"/>
                </a:cubicBezTo>
                <a:cubicBezTo>
                  <a:pt x="2846555" y="5036374"/>
                  <a:pt x="3068843" y="5960103"/>
                  <a:pt x="3465501" y="6783922"/>
                </a:cubicBezTo>
                <a:lnTo>
                  <a:pt x="3503413" y="6858000"/>
                </a:lnTo>
                <a:lnTo>
                  <a:pt x="0" y="6858000"/>
                </a:lnTo>
                <a:close/>
              </a:path>
            </a:pathLst>
          </a:custGeom>
        </p:spPr>
      </p:pic>
      <p:sp>
        <p:nvSpPr>
          <p:cNvPr id="39" name="Freeform 95">
            <a:extLst>
              <a:ext uri="{FF2B5EF4-FFF2-40B4-BE49-F238E27FC236}">
                <a16:creationId xmlns:a16="http://schemas.microsoft.com/office/drawing/2014/main" id="{5EFCEEFE-DD72-4E23-A203-092AB1A62E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846555" y="-18287"/>
            <a:ext cx="9373908" cy="6920069"/>
          </a:xfrm>
          <a:custGeom>
            <a:avLst/>
            <a:gdLst>
              <a:gd name="connsiteX0" fmla="*/ 9363722 w 9373908"/>
              <a:gd name="connsiteY0" fmla="*/ 0 h 6920069"/>
              <a:gd name="connsiteX1" fmla="*/ 9373908 w 9373908"/>
              <a:gd name="connsiteY1" fmla="*/ 0 h 6920069"/>
              <a:gd name="connsiteX2" fmla="*/ 9373908 w 9373908"/>
              <a:gd name="connsiteY2" fmla="*/ 8011 h 6920069"/>
              <a:gd name="connsiteX3" fmla="*/ 4704244 w 9373908"/>
              <a:gd name="connsiteY3" fmla="*/ 0 h 6920069"/>
              <a:gd name="connsiteX4" fmla="*/ 7874983 w 9373908"/>
              <a:gd name="connsiteY4" fmla="*/ 0 h 6920069"/>
              <a:gd name="connsiteX5" fmla="*/ 7995423 w 9373908"/>
              <a:gd name="connsiteY5" fmla="*/ 47488 h 6920069"/>
              <a:gd name="connsiteX6" fmla="*/ 9236208 w 9373908"/>
              <a:gd name="connsiteY6" fmla="*/ 841557 h 6920069"/>
              <a:gd name="connsiteX7" fmla="*/ 9373908 w 9373908"/>
              <a:gd name="connsiteY7" fmla="*/ 972842 h 6920069"/>
              <a:gd name="connsiteX8" fmla="*/ 9373908 w 9373908"/>
              <a:gd name="connsiteY8" fmla="*/ 6920069 h 6920069"/>
              <a:gd name="connsiteX9" fmla="*/ 2950722 w 9373908"/>
              <a:gd name="connsiteY9" fmla="*/ 6920069 h 6920069"/>
              <a:gd name="connsiteX10" fmla="*/ 2907977 w 9373908"/>
              <a:gd name="connsiteY10" fmla="*/ 6873037 h 6920069"/>
              <a:gd name="connsiteX11" fmla="*/ 1907260 w 9373908"/>
              <a:gd name="connsiteY11" fmla="*/ 4085454 h 6920069"/>
              <a:gd name="connsiteX12" fmla="*/ 4583804 w 9373908"/>
              <a:gd name="connsiteY12" fmla="*/ 47488 h 6920069"/>
              <a:gd name="connsiteX13" fmla="*/ 1505505 w 9373908"/>
              <a:gd name="connsiteY13" fmla="*/ 0 h 6920069"/>
              <a:gd name="connsiteX14" fmla="*/ 3189581 w 9373908"/>
              <a:gd name="connsiteY14" fmla="*/ 0 h 6920069"/>
              <a:gd name="connsiteX15" fmla="*/ 3020368 w 9373908"/>
              <a:gd name="connsiteY15" fmla="*/ 133076 h 6920069"/>
              <a:gd name="connsiteX16" fmla="*/ 1157455 w 9373908"/>
              <a:gd name="connsiteY16" fmla="*/ 4086267 h 6920069"/>
              <a:gd name="connsiteX17" fmla="*/ 1898579 w 9373908"/>
              <a:gd name="connsiteY17" fmla="*/ 6742753 h 6920069"/>
              <a:gd name="connsiteX18" fmla="*/ 2012168 w 9373908"/>
              <a:gd name="connsiteY18" fmla="*/ 6920069 h 6920069"/>
              <a:gd name="connsiteX19" fmla="*/ 679265 w 9373908"/>
              <a:gd name="connsiteY19" fmla="*/ 6920069 h 6920069"/>
              <a:gd name="connsiteX20" fmla="*/ 618946 w 9373908"/>
              <a:gd name="connsiteY20" fmla="*/ 6802210 h 6920069"/>
              <a:gd name="connsiteX21" fmla="*/ 0 w 9373908"/>
              <a:gd name="connsiteY21" fmla="*/ 4078975 h 6920069"/>
              <a:gd name="connsiteX22" fmla="*/ 1433282 w 9373908"/>
              <a:gd name="connsiteY22" fmla="*/ 83440 h 6920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373908" h="6920069">
                <a:moveTo>
                  <a:pt x="9363722" y="0"/>
                </a:moveTo>
                <a:lnTo>
                  <a:pt x="9373908" y="0"/>
                </a:lnTo>
                <a:lnTo>
                  <a:pt x="9373908" y="8011"/>
                </a:lnTo>
                <a:close/>
                <a:moveTo>
                  <a:pt x="4704244" y="0"/>
                </a:moveTo>
                <a:lnTo>
                  <a:pt x="7874983" y="0"/>
                </a:lnTo>
                <a:lnTo>
                  <a:pt x="7995423" y="47488"/>
                </a:lnTo>
                <a:cubicBezTo>
                  <a:pt x="8454183" y="241528"/>
                  <a:pt x="8873025" y="511464"/>
                  <a:pt x="9236208" y="841557"/>
                </a:cubicBezTo>
                <a:lnTo>
                  <a:pt x="9373908" y="972842"/>
                </a:lnTo>
                <a:lnTo>
                  <a:pt x="9373908" y="6920069"/>
                </a:lnTo>
                <a:lnTo>
                  <a:pt x="2950722" y="6920069"/>
                </a:lnTo>
                <a:lnTo>
                  <a:pt x="2907977" y="6873037"/>
                </a:lnTo>
                <a:cubicBezTo>
                  <a:pt x="2282808" y="6115509"/>
                  <a:pt x="1907260" y="5144339"/>
                  <a:pt x="1907260" y="4085454"/>
                </a:cubicBezTo>
                <a:cubicBezTo>
                  <a:pt x="1907260" y="2270224"/>
                  <a:pt x="3010912" y="712766"/>
                  <a:pt x="4583804" y="47488"/>
                </a:cubicBezTo>
                <a:close/>
                <a:moveTo>
                  <a:pt x="1505505" y="0"/>
                </a:moveTo>
                <a:lnTo>
                  <a:pt x="3189581" y="0"/>
                </a:lnTo>
                <a:lnTo>
                  <a:pt x="3020368" y="133076"/>
                </a:lnTo>
                <a:cubicBezTo>
                  <a:pt x="1882640" y="1072718"/>
                  <a:pt x="1157455" y="2494741"/>
                  <a:pt x="1157455" y="4086267"/>
                </a:cubicBezTo>
                <a:cubicBezTo>
                  <a:pt x="1157455" y="5058867"/>
                  <a:pt x="1428281" y="5968164"/>
                  <a:pt x="1898579" y="6742753"/>
                </a:cubicBezTo>
                <a:lnTo>
                  <a:pt x="2012168" y="6920069"/>
                </a:lnTo>
                <a:lnTo>
                  <a:pt x="679265" y="6920069"/>
                </a:lnTo>
                <a:lnTo>
                  <a:pt x="618946" y="6802210"/>
                </a:lnTo>
                <a:cubicBezTo>
                  <a:pt x="222288" y="5978391"/>
                  <a:pt x="0" y="5054662"/>
                  <a:pt x="0" y="4078975"/>
                </a:cubicBezTo>
                <a:cubicBezTo>
                  <a:pt x="0" y="2561242"/>
                  <a:pt x="537881" y="1169231"/>
                  <a:pt x="1433282" y="83440"/>
                </a:cubicBezTo>
                <a:close/>
              </a:path>
            </a:pathLst>
          </a:custGeom>
          <a:noFill/>
          <a:ln w="60325" cmpd="dbl">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1" name="Freeform 5">
            <a:extLst>
              <a:ext uri="{FF2B5EF4-FFF2-40B4-BE49-F238E27FC236}">
                <a16:creationId xmlns:a16="http://schemas.microsoft.com/office/drawing/2014/main" id="{2A73F40A-89D3-430B-96F3-4FFB3CCFB7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5827529" y="660400"/>
            <a:ext cx="6381405" cy="6214533"/>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lumMod val="85000"/>
              <a:lumOff val="15000"/>
              <a:alpha val="60000"/>
            </a:schemeClr>
          </a:solidFill>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vert="horz" lIns="91440" tIns="45720" rIns="91440" bIns="45720" rtlCol="0" anchor="t">
            <a:normAutofit/>
          </a:bodyPr>
          <a:lstStyle/>
          <a:p>
            <a:pPr marL="0" marR="0" lvl="0" indent="0" algn="ctr" defTabSz="914400" rtl="0" eaLnBrk="1" fontAlgn="auto" latinLnBrk="0" hangingPunct="1">
              <a:lnSpc>
                <a:spcPct val="100000"/>
              </a:lnSpc>
              <a:spcBef>
                <a:spcPts val="0"/>
              </a:spcBef>
              <a:spcAft>
                <a:spcPts val="1000"/>
              </a:spcAft>
              <a:buClr>
                <a:prstClr val="white"/>
              </a:buClr>
              <a:buSzPct val="100000"/>
              <a:buFont typeface="Arial"/>
              <a:buNone/>
              <a:tabLst/>
              <a:defRPr/>
            </a:pPr>
            <a:endParaRPr kumimoji="0" lang="en-US" sz="1600" b="0" i="0" u="none" strike="noStrike" kern="1200" cap="all" spc="0" normalizeH="0" baseline="0" noProof="0">
              <a:ln>
                <a:noFill/>
              </a:ln>
              <a:solidFill>
                <a:prstClr val="white"/>
              </a:solidFill>
              <a:effectLst/>
              <a:uLnTx/>
              <a:uFillTx/>
              <a:latin typeface="Calibri" panose="020F0502020204030204"/>
              <a:ea typeface="+mn-ea"/>
              <a:cs typeface="+mn-cs"/>
            </a:endParaRPr>
          </a:p>
        </p:txBody>
      </p:sp>
      <p:sp>
        <p:nvSpPr>
          <p:cNvPr id="9" name="ZoneTexte 8"/>
          <p:cNvSpPr txBox="1"/>
          <p:nvPr/>
        </p:nvSpPr>
        <p:spPr>
          <a:xfrm>
            <a:off x="6347053" y="2568163"/>
            <a:ext cx="5673150" cy="2627294"/>
          </a:xfrm>
          <a:prstGeom prst="rect">
            <a:avLst/>
          </a:prstGeom>
        </p:spPr>
        <p:txBody>
          <a:bodyPr vert="horz" lIns="91440" tIns="45720" rIns="91440" bIns="45720" rtlCol="0" anchor="ctr">
            <a:normAutofit fontScale="92500" lnSpcReduction="20000"/>
          </a:bodyPr>
          <a:lstStyle/>
          <a:p>
            <a:pPr marL="0" marR="0" lvl="0" indent="0" algn="ctr" defTabSz="914400" rtl="0" eaLnBrk="1" fontAlgn="auto" latinLnBrk="0" hangingPunct="1">
              <a:lnSpc>
                <a:spcPct val="90000"/>
              </a:lnSpc>
              <a:spcBef>
                <a:spcPct val="0"/>
              </a:spcBef>
              <a:spcAft>
                <a:spcPts val="600"/>
              </a:spcAft>
              <a:buClrTx/>
              <a:buSzTx/>
              <a:buFontTx/>
              <a:buNone/>
              <a:tabLst/>
              <a:defRPr/>
            </a:pPr>
            <a:r>
              <a:rPr kumimoji="0" lang="fr-FR" sz="4800" b="1" i="0" u="none" strike="noStrike" kern="1200" cap="none" spc="0" normalizeH="0" baseline="0" noProof="0" dirty="0">
                <a:ln>
                  <a:noFill/>
                </a:ln>
                <a:solidFill>
                  <a:prstClr val="white"/>
                </a:solidFill>
                <a:effectLst/>
                <a:uLnTx/>
                <a:uFillTx/>
                <a:latin typeface="Calibri Light" panose="020F0302020204030204"/>
                <a:ea typeface="+mn-ea"/>
                <a:cs typeface="+mn-cs"/>
              </a:rPr>
              <a:t>PROCESSUS DE PLANIFICATION, PROGRAMMATION </a:t>
            </a:r>
          </a:p>
          <a:p>
            <a:pPr marL="0" marR="0" lvl="0" indent="0" algn="ctr" defTabSz="914400" rtl="0" eaLnBrk="1" fontAlgn="auto" latinLnBrk="0" hangingPunct="1">
              <a:lnSpc>
                <a:spcPct val="90000"/>
              </a:lnSpc>
              <a:spcBef>
                <a:spcPct val="0"/>
              </a:spcBef>
              <a:spcAft>
                <a:spcPts val="600"/>
              </a:spcAft>
              <a:buClrTx/>
              <a:buSzTx/>
              <a:buFontTx/>
              <a:buNone/>
              <a:tabLst/>
              <a:defRPr/>
            </a:pPr>
            <a:r>
              <a:rPr kumimoji="0" lang="fr-FR" sz="4800" b="1" i="0" u="none" strike="noStrike" kern="1200" cap="none" spc="0" normalizeH="0" baseline="0" noProof="0" dirty="0">
                <a:ln>
                  <a:noFill/>
                </a:ln>
                <a:solidFill>
                  <a:prstClr val="white"/>
                </a:solidFill>
                <a:effectLst/>
                <a:uLnTx/>
                <a:uFillTx/>
                <a:latin typeface="Calibri Light" panose="020F0302020204030204"/>
                <a:ea typeface="+mn-ea"/>
                <a:cs typeface="+mn-cs"/>
              </a:rPr>
              <a:t>ET FINANCEMENT DES INVESTISSEMENTS</a:t>
            </a:r>
            <a:endParaRPr kumimoji="0" lang="en-US" sz="4800" b="1"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spTree>
    <p:extLst>
      <p:ext uri="{BB962C8B-B14F-4D97-AF65-F5344CB8AC3E}">
        <p14:creationId xmlns:p14="http://schemas.microsoft.com/office/powerpoint/2010/main" val="380554567"/>
      </p:ext>
    </p:extLst>
  </p:cSld>
  <p:clrMapOvr>
    <a:overrideClrMapping bg1="dk1" tx1="lt1" bg2="dk2" tx2="lt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CCC4F6F6-08FA-4C84-B747-1ADC0F4168D4}"/>
              </a:ext>
            </a:extLst>
          </p:cNvPr>
          <p:cNvSpPr>
            <a:spLocks noGrp="1"/>
          </p:cNvSpPr>
          <p:nvPr>
            <p:ph type="sldNum" sz="quarter" idx="12"/>
          </p:nvPr>
        </p:nvSpPr>
        <p:spPr/>
        <p:txBody>
          <a:bodyPr/>
          <a:lstStyle/>
          <a:p>
            <a:pPr defTabSz="914377">
              <a:defRPr/>
            </a:pPr>
            <a:fld id="{E957DFF7-CC65-42D5-B625-3F855E324797}" type="slidenum">
              <a:rPr lang="fr-FR">
                <a:latin typeface="Calibri" panose="020F0502020204030204"/>
              </a:rPr>
              <a:pPr defTabSz="914377">
                <a:defRPr/>
              </a:pPr>
              <a:t>6</a:t>
            </a:fld>
            <a:endParaRPr lang="fr-FR" dirty="0">
              <a:latin typeface="Calibri" panose="020F0502020204030204"/>
            </a:endParaRPr>
          </a:p>
        </p:txBody>
      </p:sp>
      <p:sp>
        <p:nvSpPr>
          <p:cNvPr id="4" name="Titre 1">
            <a:extLst>
              <a:ext uri="{FF2B5EF4-FFF2-40B4-BE49-F238E27FC236}">
                <a16:creationId xmlns:a16="http://schemas.microsoft.com/office/drawing/2014/main" id="{0DA980FC-5CAF-619D-5DAE-4863D7900EC8}"/>
              </a:ext>
            </a:extLst>
          </p:cNvPr>
          <p:cNvSpPr txBox="1">
            <a:spLocks/>
          </p:cNvSpPr>
          <p:nvPr/>
        </p:nvSpPr>
        <p:spPr>
          <a:xfrm>
            <a:off x="0" y="-150233"/>
            <a:ext cx="12192000" cy="846701"/>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200" kern="1200">
                <a:solidFill>
                  <a:srgbClr val="000000"/>
                </a:solidFill>
                <a:latin typeface="Myriad Pro"/>
                <a:ea typeface="+mj-ea"/>
                <a:cs typeface="Myriad Pro"/>
              </a:defRPr>
            </a:lvl1pPr>
          </a:lstStyle>
          <a:p>
            <a:r>
              <a:rPr lang="fr-FR" sz="2000" b="1" cap="small" dirty="0">
                <a:solidFill>
                  <a:schemeClr val="tx1"/>
                </a:solidFill>
                <a:latin typeface="Candara" panose="020E0502030303020204" pitchFamily="34" charset="0"/>
              </a:rPr>
              <a:t>II. PROCESSUS DE PLANIFICATION, PROGRAMMATION ET FINANCEMENT DES INVESTISSEMENTS</a:t>
            </a:r>
          </a:p>
          <a:p>
            <a:r>
              <a:rPr lang="fr-FR" sz="2000" b="1" dirty="0">
                <a:solidFill>
                  <a:schemeClr val="accent2">
                    <a:lumMod val="75000"/>
                  </a:schemeClr>
                </a:solidFill>
                <a:latin typeface="Candara" panose="020E0502030303020204" pitchFamily="34" charset="0"/>
                <a:ea typeface="+mn-ea"/>
                <a:cs typeface="+mn-cs"/>
              </a:rPr>
              <a:t>1. Spécificité de l’Energie Electrique</a:t>
            </a:r>
          </a:p>
        </p:txBody>
      </p:sp>
      <p:sp>
        <p:nvSpPr>
          <p:cNvPr id="6" name="Rectangle 5">
            <a:extLst>
              <a:ext uri="{FF2B5EF4-FFF2-40B4-BE49-F238E27FC236}">
                <a16:creationId xmlns:a16="http://schemas.microsoft.com/office/drawing/2014/main" id="{D34A5821-6A64-2069-EED7-B135F3CB81E0}"/>
              </a:ext>
            </a:extLst>
          </p:cNvPr>
          <p:cNvSpPr>
            <a:spLocks noChangeAspect="1"/>
          </p:cNvSpPr>
          <p:nvPr/>
        </p:nvSpPr>
        <p:spPr bwMode="auto">
          <a:xfrm>
            <a:off x="1694892" y="1995786"/>
            <a:ext cx="85998" cy="144323"/>
          </a:xfrm>
          <a:prstGeom prst="rect">
            <a:avLst/>
          </a:prstGeom>
          <a:noFill/>
          <a:ln w="6350" cap="flat" cmpd="sng" algn="ctr">
            <a:noFill/>
            <a:prstDash val="solid"/>
            <a:round/>
            <a:headEnd type="none" w="med" len="med"/>
            <a:tailEnd type="none" w="sm" len="sm"/>
          </a:ln>
          <a:effectLst/>
        </p:spPr>
        <p:txBody>
          <a:bodyPr vert="horz" wrap="square" lIns="36000" tIns="36000" rIns="36000" bIns="36000" numCol="1" rtlCol="0" anchor="t" anchorCtr="0" compatLnSpc="1">
            <a:prstTxWarp prst="textNoShape">
              <a:avLst/>
            </a:prstTxWarp>
            <a:no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fr-FR" sz="900" b="0" i="0" u="none" strike="noStrike" kern="1200" cap="none" spc="0" normalizeH="0" baseline="0" noProof="0" dirty="0">
              <a:ln>
                <a:noFill/>
              </a:ln>
              <a:solidFill>
                <a:srgbClr val="000000"/>
              </a:solidFill>
              <a:effectLst/>
              <a:uLnTx/>
              <a:uFillTx/>
              <a:latin typeface="Calibri" panose="020F0502020204030204"/>
              <a:ea typeface="+mn-ea"/>
              <a:cs typeface="Arial" charset="0"/>
            </a:endParaRPr>
          </a:p>
        </p:txBody>
      </p:sp>
      <p:sp>
        <p:nvSpPr>
          <p:cNvPr id="7" name="Rectangle 6">
            <a:extLst>
              <a:ext uri="{FF2B5EF4-FFF2-40B4-BE49-F238E27FC236}">
                <a16:creationId xmlns:a16="http://schemas.microsoft.com/office/drawing/2014/main" id="{2EE84CDF-4918-FE52-DCD1-B2B6D954BDE3}"/>
              </a:ext>
            </a:extLst>
          </p:cNvPr>
          <p:cNvSpPr>
            <a:spLocks noChangeAspect="1"/>
          </p:cNvSpPr>
          <p:nvPr/>
        </p:nvSpPr>
        <p:spPr bwMode="auto">
          <a:xfrm>
            <a:off x="3156498" y="1995786"/>
            <a:ext cx="85998" cy="144323"/>
          </a:xfrm>
          <a:prstGeom prst="rect">
            <a:avLst/>
          </a:prstGeom>
          <a:noFill/>
          <a:ln w="6350" cap="flat" cmpd="sng" algn="ctr">
            <a:noFill/>
            <a:prstDash val="solid"/>
            <a:round/>
            <a:headEnd type="none" w="med" len="med"/>
            <a:tailEnd type="none" w="sm" len="sm"/>
          </a:ln>
          <a:effectLst/>
        </p:spPr>
        <p:txBody>
          <a:bodyPr vert="horz" wrap="square" lIns="36000" tIns="36000" rIns="36000" bIns="36000" numCol="1" rtlCol="0" anchor="t" anchorCtr="0" compatLnSpc="1">
            <a:prstTxWarp prst="textNoShape">
              <a:avLst/>
            </a:prstTxWarp>
            <a:no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fr-FR" sz="900" b="0" i="0" u="none" strike="noStrike" kern="1200" cap="none" spc="0" normalizeH="0" baseline="0" noProof="0" dirty="0">
              <a:ln>
                <a:noFill/>
              </a:ln>
              <a:solidFill>
                <a:srgbClr val="000000"/>
              </a:solidFill>
              <a:effectLst/>
              <a:uLnTx/>
              <a:uFillTx/>
              <a:latin typeface="Calibri" panose="020F0502020204030204"/>
              <a:ea typeface="+mn-ea"/>
              <a:cs typeface="Arial" charset="0"/>
            </a:endParaRPr>
          </a:p>
        </p:txBody>
      </p:sp>
      <p:sp>
        <p:nvSpPr>
          <p:cNvPr id="8" name="Rectangle 7">
            <a:extLst>
              <a:ext uri="{FF2B5EF4-FFF2-40B4-BE49-F238E27FC236}">
                <a16:creationId xmlns:a16="http://schemas.microsoft.com/office/drawing/2014/main" id="{35D50416-4347-20C3-417E-78671B875676}"/>
              </a:ext>
            </a:extLst>
          </p:cNvPr>
          <p:cNvSpPr>
            <a:spLocks noChangeAspect="1"/>
          </p:cNvSpPr>
          <p:nvPr/>
        </p:nvSpPr>
        <p:spPr bwMode="auto">
          <a:xfrm>
            <a:off x="4598814" y="1995786"/>
            <a:ext cx="85998" cy="144323"/>
          </a:xfrm>
          <a:prstGeom prst="rect">
            <a:avLst/>
          </a:prstGeom>
          <a:noFill/>
          <a:ln w="6350" cap="flat" cmpd="sng" algn="ctr">
            <a:noFill/>
            <a:prstDash val="solid"/>
            <a:round/>
            <a:headEnd type="none" w="med" len="med"/>
            <a:tailEnd type="none" w="sm" len="sm"/>
          </a:ln>
          <a:effectLst/>
        </p:spPr>
        <p:txBody>
          <a:bodyPr vert="horz" wrap="square" lIns="36000" tIns="36000" rIns="36000" bIns="36000" numCol="1" rtlCol="0" anchor="t" anchorCtr="0" compatLnSpc="1">
            <a:prstTxWarp prst="textNoShape">
              <a:avLst/>
            </a:prstTxWarp>
            <a:no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fr-FR" sz="900" b="0" i="0" u="none" strike="noStrike" kern="1200" cap="none" spc="0" normalizeH="0" baseline="0" noProof="0" dirty="0">
              <a:ln>
                <a:noFill/>
              </a:ln>
              <a:solidFill>
                <a:srgbClr val="000000"/>
              </a:solidFill>
              <a:effectLst/>
              <a:uLnTx/>
              <a:uFillTx/>
              <a:latin typeface="Calibri" panose="020F0502020204030204"/>
              <a:ea typeface="+mn-ea"/>
              <a:cs typeface="Arial" charset="0"/>
            </a:endParaRPr>
          </a:p>
        </p:txBody>
      </p:sp>
      <p:sp>
        <p:nvSpPr>
          <p:cNvPr id="10" name="Pentagon 11">
            <a:extLst>
              <a:ext uri="{FF2B5EF4-FFF2-40B4-BE49-F238E27FC236}">
                <a16:creationId xmlns:a16="http://schemas.microsoft.com/office/drawing/2014/main" id="{E87F6610-B592-C2E6-B30F-FE785B9AE5D9}"/>
              </a:ext>
            </a:extLst>
          </p:cNvPr>
          <p:cNvSpPr/>
          <p:nvPr/>
        </p:nvSpPr>
        <p:spPr bwMode="gray">
          <a:xfrm>
            <a:off x="228942" y="1011722"/>
            <a:ext cx="3126138" cy="684685"/>
          </a:xfrm>
          <a:prstGeom prst="homePlate">
            <a:avLst/>
          </a:prstGeom>
          <a:solidFill>
            <a:srgbClr val="002F6C"/>
          </a:solidFill>
          <a:ln w="25400" cap="flat" cmpd="sng" algn="ctr">
            <a:noFill/>
            <a:prstDash val="solid"/>
          </a:ln>
          <a:effectLst/>
        </p:spPr>
        <p:txBody>
          <a:bodyPr lIns="144000" tIns="88900" rIns="88900" bIns="889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prstClr val="white"/>
                </a:solidFill>
                <a:effectLst/>
                <a:uLnTx/>
                <a:uFillTx/>
                <a:latin typeface="Avenir Next LT Pro" panose="020B0504020202020204" pitchFamily="34" charset="0"/>
              </a:rPr>
              <a:t>OBLIGATION DE SERVICE PUBLIC</a:t>
            </a:r>
          </a:p>
        </p:txBody>
      </p:sp>
      <p:sp>
        <p:nvSpPr>
          <p:cNvPr id="11" name="Pentagon 12">
            <a:extLst>
              <a:ext uri="{FF2B5EF4-FFF2-40B4-BE49-F238E27FC236}">
                <a16:creationId xmlns:a16="http://schemas.microsoft.com/office/drawing/2014/main" id="{44C02B67-DAFB-4497-8CF5-930ABF58EDE5}"/>
              </a:ext>
            </a:extLst>
          </p:cNvPr>
          <p:cNvSpPr/>
          <p:nvPr/>
        </p:nvSpPr>
        <p:spPr bwMode="gray">
          <a:xfrm>
            <a:off x="1820559" y="2900623"/>
            <a:ext cx="3236816" cy="685638"/>
          </a:xfrm>
          <a:prstGeom prst="homePlate">
            <a:avLst/>
          </a:prstGeom>
          <a:solidFill>
            <a:srgbClr val="002F6C"/>
          </a:solidFill>
          <a:ln w="25400" cap="flat" cmpd="sng" algn="ctr">
            <a:noFill/>
            <a:prstDash val="solid"/>
          </a:ln>
          <a:effectLst/>
        </p:spPr>
        <p:txBody>
          <a:bodyPr lIns="144000" tIns="88900" rIns="88900" bIns="88900"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0" cap="none" spc="0" normalizeH="0" baseline="0" noProof="0" dirty="0">
                <a:ln>
                  <a:noFill/>
                </a:ln>
                <a:solidFill>
                  <a:prstClr val="white"/>
                </a:solidFill>
                <a:effectLst/>
                <a:uLnTx/>
                <a:uFillTx/>
                <a:latin typeface="Avenir Next LT Pro" panose="020B0504020202020204" pitchFamily="34" charset="0"/>
              </a:rPr>
              <a:t>NE SE STOCKE PAS EN GRANDE QUANTITE</a:t>
            </a:r>
          </a:p>
        </p:txBody>
      </p:sp>
      <p:sp>
        <p:nvSpPr>
          <p:cNvPr id="12" name="Pentagon 13">
            <a:extLst>
              <a:ext uri="{FF2B5EF4-FFF2-40B4-BE49-F238E27FC236}">
                <a16:creationId xmlns:a16="http://schemas.microsoft.com/office/drawing/2014/main" id="{53E9AB1E-B7A0-20F2-CAF7-8D788FD59F12}"/>
              </a:ext>
            </a:extLst>
          </p:cNvPr>
          <p:cNvSpPr/>
          <p:nvPr/>
        </p:nvSpPr>
        <p:spPr bwMode="gray">
          <a:xfrm>
            <a:off x="2525778" y="3951926"/>
            <a:ext cx="3318069" cy="642206"/>
          </a:xfrm>
          <a:prstGeom prst="homePlate">
            <a:avLst/>
          </a:prstGeom>
          <a:solidFill>
            <a:srgbClr val="002F6C"/>
          </a:solidFill>
          <a:ln w="25400" cap="flat" cmpd="sng" algn="ctr">
            <a:noFill/>
            <a:prstDash val="solid"/>
          </a:ln>
          <a:effectLst/>
        </p:spPr>
        <p:txBody>
          <a:bodyPr lIns="144000" tIns="88900" rIns="88900" bIns="88900"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0" cap="none" spc="0" normalizeH="0" baseline="0" noProof="0" dirty="0">
                <a:ln>
                  <a:noFill/>
                </a:ln>
                <a:solidFill>
                  <a:prstClr val="white"/>
                </a:solidFill>
                <a:effectLst/>
                <a:uLnTx/>
                <a:uFillTx/>
                <a:latin typeface="Avenir Next LT Pro" panose="020B0504020202020204" pitchFamily="34" charset="0"/>
              </a:rPr>
              <a:t>LONGS DELAIS DE REALISATION DES PROJETS</a:t>
            </a:r>
          </a:p>
        </p:txBody>
      </p:sp>
      <p:sp>
        <p:nvSpPr>
          <p:cNvPr id="13" name="Pentagon 14">
            <a:extLst>
              <a:ext uri="{FF2B5EF4-FFF2-40B4-BE49-F238E27FC236}">
                <a16:creationId xmlns:a16="http://schemas.microsoft.com/office/drawing/2014/main" id="{6EC2EBB6-605F-59E7-E390-B35E235C927F}"/>
              </a:ext>
            </a:extLst>
          </p:cNvPr>
          <p:cNvSpPr/>
          <p:nvPr/>
        </p:nvSpPr>
        <p:spPr bwMode="gray">
          <a:xfrm>
            <a:off x="973575" y="2015343"/>
            <a:ext cx="3053921" cy="642206"/>
          </a:xfrm>
          <a:prstGeom prst="homePlate">
            <a:avLst/>
          </a:prstGeom>
          <a:solidFill>
            <a:srgbClr val="002F6C"/>
          </a:solidFill>
          <a:ln w="25400" cap="flat" cmpd="sng" algn="ctr">
            <a:noFill/>
            <a:prstDash val="solid"/>
          </a:ln>
          <a:effectLst/>
        </p:spPr>
        <p:txBody>
          <a:bodyPr lIns="144000" tIns="88900" rIns="88900" bIns="889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prstClr val="white"/>
                </a:solidFill>
                <a:effectLst/>
                <a:uLnTx/>
                <a:uFillTx/>
                <a:latin typeface="Avenir Next LT Pro" panose="020B0504020202020204" pitchFamily="34" charset="0"/>
              </a:rPr>
              <a:t>DEMANDE EXOGENE</a:t>
            </a:r>
          </a:p>
        </p:txBody>
      </p:sp>
      <p:sp>
        <p:nvSpPr>
          <p:cNvPr id="14" name="Text Placeholder 3">
            <a:extLst>
              <a:ext uri="{FF2B5EF4-FFF2-40B4-BE49-F238E27FC236}">
                <a16:creationId xmlns:a16="http://schemas.microsoft.com/office/drawing/2014/main" id="{5CE44AD7-85E2-6830-0EE7-03452910E44F}"/>
              </a:ext>
            </a:extLst>
          </p:cNvPr>
          <p:cNvSpPr txBox="1">
            <a:spLocks/>
          </p:cNvSpPr>
          <p:nvPr/>
        </p:nvSpPr>
        <p:spPr bwMode="gray">
          <a:xfrm>
            <a:off x="5388774" y="2689735"/>
            <a:ext cx="4357015" cy="1005293"/>
          </a:xfrm>
          <a:prstGeom prst="rect">
            <a:avLst/>
          </a:prstGeom>
        </p:spPr>
        <p:txBody>
          <a:bodyPr vert="horz" lIns="0" tIns="0" rIns="0" bIns="0" rtlCol="0" anchor="ctr">
            <a:noAutofit/>
          </a:bodyPr>
          <a:lstStyle/>
          <a:p>
            <a:pPr marL="171450" marR="0" lvl="1" indent="-171450" algn="l" defTabSz="914400" rtl="0" eaLnBrk="1" fontAlgn="auto" latinLnBrk="0" hangingPunct="1">
              <a:lnSpc>
                <a:spcPct val="100000"/>
              </a:lnSpc>
              <a:spcBef>
                <a:spcPts val="600"/>
              </a:spcBef>
              <a:spcAft>
                <a:spcPts val="0"/>
              </a:spcAft>
              <a:buClrTx/>
              <a:buSzPct val="100000"/>
              <a:buFont typeface="Arial" panose="020B0604020202020204" pitchFamily="34" charset="0"/>
              <a:buChar char="•"/>
              <a:tabLst/>
              <a:defRPr/>
            </a:pPr>
            <a:r>
              <a:rPr lang="fr-FR" sz="1200" b="1" dirty="0">
                <a:solidFill>
                  <a:prstClr val="black"/>
                </a:solidFill>
                <a:latin typeface="Avenir Next LT Pro" panose="020B0504020202020204" pitchFamily="34" charset="0"/>
              </a:rPr>
              <a:t>Stock hydraulique : 12% environ (1 300 GWh) ;</a:t>
            </a:r>
          </a:p>
          <a:p>
            <a:pPr marL="171450" marR="0" lvl="1" indent="-171450" algn="l" defTabSz="914400" rtl="0" eaLnBrk="1" fontAlgn="auto" latinLnBrk="0" hangingPunct="1">
              <a:lnSpc>
                <a:spcPct val="100000"/>
              </a:lnSpc>
              <a:spcBef>
                <a:spcPts val="600"/>
              </a:spcBef>
              <a:spcAft>
                <a:spcPts val="0"/>
              </a:spcAft>
              <a:buClrTx/>
              <a:buSzPct val="100000"/>
              <a:buFont typeface="Arial" panose="020B0604020202020204" pitchFamily="34" charset="0"/>
              <a:buChar char="•"/>
              <a:tabLst/>
              <a:defRPr/>
            </a:pPr>
            <a:r>
              <a:rPr lang="fr-FR" sz="1200" b="1" dirty="0">
                <a:solidFill>
                  <a:prstClr val="black"/>
                </a:solidFill>
                <a:latin typeface="Avenir Next LT Pro" panose="020B0504020202020204" pitchFamily="34" charset="0"/>
              </a:rPr>
              <a:t>Batterie : 200 à 400 USD/ kWh,</a:t>
            </a:r>
          </a:p>
        </p:txBody>
      </p:sp>
      <p:sp>
        <p:nvSpPr>
          <p:cNvPr id="15" name="Text Placeholder 3">
            <a:extLst>
              <a:ext uri="{FF2B5EF4-FFF2-40B4-BE49-F238E27FC236}">
                <a16:creationId xmlns:a16="http://schemas.microsoft.com/office/drawing/2014/main" id="{E5D89BCB-BEA2-8D76-25D2-E591C50E9F17}"/>
              </a:ext>
            </a:extLst>
          </p:cNvPr>
          <p:cNvSpPr txBox="1">
            <a:spLocks/>
          </p:cNvSpPr>
          <p:nvPr/>
        </p:nvSpPr>
        <p:spPr bwMode="gray">
          <a:xfrm>
            <a:off x="6346739" y="3668325"/>
            <a:ext cx="4352887" cy="1196868"/>
          </a:xfrm>
          <a:prstGeom prst="rect">
            <a:avLst/>
          </a:prstGeom>
        </p:spPr>
        <p:txBody>
          <a:bodyPr vert="horz" lIns="0" tIns="0" rIns="0" bIns="0" rtlCol="0" anchor="ctr">
            <a:noAutofit/>
          </a:bodyPr>
          <a:lstStyle/>
          <a:p>
            <a:pPr marL="171450" marR="0" lvl="1" indent="-171450" defTabSz="914400" rtl="0" eaLnBrk="1" fontAlgn="auto" latinLnBrk="0" hangingPunct="1">
              <a:lnSpc>
                <a:spcPct val="100000"/>
              </a:lnSpc>
              <a:spcBef>
                <a:spcPts val="600"/>
              </a:spcBef>
              <a:spcAft>
                <a:spcPts val="0"/>
              </a:spcAft>
              <a:buClrTx/>
              <a:buSzPct val="100000"/>
              <a:buFont typeface="Arial" panose="020B0604020202020204" pitchFamily="34" charset="0"/>
              <a:buChar char="•"/>
              <a:tabLst/>
              <a:defRPr/>
            </a:pPr>
            <a:r>
              <a:rPr kumimoji="0" lang="fr-FR" sz="1200" b="1" i="0" u="none" strike="noStrike" kern="1200" cap="none" spc="0" normalizeH="0" baseline="0" noProof="0" dirty="0">
                <a:ln>
                  <a:noFill/>
                </a:ln>
                <a:solidFill>
                  <a:prstClr val="black"/>
                </a:solidFill>
                <a:effectLst/>
                <a:uLnTx/>
                <a:uFillTx/>
                <a:latin typeface="Avenir Next LT Pro" panose="020B0504020202020204" pitchFamily="34" charset="0"/>
              </a:rPr>
              <a:t>Réseau HTA / BT : 12 mois;</a:t>
            </a:r>
          </a:p>
          <a:p>
            <a:pPr marL="171450" marR="0" lvl="1" indent="-171450" defTabSz="914400" rtl="0" eaLnBrk="1" fontAlgn="auto" latinLnBrk="0" hangingPunct="1">
              <a:lnSpc>
                <a:spcPct val="100000"/>
              </a:lnSpc>
              <a:spcBef>
                <a:spcPts val="600"/>
              </a:spcBef>
              <a:spcAft>
                <a:spcPts val="0"/>
              </a:spcAft>
              <a:buClrTx/>
              <a:buSzPct val="100000"/>
              <a:buFont typeface="Arial" panose="020B0604020202020204" pitchFamily="34" charset="0"/>
              <a:buChar char="•"/>
              <a:tabLst/>
              <a:defRPr/>
            </a:pPr>
            <a:r>
              <a:rPr kumimoji="0" lang="fr-FR" sz="1200" b="1" i="0" u="none" strike="noStrike" kern="1200" cap="none" spc="0" normalizeH="0" baseline="0" noProof="0" dirty="0">
                <a:ln>
                  <a:noFill/>
                </a:ln>
                <a:solidFill>
                  <a:prstClr val="black"/>
                </a:solidFill>
                <a:effectLst/>
                <a:uLnTx/>
                <a:uFillTx/>
                <a:latin typeface="Avenir Next LT Pro" panose="020B0504020202020204" pitchFamily="34" charset="0"/>
              </a:rPr>
              <a:t>Réseau HTB : 12 à 24 mois ;</a:t>
            </a:r>
          </a:p>
          <a:p>
            <a:pPr marL="171450" marR="0" lvl="1" indent="-171450" defTabSz="914400" rtl="0" eaLnBrk="1" fontAlgn="auto" latinLnBrk="0" hangingPunct="1">
              <a:lnSpc>
                <a:spcPct val="100000"/>
              </a:lnSpc>
              <a:spcBef>
                <a:spcPts val="600"/>
              </a:spcBef>
              <a:spcAft>
                <a:spcPts val="0"/>
              </a:spcAft>
              <a:buClrTx/>
              <a:buSzPct val="100000"/>
              <a:buFont typeface="Arial" panose="020B0604020202020204" pitchFamily="34" charset="0"/>
              <a:buChar char="•"/>
              <a:tabLst/>
              <a:defRPr/>
            </a:pPr>
            <a:r>
              <a:rPr kumimoji="0" lang="fr-FR" sz="1200" b="1" i="0" u="none" strike="noStrike" kern="1200" cap="none" spc="0" normalizeH="0" baseline="0" noProof="0" dirty="0">
                <a:ln>
                  <a:noFill/>
                </a:ln>
                <a:solidFill>
                  <a:prstClr val="black"/>
                </a:solidFill>
                <a:effectLst/>
                <a:uLnTx/>
                <a:uFillTx/>
                <a:latin typeface="Avenir Next LT Pro" panose="020B0504020202020204" pitchFamily="34" charset="0"/>
              </a:rPr>
              <a:t>Poste HTB : 18 à 36 mois ;</a:t>
            </a:r>
          </a:p>
          <a:p>
            <a:pPr marL="171450" marR="0" lvl="1" indent="-171450" defTabSz="914400" rtl="0" eaLnBrk="1" fontAlgn="auto" latinLnBrk="0" hangingPunct="1">
              <a:lnSpc>
                <a:spcPct val="100000"/>
              </a:lnSpc>
              <a:spcBef>
                <a:spcPts val="600"/>
              </a:spcBef>
              <a:spcAft>
                <a:spcPts val="0"/>
              </a:spcAft>
              <a:buClrTx/>
              <a:buSzPct val="100000"/>
              <a:buFont typeface="Arial" panose="020B0604020202020204" pitchFamily="34" charset="0"/>
              <a:buChar char="•"/>
              <a:tabLst/>
              <a:defRPr/>
            </a:pPr>
            <a:r>
              <a:rPr kumimoji="0" lang="fr-FR" sz="1200" b="1" i="0" u="none" strike="noStrike" kern="1200" cap="none" spc="0" normalizeH="0" baseline="0" noProof="0" dirty="0">
                <a:ln>
                  <a:noFill/>
                </a:ln>
                <a:solidFill>
                  <a:prstClr val="black"/>
                </a:solidFill>
                <a:effectLst/>
                <a:uLnTx/>
                <a:uFillTx/>
                <a:latin typeface="Avenir Next LT Pro" panose="020B0504020202020204" pitchFamily="34" charset="0"/>
              </a:rPr>
              <a:t>Centrale de Production : 3 à 8 ans, y compris les études.</a:t>
            </a:r>
          </a:p>
        </p:txBody>
      </p:sp>
      <p:sp>
        <p:nvSpPr>
          <p:cNvPr id="16" name="Text Placeholder 3">
            <a:extLst>
              <a:ext uri="{FF2B5EF4-FFF2-40B4-BE49-F238E27FC236}">
                <a16:creationId xmlns:a16="http://schemas.microsoft.com/office/drawing/2014/main" id="{D8CA0B78-F4CE-3070-B042-24564A3F8B66}"/>
              </a:ext>
            </a:extLst>
          </p:cNvPr>
          <p:cNvSpPr txBox="1">
            <a:spLocks/>
          </p:cNvSpPr>
          <p:nvPr/>
        </p:nvSpPr>
        <p:spPr bwMode="gray">
          <a:xfrm>
            <a:off x="3648293" y="940408"/>
            <a:ext cx="6326980" cy="882942"/>
          </a:xfrm>
          <a:prstGeom prst="rect">
            <a:avLst/>
          </a:prstGeom>
        </p:spPr>
        <p:txBody>
          <a:bodyPr vert="horz" lIns="0" tIns="0" rIns="0" bIns="0" rtlCol="0" anchor="ctr">
            <a:noAutofit/>
          </a:bodyPr>
          <a:lstStyle/>
          <a:p>
            <a:pPr marL="0" marR="0" lvl="1" algn="l" defTabSz="914400" rtl="0" eaLnBrk="1" fontAlgn="auto" latinLnBrk="0" hangingPunct="1">
              <a:lnSpc>
                <a:spcPct val="100000"/>
              </a:lnSpc>
              <a:spcBef>
                <a:spcPts val="600"/>
              </a:spcBef>
              <a:spcAft>
                <a:spcPts val="0"/>
              </a:spcAft>
              <a:buClrTx/>
              <a:buSzPct val="100000"/>
              <a:tabLst/>
              <a:defRPr/>
            </a:pPr>
            <a:r>
              <a:rPr kumimoji="0" lang="fr-FR" sz="1200" b="1" i="0" strike="noStrike" kern="1200" cap="none" spc="0" normalizeH="0" baseline="0" noProof="0" dirty="0">
                <a:ln>
                  <a:noFill/>
                </a:ln>
                <a:solidFill>
                  <a:prstClr val="black"/>
                </a:solidFill>
                <a:effectLst/>
                <a:uLnTx/>
                <a:uFillTx/>
                <a:latin typeface="Avenir Next LT Pro" panose="020B0504020202020204" pitchFamily="34" charset="0"/>
              </a:rPr>
              <a:t>En cas de déficit : </a:t>
            </a:r>
          </a:p>
          <a:p>
            <a:pPr marL="171450" lvl="1" indent="-171450">
              <a:spcBef>
                <a:spcPts val="600"/>
              </a:spcBef>
              <a:buSzPct val="100000"/>
              <a:buFont typeface="Arial" panose="020B0604020202020204" pitchFamily="34" charset="0"/>
              <a:buChar char="•"/>
              <a:defRPr/>
            </a:pPr>
            <a:r>
              <a:rPr kumimoji="0" lang="fr-FR" sz="1200" b="1" i="0" u="none" strike="noStrike" kern="1200" cap="none" spc="0" normalizeH="0" baseline="0" noProof="0" dirty="0">
                <a:ln>
                  <a:noFill/>
                </a:ln>
                <a:solidFill>
                  <a:prstClr val="black"/>
                </a:solidFill>
                <a:effectLst/>
                <a:uLnTx/>
                <a:uFillTx/>
                <a:latin typeface="Avenir Next LT Pro" panose="020B0504020202020204" pitchFamily="34" charset="0"/>
              </a:rPr>
              <a:t>Délestage ;</a:t>
            </a:r>
          </a:p>
          <a:p>
            <a:pPr marL="171450" lvl="1" indent="-171450">
              <a:spcBef>
                <a:spcPts val="600"/>
              </a:spcBef>
              <a:buSzPct val="100000"/>
              <a:buFont typeface="Arial" panose="020B0604020202020204" pitchFamily="34" charset="0"/>
              <a:buChar char="•"/>
              <a:defRPr/>
            </a:pPr>
            <a:r>
              <a:rPr kumimoji="0" lang="fr-FR" sz="1200" b="1" i="0" u="none" strike="noStrike" kern="1200" cap="none" spc="0" normalizeH="0" baseline="0" noProof="0" dirty="0">
                <a:ln>
                  <a:noFill/>
                </a:ln>
                <a:solidFill>
                  <a:prstClr val="black"/>
                </a:solidFill>
                <a:effectLst/>
                <a:uLnTx/>
                <a:uFillTx/>
                <a:latin typeface="Avenir Next LT Pro" panose="020B0504020202020204" pitchFamily="34" charset="0"/>
              </a:rPr>
              <a:t>Rationnement.</a:t>
            </a:r>
          </a:p>
        </p:txBody>
      </p:sp>
      <p:sp>
        <p:nvSpPr>
          <p:cNvPr id="17" name="Text Placeholder 3">
            <a:extLst>
              <a:ext uri="{FF2B5EF4-FFF2-40B4-BE49-F238E27FC236}">
                <a16:creationId xmlns:a16="http://schemas.microsoft.com/office/drawing/2014/main" id="{FC6CE60A-00DE-3DE9-E8C4-086B8372E1C9}"/>
              </a:ext>
            </a:extLst>
          </p:cNvPr>
          <p:cNvSpPr txBox="1">
            <a:spLocks/>
          </p:cNvSpPr>
          <p:nvPr/>
        </p:nvSpPr>
        <p:spPr bwMode="gray">
          <a:xfrm>
            <a:off x="4501438" y="1923103"/>
            <a:ext cx="3629816" cy="822960"/>
          </a:xfrm>
          <a:prstGeom prst="rect">
            <a:avLst/>
          </a:prstGeom>
        </p:spPr>
        <p:txBody>
          <a:bodyPr vert="horz" lIns="0" tIns="0" rIns="0" bIns="0" rtlCol="0" anchor="ctr">
            <a:noAutofit/>
          </a:bodyPr>
          <a:lstStyle/>
          <a:p>
            <a:pPr marL="0" marR="0" lvl="1" defTabSz="914400" rtl="0" eaLnBrk="1" fontAlgn="auto" latinLnBrk="0" hangingPunct="1">
              <a:lnSpc>
                <a:spcPct val="100000"/>
              </a:lnSpc>
              <a:spcBef>
                <a:spcPts val="600"/>
              </a:spcBef>
              <a:spcAft>
                <a:spcPts val="0"/>
              </a:spcAft>
              <a:buClrTx/>
              <a:buSzPct val="100000"/>
              <a:tabLst/>
              <a:defRPr/>
            </a:pPr>
            <a:r>
              <a:rPr kumimoji="0" lang="fr-FR" sz="1200" b="1" i="0" u="none" strike="noStrike" kern="1200" cap="none" spc="0" normalizeH="0" baseline="0" noProof="0" dirty="0">
                <a:ln>
                  <a:noFill/>
                </a:ln>
                <a:solidFill>
                  <a:prstClr val="black"/>
                </a:solidFill>
                <a:effectLst/>
                <a:uLnTx/>
                <a:uFillTx/>
                <a:latin typeface="Avenir Next LT Pro" panose="020B0504020202020204" pitchFamily="34" charset="0"/>
              </a:rPr>
              <a:t>Non soumise à déclaration préalable</a:t>
            </a:r>
            <a:r>
              <a:rPr lang="fr-FR" sz="1200" b="1" dirty="0">
                <a:solidFill>
                  <a:prstClr val="black"/>
                </a:solidFill>
                <a:latin typeface="Avenir Next LT Pro" panose="020B0504020202020204" pitchFamily="34" charset="0"/>
              </a:rPr>
              <a:t> / relation avec le dynamisme économique </a:t>
            </a:r>
            <a:endParaRPr kumimoji="0" lang="fr-FR" sz="1200" b="1" i="0" u="none" strike="noStrike" kern="1200" cap="none" spc="0" normalizeH="0" baseline="0" noProof="0" dirty="0">
              <a:ln>
                <a:noFill/>
              </a:ln>
              <a:solidFill>
                <a:prstClr val="black"/>
              </a:solidFill>
              <a:effectLst/>
              <a:uLnTx/>
              <a:uFillTx/>
              <a:latin typeface="Avenir Next LT Pro" panose="020B0504020202020204" pitchFamily="34" charset="0"/>
            </a:endParaRPr>
          </a:p>
        </p:txBody>
      </p:sp>
      <p:sp>
        <p:nvSpPr>
          <p:cNvPr id="18" name="Pentagon 13">
            <a:extLst>
              <a:ext uri="{FF2B5EF4-FFF2-40B4-BE49-F238E27FC236}">
                <a16:creationId xmlns:a16="http://schemas.microsoft.com/office/drawing/2014/main" id="{7630CC70-4DCD-ACB7-4644-197AEE4A72BB}"/>
              </a:ext>
            </a:extLst>
          </p:cNvPr>
          <p:cNvSpPr/>
          <p:nvPr/>
        </p:nvSpPr>
        <p:spPr bwMode="gray">
          <a:xfrm>
            <a:off x="3344554" y="5109134"/>
            <a:ext cx="3318069" cy="642206"/>
          </a:xfrm>
          <a:prstGeom prst="homePlate">
            <a:avLst/>
          </a:prstGeom>
          <a:solidFill>
            <a:srgbClr val="002F6C"/>
          </a:solidFill>
          <a:ln w="25400" cap="flat" cmpd="sng" algn="ctr">
            <a:noFill/>
            <a:prstDash val="solid"/>
          </a:ln>
          <a:effectLst/>
        </p:spPr>
        <p:txBody>
          <a:bodyPr lIns="144000" tIns="88900" rIns="88900" bIns="889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0" cap="none" spc="0" normalizeH="0" baseline="0" noProof="0" dirty="0">
                <a:ln>
                  <a:noFill/>
                </a:ln>
                <a:solidFill>
                  <a:prstClr val="white"/>
                </a:solidFill>
                <a:effectLst/>
                <a:uLnTx/>
                <a:uFillTx/>
                <a:latin typeface="Avenir Next LT Pro" panose="020B0504020202020204" pitchFamily="34" charset="0"/>
              </a:rPr>
              <a:t>CAPITALISTIQUE</a:t>
            </a:r>
          </a:p>
        </p:txBody>
      </p:sp>
      <p:sp>
        <p:nvSpPr>
          <p:cNvPr id="19" name="Text Placeholder 3">
            <a:extLst>
              <a:ext uri="{FF2B5EF4-FFF2-40B4-BE49-F238E27FC236}">
                <a16:creationId xmlns:a16="http://schemas.microsoft.com/office/drawing/2014/main" id="{5AC40148-E343-6BCD-D5D1-D82CF6E2996D}"/>
              </a:ext>
            </a:extLst>
          </p:cNvPr>
          <p:cNvSpPr txBox="1">
            <a:spLocks/>
          </p:cNvSpPr>
          <p:nvPr/>
        </p:nvSpPr>
        <p:spPr bwMode="gray">
          <a:xfrm>
            <a:off x="7134690" y="5009869"/>
            <a:ext cx="4428314" cy="1196868"/>
          </a:xfrm>
          <a:prstGeom prst="rect">
            <a:avLst/>
          </a:prstGeom>
        </p:spPr>
        <p:txBody>
          <a:bodyPr vert="horz" lIns="0" tIns="0" rIns="0" bIns="0" rtlCol="0" anchor="ctr">
            <a:noAutofit/>
          </a:bodyPr>
          <a:lstStyle/>
          <a:p>
            <a:pPr marL="0" marR="0" lvl="1" algn="just" defTabSz="914400" rtl="0" eaLnBrk="1" fontAlgn="auto" latinLnBrk="0" hangingPunct="1">
              <a:lnSpc>
                <a:spcPct val="100000"/>
              </a:lnSpc>
              <a:spcBef>
                <a:spcPts val="600"/>
              </a:spcBef>
              <a:spcAft>
                <a:spcPts val="0"/>
              </a:spcAft>
              <a:buClrTx/>
              <a:buSzPct val="100000"/>
              <a:tabLst/>
              <a:defRPr/>
            </a:pPr>
            <a:r>
              <a:rPr lang="fr-FR" sz="1200" b="1" dirty="0">
                <a:solidFill>
                  <a:prstClr val="black"/>
                </a:solidFill>
                <a:latin typeface="Avenir Next LT Pro" panose="020B0504020202020204" pitchFamily="34" charset="0"/>
              </a:rPr>
              <a:t>Plans d’investissement pouvant atteindre les</a:t>
            </a:r>
            <a:r>
              <a:rPr kumimoji="0" lang="fr-FR" sz="1200" b="1" i="0" u="none" strike="noStrike" kern="1200" cap="none" spc="0" normalizeH="0" baseline="0" noProof="0" dirty="0">
                <a:ln>
                  <a:noFill/>
                </a:ln>
                <a:solidFill>
                  <a:prstClr val="black"/>
                </a:solidFill>
                <a:effectLst/>
                <a:uLnTx/>
                <a:uFillTx/>
                <a:latin typeface="Avenir Next LT Pro" panose="020B0504020202020204" pitchFamily="34" charset="0"/>
              </a:rPr>
              <a:t> 10 </a:t>
            </a:r>
            <a:r>
              <a:rPr lang="fr-FR" sz="1200" b="1" dirty="0">
                <a:solidFill>
                  <a:prstClr val="black"/>
                </a:solidFill>
                <a:latin typeface="Avenir Next LT Pro" panose="020B0504020202020204" pitchFamily="34" charset="0"/>
              </a:rPr>
              <a:t>000</a:t>
            </a:r>
            <a:r>
              <a:rPr kumimoji="0" lang="fr-FR" sz="1200" b="1" i="0" u="none" strike="noStrike" kern="1200" cap="none" spc="0" normalizeH="0" baseline="0" noProof="0" dirty="0">
                <a:ln>
                  <a:noFill/>
                </a:ln>
                <a:solidFill>
                  <a:prstClr val="black"/>
                </a:solidFill>
                <a:effectLst/>
                <a:uLnTx/>
                <a:uFillTx/>
                <a:latin typeface="Avenir Next LT Pro" panose="020B0504020202020204" pitchFamily="34" charset="0"/>
              </a:rPr>
              <a:t> Md FCFA / Cas Côte d’Ivoire </a:t>
            </a:r>
          </a:p>
          <a:p>
            <a:pPr marL="171450" marR="0" lvl="1" indent="-171450" algn="just" defTabSz="914400" rtl="0" eaLnBrk="1" fontAlgn="auto" latinLnBrk="0" hangingPunct="1">
              <a:lnSpc>
                <a:spcPct val="100000"/>
              </a:lnSpc>
              <a:spcBef>
                <a:spcPts val="600"/>
              </a:spcBef>
              <a:spcAft>
                <a:spcPts val="0"/>
              </a:spcAft>
              <a:buClrTx/>
              <a:buSzPct val="100000"/>
              <a:buFont typeface="Arial" panose="020B0604020202020204" pitchFamily="34" charset="0"/>
              <a:buChar char="•"/>
              <a:tabLst/>
              <a:defRPr/>
            </a:pPr>
            <a:r>
              <a:rPr kumimoji="0" lang="fr-FR" sz="1200" b="1" i="0" u="none" strike="noStrike" kern="1200" cap="none" spc="0" normalizeH="0" baseline="0" noProof="0" dirty="0">
                <a:ln>
                  <a:noFill/>
                </a:ln>
                <a:solidFill>
                  <a:prstClr val="black"/>
                </a:solidFill>
                <a:effectLst/>
                <a:uLnTx/>
                <a:uFillTx/>
                <a:latin typeface="Avenir Next LT Pro" panose="020B0504020202020204" pitchFamily="34" charset="0"/>
              </a:rPr>
              <a:t>Production</a:t>
            </a:r>
            <a:r>
              <a:rPr lang="fr-FR" sz="1200" b="1" dirty="0">
                <a:solidFill>
                  <a:prstClr val="black"/>
                </a:solidFill>
                <a:latin typeface="Avenir Next LT Pro" panose="020B0504020202020204" pitchFamily="34" charset="0"/>
              </a:rPr>
              <a:t> </a:t>
            </a:r>
            <a:r>
              <a:rPr kumimoji="0" lang="fr-FR" sz="1200" b="1" i="0" u="none" strike="noStrike" kern="1200" cap="none" spc="0" normalizeH="0" baseline="0" noProof="0" dirty="0">
                <a:ln>
                  <a:noFill/>
                </a:ln>
                <a:solidFill>
                  <a:prstClr val="black"/>
                </a:solidFill>
                <a:effectLst/>
                <a:uLnTx/>
                <a:uFillTx/>
                <a:latin typeface="Avenir Next LT Pro" panose="020B0504020202020204" pitchFamily="34" charset="0"/>
              </a:rPr>
              <a:t>: 8 074 Md FCFA</a:t>
            </a:r>
          </a:p>
          <a:p>
            <a:pPr marL="171450" marR="0" lvl="1" indent="-171450" algn="just" defTabSz="914400" rtl="0" eaLnBrk="1" fontAlgn="auto" latinLnBrk="0" hangingPunct="1">
              <a:lnSpc>
                <a:spcPct val="100000"/>
              </a:lnSpc>
              <a:spcBef>
                <a:spcPts val="600"/>
              </a:spcBef>
              <a:spcAft>
                <a:spcPts val="0"/>
              </a:spcAft>
              <a:buClrTx/>
              <a:buSzPct val="100000"/>
              <a:buFont typeface="Arial" panose="020B0604020202020204" pitchFamily="34" charset="0"/>
              <a:buChar char="•"/>
              <a:tabLst/>
              <a:defRPr/>
            </a:pPr>
            <a:r>
              <a:rPr kumimoji="0" lang="fr-FR" sz="1200" b="1" i="0" u="none" strike="noStrike" kern="1200" cap="none" spc="0" normalizeH="0" baseline="0" noProof="0" dirty="0">
                <a:ln>
                  <a:noFill/>
                </a:ln>
                <a:solidFill>
                  <a:prstClr val="black"/>
                </a:solidFill>
                <a:effectLst/>
                <a:uLnTx/>
                <a:uFillTx/>
                <a:latin typeface="Avenir Next LT Pro" panose="020B0504020202020204" pitchFamily="34" charset="0"/>
              </a:rPr>
              <a:t>Réseau HTB : 1 241 Md FCFA</a:t>
            </a:r>
          </a:p>
          <a:p>
            <a:pPr marL="171450" marR="0" lvl="1" indent="-171450" algn="just" defTabSz="914400" rtl="0" eaLnBrk="1" fontAlgn="auto" latinLnBrk="0" hangingPunct="1">
              <a:lnSpc>
                <a:spcPct val="100000"/>
              </a:lnSpc>
              <a:spcBef>
                <a:spcPts val="600"/>
              </a:spcBef>
              <a:spcAft>
                <a:spcPts val="0"/>
              </a:spcAft>
              <a:buClrTx/>
              <a:buSzPct val="100000"/>
              <a:buFont typeface="Arial" panose="020B0604020202020204" pitchFamily="34" charset="0"/>
              <a:buChar char="•"/>
              <a:tabLst/>
              <a:defRPr/>
            </a:pPr>
            <a:r>
              <a:rPr kumimoji="0" lang="fr-FR" sz="1200" b="1" i="0" u="none" strike="noStrike" kern="1200" cap="none" spc="0" normalizeH="0" baseline="0" noProof="0" dirty="0">
                <a:ln>
                  <a:noFill/>
                </a:ln>
                <a:solidFill>
                  <a:prstClr val="black"/>
                </a:solidFill>
                <a:effectLst/>
                <a:uLnTx/>
                <a:uFillTx/>
                <a:latin typeface="Avenir Next LT Pro" panose="020B0504020202020204" pitchFamily="34" charset="0"/>
              </a:rPr>
              <a:t>Réseau HTA, ER, Automatisme : 1 398 Md FCFA</a:t>
            </a:r>
          </a:p>
        </p:txBody>
      </p:sp>
    </p:spTree>
    <p:extLst>
      <p:ext uri="{BB962C8B-B14F-4D97-AF65-F5344CB8AC3E}">
        <p14:creationId xmlns:p14="http://schemas.microsoft.com/office/powerpoint/2010/main" val="37186235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CCC4F6F6-08FA-4C84-B747-1ADC0F4168D4}"/>
              </a:ext>
            </a:extLst>
          </p:cNvPr>
          <p:cNvSpPr>
            <a:spLocks noGrp="1"/>
          </p:cNvSpPr>
          <p:nvPr>
            <p:ph type="sldNum" sz="quarter" idx="12"/>
          </p:nvPr>
        </p:nvSpPr>
        <p:spPr/>
        <p:txBody>
          <a:bodyPr/>
          <a:lstStyle/>
          <a:p>
            <a:pPr defTabSz="914377">
              <a:defRPr/>
            </a:pPr>
            <a:fld id="{E957DFF7-CC65-42D5-B625-3F855E324797}" type="slidenum">
              <a:rPr lang="fr-FR">
                <a:latin typeface="Calibri" panose="020F0502020204030204"/>
              </a:rPr>
              <a:pPr defTabSz="914377">
                <a:defRPr/>
              </a:pPr>
              <a:t>7</a:t>
            </a:fld>
            <a:endParaRPr lang="fr-FR" dirty="0">
              <a:latin typeface="Calibri" panose="020F0502020204030204"/>
            </a:endParaRPr>
          </a:p>
        </p:txBody>
      </p:sp>
      <p:sp>
        <p:nvSpPr>
          <p:cNvPr id="3" name="Titre 1">
            <a:extLst>
              <a:ext uri="{FF2B5EF4-FFF2-40B4-BE49-F238E27FC236}">
                <a16:creationId xmlns:a16="http://schemas.microsoft.com/office/drawing/2014/main" id="{23FE32ED-98A7-1F08-894C-3361F3A9DB1C}"/>
              </a:ext>
            </a:extLst>
          </p:cNvPr>
          <p:cNvSpPr txBox="1">
            <a:spLocks/>
          </p:cNvSpPr>
          <p:nvPr/>
        </p:nvSpPr>
        <p:spPr>
          <a:xfrm>
            <a:off x="0" y="-161120"/>
            <a:ext cx="12192000" cy="846701"/>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200" kern="1200">
                <a:solidFill>
                  <a:srgbClr val="000000"/>
                </a:solidFill>
                <a:latin typeface="Myriad Pro"/>
                <a:ea typeface="+mj-ea"/>
                <a:cs typeface="Myriad Pro"/>
              </a:defRPr>
            </a:lvl1pPr>
          </a:lstStyle>
          <a:p>
            <a:r>
              <a:rPr lang="fr-FR" sz="2000" b="1" cap="small" dirty="0">
                <a:solidFill>
                  <a:schemeClr val="tx1"/>
                </a:solidFill>
                <a:latin typeface="Candara" panose="020E0502030303020204" pitchFamily="34" charset="0"/>
              </a:rPr>
              <a:t>II. PROCESSUS DE PLANIFICATION, PROGRAMMATION ET FINANCEMENT DES INVESTISSEMENTS</a:t>
            </a:r>
          </a:p>
          <a:p>
            <a:r>
              <a:rPr lang="fr-FR" sz="2000" b="1" dirty="0">
                <a:solidFill>
                  <a:schemeClr val="accent2">
                    <a:lumMod val="75000"/>
                  </a:schemeClr>
                </a:solidFill>
                <a:latin typeface="Candara" panose="020E0502030303020204" pitchFamily="34" charset="0"/>
                <a:ea typeface="+mn-ea"/>
                <a:cs typeface="+mn-cs"/>
              </a:rPr>
              <a:t>2. Etapes du Cycle des Investissements </a:t>
            </a:r>
          </a:p>
        </p:txBody>
      </p:sp>
      <p:sp>
        <p:nvSpPr>
          <p:cNvPr id="4" name="Isosceles Triangle 109">
            <a:extLst>
              <a:ext uri="{FF2B5EF4-FFF2-40B4-BE49-F238E27FC236}">
                <a16:creationId xmlns:a16="http://schemas.microsoft.com/office/drawing/2014/main" id="{021041B1-BA1D-6208-9ADB-397C368184F2}"/>
              </a:ext>
            </a:extLst>
          </p:cNvPr>
          <p:cNvSpPr/>
          <p:nvPr/>
        </p:nvSpPr>
        <p:spPr>
          <a:xfrm rot="10800000">
            <a:off x="1909969" y="1388363"/>
            <a:ext cx="8318231" cy="223544"/>
          </a:xfrm>
          <a:prstGeom prst="triangle">
            <a:avLst/>
          </a:prstGeom>
          <a:solidFill>
            <a:srgbClr val="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prstClr val="black"/>
              </a:solidFill>
              <a:effectLst/>
              <a:uLnTx/>
              <a:uFillTx/>
              <a:latin typeface="Gill Sans MT" panose="020B0502020104020203"/>
              <a:ea typeface="+mn-ea"/>
              <a:cs typeface="+mn-cs"/>
            </a:endParaRPr>
          </a:p>
        </p:txBody>
      </p:sp>
      <p:graphicFrame>
        <p:nvGraphicFramePr>
          <p:cNvPr id="5" name="Tableau 4">
            <a:extLst>
              <a:ext uri="{FF2B5EF4-FFF2-40B4-BE49-F238E27FC236}">
                <a16:creationId xmlns:a16="http://schemas.microsoft.com/office/drawing/2014/main" id="{8783D0B4-BAD8-D367-55FD-0054B5078CEF}"/>
              </a:ext>
            </a:extLst>
          </p:cNvPr>
          <p:cNvGraphicFramePr>
            <a:graphicFrameLocks noGrp="1"/>
          </p:cNvGraphicFramePr>
          <p:nvPr>
            <p:extLst>
              <p:ext uri="{D42A27DB-BD31-4B8C-83A1-F6EECF244321}">
                <p14:modId xmlns:p14="http://schemas.microsoft.com/office/powerpoint/2010/main" val="3635424042"/>
              </p:ext>
            </p:extLst>
          </p:nvPr>
        </p:nvGraphicFramePr>
        <p:xfrm>
          <a:off x="3653814" y="1131187"/>
          <a:ext cx="2329543" cy="1737360"/>
        </p:xfrm>
        <a:graphic>
          <a:graphicData uri="http://schemas.openxmlformats.org/drawingml/2006/table">
            <a:tbl>
              <a:tblPr firstRow="1" bandRow="1"/>
              <a:tblGrid>
                <a:gridCol w="2329543">
                  <a:extLst>
                    <a:ext uri="{9D8B030D-6E8A-4147-A177-3AD203B41FA5}">
                      <a16:colId xmlns:a16="http://schemas.microsoft.com/office/drawing/2014/main" val="2833689462"/>
                    </a:ext>
                  </a:extLst>
                </a:gridCol>
              </a:tblGrid>
              <a:tr h="868680">
                <a:tc>
                  <a:txBody>
                    <a:bodyPr/>
                    <a:lstStyle>
                      <a:lvl1pPr marL="0" algn="l" defTabSz="914400" rtl="0" eaLnBrk="1" latinLnBrk="0" hangingPunct="1">
                        <a:defRPr sz="1800" kern="1200">
                          <a:solidFill>
                            <a:schemeClr val="tx1"/>
                          </a:solidFill>
                          <a:latin typeface="Gill Sans MT" panose="020B0502020104020203"/>
                        </a:defRPr>
                      </a:lvl1pPr>
                      <a:lvl2pPr marL="457200" algn="l" defTabSz="914400" rtl="0" eaLnBrk="1" latinLnBrk="0" hangingPunct="1">
                        <a:defRPr sz="1800" kern="1200">
                          <a:solidFill>
                            <a:schemeClr val="tx1"/>
                          </a:solidFill>
                          <a:latin typeface="Gill Sans MT" panose="020B0502020104020203"/>
                        </a:defRPr>
                      </a:lvl2pPr>
                      <a:lvl3pPr marL="914400" algn="l" defTabSz="914400" rtl="0" eaLnBrk="1" latinLnBrk="0" hangingPunct="1">
                        <a:defRPr sz="1800" kern="1200">
                          <a:solidFill>
                            <a:schemeClr val="tx1"/>
                          </a:solidFill>
                          <a:latin typeface="Gill Sans MT" panose="020B0502020104020203"/>
                        </a:defRPr>
                      </a:lvl3pPr>
                      <a:lvl4pPr marL="1371600" algn="l" defTabSz="914400" rtl="0" eaLnBrk="1" latinLnBrk="0" hangingPunct="1">
                        <a:defRPr sz="1800" kern="1200">
                          <a:solidFill>
                            <a:schemeClr val="tx1"/>
                          </a:solidFill>
                          <a:latin typeface="Gill Sans MT" panose="020B0502020104020203"/>
                        </a:defRPr>
                      </a:lvl4pPr>
                      <a:lvl5pPr marL="1828800" algn="l" defTabSz="914400" rtl="0" eaLnBrk="1" latinLnBrk="0" hangingPunct="1">
                        <a:defRPr sz="1800" kern="1200">
                          <a:solidFill>
                            <a:schemeClr val="tx1"/>
                          </a:solidFill>
                          <a:latin typeface="Gill Sans MT" panose="020B0502020104020203"/>
                        </a:defRPr>
                      </a:lvl5pPr>
                      <a:lvl6pPr marL="2286000" algn="l" defTabSz="914400" rtl="0" eaLnBrk="1" latinLnBrk="0" hangingPunct="1">
                        <a:defRPr sz="1800" kern="1200">
                          <a:solidFill>
                            <a:schemeClr val="tx1"/>
                          </a:solidFill>
                          <a:latin typeface="Gill Sans MT" panose="020B0502020104020203"/>
                        </a:defRPr>
                      </a:lvl6pPr>
                      <a:lvl7pPr marL="2743200" algn="l" defTabSz="914400" rtl="0" eaLnBrk="1" latinLnBrk="0" hangingPunct="1">
                        <a:defRPr sz="1800" kern="1200">
                          <a:solidFill>
                            <a:schemeClr val="tx1"/>
                          </a:solidFill>
                          <a:latin typeface="Gill Sans MT" panose="020B0502020104020203"/>
                        </a:defRPr>
                      </a:lvl7pPr>
                      <a:lvl8pPr marL="3200400" algn="l" defTabSz="914400" rtl="0" eaLnBrk="1" latinLnBrk="0" hangingPunct="1">
                        <a:defRPr sz="1800" kern="1200">
                          <a:solidFill>
                            <a:schemeClr val="tx1"/>
                          </a:solidFill>
                          <a:latin typeface="Gill Sans MT" panose="020B0502020104020203"/>
                        </a:defRPr>
                      </a:lvl8pPr>
                      <a:lvl9pPr marL="3657600" algn="l" defTabSz="914400" rtl="0" eaLnBrk="1" latinLnBrk="0" hangingPunct="1">
                        <a:defRPr sz="1800" kern="1200">
                          <a:solidFill>
                            <a:schemeClr val="tx1"/>
                          </a:solidFill>
                          <a:latin typeface="Gill Sans MT" panose="020B0502020104020203"/>
                        </a:defRPr>
                      </a:lvl9pPr>
                    </a:lstStyle>
                    <a:p>
                      <a:pPr algn="ctr"/>
                      <a:r>
                        <a:rPr lang="fr-CI" sz="1050" b="1" dirty="0"/>
                        <a:t>SELECTION</a:t>
                      </a:r>
                      <a:r>
                        <a:rPr lang="fr-CI" sz="1050" b="1" baseline="0" dirty="0"/>
                        <a:t> DE PROJETS</a:t>
                      </a:r>
                      <a:endParaRPr lang="fr-FR" sz="1050" b="1" dirty="0"/>
                    </a:p>
                  </a:txBody>
                  <a:tcPr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extLst>
                  <a:ext uri="{0D108BD9-81ED-4DB2-BD59-A6C34878D82A}">
                    <a16:rowId xmlns:a16="http://schemas.microsoft.com/office/drawing/2014/main" val="2226301521"/>
                  </a:ext>
                </a:extLst>
              </a:tr>
              <a:tr h="868680">
                <a:tc>
                  <a:txBody>
                    <a:bodyPr/>
                    <a:lstStyle>
                      <a:lvl1pPr marL="0" algn="l" defTabSz="914400" rtl="0" eaLnBrk="1" latinLnBrk="0" hangingPunct="1">
                        <a:defRPr sz="1800" kern="1200">
                          <a:solidFill>
                            <a:schemeClr val="tx1"/>
                          </a:solidFill>
                          <a:latin typeface="Gill Sans MT" panose="020B0502020104020203"/>
                        </a:defRPr>
                      </a:lvl1pPr>
                      <a:lvl2pPr marL="457200" algn="l" defTabSz="914400" rtl="0" eaLnBrk="1" latinLnBrk="0" hangingPunct="1">
                        <a:defRPr sz="1800" kern="1200">
                          <a:solidFill>
                            <a:schemeClr val="tx1"/>
                          </a:solidFill>
                          <a:latin typeface="Gill Sans MT" panose="020B0502020104020203"/>
                        </a:defRPr>
                      </a:lvl2pPr>
                      <a:lvl3pPr marL="914400" algn="l" defTabSz="914400" rtl="0" eaLnBrk="1" latinLnBrk="0" hangingPunct="1">
                        <a:defRPr sz="1800" kern="1200">
                          <a:solidFill>
                            <a:schemeClr val="tx1"/>
                          </a:solidFill>
                          <a:latin typeface="Gill Sans MT" panose="020B0502020104020203"/>
                        </a:defRPr>
                      </a:lvl3pPr>
                      <a:lvl4pPr marL="1371600" algn="l" defTabSz="914400" rtl="0" eaLnBrk="1" latinLnBrk="0" hangingPunct="1">
                        <a:defRPr sz="1800" kern="1200">
                          <a:solidFill>
                            <a:schemeClr val="tx1"/>
                          </a:solidFill>
                          <a:latin typeface="Gill Sans MT" panose="020B0502020104020203"/>
                        </a:defRPr>
                      </a:lvl4pPr>
                      <a:lvl5pPr marL="1828800" algn="l" defTabSz="914400" rtl="0" eaLnBrk="1" latinLnBrk="0" hangingPunct="1">
                        <a:defRPr sz="1800" kern="1200">
                          <a:solidFill>
                            <a:schemeClr val="tx1"/>
                          </a:solidFill>
                          <a:latin typeface="Gill Sans MT" panose="020B0502020104020203"/>
                        </a:defRPr>
                      </a:lvl5pPr>
                      <a:lvl6pPr marL="2286000" algn="l" defTabSz="914400" rtl="0" eaLnBrk="1" latinLnBrk="0" hangingPunct="1">
                        <a:defRPr sz="1800" kern="1200">
                          <a:solidFill>
                            <a:schemeClr val="tx1"/>
                          </a:solidFill>
                          <a:latin typeface="Gill Sans MT" panose="020B0502020104020203"/>
                        </a:defRPr>
                      </a:lvl6pPr>
                      <a:lvl7pPr marL="2743200" algn="l" defTabSz="914400" rtl="0" eaLnBrk="1" latinLnBrk="0" hangingPunct="1">
                        <a:defRPr sz="1800" kern="1200">
                          <a:solidFill>
                            <a:schemeClr val="tx1"/>
                          </a:solidFill>
                          <a:latin typeface="Gill Sans MT" panose="020B0502020104020203"/>
                        </a:defRPr>
                      </a:lvl7pPr>
                      <a:lvl8pPr marL="3200400" algn="l" defTabSz="914400" rtl="0" eaLnBrk="1" latinLnBrk="0" hangingPunct="1">
                        <a:defRPr sz="1800" kern="1200">
                          <a:solidFill>
                            <a:schemeClr val="tx1"/>
                          </a:solidFill>
                          <a:latin typeface="Gill Sans MT" panose="020B0502020104020203"/>
                        </a:defRPr>
                      </a:lvl8pPr>
                      <a:lvl9pPr marL="3657600" algn="l" defTabSz="914400" rtl="0" eaLnBrk="1" latinLnBrk="0" hangingPunct="1">
                        <a:defRPr sz="1800" kern="1200">
                          <a:solidFill>
                            <a:schemeClr val="tx1"/>
                          </a:solidFill>
                          <a:latin typeface="Gill Sans MT" panose="020B0502020104020203"/>
                        </a:defRPr>
                      </a:lvl9pPr>
                    </a:lstStyle>
                    <a:p>
                      <a:pPr algn="ctr"/>
                      <a:r>
                        <a:rPr lang="fr-CI" sz="1050" b="1" dirty="0"/>
                        <a:t>PROGRAMMATION DES INVESTISSEMENTS</a:t>
                      </a:r>
                      <a:endParaRPr lang="fr-FR" sz="1050" b="1" dirty="0"/>
                    </a:p>
                  </a:txBody>
                  <a:tcPr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extLst>
                  <a:ext uri="{0D108BD9-81ED-4DB2-BD59-A6C34878D82A}">
                    <a16:rowId xmlns:a16="http://schemas.microsoft.com/office/drawing/2014/main" val="24468398"/>
                  </a:ext>
                </a:extLst>
              </a:tr>
            </a:tbl>
          </a:graphicData>
        </a:graphic>
      </p:graphicFrame>
      <p:graphicFrame>
        <p:nvGraphicFramePr>
          <p:cNvPr id="6" name="Tableau 5">
            <a:extLst>
              <a:ext uri="{FF2B5EF4-FFF2-40B4-BE49-F238E27FC236}">
                <a16:creationId xmlns:a16="http://schemas.microsoft.com/office/drawing/2014/main" id="{790D2BE7-DC81-B954-D0DD-CCF59C3BB8F3}"/>
              </a:ext>
            </a:extLst>
          </p:cNvPr>
          <p:cNvGraphicFramePr>
            <a:graphicFrameLocks noGrp="1"/>
          </p:cNvGraphicFramePr>
          <p:nvPr>
            <p:extLst>
              <p:ext uri="{D42A27DB-BD31-4B8C-83A1-F6EECF244321}">
                <p14:modId xmlns:p14="http://schemas.microsoft.com/office/powerpoint/2010/main" val="2997113961"/>
              </p:ext>
            </p:extLst>
          </p:nvPr>
        </p:nvGraphicFramePr>
        <p:xfrm>
          <a:off x="6558121" y="1131186"/>
          <a:ext cx="1497876" cy="587829"/>
        </p:xfrm>
        <a:graphic>
          <a:graphicData uri="http://schemas.openxmlformats.org/drawingml/2006/table">
            <a:tbl>
              <a:tblPr firstRow="1" bandRow="1"/>
              <a:tblGrid>
                <a:gridCol w="1497876">
                  <a:extLst>
                    <a:ext uri="{9D8B030D-6E8A-4147-A177-3AD203B41FA5}">
                      <a16:colId xmlns:a16="http://schemas.microsoft.com/office/drawing/2014/main" val="2828870785"/>
                    </a:ext>
                  </a:extLst>
                </a:gridCol>
              </a:tblGrid>
              <a:tr h="587829">
                <a:tc>
                  <a:txBody>
                    <a:bodyPr/>
                    <a:lstStyle>
                      <a:lvl1pPr marL="0" algn="l" defTabSz="914400" rtl="0" eaLnBrk="1" latinLnBrk="0" hangingPunct="1">
                        <a:defRPr sz="1800" kern="1200">
                          <a:solidFill>
                            <a:schemeClr val="tx1"/>
                          </a:solidFill>
                          <a:latin typeface="Gill Sans MT" panose="020B0502020104020203"/>
                        </a:defRPr>
                      </a:lvl1pPr>
                      <a:lvl2pPr marL="457200" algn="l" defTabSz="914400" rtl="0" eaLnBrk="1" latinLnBrk="0" hangingPunct="1">
                        <a:defRPr sz="1800" kern="1200">
                          <a:solidFill>
                            <a:schemeClr val="tx1"/>
                          </a:solidFill>
                          <a:latin typeface="Gill Sans MT" panose="020B0502020104020203"/>
                        </a:defRPr>
                      </a:lvl2pPr>
                      <a:lvl3pPr marL="914400" algn="l" defTabSz="914400" rtl="0" eaLnBrk="1" latinLnBrk="0" hangingPunct="1">
                        <a:defRPr sz="1800" kern="1200">
                          <a:solidFill>
                            <a:schemeClr val="tx1"/>
                          </a:solidFill>
                          <a:latin typeface="Gill Sans MT" panose="020B0502020104020203"/>
                        </a:defRPr>
                      </a:lvl3pPr>
                      <a:lvl4pPr marL="1371600" algn="l" defTabSz="914400" rtl="0" eaLnBrk="1" latinLnBrk="0" hangingPunct="1">
                        <a:defRPr sz="1800" kern="1200">
                          <a:solidFill>
                            <a:schemeClr val="tx1"/>
                          </a:solidFill>
                          <a:latin typeface="Gill Sans MT" panose="020B0502020104020203"/>
                        </a:defRPr>
                      </a:lvl4pPr>
                      <a:lvl5pPr marL="1828800" algn="l" defTabSz="914400" rtl="0" eaLnBrk="1" latinLnBrk="0" hangingPunct="1">
                        <a:defRPr sz="1800" kern="1200">
                          <a:solidFill>
                            <a:schemeClr val="tx1"/>
                          </a:solidFill>
                          <a:latin typeface="Gill Sans MT" panose="020B0502020104020203"/>
                        </a:defRPr>
                      </a:lvl5pPr>
                      <a:lvl6pPr marL="2286000" algn="l" defTabSz="914400" rtl="0" eaLnBrk="1" latinLnBrk="0" hangingPunct="1">
                        <a:defRPr sz="1800" kern="1200">
                          <a:solidFill>
                            <a:schemeClr val="tx1"/>
                          </a:solidFill>
                          <a:latin typeface="Gill Sans MT" panose="020B0502020104020203"/>
                        </a:defRPr>
                      </a:lvl6pPr>
                      <a:lvl7pPr marL="2743200" algn="l" defTabSz="914400" rtl="0" eaLnBrk="1" latinLnBrk="0" hangingPunct="1">
                        <a:defRPr sz="1800" kern="1200">
                          <a:solidFill>
                            <a:schemeClr val="tx1"/>
                          </a:solidFill>
                          <a:latin typeface="Gill Sans MT" panose="020B0502020104020203"/>
                        </a:defRPr>
                      </a:lvl7pPr>
                      <a:lvl8pPr marL="3200400" algn="l" defTabSz="914400" rtl="0" eaLnBrk="1" latinLnBrk="0" hangingPunct="1">
                        <a:defRPr sz="1800" kern="1200">
                          <a:solidFill>
                            <a:schemeClr val="tx1"/>
                          </a:solidFill>
                          <a:latin typeface="Gill Sans MT" panose="020B0502020104020203"/>
                        </a:defRPr>
                      </a:lvl8pPr>
                      <a:lvl9pPr marL="3657600" algn="l" defTabSz="914400" rtl="0" eaLnBrk="1" latinLnBrk="0" hangingPunct="1">
                        <a:defRPr sz="1800" kern="1200">
                          <a:solidFill>
                            <a:schemeClr val="tx1"/>
                          </a:solidFill>
                          <a:latin typeface="Gill Sans MT" panose="020B0502020104020203"/>
                        </a:defRPr>
                      </a:lvl9pPr>
                    </a:lstStyle>
                    <a:p>
                      <a:pPr algn="ctr"/>
                      <a:r>
                        <a:rPr lang="fr-CI" sz="1050" b="1" dirty="0"/>
                        <a:t>ETUDE DE FAISABILITE</a:t>
                      </a:r>
                      <a:endParaRPr lang="fr-FR" sz="1050" b="1" dirty="0"/>
                    </a:p>
                  </a:txBody>
                  <a:tcPr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extLst>
                  <a:ext uri="{0D108BD9-81ED-4DB2-BD59-A6C34878D82A}">
                    <a16:rowId xmlns:a16="http://schemas.microsoft.com/office/drawing/2014/main" val="1772559695"/>
                  </a:ext>
                </a:extLst>
              </a:tr>
            </a:tbl>
          </a:graphicData>
        </a:graphic>
      </p:graphicFrame>
      <p:graphicFrame>
        <p:nvGraphicFramePr>
          <p:cNvPr id="7" name="Tableau 6">
            <a:extLst>
              <a:ext uri="{FF2B5EF4-FFF2-40B4-BE49-F238E27FC236}">
                <a16:creationId xmlns:a16="http://schemas.microsoft.com/office/drawing/2014/main" id="{B99328DE-D61F-B9D2-A3F5-E45C2A2981C1}"/>
              </a:ext>
            </a:extLst>
          </p:cNvPr>
          <p:cNvGraphicFramePr>
            <a:graphicFrameLocks noGrp="1"/>
          </p:cNvGraphicFramePr>
          <p:nvPr>
            <p:extLst>
              <p:ext uri="{D42A27DB-BD31-4B8C-83A1-F6EECF244321}">
                <p14:modId xmlns:p14="http://schemas.microsoft.com/office/powerpoint/2010/main" val="3232098170"/>
              </p:ext>
            </p:extLst>
          </p:nvPr>
        </p:nvGraphicFramePr>
        <p:xfrm>
          <a:off x="3653813" y="3089889"/>
          <a:ext cx="2329543" cy="1137192"/>
        </p:xfrm>
        <a:graphic>
          <a:graphicData uri="http://schemas.openxmlformats.org/drawingml/2006/table">
            <a:tbl>
              <a:tblPr firstRow="1" bandRow="1"/>
              <a:tblGrid>
                <a:gridCol w="2329543">
                  <a:extLst>
                    <a:ext uri="{9D8B030D-6E8A-4147-A177-3AD203B41FA5}">
                      <a16:colId xmlns:a16="http://schemas.microsoft.com/office/drawing/2014/main" val="1957756667"/>
                    </a:ext>
                  </a:extLst>
                </a:gridCol>
              </a:tblGrid>
              <a:tr h="1137192">
                <a:tc>
                  <a:txBody>
                    <a:bodyPr/>
                    <a:lstStyle>
                      <a:lvl1pPr marL="0" algn="l" defTabSz="914400" rtl="0" eaLnBrk="1" latinLnBrk="0" hangingPunct="1">
                        <a:defRPr sz="1800" kern="1200">
                          <a:solidFill>
                            <a:schemeClr val="tx1"/>
                          </a:solidFill>
                          <a:latin typeface="Gill Sans MT" panose="020B0502020104020203"/>
                        </a:defRPr>
                      </a:lvl1pPr>
                      <a:lvl2pPr marL="457200" algn="l" defTabSz="914400" rtl="0" eaLnBrk="1" latinLnBrk="0" hangingPunct="1">
                        <a:defRPr sz="1800" kern="1200">
                          <a:solidFill>
                            <a:schemeClr val="tx1"/>
                          </a:solidFill>
                          <a:latin typeface="Gill Sans MT" panose="020B0502020104020203"/>
                        </a:defRPr>
                      </a:lvl2pPr>
                      <a:lvl3pPr marL="914400" algn="l" defTabSz="914400" rtl="0" eaLnBrk="1" latinLnBrk="0" hangingPunct="1">
                        <a:defRPr sz="1800" kern="1200">
                          <a:solidFill>
                            <a:schemeClr val="tx1"/>
                          </a:solidFill>
                          <a:latin typeface="Gill Sans MT" panose="020B0502020104020203"/>
                        </a:defRPr>
                      </a:lvl3pPr>
                      <a:lvl4pPr marL="1371600" algn="l" defTabSz="914400" rtl="0" eaLnBrk="1" latinLnBrk="0" hangingPunct="1">
                        <a:defRPr sz="1800" kern="1200">
                          <a:solidFill>
                            <a:schemeClr val="tx1"/>
                          </a:solidFill>
                          <a:latin typeface="Gill Sans MT" panose="020B0502020104020203"/>
                        </a:defRPr>
                      </a:lvl4pPr>
                      <a:lvl5pPr marL="1828800" algn="l" defTabSz="914400" rtl="0" eaLnBrk="1" latinLnBrk="0" hangingPunct="1">
                        <a:defRPr sz="1800" kern="1200">
                          <a:solidFill>
                            <a:schemeClr val="tx1"/>
                          </a:solidFill>
                          <a:latin typeface="Gill Sans MT" panose="020B0502020104020203"/>
                        </a:defRPr>
                      </a:lvl5pPr>
                      <a:lvl6pPr marL="2286000" algn="l" defTabSz="914400" rtl="0" eaLnBrk="1" latinLnBrk="0" hangingPunct="1">
                        <a:defRPr sz="1800" kern="1200">
                          <a:solidFill>
                            <a:schemeClr val="tx1"/>
                          </a:solidFill>
                          <a:latin typeface="Gill Sans MT" panose="020B0502020104020203"/>
                        </a:defRPr>
                      </a:lvl6pPr>
                      <a:lvl7pPr marL="2743200" algn="l" defTabSz="914400" rtl="0" eaLnBrk="1" latinLnBrk="0" hangingPunct="1">
                        <a:defRPr sz="1800" kern="1200">
                          <a:solidFill>
                            <a:schemeClr val="tx1"/>
                          </a:solidFill>
                          <a:latin typeface="Gill Sans MT" panose="020B0502020104020203"/>
                        </a:defRPr>
                      </a:lvl7pPr>
                      <a:lvl8pPr marL="3200400" algn="l" defTabSz="914400" rtl="0" eaLnBrk="1" latinLnBrk="0" hangingPunct="1">
                        <a:defRPr sz="1800" kern="1200">
                          <a:solidFill>
                            <a:schemeClr val="tx1"/>
                          </a:solidFill>
                          <a:latin typeface="Gill Sans MT" panose="020B0502020104020203"/>
                        </a:defRPr>
                      </a:lvl8pPr>
                      <a:lvl9pPr marL="3657600" algn="l" defTabSz="914400" rtl="0" eaLnBrk="1" latinLnBrk="0" hangingPunct="1">
                        <a:defRPr sz="1800" kern="1200">
                          <a:solidFill>
                            <a:schemeClr val="tx1"/>
                          </a:solidFill>
                          <a:latin typeface="Gill Sans MT" panose="020B0502020104020203"/>
                        </a:defRPr>
                      </a:lvl9pPr>
                    </a:lstStyle>
                    <a:p>
                      <a:pPr algn="ctr"/>
                      <a:r>
                        <a:rPr lang="fr-CI" sz="1050" b="1" dirty="0"/>
                        <a:t>CYCLE ANNUEL</a:t>
                      </a:r>
                    </a:p>
                    <a:p>
                      <a:pPr algn="ctr"/>
                      <a:r>
                        <a:rPr lang="fr-CI" sz="1050" b="1" dirty="0"/>
                        <a:t>(Accroissement de la demande)</a:t>
                      </a:r>
                      <a:endParaRPr lang="fr-FR" sz="1050" b="1" dirty="0"/>
                    </a:p>
                  </a:txBody>
                  <a:tcPr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extLst>
                  <a:ext uri="{0D108BD9-81ED-4DB2-BD59-A6C34878D82A}">
                    <a16:rowId xmlns:a16="http://schemas.microsoft.com/office/drawing/2014/main" val="3861755095"/>
                  </a:ext>
                </a:extLst>
              </a:tr>
            </a:tbl>
          </a:graphicData>
        </a:graphic>
      </p:graphicFrame>
      <p:graphicFrame>
        <p:nvGraphicFramePr>
          <p:cNvPr id="8" name="Tableau 7">
            <a:extLst>
              <a:ext uri="{FF2B5EF4-FFF2-40B4-BE49-F238E27FC236}">
                <a16:creationId xmlns:a16="http://schemas.microsoft.com/office/drawing/2014/main" id="{42466BA5-12F1-D0B4-9A83-138A8464D3AA}"/>
              </a:ext>
            </a:extLst>
          </p:cNvPr>
          <p:cNvGraphicFramePr>
            <a:graphicFrameLocks noGrp="1"/>
          </p:cNvGraphicFramePr>
          <p:nvPr>
            <p:extLst>
              <p:ext uri="{D42A27DB-BD31-4B8C-83A1-F6EECF244321}">
                <p14:modId xmlns:p14="http://schemas.microsoft.com/office/powerpoint/2010/main" val="3169137500"/>
              </p:ext>
            </p:extLst>
          </p:nvPr>
        </p:nvGraphicFramePr>
        <p:xfrm>
          <a:off x="6566828" y="2058650"/>
          <a:ext cx="1497876" cy="1240248"/>
        </p:xfrm>
        <a:graphic>
          <a:graphicData uri="http://schemas.openxmlformats.org/drawingml/2006/table">
            <a:tbl>
              <a:tblPr firstRow="1" bandRow="1"/>
              <a:tblGrid>
                <a:gridCol w="1497876">
                  <a:extLst>
                    <a:ext uri="{9D8B030D-6E8A-4147-A177-3AD203B41FA5}">
                      <a16:colId xmlns:a16="http://schemas.microsoft.com/office/drawing/2014/main" val="2828870785"/>
                    </a:ext>
                  </a:extLst>
                </a:gridCol>
              </a:tblGrid>
              <a:tr h="1240248">
                <a:tc>
                  <a:txBody>
                    <a:bodyPr/>
                    <a:lstStyle>
                      <a:lvl1pPr marL="0" algn="l" defTabSz="914400" rtl="0" eaLnBrk="1" latinLnBrk="0" hangingPunct="1">
                        <a:defRPr sz="1800" kern="1200">
                          <a:solidFill>
                            <a:schemeClr val="tx1"/>
                          </a:solidFill>
                          <a:latin typeface="Gill Sans MT" panose="020B0502020104020203"/>
                        </a:defRPr>
                      </a:lvl1pPr>
                      <a:lvl2pPr marL="457200" algn="l" defTabSz="914400" rtl="0" eaLnBrk="1" latinLnBrk="0" hangingPunct="1">
                        <a:defRPr sz="1800" kern="1200">
                          <a:solidFill>
                            <a:schemeClr val="tx1"/>
                          </a:solidFill>
                          <a:latin typeface="Gill Sans MT" panose="020B0502020104020203"/>
                        </a:defRPr>
                      </a:lvl2pPr>
                      <a:lvl3pPr marL="914400" algn="l" defTabSz="914400" rtl="0" eaLnBrk="1" latinLnBrk="0" hangingPunct="1">
                        <a:defRPr sz="1800" kern="1200">
                          <a:solidFill>
                            <a:schemeClr val="tx1"/>
                          </a:solidFill>
                          <a:latin typeface="Gill Sans MT" panose="020B0502020104020203"/>
                        </a:defRPr>
                      </a:lvl3pPr>
                      <a:lvl4pPr marL="1371600" algn="l" defTabSz="914400" rtl="0" eaLnBrk="1" latinLnBrk="0" hangingPunct="1">
                        <a:defRPr sz="1800" kern="1200">
                          <a:solidFill>
                            <a:schemeClr val="tx1"/>
                          </a:solidFill>
                          <a:latin typeface="Gill Sans MT" panose="020B0502020104020203"/>
                        </a:defRPr>
                      </a:lvl4pPr>
                      <a:lvl5pPr marL="1828800" algn="l" defTabSz="914400" rtl="0" eaLnBrk="1" latinLnBrk="0" hangingPunct="1">
                        <a:defRPr sz="1800" kern="1200">
                          <a:solidFill>
                            <a:schemeClr val="tx1"/>
                          </a:solidFill>
                          <a:latin typeface="Gill Sans MT" panose="020B0502020104020203"/>
                        </a:defRPr>
                      </a:lvl5pPr>
                      <a:lvl6pPr marL="2286000" algn="l" defTabSz="914400" rtl="0" eaLnBrk="1" latinLnBrk="0" hangingPunct="1">
                        <a:defRPr sz="1800" kern="1200">
                          <a:solidFill>
                            <a:schemeClr val="tx1"/>
                          </a:solidFill>
                          <a:latin typeface="Gill Sans MT" panose="020B0502020104020203"/>
                        </a:defRPr>
                      </a:lvl6pPr>
                      <a:lvl7pPr marL="2743200" algn="l" defTabSz="914400" rtl="0" eaLnBrk="1" latinLnBrk="0" hangingPunct="1">
                        <a:defRPr sz="1800" kern="1200">
                          <a:solidFill>
                            <a:schemeClr val="tx1"/>
                          </a:solidFill>
                          <a:latin typeface="Gill Sans MT" panose="020B0502020104020203"/>
                        </a:defRPr>
                      </a:lvl7pPr>
                      <a:lvl8pPr marL="3200400" algn="l" defTabSz="914400" rtl="0" eaLnBrk="1" latinLnBrk="0" hangingPunct="1">
                        <a:defRPr sz="1800" kern="1200">
                          <a:solidFill>
                            <a:schemeClr val="tx1"/>
                          </a:solidFill>
                          <a:latin typeface="Gill Sans MT" panose="020B0502020104020203"/>
                        </a:defRPr>
                      </a:lvl8pPr>
                      <a:lvl9pPr marL="3657600" algn="l" defTabSz="914400" rtl="0" eaLnBrk="1" latinLnBrk="0" hangingPunct="1">
                        <a:defRPr sz="1800" kern="1200">
                          <a:solidFill>
                            <a:schemeClr val="tx1"/>
                          </a:solidFill>
                          <a:latin typeface="Gill Sans MT" panose="020B0502020104020203"/>
                        </a:defRPr>
                      </a:lvl9pPr>
                    </a:lstStyle>
                    <a:p>
                      <a:pPr algn="ctr"/>
                      <a:r>
                        <a:rPr lang="fr-CI" sz="1050" b="1" dirty="0"/>
                        <a:t>REALISATION </a:t>
                      </a:r>
                    </a:p>
                    <a:p>
                      <a:pPr algn="ctr"/>
                      <a:r>
                        <a:rPr lang="fr-CI" sz="1050" b="1" dirty="0"/>
                        <a:t>DES PROJETS</a:t>
                      </a:r>
                      <a:endParaRPr lang="fr-FR" sz="1050" b="1" dirty="0"/>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rgbClr val="BA0C2F">
                        <a:lumMod val="20000"/>
                        <a:lumOff val="80000"/>
                      </a:srgbClr>
                    </a:solidFill>
                  </a:tcPr>
                </a:tc>
                <a:extLst>
                  <a:ext uri="{0D108BD9-81ED-4DB2-BD59-A6C34878D82A}">
                    <a16:rowId xmlns:a16="http://schemas.microsoft.com/office/drawing/2014/main" val="1772559695"/>
                  </a:ext>
                </a:extLst>
              </a:tr>
            </a:tbl>
          </a:graphicData>
        </a:graphic>
      </p:graphicFrame>
      <p:sp>
        <p:nvSpPr>
          <p:cNvPr id="9" name="Rectangle 8">
            <a:extLst>
              <a:ext uri="{FF2B5EF4-FFF2-40B4-BE49-F238E27FC236}">
                <a16:creationId xmlns:a16="http://schemas.microsoft.com/office/drawing/2014/main" id="{74CD0AC0-9F72-2D46-B617-7E64D8E14C50}"/>
              </a:ext>
            </a:extLst>
          </p:cNvPr>
          <p:cNvSpPr/>
          <p:nvPr/>
        </p:nvSpPr>
        <p:spPr>
          <a:xfrm>
            <a:off x="8303299" y="1131186"/>
            <a:ext cx="1372487" cy="3304902"/>
          </a:xfrm>
          <a:prstGeom prst="rect">
            <a:avLst/>
          </a:prstGeom>
          <a:solidFill>
            <a:srgbClr val="1F2A44">
              <a:lumMod val="50000"/>
              <a:lumOff val="50000"/>
            </a:srgbClr>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CI" sz="1000" b="1" i="0" u="none" strike="noStrike" kern="0" cap="none" spc="0" normalizeH="0" baseline="0" noProof="0" dirty="0">
                <a:ln>
                  <a:noFill/>
                </a:ln>
                <a:solidFill>
                  <a:prstClr val="black"/>
                </a:solidFill>
                <a:effectLst/>
                <a:uLnTx/>
                <a:uFillTx/>
                <a:latin typeface="Gill Sans MT" panose="020B0502020104020203"/>
                <a:ea typeface="+mn-ea"/>
                <a:cs typeface="+mn-cs"/>
              </a:rPr>
              <a:t>STRATEGIE D’EXPLOITATION DU RESEAU</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fr-CI" sz="1000" b="1" i="0" u="none" strike="noStrike" kern="0" cap="none" spc="0" normalizeH="0" baseline="0" noProof="0" dirty="0">
              <a:ln>
                <a:noFill/>
              </a:ln>
              <a:solidFill>
                <a:prstClr val="black"/>
              </a:solidFill>
              <a:effectLst/>
              <a:uLnTx/>
              <a:uFillTx/>
              <a:latin typeface="Gill Sans MT" panose="020B0502020104020203"/>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fr-CI" sz="1000" b="1" i="0" u="none" strike="noStrike" kern="0" cap="none" spc="0" normalizeH="0" baseline="0" noProof="0" dirty="0">
                <a:ln>
                  <a:noFill/>
                </a:ln>
                <a:solidFill>
                  <a:prstClr val="black"/>
                </a:solidFill>
                <a:effectLst/>
                <a:uLnTx/>
                <a:uFillTx/>
                <a:latin typeface="Gill Sans MT" panose="020B0502020104020203"/>
                <a:ea typeface="+mn-ea"/>
                <a:cs typeface="+mn-cs"/>
              </a:rPr>
              <a:t>(Qualité de service)</a:t>
            </a:r>
            <a:endParaRPr kumimoji="0" lang="fr-FR" sz="1000" b="1" i="0" u="none" strike="noStrike" kern="0" cap="none" spc="0" normalizeH="0" baseline="0" noProof="0" dirty="0">
              <a:ln>
                <a:noFill/>
              </a:ln>
              <a:solidFill>
                <a:prstClr val="black"/>
              </a:solidFill>
              <a:effectLst/>
              <a:uLnTx/>
              <a:uFillTx/>
              <a:latin typeface="Gill Sans MT" panose="020B0502020104020203"/>
              <a:ea typeface="+mn-ea"/>
              <a:cs typeface="+mn-cs"/>
            </a:endParaRPr>
          </a:p>
        </p:txBody>
      </p:sp>
      <p:graphicFrame>
        <p:nvGraphicFramePr>
          <p:cNvPr id="10" name="Tableau 9">
            <a:extLst>
              <a:ext uri="{FF2B5EF4-FFF2-40B4-BE49-F238E27FC236}">
                <a16:creationId xmlns:a16="http://schemas.microsoft.com/office/drawing/2014/main" id="{63F866D9-0445-F624-2898-BD10C94DF4BE}"/>
              </a:ext>
            </a:extLst>
          </p:cNvPr>
          <p:cNvGraphicFramePr>
            <a:graphicFrameLocks noGrp="1"/>
          </p:cNvGraphicFramePr>
          <p:nvPr>
            <p:extLst>
              <p:ext uri="{D42A27DB-BD31-4B8C-83A1-F6EECF244321}">
                <p14:modId xmlns:p14="http://schemas.microsoft.com/office/powerpoint/2010/main" val="1955640424"/>
              </p:ext>
            </p:extLst>
          </p:nvPr>
        </p:nvGraphicFramePr>
        <p:xfrm>
          <a:off x="3653812" y="4726421"/>
          <a:ext cx="2329543" cy="1359079"/>
        </p:xfrm>
        <a:graphic>
          <a:graphicData uri="http://schemas.openxmlformats.org/drawingml/2006/table">
            <a:tbl>
              <a:tblPr firstRow="1" bandRow="1"/>
              <a:tblGrid>
                <a:gridCol w="2329543">
                  <a:extLst>
                    <a:ext uri="{9D8B030D-6E8A-4147-A177-3AD203B41FA5}">
                      <a16:colId xmlns:a16="http://schemas.microsoft.com/office/drawing/2014/main" val="1957756667"/>
                    </a:ext>
                  </a:extLst>
                </a:gridCol>
              </a:tblGrid>
              <a:tr h="1359079">
                <a:tc>
                  <a:txBody>
                    <a:bodyPr/>
                    <a:lstStyle>
                      <a:lvl1pPr marL="0" algn="l" defTabSz="914400" rtl="0" eaLnBrk="1" latinLnBrk="0" hangingPunct="1">
                        <a:defRPr sz="1800" kern="1200">
                          <a:solidFill>
                            <a:schemeClr val="tx1"/>
                          </a:solidFill>
                          <a:latin typeface="Gill Sans MT" panose="020B0502020104020203"/>
                        </a:defRPr>
                      </a:lvl1pPr>
                      <a:lvl2pPr marL="457200" algn="l" defTabSz="914400" rtl="0" eaLnBrk="1" latinLnBrk="0" hangingPunct="1">
                        <a:defRPr sz="1800" kern="1200">
                          <a:solidFill>
                            <a:schemeClr val="tx1"/>
                          </a:solidFill>
                          <a:latin typeface="Gill Sans MT" panose="020B0502020104020203"/>
                        </a:defRPr>
                      </a:lvl2pPr>
                      <a:lvl3pPr marL="914400" algn="l" defTabSz="914400" rtl="0" eaLnBrk="1" latinLnBrk="0" hangingPunct="1">
                        <a:defRPr sz="1800" kern="1200">
                          <a:solidFill>
                            <a:schemeClr val="tx1"/>
                          </a:solidFill>
                          <a:latin typeface="Gill Sans MT" panose="020B0502020104020203"/>
                        </a:defRPr>
                      </a:lvl3pPr>
                      <a:lvl4pPr marL="1371600" algn="l" defTabSz="914400" rtl="0" eaLnBrk="1" latinLnBrk="0" hangingPunct="1">
                        <a:defRPr sz="1800" kern="1200">
                          <a:solidFill>
                            <a:schemeClr val="tx1"/>
                          </a:solidFill>
                          <a:latin typeface="Gill Sans MT" panose="020B0502020104020203"/>
                        </a:defRPr>
                      </a:lvl4pPr>
                      <a:lvl5pPr marL="1828800" algn="l" defTabSz="914400" rtl="0" eaLnBrk="1" latinLnBrk="0" hangingPunct="1">
                        <a:defRPr sz="1800" kern="1200">
                          <a:solidFill>
                            <a:schemeClr val="tx1"/>
                          </a:solidFill>
                          <a:latin typeface="Gill Sans MT" panose="020B0502020104020203"/>
                        </a:defRPr>
                      </a:lvl5pPr>
                      <a:lvl6pPr marL="2286000" algn="l" defTabSz="914400" rtl="0" eaLnBrk="1" latinLnBrk="0" hangingPunct="1">
                        <a:defRPr sz="1800" kern="1200">
                          <a:solidFill>
                            <a:schemeClr val="tx1"/>
                          </a:solidFill>
                          <a:latin typeface="Gill Sans MT" panose="020B0502020104020203"/>
                        </a:defRPr>
                      </a:lvl6pPr>
                      <a:lvl7pPr marL="2743200" algn="l" defTabSz="914400" rtl="0" eaLnBrk="1" latinLnBrk="0" hangingPunct="1">
                        <a:defRPr sz="1800" kern="1200">
                          <a:solidFill>
                            <a:schemeClr val="tx1"/>
                          </a:solidFill>
                          <a:latin typeface="Gill Sans MT" panose="020B0502020104020203"/>
                        </a:defRPr>
                      </a:lvl7pPr>
                      <a:lvl8pPr marL="3200400" algn="l" defTabSz="914400" rtl="0" eaLnBrk="1" latinLnBrk="0" hangingPunct="1">
                        <a:defRPr sz="1800" kern="1200">
                          <a:solidFill>
                            <a:schemeClr val="tx1"/>
                          </a:solidFill>
                          <a:latin typeface="Gill Sans MT" panose="020B0502020104020203"/>
                        </a:defRPr>
                      </a:lvl8pPr>
                      <a:lvl9pPr marL="3657600" algn="l" defTabSz="914400" rtl="0" eaLnBrk="1" latinLnBrk="0" hangingPunct="1">
                        <a:defRPr sz="1800" kern="1200">
                          <a:solidFill>
                            <a:schemeClr val="tx1"/>
                          </a:solidFill>
                          <a:latin typeface="Gill Sans MT" panose="020B0502020104020203"/>
                        </a:defRPr>
                      </a:lvl9pPr>
                    </a:lstStyle>
                    <a:p>
                      <a:pPr algn="ctr"/>
                      <a:r>
                        <a:rPr lang="fr-CI" sz="1050" b="1" dirty="0"/>
                        <a:t>CYCLE QUINQUENAL NORMATIF </a:t>
                      </a:r>
                    </a:p>
                    <a:p>
                      <a:pPr algn="ctr"/>
                      <a:endParaRPr lang="fr-CI" sz="1050" b="1" baseline="0" dirty="0"/>
                    </a:p>
                    <a:p>
                      <a:pPr marL="0" marR="0" indent="0" algn="ctr" defTabSz="457200" rtl="0" eaLnBrk="1" fontAlgn="auto" latinLnBrk="0" hangingPunct="1">
                        <a:lnSpc>
                          <a:spcPct val="100000"/>
                        </a:lnSpc>
                        <a:spcBef>
                          <a:spcPts val="0"/>
                        </a:spcBef>
                        <a:spcAft>
                          <a:spcPts val="0"/>
                        </a:spcAft>
                        <a:buClrTx/>
                        <a:buSzTx/>
                        <a:buFontTx/>
                        <a:buNone/>
                        <a:tabLst/>
                        <a:defRPr/>
                      </a:pPr>
                      <a:r>
                        <a:rPr lang="fr-CI" sz="1050" b="1" dirty="0">
                          <a:solidFill>
                            <a:srgbClr val="00B050"/>
                          </a:solidFill>
                        </a:rPr>
                        <a:t>(5</a:t>
                      </a:r>
                      <a:r>
                        <a:rPr lang="fr-CI" sz="1050" b="1" baseline="0" dirty="0">
                          <a:solidFill>
                            <a:srgbClr val="00B050"/>
                          </a:solidFill>
                        </a:rPr>
                        <a:t> </a:t>
                      </a:r>
                      <a:r>
                        <a:rPr lang="fr-CI" sz="1050" b="1" dirty="0">
                          <a:solidFill>
                            <a:srgbClr val="00B050"/>
                          </a:solidFill>
                        </a:rPr>
                        <a:t>ans)</a:t>
                      </a:r>
                      <a:endParaRPr lang="fr-FR" sz="1050" b="1" dirty="0">
                        <a:solidFill>
                          <a:srgbClr val="00B050"/>
                        </a:solidFill>
                      </a:endParaRPr>
                    </a:p>
                    <a:p>
                      <a:pPr algn="ctr"/>
                      <a:endParaRPr lang="fr-CI" sz="1050" b="1" baseline="0" dirty="0"/>
                    </a:p>
                    <a:p>
                      <a:pPr algn="ctr"/>
                      <a:r>
                        <a:rPr lang="fr-CI" sz="1050" b="1" baseline="0" dirty="0"/>
                        <a:t>CYCLE AD-HOC (</a:t>
                      </a:r>
                      <a:r>
                        <a:rPr lang="fr-CI" sz="1050" b="1" baseline="0" dirty="0">
                          <a:solidFill>
                            <a:srgbClr val="31859C"/>
                          </a:solidFill>
                        </a:rPr>
                        <a:t>changement impactant le long terme</a:t>
                      </a:r>
                      <a:r>
                        <a:rPr lang="fr-CI" sz="1050" b="1" baseline="0" dirty="0"/>
                        <a:t>)</a:t>
                      </a:r>
                    </a:p>
                  </a:txBody>
                  <a:tcPr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rgbClr val="BA0C2F">
                        <a:lumMod val="20000"/>
                        <a:lumOff val="80000"/>
                      </a:srgbClr>
                    </a:solidFill>
                  </a:tcPr>
                </a:tc>
                <a:extLst>
                  <a:ext uri="{0D108BD9-81ED-4DB2-BD59-A6C34878D82A}">
                    <a16:rowId xmlns:a16="http://schemas.microsoft.com/office/drawing/2014/main" val="3861755095"/>
                  </a:ext>
                </a:extLst>
              </a:tr>
            </a:tbl>
          </a:graphicData>
        </a:graphic>
      </p:graphicFrame>
      <p:cxnSp>
        <p:nvCxnSpPr>
          <p:cNvPr id="11" name="Connecteur droit avec flèche 10">
            <a:extLst>
              <a:ext uri="{FF2B5EF4-FFF2-40B4-BE49-F238E27FC236}">
                <a16:creationId xmlns:a16="http://schemas.microsoft.com/office/drawing/2014/main" id="{7BD1835F-3C4C-2801-DD67-1C81F8447448}"/>
              </a:ext>
            </a:extLst>
          </p:cNvPr>
          <p:cNvCxnSpPr/>
          <p:nvPr/>
        </p:nvCxnSpPr>
        <p:spPr>
          <a:xfrm>
            <a:off x="3096466" y="1588389"/>
            <a:ext cx="566054" cy="0"/>
          </a:xfrm>
          <a:prstGeom prst="straightConnector1">
            <a:avLst/>
          </a:prstGeom>
          <a:noFill/>
          <a:ln w="9525" cap="flat" cmpd="sng" algn="ctr">
            <a:solidFill>
              <a:sysClr val="windowText" lastClr="000000"/>
            </a:solidFill>
            <a:prstDash val="solid"/>
            <a:tailEnd type="triangle"/>
          </a:ln>
          <a:effectLst/>
        </p:spPr>
      </p:cxnSp>
      <p:cxnSp>
        <p:nvCxnSpPr>
          <p:cNvPr id="12" name="Connecteur droit avec flèche 11">
            <a:extLst>
              <a:ext uri="{FF2B5EF4-FFF2-40B4-BE49-F238E27FC236}">
                <a16:creationId xmlns:a16="http://schemas.microsoft.com/office/drawing/2014/main" id="{57A59C7A-FD17-EDC6-F962-2A1E271D0960}"/>
              </a:ext>
            </a:extLst>
          </p:cNvPr>
          <p:cNvCxnSpPr/>
          <p:nvPr/>
        </p:nvCxnSpPr>
        <p:spPr>
          <a:xfrm>
            <a:off x="5965945" y="1440340"/>
            <a:ext cx="566054" cy="0"/>
          </a:xfrm>
          <a:prstGeom prst="straightConnector1">
            <a:avLst/>
          </a:prstGeom>
          <a:noFill/>
          <a:ln w="9525" cap="flat" cmpd="sng" algn="ctr">
            <a:solidFill>
              <a:sysClr val="windowText" lastClr="000000"/>
            </a:solidFill>
            <a:prstDash val="solid"/>
            <a:tailEnd type="triangle"/>
          </a:ln>
          <a:effectLst/>
        </p:spPr>
      </p:cxnSp>
      <p:cxnSp>
        <p:nvCxnSpPr>
          <p:cNvPr id="13" name="Connecteur droit avec flèche 12">
            <a:extLst>
              <a:ext uri="{FF2B5EF4-FFF2-40B4-BE49-F238E27FC236}">
                <a16:creationId xmlns:a16="http://schemas.microsoft.com/office/drawing/2014/main" id="{EE51E99E-8BFA-025B-2E1C-3D723BE5503A}"/>
              </a:ext>
            </a:extLst>
          </p:cNvPr>
          <p:cNvCxnSpPr>
            <a:endCxn id="8" idx="0"/>
          </p:cNvCxnSpPr>
          <p:nvPr/>
        </p:nvCxnSpPr>
        <p:spPr>
          <a:xfrm flipH="1">
            <a:off x="7315766" y="1719015"/>
            <a:ext cx="2" cy="339635"/>
          </a:xfrm>
          <a:prstGeom prst="straightConnector1">
            <a:avLst/>
          </a:prstGeom>
          <a:noFill/>
          <a:ln w="9525" cap="flat" cmpd="sng" algn="ctr">
            <a:solidFill>
              <a:sysClr val="windowText" lastClr="000000"/>
            </a:solidFill>
            <a:prstDash val="solid"/>
            <a:tailEnd type="triangle"/>
          </a:ln>
          <a:effectLst/>
        </p:spPr>
      </p:cxnSp>
      <p:cxnSp>
        <p:nvCxnSpPr>
          <p:cNvPr id="14" name="Connecteur droit avec flèche 13">
            <a:extLst>
              <a:ext uri="{FF2B5EF4-FFF2-40B4-BE49-F238E27FC236}">
                <a16:creationId xmlns:a16="http://schemas.microsoft.com/office/drawing/2014/main" id="{9E77A6F6-B7FE-A82A-0306-8DEC15F8C3AA}"/>
              </a:ext>
            </a:extLst>
          </p:cNvPr>
          <p:cNvCxnSpPr>
            <a:cxnSpLocks/>
          </p:cNvCxnSpPr>
          <p:nvPr/>
        </p:nvCxnSpPr>
        <p:spPr>
          <a:xfrm flipV="1">
            <a:off x="8077777" y="2633416"/>
            <a:ext cx="238909" cy="4356"/>
          </a:xfrm>
          <a:prstGeom prst="straightConnector1">
            <a:avLst/>
          </a:prstGeom>
          <a:noFill/>
          <a:ln w="9525" cap="flat" cmpd="sng" algn="ctr">
            <a:solidFill>
              <a:sysClr val="windowText" lastClr="000000"/>
            </a:solidFill>
            <a:prstDash val="solid"/>
            <a:tailEnd type="triangle"/>
          </a:ln>
          <a:effectLst/>
        </p:spPr>
      </p:cxnSp>
      <p:cxnSp>
        <p:nvCxnSpPr>
          <p:cNvPr id="15" name="Connecteur droit avec flèche 14">
            <a:extLst>
              <a:ext uri="{FF2B5EF4-FFF2-40B4-BE49-F238E27FC236}">
                <a16:creationId xmlns:a16="http://schemas.microsoft.com/office/drawing/2014/main" id="{58F79D06-F67F-E31C-E1AE-54E948138329}"/>
              </a:ext>
            </a:extLst>
          </p:cNvPr>
          <p:cNvCxnSpPr/>
          <p:nvPr/>
        </p:nvCxnSpPr>
        <p:spPr>
          <a:xfrm>
            <a:off x="9651852" y="2633416"/>
            <a:ext cx="720000" cy="0"/>
          </a:xfrm>
          <a:prstGeom prst="straightConnector1">
            <a:avLst/>
          </a:prstGeom>
          <a:noFill/>
          <a:ln w="9525" cap="flat" cmpd="sng" algn="ctr">
            <a:solidFill>
              <a:sysClr val="windowText" lastClr="000000"/>
            </a:solidFill>
            <a:prstDash val="solid"/>
            <a:tailEnd type="triangle"/>
          </a:ln>
          <a:effectLst/>
        </p:spPr>
      </p:cxnSp>
      <p:cxnSp>
        <p:nvCxnSpPr>
          <p:cNvPr id="16" name="Connecteur droit avec flèche 15">
            <a:extLst>
              <a:ext uri="{FF2B5EF4-FFF2-40B4-BE49-F238E27FC236}">
                <a16:creationId xmlns:a16="http://schemas.microsoft.com/office/drawing/2014/main" id="{C38D3769-7806-2F6B-7B08-AB2062CBCB7D}"/>
              </a:ext>
            </a:extLst>
          </p:cNvPr>
          <p:cNvCxnSpPr/>
          <p:nvPr/>
        </p:nvCxnSpPr>
        <p:spPr>
          <a:xfrm>
            <a:off x="9952284" y="2633416"/>
            <a:ext cx="0" cy="2965270"/>
          </a:xfrm>
          <a:prstGeom prst="straightConnector1">
            <a:avLst/>
          </a:prstGeom>
          <a:noFill/>
          <a:ln w="9525" cap="flat" cmpd="sng" algn="ctr">
            <a:solidFill>
              <a:sysClr val="windowText" lastClr="000000"/>
            </a:solidFill>
            <a:prstDash val="solid"/>
            <a:tailEnd type="triangle"/>
          </a:ln>
          <a:effectLst/>
        </p:spPr>
      </p:cxnSp>
      <p:cxnSp>
        <p:nvCxnSpPr>
          <p:cNvPr id="17" name="Connecteur droit 16">
            <a:extLst>
              <a:ext uri="{FF2B5EF4-FFF2-40B4-BE49-F238E27FC236}">
                <a16:creationId xmlns:a16="http://schemas.microsoft.com/office/drawing/2014/main" id="{D3B3F104-8D21-35CF-D022-15C6C0BC1553}"/>
              </a:ext>
            </a:extLst>
          </p:cNvPr>
          <p:cNvCxnSpPr>
            <a:cxnSpLocks/>
          </p:cNvCxnSpPr>
          <p:nvPr/>
        </p:nvCxnSpPr>
        <p:spPr>
          <a:xfrm>
            <a:off x="5983365" y="5539905"/>
            <a:ext cx="3968919" cy="2"/>
          </a:xfrm>
          <a:prstGeom prst="line">
            <a:avLst/>
          </a:prstGeom>
          <a:noFill/>
          <a:ln w="9525" cap="flat" cmpd="sng" algn="ctr">
            <a:solidFill>
              <a:sysClr val="windowText" lastClr="000000"/>
            </a:solidFill>
            <a:prstDash val="solid"/>
          </a:ln>
          <a:effectLst/>
        </p:spPr>
      </p:cxnSp>
      <p:cxnSp>
        <p:nvCxnSpPr>
          <p:cNvPr id="18" name="Connecteur en angle 23">
            <a:extLst>
              <a:ext uri="{FF2B5EF4-FFF2-40B4-BE49-F238E27FC236}">
                <a16:creationId xmlns:a16="http://schemas.microsoft.com/office/drawing/2014/main" id="{09223FB7-DB35-E90C-DE27-4DA629018D68}"/>
              </a:ext>
            </a:extLst>
          </p:cNvPr>
          <p:cNvCxnSpPr/>
          <p:nvPr/>
        </p:nvCxnSpPr>
        <p:spPr>
          <a:xfrm rot="10800000">
            <a:off x="2537815" y="4436089"/>
            <a:ext cx="1116000" cy="1103818"/>
          </a:xfrm>
          <a:prstGeom prst="bentConnector3">
            <a:avLst>
              <a:gd name="adj1" fmla="val 99681"/>
            </a:avLst>
          </a:prstGeom>
          <a:noFill/>
          <a:ln w="9525" cap="flat" cmpd="sng" algn="ctr">
            <a:solidFill>
              <a:sysClr val="windowText" lastClr="000000"/>
            </a:solidFill>
            <a:prstDash val="solid"/>
            <a:tailEnd type="triangle"/>
          </a:ln>
          <a:effectLst/>
        </p:spPr>
      </p:cxnSp>
      <p:cxnSp>
        <p:nvCxnSpPr>
          <p:cNvPr id="19" name="Connecteur en angle 24">
            <a:extLst>
              <a:ext uri="{FF2B5EF4-FFF2-40B4-BE49-F238E27FC236}">
                <a16:creationId xmlns:a16="http://schemas.microsoft.com/office/drawing/2014/main" id="{A57E82E4-B8D6-61FA-279C-7F47D2435F86}"/>
              </a:ext>
            </a:extLst>
          </p:cNvPr>
          <p:cNvCxnSpPr>
            <a:cxnSpLocks/>
          </p:cNvCxnSpPr>
          <p:nvPr/>
        </p:nvCxnSpPr>
        <p:spPr>
          <a:xfrm rot="16200000" flipV="1">
            <a:off x="2957642" y="2864711"/>
            <a:ext cx="1044000" cy="348342"/>
          </a:xfrm>
          <a:prstGeom prst="bentConnector3">
            <a:avLst>
              <a:gd name="adj1" fmla="val 0"/>
            </a:avLst>
          </a:prstGeom>
          <a:noFill/>
          <a:ln w="9525" cap="flat" cmpd="sng" algn="ctr">
            <a:solidFill>
              <a:sysClr val="windowText" lastClr="000000"/>
            </a:solidFill>
            <a:prstDash val="solid"/>
            <a:tailEnd type="triangle"/>
          </a:ln>
          <a:effectLst/>
        </p:spPr>
      </p:cxnSp>
      <p:cxnSp>
        <p:nvCxnSpPr>
          <p:cNvPr id="20" name="Connecteur droit avec flèche 19">
            <a:extLst>
              <a:ext uri="{FF2B5EF4-FFF2-40B4-BE49-F238E27FC236}">
                <a16:creationId xmlns:a16="http://schemas.microsoft.com/office/drawing/2014/main" id="{7201E531-73B4-BAB5-20FB-CC16A0E816F5}"/>
              </a:ext>
            </a:extLst>
          </p:cNvPr>
          <p:cNvCxnSpPr/>
          <p:nvPr/>
        </p:nvCxnSpPr>
        <p:spPr>
          <a:xfrm>
            <a:off x="3314181" y="2537623"/>
            <a:ext cx="324000" cy="0"/>
          </a:xfrm>
          <a:prstGeom prst="straightConnector1">
            <a:avLst/>
          </a:prstGeom>
          <a:noFill/>
          <a:ln w="9525" cap="flat" cmpd="sng" algn="ctr">
            <a:solidFill>
              <a:sysClr val="windowText" lastClr="000000"/>
            </a:solidFill>
            <a:prstDash val="solid"/>
            <a:tailEnd type="triangle"/>
          </a:ln>
          <a:effectLst/>
        </p:spPr>
      </p:cxnSp>
      <p:cxnSp>
        <p:nvCxnSpPr>
          <p:cNvPr id="21" name="Connecteur droit avec flèche 20">
            <a:extLst>
              <a:ext uri="{FF2B5EF4-FFF2-40B4-BE49-F238E27FC236}">
                <a16:creationId xmlns:a16="http://schemas.microsoft.com/office/drawing/2014/main" id="{E48A7201-6C49-FC3F-1389-831624645101}"/>
              </a:ext>
            </a:extLst>
          </p:cNvPr>
          <p:cNvCxnSpPr/>
          <p:nvPr/>
        </p:nvCxnSpPr>
        <p:spPr>
          <a:xfrm>
            <a:off x="6000778" y="2533266"/>
            <a:ext cx="566054" cy="0"/>
          </a:xfrm>
          <a:prstGeom prst="straightConnector1">
            <a:avLst/>
          </a:prstGeom>
          <a:noFill/>
          <a:ln w="9525" cap="flat" cmpd="sng" algn="ctr">
            <a:solidFill>
              <a:sysClr val="windowText" lastClr="000000"/>
            </a:solidFill>
            <a:prstDash val="solid"/>
            <a:tailEnd type="triangle"/>
          </a:ln>
          <a:effectLst/>
        </p:spPr>
      </p:cxnSp>
      <p:cxnSp>
        <p:nvCxnSpPr>
          <p:cNvPr id="22" name="Connecteur en angle 27">
            <a:extLst>
              <a:ext uri="{FF2B5EF4-FFF2-40B4-BE49-F238E27FC236}">
                <a16:creationId xmlns:a16="http://schemas.microsoft.com/office/drawing/2014/main" id="{5A57C4AE-D810-2091-273E-D04B2006C9BF}"/>
              </a:ext>
            </a:extLst>
          </p:cNvPr>
          <p:cNvCxnSpPr/>
          <p:nvPr/>
        </p:nvCxnSpPr>
        <p:spPr>
          <a:xfrm rot="5400000">
            <a:off x="5594165" y="2913753"/>
            <a:ext cx="1044000" cy="283025"/>
          </a:xfrm>
          <a:prstGeom prst="bentConnector3">
            <a:avLst>
              <a:gd name="adj1" fmla="val 100139"/>
            </a:avLst>
          </a:prstGeom>
          <a:noFill/>
          <a:ln w="9525" cap="flat" cmpd="sng" algn="ctr">
            <a:solidFill>
              <a:sysClr val="windowText" lastClr="000000"/>
            </a:solidFill>
            <a:prstDash val="solid"/>
            <a:tailEnd type="triangle"/>
          </a:ln>
          <a:effectLst/>
        </p:spPr>
      </p:cxnSp>
      <p:cxnSp>
        <p:nvCxnSpPr>
          <p:cNvPr id="23" name="Connecteur droit avec flèche 22">
            <a:extLst>
              <a:ext uri="{FF2B5EF4-FFF2-40B4-BE49-F238E27FC236}">
                <a16:creationId xmlns:a16="http://schemas.microsoft.com/office/drawing/2014/main" id="{3EB5FD75-88EF-0F8F-DFBA-AF9C24043CDD}"/>
              </a:ext>
            </a:extLst>
          </p:cNvPr>
          <p:cNvCxnSpPr/>
          <p:nvPr/>
        </p:nvCxnSpPr>
        <p:spPr>
          <a:xfrm>
            <a:off x="6514579" y="3730694"/>
            <a:ext cx="1584000" cy="0"/>
          </a:xfrm>
          <a:prstGeom prst="straightConnector1">
            <a:avLst/>
          </a:prstGeom>
          <a:noFill/>
          <a:ln w="9525" cap="flat" cmpd="sng" algn="ctr">
            <a:solidFill>
              <a:sysClr val="windowText" lastClr="000000">
                <a:shade val="95000"/>
                <a:satMod val="105000"/>
              </a:sysClr>
            </a:solidFill>
            <a:prstDash val="solid"/>
            <a:headEnd type="triangle"/>
            <a:tailEnd type="triangle"/>
          </a:ln>
          <a:effectLst/>
        </p:spPr>
      </p:cxnSp>
      <p:sp>
        <p:nvSpPr>
          <p:cNvPr id="24" name="ZoneTexte 23">
            <a:extLst>
              <a:ext uri="{FF2B5EF4-FFF2-40B4-BE49-F238E27FC236}">
                <a16:creationId xmlns:a16="http://schemas.microsoft.com/office/drawing/2014/main" id="{A64753FD-7DA5-015E-C1D1-1F230BAC2150}"/>
              </a:ext>
            </a:extLst>
          </p:cNvPr>
          <p:cNvSpPr txBox="1"/>
          <p:nvPr/>
        </p:nvSpPr>
        <p:spPr>
          <a:xfrm>
            <a:off x="7004445" y="3440812"/>
            <a:ext cx="768524" cy="253916"/>
          </a:xfrm>
          <a:prstGeom prst="rect">
            <a:avLst/>
          </a:prstGeom>
          <a:noFill/>
        </p:spPr>
        <p:txBody>
          <a:bodyPr wrap="square" rtlCol="0">
            <a:spAutoFit/>
          </a:bodyPr>
          <a:lstStyle/>
          <a:p>
            <a:r>
              <a:rPr lang="fr-CI" sz="1000" b="1" dirty="0">
                <a:solidFill>
                  <a:srgbClr val="00B050"/>
                </a:solidFill>
                <a:latin typeface="Gill Sans MT" panose="020B0502020104020203"/>
              </a:rPr>
              <a:t>1 à 8 ans</a:t>
            </a:r>
            <a:endParaRPr lang="fr-FR" sz="1000" b="1" dirty="0">
              <a:solidFill>
                <a:srgbClr val="00B050"/>
              </a:solidFill>
              <a:latin typeface="Gill Sans MT" panose="020B0502020104020203"/>
            </a:endParaRPr>
          </a:p>
        </p:txBody>
      </p:sp>
      <p:sp>
        <p:nvSpPr>
          <p:cNvPr id="25" name="ZoneTexte 24">
            <a:extLst>
              <a:ext uri="{FF2B5EF4-FFF2-40B4-BE49-F238E27FC236}">
                <a16:creationId xmlns:a16="http://schemas.microsoft.com/office/drawing/2014/main" id="{E229D2E0-0385-45E6-54E6-652BD7342CA8}"/>
              </a:ext>
            </a:extLst>
          </p:cNvPr>
          <p:cNvSpPr txBox="1"/>
          <p:nvPr/>
        </p:nvSpPr>
        <p:spPr>
          <a:xfrm>
            <a:off x="1695271" y="1118124"/>
            <a:ext cx="291735" cy="246221"/>
          </a:xfrm>
          <a:prstGeom prst="rect">
            <a:avLst/>
          </a:prstGeom>
          <a:noFill/>
        </p:spPr>
        <p:txBody>
          <a:bodyPr wrap="square" rtlCol="0">
            <a:spAutoFit/>
          </a:bodyPr>
          <a:lstStyle/>
          <a:p>
            <a:r>
              <a:rPr lang="fr-CI" sz="1000" b="1" dirty="0">
                <a:solidFill>
                  <a:srgbClr val="FF0000"/>
                </a:solidFill>
                <a:latin typeface="Gill Sans MT" panose="020B0502020104020203"/>
              </a:rPr>
              <a:t>1</a:t>
            </a:r>
            <a:endParaRPr lang="fr-FR" sz="1000" b="1" dirty="0">
              <a:solidFill>
                <a:srgbClr val="FF0000"/>
              </a:solidFill>
              <a:latin typeface="Gill Sans MT" panose="020B0502020104020203"/>
            </a:endParaRPr>
          </a:p>
        </p:txBody>
      </p:sp>
      <p:sp>
        <p:nvSpPr>
          <p:cNvPr id="26" name="ZoneTexte 25">
            <a:extLst>
              <a:ext uri="{FF2B5EF4-FFF2-40B4-BE49-F238E27FC236}">
                <a16:creationId xmlns:a16="http://schemas.microsoft.com/office/drawing/2014/main" id="{E721ABA2-C1FE-2571-A917-006265EF31A9}"/>
              </a:ext>
            </a:extLst>
          </p:cNvPr>
          <p:cNvSpPr txBox="1"/>
          <p:nvPr/>
        </p:nvSpPr>
        <p:spPr>
          <a:xfrm>
            <a:off x="3415214" y="1048453"/>
            <a:ext cx="291735" cy="246221"/>
          </a:xfrm>
          <a:prstGeom prst="rect">
            <a:avLst/>
          </a:prstGeom>
          <a:noFill/>
        </p:spPr>
        <p:txBody>
          <a:bodyPr wrap="square" rtlCol="0">
            <a:spAutoFit/>
          </a:bodyPr>
          <a:lstStyle/>
          <a:p>
            <a:r>
              <a:rPr lang="fr-CI" sz="1000" b="1" dirty="0">
                <a:solidFill>
                  <a:srgbClr val="FF0000"/>
                </a:solidFill>
                <a:latin typeface="Gill Sans MT" panose="020B0502020104020203"/>
              </a:rPr>
              <a:t>2</a:t>
            </a:r>
            <a:endParaRPr lang="fr-FR" sz="1000" b="1" dirty="0">
              <a:solidFill>
                <a:srgbClr val="FF0000"/>
              </a:solidFill>
              <a:latin typeface="Gill Sans MT" panose="020B0502020104020203"/>
            </a:endParaRPr>
          </a:p>
        </p:txBody>
      </p:sp>
      <p:sp>
        <p:nvSpPr>
          <p:cNvPr id="27" name="ZoneTexte 26">
            <a:extLst>
              <a:ext uri="{FF2B5EF4-FFF2-40B4-BE49-F238E27FC236}">
                <a16:creationId xmlns:a16="http://schemas.microsoft.com/office/drawing/2014/main" id="{303348CB-8DCF-46AF-AAE2-CC5F97F079C3}"/>
              </a:ext>
            </a:extLst>
          </p:cNvPr>
          <p:cNvSpPr txBox="1"/>
          <p:nvPr/>
        </p:nvSpPr>
        <p:spPr>
          <a:xfrm>
            <a:off x="3423921" y="2167507"/>
            <a:ext cx="291735" cy="246221"/>
          </a:xfrm>
          <a:prstGeom prst="rect">
            <a:avLst/>
          </a:prstGeom>
          <a:noFill/>
        </p:spPr>
        <p:txBody>
          <a:bodyPr wrap="square" rtlCol="0">
            <a:spAutoFit/>
          </a:bodyPr>
          <a:lstStyle/>
          <a:p>
            <a:r>
              <a:rPr lang="fr-CI" sz="1000" b="1" dirty="0">
                <a:solidFill>
                  <a:srgbClr val="FF0000"/>
                </a:solidFill>
                <a:latin typeface="Gill Sans MT" panose="020B0502020104020203"/>
              </a:rPr>
              <a:t>3</a:t>
            </a:r>
            <a:endParaRPr lang="fr-FR" sz="1000" b="1" dirty="0">
              <a:solidFill>
                <a:srgbClr val="FF0000"/>
              </a:solidFill>
              <a:latin typeface="Gill Sans MT" panose="020B0502020104020203"/>
            </a:endParaRPr>
          </a:p>
        </p:txBody>
      </p:sp>
      <p:sp>
        <p:nvSpPr>
          <p:cNvPr id="28" name="ZoneTexte 27">
            <a:extLst>
              <a:ext uri="{FF2B5EF4-FFF2-40B4-BE49-F238E27FC236}">
                <a16:creationId xmlns:a16="http://schemas.microsoft.com/office/drawing/2014/main" id="{2CBEDD3D-8416-D75D-93F4-78BCF12506D3}"/>
              </a:ext>
            </a:extLst>
          </p:cNvPr>
          <p:cNvSpPr txBox="1"/>
          <p:nvPr/>
        </p:nvSpPr>
        <p:spPr>
          <a:xfrm>
            <a:off x="6297756" y="1057160"/>
            <a:ext cx="291735" cy="246221"/>
          </a:xfrm>
          <a:prstGeom prst="rect">
            <a:avLst/>
          </a:prstGeom>
          <a:noFill/>
        </p:spPr>
        <p:txBody>
          <a:bodyPr wrap="square" rtlCol="0">
            <a:spAutoFit/>
          </a:bodyPr>
          <a:lstStyle/>
          <a:p>
            <a:r>
              <a:rPr lang="fr-CI" sz="1000" b="1" dirty="0">
                <a:solidFill>
                  <a:srgbClr val="FF0000"/>
                </a:solidFill>
                <a:latin typeface="Gill Sans MT" panose="020B0502020104020203"/>
              </a:rPr>
              <a:t>4</a:t>
            </a:r>
            <a:endParaRPr lang="fr-FR" sz="1000" b="1" dirty="0">
              <a:solidFill>
                <a:srgbClr val="FF0000"/>
              </a:solidFill>
              <a:latin typeface="Gill Sans MT" panose="020B0502020104020203"/>
            </a:endParaRPr>
          </a:p>
        </p:txBody>
      </p:sp>
      <p:sp>
        <p:nvSpPr>
          <p:cNvPr id="29" name="ZoneTexte 28">
            <a:extLst>
              <a:ext uri="{FF2B5EF4-FFF2-40B4-BE49-F238E27FC236}">
                <a16:creationId xmlns:a16="http://schemas.microsoft.com/office/drawing/2014/main" id="{BBF2F106-57CE-6352-D5B0-142AB27AD694}"/>
              </a:ext>
            </a:extLst>
          </p:cNvPr>
          <p:cNvSpPr txBox="1"/>
          <p:nvPr/>
        </p:nvSpPr>
        <p:spPr>
          <a:xfrm>
            <a:off x="6319526" y="2032519"/>
            <a:ext cx="291735" cy="246221"/>
          </a:xfrm>
          <a:prstGeom prst="rect">
            <a:avLst/>
          </a:prstGeom>
          <a:noFill/>
        </p:spPr>
        <p:txBody>
          <a:bodyPr wrap="square" rtlCol="0">
            <a:spAutoFit/>
          </a:bodyPr>
          <a:lstStyle/>
          <a:p>
            <a:r>
              <a:rPr lang="fr-CI" sz="1000" b="1" dirty="0">
                <a:solidFill>
                  <a:srgbClr val="FF0000"/>
                </a:solidFill>
                <a:latin typeface="Gill Sans MT" panose="020B0502020104020203"/>
              </a:rPr>
              <a:t>5</a:t>
            </a:r>
            <a:endParaRPr lang="fr-FR" sz="1000" b="1" dirty="0">
              <a:solidFill>
                <a:srgbClr val="FF0000"/>
              </a:solidFill>
              <a:latin typeface="Gill Sans MT" panose="020B0502020104020203"/>
            </a:endParaRPr>
          </a:p>
        </p:txBody>
      </p:sp>
      <p:sp>
        <p:nvSpPr>
          <p:cNvPr id="30" name="ZoneTexte 29">
            <a:extLst>
              <a:ext uri="{FF2B5EF4-FFF2-40B4-BE49-F238E27FC236}">
                <a16:creationId xmlns:a16="http://schemas.microsoft.com/office/drawing/2014/main" id="{1194C7D1-8270-9EBB-89DE-9C7C76789C59}"/>
              </a:ext>
            </a:extLst>
          </p:cNvPr>
          <p:cNvSpPr txBox="1"/>
          <p:nvPr/>
        </p:nvSpPr>
        <p:spPr>
          <a:xfrm>
            <a:off x="8200578" y="1039741"/>
            <a:ext cx="291735" cy="246221"/>
          </a:xfrm>
          <a:prstGeom prst="rect">
            <a:avLst/>
          </a:prstGeom>
          <a:noFill/>
        </p:spPr>
        <p:txBody>
          <a:bodyPr wrap="square" rtlCol="0">
            <a:spAutoFit/>
          </a:bodyPr>
          <a:lstStyle/>
          <a:p>
            <a:r>
              <a:rPr lang="fr-CI" sz="1000" b="1" dirty="0">
                <a:solidFill>
                  <a:srgbClr val="FF0000"/>
                </a:solidFill>
                <a:latin typeface="Gill Sans MT" panose="020B0502020104020203"/>
              </a:rPr>
              <a:t>6</a:t>
            </a:r>
            <a:endParaRPr lang="fr-FR" sz="1000" b="1" dirty="0">
              <a:solidFill>
                <a:srgbClr val="FF0000"/>
              </a:solidFill>
              <a:latin typeface="Gill Sans MT" panose="020B0502020104020203"/>
            </a:endParaRPr>
          </a:p>
        </p:txBody>
      </p:sp>
      <p:sp>
        <p:nvSpPr>
          <p:cNvPr id="31" name="ZoneTexte 30">
            <a:extLst>
              <a:ext uri="{FF2B5EF4-FFF2-40B4-BE49-F238E27FC236}">
                <a16:creationId xmlns:a16="http://schemas.microsoft.com/office/drawing/2014/main" id="{687849A2-DC52-D9B6-5A80-D64D84B9A39E}"/>
              </a:ext>
            </a:extLst>
          </p:cNvPr>
          <p:cNvSpPr txBox="1"/>
          <p:nvPr/>
        </p:nvSpPr>
        <p:spPr>
          <a:xfrm>
            <a:off x="9515576" y="4758304"/>
            <a:ext cx="291735" cy="246221"/>
          </a:xfrm>
          <a:prstGeom prst="rect">
            <a:avLst/>
          </a:prstGeom>
          <a:noFill/>
        </p:spPr>
        <p:txBody>
          <a:bodyPr wrap="square" rtlCol="0">
            <a:spAutoFit/>
          </a:bodyPr>
          <a:lstStyle/>
          <a:p>
            <a:r>
              <a:rPr lang="fr-CI" sz="1000" b="1" dirty="0">
                <a:solidFill>
                  <a:srgbClr val="FF0000"/>
                </a:solidFill>
                <a:latin typeface="Gill Sans MT" panose="020B0502020104020203"/>
              </a:rPr>
              <a:t>7</a:t>
            </a:r>
            <a:endParaRPr lang="fr-FR" sz="1000" b="1" dirty="0">
              <a:solidFill>
                <a:srgbClr val="FF0000"/>
              </a:solidFill>
              <a:latin typeface="Gill Sans MT" panose="020B0502020104020203"/>
            </a:endParaRPr>
          </a:p>
        </p:txBody>
      </p:sp>
      <p:sp>
        <p:nvSpPr>
          <p:cNvPr id="32" name="ZoneTexte 31">
            <a:extLst>
              <a:ext uri="{FF2B5EF4-FFF2-40B4-BE49-F238E27FC236}">
                <a16:creationId xmlns:a16="http://schemas.microsoft.com/office/drawing/2014/main" id="{9B9F373D-7E31-156C-A16F-197E0C017B87}"/>
              </a:ext>
            </a:extLst>
          </p:cNvPr>
          <p:cNvSpPr txBox="1"/>
          <p:nvPr/>
        </p:nvSpPr>
        <p:spPr>
          <a:xfrm>
            <a:off x="9763365" y="4713636"/>
            <a:ext cx="974872" cy="415498"/>
          </a:xfrm>
          <a:prstGeom prst="rect">
            <a:avLst/>
          </a:prstGeom>
          <a:noFill/>
        </p:spPr>
        <p:txBody>
          <a:bodyPr wrap="square" rtlCol="0">
            <a:spAutoFit/>
          </a:bodyPr>
          <a:lstStyle/>
          <a:p>
            <a:r>
              <a:rPr lang="fr-CI" sz="1000" dirty="0">
                <a:solidFill>
                  <a:prstClr val="black"/>
                </a:solidFill>
                <a:latin typeface="Gill Sans MT" panose="020B0502020104020203"/>
              </a:rPr>
              <a:t>Boucle de rétroaction</a:t>
            </a:r>
            <a:endParaRPr lang="fr-FR" sz="1000" dirty="0">
              <a:solidFill>
                <a:prstClr val="black"/>
              </a:solidFill>
              <a:latin typeface="Gill Sans MT" panose="020B0502020104020203"/>
            </a:endParaRPr>
          </a:p>
        </p:txBody>
      </p:sp>
      <p:sp>
        <p:nvSpPr>
          <p:cNvPr id="33" name="ZoneTexte 32">
            <a:extLst>
              <a:ext uri="{FF2B5EF4-FFF2-40B4-BE49-F238E27FC236}">
                <a16:creationId xmlns:a16="http://schemas.microsoft.com/office/drawing/2014/main" id="{355BBFC5-87B2-B0D6-B9A0-0877E2604C26}"/>
              </a:ext>
            </a:extLst>
          </p:cNvPr>
          <p:cNvSpPr txBox="1"/>
          <p:nvPr/>
        </p:nvSpPr>
        <p:spPr>
          <a:xfrm>
            <a:off x="5983835" y="4761532"/>
            <a:ext cx="1432069" cy="246221"/>
          </a:xfrm>
          <a:prstGeom prst="rect">
            <a:avLst/>
          </a:prstGeom>
          <a:noFill/>
        </p:spPr>
        <p:txBody>
          <a:bodyPr wrap="square" rtlCol="0">
            <a:spAutoFit/>
          </a:bodyPr>
          <a:lstStyle/>
          <a:p>
            <a:r>
              <a:rPr lang="fr-CI" sz="1000" b="1" dirty="0">
                <a:solidFill>
                  <a:srgbClr val="FF0000"/>
                </a:solidFill>
                <a:latin typeface="Gill Sans MT" panose="020B0502020104020203"/>
              </a:rPr>
              <a:t>7</a:t>
            </a:r>
            <a:r>
              <a:rPr lang="fr-CI" sz="1000" dirty="0">
                <a:solidFill>
                  <a:prstClr val="black"/>
                </a:solidFill>
                <a:latin typeface="Gill Sans MT" panose="020B0502020104020203"/>
              </a:rPr>
              <a:t> RÉTROACTIONS 2</a:t>
            </a:r>
            <a:endParaRPr lang="fr-FR" sz="1000" dirty="0">
              <a:solidFill>
                <a:prstClr val="black"/>
              </a:solidFill>
              <a:latin typeface="Gill Sans MT" panose="020B0502020104020203"/>
            </a:endParaRPr>
          </a:p>
        </p:txBody>
      </p:sp>
      <p:sp>
        <p:nvSpPr>
          <p:cNvPr id="34" name="ZoneTexte 33">
            <a:extLst>
              <a:ext uri="{FF2B5EF4-FFF2-40B4-BE49-F238E27FC236}">
                <a16:creationId xmlns:a16="http://schemas.microsoft.com/office/drawing/2014/main" id="{D22BC52D-6A90-6375-9888-DE139F3ABF32}"/>
              </a:ext>
            </a:extLst>
          </p:cNvPr>
          <p:cNvSpPr txBox="1"/>
          <p:nvPr/>
        </p:nvSpPr>
        <p:spPr>
          <a:xfrm>
            <a:off x="4333557" y="4286908"/>
            <a:ext cx="1855005" cy="246221"/>
          </a:xfrm>
          <a:prstGeom prst="rect">
            <a:avLst/>
          </a:prstGeom>
          <a:noFill/>
        </p:spPr>
        <p:txBody>
          <a:bodyPr wrap="square" rtlCol="0">
            <a:spAutoFit/>
          </a:bodyPr>
          <a:lstStyle/>
          <a:p>
            <a:r>
              <a:rPr lang="fr-CI" sz="1000" b="1" dirty="0">
                <a:solidFill>
                  <a:srgbClr val="FF0000"/>
                </a:solidFill>
                <a:latin typeface="Gill Sans MT" panose="020B0502020104020203"/>
              </a:rPr>
              <a:t>7</a:t>
            </a:r>
            <a:r>
              <a:rPr lang="fr-CI" sz="1000" dirty="0">
                <a:solidFill>
                  <a:prstClr val="black"/>
                </a:solidFill>
                <a:latin typeface="Gill Sans MT" panose="020B0502020104020203"/>
              </a:rPr>
              <a:t> RÉTROACTION 1 </a:t>
            </a:r>
            <a:r>
              <a:rPr lang="fr-CI" sz="1000" b="1" dirty="0">
                <a:solidFill>
                  <a:srgbClr val="00B050"/>
                </a:solidFill>
                <a:latin typeface="Gill Sans MT" panose="020B0502020104020203"/>
              </a:rPr>
              <a:t>(1an)</a:t>
            </a:r>
            <a:endParaRPr lang="fr-FR" sz="1000" b="1" dirty="0">
              <a:solidFill>
                <a:srgbClr val="00B050"/>
              </a:solidFill>
              <a:latin typeface="Gill Sans MT" panose="020B0502020104020203"/>
            </a:endParaRPr>
          </a:p>
        </p:txBody>
      </p:sp>
      <p:sp>
        <p:nvSpPr>
          <p:cNvPr id="35" name="ZoneTexte 34">
            <a:extLst>
              <a:ext uri="{FF2B5EF4-FFF2-40B4-BE49-F238E27FC236}">
                <a16:creationId xmlns:a16="http://schemas.microsoft.com/office/drawing/2014/main" id="{9E9B9996-FDB3-5EC1-7DEB-3EA9AC889DE3}"/>
              </a:ext>
            </a:extLst>
          </p:cNvPr>
          <p:cNvSpPr txBox="1"/>
          <p:nvPr/>
        </p:nvSpPr>
        <p:spPr>
          <a:xfrm>
            <a:off x="5979479" y="5880585"/>
            <a:ext cx="1567103" cy="246221"/>
          </a:xfrm>
          <a:prstGeom prst="rect">
            <a:avLst/>
          </a:prstGeom>
          <a:noFill/>
        </p:spPr>
        <p:txBody>
          <a:bodyPr wrap="square" rtlCol="0">
            <a:spAutoFit/>
          </a:bodyPr>
          <a:lstStyle/>
          <a:p>
            <a:r>
              <a:rPr lang="fr-CI" sz="1000" b="1" dirty="0">
                <a:solidFill>
                  <a:srgbClr val="FF0000"/>
                </a:solidFill>
                <a:latin typeface="Gill Sans MT" panose="020B0502020104020203"/>
              </a:rPr>
              <a:t>7</a:t>
            </a:r>
            <a:r>
              <a:rPr lang="fr-CI" sz="1000" dirty="0">
                <a:solidFill>
                  <a:prstClr val="black"/>
                </a:solidFill>
                <a:latin typeface="Gill Sans MT" panose="020B0502020104020203"/>
              </a:rPr>
              <a:t> RÉTROACTION 3</a:t>
            </a:r>
            <a:endParaRPr lang="fr-FR" sz="1000" dirty="0">
              <a:solidFill>
                <a:prstClr val="black"/>
              </a:solidFill>
              <a:latin typeface="Gill Sans MT" panose="020B0502020104020203"/>
            </a:endParaRPr>
          </a:p>
        </p:txBody>
      </p:sp>
      <p:sp>
        <p:nvSpPr>
          <p:cNvPr id="36" name="ZoneTexte 35">
            <a:extLst>
              <a:ext uri="{FF2B5EF4-FFF2-40B4-BE49-F238E27FC236}">
                <a16:creationId xmlns:a16="http://schemas.microsoft.com/office/drawing/2014/main" id="{F7EF9906-3529-7B76-A6A8-1AC36C0017DC}"/>
              </a:ext>
            </a:extLst>
          </p:cNvPr>
          <p:cNvSpPr txBox="1"/>
          <p:nvPr/>
        </p:nvSpPr>
        <p:spPr>
          <a:xfrm>
            <a:off x="9595724" y="2353609"/>
            <a:ext cx="1109852" cy="246221"/>
          </a:xfrm>
          <a:prstGeom prst="rect">
            <a:avLst/>
          </a:prstGeom>
          <a:noFill/>
        </p:spPr>
        <p:txBody>
          <a:bodyPr wrap="square" rtlCol="0">
            <a:spAutoFit/>
          </a:bodyPr>
          <a:lstStyle/>
          <a:p>
            <a:r>
              <a:rPr lang="fr-CI" sz="1000" dirty="0">
                <a:solidFill>
                  <a:prstClr val="black"/>
                </a:solidFill>
                <a:latin typeface="Gill Sans MT" panose="020B0502020104020203"/>
              </a:rPr>
              <a:t> EXPLOITATION</a:t>
            </a:r>
            <a:endParaRPr lang="fr-FR" sz="1000" dirty="0">
              <a:solidFill>
                <a:prstClr val="black"/>
              </a:solidFill>
              <a:latin typeface="Gill Sans MT" panose="020B0502020104020203"/>
            </a:endParaRPr>
          </a:p>
        </p:txBody>
      </p:sp>
      <p:sp>
        <p:nvSpPr>
          <p:cNvPr id="37" name="Rectangle 36">
            <a:extLst>
              <a:ext uri="{FF2B5EF4-FFF2-40B4-BE49-F238E27FC236}">
                <a16:creationId xmlns:a16="http://schemas.microsoft.com/office/drawing/2014/main" id="{9667DF8C-B806-5989-3A02-54E55A527A1A}"/>
              </a:ext>
            </a:extLst>
          </p:cNvPr>
          <p:cNvSpPr/>
          <p:nvPr/>
        </p:nvSpPr>
        <p:spPr>
          <a:xfrm>
            <a:off x="1926049" y="1131187"/>
            <a:ext cx="1277582" cy="3304902"/>
          </a:xfrm>
          <a:prstGeom prst="rect">
            <a:avLst/>
          </a:prstGeom>
          <a:solidFill>
            <a:srgbClr val="1F2A44">
              <a:lumMod val="50000"/>
              <a:lumOff val="50000"/>
            </a:srgbClr>
          </a:solidFill>
          <a:ln w="25400" cap="flat" cmpd="sng" algn="ctr">
            <a:solidFill>
              <a:srgbClr val="A7C6ED">
                <a:shade val="1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CI" sz="1000" b="1" i="0" u="none" strike="noStrike" kern="0" cap="none" spc="0" normalizeH="0" baseline="0" noProof="0" dirty="0">
                <a:ln>
                  <a:noFill/>
                </a:ln>
                <a:solidFill>
                  <a:prstClr val="white"/>
                </a:solidFill>
                <a:effectLst/>
                <a:uLnTx/>
                <a:uFillTx/>
                <a:latin typeface="Gill Sans MT" panose="020B0502020104020203"/>
                <a:ea typeface="+mn-ea"/>
                <a:cs typeface="+mn-cs"/>
              </a:rPr>
              <a:t>ETUDE DE PLAN DIRECTEUR À LONG TERME</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fr-CI" sz="1000" b="1" i="0" u="none" strike="noStrike" kern="0" cap="none" spc="0" normalizeH="0" baseline="0" noProof="0" dirty="0">
              <a:ln>
                <a:noFill/>
              </a:ln>
              <a:solidFill>
                <a:prstClr val="white"/>
              </a:solidFill>
              <a:effectLst/>
              <a:uLnTx/>
              <a:uFillTx/>
              <a:latin typeface="Gill Sans MT" panose="020B0502020104020203"/>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fr-CI" sz="1000" b="1" i="0" u="none" strike="noStrike" kern="0" cap="none" spc="0" normalizeH="0" baseline="0" noProof="0" dirty="0">
              <a:ln>
                <a:noFill/>
              </a:ln>
              <a:solidFill>
                <a:prstClr val="white"/>
              </a:solidFill>
              <a:effectLst/>
              <a:uLnTx/>
              <a:uFillTx/>
              <a:latin typeface="Gill Sans MT" panose="020B0502020104020203"/>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fr-CI" sz="1000" b="1" i="0" u="none" strike="noStrike" kern="0" cap="none" spc="0" normalizeH="0" baseline="0" noProof="0" dirty="0">
                <a:ln>
                  <a:noFill/>
                </a:ln>
                <a:solidFill>
                  <a:prstClr val="white"/>
                </a:solidFill>
                <a:effectLst/>
                <a:uLnTx/>
                <a:uFillTx/>
                <a:latin typeface="Gill Sans MT" panose="020B0502020104020203"/>
                <a:ea typeface="+mn-ea"/>
                <a:cs typeface="+mn-cs"/>
              </a:rPr>
              <a:t>NORMES ET STANDARDS ; CRITERES DE PLANIFICATION   </a:t>
            </a:r>
            <a:endParaRPr kumimoji="0" lang="fr-FR" sz="1000" b="1" i="0" u="none" strike="noStrike" kern="0" cap="none" spc="0" normalizeH="0" baseline="0" noProof="0" dirty="0">
              <a:ln>
                <a:noFill/>
              </a:ln>
              <a:solidFill>
                <a:prstClr val="white"/>
              </a:solidFill>
              <a:effectLst/>
              <a:uLnTx/>
              <a:uFillTx/>
              <a:latin typeface="Gill Sans MT" panose="020B0502020104020203"/>
              <a:ea typeface="+mn-ea"/>
              <a:cs typeface="+mn-cs"/>
            </a:endParaRPr>
          </a:p>
        </p:txBody>
      </p:sp>
    </p:spTree>
    <p:extLst>
      <p:ext uri="{BB962C8B-B14F-4D97-AF65-F5344CB8AC3E}">
        <p14:creationId xmlns:p14="http://schemas.microsoft.com/office/powerpoint/2010/main" val="40533392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CCC4F6F6-08FA-4C84-B747-1ADC0F4168D4}"/>
              </a:ext>
            </a:extLst>
          </p:cNvPr>
          <p:cNvSpPr>
            <a:spLocks noGrp="1"/>
          </p:cNvSpPr>
          <p:nvPr>
            <p:ph type="sldNum" sz="quarter" idx="12"/>
          </p:nvPr>
        </p:nvSpPr>
        <p:spPr/>
        <p:txBody>
          <a:bodyPr/>
          <a:lstStyle/>
          <a:p>
            <a:pPr defTabSz="914377">
              <a:defRPr/>
            </a:pPr>
            <a:fld id="{E957DFF7-CC65-42D5-B625-3F855E324797}" type="slidenum">
              <a:rPr lang="fr-FR">
                <a:latin typeface="Calibri" panose="020F0502020204030204"/>
              </a:rPr>
              <a:pPr defTabSz="914377">
                <a:defRPr/>
              </a:pPr>
              <a:t>8</a:t>
            </a:fld>
            <a:endParaRPr lang="fr-FR" dirty="0">
              <a:latin typeface="Calibri" panose="020F0502020204030204"/>
            </a:endParaRPr>
          </a:p>
        </p:txBody>
      </p:sp>
      <p:sp>
        <p:nvSpPr>
          <p:cNvPr id="3" name="Titre 1">
            <a:extLst>
              <a:ext uri="{FF2B5EF4-FFF2-40B4-BE49-F238E27FC236}">
                <a16:creationId xmlns:a16="http://schemas.microsoft.com/office/drawing/2014/main" id="{A59A064F-87C5-2AA9-74DB-D5358D9FC1B3}"/>
              </a:ext>
            </a:extLst>
          </p:cNvPr>
          <p:cNvSpPr txBox="1">
            <a:spLocks/>
          </p:cNvSpPr>
          <p:nvPr/>
        </p:nvSpPr>
        <p:spPr>
          <a:xfrm>
            <a:off x="0" y="-161120"/>
            <a:ext cx="12192000" cy="846701"/>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200" kern="1200">
                <a:solidFill>
                  <a:srgbClr val="000000"/>
                </a:solidFill>
                <a:latin typeface="Myriad Pro"/>
                <a:ea typeface="+mj-ea"/>
                <a:cs typeface="Myriad Pro"/>
              </a:defRPr>
            </a:lvl1pPr>
          </a:lstStyle>
          <a:p>
            <a:r>
              <a:rPr lang="fr-FR" sz="2000" b="1" cap="small" dirty="0">
                <a:solidFill>
                  <a:schemeClr val="tx1"/>
                </a:solidFill>
                <a:latin typeface="Candara" panose="020E0502030303020204" pitchFamily="34" charset="0"/>
              </a:rPr>
              <a:t>II. PROCESSUS DE PLANIFICATION, PROGRAMMATION ET FINANCEMENT DES INVESTISSEMENTS</a:t>
            </a:r>
          </a:p>
          <a:p>
            <a:r>
              <a:rPr lang="fr-FR" sz="2000" b="1" dirty="0">
                <a:solidFill>
                  <a:schemeClr val="accent2">
                    <a:lumMod val="75000"/>
                  </a:schemeClr>
                </a:solidFill>
                <a:latin typeface="Candara" panose="020E0502030303020204" pitchFamily="34" charset="0"/>
                <a:ea typeface="+mn-ea"/>
                <a:cs typeface="+mn-cs"/>
              </a:rPr>
              <a:t>3. Méthodologie d’Elaboration des Plans Directeurs </a:t>
            </a:r>
          </a:p>
        </p:txBody>
      </p:sp>
      <p:grpSp>
        <p:nvGrpSpPr>
          <p:cNvPr id="4" name="Groupe 3">
            <a:extLst>
              <a:ext uri="{FF2B5EF4-FFF2-40B4-BE49-F238E27FC236}">
                <a16:creationId xmlns:a16="http://schemas.microsoft.com/office/drawing/2014/main" id="{1C39FE59-EC9E-058B-7B39-5E47195A665E}"/>
              </a:ext>
            </a:extLst>
          </p:cNvPr>
          <p:cNvGrpSpPr/>
          <p:nvPr/>
        </p:nvGrpSpPr>
        <p:grpSpPr>
          <a:xfrm>
            <a:off x="1978196" y="833853"/>
            <a:ext cx="7844953" cy="5581987"/>
            <a:chOff x="2427031" y="983467"/>
            <a:chExt cx="7345590" cy="5581987"/>
          </a:xfrm>
        </p:grpSpPr>
        <p:sp>
          <p:nvSpPr>
            <p:cNvPr id="5" name="Rectangle : coins arrondis 4">
              <a:extLst>
                <a:ext uri="{FF2B5EF4-FFF2-40B4-BE49-F238E27FC236}">
                  <a16:creationId xmlns:a16="http://schemas.microsoft.com/office/drawing/2014/main" id="{7D4A9C1C-DB8A-5E10-2EA8-8D8EDD1B8FDF}"/>
                </a:ext>
              </a:extLst>
            </p:cNvPr>
            <p:cNvSpPr/>
            <p:nvPr/>
          </p:nvSpPr>
          <p:spPr>
            <a:xfrm>
              <a:off x="2427031" y="6020994"/>
              <a:ext cx="7326872" cy="54446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kumimoji="0" lang="fr-FR" altLang="fr-FR" sz="1200" b="1" i="0" u="none" strike="noStrike" cap="none" normalizeH="0" baseline="0" dirty="0">
                  <a:ln>
                    <a:noFill/>
                  </a:ln>
                  <a:solidFill>
                    <a:schemeClr val="tx1"/>
                  </a:solidFill>
                  <a:effectLst/>
                  <a:latin typeface="Candara" panose="020E0502030303020204" pitchFamily="34" charset="0"/>
                </a:rPr>
                <a:t>Plans d’investissement </a:t>
              </a:r>
            </a:p>
            <a:p>
              <a:pPr algn="ctr"/>
              <a:r>
                <a:rPr lang="fr-FR" altLang="fr-FR" sz="1200" b="1" dirty="0">
                  <a:solidFill>
                    <a:schemeClr val="tx1"/>
                  </a:solidFill>
                  <a:latin typeface="Candara" panose="020E0502030303020204" pitchFamily="34" charset="0"/>
                </a:rPr>
                <a:t>Production - Transport – Distribution – Automatisme Téléconduite &amp; Smart </a:t>
              </a:r>
              <a:r>
                <a:rPr lang="fr-FR" altLang="fr-FR" sz="1200" b="1" dirty="0" err="1">
                  <a:solidFill>
                    <a:schemeClr val="tx1"/>
                  </a:solidFill>
                  <a:latin typeface="Candara" panose="020E0502030303020204" pitchFamily="34" charset="0"/>
                </a:rPr>
                <a:t>Grid</a:t>
              </a:r>
              <a:r>
                <a:rPr lang="fr-FR" altLang="fr-FR" sz="1200" b="1" dirty="0">
                  <a:solidFill>
                    <a:schemeClr val="tx1"/>
                  </a:solidFill>
                  <a:latin typeface="Candara" panose="020E0502030303020204" pitchFamily="34" charset="0"/>
                </a:rPr>
                <a:t> </a:t>
              </a:r>
              <a:endParaRPr kumimoji="0" lang="fr-FR" altLang="fr-FR" sz="1200" b="1" i="0" u="none" strike="noStrike" cap="none" normalizeH="0" baseline="0" dirty="0">
                <a:ln>
                  <a:noFill/>
                </a:ln>
                <a:solidFill>
                  <a:schemeClr val="tx1"/>
                </a:solidFill>
                <a:effectLst/>
                <a:latin typeface="Candara" panose="020E0502030303020204" pitchFamily="34" charset="0"/>
              </a:endParaRPr>
            </a:p>
          </p:txBody>
        </p:sp>
        <p:sp>
          <p:nvSpPr>
            <p:cNvPr id="6" name="Rectangle : coins arrondis 5">
              <a:extLst>
                <a:ext uri="{FF2B5EF4-FFF2-40B4-BE49-F238E27FC236}">
                  <a16:creationId xmlns:a16="http://schemas.microsoft.com/office/drawing/2014/main" id="{7A5209D4-7843-BC94-4F82-1F77E0708F20}"/>
                </a:ext>
              </a:extLst>
            </p:cNvPr>
            <p:cNvSpPr/>
            <p:nvPr/>
          </p:nvSpPr>
          <p:spPr>
            <a:xfrm>
              <a:off x="2434997" y="4340685"/>
              <a:ext cx="7333866" cy="544460"/>
            </a:xfrm>
            <a:prstGeom prst="round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r>
                <a:rPr kumimoji="0" lang="fr-FR" altLang="fr-FR" sz="1200" b="1" i="0" u="none" strike="noStrike" cap="none" normalizeH="0" baseline="0" dirty="0">
                  <a:ln>
                    <a:noFill/>
                  </a:ln>
                  <a:solidFill>
                    <a:schemeClr val="tx1"/>
                  </a:solidFill>
                  <a:effectLst/>
                  <a:latin typeface="Candara" panose="020E0502030303020204" pitchFamily="34" charset="0"/>
                </a:rPr>
                <a:t>Plans Directeurs </a:t>
              </a:r>
            </a:p>
            <a:p>
              <a:pPr algn="ctr"/>
              <a:r>
                <a:rPr lang="fr-FR" altLang="fr-FR" sz="1200" b="1" dirty="0">
                  <a:solidFill>
                    <a:schemeClr val="tx1"/>
                  </a:solidFill>
                  <a:latin typeface="Candara" panose="020E0502030303020204" pitchFamily="34" charset="0"/>
                </a:rPr>
                <a:t>Production – Transport – Distribution – Automatisme Téléconduite &amp; Smart </a:t>
              </a:r>
              <a:r>
                <a:rPr lang="fr-FR" altLang="fr-FR" sz="1200" b="1" dirty="0" err="1">
                  <a:solidFill>
                    <a:schemeClr val="tx1"/>
                  </a:solidFill>
                  <a:latin typeface="Candara" panose="020E0502030303020204" pitchFamily="34" charset="0"/>
                </a:rPr>
                <a:t>Grid</a:t>
              </a:r>
              <a:r>
                <a:rPr lang="fr-FR" altLang="fr-FR" sz="1200" b="1" dirty="0">
                  <a:solidFill>
                    <a:schemeClr val="tx1"/>
                  </a:solidFill>
                  <a:latin typeface="Candara" panose="020E0502030303020204" pitchFamily="34" charset="0"/>
                </a:rPr>
                <a:t> </a:t>
              </a:r>
              <a:endParaRPr kumimoji="0" lang="fr-FR" altLang="fr-FR" sz="1200" b="1" i="0" u="none" strike="noStrike" cap="none" normalizeH="0" baseline="0" dirty="0">
                <a:ln>
                  <a:noFill/>
                </a:ln>
                <a:solidFill>
                  <a:schemeClr val="tx1"/>
                </a:solidFill>
                <a:effectLst/>
                <a:latin typeface="Candara" panose="020E0502030303020204" pitchFamily="34" charset="0"/>
              </a:endParaRPr>
            </a:p>
          </p:txBody>
        </p:sp>
        <p:sp>
          <p:nvSpPr>
            <p:cNvPr id="7" name="Rectangle : coins arrondis 6">
              <a:extLst>
                <a:ext uri="{FF2B5EF4-FFF2-40B4-BE49-F238E27FC236}">
                  <a16:creationId xmlns:a16="http://schemas.microsoft.com/office/drawing/2014/main" id="{1D179851-1D3B-F524-1D36-08428C534A63}"/>
                </a:ext>
              </a:extLst>
            </p:cNvPr>
            <p:cNvSpPr/>
            <p:nvPr/>
          </p:nvSpPr>
          <p:spPr>
            <a:xfrm>
              <a:off x="4927683" y="4979738"/>
              <a:ext cx="2367425" cy="544460"/>
            </a:xfrm>
            <a:prstGeom prst="round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r>
                <a:rPr kumimoji="0" lang="fr-FR" altLang="fr-FR" sz="1200" b="1" i="0" u="none" strike="noStrike" cap="none" normalizeH="0" baseline="0" dirty="0">
                  <a:ln>
                    <a:noFill/>
                  </a:ln>
                  <a:solidFill>
                    <a:schemeClr val="tx1"/>
                  </a:solidFill>
                  <a:effectLst/>
                  <a:latin typeface="Candara" panose="020E0502030303020204" pitchFamily="34" charset="0"/>
                </a:rPr>
                <a:t>Besoins de renforcement</a:t>
              </a:r>
            </a:p>
          </p:txBody>
        </p:sp>
        <p:sp>
          <p:nvSpPr>
            <p:cNvPr id="8" name="Rectangle : coins arrondis 7">
              <a:extLst>
                <a:ext uri="{FF2B5EF4-FFF2-40B4-BE49-F238E27FC236}">
                  <a16:creationId xmlns:a16="http://schemas.microsoft.com/office/drawing/2014/main" id="{A63D0E78-E903-5B3C-7279-A21F6E59EA06}"/>
                </a:ext>
              </a:extLst>
            </p:cNvPr>
            <p:cNvSpPr/>
            <p:nvPr/>
          </p:nvSpPr>
          <p:spPr>
            <a:xfrm>
              <a:off x="2434997" y="4984749"/>
              <a:ext cx="2410458" cy="544460"/>
            </a:xfrm>
            <a:prstGeom prst="round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r>
                <a:rPr kumimoji="0" lang="fr-FR" altLang="fr-FR" sz="1200" b="1" i="0" u="none" strike="noStrike" cap="none" normalizeH="0" baseline="0" dirty="0">
                  <a:ln>
                    <a:noFill/>
                  </a:ln>
                  <a:solidFill>
                    <a:schemeClr val="tx1"/>
                  </a:solidFill>
                  <a:effectLst/>
                  <a:latin typeface="Candara" panose="020E0502030303020204" pitchFamily="34" charset="0"/>
                </a:rPr>
                <a:t>Architecture cible</a:t>
              </a:r>
            </a:p>
          </p:txBody>
        </p:sp>
        <p:sp>
          <p:nvSpPr>
            <p:cNvPr id="9" name="Rectangle : coins arrondis 8">
              <a:extLst>
                <a:ext uri="{FF2B5EF4-FFF2-40B4-BE49-F238E27FC236}">
                  <a16:creationId xmlns:a16="http://schemas.microsoft.com/office/drawing/2014/main" id="{BE286864-33AB-6FC1-3044-56CE68BAD449}"/>
                </a:ext>
              </a:extLst>
            </p:cNvPr>
            <p:cNvSpPr/>
            <p:nvPr/>
          </p:nvSpPr>
          <p:spPr>
            <a:xfrm>
              <a:off x="7377337" y="4978183"/>
              <a:ext cx="2395284" cy="544460"/>
            </a:xfrm>
            <a:prstGeom prst="round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r>
                <a:rPr kumimoji="0" lang="fr-FR" altLang="fr-FR" sz="1200" b="1" i="0" u="none" strike="noStrike" cap="none" normalizeH="0" baseline="0" dirty="0">
                  <a:ln>
                    <a:noFill/>
                  </a:ln>
                  <a:solidFill>
                    <a:schemeClr val="tx1"/>
                  </a:solidFill>
                  <a:effectLst/>
                  <a:latin typeface="Candara" panose="020E0502030303020204" pitchFamily="34" charset="0"/>
                </a:rPr>
                <a:t>Dimensionnement</a:t>
              </a:r>
            </a:p>
          </p:txBody>
        </p:sp>
        <p:sp>
          <p:nvSpPr>
            <p:cNvPr id="10" name="Rectangle : coins arrondis 9">
              <a:extLst>
                <a:ext uri="{FF2B5EF4-FFF2-40B4-BE49-F238E27FC236}">
                  <a16:creationId xmlns:a16="http://schemas.microsoft.com/office/drawing/2014/main" id="{3AAEDD38-A779-AFD8-BFB4-AD748A5AD7AD}"/>
                </a:ext>
              </a:extLst>
            </p:cNvPr>
            <p:cNvSpPr/>
            <p:nvPr/>
          </p:nvSpPr>
          <p:spPr>
            <a:xfrm>
              <a:off x="2427031" y="2657210"/>
              <a:ext cx="7341832" cy="544460"/>
            </a:xfrm>
            <a:prstGeom prst="round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r>
                <a:rPr kumimoji="0" lang="fr-FR" altLang="fr-FR" sz="1200" b="1" i="0" u="none" strike="noStrike" cap="none" normalizeH="0" baseline="0" dirty="0">
                  <a:ln>
                    <a:noFill/>
                  </a:ln>
                  <a:solidFill>
                    <a:schemeClr val="tx1"/>
                  </a:solidFill>
                  <a:effectLst/>
                  <a:latin typeface="Candara" panose="020E0502030303020204" pitchFamily="34" charset="0"/>
                </a:rPr>
                <a:t>Prévision de la demande</a:t>
              </a:r>
            </a:p>
          </p:txBody>
        </p:sp>
        <p:sp>
          <p:nvSpPr>
            <p:cNvPr id="11" name="Rectangle : coins arrondis 10">
              <a:extLst>
                <a:ext uri="{FF2B5EF4-FFF2-40B4-BE49-F238E27FC236}">
                  <a16:creationId xmlns:a16="http://schemas.microsoft.com/office/drawing/2014/main" id="{11C3B97C-A516-076C-39A1-ACC484A25400}"/>
                </a:ext>
              </a:extLst>
            </p:cNvPr>
            <p:cNvSpPr/>
            <p:nvPr/>
          </p:nvSpPr>
          <p:spPr>
            <a:xfrm>
              <a:off x="2434997" y="3284235"/>
              <a:ext cx="2373117" cy="544460"/>
            </a:xfrm>
            <a:prstGeom prst="round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r>
                <a:rPr kumimoji="0" lang="fr-FR" altLang="fr-FR" sz="1200" b="1" i="0" u="none" strike="noStrike" cap="none" normalizeH="0" baseline="0" dirty="0">
                  <a:ln>
                    <a:noFill/>
                  </a:ln>
                  <a:solidFill>
                    <a:schemeClr val="tx1"/>
                  </a:solidFill>
                  <a:effectLst/>
                  <a:latin typeface="Candara" panose="020E0502030303020204" pitchFamily="34" charset="0"/>
                </a:rPr>
                <a:t>Inventaire des projets</a:t>
              </a:r>
            </a:p>
          </p:txBody>
        </p:sp>
        <p:sp>
          <p:nvSpPr>
            <p:cNvPr id="12" name="Rectangle : coins arrondis 11">
              <a:extLst>
                <a:ext uri="{FF2B5EF4-FFF2-40B4-BE49-F238E27FC236}">
                  <a16:creationId xmlns:a16="http://schemas.microsoft.com/office/drawing/2014/main" id="{E82D1980-EC71-BFDD-6272-FB0CA98A4490}"/>
                </a:ext>
              </a:extLst>
            </p:cNvPr>
            <p:cNvSpPr/>
            <p:nvPr/>
          </p:nvSpPr>
          <p:spPr>
            <a:xfrm>
              <a:off x="4890822" y="3287726"/>
              <a:ext cx="2408579" cy="544460"/>
            </a:xfrm>
            <a:prstGeom prst="round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r>
                <a:rPr kumimoji="0" lang="fr-FR" altLang="fr-FR" sz="1200" b="1" i="0" u="none" strike="noStrike" cap="none" normalizeH="0" baseline="0" dirty="0">
                  <a:ln>
                    <a:noFill/>
                  </a:ln>
                  <a:solidFill>
                    <a:schemeClr val="tx1"/>
                  </a:solidFill>
                  <a:effectLst/>
                  <a:latin typeface="Candara" panose="020E0502030303020204" pitchFamily="34" charset="0"/>
                </a:rPr>
                <a:t>Etudes spécifiques</a:t>
              </a:r>
            </a:p>
          </p:txBody>
        </p:sp>
        <p:sp>
          <p:nvSpPr>
            <p:cNvPr id="13" name="Rectangle : coins arrondis 12">
              <a:extLst>
                <a:ext uri="{FF2B5EF4-FFF2-40B4-BE49-F238E27FC236}">
                  <a16:creationId xmlns:a16="http://schemas.microsoft.com/office/drawing/2014/main" id="{6C20D75D-B53B-39BA-D060-6E219159BB3B}"/>
                </a:ext>
              </a:extLst>
            </p:cNvPr>
            <p:cNvSpPr/>
            <p:nvPr/>
          </p:nvSpPr>
          <p:spPr>
            <a:xfrm>
              <a:off x="7385507" y="3294708"/>
              <a:ext cx="2383357" cy="544460"/>
            </a:xfrm>
            <a:prstGeom prst="round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r>
                <a:rPr kumimoji="0" lang="fr-FR" altLang="fr-FR" sz="1200" b="1" i="0" u="none" strike="noStrike" cap="none" normalizeH="0" baseline="0" dirty="0">
                  <a:ln>
                    <a:noFill/>
                  </a:ln>
                  <a:solidFill>
                    <a:schemeClr val="tx1"/>
                  </a:solidFill>
                  <a:effectLst/>
                  <a:latin typeface="Candara" panose="020E0502030303020204" pitchFamily="34" charset="0"/>
                </a:rPr>
                <a:t>Doctrine</a:t>
              </a:r>
            </a:p>
          </p:txBody>
        </p:sp>
        <p:sp>
          <p:nvSpPr>
            <p:cNvPr id="14" name="Rectangle : coins arrondis 13">
              <a:extLst>
                <a:ext uri="{FF2B5EF4-FFF2-40B4-BE49-F238E27FC236}">
                  <a16:creationId xmlns:a16="http://schemas.microsoft.com/office/drawing/2014/main" id="{C8D1878A-BF99-4E49-4EAA-E6AE655FF532}"/>
                </a:ext>
              </a:extLst>
            </p:cNvPr>
            <p:cNvSpPr/>
            <p:nvPr/>
          </p:nvSpPr>
          <p:spPr>
            <a:xfrm>
              <a:off x="2427032" y="983467"/>
              <a:ext cx="7341832" cy="544460"/>
            </a:xfrm>
            <a:prstGeom prst="roundRect">
              <a:avLst/>
            </a:prstGeom>
            <a:ln cap="rnd">
              <a:bevel/>
            </a:ln>
          </p:spPr>
          <p:style>
            <a:lnRef idx="1">
              <a:schemeClr val="accent6"/>
            </a:lnRef>
            <a:fillRef idx="2">
              <a:schemeClr val="accent6"/>
            </a:fillRef>
            <a:effectRef idx="1">
              <a:schemeClr val="accent6"/>
            </a:effectRef>
            <a:fontRef idx="minor">
              <a:schemeClr val="dk1"/>
            </a:fontRef>
          </p:style>
          <p:txBody>
            <a:bodyPr rtlCol="0" anchor="ctr"/>
            <a:lstStyle/>
            <a:p>
              <a:pPr algn="ctr"/>
              <a:r>
                <a:rPr kumimoji="0" lang="fr-FR" altLang="fr-FR" sz="1200" b="1" i="0" u="none" strike="noStrike" cap="none" normalizeH="0" baseline="0" dirty="0">
                  <a:ln>
                    <a:noFill/>
                  </a:ln>
                  <a:solidFill>
                    <a:schemeClr val="tx1"/>
                  </a:solidFill>
                  <a:effectLst/>
                  <a:latin typeface="Candara" panose="020E0502030303020204" pitchFamily="34" charset="0"/>
                </a:rPr>
                <a:t>Collecte de données</a:t>
              </a:r>
              <a:endParaRPr kumimoji="0" lang="fr-FR" altLang="fr-FR" sz="1200" b="0" i="0" u="none" strike="noStrike" cap="none" normalizeH="0" baseline="0" dirty="0">
                <a:ln>
                  <a:noFill/>
                </a:ln>
                <a:solidFill>
                  <a:schemeClr val="tx1"/>
                </a:solidFill>
                <a:effectLst/>
                <a:latin typeface="Candara" panose="020E0502030303020204" pitchFamily="34" charset="0"/>
              </a:endParaRPr>
            </a:p>
          </p:txBody>
        </p:sp>
        <p:sp>
          <p:nvSpPr>
            <p:cNvPr id="15" name="Rectangle : coins arrondis 14">
              <a:extLst>
                <a:ext uri="{FF2B5EF4-FFF2-40B4-BE49-F238E27FC236}">
                  <a16:creationId xmlns:a16="http://schemas.microsoft.com/office/drawing/2014/main" id="{2B533E7A-0AD6-1E9A-65CD-52735ECD8315}"/>
                </a:ext>
              </a:extLst>
            </p:cNvPr>
            <p:cNvSpPr/>
            <p:nvPr/>
          </p:nvSpPr>
          <p:spPr>
            <a:xfrm>
              <a:off x="2430450" y="1620965"/>
              <a:ext cx="2183989" cy="544460"/>
            </a:xfrm>
            <a:prstGeom prst="round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r>
                <a:rPr kumimoji="0" lang="fr-FR" altLang="fr-FR" sz="1200" b="1" i="0" u="none" strike="noStrike" cap="none" normalizeH="0" baseline="0" dirty="0">
                  <a:ln>
                    <a:noFill/>
                  </a:ln>
                  <a:solidFill>
                    <a:schemeClr val="tx1"/>
                  </a:solidFill>
                  <a:effectLst/>
                  <a:latin typeface="Candara" panose="020E0502030303020204" pitchFamily="34" charset="0"/>
                </a:rPr>
                <a:t>Revue des études existantes</a:t>
              </a:r>
            </a:p>
          </p:txBody>
        </p:sp>
        <p:sp>
          <p:nvSpPr>
            <p:cNvPr id="16" name="Rectangle : coins arrondis 15">
              <a:extLst>
                <a:ext uri="{FF2B5EF4-FFF2-40B4-BE49-F238E27FC236}">
                  <a16:creationId xmlns:a16="http://schemas.microsoft.com/office/drawing/2014/main" id="{9777B116-C051-6D36-5FC7-9933ED0304DD}"/>
                </a:ext>
              </a:extLst>
            </p:cNvPr>
            <p:cNvSpPr/>
            <p:nvPr/>
          </p:nvSpPr>
          <p:spPr>
            <a:xfrm>
              <a:off x="4715624" y="1620965"/>
              <a:ext cx="1916680" cy="544460"/>
            </a:xfrm>
            <a:prstGeom prst="round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r>
                <a:rPr kumimoji="0" lang="fr-FR" altLang="fr-FR" sz="1200" b="1" i="0" u="none" strike="noStrike" cap="none" normalizeH="0" baseline="0" dirty="0">
                  <a:ln>
                    <a:noFill/>
                  </a:ln>
                  <a:solidFill>
                    <a:schemeClr val="tx1"/>
                  </a:solidFill>
                  <a:effectLst/>
                  <a:latin typeface="Candara" panose="020E0502030303020204" pitchFamily="34" charset="0"/>
                </a:rPr>
                <a:t>Diagnostic du réseau actuel</a:t>
              </a:r>
            </a:p>
          </p:txBody>
        </p:sp>
        <p:sp>
          <p:nvSpPr>
            <p:cNvPr id="17" name="Rectangle : coins arrondis 16">
              <a:extLst>
                <a:ext uri="{FF2B5EF4-FFF2-40B4-BE49-F238E27FC236}">
                  <a16:creationId xmlns:a16="http://schemas.microsoft.com/office/drawing/2014/main" id="{51B625C5-A35A-7169-35D3-68582BF540D6}"/>
                </a:ext>
              </a:extLst>
            </p:cNvPr>
            <p:cNvSpPr/>
            <p:nvPr/>
          </p:nvSpPr>
          <p:spPr>
            <a:xfrm>
              <a:off x="6733489" y="1620965"/>
              <a:ext cx="1780527" cy="544460"/>
            </a:xfrm>
            <a:prstGeom prst="round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r>
                <a:rPr kumimoji="0" lang="fr-FR" altLang="fr-FR" sz="1200" b="1" i="0" u="none" strike="noStrike" cap="none" normalizeH="0" baseline="0" dirty="0">
                  <a:ln>
                    <a:noFill/>
                  </a:ln>
                  <a:solidFill>
                    <a:schemeClr val="tx1"/>
                  </a:solidFill>
                  <a:effectLst/>
                  <a:latin typeface="Candara" panose="020E0502030303020204" pitchFamily="34" charset="0"/>
                </a:rPr>
                <a:t>Critères de planification</a:t>
              </a:r>
            </a:p>
          </p:txBody>
        </p:sp>
        <p:sp>
          <p:nvSpPr>
            <p:cNvPr id="18" name="Flèche : droite 17">
              <a:extLst>
                <a:ext uri="{FF2B5EF4-FFF2-40B4-BE49-F238E27FC236}">
                  <a16:creationId xmlns:a16="http://schemas.microsoft.com/office/drawing/2014/main" id="{A2E746A0-D543-6C34-51FF-0B7854840443}"/>
                </a:ext>
              </a:extLst>
            </p:cNvPr>
            <p:cNvSpPr/>
            <p:nvPr/>
          </p:nvSpPr>
          <p:spPr>
            <a:xfrm rot="5400000">
              <a:off x="5899382" y="4004762"/>
              <a:ext cx="355413" cy="170329"/>
            </a:xfrm>
            <a:prstGeom prst="rightArrow">
              <a:avLst/>
            </a:prstGeom>
            <a:solidFill>
              <a:schemeClr val="bg1">
                <a:lumMod val="75000"/>
              </a:schemeClr>
            </a:solidFill>
            <a:ln>
              <a:solidFill>
                <a:schemeClr val="accent3"/>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fr-FR" dirty="0"/>
            </a:p>
          </p:txBody>
        </p:sp>
      </p:grpSp>
      <p:sp>
        <p:nvSpPr>
          <p:cNvPr id="19" name="Flèche : droite 18">
            <a:extLst>
              <a:ext uri="{FF2B5EF4-FFF2-40B4-BE49-F238E27FC236}">
                <a16:creationId xmlns:a16="http://schemas.microsoft.com/office/drawing/2014/main" id="{B0248B57-93E6-BA78-9DBA-2D6FAA8EE977}"/>
              </a:ext>
            </a:extLst>
          </p:cNvPr>
          <p:cNvSpPr/>
          <p:nvPr/>
        </p:nvSpPr>
        <p:spPr>
          <a:xfrm rot="5400000">
            <a:off x="5724866" y="2179715"/>
            <a:ext cx="355413" cy="170330"/>
          </a:xfrm>
          <a:prstGeom prst="rightArrow">
            <a:avLst/>
          </a:prstGeom>
          <a:solidFill>
            <a:schemeClr val="bg1">
              <a:lumMod val="75000"/>
            </a:schemeClr>
          </a:solidFill>
          <a:ln>
            <a:solidFill>
              <a:schemeClr val="accent3"/>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fr-FR" dirty="0"/>
          </a:p>
        </p:txBody>
      </p:sp>
      <p:sp>
        <p:nvSpPr>
          <p:cNvPr id="20" name="Flèche : droite 19">
            <a:extLst>
              <a:ext uri="{FF2B5EF4-FFF2-40B4-BE49-F238E27FC236}">
                <a16:creationId xmlns:a16="http://schemas.microsoft.com/office/drawing/2014/main" id="{AC232538-F844-0C06-83E0-985A288D4970}"/>
              </a:ext>
            </a:extLst>
          </p:cNvPr>
          <p:cNvSpPr/>
          <p:nvPr/>
        </p:nvSpPr>
        <p:spPr>
          <a:xfrm rot="5400000">
            <a:off x="5674992" y="5549128"/>
            <a:ext cx="355413" cy="170331"/>
          </a:xfrm>
          <a:prstGeom prst="rightArrow">
            <a:avLst/>
          </a:prstGeom>
          <a:solidFill>
            <a:schemeClr val="bg1">
              <a:lumMod val="75000"/>
            </a:schemeClr>
          </a:solidFill>
          <a:ln>
            <a:solidFill>
              <a:schemeClr val="accent3"/>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fr-FR" dirty="0"/>
          </a:p>
        </p:txBody>
      </p:sp>
      <p:sp>
        <p:nvSpPr>
          <p:cNvPr id="21" name="Flèche : bas 20">
            <a:extLst>
              <a:ext uri="{FF2B5EF4-FFF2-40B4-BE49-F238E27FC236}">
                <a16:creationId xmlns:a16="http://schemas.microsoft.com/office/drawing/2014/main" id="{AA3353EC-5F0E-BF54-1397-8B694462F52A}"/>
              </a:ext>
            </a:extLst>
          </p:cNvPr>
          <p:cNvSpPr/>
          <p:nvPr/>
        </p:nvSpPr>
        <p:spPr>
          <a:xfrm>
            <a:off x="107529" y="860083"/>
            <a:ext cx="1854160" cy="5700519"/>
          </a:xfrm>
          <a:prstGeom prst="downArrow">
            <a:avLst>
              <a:gd name="adj1" fmla="val 50000"/>
              <a:gd name="adj2" fmla="val 50000"/>
            </a:avLst>
          </a:prstGeom>
          <a:solidFill>
            <a:schemeClr val="accent2">
              <a:lumMod val="20000"/>
              <a:lumOff val="80000"/>
            </a:schemeClr>
          </a:solidFill>
        </p:spPr>
        <p:style>
          <a:lnRef idx="1">
            <a:schemeClr val="accent3"/>
          </a:lnRef>
          <a:fillRef idx="2">
            <a:schemeClr val="accent3"/>
          </a:fillRef>
          <a:effectRef idx="1">
            <a:schemeClr val="accent3"/>
          </a:effectRef>
          <a:fontRef idx="minor">
            <a:schemeClr val="dk1"/>
          </a:fontRef>
        </p:style>
        <p:txBody>
          <a:bodyPr rtlCol="0" anchor="ctr"/>
          <a:lstStyle/>
          <a:p>
            <a:pPr algn="ctr"/>
            <a:endParaRPr lang="fr-FR" dirty="0"/>
          </a:p>
        </p:txBody>
      </p:sp>
      <p:sp>
        <p:nvSpPr>
          <p:cNvPr id="22" name="Rectangle 21">
            <a:extLst>
              <a:ext uri="{FF2B5EF4-FFF2-40B4-BE49-F238E27FC236}">
                <a16:creationId xmlns:a16="http://schemas.microsoft.com/office/drawing/2014/main" id="{F4E174D7-CFEA-E9BB-BEE6-000CED1EB960}"/>
              </a:ext>
            </a:extLst>
          </p:cNvPr>
          <p:cNvSpPr/>
          <p:nvPr/>
        </p:nvSpPr>
        <p:spPr>
          <a:xfrm>
            <a:off x="491993" y="824826"/>
            <a:ext cx="1058152" cy="5591014"/>
          </a:xfrm>
          <a:prstGeom prst="rect">
            <a:avLst/>
          </a:prstGeom>
          <a:noFill/>
          <a:ln>
            <a:noFill/>
          </a:ln>
        </p:spPr>
        <p:style>
          <a:lnRef idx="2">
            <a:schemeClr val="accent5"/>
          </a:lnRef>
          <a:fillRef idx="1">
            <a:schemeClr val="lt1"/>
          </a:fillRef>
          <a:effectRef idx="0">
            <a:schemeClr val="accent5"/>
          </a:effectRef>
          <a:fontRef idx="minor">
            <a:schemeClr val="dk1"/>
          </a:fontRef>
        </p:style>
        <p:txBody>
          <a:bodyPr rtlCol="0" anchor="ctr"/>
          <a:lstStyle/>
          <a:p>
            <a:pPr algn="ctr"/>
            <a:r>
              <a:rPr kumimoji="0" lang="fr-FR" altLang="fr-FR" sz="1200" b="1" i="0" u="none" strike="noStrike" cap="none" normalizeH="0" baseline="0" dirty="0">
                <a:ln>
                  <a:noFill/>
                </a:ln>
                <a:solidFill>
                  <a:schemeClr val="tx1"/>
                </a:solidFill>
                <a:effectLst/>
                <a:latin typeface="Candara" panose="020E0502030303020204" pitchFamily="34" charset="0"/>
              </a:rPr>
              <a:t>Plan de formation</a:t>
            </a:r>
          </a:p>
          <a:p>
            <a:pPr algn="ctr"/>
            <a:r>
              <a:rPr kumimoji="0" lang="fr-FR" altLang="fr-FR" sz="1200" b="1" i="0" u="none" strike="noStrike" cap="none" normalizeH="0" baseline="0" dirty="0">
                <a:ln>
                  <a:noFill/>
                </a:ln>
                <a:solidFill>
                  <a:schemeClr val="tx1"/>
                </a:solidFill>
                <a:effectLst/>
                <a:latin typeface="Candara" panose="020E0502030303020204" pitchFamily="34" charset="0"/>
              </a:rPr>
              <a:t>- </a:t>
            </a:r>
          </a:p>
          <a:p>
            <a:pPr algn="ctr"/>
            <a:r>
              <a:rPr kumimoji="0" lang="fr-FR" altLang="fr-FR" sz="1200" b="1" i="0" u="none" strike="noStrike" cap="none" normalizeH="0" baseline="0" dirty="0">
                <a:ln>
                  <a:noFill/>
                </a:ln>
                <a:solidFill>
                  <a:schemeClr val="tx1"/>
                </a:solidFill>
                <a:effectLst/>
                <a:latin typeface="Candara" panose="020E0502030303020204" pitchFamily="34" charset="0"/>
              </a:rPr>
              <a:t>Transfert de compétences</a:t>
            </a:r>
          </a:p>
        </p:txBody>
      </p:sp>
      <p:sp>
        <p:nvSpPr>
          <p:cNvPr id="23" name="Flèche : bas 22">
            <a:extLst>
              <a:ext uri="{FF2B5EF4-FFF2-40B4-BE49-F238E27FC236}">
                <a16:creationId xmlns:a16="http://schemas.microsoft.com/office/drawing/2014/main" id="{E471DC03-BF74-B71B-72B2-9497A5D8DFFA}"/>
              </a:ext>
            </a:extLst>
          </p:cNvPr>
          <p:cNvSpPr/>
          <p:nvPr/>
        </p:nvSpPr>
        <p:spPr>
          <a:xfrm>
            <a:off x="9758500" y="848009"/>
            <a:ext cx="1757906" cy="5700519"/>
          </a:xfrm>
          <a:prstGeom prst="downArrow">
            <a:avLst/>
          </a:prstGeom>
          <a:solidFill>
            <a:schemeClr val="accent2">
              <a:lumMod val="20000"/>
              <a:lumOff val="80000"/>
            </a:schemeClr>
          </a:solidFill>
        </p:spPr>
        <p:style>
          <a:lnRef idx="1">
            <a:schemeClr val="accent3"/>
          </a:lnRef>
          <a:fillRef idx="2">
            <a:schemeClr val="accent3"/>
          </a:fillRef>
          <a:effectRef idx="1">
            <a:schemeClr val="accent3"/>
          </a:effectRef>
          <a:fontRef idx="minor">
            <a:schemeClr val="dk1"/>
          </a:fontRef>
        </p:style>
        <p:txBody>
          <a:bodyPr rtlCol="0" anchor="ctr"/>
          <a:lstStyle/>
          <a:p>
            <a:pPr algn="ctr"/>
            <a:endParaRPr lang="fr-FR" dirty="0"/>
          </a:p>
        </p:txBody>
      </p:sp>
      <p:sp>
        <p:nvSpPr>
          <p:cNvPr id="24" name="Rectangle 23">
            <a:extLst>
              <a:ext uri="{FF2B5EF4-FFF2-40B4-BE49-F238E27FC236}">
                <a16:creationId xmlns:a16="http://schemas.microsoft.com/office/drawing/2014/main" id="{421AB662-8E7D-EF1F-E209-7808823FC14F}"/>
              </a:ext>
            </a:extLst>
          </p:cNvPr>
          <p:cNvSpPr/>
          <p:nvPr/>
        </p:nvSpPr>
        <p:spPr>
          <a:xfrm>
            <a:off x="10174209" y="1352370"/>
            <a:ext cx="940167" cy="49417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rtlCol="0" anchor="ctr"/>
          <a:lstStyle/>
          <a:p>
            <a:pPr algn="ctr"/>
            <a:r>
              <a:rPr kumimoji="0" lang="fr-FR" altLang="fr-FR" sz="1100" b="1" i="0" u="none" strike="noStrike" cap="none" normalizeH="0" baseline="0" dirty="0">
                <a:ln>
                  <a:noFill/>
                </a:ln>
                <a:solidFill>
                  <a:schemeClr val="tx1"/>
                </a:solidFill>
                <a:effectLst/>
                <a:latin typeface="Candara" panose="020E0502030303020204" pitchFamily="34" charset="0"/>
              </a:rPr>
              <a:t>Collecte de données et Diagnostic</a:t>
            </a:r>
          </a:p>
        </p:txBody>
      </p:sp>
      <p:sp>
        <p:nvSpPr>
          <p:cNvPr id="25" name="Rectangle 24">
            <a:extLst>
              <a:ext uri="{FF2B5EF4-FFF2-40B4-BE49-F238E27FC236}">
                <a16:creationId xmlns:a16="http://schemas.microsoft.com/office/drawing/2014/main" id="{65004208-B619-1C30-F73D-385EB623B72A}"/>
              </a:ext>
            </a:extLst>
          </p:cNvPr>
          <p:cNvSpPr/>
          <p:nvPr/>
        </p:nvSpPr>
        <p:spPr>
          <a:xfrm>
            <a:off x="10118436" y="2263662"/>
            <a:ext cx="1038392" cy="3328523"/>
          </a:xfrm>
          <a:prstGeom prst="rect">
            <a:avLst/>
          </a:prstGeom>
          <a:noFill/>
          <a:ln>
            <a:noFill/>
          </a:ln>
        </p:spPr>
        <p:style>
          <a:lnRef idx="2">
            <a:schemeClr val="accent5"/>
          </a:lnRef>
          <a:fillRef idx="1">
            <a:schemeClr val="lt1"/>
          </a:fillRef>
          <a:effectRef idx="0">
            <a:schemeClr val="accent5"/>
          </a:effectRef>
          <a:fontRef idx="minor">
            <a:schemeClr val="dk1"/>
          </a:fontRef>
        </p:style>
        <p:txBody>
          <a:bodyPr rtlCol="0" anchor="ctr"/>
          <a:lstStyle/>
          <a:p>
            <a:pPr algn="ctr"/>
            <a:r>
              <a:rPr kumimoji="0" lang="fr-FR" altLang="fr-FR" sz="1100" b="1" i="0" u="none" strike="noStrike" cap="none" normalizeH="0" baseline="0" dirty="0">
                <a:ln>
                  <a:noFill/>
                </a:ln>
                <a:solidFill>
                  <a:schemeClr val="tx1"/>
                </a:solidFill>
                <a:effectLst/>
                <a:latin typeface="Candara" panose="020E0502030303020204" pitchFamily="34" charset="0"/>
              </a:rPr>
              <a:t>Evaluation des besoins, Conception et Planification</a:t>
            </a:r>
          </a:p>
        </p:txBody>
      </p:sp>
      <p:cxnSp>
        <p:nvCxnSpPr>
          <p:cNvPr id="26" name="Connecteur droit 25">
            <a:extLst>
              <a:ext uri="{FF2B5EF4-FFF2-40B4-BE49-F238E27FC236}">
                <a16:creationId xmlns:a16="http://schemas.microsoft.com/office/drawing/2014/main" id="{43FE398F-8477-F6A3-D6CD-D376E8DA4A80}"/>
              </a:ext>
            </a:extLst>
          </p:cNvPr>
          <p:cNvCxnSpPr>
            <a:cxnSpLocks/>
          </p:cNvCxnSpPr>
          <p:nvPr/>
        </p:nvCxnSpPr>
        <p:spPr>
          <a:xfrm>
            <a:off x="10213563" y="2249507"/>
            <a:ext cx="844829" cy="0"/>
          </a:xfrm>
          <a:prstGeom prst="line">
            <a:avLst/>
          </a:prstGeom>
        </p:spPr>
        <p:style>
          <a:lnRef idx="1">
            <a:schemeClr val="dk1"/>
          </a:lnRef>
          <a:fillRef idx="0">
            <a:schemeClr val="dk1"/>
          </a:fillRef>
          <a:effectRef idx="0">
            <a:schemeClr val="dk1"/>
          </a:effectRef>
          <a:fontRef idx="minor">
            <a:schemeClr val="tx1"/>
          </a:fontRef>
        </p:style>
      </p:cxnSp>
      <p:sp>
        <p:nvSpPr>
          <p:cNvPr id="27" name="Rectangle 26">
            <a:extLst>
              <a:ext uri="{FF2B5EF4-FFF2-40B4-BE49-F238E27FC236}">
                <a16:creationId xmlns:a16="http://schemas.microsoft.com/office/drawing/2014/main" id="{34AD18EF-9BC2-9125-38ED-BF3FB011C94C}"/>
              </a:ext>
            </a:extLst>
          </p:cNvPr>
          <p:cNvSpPr/>
          <p:nvPr/>
        </p:nvSpPr>
        <p:spPr>
          <a:xfrm>
            <a:off x="9921586" y="5765223"/>
            <a:ext cx="1428784" cy="569539"/>
          </a:xfrm>
          <a:prstGeom prst="rect">
            <a:avLst/>
          </a:prstGeom>
          <a:noFill/>
          <a:ln>
            <a:noFill/>
          </a:ln>
        </p:spPr>
        <p:style>
          <a:lnRef idx="2">
            <a:schemeClr val="accent5"/>
          </a:lnRef>
          <a:fillRef idx="1">
            <a:schemeClr val="lt1"/>
          </a:fillRef>
          <a:effectRef idx="0">
            <a:schemeClr val="accent5"/>
          </a:effectRef>
          <a:fontRef idx="minor">
            <a:schemeClr val="dk1"/>
          </a:fontRef>
        </p:style>
        <p:txBody>
          <a:bodyPr rtlCol="0" anchor="ctr"/>
          <a:lstStyle/>
          <a:p>
            <a:pPr algn="ctr"/>
            <a:r>
              <a:rPr kumimoji="0" lang="fr-FR" altLang="fr-FR" sz="1100" b="1" i="0" u="none" strike="noStrike" cap="none" normalizeH="0" baseline="0" dirty="0">
                <a:ln>
                  <a:noFill/>
                </a:ln>
                <a:solidFill>
                  <a:schemeClr val="tx1"/>
                </a:solidFill>
                <a:effectLst/>
                <a:latin typeface="Candara" panose="020E0502030303020204" pitchFamily="34" charset="0"/>
              </a:rPr>
              <a:t>Budget</a:t>
            </a:r>
          </a:p>
        </p:txBody>
      </p:sp>
      <p:cxnSp>
        <p:nvCxnSpPr>
          <p:cNvPr id="28" name="Connecteur droit 27">
            <a:extLst>
              <a:ext uri="{FF2B5EF4-FFF2-40B4-BE49-F238E27FC236}">
                <a16:creationId xmlns:a16="http://schemas.microsoft.com/office/drawing/2014/main" id="{2EA650E8-4215-4AF8-9982-1ED6CE433814}"/>
              </a:ext>
            </a:extLst>
          </p:cNvPr>
          <p:cNvCxnSpPr>
            <a:cxnSpLocks/>
          </p:cNvCxnSpPr>
          <p:nvPr/>
        </p:nvCxnSpPr>
        <p:spPr>
          <a:xfrm>
            <a:off x="10213563" y="5322753"/>
            <a:ext cx="844829" cy="0"/>
          </a:xfrm>
          <a:prstGeom prst="line">
            <a:avLst/>
          </a:prstGeom>
        </p:spPr>
        <p:style>
          <a:lnRef idx="1">
            <a:schemeClr val="dk1"/>
          </a:lnRef>
          <a:fillRef idx="0">
            <a:schemeClr val="dk1"/>
          </a:fillRef>
          <a:effectRef idx="0">
            <a:schemeClr val="dk1"/>
          </a:effectRef>
          <a:fontRef idx="minor">
            <a:schemeClr val="tx1"/>
          </a:fontRef>
        </p:style>
      </p:cxnSp>
      <p:sp>
        <p:nvSpPr>
          <p:cNvPr id="30" name="Rectangle : coins arrondis 29">
            <a:extLst>
              <a:ext uri="{FF2B5EF4-FFF2-40B4-BE49-F238E27FC236}">
                <a16:creationId xmlns:a16="http://schemas.microsoft.com/office/drawing/2014/main" id="{17CCAF1D-F33D-BE93-4DE7-0B1DCAAEA0BD}"/>
              </a:ext>
            </a:extLst>
          </p:cNvPr>
          <p:cNvSpPr/>
          <p:nvPr/>
        </p:nvSpPr>
        <p:spPr>
          <a:xfrm>
            <a:off x="8587047" y="1464768"/>
            <a:ext cx="1232089" cy="544460"/>
          </a:xfrm>
          <a:prstGeom prst="round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r>
              <a:rPr kumimoji="0" lang="fr-FR" altLang="fr-FR" sz="1200" b="1" i="0" u="none" strike="noStrike" cap="none" normalizeH="0" baseline="0" dirty="0">
                <a:ln>
                  <a:noFill/>
                </a:ln>
                <a:solidFill>
                  <a:schemeClr val="tx1"/>
                </a:solidFill>
                <a:effectLst/>
                <a:latin typeface="Candara" panose="020E0502030303020204" pitchFamily="34" charset="0"/>
              </a:rPr>
              <a:t>Benchmarking</a:t>
            </a:r>
          </a:p>
        </p:txBody>
      </p:sp>
    </p:spTree>
    <p:extLst>
      <p:ext uri="{BB962C8B-B14F-4D97-AF65-F5344CB8AC3E}">
        <p14:creationId xmlns:p14="http://schemas.microsoft.com/office/powerpoint/2010/main" val="22771558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A36CE708-5D6D-7497-6FC5-A306FC1BE2E7}"/>
              </a:ext>
            </a:extLst>
          </p:cNvPr>
          <p:cNvSpPr>
            <a:spLocks noGrp="1"/>
          </p:cNvSpPr>
          <p:nvPr>
            <p:ph type="sldNum" sz="quarter" idx="12"/>
          </p:nvPr>
        </p:nvSpPr>
        <p:spPr/>
        <p:txBody>
          <a:bodyPr/>
          <a:lstStyle/>
          <a:p>
            <a:fld id="{E957DFF7-CC65-42D5-B625-3F855E324797}" type="slidenum">
              <a:rPr lang="fr-FR" smtClean="0"/>
              <a:pPr/>
              <a:t>9</a:t>
            </a:fld>
            <a:endParaRPr lang="fr-FR"/>
          </a:p>
        </p:txBody>
      </p:sp>
      <p:sp>
        <p:nvSpPr>
          <p:cNvPr id="6" name="Titre 1">
            <a:extLst>
              <a:ext uri="{FF2B5EF4-FFF2-40B4-BE49-F238E27FC236}">
                <a16:creationId xmlns:a16="http://schemas.microsoft.com/office/drawing/2014/main" id="{20B4B82F-BBC5-4198-D37F-6CE9834789FA}"/>
              </a:ext>
            </a:extLst>
          </p:cNvPr>
          <p:cNvSpPr txBox="1">
            <a:spLocks/>
          </p:cNvSpPr>
          <p:nvPr/>
        </p:nvSpPr>
        <p:spPr>
          <a:xfrm>
            <a:off x="0" y="-150234"/>
            <a:ext cx="12192000" cy="846701"/>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200" kern="1200">
                <a:solidFill>
                  <a:srgbClr val="000000"/>
                </a:solidFill>
                <a:latin typeface="Myriad Pro"/>
                <a:ea typeface="+mj-ea"/>
                <a:cs typeface="Myriad Pro"/>
              </a:defRPr>
            </a:lvl1pPr>
          </a:lstStyle>
          <a:p>
            <a:r>
              <a:rPr lang="fr-FR" sz="2000" b="1" cap="small" dirty="0">
                <a:solidFill>
                  <a:schemeClr val="tx1"/>
                </a:solidFill>
                <a:latin typeface="Candara" panose="020E0502030303020204" pitchFamily="34" charset="0"/>
              </a:rPr>
              <a:t>II. PROCESSUS DE PLANIFICATION, PROGRAMMATION ET FINANCEMENT DES INVESTISSEMENTS</a:t>
            </a:r>
          </a:p>
          <a:p>
            <a:r>
              <a:rPr lang="fr-FR" sz="2000" b="1" dirty="0">
                <a:solidFill>
                  <a:schemeClr val="accent2">
                    <a:lumMod val="75000"/>
                  </a:schemeClr>
                </a:solidFill>
                <a:latin typeface="Candara" panose="020E0502030303020204" pitchFamily="34" charset="0"/>
                <a:ea typeface="+mn-ea"/>
                <a:cs typeface="+mn-cs"/>
              </a:rPr>
              <a:t>4. Outils et Organisation pour l’Elaboration et le Suivi de la Mise en Œuvre des Plans Directeurs</a:t>
            </a:r>
          </a:p>
        </p:txBody>
      </p:sp>
      <p:graphicFrame>
        <p:nvGraphicFramePr>
          <p:cNvPr id="7" name="Tableau 6">
            <a:extLst>
              <a:ext uri="{FF2B5EF4-FFF2-40B4-BE49-F238E27FC236}">
                <a16:creationId xmlns:a16="http://schemas.microsoft.com/office/drawing/2014/main" id="{5C7240FE-8C0E-2552-83CD-B335FF8AD91C}"/>
              </a:ext>
            </a:extLst>
          </p:cNvPr>
          <p:cNvGraphicFramePr>
            <a:graphicFrameLocks noGrp="1"/>
          </p:cNvGraphicFramePr>
          <p:nvPr>
            <p:extLst>
              <p:ext uri="{D42A27DB-BD31-4B8C-83A1-F6EECF244321}">
                <p14:modId xmlns:p14="http://schemas.microsoft.com/office/powerpoint/2010/main" val="3998872850"/>
              </p:ext>
            </p:extLst>
          </p:nvPr>
        </p:nvGraphicFramePr>
        <p:xfrm>
          <a:off x="409043" y="1181947"/>
          <a:ext cx="11630557" cy="3464868"/>
        </p:xfrm>
        <a:graphic>
          <a:graphicData uri="http://schemas.openxmlformats.org/drawingml/2006/table">
            <a:tbl>
              <a:tblPr/>
              <a:tblGrid>
                <a:gridCol w="492562">
                  <a:extLst>
                    <a:ext uri="{9D8B030D-6E8A-4147-A177-3AD203B41FA5}">
                      <a16:colId xmlns:a16="http://schemas.microsoft.com/office/drawing/2014/main" val="1419153356"/>
                    </a:ext>
                  </a:extLst>
                </a:gridCol>
                <a:gridCol w="7939346">
                  <a:extLst>
                    <a:ext uri="{9D8B030D-6E8A-4147-A177-3AD203B41FA5}">
                      <a16:colId xmlns:a16="http://schemas.microsoft.com/office/drawing/2014/main" val="2219887937"/>
                    </a:ext>
                  </a:extLst>
                </a:gridCol>
                <a:gridCol w="3198649">
                  <a:extLst>
                    <a:ext uri="{9D8B030D-6E8A-4147-A177-3AD203B41FA5}">
                      <a16:colId xmlns:a16="http://schemas.microsoft.com/office/drawing/2014/main" val="769041840"/>
                    </a:ext>
                  </a:extLst>
                </a:gridCol>
              </a:tblGrid>
              <a:tr h="429622">
                <a:tc>
                  <a:txBody>
                    <a:bodyPr/>
                    <a:lstStyle/>
                    <a:p>
                      <a:pPr algn="ctr" rtl="0" fontAlgn="ctr"/>
                      <a:r>
                        <a:rPr lang="fr-FR" sz="1600" b="1" i="0" u="none" strike="noStrike" dirty="0">
                          <a:solidFill>
                            <a:srgbClr val="000000"/>
                          </a:solidFill>
                          <a:effectLst/>
                          <a:latin typeface="Candara" panose="020E0502030303020204" pitchFamily="34" charset="0"/>
                        </a:rPr>
                        <a:t>N°</a:t>
                      </a:r>
                    </a:p>
                  </a:txBody>
                  <a:tcPr marL="7461" marR="7461" marT="746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lumMod val="95000"/>
                      </a:schemeClr>
                    </a:solidFill>
                  </a:tcPr>
                </a:tc>
                <a:tc>
                  <a:txBody>
                    <a:bodyPr/>
                    <a:lstStyle/>
                    <a:p>
                      <a:pPr algn="ctr" rtl="0" fontAlgn="ctr"/>
                      <a:r>
                        <a:rPr lang="fr-FR" sz="1600" b="1" i="0" u="none" strike="noStrike" dirty="0">
                          <a:solidFill>
                            <a:srgbClr val="000000"/>
                          </a:solidFill>
                          <a:effectLst/>
                          <a:latin typeface="Candara" panose="020E0502030303020204" pitchFamily="34" charset="0"/>
                        </a:rPr>
                        <a:t>Fonctionnalités</a:t>
                      </a:r>
                    </a:p>
                  </a:txBody>
                  <a:tcPr marL="7461" marR="7461" marT="746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lumMod val="95000"/>
                      </a:schemeClr>
                    </a:solidFill>
                  </a:tcPr>
                </a:tc>
                <a:tc>
                  <a:txBody>
                    <a:bodyPr/>
                    <a:lstStyle/>
                    <a:p>
                      <a:pPr algn="ctr" rtl="0" fontAlgn="ctr"/>
                      <a:r>
                        <a:rPr lang="fr-FR" sz="1600" b="1" i="0" u="none" strike="noStrike" dirty="0">
                          <a:solidFill>
                            <a:srgbClr val="000000"/>
                          </a:solidFill>
                          <a:effectLst/>
                          <a:latin typeface="Candara" panose="020E0502030303020204" pitchFamily="34" charset="0"/>
                        </a:rPr>
                        <a:t>Exemple d’outils</a:t>
                      </a:r>
                    </a:p>
                  </a:txBody>
                  <a:tcPr marL="7461" marR="7461" marT="746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lumMod val="95000"/>
                      </a:schemeClr>
                    </a:solidFill>
                  </a:tcPr>
                </a:tc>
                <a:extLst>
                  <a:ext uri="{0D108BD9-81ED-4DB2-BD59-A6C34878D82A}">
                    <a16:rowId xmlns:a16="http://schemas.microsoft.com/office/drawing/2014/main" val="2147477079"/>
                  </a:ext>
                </a:extLst>
              </a:tr>
              <a:tr h="352012">
                <a:tc>
                  <a:txBody>
                    <a:bodyPr/>
                    <a:lstStyle/>
                    <a:p>
                      <a:pPr algn="ctr" rtl="0" fontAlgn="ctr"/>
                      <a:r>
                        <a:rPr lang="fr-FR" sz="1600" b="0" i="0" u="none" strike="noStrike" dirty="0">
                          <a:solidFill>
                            <a:srgbClr val="000000"/>
                          </a:solidFill>
                          <a:effectLst/>
                          <a:latin typeface="Candara" panose="020E0502030303020204" pitchFamily="34" charset="0"/>
                        </a:rPr>
                        <a:t>1</a:t>
                      </a:r>
                    </a:p>
                  </a:txBody>
                  <a:tcPr marL="7461" marR="7461" marT="746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lumMod val="95000"/>
                      </a:schemeClr>
                    </a:solidFill>
                  </a:tcPr>
                </a:tc>
                <a:tc>
                  <a:txBody>
                    <a:bodyPr/>
                    <a:lstStyle/>
                    <a:p>
                      <a:pPr algn="just" rtl="0" fontAlgn="ctr"/>
                      <a:r>
                        <a:rPr lang="fr-FR" sz="1600" b="1" i="0" u="none" strike="noStrike" dirty="0">
                          <a:solidFill>
                            <a:srgbClr val="000000"/>
                          </a:solidFill>
                          <a:effectLst/>
                          <a:latin typeface="Candara" panose="020E0502030303020204" pitchFamily="34" charset="0"/>
                        </a:rPr>
                        <a:t>Analyse statistique</a:t>
                      </a:r>
                    </a:p>
                  </a:txBody>
                  <a:tcPr marL="7461" marR="7461" marT="746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ctr" rtl="0" fontAlgn="ctr"/>
                      <a:r>
                        <a:rPr lang="fr-FR" sz="1600" b="0" i="0" u="none" strike="noStrike" dirty="0">
                          <a:solidFill>
                            <a:srgbClr val="000000"/>
                          </a:solidFill>
                          <a:effectLst/>
                          <a:latin typeface="Candara" panose="020E0502030303020204" pitchFamily="34" charset="0"/>
                        </a:rPr>
                        <a:t>EVIEWS</a:t>
                      </a:r>
                    </a:p>
                  </a:txBody>
                  <a:tcPr marL="7461" marR="7461" marT="746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3225305932"/>
                  </a:ext>
                </a:extLst>
              </a:tr>
              <a:tr h="385872">
                <a:tc>
                  <a:txBody>
                    <a:bodyPr/>
                    <a:lstStyle/>
                    <a:p>
                      <a:pPr algn="ctr" rtl="0" fontAlgn="ctr"/>
                      <a:r>
                        <a:rPr lang="fr-FR" sz="1600" b="0" i="0" u="none" strike="noStrike" dirty="0">
                          <a:solidFill>
                            <a:srgbClr val="000000"/>
                          </a:solidFill>
                          <a:effectLst/>
                          <a:latin typeface="Candara" panose="020E0502030303020204" pitchFamily="34" charset="0"/>
                        </a:rPr>
                        <a:t>2</a:t>
                      </a:r>
                    </a:p>
                  </a:txBody>
                  <a:tcPr marL="7461" marR="7461" marT="746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lumMod val="95000"/>
                      </a:schemeClr>
                    </a:solidFill>
                  </a:tcPr>
                </a:tc>
                <a:tc>
                  <a:txBody>
                    <a:bodyPr/>
                    <a:lstStyle/>
                    <a:p>
                      <a:pPr algn="just" rtl="0" fontAlgn="ctr"/>
                      <a:r>
                        <a:rPr lang="fr-FR" sz="1600" b="1" i="0" u="none" strike="noStrike" dirty="0">
                          <a:solidFill>
                            <a:srgbClr val="000000"/>
                          </a:solidFill>
                          <a:effectLst/>
                          <a:latin typeface="Candara" panose="020E0502030303020204" pitchFamily="34" charset="0"/>
                        </a:rPr>
                        <a:t>Prévision de la demande</a:t>
                      </a:r>
                      <a:endParaRPr lang="fr-FR" sz="1600" b="0" i="0" u="none" strike="noStrike" dirty="0">
                        <a:solidFill>
                          <a:srgbClr val="000000"/>
                        </a:solidFill>
                        <a:effectLst/>
                        <a:latin typeface="Candara" panose="020E0502030303020204" pitchFamily="34" charset="0"/>
                      </a:endParaRPr>
                    </a:p>
                  </a:txBody>
                  <a:tcPr marL="7461" marR="7461" marT="746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ctr" rtl="0" fontAlgn="ctr"/>
                      <a:r>
                        <a:rPr lang="fr-FR" sz="1600" b="0" i="0" u="none" strike="noStrike" dirty="0" err="1">
                          <a:solidFill>
                            <a:srgbClr val="000000"/>
                          </a:solidFill>
                          <a:effectLst/>
                          <a:latin typeface="Candara" panose="020E0502030303020204" pitchFamily="34" charset="0"/>
                        </a:rPr>
                        <a:t>HillLoad</a:t>
                      </a:r>
                      <a:r>
                        <a:rPr lang="fr-FR" sz="1600" b="0" i="0" u="none" strike="noStrike" dirty="0">
                          <a:solidFill>
                            <a:srgbClr val="000000"/>
                          </a:solidFill>
                          <a:effectLst/>
                          <a:latin typeface="Candara" panose="020E0502030303020204" pitchFamily="34" charset="0"/>
                        </a:rPr>
                        <a:t>, outils sur Excel,</a:t>
                      </a:r>
                    </a:p>
                  </a:txBody>
                  <a:tcPr marL="7461" marR="7461" marT="746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3293221575"/>
                  </a:ext>
                </a:extLst>
              </a:tr>
              <a:tr h="840406">
                <a:tc>
                  <a:txBody>
                    <a:bodyPr/>
                    <a:lstStyle/>
                    <a:p>
                      <a:pPr algn="ctr" rtl="0" fontAlgn="ctr"/>
                      <a:r>
                        <a:rPr lang="fr-FR" sz="1600" b="0" i="0" u="none" strike="noStrike" dirty="0">
                          <a:solidFill>
                            <a:srgbClr val="000000"/>
                          </a:solidFill>
                          <a:effectLst/>
                          <a:latin typeface="Candara" panose="020E0502030303020204" pitchFamily="34" charset="0"/>
                        </a:rPr>
                        <a:t>3</a:t>
                      </a:r>
                    </a:p>
                  </a:txBody>
                  <a:tcPr marL="7461" marR="7461" marT="746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lumMod val="95000"/>
                      </a:schemeClr>
                    </a:solidFill>
                  </a:tcPr>
                </a:tc>
                <a:tc>
                  <a:txBody>
                    <a:bodyPr/>
                    <a:lstStyle/>
                    <a:p>
                      <a:pPr marL="0" marR="0" lvl="0" indent="0" algn="just" defTabSz="914400" rtl="0" eaLnBrk="1" fontAlgn="ctr" latinLnBrk="0" hangingPunct="1">
                        <a:lnSpc>
                          <a:spcPct val="100000"/>
                        </a:lnSpc>
                        <a:spcBef>
                          <a:spcPts val="0"/>
                        </a:spcBef>
                        <a:spcAft>
                          <a:spcPts val="0"/>
                        </a:spcAft>
                        <a:buClrTx/>
                        <a:buSzTx/>
                        <a:buFontTx/>
                        <a:buNone/>
                        <a:tabLst/>
                        <a:defRPr/>
                      </a:pPr>
                      <a:r>
                        <a:rPr lang="fr-FR" sz="1600" b="1" i="0" u="none" strike="noStrike" dirty="0">
                          <a:solidFill>
                            <a:srgbClr val="000000"/>
                          </a:solidFill>
                          <a:effectLst/>
                          <a:latin typeface="Candara" panose="020E0502030303020204" pitchFamily="34" charset="0"/>
                        </a:rPr>
                        <a:t>Dimensionnement de la Production :</a:t>
                      </a:r>
                    </a:p>
                    <a:p>
                      <a:pPr marL="285750" marR="0" lvl="0" indent="-285750" algn="just" defTabSz="914400" rtl="0" eaLnBrk="1" fontAlgn="ctr" latinLnBrk="0" hangingPunct="1">
                        <a:lnSpc>
                          <a:spcPct val="100000"/>
                        </a:lnSpc>
                        <a:spcBef>
                          <a:spcPts val="0"/>
                        </a:spcBef>
                        <a:spcAft>
                          <a:spcPts val="0"/>
                        </a:spcAft>
                        <a:buClrTx/>
                        <a:buSzTx/>
                        <a:buFont typeface="Wingdings" panose="05000000000000000000" pitchFamily="2" charset="2"/>
                        <a:buChar char="§"/>
                        <a:tabLst/>
                        <a:defRPr/>
                      </a:pPr>
                      <a:r>
                        <a:rPr lang="fr-FR" sz="1600" b="0" i="0" u="none" strike="noStrike" dirty="0">
                          <a:solidFill>
                            <a:srgbClr val="000000"/>
                          </a:solidFill>
                          <a:effectLst/>
                          <a:latin typeface="Candara" panose="020E0502030303020204" pitchFamily="34" charset="0"/>
                        </a:rPr>
                        <a:t>étude de l’offre et la demande / programmation dynamique</a:t>
                      </a:r>
                    </a:p>
                    <a:p>
                      <a:pPr marL="285750" marR="0" lvl="0" indent="-285750" algn="just" defTabSz="914400" rtl="0" eaLnBrk="1" fontAlgn="ctr" latinLnBrk="0" hangingPunct="1">
                        <a:lnSpc>
                          <a:spcPct val="100000"/>
                        </a:lnSpc>
                        <a:spcBef>
                          <a:spcPts val="0"/>
                        </a:spcBef>
                        <a:spcAft>
                          <a:spcPts val="0"/>
                        </a:spcAft>
                        <a:buClrTx/>
                        <a:buSzTx/>
                        <a:buFont typeface="Wingdings" panose="05000000000000000000" pitchFamily="2" charset="2"/>
                        <a:buChar char="§"/>
                        <a:tabLst/>
                        <a:defRPr/>
                      </a:pPr>
                      <a:r>
                        <a:rPr lang="fr-FR" sz="1600" b="0" i="0" u="none" strike="noStrike" dirty="0">
                          <a:solidFill>
                            <a:srgbClr val="000000"/>
                          </a:solidFill>
                          <a:effectLst/>
                          <a:latin typeface="Candara" panose="020E0502030303020204" pitchFamily="34" charset="0"/>
                        </a:rPr>
                        <a:t>optimisation du mix énergétique / édition des courbes </a:t>
                      </a:r>
                    </a:p>
                  </a:txBody>
                  <a:tcPr marL="7461" marR="7461" marT="746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ctr" rtl="0" fontAlgn="ctr"/>
                      <a:r>
                        <a:rPr lang="fr-FR" sz="1600" b="0" i="0" u="none" strike="noStrike" dirty="0">
                          <a:solidFill>
                            <a:srgbClr val="000000"/>
                          </a:solidFill>
                          <a:effectLst/>
                          <a:latin typeface="Candara" panose="020E0502030303020204" pitchFamily="34" charset="0"/>
                        </a:rPr>
                        <a:t>Suite HILLMIX (</a:t>
                      </a:r>
                      <a:r>
                        <a:rPr lang="fr-FR" sz="1600" b="0" i="0" u="none" strike="noStrike" dirty="0" err="1">
                          <a:solidFill>
                            <a:srgbClr val="000000"/>
                          </a:solidFill>
                          <a:effectLst/>
                          <a:latin typeface="Candara" panose="020E0502030303020204" pitchFamily="34" charset="0"/>
                        </a:rPr>
                        <a:t>HillLoad</a:t>
                      </a:r>
                      <a:r>
                        <a:rPr lang="fr-FR" sz="1600" b="0" i="0" u="none" strike="noStrike" dirty="0">
                          <a:solidFill>
                            <a:srgbClr val="000000"/>
                          </a:solidFill>
                          <a:effectLst/>
                          <a:latin typeface="Candara" panose="020E0502030303020204" pitchFamily="34" charset="0"/>
                        </a:rPr>
                        <a:t>, </a:t>
                      </a:r>
                      <a:r>
                        <a:rPr lang="fr-FR" sz="1600" b="0" i="0" u="none" strike="noStrike" dirty="0" err="1">
                          <a:solidFill>
                            <a:srgbClr val="000000"/>
                          </a:solidFill>
                          <a:effectLst/>
                          <a:latin typeface="Candara" panose="020E0502030303020204" pitchFamily="34" charset="0"/>
                        </a:rPr>
                        <a:t>Hillplan</a:t>
                      </a:r>
                      <a:r>
                        <a:rPr lang="fr-FR" sz="1600" b="0" i="0" u="none" strike="noStrike" dirty="0">
                          <a:solidFill>
                            <a:srgbClr val="000000"/>
                          </a:solidFill>
                          <a:effectLst/>
                          <a:latin typeface="Candara" panose="020E0502030303020204" pitchFamily="34" charset="0"/>
                        </a:rPr>
                        <a:t>,</a:t>
                      </a:r>
                    </a:p>
                    <a:p>
                      <a:pPr algn="ctr" rtl="0" fontAlgn="ctr"/>
                      <a:r>
                        <a:rPr lang="fr-FR" sz="1600" b="0" i="0" u="none" strike="noStrike" dirty="0" err="1">
                          <a:solidFill>
                            <a:srgbClr val="000000"/>
                          </a:solidFill>
                          <a:effectLst/>
                          <a:latin typeface="Candara" panose="020E0502030303020204" pitchFamily="34" charset="0"/>
                        </a:rPr>
                        <a:t>Hillprod</a:t>
                      </a:r>
                      <a:r>
                        <a:rPr lang="fr-FR" sz="1600" b="0" i="0" u="none" strike="noStrike" dirty="0">
                          <a:solidFill>
                            <a:srgbClr val="000000"/>
                          </a:solidFill>
                          <a:effectLst/>
                          <a:latin typeface="Candara" panose="020E0502030303020204" pitchFamily="34" charset="0"/>
                        </a:rPr>
                        <a:t>, </a:t>
                      </a:r>
                      <a:r>
                        <a:rPr lang="fr-FR" sz="1600" b="0" i="0" u="none" strike="noStrike" dirty="0" err="1">
                          <a:solidFill>
                            <a:srgbClr val="000000"/>
                          </a:solidFill>
                          <a:effectLst/>
                          <a:latin typeface="Candara" panose="020E0502030303020204" pitchFamily="34" charset="0"/>
                        </a:rPr>
                        <a:t>Hillmix</a:t>
                      </a:r>
                      <a:r>
                        <a:rPr lang="fr-FR" sz="1600" b="0" i="0" u="none" strike="noStrike" dirty="0">
                          <a:solidFill>
                            <a:srgbClr val="000000"/>
                          </a:solidFill>
                          <a:effectLst/>
                          <a:latin typeface="Candara" panose="020E0502030303020204" pitchFamily="34" charset="0"/>
                        </a:rPr>
                        <a:t>, </a:t>
                      </a:r>
                      <a:r>
                        <a:rPr lang="fr-FR" sz="1600" b="0" i="0" u="none" strike="noStrike" dirty="0" err="1">
                          <a:solidFill>
                            <a:srgbClr val="000000"/>
                          </a:solidFill>
                          <a:effectLst/>
                          <a:latin typeface="Candara" panose="020E0502030303020204" pitchFamily="34" charset="0"/>
                        </a:rPr>
                        <a:t>Hilldev</a:t>
                      </a:r>
                      <a:r>
                        <a:rPr lang="fr-FR" sz="1600" b="0" i="0" u="none" strike="noStrike" dirty="0">
                          <a:solidFill>
                            <a:srgbClr val="000000"/>
                          </a:solidFill>
                          <a:effectLst/>
                          <a:latin typeface="Candara" panose="020E0502030303020204" pitchFamily="34" charset="0"/>
                        </a:rPr>
                        <a:t>), Outils sur Excel</a:t>
                      </a:r>
                    </a:p>
                  </a:txBody>
                  <a:tcPr marL="7461" marR="7461" marT="746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1064902798"/>
                  </a:ext>
                </a:extLst>
              </a:tr>
              <a:tr h="1085267">
                <a:tc>
                  <a:txBody>
                    <a:bodyPr/>
                    <a:lstStyle/>
                    <a:p>
                      <a:pPr algn="ctr" rtl="0" fontAlgn="ctr"/>
                      <a:r>
                        <a:rPr lang="fr-FR" sz="1600" b="0" i="0" u="none" strike="noStrike" dirty="0">
                          <a:solidFill>
                            <a:srgbClr val="000000"/>
                          </a:solidFill>
                          <a:effectLst/>
                          <a:latin typeface="Candara" panose="020E0502030303020204" pitchFamily="34" charset="0"/>
                        </a:rPr>
                        <a:t>4</a:t>
                      </a:r>
                    </a:p>
                  </a:txBody>
                  <a:tcPr marL="7461" marR="7461" marT="746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lumMod val="95000"/>
                      </a:schemeClr>
                    </a:solidFill>
                  </a:tcPr>
                </a:tc>
                <a:tc>
                  <a:txBody>
                    <a:bodyPr/>
                    <a:lstStyle/>
                    <a:p>
                      <a:pPr marL="0" marR="0" lvl="0" indent="0" algn="just" defTabSz="914400" rtl="0" eaLnBrk="1" fontAlgn="ctr" latinLnBrk="0" hangingPunct="1">
                        <a:lnSpc>
                          <a:spcPct val="100000"/>
                        </a:lnSpc>
                        <a:spcBef>
                          <a:spcPts val="0"/>
                        </a:spcBef>
                        <a:spcAft>
                          <a:spcPts val="0"/>
                        </a:spcAft>
                        <a:buClrTx/>
                        <a:buSzTx/>
                        <a:buFontTx/>
                        <a:buNone/>
                        <a:tabLst/>
                        <a:defRPr/>
                      </a:pPr>
                      <a:r>
                        <a:rPr lang="fr-FR" sz="1600" b="1" i="0" u="none" strike="noStrike" dirty="0">
                          <a:solidFill>
                            <a:srgbClr val="000000"/>
                          </a:solidFill>
                          <a:effectLst/>
                          <a:latin typeface="Candara" panose="020E0502030303020204" pitchFamily="34" charset="0"/>
                        </a:rPr>
                        <a:t>Simulation des réseaux électriques de Transport et Distribution </a:t>
                      </a:r>
                      <a:r>
                        <a:rPr lang="fr-FR" sz="1600" b="0" i="0" u="none" strike="noStrike" dirty="0">
                          <a:solidFill>
                            <a:srgbClr val="000000"/>
                          </a:solidFill>
                          <a:effectLst/>
                          <a:latin typeface="Candara" panose="020E0502030303020204" pitchFamily="34" charset="0"/>
                        </a:rPr>
                        <a:t>:</a:t>
                      </a:r>
                    </a:p>
                    <a:p>
                      <a:pPr marL="285750" indent="-285750" algn="just" rtl="0" fontAlgn="ctr">
                        <a:buFont typeface="Wingdings" panose="05000000000000000000" pitchFamily="2" charset="2"/>
                        <a:buChar char="§"/>
                      </a:pPr>
                      <a:r>
                        <a:rPr lang="fr-FR" sz="1600" b="0" i="0" u="none" strike="noStrike" dirty="0">
                          <a:solidFill>
                            <a:srgbClr val="000000"/>
                          </a:solidFill>
                          <a:effectLst/>
                          <a:latin typeface="Candara" panose="020E0502030303020204" pitchFamily="34" charset="0"/>
                        </a:rPr>
                        <a:t>répartition des puissances / calcul de courant de court-circuit</a:t>
                      </a:r>
                    </a:p>
                    <a:p>
                      <a:pPr marL="285750" marR="0" lvl="0" indent="-285750" algn="just" defTabSz="914400" rtl="0" eaLnBrk="1" fontAlgn="ctr" latinLnBrk="0" hangingPunct="1">
                        <a:lnSpc>
                          <a:spcPct val="100000"/>
                        </a:lnSpc>
                        <a:spcBef>
                          <a:spcPts val="0"/>
                        </a:spcBef>
                        <a:spcAft>
                          <a:spcPts val="0"/>
                        </a:spcAft>
                        <a:buClrTx/>
                        <a:buSzTx/>
                        <a:buFont typeface="Wingdings" panose="05000000000000000000" pitchFamily="2" charset="2"/>
                        <a:buChar char="§"/>
                        <a:tabLst/>
                        <a:defRPr/>
                      </a:pPr>
                      <a:r>
                        <a:rPr lang="fr-FR" sz="1600" b="0" i="0" u="none" strike="noStrike" dirty="0">
                          <a:solidFill>
                            <a:srgbClr val="000000"/>
                          </a:solidFill>
                          <a:effectLst/>
                          <a:latin typeface="Candara" panose="020E0502030303020204" pitchFamily="34" charset="0"/>
                        </a:rPr>
                        <a:t>analyse de contingence / stabilité (statique, dynamique et petits mouvements)</a:t>
                      </a:r>
                    </a:p>
                    <a:p>
                      <a:pPr marL="285750" indent="-285750" algn="just" rtl="0" fontAlgn="ctr">
                        <a:buFont typeface="Wingdings" panose="05000000000000000000" pitchFamily="2" charset="2"/>
                        <a:buChar char="§"/>
                      </a:pPr>
                      <a:r>
                        <a:rPr lang="fr-FR" sz="1600" b="0" i="0" u="none" strike="noStrike" dirty="0">
                          <a:solidFill>
                            <a:srgbClr val="000000"/>
                          </a:solidFill>
                          <a:effectLst/>
                          <a:latin typeface="Candara" panose="020E0502030303020204" pitchFamily="34" charset="0"/>
                        </a:rPr>
                        <a:t>optimisation des réseaux / analyse technico-économique du système électrique</a:t>
                      </a:r>
                    </a:p>
                  </a:txBody>
                  <a:tcPr marL="7461" marR="7461" marT="746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ctr" rtl="0" fontAlgn="ctr"/>
                      <a:r>
                        <a:rPr lang="fr-FR" sz="1600" b="0" i="0" u="none" strike="noStrike" dirty="0">
                          <a:solidFill>
                            <a:srgbClr val="000000"/>
                          </a:solidFill>
                          <a:effectLst/>
                          <a:latin typeface="Candara" panose="020E0502030303020204" pitchFamily="34" charset="0"/>
                        </a:rPr>
                        <a:t>NEPLAN</a:t>
                      </a:r>
                    </a:p>
                    <a:p>
                      <a:pPr algn="ctr" rtl="0" fontAlgn="ctr"/>
                      <a:r>
                        <a:rPr lang="fr-FR" sz="1600" b="0" i="0" u="none" strike="noStrike" dirty="0">
                          <a:solidFill>
                            <a:srgbClr val="000000"/>
                          </a:solidFill>
                          <a:effectLst/>
                          <a:latin typeface="Candara" panose="020E0502030303020204" pitchFamily="34" charset="0"/>
                        </a:rPr>
                        <a:t>Power </a:t>
                      </a:r>
                      <a:r>
                        <a:rPr lang="fr-FR" sz="1600" b="0" i="0" u="none" strike="noStrike" dirty="0" err="1">
                          <a:solidFill>
                            <a:srgbClr val="000000"/>
                          </a:solidFill>
                          <a:effectLst/>
                          <a:latin typeface="Candara" panose="020E0502030303020204" pitchFamily="34" charset="0"/>
                        </a:rPr>
                        <a:t>Factory</a:t>
                      </a:r>
                      <a:endParaRPr lang="fr-FR" sz="1600" b="0" i="0" u="none" strike="noStrike" dirty="0">
                        <a:solidFill>
                          <a:srgbClr val="000000"/>
                        </a:solidFill>
                        <a:effectLst/>
                        <a:latin typeface="Candara" panose="020E0502030303020204" pitchFamily="34" charset="0"/>
                      </a:endParaRPr>
                    </a:p>
                    <a:p>
                      <a:pPr algn="ctr" rtl="0" fontAlgn="ctr"/>
                      <a:r>
                        <a:rPr lang="fr-FR" sz="1600" b="0" i="0" u="none" strike="noStrike" dirty="0">
                          <a:solidFill>
                            <a:srgbClr val="000000"/>
                          </a:solidFill>
                          <a:effectLst/>
                          <a:latin typeface="Candara" panose="020E0502030303020204" pitchFamily="34" charset="0"/>
                        </a:rPr>
                        <a:t>Smart </a:t>
                      </a:r>
                      <a:r>
                        <a:rPr lang="fr-FR" sz="1600" b="0" i="0" u="none" strike="noStrike" dirty="0" err="1">
                          <a:solidFill>
                            <a:srgbClr val="000000"/>
                          </a:solidFill>
                          <a:effectLst/>
                          <a:latin typeface="Candara" panose="020E0502030303020204" pitchFamily="34" charset="0"/>
                        </a:rPr>
                        <a:t>Sizing</a:t>
                      </a:r>
                      <a:endParaRPr lang="fr-FR" sz="1600" b="0" i="0" u="none" strike="noStrike" dirty="0">
                        <a:solidFill>
                          <a:srgbClr val="000000"/>
                        </a:solidFill>
                        <a:effectLst/>
                        <a:latin typeface="Candara" panose="020E0502030303020204" pitchFamily="34" charset="0"/>
                      </a:endParaRPr>
                    </a:p>
                    <a:p>
                      <a:pPr algn="ctr" rtl="0" fontAlgn="ctr"/>
                      <a:endParaRPr lang="fr-FR" sz="1600" b="0" i="0" u="none" strike="noStrike" dirty="0">
                        <a:solidFill>
                          <a:srgbClr val="000000"/>
                        </a:solidFill>
                        <a:effectLst/>
                        <a:latin typeface="Candara" panose="020E0502030303020204" pitchFamily="34" charset="0"/>
                      </a:endParaRPr>
                    </a:p>
                  </a:txBody>
                  <a:tcPr marL="7461" marR="7461" marT="746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1683350841"/>
                  </a:ext>
                </a:extLst>
              </a:tr>
              <a:tr h="371689">
                <a:tc>
                  <a:txBody>
                    <a:bodyPr/>
                    <a:lstStyle/>
                    <a:p>
                      <a:pPr algn="ctr" rtl="0" fontAlgn="ctr"/>
                      <a:r>
                        <a:rPr lang="fr-FR" sz="1600" b="0" i="0" u="none" strike="noStrike" dirty="0">
                          <a:solidFill>
                            <a:srgbClr val="000000"/>
                          </a:solidFill>
                          <a:effectLst/>
                          <a:latin typeface="Candara" panose="020E0502030303020204" pitchFamily="34" charset="0"/>
                        </a:rPr>
                        <a:t>5</a:t>
                      </a:r>
                    </a:p>
                  </a:txBody>
                  <a:tcPr marL="7461" marR="7461" marT="746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lumMod val="95000"/>
                      </a:schemeClr>
                    </a:solidFill>
                  </a:tcPr>
                </a:tc>
                <a:tc>
                  <a:txBody>
                    <a:bodyPr/>
                    <a:lstStyle/>
                    <a:p>
                      <a:pPr algn="just" rtl="0" fontAlgn="ctr"/>
                      <a:r>
                        <a:rPr lang="fr-FR" sz="1600" b="1" i="0" u="none" strike="noStrike" dirty="0">
                          <a:solidFill>
                            <a:srgbClr val="000000"/>
                          </a:solidFill>
                          <a:effectLst/>
                          <a:latin typeface="Candara" panose="020E0502030303020204" pitchFamily="34" charset="0"/>
                        </a:rPr>
                        <a:t>Systèmes d’Information Géographique (SIG)</a:t>
                      </a:r>
                    </a:p>
                  </a:txBody>
                  <a:tcPr marL="7461" marR="7461" marT="746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ctr" rtl="0" fontAlgn="ctr"/>
                      <a:r>
                        <a:rPr lang="fr-FR" sz="1600" b="0" i="0" u="none" strike="noStrike" dirty="0">
                          <a:solidFill>
                            <a:srgbClr val="000000"/>
                          </a:solidFill>
                          <a:effectLst/>
                          <a:latin typeface="Candara" panose="020E0502030303020204" pitchFamily="34" charset="0"/>
                        </a:rPr>
                        <a:t>ARCGIS, QGIS, MANIFOLD</a:t>
                      </a:r>
                    </a:p>
                  </a:txBody>
                  <a:tcPr marL="7461" marR="7461" marT="746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3672540066"/>
                  </a:ext>
                </a:extLst>
              </a:tr>
            </a:tbl>
          </a:graphicData>
        </a:graphic>
      </p:graphicFrame>
      <p:sp>
        <p:nvSpPr>
          <p:cNvPr id="8" name="ZoneTexte 7">
            <a:extLst>
              <a:ext uri="{FF2B5EF4-FFF2-40B4-BE49-F238E27FC236}">
                <a16:creationId xmlns:a16="http://schemas.microsoft.com/office/drawing/2014/main" id="{278EE24A-C4CA-966B-F1E8-EFA69DA570E3}"/>
              </a:ext>
            </a:extLst>
          </p:cNvPr>
          <p:cNvSpPr txBox="1"/>
          <p:nvPr/>
        </p:nvSpPr>
        <p:spPr>
          <a:xfrm>
            <a:off x="343391" y="4868209"/>
            <a:ext cx="11604969" cy="1408334"/>
          </a:xfrm>
          <a:prstGeom prst="rect">
            <a:avLst/>
          </a:prstGeom>
          <a:noFill/>
        </p:spPr>
        <p:txBody>
          <a:bodyPr wrap="square" rtlCol="0">
            <a:spAutoFit/>
          </a:bodyPr>
          <a:lstStyle/>
          <a:p>
            <a:pPr algn="just"/>
            <a:r>
              <a:rPr lang="fr-FR" sz="1600" b="1" u="sng" dirty="0">
                <a:solidFill>
                  <a:schemeClr val="accent2"/>
                </a:solidFill>
                <a:latin typeface="Candara" panose="020E0502030303020204" pitchFamily="34" charset="0"/>
              </a:rPr>
              <a:t>Organisation </a:t>
            </a:r>
            <a:r>
              <a:rPr lang="fr-FR" sz="1600" dirty="0">
                <a:solidFill>
                  <a:schemeClr val="accent2"/>
                </a:solidFill>
                <a:latin typeface="Candara" panose="020E0502030303020204" pitchFamily="34" charset="0"/>
              </a:rPr>
              <a:t>:</a:t>
            </a:r>
            <a:endParaRPr lang="fr-FR" sz="1600" dirty="0">
              <a:latin typeface="Candara" panose="020E0502030303020204" pitchFamily="34" charset="0"/>
            </a:endParaRPr>
          </a:p>
          <a:p>
            <a:pPr marL="285750" indent="-285750" algn="just">
              <a:lnSpc>
                <a:spcPct val="150000"/>
              </a:lnSpc>
              <a:buFont typeface="Wingdings" panose="05000000000000000000" pitchFamily="2" charset="2"/>
              <a:buChar char="§"/>
            </a:pPr>
            <a:r>
              <a:rPr lang="fr-CI" sz="1600" b="1" dirty="0">
                <a:latin typeface="Candara" panose="020E0502030303020204" pitchFamily="34" charset="0"/>
              </a:rPr>
              <a:t>01 Comité de Supervision (COSUP) : </a:t>
            </a:r>
            <a:r>
              <a:rPr lang="fr-CI" sz="1600" dirty="0">
                <a:latin typeface="Candara" panose="020E0502030303020204" pitchFamily="34" charset="0"/>
              </a:rPr>
              <a:t>composé des Directeurs Généraux de DGE, CI-ENERGIES, et CIE ;</a:t>
            </a:r>
          </a:p>
          <a:p>
            <a:pPr marL="285750" indent="-285750" algn="just">
              <a:lnSpc>
                <a:spcPct val="150000"/>
              </a:lnSpc>
              <a:buFont typeface="Wingdings" panose="05000000000000000000" pitchFamily="2" charset="2"/>
              <a:buChar char="§"/>
            </a:pPr>
            <a:r>
              <a:rPr lang="fr-CI" sz="1600" b="1" dirty="0">
                <a:latin typeface="Candara" panose="020E0502030303020204" pitchFamily="34" charset="0"/>
              </a:rPr>
              <a:t>01 Comité de Pilotage (COPIL) : </a:t>
            </a:r>
            <a:r>
              <a:rPr lang="fr-CI" sz="1600" dirty="0">
                <a:latin typeface="Candara" panose="020E0502030303020204" pitchFamily="34" charset="0"/>
              </a:rPr>
              <a:t>composé des Directeurs Centraux de DGE, CI-ENERGIES et CIE ;</a:t>
            </a:r>
            <a:endParaRPr lang="fr-CI" sz="1600" b="1" dirty="0">
              <a:latin typeface="Candara" panose="020E0502030303020204" pitchFamily="34" charset="0"/>
            </a:endParaRPr>
          </a:p>
          <a:p>
            <a:pPr marL="285750" indent="-285750" algn="just">
              <a:lnSpc>
                <a:spcPct val="150000"/>
              </a:lnSpc>
              <a:buFont typeface="Wingdings" panose="05000000000000000000" pitchFamily="2" charset="2"/>
              <a:buChar char="§"/>
            </a:pPr>
            <a:r>
              <a:rPr lang="fr-CI" sz="1600" b="1" dirty="0">
                <a:latin typeface="Candara" panose="020E0502030303020204" pitchFamily="34" charset="0"/>
              </a:rPr>
              <a:t>01 Equipe Projet : </a:t>
            </a:r>
            <a:r>
              <a:rPr lang="fr-CI" sz="1600" dirty="0">
                <a:latin typeface="Candara" panose="020E0502030303020204" pitchFamily="34" charset="0"/>
              </a:rPr>
              <a:t>composé d’experts de DGE, CI-ENERGIES et CIE.</a:t>
            </a:r>
            <a:endParaRPr lang="fr-CI" sz="1600" b="1" dirty="0">
              <a:latin typeface="Candara" panose="020E0502030303020204" pitchFamily="34" charset="0"/>
            </a:endParaRPr>
          </a:p>
        </p:txBody>
      </p:sp>
      <p:sp>
        <p:nvSpPr>
          <p:cNvPr id="9" name="ZoneTexte 8">
            <a:extLst>
              <a:ext uri="{FF2B5EF4-FFF2-40B4-BE49-F238E27FC236}">
                <a16:creationId xmlns:a16="http://schemas.microsoft.com/office/drawing/2014/main" id="{990F6C1F-6A9B-76FC-0AB4-EB429D2D0289}"/>
              </a:ext>
            </a:extLst>
          </p:cNvPr>
          <p:cNvSpPr txBox="1"/>
          <p:nvPr/>
        </p:nvSpPr>
        <p:spPr>
          <a:xfrm>
            <a:off x="311075" y="728915"/>
            <a:ext cx="6102802" cy="369332"/>
          </a:xfrm>
          <a:prstGeom prst="rect">
            <a:avLst/>
          </a:prstGeom>
          <a:noFill/>
        </p:spPr>
        <p:txBody>
          <a:bodyPr wrap="square">
            <a:spAutoFit/>
          </a:bodyPr>
          <a:lstStyle/>
          <a:p>
            <a:pPr algn="just"/>
            <a:r>
              <a:rPr lang="fr-FR" b="1" u="sng" dirty="0">
                <a:solidFill>
                  <a:schemeClr val="accent2"/>
                </a:solidFill>
                <a:latin typeface="Candara" panose="020E0502030303020204" pitchFamily="34" charset="0"/>
              </a:rPr>
              <a:t>Outils </a:t>
            </a:r>
            <a:r>
              <a:rPr lang="fr-FR" dirty="0">
                <a:solidFill>
                  <a:schemeClr val="accent2"/>
                </a:solidFill>
                <a:latin typeface="Candara" panose="020E0502030303020204" pitchFamily="34" charset="0"/>
              </a:rPr>
              <a:t>:</a:t>
            </a:r>
          </a:p>
        </p:txBody>
      </p:sp>
    </p:spTree>
    <p:extLst>
      <p:ext uri="{BB962C8B-B14F-4D97-AF65-F5344CB8AC3E}">
        <p14:creationId xmlns:p14="http://schemas.microsoft.com/office/powerpoint/2010/main" val="368533858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LIDEELEMTYPE" val="27"/>
  <p:tag name="DEFAULTTOP" val="138.9595"/>
  <p:tag name="DEFAULTLEFT" val="323.4331"/>
  <p:tag name="DEFAULTHEIGHT" val="328.8531"/>
  <p:tag name="DEFAULTWIDTH" val="271.8425"/>
</p:tagLst>
</file>

<file path=ppt/tags/tag10.xml><?xml version="1.0" encoding="utf-8"?>
<p:tagLst xmlns:a="http://schemas.openxmlformats.org/drawingml/2006/main" xmlns:r="http://schemas.openxmlformats.org/officeDocument/2006/relationships" xmlns:p="http://schemas.openxmlformats.org/presentationml/2006/main">
  <p:tag name="SLIDEELEMTYPE" val="26"/>
  <p:tag name="DEFAULTTOP" val="138.9595"/>
  <p:tag name="DEFAULTLEFT" val="46.20472"/>
  <p:tag name="DEFAULTHEIGHT" val="328.8531"/>
  <p:tag name="DEFAULTWIDTH" val="271.8425"/>
</p:tagLst>
</file>

<file path=ppt/tags/tag11.xml><?xml version="1.0" encoding="utf-8"?>
<p:tagLst xmlns:a="http://schemas.openxmlformats.org/drawingml/2006/main" xmlns:r="http://schemas.openxmlformats.org/officeDocument/2006/relationships" xmlns:p="http://schemas.openxmlformats.org/presentationml/2006/main">
  <p:tag name="SLIDEELEMTYPE" val="12"/>
  <p:tag name="DEFAULTTOP" val="116.7876"/>
  <p:tag name="DEFAULTLEFT" val="46.20472"/>
  <p:tag name="DEFAULTHEIGHT" val="16.69693"/>
  <p:tag name="DEFAULTWIDTH" val="271.8425"/>
</p:tagLst>
</file>

<file path=ppt/tags/tag12.xml><?xml version="1.0" encoding="utf-8"?>
<p:tagLst xmlns:a="http://schemas.openxmlformats.org/drawingml/2006/main" xmlns:r="http://schemas.openxmlformats.org/officeDocument/2006/relationships" xmlns:p="http://schemas.openxmlformats.org/presentationml/2006/main">
  <p:tag name="SLIDEELEMTYPE" val="25"/>
  <p:tag name="DEFAULTTOP" val="83.36771"/>
  <p:tag name="DEFAULTLEFT" val="46.20472"/>
  <p:tag name="DEFAULTHEIGHT" val="18.5"/>
  <p:tag name="DEFAULTWIDTH" val="639"/>
</p:tagLst>
</file>

<file path=ppt/tags/tag13.xml><?xml version="1.0" encoding="utf-8"?>
<p:tagLst xmlns:a="http://schemas.openxmlformats.org/drawingml/2006/main" xmlns:r="http://schemas.openxmlformats.org/officeDocument/2006/relationships" xmlns:p="http://schemas.openxmlformats.org/presentationml/2006/main">
  <p:tag name="SLIDEELEMTYPE" val="34"/>
  <p:tag name="DEFAULTTOP" val="32.3922"/>
  <p:tag name="DEFAULTLEFT" val="46.20472"/>
  <p:tag name="DEFAULTHEIGHT" val="31.1811"/>
  <p:tag name="DEFAULTWIDTH" val="637.5001"/>
</p:tagLst>
</file>

<file path=ppt/tags/tag14.xml><?xml version="1.0" encoding="utf-8"?>
<p:tagLst xmlns:a="http://schemas.openxmlformats.org/drawingml/2006/main" xmlns:r="http://schemas.openxmlformats.org/officeDocument/2006/relationships" xmlns:p="http://schemas.openxmlformats.org/presentationml/2006/main">
  <p:tag name="DEFAULTWIDTH" val="271.8425"/>
  <p:tag name="DEFAULTHEIGHT" val="150.48"/>
  <p:tag name="DEFAULTTOP" val="139.0003"/>
  <p:tag name="DEFAULTLEFT" val="46.20472"/>
  <p:tag name="SLIDEELEMTYPE" val="26"/>
</p:tagLst>
</file>

<file path=ppt/tags/tag15.xml><?xml version="1.0" encoding="utf-8"?>
<p:tagLst xmlns:a="http://schemas.openxmlformats.org/drawingml/2006/main" xmlns:r="http://schemas.openxmlformats.org/officeDocument/2006/relationships" xmlns:p="http://schemas.openxmlformats.org/presentationml/2006/main">
  <p:tag name="DEFAULTWIDTH" val="271.8425"/>
  <p:tag name="DEFAULTHEIGHT" val="150.48"/>
  <p:tag name="DEFAULTTOP" val="139.0003"/>
  <p:tag name="DEFAULTLEFT" val="46.20472"/>
  <p:tag name="SLIDEELEMTYPE" val="26"/>
</p:tagLst>
</file>

<file path=ppt/tags/tag2.xml><?xml version="1.0" encoding="utf-8"?>
<p:tagLst xmlns:a="http://schemas.openxmlformats.org/drawingml/2006/main" xmlns:r="http://schemas.openxmlformats.org/officeDocument/2006/relationships" xmlns:p="http://schemas.openxmlformats.org/presentationml/2006/main">
  <p:tag name="SLIDEELEMTYPE" val="13"/>
  <p:tag name="DEFAULTTOP" val="116.7876"/>
  <p:tag name="DEFAULTLEFT" val="323.4331"/>
  <p:tag name="DEFAULTHEIGHT" val="16.69693"/>
  <p:tag name="DEFAULTWIDTH" val="271.8425"/>
</p:tagLst>
</file>

<file path=ppt/tags/tag3.xml><?xml version="1.0" encoding="utf-8"?>
<p:tagLst xmlns:a="http://schemas.openxmlformats.org/drawingml/2006/main" xmlns:r="http://schemas.openxmlformats.org/officeDocument/2006/relationships" xmlns:p="http://schemas.openxmlformats.org/presentationml/2006/main">
  <p:tag name="SLIDEELEMTYPE" val="26"/>
  <p:tag name="DEFAULTTOP" val="138.9595"/>
  <p:tag name="DEFAULTLEFT" val="46.20472"/>
  <p:tag name="DEFAULTHEIGHT" val="328.8531"/>
  <p:tag name="DEFAULTWIDTH" val="271.8425"/>
</p:tagLst>
</file>

<file path=ppt/tags/tag4.xml><?xml version="1.0" encoding="utf-8"?>
<p:tagLst xmlns:a="http://schemas.openxmlformats.org/drawingml/2006/main" xmlns:r="http://schemas.openxmlformats.org/officeDocument/2006/relationships" xmlns:p="http://schemas.openxmlformats.org/presentationml/2006/main">
  <p:tag name="SLIDEELEMTYPE" val="12"/>
  <p:tag name="DEFAULTTOP" val="116.7876"/>
  <p:tag name="DEFAULTLEFT" val="46.20472"/>
  <p:tag name="DEFAULTHEIGHT" val="16.69693"/>
  <p:tag name="DEFAULTWIDTH" val="271.8425"/>
</p:tagLst>
</file>

<file path=ppt/tags/tag5.xml><?xml version="1.0" encoding="utf-8"?>
<p:tagLst xmlns:a="http://schemas.openxmlformats.org/drawingml/2006/main" xmlns:r="http://schemas.openxmlformats.org/officeDocument/2006/relationships" xmlns:p="http://schemas.openxmlformats.org/presentationml/2006/main">
  <p:tag name="SLIDEELEMTYPE" val="25"/>
  <p:tag name="DEFAULTTOP" val="83.36771"/>
  <p:tag name="DEFAULTLEFT" val="46.20472"/>
  <p:tag name="DEFAULTHEIGHT" val="18.5"/>
  <p:tag name="DEFAULTWIDTH" val="639"/>
</p:tagLst>
</file>

<file path=ppt/tags/tag6.xml><?xml version="1.0" encoding="utf-8"?>
<p:tagLst xmlns:a="http://schemas.openxmlformats.org/drawingml/2006/main" xmlns:r="http://schemas.openxmlformats.org/officeDocument/2006/relationships" xmlns:p="http://schemas.openxmlformats.org/presentationml/2006/main">
  <p:tag name="SLIDEELEMTYPE" val="34"/>
  <p:tag name="DEFAULTTOP" val="32.3922"/>
  <p:tag name="DEFAULTLEFT" val="46.20472"/>
  <p:tag name="DEFAULTHEIGHT" val="31.1811"/>
  <p:tag name="DEFAULTWIDTH" val="637.5001"/>
</p:tagLst>
</file>

<file path=ppt/tags/tag7.xml><?xml version="1.0" encoding="utf-8"?>
<p:tagLst xmlns:a="http://schemas.openxmlformats.org/drawingml/2006/main" xmlns:r="http://schemas.openxmlformats.org/officeDocument/2006/relationships" xmlns:p="http://schemas.openxmlformats.org/presentationml/2006/main">
  <p:tag name="MM_SLIDE_TYPE" val="6"/>
</p:tagLst>
</file>

<file path=ppt/tags/tag8.xml><?xml version="1.0" encoding="utf-8"?>
<p:tagLst xmlns:a="http://schemas.openxmlformats.org/drawingml/2006/main" xmlns:r="http://schemas.openxmlformats.org/officeDocument/2006/relationships" xmlns:p="http://schemas.openxmlformats.org/presentationml/2006/main">
  <p:tag name="SLIDEELEMTYPE" val="27"/>
  <p:tag name="DEFAULTTOP" val="138.9595"/>
  <p:tag name="DEFAULTLEFT" val="323.4331"/>
  <p:tag name="DEFAULTHEIGHT" val="328.8531"/>
  <p:tag name="DEFAULTWIDTH" val="271.8425"/>
</p:tagLst>
</file>

<file path=ppt/tags/tag9.xml><?xml version="1.0" encoding="utf-8"?>
<p:tagLst xmlns:a="http://schemas.openxmlformats.org/drawingml/2006/main" xmlns:r="http://schemas.openxmlformats.org/officeDocument/2006/relationships" xmlns:p="http://schemas.openxmlformats.org/presentationml/2006/main">
  <p:tag name="SLIDEELEMTYPE" val="13"/>
  <p:tag name="DEFAULTTOP" val="116.7876"/>
  <p:tag name="DEFAULTLEFT" val="323.4331"/>
  <p:tag name="DEFAULTHEIGHT" val="16.69693"/>
  <p:tag name="DEFAULTWIDTH" val="271.8425"/>
</p:tagLst>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420AC996600AE4DB61C0B6B8108B2D9" ma:contentTypeVersion="16" ma:contentTypeDescription="Crée un document." ma:contentTypeScope="" ma:versionID="53baeea1464f5c66cdd7cc87b5cde595">
  <xsd:schema xmlns:xsd="http://www.w3.org/2001/XMLSchema" xmlns:xs="http://www.w3.org/2001/XMLSchema" xmlns:p="http://schemas.microsoft.com/office/2006/metadata/properties" xmlns:ns2="c6b8ee90-3a71-4919-adc6-a7c55cee360e" xmlns:ns3="0db82f50-a873-4ff3-8f80-2b1375ebaa47" targetNamespace="http://schemas.microsoft.com/office/2006/metadata/properties" ma:root="true" ma:fieldsID="3bdd29c50d30f11e3b19a98d45016c95" ns2:_="" ns3:_="">
    <xsd:import namespace="c6b8ee90-3a71-4919-adc6-a7c55cee360e"/>
    <xsd:import namespace="0db82f50-a873-4ff3-8f80-2b1375ebaa47"/>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SearchProperties"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6b8ee90-3a71-4919-adc6-a7c55cee360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SearchProperties" ma:index="12" nillable="true" ma:displayName="MediaServiceSearchProperties" ma:hidden="true" ma:internalName="MediaServiceSearchProperties" ma:readOnly="true">
      <xsd:simpleType>
        <xsd:restriction base="dms:Note"/>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Balises d’images" ma:readOnly="false" ma:fieldId="{5cf76f15-5ced-4ddc-b409-7134ff3c332f}" ma:taxonomyMulti="true" ma:sspId="d4f723ae-59f9-42f3-a9e5-643d931220b3"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db82f50-a873-4ff3-8f80-2b1375ebaa47" elementFormDefault="qualified">
    <xsd:import namespace="http://schemas.microsoft.com/office/2006/documentManagement/types"/>
    <xsd:import namespace="http://schemas.microsoft.com/office/infopath/2007/PartnerControls"/>
    <xsd:element name="TaxCatchAll" ma:index="16" nillable="true" ma:displayName="Taxonomy Catch All Column" ma:hidden="true" ma:list="{c6e03396-de41-49e4-bb07-da6faeabe72a}" ma:internalName="TaxCatchAll" ma:showField="CatchAllData" ma:web="0db82f50-a873-4ff3-8f80-2b1375ebaa47">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Partagé avec dé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c6b8ee90-3a71-4919-adc6-a7c55cee360e">
      <Terms xmlns="http://schemas.microsoft.com/office/infopath/2007/PartnerControls"/>
    </lcf76f155ced4ddcb4097134ff3c332f>
    <TaxCatchAll xmlns="0db82f50-a873-4ff3-8f80-2b1375ebaa47" xsi:nil="true"/>
  </documentManagement>
</p:properties>
</file>

<file path=customXml/itemProps1.xml><?xml version="1.0" encoding="utf-8"?>
<ds:datastoreItem xmlns:ds="http://schemas.openxmlformats.org/officeDocument/2006/customXml" ds:itemID="{FA75E39B-1111-4D9A-A7A8-A114FBA6FA98}">
  <ds:schemaRefs>
    <ds:schemaRef ds:uri="0db82f50-a873-4ff3-8f80-2b1375ebaa47"/>
    <ds:schemaRef ds:uri="c6b8ee90-3a71-4919-adc6-a7c55cee360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0/xmlns/"/>
    <ds:schemaRef ds:uri="http://www.w3.org/2001/XMLSchema"/>
  </ds:schemaRefs>
</ds:datastoreItem>
</file>

<file path=customXml/itemProps2.xml><?xml version="1.0" encoding="utf-8"?>
<ds:datastoreItem xmlns:ds="http://schemas.openxmlformats.org/officeDocument/2006/customXml" ds:itemID="{29B0A9E5-F7CA-4350-BD41-67F11D8CFB8E}">
  <ds:schemaRefs>
    <ds:schemaRef ds:uri="http://schemas.microsoft.com/sharepoint/v3/contenttype/forms"/>
  </ds:schemaRefs>
</ds:datastoreItem>
</file>

<file path=customXml/itemProps3.xml><?xml version="1.0" encoding="utf-8"?>
<ds:datastoreItem xmlns:ds="http://schemas.openxmlformats.org/officeDocument/2006/customXml" ds:itemID="{584B0067-E3D0-4085-A693-F27FA7A4B5C4}">
  <ds:schemaRefs>
    <ds:schemaRef ds:uri="0db82f50-a873-4ff3-8f80-2b1375ebaa47"/>
    <ds:schemaRef ds:uri="c6b8ee90-3a71-4919-adc6-a7c55cee360e"/>
    <ds:schemaRef ds:uri="http://schemas.microsoft.com/office/2006/metadata/properties"/>
    <ds:schemaRef ds:uri="http://schemas.microsoft.com/office/infopath/2007/PartnerControls"/>
    <ds:schemaRef ds:uri="http://www.w3.org/2000/xmlns/"/>
    <ds:schemaRef ds:uri="http://www.w3.org/2001/XMLSchema-instance"/>
  </ds:schemaRefs>
</ds:datastoreItem>
</file>

<file path=docProps/app.xml><?xml version="1.0" encoding="utf-8"?>
<Properties xmlns="http://schemas.openxmlformats.org/officeDocument/2006/extended-properties" xmlns:vt="http://schemas.openxmlformats.org/officeDocument/2006/docPropsVTypes">
  <TotalTime>1285</TotalTime>
  <Words>2859</Words>
  <Application>Microsoft Office PowerPoint</Application>
  <PresentationFormat>Grand écran</PresentationFormat>
  <Paragraphs>573</Paragraphs>
  <Slides>23</Slides>
  <Notes>1</Notes>
  <HiddenSlides>0</HiddenSlides>
  <MMClips>0</MMClips>
  <ScaleCrop>false</ScaleCrop>
  <HeadingPairs>
    <vt:vector size="6" baseType="variant">
      <vt:variant>
        <vt:lpstr>Polices utilisées</vt:lpstr>
      </vt:variant>
      <vt:variant>
        <vt:i4>12</vt:i4>
      </vt:variant>
      <vt:variant>
        <vt:lpstr>Thème</vt:lpstr>
      </vt:variant>
      <vt:variant>
        <vt:i4>3</vt:i4>
      </vt:variant>
      <vt:variant>
        <vt:lpstr>Titres des diapositives</vt:lpstr>
      </vt:variant>
      <vt:variant>
        <vt:i4>23</vt:i4>
      </vt:variant>
    </vt:vector>
  </HeadingPairs>
  <TitlesOfParts>
    <vt:vector size="38" baseType="lpstr">
      <vt:lpstr>Arial</vt:lpstr>
      <vt:lpstr>Arial Narrow</vt:lpstr>
      <vt:lpstr>Avenir Next LT Pro</vt:lpstr>
      <vt:lpstr>Calibri</vt:lpstr>
      <vt:lpstr>Calibri Light</vt:lpstr>
      <vt:lpstr>Candara</vt:lpstr>
      <vt:lpstr>Courier New</vt:lpstr>
      <vt:lpstr>Gill Sans MT</vt:lpstr>
      <vt:lpstr>Microsoft Tai Le</vt:lpstr>
      <vt:lpstr>Open Sans Light</vt:lpstr>
      <vt:lpstr>Times New Roman</vt:lpstr>
      <vt:lpstr>Wingdings</vt:lpstr>
      <vt:lpstr>Thème Office</vt:lpstr>
      <vt:lpstr>1_Thème Office</vt:lpstr>
      <vt:lpstr>3_Thème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Nguessan François KOUAME</dc:creator>
  <cp:lastModifiedBy>Kouakou Odi Jean Marc ADJEI</cp:lastModifiedBy>
  <cp:revision>20</cp:revision>
  <dcterms:created xsi:type="dcterms:W3CDTF">2021-02-22T15:06:23Z</dcterms:created>
  <dcterms:modified xsi:type="dcterms:W3CDTF">2024-06-20T12:01:33Z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0x0101001420AC996600AE4DB61C0B6B8108B2D9</vt:lpwstr>
  </property>
  <property fmtid="{D5CDD505-2E9C-101B-9397-08002B2CF9AE}" pid="3" name="MediaServiceImageTags">
    <vt:lpwstr/>
  </property>
</Properties>
</file>