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5"/>
  </p:notesMasterIdLst>
  <p:handoutMasterIdLst>
    <p:handoutMasterId r:id="rId26"/>
  </p:handoutMasterIdLst>
  <p:sldIdLst>
    <p:sldId id="257" r:id="rId3"/>
    <p:sldId id="276" r:id="rId4"/>
    <p:sldId id="364" r:id="rId5"/>
    <p:sldId id="383" r:id="rId6"/>
    <p:sldId id="366" r:id="rId7"/>
    <p:sldId id="367" r:id="rId8"/>
    <p:sldId id="375" r:id="rId9"/>
    <p:sldId id="376" r:id="rId10"/>
    <p:sldId id="372" r:id="rId11"/>
    <p:sldId id="373" r:id="rId12"/>
    <p:sldId id="342" r:id="rId13"/>
    <p:sldId id="386" r:id="rId14"/>
    <p:sldId id="385" r:id="rId15"/>
    <p:sldId id="371" r:id="rId16"/>
    <p:sldId id="380" r:id="rId17"/>
    <p:sldId id="374" r:id="rId18"/>
    <p:sldId id="384" r:id="rId19"/>
    <p:sldId id="283" r:id="rId20"/>
    <p:sldId id="270" r:id="rId21"/>
    <p:sldId id="382" r:id="rId22"/>
    <p:sldId id="381" r:id="rId23"/>
    <p:sldId id="271" r:id="rId24"/>
  </p:sldIdLst>
  <p:sldSz cx="9144000" cy="6858000" type="screen4x3"/>
  <p:notesSz cx="6797675" cy="992822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FF"/>
    <a:srgbClr val="FF66CC"/>
    <a:srgbClr val="FFFF99"/>
    <a:srgbClr val="FF6201"/>
    <a:srgbClr val="3333FF"/>
    <a:srgbClr val="CCFFCC"/>
    <a:srgbClr val="FCEF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p:cViewPr varScale="1">
        <p:scale>
          <a:sx n="70" d="100"/>
          <a:sy n="70" d="100"/>
        </p:scale>
        <p:origin x="1204" y="52"/>
      </p:cViewPr>
      <p:guideLst>
        <p:guide orient="horz" pos="2160"/>
        <p:guide pos="2880"/>
      </p:guideLst>
    </p:cSldViewPr>
  </p:slideViewPr>
  <p:notesTextViewPr>
    <p:cViewPr>
      <p:scale>
        <a:sx n="1" d="1"/>
        <a:sy n="1" d="1"/>
      </p:scale>
      <p:origin x="0" y="0"/>
    </p:cViewPr>
  </p:notesTextViewPr>
  <p:sorterViewPr>
    <p:cViewPr>
      <p:scale>
        <a:sx n="100" d="100"/>
        <a:sy n="100" d="100"/>
      </p:scale>
      <p:origin x="0" y="13020"/>
    </p:cViewPr>
  </p:sorterViewPr>
  <p:notesViewPr>
    <p:cSldViewPr>
      <p:cViewPr varScale="1">
        <p:scale>
          <a:sx n="48" d="100"/>
          <a:sy n="48" d="100"/>
        </p:scale>
        <p:origin x="3024"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image" Target="../media/image10.png"/><Relationship Id="rId4" Type="http://schemas.openxmlformats.org/officeDocument/2006/relationships/image" Target="cid:image001.jpg@01D7DC65.D83441F0" TargetMode="External"/></Relationships>
</file>

<file path=ppt/diagrams/_rels/drawing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image" Target="../media/image10.png"/><Relationship Id="rId4" Type="http://schemas.openxmlformats.org/officeDocument/2006/relationships/image" Target="cid:image001.jpg@01D7DC65.D83441F0" TargetMode="Externa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691535-EC2B-4C57-A58C-C83A62688219}" type="doc">
      <dgm:prSet loTypeId="urn:microsoft.com/office/officeart/2005/8/layout/vList4" loCatId="list" qsTypeId="urn:microsoft.com/office/officeart/2005/8/quickstyle/simple1" qsCatId="simple" csTypeId="urn:microsoft.com/office/officeart/2005/8/colors/colorful5" csCatId="colorful" phldr="1"/>
      <dgm:spPr/>
      <dgm:t>
        <a:bodyPr/>
        <a:lstStyle/>
        <a:p>
          <a:endParaRPr lang="fr-CI"/>
        </a:p>
      </dgm:t>
    </dgm:pt>
    <dgm:pt modelId="{B69939E8-FF74-4841-8E71-4BE77FAC05AC}">
      <dgm:prSet phldrT="[Texte]" custT="1"/>
      <dgm:spPr/>
      <dgm:t>
        <a:bodyPr/>
        <a:lstStyle/>
        <a:p>
          <a:r>
            <a:rPr lang="fr-CI" sz="1600" b="1" i="0" u="none" strike="noStrike" dirty="0">
              <a:effectLst/>
              <a:latin typeface="Verdana" panose="020B0604030504040204" pitchFamily="34" charset="0"/>
              <a:ea typeface="Verdana" panose="020B0604030504040204" pitchFamily="34" charset="0"/>
            </a:rPr>
            <a:t>Direction Générale de l'Energie</a:t>
          </a:r>
          <a:endParaRPr lang="fr-CI" sz="1600" dirty="0">
            <a:latin typeface="Verdana" panose="020B0604030504040204" pitchFamily="34" charset="0"/>
            <a:ea typeface="Verdana" panose="020B0604030504040204" pitchFamily="34" charset="0"/>
          </a:endParaRPr>
        </a:p>
      </dgm:t>
    </dgm:pt>
    <dgm:pt modelId="{C328664D-A826-4E6C-9941-A34901B8E3B1}" type="parTrans" cxnId="{88018D94-A1AD-434D-B01A-7FE40DB17CAF}">
      <dgm:prSet/>
      <dgm:spPr/>
      <dgm:t>
        <a:bodyPr/>
        <a:lstStyle/>
        <a:p>
          <a:endParaRPr lang="fr-CI"/>
        </a:p>
      </dgm:t>
    </dgm:pt>
    <dgm:pt modelId="{3DAFF50C-6C72-4996-9DC5-E899C0325E60}" type="sibTrans" cxnId="{88018D94-A1AD-434D-B01A-7FE40DB17CAF}">
      <dgm:prSet/>
      <dgm:spPr/>
      <dgm:t>
        <a:bodyPr/>
        <a:lstStyle/>
        <a:p>
          <a:endParaRPr lang="fr-CI"/>
        </a:p>
      </dgm:t>
    </dgm:pt>
    <dgm:pt modelId="{646DCC66-655A-4C71-9CC4-4569E0D380EE}">
      <dgm:prSet phldrT="[Texte]" custT="1"/>
      <dgm:spPr/>
      <dgm:t>
        <a:bodyPr/>
        <a:lstStyle/>
        <a:p>
          <a:r>
            <a:rPr lang="fr-CA" sz="1400" b="0" i="0" u="none" dirty="0">
              <a:latin typeface="Verdana" panose="020B0604030504040204" pitchFamily="34" charset="0"/>
              <a:ea typeface="Verdana" panose="020B0604030504040204" pitchFamily="34" charset="0"/>
            </a:rPr>
            <a:t>Coordination et Planification de la politique énergétique nationale </a:t>
          </a:r>
          <a:endParaRPr lang="fr-CI" sz="1400" dirty="0">
            <a:latin typeface="Verdana" panose="020B0604030504040204" pitchFamily="34" charset="0"/>
            <a:ea typeface="Verdana" panose="020B0604030504040204" pitchFamily="34" charset="0"/>
          </a:endParaRPr>
        </a:p>
      </dgm:t>
    </dgm:pt>
    <dgm:pt modelId="{08532DF3-740B-4BED-825D-E8F3D1D3F2FC}" type="parTrans" cxnId="{A3479EEA-DE3D-4AE5-9F74-B0D9DBEDF17D}">
      <dgm:prSet/>
      <dgm:spPr/>
      <dgm:t>
        <a:bodyPr/>
        <a:lstStyle/>
        <a:p>
          <a:endParaRPr lang="fr-CI"/>
        </a:p>
      </dgm:t>
    </dgm:pt>
    <dgm:pt modelId="{5BB8B4A3-F7AB-408E-89E3-6AF582A0DB7B}" type="sibTrans" cxnId="{A3479EEA-DE3D-4AE5-9F74-B0D9DBEDF17D}">
      <dgm:prSet/>
      <dgm:spPr/>
      <dgm:t>
        <a:bodyPr/>
        <a:lstStyle/>
        <a:p>
          <a:endParaRPr lang="fr-CI"/>
        </a:p>
      </dgm:t>
    </dgm:pt>
    <dgm:pt modelId="{30375F3E-4AE6-430C-90ED-9FA307C9DE5D}">
      <dgm:prSet phldrT="[Texte]" custT="1"/>
      <dgm:spPr/>
      <dgm:t>
        <a:bodyPr/>
        <a:lstStyle/>
        <a:p>
          <a:r>
            <a:rPr lang="fr-CI" sz="1600" b="1" i="0" u="none" strike="noStrike" dirty="0">
              <a:effectLst/>
              <a:latin typeface="Verdana" panose="020B0604030504040204" pitchFamily="34" charset="0"/>
              <a:ea typeface="Verdana" panose="020B0604030504040204" pitchFamily="34" charset="0"/>
            </a:rPr>
            <a:t>CI-ENERGIES</a:t>
          </a:r>
          <a:endParaRPr lang="fr-CI" sz="1600" dirty="0">
            <a:latin typeface="Verdana" panose="020B0604030504040204" pitchFamily="34" charset="0"/>
            <a:ea typeface="Verdana" panose="020B0604030504040204" pitchFamily="34" charset="0"/>
          </a:endParaRPr>
        </a:p>
      </dgm:t>
    </dgm:pt>
    <dgm:pt modelId="{6B62280F-92DF-47E6-92B9-77ABC26C51E2}" type="parTrans" cxnId="{52AF6F9A-57AA-4B95-8ED5-742897FFBD57}">
      <dgm:prSet/>
      <dgm:spPr/>
      <dgm:t>
        <a:bodyPr/>
        <a:lstStyle/>
        <a:p>
          <a:endParaRPr lang="fr-CI"/>
        </a:p>
      </dgm:t>
    </dgm:pt>
    <dgm:pt modelId="{51F18B7F-3640-4F92-AB20-6362BDEB1B7B}" type="sibTrans" cxnId="{52AF6F9A-57AA-4B95-8ED5-742897FFBD57}">
      <dgm:prSet/>
      <dgm:spPr/>
      <dgm:t>
        <a:bodyPr/>
        <a:lstStyle/>
        <a:p>
          <a:endParaRPr lang="fr-CI"/>
        </a:p>
      </dgm:t>
    </dgm:pt>
    <dgm:pt modelId="{FC1A8638-C252-499A-9956-5C8850D8CC38}">
      <dgm:prSet phldrT="[Texte]" custT="1"/>
      <dgm:spPr/>
      <dgm:t>
        <a:bodyPr/>
        <a:lstStyle/>
        <a:p>
          <a:r>
            <a:rPr lang="fr-CA" sz="1400" b="0" i="0" u="none" dirty="0">
              <a:latin typeface="Verdana" panose="020B0604030504040204" pitchFamily="34" charset="0"/>
              <a:ea typeface="Verdana" panose="020B0604030504040204" pitchFamily="34" charset="0"/>
            </a:rPr>
            <a:t>Planification de l'offre et de la demande en énergie électrique .</a:t>
          </a:r>
          <a:endParaRPr lang="fr-CI" sz="1400" dirty="0">
            <a:latin typeface="Verdana" panose="020B0604030504040204" pitchFamily="34" charset="0"/>
            <a:ea typeface="Verdana" panose="020B0604030504040204" pitchFamily="34" charset="0"/>
          </a:endParaRPr>
        </a:p>
      </dgm:t>
    </dgm:pt>
    <dgm:pt modelId="{4DFA155A-E293-4FDC-B1CB-D5369ACE7396}" type="parTrans" cxnId="{2EFA6448-0359-49F7-B2EB-88161995C167}">
      <dgm:prSet/>
      <dgm:spPr/>
      <dgm:t>
        <a:bodyPr/>
        <a:lstStyle/>
        <a:p>
          <a:endParaRPr lang="fr-CI"/>
        </a:p>
      </dgm:t>
    </dgm:pt>
    <dgm:pt modelId="{BCF0D83F-B4C8-49E8-8166-62208E8A9B44}" type="sibTrans" cxnId="{2EFA6448-0359-49F7-B2EB-88161995C167}">
      <dgm:prSet/>
      <dgm:spPr/>
      <dgm:t>
        <a:bodyPr/>
        <a:lstStyle/>
        <a:p>
          <a:endParaRPr lang="fr-CI"/>
        </a:p>
      </dgm:t>
    </dgm:pt>
    <dgm:pt modelId="{A5C65207-4446-4FF8-8119-3F878B4B5E2C}">
      <dgm:prSet phldrT="[Texte]" custT="1"/>
      <dgm:spPr/>
      <dgm:t>
        <a:bodyPr/>
        <a:lstStyle/>
        <a:p>
          <a:r>
            <a:rPr lang="fr-CI" sz="1600" b="1" i="0" u="none" strike="noStrike" dirty="0">
              <a:effectLst/>
              <a:latin typeface="Verdana" panose="020B0604030504040204" pitchFamily="34" charset="0"/>
              <a:ea typeface="Verdana" panose="020B0604030504040204" pitchFamily="34" charset="0"/>
            </a:rPr>
            <a:t>ANARE-CI</a:t>
          </a:r>
          <a:endParaRPr lang="fr-CI" sz="1600" dirty="0">
            <a:latin typeface="Verdana" panose="020B0604030504040204" pitchFamily="34" charset="0"/>
            <a:ea typeface="Verdana" panose="020B0604030504040204" pitchFamily="34" charset="0"/>
          </a:endParaRPr>
        </a:p>
      </dgm:t>
    </dgm:pt>
    <dgm:pt modelId="{EA999E29-2228-4EC2-8559-C08F62693DC1}" type="parTrans" cxnId="{9331B898-A0EA-48B0-BE6F-329C40E6E4AD}">
      <dgm:prSet/>
      <dgm:spPr/>
      <dgm:t>
        <a:bodyPr/>
        <a:lstStyle/>
        <a:p>
          <a:endParaRPr lang="fr-CI"/>
        </a:p>
      </dgm:t>
    </dgm:pt>
    <dgm:pt modelId="{4582C7C9-4574-49EE-8AB7-90316692481F}" type="sibTrans" cxnId="{9331B898-A0EA-48B0-BE6F-329C40E6E4AD}">
      <dgm:prSet/>
      <dgm:spPr/>
      <dgm:t>
        <a:bodyPr/>
        <a:lstStyle/>
        <a:p>
          <a:endParaRPr lang="fr-CI"/>
        </a:p>
      </dgm:t>
    </dgm:pt>
    <dgm:pt modelId="{69AD2D37-D4FF-4247-A626-4D50A05C8D9F}">
      <dgm:prSet phldrT="[Texte]" custT="1"/>
      <dgm:spPr/>
      <dgm:t>
        <a:bodyPr/>
        <a:lstStyle/>
        <a:p>
          <a:r>
            <a:rPr lang="fr-CA" sz="1400" b="0" i="0" u="none" dirty="0">
              <a:latin typeface="Verdana" panose="020B0604030504040204" pitchFamily="34" charset="0"/>
              <a:ea typeface="Verdana" panose="020B0604030504040204" pitchFamily="34" charset="0"/>
            </a:rPr>
            <a:t>Contrôle du respect des lois et règlements</a:t>
          </a:r>
          <a:endParaRPr lang="fr-CI" sz="1400" dirty="0">
            <a:latin typeface="Verdana" panose="020B0604030504040204" pitchFamily="34" charset="0"/>
            <a:ea typeface="Verdana" panose="020B0604030504040204" pitchFamily="34" charset="0"/>
          </a:endParaRPr>
        </a:p>
      </dgm:t>
    </dgm:pt>
    <dgm:pt modelId="{D5A2F69F-BBEE-4924-AD9E-1EB946E59EF4}" type="parTrans" cxnId="{A59C8C2F-4FBB-4804-BD13-7C86EE4DC0A8}">
      <dgm:prSet/>
      <dgm:spPr/>
      <dgm:t>
        <a:bodyPr/>
        <a:lstStyle/>
        <a:p>
          <a:endParaRPr lang="fr-CI"/>
        </a:p>
      </dgm:t>
    </dgm:pt>
    <dgm:pt modelId="{2B080271-6973-4E8D-8C6A-411AC2FB39AF}" type="sibTrans" cxnId="{A59C8C2F-4FBB-4804-BD13-7C86EE4DC0A8}">
      <dgm:prSet/>
      <dgm:spPr/>
      <dgm:t>
        <a:bodyPr/>
        <a:lstStyle/>
        <a:p>
          <a:endParaRPr lang="fr-CI"/>
        </a:p>
      </dgm:t>
    </dgm:pt>
    <dgm:pt modelId="{BDDC39A7-D735-4BE1-B6DD-7BB2AFB58226}">
      <dgm:prSet custT="1"/>
      <dgm:spPr/>
      <dgm:t>
        <a:bodyPr/>
        <a:lstStyle/>
        <a:p>
          <a:r>
            <a:rPr lang="fr-CA" sz="1400" b="0" i="0" u="none" dirty="0" err="1">
              <a:latin typeface="Verdana" panose="020B0604030504040204" pitchFamily="34" charset="0"/>
              <a:ea typeface="Verdana" panose="020B0604030504040204" pitchFamily="34" charset="0"/>
            </a:rPr>
            <a:t>Elaboration</a:t>
          </a:r>
          <a:r>
            <a:rPr lang="fr-CA" sz="1400" b="0" i="0" u="none" dirty="0">
              <a:latin typeface="Verdana" panose="020B0604030504040204" pitchFamily="34" charset="0"/>
              <a:ea typeface="Verdana" panose="020B0604030504040204" pitchFamily="34" charset="0"/>
            </a:rPr>
            <a:t> et Suivi de la législation et de la règlementation</a:t>
          </a:r>
          <a:endParaRPr lang="fr-CI" sz="1400" b="0" i="0" u="none" dirty="0">
            <a:latin typeface="Verdana" panose="020B0604030504040204" pitchFamily="34" charset="0"/>
            <a:ea typeface="Verdana" panose="020B0604030504040204" pitchFamily="34" charset="0"/>
          </a:endParaRPr>
        </a:p>
      </dgm:t>
    </dgm:pt>
    <dgm:pt modelId="{70E4C14A-9488-4982-9E13-0A4DE4DBC1B2}" type="parTrans" cxnId="{64C3AA2F-FF2F-49B3-90F8-76313BB04FD8}">
      <dgm:prSet/>
      <dgm:spPr/>
      <dgm:t>
        <a:bodyPr/>
        <a:lstStyle/>
        <a:p>
          <a:endParaRPr lang="fr-CI"/>
        </a:p>
      </dgm:t>
    </dgm:pt>
    <dgm:pt modelId="{4E3BBA52-925D-48DA-9E0E-FD4D8B52591D}" type="sibTrans" cxnId="{64C3AA2F-FF2F-49B3-90F8-76313BB04FD8}">
      <dgm:prSet/>
      <dgm:spPr/>
      <dgm:t>
        <a:bodyPr/>
        <a:lstStyle/>
        <a:p>
          <a:endParaRPr lang="fr-CI"/>
        </a:p>
      </dgm:t>
    </dgm:pt>
    <dgm:pt modelId="{0F23E772-93BE-4D52-9E2B-F2B9BACFE3DF}">
      <dgm:prSet custT="1"/>
      <dgm:spPr/>
      <dgm:t>
        <a:bodyPr/>
        <a:lstStyle/>
        <a:p>
          <a:r>
            <a:rPr lang="fr-CA" sz="1400" b="0" i="0" u="none" dirty="0">
              <a:latin typeface="Verdana" panose="020B0604030504040204" pitchFamily="34" charset="0"/>
              <a:ea typeface="Verdana" panose="020B0604030504040204" pitchFamily="34" charset="0"/>
            </a:rPr>
            <a:t>Gestion de l'utilisation des ressources énergétiques.</a:t>
          </a:r>
          <a:endParaRPr lang="fr-CI" sz="1400" b="0" i="0" u="none" dirty="0">
            <a:latin typeface="Verdana" panose="020B0604030504040204" pitchFamily="34" charset="0"/>
            <a:ea typeface="Verdana" panose="020B0604030504040204" pitchFamily="34" charset="0"/>
          </a:endParaRPr>
        </a:p>
      </dgm:t>
    </dgm:pt>
    <dgm:pt modelId="{AFF468D5-095A-46A9-9336-5E1B35D0996F}" type="parTrans" cxnId="{6D06D110-4977-4E54-85B9-782A9A3CBCC9}">
      <dgm:prSet/>
      <dgm:spPr/>
      <dgm:t>
        <a:bodyPr/>
        <a:lstStyle/>
        <a:p>
          <a:endParaRPr lang="fr-CI"/>
        </a:p>
      </dgm:t>
    </dgm:pt>
    <dgm:pt modelId="{E5841AD6-5209-44DC-91A4-AE30149842AE}" type="sibTrans" cxnId="{6D06D110-4977-4E54-85B9-782A9A3CBCC9}">
      <dgm:prSet/>
      <dgm:spPr/>
      <dgm:t>
        <a:bodyPr/>
        <a:lstStyle/>
        <a:p>
          <a:endParaRPr lang="fr-CI"/>
        </a:p>
      </dgm:t>
    </dgm:pt>
    <dgm:pt modelId="{4D21368B-E046-473D-89AD-6E9BBD766880}">
      <dgm:prSet custT="1"/>
      <dgm:spPr/>
      <dgm:t>
        <a:bodyPr/>
        <a:lstStyle/>
        <a:p>
          <a:r>
            <a:rPr lang="fr-CA" sz="1400" b="0" i="0" u="none" dirty="0">
              <a:latin typeface="Verdana" panose="020B0604030504040204" pitchFamily="34" charset="0"/>
              <a:ea typeface="Verdana" panose="020B0604030504040204" pitchFamily="34" charset="0"/>
            </a:rPr>
            <a:t>Maîtrise d'œuvre des travaux </a:t>
          </a:r>
          <a:endParaRPr lang="fr-CI" sz="1400" b="0" i="0" u="none" dirty="0">
            <a:latin typeface="Verdana" panose="020B0604030504040204" pitchFamily="34" charset="0"/>
            <a:ea typeface="Verdana" panose="020B0604030504040204" pitchFamily="34" charset="0"/>
          </a:endParaRPr>
        </a:p>
      </dgm:t>
    </dgm:pt>
    <dgm:pt modelId="{23239E79-24E7-4947-BD31-F43001EB7C64}" type="parTrans" cxnId="{4330CFAC-0F22-407D-BE61-05053F8A843F}">
      <dgm:prSet/>
      <dgm:spPr/>
      <dgm:t>
        <a:bodyPr/>
        <a:lstStyle/>
        <a:p>
          <a:endParaRPr lang="fr-CI"/>
        </a:p>
      </dgm:t>
    </dgm:pt>
    <dgm:pt modelId="{DC8C4890-434D-4A3D-9AE8-0682D1735693}" type="sibTrans" cxnId="{4330CFAC-0F22-407D-BE61-05053F8A843F}">
      <dgm:prSet/>
      <dgm:spPr/>
      <dgm:t>
        <a:bodyPr/>
        <a:lstStyle/>
        <a:p>
          <a:endParaRPr lang="fr-CI"/>
        </a:p>
      </dgm:t>
    </dgm:pt>
    <dgm:pt modelId="{57441055-AB1D-4BA0-9319-F973E0822FE0}">
      <dgm:prSet custT="1"/>
      <dgm:spPr/>
      <dgm:t>
        <a:bodyPr/>
        <a:lstStyle/>
        <a:p>
          <a:r>
            <a:rPr lang="fr-CA" sz="1400" b="0" i="0" u="none" dirty="0">
              <a:latin typeface="Verdana" panose="020B0604030504040204" pitchFamily="34" charset="0"/>
              <a:ea typeface="Verdana" panose="020B0604030504040204" pitchFamily="34" charset="0"/>
            </a:rPr>
            <a:t>Proposition des tarifs de l'électricité</a:t>
          </a:r>
          <a:endParaRPr lang="fr-CI" sz="1400" b="0" i="0" u="none" dirty="0">
            <a:latin typeface="Verdana" panose="020B0604030504040204" pitchFamily="34" charset="0"/>
            <a:ea typeface="Verdana" panose="020B0604030504040204" pitchFamily="34" charset="0"/>
          </a:endParaRPr>
        </a:p>
      </dgm:t>
    </dgm:pt>
    <dgm:pt modelId="{39F7F439-207A-486B-8DDB-D4BAC80F725F}" type="parTrans" cxnId="{20E5F638-0CEB-4F97-8841-FF158C0FB238}">
      <dgm:prSet/>
      <dgm:spPr/>
      <dgm:t>
        <a:bodyPr/>
        <a:lstStyle/>
        <a:p>
          <a:endParaRPr lang="fr-CI"/>
        </a:p>
      </dgm:t>
    </dgm:pt>
    <dgm:pt modelId="{FF01A456-102C-4EE5-ACEA-91F83B3F0335}" type="sibTrans" cxnId="{20E5F638-0CEB-4F97-8841-FF158C0FB238}">
      <dgm:prSet/>
      <dgm:spPr/>
      <dgm:t>
        <a:bodyPr/>
        <a:lstStyle/>
        <a:p>
          <a:endParaRPr lang="fr-CI"/>
        </a:p>
      </dgm:t>
    </dgm:pt>
    <dgm:pt modelId="{DD2C1187-7D9A-4CB8-8842-917E6768C911}">
      <dgm:prSet custT="1"/>
      <dgm:spPr/>
      <dgm:t>
        <a:bodyPr/>
        <a:lstStyle/>
        <a:p>
          <a:r>
            <a:rPr lang="fr-CA" sz="1400" b="0" i="0" u="none" dirty="0">
              <a:latin typeface="Verdana" panose="020B0604030504040204" pitchFamily="34" charset="0"/>
              <a:ea typeface="Verdana" panose="020B0604030504040204" pitchFamily="34" charset="0"/>
            </a:rPr>
            <a:t>Protection des usagers du service public</a:t>
          </a:r>
          <a:endParaRPr lang="fr-CI" sz="1400" b="0" i="0" u="none" dirty="0">
            <a:latin typeface="Verdana" panose="020B0604030504040204" pitchFamily="34" charset="0"/>
            <a:ea typeface="Verdana" panose="020B0604030504040204" pitchFamily="34" charset="0"/>
          </a:endParaRPr>
        </a:p>
      </dgm:t>
    </dgm:pt>
    <dgm:pt modelId="{E632FEA8-06C9-488D-BCEA-ED3EF95C9A93}" type="parTrans" cxnId="{0B5AFC1E-2AC3-406B-BCA1-6DCCD89E53B8}">
      <dgm:prSet/>
      <dgm:spPr/>
      <dgm:t>
        <a:bodyPr/>
        <a:lstStyle/>
        <a:p>
          <a:endParaRPr lang="fr-CI"/>
        </a:p>
      </dgm:t>
    </dgm:pt>
    <dgm:pt modelId="{8D5C3BEC-6F2D-444E-89B1-F6A94012E268}" type="sibTrans" cxnId="{0B5AFC1E-2AC3-406B-BCA1-6DCCD89E53B8}">
      <dgm:prSet/>
      <dgm:spPr/>
      <dgm:t>
        <a:bodyPr/>
        <a:lstStyle/>
        <a:p>
          <a:endParaRPr lang="fr-CI"/>
        </a:p>
      </dgm:t>
    </dgm:pt>
    <dgm:pt modelId="{A82EA4AD-1012-4E2B-B9E6-A361A5145348}">
      <dgm:prSet custT="1"/>
      <dgm:spPr/>
      <dgm:t>
        <a:bodyPr/>
        <a:lstStyle/>
        <a:p>
          <a:r>
            <a:rPr lang="fr-CA" sz="1400" b="0" i="0" u="none" dirty="0">
              <a:latin typeface="Verdana" panose="020B0604030504040204" pitchFamily="34" charset="0"/>
              <a:ea typeface="Verdana" panose="020B0604030504040204" pitchFamily="34" charset="0"/>
            </a:rPr>
            <a:t>Conseil et Assistance à l’</a:t>
          </a:r>
          <a:r>
            <a:rPr lang="fr-CA" sz="1400" b="0" i="0" u="none" dirty="0" err="1">
              <a:latin typeface="Verdana" panose="020B0604030504040204" pitchFamily="34" charset="0"/>
              <a:ea typeface="Verdana" panose="020B0604030504040204" pitchFamily="34" charset="0"/>
            </a:rPr>
            <a:t>Etat</a:t>
          </a:r>
          <a:r>
            <a:rPr lang="fr-CA" sz="1400" b="0" i="0" u="none" dirty="0">
              <a:latin typeface="Verdana" panose="020B0604030504040204" pitchFamily="34" charset="0"/>
              <a:ea typeface="Verdana" panose="020B0604030504040204" pitchFamily="34" charset="0"/>
            </a:rPr>
            <a:t> en matière de régulation du secteur de l’électricité</a:t>
          </a:r>
          <a:endParaRPr lang="fr-CI" sz="1400" b="0" i="0" u="none" dirty="0">
            <a:latin typeface="Verdana" panose="020B0604030504040204" pitchFamily="34" charset="0"/>
            <a:ea typeface="Verdana" panose="020B0604030504040204" pitchFamily="34" charset="0"/>
          </a:endParaRPr>
        </a:p>
      </dgm:t>
    </dgm:pt>
    <dgm:pt modelId="{85D22FD9-6CA1-4BA2-A816-F46B02AD13B6}" type="parTrans" cxnId="{76DAE453-A4D4-49EF-8D7D-CFC64CA5ADAD}">
      <dgm:prSet/>
      <dgm:spPr/>
      <dgm:t>
        <a:bodyPr/>
        <a:lstStyle/>
        <a:p>
          <a:endParaRPr lang="fr-CI"/>
        </a:p>
      </dgm:t>
    </dgm:pt>
    <dgm:pt modelId="{835B920B-DCB9-45F1-8854-B3AA08D701E4}" type="sibTrans" cxnId="{76DAE453-A4D4-49EF-8D7D-CFC64CA5ADAD}">
      <dgm:prSet/>
      <dgm:spPr/>
      <dgm:t>
        <a:bodyPr/>
        <a:lstStyle/>
        <a:p>
          <a:endParaRPr lang="fr-CI"/>
        </a:p>
      </dgm:t>
    </dgm:pt>
    <dgm:pt modelId="{573857D4-BE7C-4D58-A743-CA6B3CEB3DEA}">
      <dgm:prSet custT="1"/>
      <dgm:spPr/>
      <dgm:t>
        <a:bodyPr/>
        <a:lstStyle/>
        <a:p>
          <a:r>
            <a:rPr lang="fr-CI" sz="1400" b="0" i="0" u="none" dirty="0">
              <a:latin typeface="Verdana" panose="020B0604030504040204" pitchFamily="34" charset="0"/>
              <a:ea typeface="Verdana" panose="020B0604030504040204" pitchFamily="34" charset="0"/>
            </a:rPr>
            <a:t>Règlement des litiges</a:t>
          </a:r>
        </a:p>
      </dgm:t>
    </dgm:pt>
    <dgm:pt modelId="{A1F3B486-F299-45C9-BAE2-D2EDF777CB4C}" type="parTrans" cxnId="{220582F0-D86C-42ED-B30A-6D3DCF1E2B0B}">
      <dgm:prSet/>
      <dgm:spPr/>
      <dgm:t>
        <a:bodyPr/>
        <a:lstStyle/>
        <a:p>
          <a:endParaRPr lang="fr-CI"/>
        </a:p>
      </dgm:t>
    </dgm:pt>
    <dgm:pt modelId="{4FCBDA47-2210-412D-AC60-087E104F1844}" type="sibTrans" cxnId="{220582F0-D86C-42ED-B30A-6D3DCF1E2B0B}">
      <dgm:prSet/>
      <dgm:spPr/>
      <dgm:t>
        <a:bodyPr/>
        <a:lstStyle/>
        <a:p>
          <a:endParaRPr lang="fr-CI"/>
        </a:p>
      </dgm:t>
    </dgm:pt>
    <dgm:pt modelId="{ECC7F963-CF52-4043-A05C-B74704B8B1EF}">
      <dgm:prSet custT="1"/>
      <dgm:spPr/>
      <dgm:t>
        <a:bodyPr/>
        <a:lstStyle/>
        <a:p>
          <a:r>
            <a:rPr lang="fr-CA" sz="1400" b="0" i="0" u="none" dirty="0">
              <a:latin typeface="Verdana" panose="020B0604030504040204" pitchFamily="34" charset="0"/>
              <a:ea typeface="Verdana" panose="020B0604030504040204" pitchFamily="34" charset="0"/>
            </a:rPr>
            <a:t>Suivi des mouvements d'énergie électrique et de la gestion des flux financiers du secteur</a:t>
          </a:r>
          <a:endParaRPr lang="fr-CI" sz="1400" b="0" i="0" u="none" dirty="0">
            <a:latin typeface="Verdana" panose="020B0604030504040204" pitchFamily="34" charset="0"/>
            <a:ea typeface="Verdana" panose="020B0604030504040204" pitchFamily="34" charset="0"/>
          </a:endParaRPr>
        </a:p>
      </dgm:t>
    </dgm:pt>
    <dgm:pt modelId="{D67396E8-4BF6-49AF-9856-547AAEC28845}" type="sibTrans" cxnId="{F5BDB66E-A763-4A50-93A4-19AF7E410FAA}">
      <dgm:prSet/>
      <dgm:spPr/>
      <dgm:t>
        <a:bodyPr/>
        <a:lstStyle/>
        <a:p>
          <a:endParaRPr lang="fr-CI"/>
        </a:p>
      </dgm:t>
    </dgm:pt>
    <dgm:pt modelId="{22B989A8-50FA-446B-90DE-4B50A7823877}" type="parTrans" cxnId="{F5BDB66E-A763-4A50-93A4-19AF7E410FAA}">
      <dgm:prSet/>
      <dgm:spPr/>
      <dgm:t>
        <a:bodyPr/>
        <a:lstStyle/>
        <a:p>
          <a:endParaRPr lang="fr-CI"/>
        </a:p>
      </dgm:t>
    </dgm:pt>
    <dgm:pt modelId="{5B394204-9528-4276-8A19-009745032C73}">
      <dgm:prSet custT="1"/>
      <dgm:spPr/>
      <dgm:t>
        <a:bodyPr/>
        <a:lstStyle/>
        <a:p>
          <a:r>
            <a:rPr lang="fr-FR" sz="1400" b="0" i="0" u="none" dirty="0">
              <a:latin typeface="Verdana" panose="020B0604030504040204" pitchFamily="34" charset="0"/>
              <a:ea typeface="Verdana" panose="020B0604030504040204" pitchFamily="34" charset="0"/>
            </a:rPr>
            <a:t>Production d’électricité</a:t>
          </a:r>
          <a:endParaRPr lang="fr-CI" sz="1400" b="0" i="0" u="none" dirty="0">
            <a:latin typeface="Verdana" panose="020B0604030504040204" pitchFamily="34" charset="0"/>
            <a:ea typeface="Verdana" panose="020B0604030504040204" pitchFamily="34" charset="0"/>
          </a:endParaRPr>
        </a:p>
      </dgm:t>
    </dgm:pt>
    <dgm:pt modelId="{A68C8BC8-B46E-480B-9022-B06D49F30723}" type="parTrans" cxnId="{81208598-9A53-4DB0-B3D3-B9C7D1B42C95}">
      <dgm:prSet/>
      <dgm:spPr/>
      <dgm:t>
        <a:bodyPr/>
        <a:lstStyle/>
        <a:p>
          <a:endParaRPr lang="fr-CI"/>
        </a:p>
      </dgm:t>
    </dgm:pt>
    <dgm:pt modelId="{840866C8-135D-4646-900A-80EC41448CC8}" type="sibTrans" cxnId="{81208598-9A53-4DB0-B3D3-B9C7D1B42C95}">
      <dgm:prSet/>
      <dgm:spPr/>
      <dgm:t>
        <a:bodyPr/>
        <a:lstStyle/>
        <a:p>
          <a:endParaRPr lang="fr-CI"/>
        </a:p>
      </dgm:t>
    </dgm:pt>
    <dgm:pt modelId="{96ED72D0-9DD2-43A3-91BA-22D3896B2A4F}" type="pres">
      <dgm:prSet presAssocID="{0F691535-EC2B-4C57-A58C-C83A62688219}" presName="linear" presStyleCnt="0">
        <dgm:presLayoutVars>
          <dgm:dir/>
          <dgm:resizeHandles val="exact"/>
        </dgm:presLayoutVars>
      </dgm:prSet>
      <dgm:spPr/>
    </dgm:pt>
    <dgm:pt modelId="{B8EBB95A-246F-4CB1-9A5C-F59CB98C9798}" type="pres">
      <dgm:prSet presAssocID="{B69939E8-FF74-4841-8E71-4BE77FAC05AC}" presName="comp" presStyleCnt="0"/>
      <dgm:spPr/>
    </dgm:pt>
    <dgm:pt modelId="{4C474928-FBDD-4F3B-A13A-9D3A14790A68}" type="pres">
      <dgm:prSet presAssocID="{B69939E8-FF74-4841-8E71-4BE77FAC05AC}" presName="box" presStyleLbl="node1" presStyleIdx="0" presStyleCnt="3" custScaleY="130931"/>
      <dgm:spPr/>
    </dgm:pt>
    <dgm:pt modelId="{6370FEE5-4FF8-4CBC-9B1A-5764D36FDD57}" type="pres">
      <dgm:prSet presAssocID="{B69939E8-FF74-4841-8E71-4BE77FAC05AC}" presName="img" presStyleLbl="fgImgPlace1" presStyleIdx="0" presStyleCnt="3"/>
      <dgm:spPr>
        <a:blipFill>
          <a:blip xmlns:r="http://schemas.openxmlformats.org/officeDocument/2006/relationships" r:embed="rId1"/>
          <a:srcRect/>
          <a:stretch>
            <a:fillRect t="-22000" b="-22000"/>
          </a:stretch>
        </a:blipFill>
      </dgm:spPr>
    </dgm:pt>
    <dgm:pt modelId="{3221BD59-3B9E-43C3-8025-1722C6EC9198}" type="pres">
      <dgm:prSet presAssocID="{B69939E8-FF74-4841-8E71-4BE77FAC05AC}" presName="text" presStyleLbl="node1" presStyleIdx="0" presStyleCnt="3">
        <dgm:presLayoutVars>
          <dgm:bulletEnabled val="1"/>
        </dgm:presLayoutVars>
      </dgm:prSet>
      <dgm:spPr/>
    </dgm:pt>
    <dgm:pt modelId="{4A0D49B1-4F14-4638-BFEB-E2D1AFF0B81E}" type="pres">
      <dgm:prSet presAssocID="{3DAFF50C-6C72-4996-9DC5-E899C0325E60}" presName="spacer" presStyleCnt="0"/>
      <dgm:spPr/>
    </dgm:pt>
    <dgm:pt modelId="{5B445204-085A-4ED3-8C63-EECB189831E8}" type="pres">
      <dgm:prSet presAssocID="{30375F3E-4AE6-430C-90ED-9FA307C9DE5D}" presName="comp" presStyleCnt="0"/>
      <dgm:spPr/>
    </dgm:pt>
    <dgm:pt modelId="{3C68CD19-3A77-476E-A3BC-69A7F766A94C}" type="pres">
      <dgm:prSet presAssocID="{30375F3E-4AE6-430C-90ED-9FA307C9DE5D}" presName="box" presStyleLbl="node1" presStyleIdx="1" presStyleCnt="3" custScaleY="155533"/>
      <dgm:spPr/>
    </dgm:pt>
    <dgm:pt modelId="{BA17AB72-66EB-40DC-936B-2749E23140C5}" type="pres">
      <dgm:prSet presAssocID="{30375F3E-4AE6-430C-90ED-9FA307C9DE5D}" presName="img"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20000" r="-20000"/>
          </a:stretch>
        </a:blipFill>
      </dgm:spPr>
    </dgm:pt>
    <dgm:pt modelId="{F18A26A6-F279-4A08-8AC7-F7C81869E177}" type="pres">
      <dgm:prSet presAssocID="{30375F3E-4AE6-430C-90ED-9FA307C9DE5D}" presName="text" presStyleLbl="node1" presStyleIdx="1" presStyleCnt="3">
        <dgm:presLayoutVars>
          <dgm:bulletEnabled val="1"/>
        </dgm:presLayoutVars>
      </dgm:prSet>
      <dgm:spPr/>
    </dgm:pt>
    <dgm:pt modelId="{4D0FB6F8-960A-4229-9AC7-343FA38D10AA}" type="pres">
      <dgm:prSet presAssocID="{51F18B7F-3640-4F92-AB20-6362BDEB1B7B}" presName="spacer" presStyleCnt="0"/>
      <dgm:spPr/>
    </dgm:pt>
    <dgm:pt modelId="{302D98F2-EF1E-45F9-9211-D0EB6F4514F2}" type="pres">
      <dgm:prSet presAssocID="{A5C65207-4446-4FF8-8119-3F878B4B5E2C}" presName="comp" presStyleCnt="0"/>
      <dgm:spPr/>
    </dgm:pt>
    <dgm:pt modelId="{6916185C-64D4-4D60-B4BB-2570F6B32330}" type="pres">
      <dgm:prSet presAssocID="{A5C65207-4446-4FF8-8119-3F878B4B5E2C}" presName="box" presStyleLbl="node1" presStyleIdx="2" presStyleCnt="3" custScaleY="166843"/>
      <dgm:spPr/>
    </dgm:pt>
    <dgm:pt modelId="{7B5F6BFF-9495-4BDF-90BD-3879725443FF}" type="pres">
      <dgm:prSet presAssocID="{A5C65207-4446-4FF8-8119-3F878B4B5E2C}" presName="img" presStyleLbl="fgImgPlace1" presStyleIdx="2" presStyleCnt="3" custScaleX="97416" custScaleY="87238"/>
      <dgm:spPr>
        <a:blipFill rotWithShape="1">
          <a:blip xmlns:r="http://schemas.openxmlformats.org/officeDocument/2006/relationships" r:embed="rId3" r:link="rId4">
            <a:extLst>
              <a:ext uri="{28A0092B-C50C-407E-A947-70E740481C1C}">
                <a14:useLocalDpi xmlns:a14="http://schemas.microsoft.com/office/drawing/2010/main" val="0"/>
              </a:ext>
            </a:extLst>
          </a:blip>
          <a:srcRect/>
          <a:stretch>
            <a:fillRect l="-9000" r="-9000"/>
          </a:stretch>
        </a:blipFill>
      </dgm:spPr>
    </dgm:pt>
    <dgm:pt modelId="{3ABC4DBD-0A52-4941-BF40-E7494EF62247}" type="pres">
      <dgm:prSet presAssocID="{A5C65207-4446-4FF8-8119-3F878B4B5E2C}" presName="text" presStyleLbl="node1" presStyleIdx="2" presStyleCnt="3">
        <dgm:presLayoutVars>
          <dgm:bulletEnabled val="1"/>
        </dgm:presLayoutVars>
      </dgm:prSet>
      <dgm:spPr/>
    </dgm:pt>
  </dgm:ptLst>
  <dgm:cxnLst>
    <dgm:cxn modelId="{D254B70A-2068-4A9E-8472-C7E76A7C5F17}" type="presOf" srcId="{30375F3E-4AE6-430C-90ED-9FA307C9DE5D}" destId="{F18A26A6-F279-4A08-8AC7-F7C81869E177}" srcOrd="1" destOrd="0" presId="urn:microsoft.com/office/officeart/2005/8/layout/vList4"/>
    <dgm:cxn modelId="{676F120B-2BDA-4216-AD75-72526A9F9345}" type="presOf" srcId="{FC1A8638-C252-499A-9956-5C8850D8CC38}" destId="{3C68CD19-3A77-476E-A3BC-69A7F766A94C}" srcOrd="0" destOrd="1" presId="urn:microsoft.com/office/officeart/2005/8/layout/vList4"/>
    <dgm:cxn modelId="{6D06D110-4977-4E54-85B9-782A9A3CBCC9}" srcId="{B69939E8-FF74-4841-8E71-4BE77FAC05AC}" destId="{0F23E772-93BE-4D52-9E2B-F2B9BACFE3DF}" srcOrd="2" destOrd="0" parTransId="{AFF468D5-095A-46A9-9336-5E1B35D0996F}" sibTransId="{E5841AD6-5209-44DC-91A4-AE30149842AE}"/>
    <dgm:cxn modelId="{07F3D810-B610-4A4C-95AE-CF580178A4A1}" type="presOf" srcId="{57441055-AB1D-4BA0-9319-F973E0822FE0}" destId="{6916185C-64D4-4D60-B4BB-2570F6B32330}" srcOrd="0" destOrd="2" presId="urn:microsoft.com/office/officeart/2005/8/layout/vList4"/>
    <dgm:cxn modelId="{0B5AFC1E-2AC3-406B-BCA1-6DCCD89E53B8}" srcId="{A5C65207-4446-4FF8-8119-3F878B4B5E2C}" destId="{DD2C1187-7D9A-4CB8-8842-917E6768C911}" srcOrd="2" destOrd="0" parTransId="{E632FEA8-06C9-488D-BCEA-ED3EF95C9A93}" sibTransId="{8D5C3BEC-6F2D-444E-89B1-F6A94012E268}"/>
    <dgm:cxn modelId="{08399E20-9665-44EF-AD33-A354AB33BAEB}" type="presOf" srcId="{69AD2D37-D4FF-4247-A626-4D50A05C8D9F}" destId="{6916185C-64D4-4D60-B4BB-2570F6B32330}" srcOrd="0" destOrd="1" presId="urn:microsoft.com/office/officeart/2005/8/layout/vList4"/>
    <dgm:cxn modelId="{10635726-A4E8-4CE9-B963-A475FEDFA745}" type="presOf" srcId="{BDDC39A7-D735-4BE1-B6DD-7BB2AFB58226}" destId="{4C474928-FBDD-4F3B-A13A-9D3A14790A68}" srcOrd="0" destOrd="2" presId="urn:microsoft.com/office/officeart/2005/8/layout/vList4"/>
    <dgm:cxn modelId="{C75CEA27-D186-4AB7-B37E-58D7374F42E5}" type="presOf" srcId="{A82EA4AD-1012-4E2B-B9E6-A361A5145348}" destId="{3ABC4DBD-0A52-4941-BF40-E7494EF62247}" srcOrd="1" destOrd="4" presId="urn:microsoft.com/office/officeart/2005/8/layout/vList4"/>
    <dgm:cxn modelId="{A59C8C2F-4FBB-4804-BD13-7C86EE4DC0A8}" srcId="{A5C65207-4446-4FF8-8119-3F878B4B5E2C}" destId="{69AD2D37-D4FF-4247-A626-4D50A05C8D9F}" srcOrd="0" destOrd="0" parTransId="{D5A2F69F-BBEE-4924-AD9E-1EB946E59EF4}" sibTransId="{2B080271-6973-4E8D-8C6A-411AC2FB39AF}"/>
    <dgm:cxn modelId="{64C3AA2F-FF2F-49B3-90F8-76313BB04FD8}" srcId="{B69939E8-FF74-4841-8E71-4BE77FAC05AC}" destId="{BDDC39A7-D735-4BE1-B6DD-7BB2AFB58226}" srcOrd="1" destOrd="0" parTransId="{70E4C14A-9488-4982-9E13-0A4DE4DBC1B2}" sibTransId="{4E3BBA52-925D-48DA-9E0E-FD4D8B52591D}"/>
    <dgm:cxn modelId="{20E5F638-0CEB-4F97-8841-FF158C0FB238}" srcId="{A5C65207-4446-4FF8-8119-3F878B4B5E2C}" destId="{57441055-AB1D-4BA0-9319-F973E0822FE0}" srcOrd="1" destOrd="0" parTransId="{39F7F439-207A-486B-8DDB-D4BAC80F725F}" sibTransId="{FF01A456-102C-4EE5-ACEA-91F83B3F0335}"/>
    <dgm:cxn modelId="{58AAB05E-BE20-4F68-8BA8-5F8890A9E371}" type="presOf" srcId="{DD2C1187-7D9A-4CB8-8842-917E6768C911}" destId="{3ABC4DBD-0A52-4941-BF40-E7494EF62247}" srcOrd="1" destOrd="3" presId="urn:microsoft.com/office/officeart/2005/8/layout/vList4"/>
    <dgm:cxn modelId="{BAC78D61-AB6E-41F4-A149-E1567A7FAE8A}" type="presOf" srcId="{57441055-AB1D-4BA0-9319-F973E0822FE0}" destId="{3ABC4DBD-0A52-4941-BF40-E7494EF62247}" srcOrd="1" destOrd="2" presId="urn:microsoft.com/office/officeart/2005/8/layout/vList4"/>
    <dgm:cxn modelId="{2EFA6448-0359-49F7-B2EB-88161995C167}" srcId="{30375F3E-4AE6-430C-90ED-9FA307C9DE5D}" destId="{FC1A8638-C252-499A-9956-5C8850D8CC38}" srcOrd="0" destOrd="0" parTransId="{4DFA155A-E293-4FDC-B1CB-D5369ACE7396}" sibTransId="{BCF0D83F-B4C8-49E8-8166-62208E8A9B44}"/>
    <dgm:cxn modelId="{F5BDB66E-A763-4A50-93A4-19AF7E410FAA}" srcId="{30375F3E-4AE6-430C-90ED-9FA307C9DE5D}" destId="{ECC7F963-CF52-4043-A05C-B74704B8B1EF}" srcOrd="2" destOrd="0" parTransId="{22B989A8-50FA-446B-90DE-4B50A7823877}" sibTransId="{D67396E8-4BF6-49AF-9856-547AAEC28845}"/>
    <dgm:cxn modelId="{54201071-226E-46A3-80E7-3B1D48CC6F37}" type="presOf" srcId="{0F23E772-93BE-4D52-9E2B-F2B9BACFE3DF}" destId="{4C474928-FBDD-4F3B-A13A-9D3A14790A68}" srcOrd="0" destOrd="3" presId="urn:microsoft.com/office/officeart/2005/8/layout/vList4"/>
    <dgm:cxn modelId="{68E56151-582B-4545-8123-0DADEF3F372A}" type="presOf" srcId="{573857D4-BE7C-4D58-A743-CA6B3CEB3DEA}" destId="{6916185C-64D4-4D60-B4BB-2570F6B32330}" srcOrd="0" destOrd="5" presId="urn:microsoft.com/office/officeart/2005/8/layout/vList4"/>
    <dgm:cxn modelId="{76DAE453-A4D4-49EF-8D7D-CFC64CA5ADAD}" srcId="{A5C65207-4446-4FF8-8119-3F878B4B5E2C}" destId="{A82EA4AD-1012-4E2B-B9E6-A361A5145348}" srcOrd="3" destOrd="0" parTransId="{85D22FD9-6CA1-4BA2-A816-F46B02AD13B6}" sibTransId="{835B920B-DCB9-45F1-8854-B3AA08D701E4}"/>
    <dgm:cxn modelId="{A3296554-59DB-429F-962E-D8BB5763C8BF}" type="presOf" srcId="{646DCC66-655A-4C71-9CC4-4569E0D380EE}" destId="{4C474928-FBDD-4F3B-A13A-9D3A14790A68}" srcOrd="0" destOrd="1" presId="urn:microsoft.com/office/officeart/2005/8/layout/vList4"/>
    <dgm:cxn modelId="{A201D177-014C-49D5-8E4C-E58DF3D4E73C}" type="presOf" srcId="{0F691535-EC2B-4C57-A58C-C83A62688219}" destId="{96ED72D0-9DD2-43A3-91BA-22D3896B2A4F}" srcOrd="0" destOrd="0" presId="urn:microsoft.com/office/officeart/2005/8/layout/vList4"/>
    <dgm:cxn modelId="{A47DD678-4FE2-4C9A-869C-B5F1BF0A1843}" type="presOf" srcId="{69AD2D37-D4FF-4247-A626-4D50A05C8D9F}" destId="{3ABC4DBD-0A52-4941-BF40-E7494EF62247}" srcOrd="1" destOrd="1" presId="urn:microsoft.com/office/officeart/2005/8/layout/vList4"/>
    <dgm:cxn modelId="{1354957B-920F-451B-8251-4BF84B8DC743}" type="presOf" srcId="{FC1A8638-C252-499A-9956-5C8850D8CC38}" destId="{F18A26A6-F279-4A08-8AC7-F7C81869E177}" srcOrd="1" destOrd="1" presId="urn:microsoft.com/office/officeart/2005/8/layout/vList4"/>
    <dgm:cxn modelId="{DCAF957D-6C03-403F-9894-C5E8845FDC33}" type="presOf" srcId="{B69939E8-FF74-4841-8E71-4BE77FAC05AC}" destId="{4C474928-FBDD-4F3B-A13A-9D3A14790A68}" srcOrd="0" destOrd="0" presId="urn:microsoft.com/office/officeart/2005/8/layout/vList4"/>
    <dgm:cxn modelId="{3720CF8B-611D-48BF-90A3-63A17BC59F48}" type="presOf" srcId="{4D21368B-E046-473D-89AD-6E9BBD766880}" destId="{3C68CD19-3A77-476E-A3BC-69A7F766A94C}" srcOrd="0" destOrd="2" presId="urn:microsoft.com/office/officeart/2005/8/layout/vList4"/>
    <dgm:cxn modelId="{88018D94-A1AD-434D-B01A-7FE40DB17CAF}" srcId="{0F691535-EC2B-4C57-A58C-C83A62688219}" destId="{B69939E8-FF74-4841-8E71-4BE77FAC05AC}" srcOrd="0" destOrd="0" parTransId="{C328664D-A826-4E6C-9941-A34901B8E3B1}" sibTransId="{3DAFF50C-6C72-4996-9DC5-E899C0325E60}"/>
    <dgm:cxn modelId="{81208598-9A53-4DB0-B3D3-B9C7D1B42C95}" srcId="{30375F3E-4AE6-430C-90ED-9FA307C9DE5D}" destId="{5B394204-9528-4276-8A19-009745032C73}" srcOrd="3" destOrd="0" parTransId="{A68C8BC8-B46E-480B-9022-B06D49F30723}" sibTransId="{840866C8-135D-4646-900A-80EC41448CC8}"/>
    <dgm:cxn modelId="{9331B898-A0EA-48B0-BE6F-329C40E6E4AD}" srcId="{0F691535-EC2B-4C57-A58C-C83A62688219}" destId="{A5C65207-4446-4FF8-8119-3F878B4B5E2C}" srcOrd="2" destOrd="0" parTransId="{EA999E29-2228-4EC2-8559-C08F62693DC1}" sibTransId="{4582C7C9-4574-49EE-8AB7-90316692481F}"/>
    <dgm:cxn modelId="{52AF6F9A-57AA-4B95-8ED5-742897FFBD57}" srcId="{0F691535-EC2B-4C57-A58C-C83A62688219}" destId="{30375F3E-4AE6-430C-90ED-9FA307C9DE5D}" srcOrd="1" destOrd="0" parTransId="{6B62280F-92DF-47E6-92B9-77ABC26C51E2}" sibTransId="{51F18B7F-3640-4F92-AB20-6362BDEB1B7B}"/>
    <dgm:cxn modelId="{A24067A6-B549-4586-BB44-4ED29EAF997E}" type="presOf" srcId="{573857D4-BE7C-4D58-A743-CA6B3CEB3DEA}" destId="{3ABC4DBD-0A52-4941-BF40-E7494EF62247}" srcOrd="1" destOrd="5" presId="urn:microsoft.com/office/officeart/2005/8/layout/vList4"/>
    <dgm:cxn modelId="{30FE1BAB-1E0B-4C21-9E11-00BF66CD8B65}" type="presOf" srcId="{30375F3E-4AE6-430C-90ED-9FA307C9DE5D}" destId="{3C68CD19-3A77-476E-A3BC-69A7F766A94C}" srcOrd="0" destOrd="0" presId="urn:microsoft.com/office/officeart/2005/8/layout/vList4"/>
    <dgm:cxn modelId="{4330CFAC-0F22-407D-BE61-05053F8A843F}" srcId="{30375F3E-4AE6-430C-90ED-9FA307C9DE5D}" destId="{4D21368B-E046-473D-89AD-6E9BBD766880}" srcOrd="1" destOrd="0" parTransId="{23239E79-24E7-4947-BD31-F43001EB7C64}" sibTransId="{DC8C4890-434D-4A3D-9AE8-0682D1735693}"/>
    <dgm:cxn modelId="{F9F486AE-FCED-4CF2-B7AC-10BF27C5BE9A}" type="presOf" srcId="{0F23E772-93BE-4D52-9E2B-F2B9BACFE3DF}" destId="{3221BD59-3B9E-43C3-8025-1722C6EC9198}" srcOrd="1" destOrd="3" presId="urn:microsoft.com/office/officeart/2005/8/layout/vList4"/>
    <dgm:cxn modelId="{0B2563AF-32C5-4909-B552-FC77B7B3A3F9}" type="presOf" srcId="{A82EA4AD-1012-4E2B-B9E6-A361A5145348}" destId="{6916185C-64D4-4D60-B4BB-2570F6B32330}" srcOrd="0" destOrd="4" presId="urn:microsoft.com/office/officeart/2005/8/layout/vList4"/>
    <dgm:cxn modelId="{3CB89EB1-5774-416D-BF08-09E68474816A}" type="presOf" srcId="{DD2C1187-7D9A-4CB8-8842-917E6768C911}" destId="{6916185C-64D4-4D60-B4BB-2570F6B32330}" srcOrd="0" destOrd="3" presId="urn:microsoft.com/office/officeart/2005/8/layout/vList4"/>
    <dgm:cxn modelId="{AC9E49B4-D765-4A44-948D-1F4C4FFC5B29}" type="presOf" srcId="{646DCC66-655A-4C71-9CC4-4569E0D380EE}" destId="{3221BD59-3B9E-43C3-8025-1722C6EC9198}" srcOrd="1" destOrd="1" presId="urn:microsoft.com/office/officeart/2005/8/layout/vList4"/>
    <dgm:cxn modelId="{BBCCB8C7-6A38-470F-AC08-58F09A77FEB1}" type="presOf" srcId="{B69939E8-FF74-4841-8E71-4BE77FAC05AC}" destId="{3221BD59-3B9E-43C3-8025-1722C6EC9198}" srcOrd="1" destOrd="0" presId="urn:microsoft.com/office/officeart/2005/8/layout/vList4"/>
    <dgm:cxn modelId="{E893ABC9-3174-429D-A6DA-B05346115362}" type="presOf" srcId="{A5C65207-4446-4FF8-8119-3F878B4B5E2C}" destId="{6916185C-64D4-4D60-B4BB-2570F6B32330}" srcOrd="0" destOrd="0" presId="urn:microsoft.com/office/officeart/2005/8/layout/vList4"/>
    <dgm:cxn modelId="{4D2829DB-161F-4E0A-A0D0-7ECD7D918A68}" type="presOf" srcId="{ECC7F963-CF52-4043-A05C-B74704B8B1EF}" destId="{F18A26A6-F279-4A08-8AC7-F7C81869E177}" srcOrd="1" destOrd="3" presId="urn:microsoft.com/office/officeart/2005/8/layout/vList4"/>
    <dgm:cxn modelId="{D2A5D9DB-DE3B-42C3-BF4E-E36386F73E1C}" type="presOf" srcId="{5B394204-9528-4276-8A19-009745032C73}" destId="{F18A26A6-F279-4A08-8AC7-F7C81869E177}" srcOrd="1" destOrd="4" presId="urn:microsoft.com/office/officeart/2005/8/layout/vList4"/>
    <dgm:cxn modelId="{2E17FCDB-F5FB-4FB0-A28C-5875DFC16CB7}" type="presOf" srcId="{5B394204-9528-4276-8A19-009745032C73}" destId="{3C68CD19-3A77-476E-A3BC-69A7F766A94C}" srcOrd="0" destOrd="4" presId="urn:microsoft.com/office/officeart/2005/8/layout/vList4"/>
    <dgm:cxn modelId="{ECF99CDC-13A3-4CF2-85A6-B0FD8B00886D}" type="presOf" srcId="{ECC7F963-CF52-4043-A05C-B74704B8B1EF}" destId="{3C68CD19-3A77-476E-A3BC-69A7F766A94C}" srcOrd="0" destOrd="3" presId="urn:microsoft.com/office/officeart/2005/8/layout/vList4"/>
    <dgm:cxn modelId="{A3479EEA-DE3D-4AE5-9F74-B0D9DBEDF17D}" srcId="{B69939E8-FF74-4841-8E71-4BE77FAC05AC}" destId="{646DCC66-655A-4C71-9CC4-4569E0D380EE}" srcOrd="0" destOrd="0" parTransId="{08532DF3-740B-4BED-825D-E8F3D1D3F2FC}" sibTransId="{5BB8B4A3-F7AB-408E-89E3-6AF582A0DB7B}"/>
    <dgm:cxn modelId="{220582F0-D86C-42ED-B30A-6D3DCF1E2B0B}" srcId="{A5C65207-4446-4FF8-8119-3F878B4B5E2C}" destId="{573857D4-BE7C-4D58-A743-CA6B3CEB3DEA}" srcOrd="4" destOrd="0" parTransId="{A1F3B486-F299-45C9-BAE2-D2EDF777CB4C}" sibTransId="{4FCBDA47-2210-412D-AC60-087E104F1844}"/>
    <dgm:cxn modelId="{631CA4F8-5BAF-40A0-881C-13CAA02B3C0A}" type="presOf" srcId="{4D21368B-E046-473D-89AD-6E9BBD766880}" destId="{F18A26A6-F279-4A08-8AC7-F7C81869E177}" srcOrd="1" destOrd="2" presId="urn:microsoft.com/office/officeart/2005/8/layout/vList4"/>
    <dgm:cxn modelId="{380138F9-7FD9-4A85-BEC2-E0661908FC02}" type="presOf" srcId="{A5C65207-4446-4FF8-8119-3F878B4B5E2C}" destId="{3ABC4DBD-0A52-4941-BF40-E7494EF62247}" srcOrd="1" destOrd="0" presId="urn:microsoft.com/office/officeart/2005/8/layout/vList4"/>
    <dgm:cxn modelId="{8F7433FA-F679-40DA-A06B-A82C310067C9}" type="presOf" srcId="{BDDC39A7-D735-4BE1-B6DD-7BB2AFB58226}" destId="{3221BD59-3B9E-43C3-8025-1722C6EC9198}" srcOrd="1" destOrd="2" presId="urn:microsoft.com/office/officeart/2005/8/layout/vList4"/>
    <dgm:cxn modelId="{BAE6801A-3449-4C1F-BE6E-208D5F88AAA5}" type="presParOf" srcId="{96ED72D0-9DD2-43A3-91BA-22D3896B2A4F}" destId="{B8EBB95A-246F-4CB1-9A5C-F59CB98C9798}" srcOrd="0" destOrd="0" presId="urn:microsoft.com/office/officeart/2005/8/layout/vList4"/>
    <dgm:cxn modelId="{43A3BD0F-ED56-45DE-AE8D-52428B908CB2}" type="presParOf" srcId="{B8EBB95A-246F-4CB1-9A5C-F59CB98C9798}" destId="{4C474928-FBDD-4F3B-A13A-9D3A14790A68}" srcOrd="0" destOrd="0" presId="urn:microsoft.com/office/officeart/2005/8/layout/vList4"/>
    <dgm:cxn modelId="{CE27FE86-5D3D-4227-AFBD-29C02BCE5108}" type="presParOf" srcId="{B8EBB95A-246F-4CB1-9A5C-F59CB98C9798}" destId="{6370FEE5-4FF8-4CBC-9B1A-5764D36FDD57}" srcOrd="1" destOrd="0" presId="urn:microsoft.com/office/officeart/2005/8/layout/vList4"/>
    <dgm:cxn modelId="{9A447A9A-0782-47C5-9DAC-909E42E78DFB}" type="presParOf" srcId="{B8EBB95A-246F-4CB1-9A5C-F59CB98C9798}" destId="{3221BD59-3B9E-43C3-8025-1722C6EC9198}" srcOrd="2" destOrd="0" presId="urn:microsoft.com/office/officeart/2005/8/layout/vList4"/>
    <dgm:cxn modelId="{4D877836-EB85-4585-AAEE-5553B891373D}" type="presParOf" srcId="{96ED72D0-9DD2-43A3-91BA-22D3896B2A4F}" destId="{4A0D49B1-4F14-4638-BFEB-E2D1AFF0B81E}" srcOrd="1" destOrd="0" presId="urn:microsoft.com/office/officeart/2005/8/layout/vList4"/>
    <dgm:cxn modelId="{215716BB-A238-4E44-AE56-9D6E10753A21}" type="presParOf" srcId="{96ED72D0-9DD2-43A3-91BA-22D3896B2A4F}" destId="{5B445204-085A-4ED3-8C63-EECB189831E8}" srcOrd="2" destOrd="0" presId="urn:microsoft.com/office/officeart/2005/8/layout/vList4"/>
    <dgm:cxn modelId="{19249E92-C2E5-4012-97AF-F16980049B20}" type="presParOf" srcId="{5B445204-085A-4ED3-8C63-EECB189831E8}" destId="{3C68CD19-3A77-476E-A3BC-69A7F766A94C}" srcOrd="0" destOrd="0" presId="urn:microsoft.com/office/officeart/2005/8/layout/vList4"/>
    <dgm:cxn modelId="{7231C0AA-CB83-46B2-961A-321C38801169}" type="presParOf" srcId="{5B445204-085A-4ED3-8C63-EECB189831E8}" destId="{BA17AB72-66EB-40DC-936B-2749E23140C5}" srcOrd="1" destOrd="0" presId="urn:microsoft.com/office/officeart/2005/8/layout/vList4"/>
    <dgm:cxn modelId="{D2CAE8F8-4C41-4106-AB38-9F0ABDB218B5}" type="presParOf" srcId="{5B445204-085A-4ED3-8C63-EECB189831E8}" destId="{F18A26A6-F279-4A08-8AC7-F7C81869E177}" srcOrd="2" destOrd="0" presId="urn:microsoft.com/office/officeart/2005/8/layout/vList4"/>
    <dgm:cxn modelId="{0DCD6990-0B14-49D4-8282-34433599E8DD}" type="presParOf" srcId="{96ED72D0-9DD2-43A3-91BA-22D3896B2A4F}" destId="{4D0FB6F8-960A-4229-9AC7-343FA38D10AA}" srcOrd="3" destOrd="0" presId="urn:microsoft.com/office/officeart/2005/8/layout/vList4"/>
    <dgm:cxn modelId="{E01C17A9-F495-43A6-9E26-3FE75B3F704D}" type="presParOf" srcId="{96ED72D0-9DD2-43A3-91BA-22D3896B2A4F}" destId="{302D98F2-EF1E-45F9-9211-D0EB6F4514F2}" srcOrd="4" destOrd="0" presId="urn:microsoft.com/office/officeart/2005/8/layout/vList4"/>
    <dgm:cxn modelId="{E9375F9C-ACE2-49B6-98E1-7ABC28823F2C}" type="presParOf" srcId="{302D98F2-EF1E-45F9-9211-D0EB6F4514F2}" destId="{6916185C-64D4-4D60-B4BB-2570F6B32330}" srcOrd="0" destOrd="0" presId="urn:microsoft.com/office/officeart/2005/8/layout/vList4"/>
    <dgm:cxn modelId="{FC4D2497-0FBD-40DE-8F54-02DA62638DF1}" type="presParOf" srcId="{302D98F2-EF1E-45F9-9211-D0EB6F4514F2}" destId="{7B5F6BFF-9495-4BDF-90BD-3879725443FF}" srcOrd="1" destOrd="0" presId="urn:microsoft.com/office/officeart/2005/8/layout/vList4"/>
    <dgm:cxn modelId="{0F0F71D7-9E58-4231-A220-C9544D1A8471}" type="presParOf" srcId="{302D98F2-EF1E-45F9-9211-D0EB6F4514F2}" destId="{3ABC4DBD-0A52-4941-BF40-E7494EF62247}"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F052E9C-4A71-4A4F-9CDA-7CA081F3EF74}" type="doc">
      <dgm:prSet loTypeId="urn:microsoft.com/office/officeart/2005/8/layout/hierarchy3" loCatId="list" qsTypeId="urn:microsoft.com/office/officeart/2005/8/quickstyle/simple1" qsCatId="simple" csTypeId="urn:microsoft.com/office/officeart/2005/8/colors/colorful4" csCatId="colorful" phldr="1"/>
      <dgm:spPr/>
      <dgm:t>
        <a:bodyPr/>
        <a:lstStyle/>
        <a:p>
          <a:endParaRPr lang="fr-CI"/>
        </a:p>
      </dgm:t>
    </dgm:pt>
    <dgm:pt modelId="{F913ECB3-9612-42B9-A0C3-245AB3071EBF}">
      <dgm:prSet phldrT="[Texte]" custT="1"/>
      <dgm:spPr/>
      <dgm:t>
        <a:bodyPr/>
        <a:lstStyle/>
        <a:p>
          <a:r>
            <a:rPr lang="fr-FR" sz="1600" dirty="0">
              <a:latin typeface="Verdana" panose="020B0604030504040204" pitchFamily="34" charset="0"/>
              <a:ea typeface="Verdana" panose="020B0604030504040204" pitchFamily="34" charset="0"/>
            </a:rPr>
            <a:t>Exploitant CIE</a:t>
          </a:r>
          <a:endParaRPr lang="fr-CI" sz="1600" dirty="0">
            <a:latin typeface="Verdana" panose="020B0604030504040204" pitchFamily="34" charset="0"/>
            <a:ea typeface="Verdana" panose="020B0604030504040204" pitchFamily="34" charset="0"/>
          </a:endParaRPr>
        </a:p>
      </dgm:t>
    </dgm:pt>
    <dgm:pt modelId="{9DF78981-23FB-4AE9-95E0-6A23C1704851}" type="parTrans" cxnId="{CDFC604D-0E35-4183-996C-2F56DA3C89AA}">
      <dgm:prSet/>
      <dgm:spPr/>
      <dgm:t>
        <a:bodyPr/>
        <a:lstStyle/>
        <a:p>
          <a:endParaRPr lang="fr-CI">
            <a:latin typeface="Verdana" panose="020B0604030504040204" pitchFamily="34" charset="0"/>
            <a:ea typeface="Verdana" panose="020B0604030504040204" pitchFamily="34" charset="0"/>
          </a:endParaRPr>
        </a:p>
      </dgm:t>
    </dgm:pt>
    <dgm:pt modelId="{A916E588-2D29-40C9-8557-39E9C6BFB400}" type="sibTrans" cxnId="{CDFC604D-0E35-4183-996C-2F56DA3C89AA}">
      <dgm:prSet/>
      <dgm:spPr/>
      <dgm:t>
        <a:bodyPr/>
        <a:lstStyle/>
        <a:p>
          <a:endParaRPr lang="fr-CI">
            <a:latin typeface="Verdana" panose="020B0604030504040204" pitchFamily="34" charset="0"/>
            <a:ea typeface="Verdana" panose="020B0604030504040204" pitchFamily="34" charset="0"/>
          </a:endParaRPr>
        </a:p>
      </dgm:t>
    </dgm:pt>
    <dgm:pt modelId="{B1A44D2E-6C07-486F-9563-694D0DEF2897}">
      <dgm:prSet phldrT="[Texte]" custT="1"/>
      <dgm:spPr/>
      <dgm:t>
        <a:bodyPr/>
        <a:lstStyle/>
        <a:p>
          <a:r>
            <a:rPr lang="fr-CA" sz="1100" b="0" i="0" u="none" strike="noStrike" dirty="0">
              <a:solidFill>
                <a:srgbClr val="000000"/>
              </a:solidFill>
              <a:effectLst/>
              <a:latin typeface="Verdana" panose="020B0604030504040204" pitchFamily="34" charset="0"/>
              <a:ea typeface="Verdana" panose="020B0604030504040204" pitchFamily="34" charset="0"/>
            </a:rPr>
            <a:t>Production, Transport,</a:t>
          </a:r>
        </a:p>
        <a:p>
          <a:r>
            <a:rPr lang="fr-CA" sz="1100" b="0" i="0" u="none" strike="noStrike" dirty="0" err="1">
              <a:solidFill>
                <a:srgbClr val="000000"/>
              </a:solidFill>
              <a:effectLst/>
              <a:latin typeface="Verdana" panose="020B0604030504040204" pitchFamily="34" charset="0"/>
              <a:ea typeface="Verdana" panose="020B0604030504040204" pitchFamily="34" charset="0"/>
            </a:rPr>
            <a:t>Dispaching</a:t>
          </a:r>
          <a:r>
            <a:rPr lang="fr-CA" sz="1100" b="0" i="0" u="none" strike="noStrike" dirty="0">
              <a:solidFill>
                <a:srgbClr val="000000"/>
              </a:solidFill>
              <a:effectLst/>
              <a:latin typeface="Verdana" panose="020B0604030504040204" pitchFamily="34" charset="0"/>
              <a:ea typeface="Verdana" panose="020B0604030504040204" pitchFamily="34" charset="0"/>
            </a:rPr>
            <a:t> Distribution et Commercialisation</a:t>
          </a:r>
          <a:endParaRPr lang="fr-CI" sz="1100" dirty="0">
            <a:latin typeface="Verdana" panose="020B0604030504040204" pitchFamily="34" charset="0"/>
            <a:ea typeface="Verdana" panose="020B0604030504040204" pitchFamily="34" charset="0"/>
          </a:endParaRPr>
        </a:p>
      </dgm:t>
    </dgm:pt>
    <dgm:pt modelId="{3A14351F-5C20-4B80-9E41-39B2E2882729}" type="parTrans" cxnId="{6595D184-6804-4356-BE1E-CDDD14840868}">
      <dgm:prSet/>
      <dgm:spPr/>
      <dgm:t>
        <a:bodyPr/>
        <a:lstStyle/>
        <a:p>
          <a:endParaRPr lang="fr-CI">
            <a:latin typeface="Verdana" panose="020B0604030504040204" pitchFamily="34" charset="0"/>
            <a:ea typeface="Verdana" panose="020B0604030504040204" pitchFamily="34" charset="0"/>
          </a:endParaRPr>
        </a:p>
      </dgm:t>
    </dgm:pt>
    <dgm:pt modelId="{E79489F4-7CB3-4AD5-9693-226A24035029}" type="sibTrans" cxnId="{6595D184-6804-4356-BE1E-CDDD14840868}">
      <dgm:prSet/>
      <dgm:spPr/>
      <dgm:t>
        <a:bodyPr/>
        <a:lstStyle/>
        <a:p>
          <a:endParaRPr lang="fr-CI">
            <a:latin typeface="Verdana" panose="020B0604030504040204" pitchFamily="34" charset="0"/>
            <a:ea typeface="Verdana" panose="020B0604030504040204" pitchFamily="34" charset="0"/>
          </a:endParaRPr>
        </a:p>
      </dgm:t>
    </dgm:pt>
    <dgm:pt modelId="{8A416C4B-49FD-43D6-AD51-8878FC74569F}">
      <dgm:prSet phldrT="[Texte]" custT="1"/>
      <dgm:spPr/>
      <dgm:t>
        <a:bodyPr/>
        <a:lstStyle/>
        <a:p>
          <a:r>
            <a:rPr lang="fr-FR" sz="1100" dirty="0">
              <a:latin typeface="Verdana" panose="020B0604030504040204" pitchFamily="34" charset="0"/>
              <a:ea typeface="Verdana" panose="020B0604030504040204" pitchFamily="34" charset="0"/>
            </a:rPr>
            <a:t>Exploitant du service public de l’électricité</a:t>
          </a:r>
          <a:endParaRPr lang="fr-CI" sz="1100" dirty="0">
            <a:latin typeface="Verdana" panose="020B0604030504040204" pitchFamily="34" charset="0"/>
            <a:ea typeface="Verdana" panose="020B0604030504040204" pitchFamily="34" charset="0"/>
          </a:endParaRPr>
        </a:p>
      </dgm:t>
    </dgm:pt>
    <dgm:pt modelId="{7C299520-83C4-4850-8EA3-EBD0E6078F85}" type="parTrans" cxnId="{7213E0E5-9129-41E4-AD64-67CE83081812}">
      <dgm:prSet/>
      <dgm:spPr/>
      <dgm:t>
        <a:bodyPr/>
        <a:lstStyle/>
        <a:p>
          <a:endParaRPr lang="fr-CI">
            <a:latin typeface="Verdana" panose="020B0604030504040204" pitchFamily="34" charset="0"/>
            <a:ea typeface="Verdana" panose="020B0604030504040204" pitchFamily="34" charset="0"/>
          </a:endParaRPr>
        </a:p>
      </dgm:t>
    </dgm:pt>
    <dgm:pt modelId="{892AC798-A0A1-4D0C-A60C-DB9722FD48BB}" type="sibTrans" cxnId="{7213E0E5-9129-41E4-AD64-67CE83081812}">
      <dgm:prSet/>
      <dgm:spPr/>
      <dgm:t>
        <a:bodyPr/>
        <a:lstStyle/>
        <a:p>
          <a:endParaRPr lang="fr-CI">
            <a:latin typeface="Verdana" panose="020B0604030504040204" pitchFamily="34" charset="0"/>
            <a:ea typeface="Verdana" panose="020B0604030504040204" pitchFamily="34" charset="0"/>
          </a:endParaRPr>
        </a:p>
      </dgm:t>
    </dgm:pt>
    <dgm:pt modelId="{F69AE409-FFB1-4739-8828-2E469EF56255}">
      <dgm:prSet phldrT="[Texte]" custT="1"/>
      <dgm:spPr/>
      <dgm:t>
        <a:bodyPr/>
        <a:lstStyle/>
        <a:p>
          <a:r>
            <a:rPr lang="fr-FR" sz="1600" dirty="0">
              <a:latin typeface="Verdana" panose="020B0604030504040204" pitchFamily="34" charset="0"/>
              <a:ea typeface="Verdana" panose="020B0604030504040204" pitchFamily="34" charset="0"/>
            </a:rPr>
            <a:t>Producteurs Indépendants d’électricité</a:t>
          </a:r>
          <a:endParaRPr lang="fr-CI" sz="1600" dirty="0">
            <a:latin typeface="Verdana" panose="020B0604030504040204" pitchFamily="34" charset="0"/>
            <a:ea typeface="Verdana" panose="020B0604030504040204" pitchFamily="34" charset="0"/>
          </a:endParaRPr>
        </a:p>
      </dgm:t>
    </dgm:pt>
    <dgm:pt modelId="{D73850AC-2910-42FD-BE3C-4F45B6AFD5F6}" type="parTrans" cxnId="{CF81795B-6742-4089-9AF8-517F105077FD}">
      <dgm:prSet/>
      <dgm:spPr/>
      <dgm:t>
        <a:bodyPr/>
        <a:lstStyle/>
        <a:p>
          <a:endParaRPr lang="fr-CI">
            <a:latin typeface="Verdana" panose="020B0604030504040204" pitchFamily="34" charset="0"/>
            <a:ea typeface="Verdana" panose="020B0604030504040204" pitchFamily="34" charset="0"/>
          </a:endParaRPr>
        </a:p>
      </dgm:t>
    </dgm:pt>
    <dgm:pt modelId="{A0EEECD8-D81E-46A7-ABD2-860838705E59}" type="sibTrans" cxnId="{CF81795B-6742-4089-9AF8-517F105077FD}">
      <dgm:prSet/>
      <dgm:spPr/>
      <dgm:t>
        <a:bodyPr/>
        <a:lstStyle/>
        <a:p>
          <a:endParaRPr lang="fr-CI">
            <a:latin typeface="Verdana" panose="020B0604030504040204" pitchFamily="34" charset="0"/>
            <a:ea typeface="Verdana" panose="020B0604030504040204" pitchFamily="34" charset="0"/>
          </a:endParaRPr>
        </a:p>
      </dgm:t>
    </dgm:pt>
    <dgm:pt modelId="{324A5A11-F4F3-41A8-8EB1-39292F48E208}">
      <dgm:prSet phldrT="[Texte]" custT="1"/>
      <dgm:spPr/>
      <dgm:t>
        <a:bodyPr/>
        <a:lstStyle/>
        <a:p>
          <a:r>
            <a:rPr lang="fr-CI" sz="1100" b="0" i="0" u="none" strike="noStrike" dirty="0">
              <a:solidFill>
                <a:srgbClr val="000000"/>
              </a:solidFill>
              <a:effectLst/>
              <a:latin typeface="Verdana" panose="020B0604030504040204" pitchFamily="34" charset="0"/>
              <a:ea typeface="Verdana" panose="020B0604030504040204" pitchFamily="34" charset="0"/>
            </a:rPr>
            <a:t>Production</a:t>
          </a:r>
          <a:endParaRPr lang="fr-CI" sz="1100" dirty="0">
            <a:latin typeface="Verdana" panose="020B0604030504040204" pitchFamily="34" charset="0"/>
            <a:ea typeface="Verdana" panose="020B0604030504040204" pitchFamily="34" charset="0"/>
          </a:endParaRPr>
        </a:p>
      </dgm:t>
    </dgm:pt>
    <dgm:pt modelId="{7C2A2D2F-4A24-4D2E-9FD0-6635863CC9CD}" type="parTrans" cxnId="{C8B69053-190C-45D8-99FD-9ED4A998E7BE}">
      <dgm:prSet/>
      <dgm:spPr/>
      <dgm:t>
        <a:bodyPr/>
        <a:lstStyle/>
        <a:p>
          <a:endParaRPr lang="fr-CI">
            <a:latin typeface="Verdana" panose="020B0604030504040204" pitchFamily="34" charset="0"/>
            <a:ea typeface="Verdana" panose="020B0604030504040204" pitchFamily="34" charset="0"/>
          </a:endParaRPr>
        </a:p>
      </dgm:t>
    </dgm:pt>
    <dgm:pt modelId="{DB2674A1-3586-42FB-8B81-B0A1E6516A94}" type="sibTrans" cxnId="{C8B69053-190C-45D8-99FD-9ED4A998E7BE}">
      <dgm:prSet/>
      <dgm:spPr/>
      <dgm:t>
        <a:bodyPr/>
        <a:lstStyle/>
        <a:p>
          <a:endParaRPr lang="fr-CI">
            <a:latin typeface="Verdana" panose="020B0604030504040204" pitchFamily="34" charset="0"/>
            <a:ea typeface="Verdana" panose="020B0604030504040204" pitchFamily="34" charset="0"/>
          </a:endParaRPr>
        </a:p>
      </dgm:t>
    </dgm:pt>
    <dgm:pt modelId="{0FA746FD-2401-4896-9973-2F9BC79D3BFD}">
      <dgm:prSet phldrT="[Texte]" custT="1"/>
      <dgm:spPr/>
      <dgm:t>
        <a:bodyPr/>
        <a:lstStyle/>
        <a:p>
          <a:r>
            <a:rPr lang="fr-CA" sz="1100" b="0" i="0" u="none" strike="noStrike" dirty="0">
              <a:solidFill>
                <a:srgbClr val="000000"/>
              </a:solidFill>
              <a:effectLst/>
              <a:latin typeface="Verdana" panose="020B0604030504040204" pitchFamily="34" charset="0"/>
              <a:ea typeface="Verdana" panose="020B0604030504040204" pitchFamily="34" charset="0"/>
            </a:rPr>
            <a:t>Mise à disposition de l'énergie électrique produite</a:t>
          </a:r>
          <a:endParaRPr lang="fr-CI" sz="1100" dirty="0">
            <a:latin typeface="Verdana" panose="020B0604030504040204" pitchFamily="34" charset="0"/>
            <a:ea typeface="Verdana" panose="020B0604030504040204" pitchFamily="34" charset="0"/>
          </a:endParaRPr>
        </a:p>
      </dgm:t>
    </dgm:pt>
    <dgm:pt modelId="{36D225CF-C6C2-4276-AC56-1422B85D0285}" type="parTrans" cxnId="{F4AA7310-FBCC-428C-B9E6-99D9C97DEDE5}">
      <dgm:prSet/>
      <dgm:spPr/>
      <dgm:t>
        <a:bodyPr/>
        <a:lstStyle/>
        <a:p>
          <a:endParaRPr lang="fr-CI">
            <a:latin typeface="Verdana" panose="020B0604030504040204" pitchFamily="34" charset="0"/>
            <a:ea typeface="Verdana" panose="020B0604030504040204" pitchFamily="34" charset="0"/>
          </a:endParaRPr>
        </a:p>
      </dgm:t>
    </dgm:pt>
    <dgm:pt modelId="{7B06D607-B022-4965-A851-AFF52676C69E}" type="sibTrans" cxnId="{F4AA7310-FBCC-428C-B9E6-99D9C97DEDE5}">
      <dgm:prSet/>
      <dgm:spPr/>
      <dgm:t>
        <a:bodyPr/>
        <a:lstStyle/>
        <a:p>
          <a:endParaRPr lang="fr-CI">
            <a:latin typeface="Verdana" panose="020B0604030504040204" pitchFamily="34" charset="0"/>
            <a:ea typeface="Verdana" panose="020B0604030504040204" pitchFamily="34" charset="0"/>
          </a:endParaRPr>
        </a:p>
      </dgm:t>
    </dgm:pt>
    <dgm:pt modelId="{65CE8F4B-3955-47CD-B25D-B5F7AA2ED084}">
      <dgm:prSet phldrT="[Texte]" custT="1"/>
      <dgm:spPr/>
      <dgm:t>
        <a:bodyPr/>
        <a:lstStyle/>
        <a:p>
          <a:r>
            <a:rPr lang="fr-FR" sz="1600" dirty="0">
              <a:latin typeface="Verdana" panose="020B0604030504040204" pitchFamily="34" charset="0"/>
              <a:ea typeface="Verdana" panose="020B0604030504040204" pitchFamily="34" charset="0"/>
            </a:rPr>
            <a:t>Fournisseurs de gaz</a:t>
          </a:r>
          <a:endParaRPr lang="fr-CI" sz="1600" dirty="0">
            <a:latin typeface="Verdana" panose="020B0604030504040204" pitchFamily="34" charset="0"/>
            <a:ea typeface="Verdana" panose="020B0604030504040204" pitchFamily="34" charset="0"/>
          </a:endParaRPr>
        </a:p>
      </dgm:t>
    </dgm:pt>
    <dgm:pt modelId="{F2CA8875-CFA6-42D1-B18B-E89A975E63B1}" type="parTrans" cxnId="{E6933B8C-A641-4148-859F-A9637264F51E}">
      <dgm:prSet/>
      <dgm:spPr/>
      <dgm:t>
        <a:bodyPr/>
        <a:lstStyle/>
        <a:p>
          <a:endParaRPr lang="fr-CI">
            <a:latin typeface="Verdana" panose="020B0604030504040204" pitchFamily="34" charset="0"/>
            <a:ea typeface="Verdana" panose="020B0604030504040204" pitchFamily="34" charset="0"/>
          </a:endParaRPr>
        </a:p>
      </dgm:t>
    </dgm:pt>
    <dgm:pt modelId="{C2A18347-F0DB-44B7-8B82-FFDD53E0D66C}" type="sibTrans" cxnId="{E6933B8C-A641-4148-859F-A9637264F51E}">
      <dgm:prSet/>
      <dgm:spPr/>
      <dgm:t>
        <a:bodyPr/>
        <a:lstStyle/>
        <a:p>
          <a:endParaRPr lang="fr-CI">
            <a:latin typeface="Verdana" panose="020B0604030504040204" pitchFamily="34" charset="0"/>
            <a:ea typeface="Verdana" panose="020B0604030504040204" pitchFamily="34" charset="0"/>
          </a:endParaRPr>
        </a:p>
      </dgm:t>
    </dgm:pt>
    <dgm:pt modelId="{C29E7E29-0A8B-406E-85A9-0E7A3DE6462A}">
      <dgm:prSet phldrT="[Texte]" custT="1"/>
      <dgm:spPr/>
      <dgm:t>
        <a:bodyPr/>
        <a:lstStyle/>
        <a:p>
          <a:r>
            <a:rPr lang="fr-CI" sz="1100" b="0" i="0" u="none" strike="noStrike" dirty="0">
              <a:solidFill>
                <a:srgbClr val="000000"/>
              </a:solidFill>
              <a:effectLst/>
              <a:latin typeface="Verdana" panose="020B0604030504040204" pitchFamily="34" charset="0"/>
              <a:ea typeface="Verdana" panose="020B0604030504040204" pitchFamily="34" charset="0"/>
            </a:rPr>
            <a:t>Production de gaz</a:t>
          </a:r>
          <a:endParaRPr lang="fr-CI" sz="1100" dirty="0">
            <a:latin typeface="Verdana" panose="020B0604030504040204" pitchFamily="34" charset="0"/>
            <a:ea typeface="Verdana" panose="020B0604030504040204" pitchFamily="34" charset="0"/>
          </a:endParaRPr>
        </a:p>
      </dgm:t>
    </dgm:pt>
    <dgm:pt modelId="{259AACBA-4198-4CD4-BCBB-E5631BDCE05E}" type="parTrans" cxnId="{9F1076E3-ACB0-478C-BF81-67DF1508E41D}">
      <dgm:prSet/>
      <dgm:spPr/>
      <dgm:t>
        <a:bodyPr/>
        <a:lstStyle/>
        <a:p>
          <a:endParaRPr lang="fr-CI">
            <a:latin typeface="Verdana" panose="020B0604030504040204" pitchFamily="34" charset="0"/>
            <a:ea typeface="Verdana" panose="020B0604030504040204" pitchFamily="34" charset="0"/>
          </a:endParaRPr>
        </a:p>
      </dgm:t>
    </dgm:pt>
    <dgm:pt modelId="{B9E7BFBC-6DCB-4780-B65A-C8126F043B65}" type="sibTrans" cxnId="{9F1076E3-ACB0-478C-BF81-67DF1508E41D}">
      <dgm:prSet/>
      <dgm:spPr/>
      <dgm:t>
        <a:bodyPr/>
        <a:lstStyle/>
        <a:p>
          <a:endParaRPr lang="fr-CI">
            <a:latin typeface="Verdana" panose="020B0604030504040204" pitchFamily="34" charset="0"/>
            <a:ea typeface="Verdana" panose="020B0604030504040204" pitchFamily="34" charset="0"/>
          </a:endParaRPr>
        </a:p>
      </dgm:t>
    </dgm:pt>
    <dgm:pt modelId="{69DE779E-9A02-4660-9AF8-DF7581F5B06E}">
      <dgm:prSet phldrT="[Texte]" custT="1"/>
      <dgm:spPr/>
      <dgm:t>
        <a:bodyPr/>
        <a:lstStyle/>
        <a:p>
          <a:r>
            <a:rPr lang="fr-CI" sz="1100" b="0" i="0" u="none" strike="noStrike" dirty="0">
              <a:solidFill>
                <a:srgbClr val="000000"/>
              </a:solidFill>
              <a:effectLst/>
              <a:latin typeface="Verdana" panose="020B0604030504040204" pitchFamily="34" charset="0"/>
              <a:ea typeface="Verdana" panose="020B0604030504040204" pitchFamily="34" charset="0"/>
            </a:rPr>
            <a:t>Approvisionnement en Combustibles</a:t>
          </a:r>
          <a:endParaRPr lang="fr-CI" sz="1100" dirty="0">
            <a:latin typeface="Verdana" panose="020B0604030504040204" pitchFamily="34" charset="0"/>
            <a:ea typeface="Verdana" panose="020B0604030504040204" pitchFamily="34" charset="0"/>
          </a:endParaRPr>
        </a:p>
      </dgm:t>
    </dgm:pt>
    <dgm:pt modelId="{F3AE9F4F-6A53-486E-AF2E-2624049E10B9}" type="parTrans" cxnId="{826925F9-2F15-4833-9C60-1DB50BC19A3D}">
      <dgm:prSet/>
      <dgm:spPr/>
      <dgm:t>
        <a:bodyPr/>
        <a:lstStyle/>
        <a:p>
          <a:endParaRPr lang="fr-CI">
            <a:latin typeface="Verdana" panose="020B0604030504040204" pitchFamily="34" charset="0"/>
            <a:ea typeface="Verdana" panose="020B0604030504040204" pitchFamily="34" charset="0"/>
          </a:endParaRPr>
        </a:p>
      </dgm:t>
    </dgm:pt>
    <dgm:pt modelId="{50624EEE-5FDF-4DF8-BE91-5934E307F2FB}" type="sibTrans" cxnId="{826925F9-2F15-4833-9C60-1DB50BC19A3D}">
      <dgm:prSet/>
      <dgm:spPr/>
      <dgm:t>
        <a:bodyPr/>
        <a:lstStyle/>
        <a:p>
          <a:endParaRPr lang="fr-CI">
            <a:latin typeface="Verdana" panose="020B0604030504040204" pitchFamily="34" charset="0"/>
            <a:ea typeface="Verdana" panose="020B0604030504040204" pitchFamily="34" charset="0"/>
          </a:endParaRPr>
        </a:p>
      </dgm:t>
    </dgm:pt>
    <dgm:pt modelId="{704FCF54-F2F9-4D8C-BDD4-0004C38E7F1C}" type="pres">
      <dgm:prSet presAssocID="{6F052E9C-4A71-4A4F-9CDA-7CA081F3EF74}" presName="diagram" presStyleCnt="0">
        <dgm:presLayoutVars>
          <dgm:chPref val="1"/>
          <dgm:dir/>
          <dgm:animOne val="branch"/>
          <dgm:animLvl val="lvl"/>
          <dgm:resizeHandles/>
        </dgm:presLayoutVars>
      </dgm:prSet>
      <dgm:spPr/>
    </dgm:pt>
    <dgm:pt modelId="{954632F4-9F69-465B-AA21-07754F7A3055}" type="pres">
      <dgm:prSet presAssocID="{F913ECB3-9612-42B9-A0C3-245AB3071EBF}" presName="root" presStyleCnt="0"/>
      <dgm:spPr/>
    </dgm:pt>
    <dgm:pt modelId="{05399B8D-4819-4FF9-B2B9-EF37889E5738}" type="pres">
      <dgm:prSet presAssocID="{F913ECB3-9612-42B9-A0C3-245AB3071EBF}" presName="rootComposite" presStyleCnt="0"/>
      <dgm:spPr/>
    </dgm:pt>
    <dgm:pt modelId="{6E932C29-D0BA-49A2-B48C-77667ABB8CB0}" type="pres">
      <dgm:prSet presAssocID="{F913ECB3-9612-42B9-A0C3-245AB3071EBF}" presName="rootText" presStyleLbl="node1" presStyleIdx="0" presStyleCnt="3"/>
      <dgm:spPr/>
    </dgm:pt>
    <dgm:pt modelId="{10C4FB85-659B-4196-953E-F7B1D925B9D6}" type="pres">
      <dgm:prSet presAssocID="{F913ECB3-9612-42B9-A0C3-245AB3071EBF}" presName="rootConnector" presStyleLbl="node1" presStyleIdx="0" presStyleCnt="3"/>
      <dgm:spPr/>
    </dgm:pt>
    <dgm:pt modelId="{91B43F4D-1D4E-4905-A8CE-688891E33935}" type="pres">
      <dgm:prSet presAssocID="{F913ECB3-9612-42B9-A0C3-245AB3071EBF}" presName="childShape" presStyleCnt="0"/>
      <dgm:spPr/>
    </dgm:pt>
    <dgm:pt modelId="{49E49714-9159-4A65-80C3-75069084A6BB}" type="pres">
      <dgm:prSet presAssocID="{3A14351F-5C20-4B80-9E41-39B2E2882729}" presName="Name13" presStyleLbl="parChTrans1D2" presStyleIdx="0" presStyleCnt="6"/>
      <dgm:spPr/>
    </dgm:pt>
    <dgm:pt modelId="{739C7D0B-F751-43DE-AA11-CB9326FB4543}" type="pres">
      <dgm:prSet presAssocID="{B1A44D2E-6C07-486F-9563-694D0DEF2897}" presName="childText" presStyleLbl="bgAcc1" presStyleIdx="0" presStyleCnt="6">
        <dgm:presLayoutVars>
          <dgm:bulletEnabled val="1"/>
        </dgm:presLayoutVars>
      </dgm:prSet>
      <dgm:spPr/>
    </dgm:pt>
    <dgm:pt modelId="{9C79175F-55D0-47E5-8B9D-1D04FBEE04C4}" type="pres">
      <dgm:prSet presAssocID="{7C299520-83C4-4850-8EA3-EBD0E6078F85}" presName="Name13" presStyleLbl="parChTrans1D2" presStyleIdx="1" presStyleCnt="6"/>
      <dgm:spPr/>
    </dgm:pt>
    <dgm:pt modelId="{3B0F40B5-37B4-42FB-83E0-2A913254B5F7}" type="pres">
      <dgm:prSet presAssocID="{8A416C4B-49FD-43D6-AD51-8878FC74569F}" presName="childText" presStyleLbl="bgAcc1" presStyleIdx="1" presStyleCnt="6">
        <dgm:presLayoutVars>
          <dgm:bulletEnabled val="1"/>
        </dgm:presLayoutVars>
      </dgm:prSet>
      <dgm:spPr/>
    </dgm:pt>
    <dgm:pt modelId="{790797BF-3F15-453C-BCAE-ECB4740F1897}" type="pres">
      <dgm:prSet presAssocID="{F69AE409-FFB1-4739-8828-2E469EF56255}" presName="root" presStyleCnt="0"/>
      <dgm:spPr/>
    </dgm:pt>
    <dgm:pt modelId="{F11ECB03-ABAA-482F-8857-3B5E46E0E2D7}" type="pres">
      <dgm:prSet presAssocID="{F69AE409-FFB1-4739-8828-2E469EF56255}" presName="rootComposite" presStyleCnt="0"/>
      <dgm:spPr/>
    </dgm:pt>
    <dgm:pt modelId="{9C548827-96FD-47C8-885F-7AECFAEF3E2F}" type="pres">
      <dgm:prSet presAssocID="{F69AE409-FFB1-4739-8828-2E469EF56255}" presName="rootText" presStyleLbl="node1" presStyleIdx="1" presStyleCnt="3"/>
      <dgm:spPr/>
    </dgm:pt>
    <dgm:pt modelId="{DB3BBD11-44B5-4F51-B704-EFE353F8521A}" type="pres">
      <dgm:prSet presAssocID="{F69AE409-FFB1-4739-8828-2E469EF56255}" presName="rootConnector" presStyleLbl="node1" presStyleIdx="1" presStyleCnt="3"/>
      <dgm:spPr/>
    </dgm:pt>
    <dgm:pt modelId="{7739D4B4-59E6-4C6F-A3D0-84EA03005AA7}" type="pres">
      <dgm:prSet presAssocID="{F69AE409-FFB1-4739-8828-2E469EF56255}" presName="childShape" presStyleCnt="0"/>
      <dgm:spPr/>
    </dgm:pt>
    <dgm:pt modelId="{D97E7F99-6854-4435-AB5D-82AB37434AF0}" type="pres">
      <dgm:prSet presAssocID="{7C2A2D2F-4A24-4D2E-9FD0-6635863CC9CD}" presName="Name13" presStyleLbl="parChTrans1D2" presStyleIdx="2" presStyleCnt="6"/>
      <dgm:spPr/>
    </dgm:pt>
    <dgm:pt modelId="{AAB7CFDD-43B3-46F8-9139-0F7CBDC8FBC4}" type="pres">
      <dgm:prSet presAssocID="{324A5A11-F4F3-41A8-8EB1-39292F48E208}" presName="childText" presStyleLbl="bgAcc1" presStyleIdx="2" presStyleCnt="6">
        <dgm:presLayoutVars>
          <dgm:bulletEnabled val="1"/>
        </dgm:presLayoutVars>
      </dgm:prSet>
      <dgm:spPr/>
    </dgm:pt>
    <dgm:pt modelId="{0B4766EF-29F8-4414-873A-5DD44B8557C0}" type="pres">
      <dgm:prSet presAssocID="{36D225CF-C6C2-4276-AC56-1422B85D0285}" presName="Name13" presStyleLbl="parChTrans1D2" presStyleIdx="3" presStyleCnt="6"/>
      <dgm:spPr/>
    </dgm:pt>
    <dgm:pt modelId="{0B571B0A-6A9B-4529-BFB2-E66EB0010AED}" type="pres">
      <dgm:prSet presAssocID="{0FA746FD-2401-4896-9973-2F9BC79D3BFD}" presName="childText" presStyleLbl="bgAcc1" presStyleIdx="3" presStyleCnt="6">
        <dgm:presLayoutVars>
          <dgm:bulletEnabled val="1"/>
        </dgm:presLayoutVars>
      </dgm:prSet>
      <dgm:spPr/>
    </dgm:pt>
    <dgm:pt modelId="{11CE3048-C46C-4CA6-B086-BF2A87D2BDDE}" type="pres">
      <dgm:prSet presAssocID="{65CE8F4B-3955-47CD-B25D-B5F7AA2ED084}" presName="root" presStyleCnt="0"/>
      <dgm:spPr/>
    </dgm:pt>
    <dgm:pt modelId="{8C6D0082-B32B-4013-8C40-8E982A1889E0}" type="pres">
      <dgm:prSet presAssocID="{65CE8F4B-3955-47CD-B25D-B5F7AA2ED084}" presName="rootComposite" presStyleCnt="0"/>
      <dgm:spPr/>
    </dgm:pt>
    <dgm:pt modelId="{3D913192-ACE2-4734-887A-CEC47DD69CEE}" type="pres">
      <dgm:prSet presAssocID="{65CE8F4B-3955-47CD-B25D-B5F7AA2ED084}" presName="rootText" presStyleLbl="node1" presStyleIdx="2" presStyleCnt="3"/>
      <dgm:spPr/>
    </dgm:pt>
    <dgm:pt modelId="{0300FE1F-49D2-467D-A4F7-041CC1297F16}" type="pres">
      <dgm:prSet presAssocID="{65CE8F4B-3955-47CD-B25D-B5F7AA2ED084}" presName="rootConnector" presStyleLbl="node1" presStyleIdx="2" presStyleCnt="3"/>
      <dgm:spPr/>
    </dgm:pt>
    <dgm:pt modelId="{DA17202B-E372-4A23-B33C-2A5461116158}" type="pres">
      <dgm:prSet presAssocID="{65CE8F4B-3955-47CD-B25D-B5F7AA2ED084}" presName="childShape" presStyleCnt="0"/>
      <dgm:spPr/>
    </dgm:pt>
    <dgm:pt modelId="{6D85332E-BFF1-408F-A6F3-8FA704C661F1}" type="pres">
      <dgm:prSet presAssocID="{259AACBA-4198-4CD4-BCBB-E5631BDCE05E}" presName="Name13" presStyleLbl="parChTrans1D2" presStyleIdx="4" presStyleCnt="6"/>
      <dgm:spPr/>
    </dgm:pt>
    <dgm:pt modelId="{C302D88D-26C4-4D92-B8DB-6EA897FD7408}" type="pres">
      <dgm:prSet presAssocID="{C29E7E29-0A8B-406E-85A9-0E7A3DE6462A}" presName="childText" presStyleLbl="bgAcc1" presStyleIdx="4" presStyleCnt="6">
        <dgm:presLayoutVars>
          <dgm:bulletEnabled val="1"/>
        </dgm:presLayoutVars>
      </dgm:prSet>
      <dgm:spPr/>
    </dgm:pt>
    <dgm:pt modelId="{1F9F472A-59B6-4707-B947-418876B6CF45}" type="pres">
      <dgm:prSet presAssocID="{F3AE9F4F-6A53-486E-AF2E-2624049E10B9}" presName="Name13" presStyleLbl="parChTrans1D2" presStyleIdx="5" presStyleCnt="6"/>
      <dgm:spPr/>
    </dgm:pt>
    <dgm:pt modelId="{48472A27-2AD2-4AC0-9520-8FF74CEB39ED}" type="pres">
      <dgm:prSet presAssocID="{69DE779E-9A02-4660-9AF8-DF7581F5B06E}" presName="childText" presStyleLbl="bgAcc1" presStyleIdx="5" presStyleCnt="6">
        <dgm:presLayoutVars>
          <dgm:bulletEnabled val="1"/>
        </dgm:presLayoutVars>
      </dgm:prSet>
      <dgm:spPr/>
    </dgm:pt>
  </dgm:ptLst>
  <dgm:cxnLst>
    <dgm:cxn modelId="{7870D108-2CB3-4CDB-933F-26A95152D44C}" type="presOf" srcId="{0FA746FD-2401-4896-9973-2F9BC79D3BFD}" destId="{0B571B0A-6A9B-4529-BFB2-E66EB0010AED}" srcOrd="0" destOrd="0" presId="urn:microsoft.com/office/officeart/2005/8/layout/hierarchy3"/>
    <dgm:cxn modelId="{F4AA7310-FBCC-428C-B9E6-99D9C97DEDE5}" srcId="{F69AE409-FFB1-4739-8828-2E469EF56255}" destId="{0FA746FD-2401-4896-9973-2F9BC79D3BFD}" srcOrd="1" destOrd="0" parTransId="{36D225CF-C6C2-4276-AC56-1422B85D0285}" sibTransId="{7B06D607-B022-4965-A851-AFF52676C69E}"/>
    <dgm:cxn modelId="{655E0B2D-D85E-4226-96FB-063CD1DF73ED}" type="presOf" srcId="{324A5A11-F4F3-41A8-8EB1-39292F48E208}" destId="{AAB7CFDD-43B3-46F8-9139-0F7CBDC8FBC4}" srcOrd="0" destOrd="0" presId="urn:microsoft.com/office/officeart/2005/8/layout/hierarchy3"/>
    <dgm:cxn modelId="{CF81795B-6742-4089-9AF8-517F105077FD}" srcId="{6F052E9C-4A71-4A4F-9CDA-7CA081F3EF74}" destId="{F69AE409-FFB1-4739-8828-2E469EF56255}" srcOrd="1" destOrd="0" parTransId="{D73850AC-2910-42FD-BE3C-4F45B6AFD5F6}" sibTransId="{A0EEECD8-D81E-46A7-ABD2-860838705E59}"/>
    <dgm:cxn modelId="{7D0A3541-7BE0-4B15-A571-C5079ED33460}" type="presOf" srcId="{7C2A2D2F-4A24-4D2E-9FD0-6635863CC9CD}" destId="{D97E7F99-6854-4435-AB5D-82AB37434AF0}" srcOrd="0" destOrd="0" presId="urn:microsoft.com/office/officeart/2005/8/layout/hierarchy3"/>
    <dgm:cxn modelId="{65224361-9C9E-4885-BA71-632AE4A7A435}" type="presOf" srcId="{F913ECB3-9612-42B9-A0C3-245AB3071EBF}" destId="{10C4FB85-659B-4196-953E-F7B1D925B9D6}" srcOrd="1" destOrd="0" presId="urn:microsoft.com/office/officeart/2005/8/layout/hierarchy3"/>
    <dgm:cxn modelId="{8BA9EC62-9E29-4CE1-9C3A-1B289DCFC994}" type="presOf" srcId="{3A14351F-5C20-4B80-9E41-39B2E2882729}" destId="{49E49714-9159-4A65-80C3-75069084A6BB}" srcOrd="0" destOrd="0" presId="urn:microsoft.com/office/officeart/2005/8/layout/hierarchy3"/>
    <dgm:cxn modelId="{84A13343-4579-4C53-9927-7475A79CBB6F}" type="presOf" srcId="{C29E7E29-0A8B-406E-85A9-0E7A3DE6462A}" destId="{C302D88D-26C4-4D92-B8DB-6EA897FD7408}" srcOrd="0" destOrd="0" presId="urn:microsoft.com/office/officeart/2005/8/layout/hierarchy3"/>
    <dgm:cxn modelId="{7DD9CE63-918B-445D-AF6D-044290B70AC8}" type="presOf" srcId="{36D225CF-C6C2-4276-AC56-1422B85D0285}" destId="{0B4766EF-29F8-4414-873A-5DD44B8557C0}" srcOrd="0" destOrd="0" presId="urn:microsoft.com/office/officeart/2005/8/layout/hierarchy3"/>
    <dgm:cxn modelId="{CDFC604D-0E35-4183-996C-2F56DA3C89AA}" srcId="{6F052E9C-4A71-4A4F-9CDA-7CA081F3EF74}" destId="{F913ECB3-9612-42B9-A0C3-245AB3071EBF}" srcOrd="0" destOrd="0" parTransId="{9DF78981-23FB-4AE9-95E0-6A23C1704851}" sibTransId="{A916E588-2D29-40C9-8557-39E9C6BFB400}"/>
    <dgm:cxn modelId="{C8B69053-190C-45D8-99FD-9ED4A998E7BE}" srcId="{F69AE409-FFB1-4739-8828-2E469EF56255}" destId="{324A5A11-F4F3-41A8-8EB1-39292F48E208}" srcOrd="0" destOrd="0" parTransId="{7C2A2D2F-4A24-4D2E-9FD0-6635863CC9CD}" sibTransId="{DB2674A1-3586-42FB-8B81-B0A1E6516A94}"/>
    <dgm:cxn modelId="{90269C77-E3EE-41E8-B862-449FFA7E8C7D}" type="presOf" srcId="{65CE8F4B-3955-47CD-B25D-B5F7AA2ED084}" destId="{3D913192-ACE2-4734-887A-CEC47DD69CEE}" srcOrd="0" destOrd="0" presId="urn:microsoft.com/office/officeart/2005/8/layout/hierarchy3"/>
    <dgm:cxn modelId="{149AAF81-E776-46C3-929C-9C881F6F09D2}" type="presOf" srcId="{259AACBA-4198-4CD4-BCBB-E5631BDCE05E}" destId="{6D85332E-BFF1-408F-A6F3-8FA704C661F1}" srcOrd="0" destOrd="0" presId="urn:microsoft.com/office/officeart/2005/8/layout/hierarchy3"/>
    <dgm:cxn modelId="{6595D184-6804-4356-BE1E-CDDD14840868}" srcId="{F913ECB3-9612-42B9-A0C3-245AB3071EBF}" destId="{B1A44D2E-6C07-486F-9563-694D0DEF2897}" srcOrd="0" destOrd="0" parTransId="{3A14351F-5C20-4B80-9E41-39B2E2882729}" sibTransId="{E79489F4-7CB3-4AD5-9693-226A24035029}"/>
    <dgm:cxn modelId="{798B348C-D76D-464A-A54C-90766B896396}" type="presOf" srcId="{7C299520-83C4-4850-8EA3-EBD0E6078F85}" destId="{9C79175F-55D0-47E5-8B9D-1D04FBEE04C4}" srcOrd="0" destOrd="0" presId="urn:microsoft.com/office/officeart/2005/8/layout/hierarchy3"/>
    <dgm:cxn modelId="{E6933B8C-A641-4148-859F-A9637264F51E}" srcId="{6F052E9C-4A71-4A4F-9CDA-7CA081F3EF74}" destId="{65CE8F4B-3955-47CD-B25D-B5F7AA2ED084}" srcOrd="2" destOrd="0" parTransId="{F2CA8875-CFA6-42D1-B18B-E89A975E63B1}" sibTransId="{C2A18347-F0DB-44B7-8B82-FFDD53E0D66C}"/>
    <dgm:cxn modelId="{BD80B68D-525B-41D9-A7F2-B19ECA429174}" type="presOf" srcId="{65CE8F4B-3955-47CD-B25D-B5F7AA2ED084}" destId="{0300FE1F-49D2-467D-A4F7-041CC1297F16}" srcOrd="1" destOrd="0" presId="urn:microsoft.com/office/officeart/2005/8/layout/hierarchy3"/>
    <dgm:cxn modelId="{6F05DB9A-6262-482A-A62D-FB8CF6A59992}" type="presOf" srcId="{F913ECB3-9612-42B9-A0C3-245AB3071EBF}" destId="{6E932C29-D0BA-49A2-B48C-77667ABB8CB0}" srcOrd="0" destOrd="0" presId="urn:microsoft.com/office/officeart/2005/8/layout/hierarchy3"/>
    <dgm:cxn modelId="{4B02579D-D6EF-4523-83A1-E586E0E45EC6}" type="presOf" srcId="{8A416C4B-49FD-43D6-AD51-8878FC74569F}" destId="{3B0F40B5-37B4-42FB-83E0-2A913254B5F7}" srcOrd="0" destOrd="0" presId="urn:microsoft.com/office/officeart/2005/8/layout/hierarchy3"/>
    <dgm:cxn modelId="{15317CA9-0F59-4D77-A6CD-AE41E4AA2760}" type="presOf" srcId="{F69AE409-FFB1-4739-8828-2E469EF56255}" destId="{9C548827-96FD-47C8-885F-7AECFAEF3E2F}" srcOrd="0" destOrd="0" presId="urn:microsoft.com/office/officeart/2005/8/layout/hierarchy3"/>
    <dgm:cxn modelId="{555FBEAF-C27E-479C-9299-CECEB11BF1D4}" type="presOf" srcId="{B1A44D2E-6C07-486F-9563-694D0DEF2897}" destId="{739C7D0B-F751-43DE-AA11-CB9326FB4543}" srcOrd="0" destOrd="0" presId="urn:microsoft.com/office/officeart/2005/8/layout/hierarchy3"/>
    <dgm:cxn modelId="{679024B3-926C-40A6-934A-13A17894076D}" type="presOf" srcId="{F3AE9F4F-6A53-486E-AF2E-2624049E10B9}" destId="{1F9F472A-59B6-4707-B947-418876B6CF45}" srcOrd="0" destOrd="0" presId="urn:microsoft.com/office/officeart/2005/8/layout/hierarchy3"/>
    <dgm:cxn modelId="{278F08CC-8B1E-442C-A74D-ABE2D1134FE4}" type="presOf" srcId="{69DE779E-9A02-4660-9AF8-DF7581F5B06E}" destId="{48472A27-2AD2-4AC0-9520-8FF74CEB39ED}" srcOrd="0" destOrd="0" presId="urn:microsoft.com/office/officeart/2005/8/layout/hierarchy3"/>
    <dgm:cxn modelId="{0E0476D8-69EE-4892-BCD3-80FA5A72AD3A}" type="presOf" srcId="{6F052E9C-4A71-4A4F-9CDA-7CA081F3EF74}" destId="{704FCF54-F2F9-4D8C-BDD4-0004C38E7F1C}" srcOrd="0" destOrd="0" presId="urn:microsoft.com/office/officeart/2005/8/layout/hierarchy3"/>
    <dgm:cxn modelId="{5A58C0E1-17E4-4FC6-8C2C-CF6E570BDD87}" type="presOf" srcId="{F69AE409-FFB1-4739-8828-2E469EF56255}" destId="{DB3BBD11-44B5-4F51-B704-EFE353F8521A}" srcOrd="1" destOrd="0" presId="urn:microsoft.com/office/officeart/2005/8/layout/hierarchy3"/>
    <dgm:cxn modelId="{9F1076E3-ACB0-478C-BF81-67DF1508E41D}" srcId="{65CE8F4B-3955-47CD-B25D-B5F7AA2ED084}" destId="{C29E7E29-0A8B-406E-85A9-0E7A3DE6462A}" srcOrd="0" destOrd="0" parTransId="{259AACBA-4198-4CD4-BCBB-E5631BDCE05E}" sibTransId="{B9E7BFBC-6DCB-4780-B65A-C8126F043B65}"/>
    <dgm:cxn modelId="{7213E0E5-9129-41E4-AD64-67CE83081812}" srcId="{F913ECB3-9612-42B9-A0C3-245AB3071EBF}" destId="{8A416C4B-49FD-43D6-AD51-8878FC74569F}" srcOrd="1" destOrd="0" parTransId="{7C299520-83C4-4850-8EA3-EBD0E6078F85}" sibTransId="{892AC798-A0A1-4D0C-A60C-DB9722FD48BB}"/>
    <dgm:cxn modelId="{826925F9-2F15-4833-9C60-1DB50BC19A3D}" srcId="{65CE8F4B-3955-47CD-B25D-B5F7AA2ED084}" destId="{69DE779E-9A02-4660-9AF8-DF7581F5B06E}" srcOrd="1" destOrd="0" parTransId="{F3AE9F4F-6A53-486E-AF2E-2624049E10B9}" sibTransId="{50624EEE-5FDF-4DF8-BE91-5934E307F2FB}"/>
    <dgm:cxn modelId="{4B0E1E0A-F9A0-462B-A92F-89DC1DF15141}" type="presParOf" srcId="{704FCF54-F2F9-4D8C-BDD4-0004C38E7F1C}" destId="{954632F4-9F69-465B-AA21-07754F7A3055}" srcOrd="0" destOrd="0" presId="urn:microsoft.com/office/officeart/2005/8/layout/hierarchy3"/>
    <dgm:cxn modelId="{DD91A1AD-7B7D-472C-8B1A-7F5AD00215D1}" type="presParOf" srcId="{954632F4-9F69-465B-AA21-07754F7A3055}" destId="{05399B8D-4819-4FF9-B2B9-EF37889E5738}" srcOrd="0" destOrd="0" presId="urn:microsoft.com/office/officeart/2005/8/layout/hierarchy3"/>
    <dgm:cxn modelId="{E330327F-201B-430E-80A5-4248150CDCE7}" type="presParOf" srcId="{05399B8D-4819-4FF9-B2B9-EF37889E5738}" destId="{6E932C29-D0BA-49A2-B48C-77667ABB8CB0}" srcOrd="0" destOrd="0" presId="urn:microsoft.com/office/officeart/2005/8/layout/hierarchy3"/>
    <dgm:cxn modelId="{BD97CE50-2BA7-4179-8612-FA1C7B4D5CE7}" type="presParOf" srcId="{05399B8D-4819-4FF9-B2B9-EF37889E5738}" destId="{10C4FB85-659B-4196-953E-F7B1D925B9D6}" srcOrd="1" destOrd="0" presId="urn:microsoft.com/office/officeart/2005/8/layout/hierarchy3"/>
    <dgm:cxn modelId="{744EB82F-A744-49AE-BBD2-7C6DAF53E6BF}" type="presParOf" srcId="{954632F4-9F69-465B-AA21-07754F7A3055}" destId="{91B43F4D-1D4E-4905-A8CE-688891E33935}" srcOrd="1" destOrd="0" presId="urn:microsoft.com/office/officeart/2005/8/layout/hierarchy3"/>
    <dgm:cxn modelId="{0F88FACE-57AB-4470-980F-02A879893129}" type="presParOf" srcId="{91B43F4D-1D4E-4905-A8CE-688891E33935}" destId="{49E49714-9159-4A65-80C3-75069084A6BB}" srcOrd="0" destOrd="0" presId="urn:microsoft.com/office/officeart/2005/8/layout/hierarchy3"/>
    <dgm:cxn modelId="{37D2186C-2F4E-4E9E-8CEC-214F29728A7E}" type="presParOf" srcId="{91B43F4D-1D4E-4905-A8CE-688891E33935}" destId="{739C7D0B-F751-43DE-AA11-CB9326FB4543}" srcOrd="1" destOrd="0" presId="urn:microsoft.com/office/officeart/2005/8/layout/hierarchy3"/>
    <dgm:cxn modelId="{CCD2F301-20E5-4538-B01E-8F89186337EE}" type="presParOf" srcId="{91B43F4D-1D4E-4905-A8CE-688891E33935}" destId="{9C79175F-55D0-47E5-8B9D-1D04FBEE04C4}" srcOrd="2" destOrd="0" presId="urn:microsoft.com/office/officeart/2005/8/layout/hierarchy3"/>
    <dgm:cxn modelId="{13150923-EAB9-458A-B2D9-387AED20E8F7}" type="presParOf" srcId="{91B43F4D-1D4E-4905-A8CE-688891E33935}" destId="{3B0F40B5-37B4-42FB-83E0-2A913254B5F7}" srcOrd="3" destOrd="0" presId="urn:microsoft.com/office/officeart/2005/8/layout/hierarchy3"/>
    <dgm:cxn modelId="{94749FAE-F552-496F-9F1B-8381717E6BE1}" type="presParOf" srcId="{704FCF54-F2F9-4D8C-BDD4-0004C38E7F1C}" destId="{790797BF-3F15-453C-BCAE-ECB4740F1897}" srcOrd="1" destOrd="0" presId="urn:microsoft.com/office/officeart/2005/8/layout/hierarchy3"/>
    <dgm:cxn modelId="{4969EDCD-D828-460D-AE23-B4CB1D88E1AC}" type="presParOf" srcId="{790797BF-3F15-453C-BCAE-ECB4740F1897}" destId="{F11ECB03-ABAA-482F-8857-3B5E46E0E2D7}" srcOrd="0" destOrd="0" presId="urn:microsoft.com/office/officeart/2005/8/layout/hierarchy3"/>
    <dgm:cxn modelId="{8CC22FF8-4C2C-41BC-B3AF-7B67551554BB}" type="presParOf" srcId="{F11ECB03-ABAA-482F-8857-3B5E46E0E2D7}" destId="{9C548827-96FD-47C8-885F-7AECFAEF3E2F}" srcOrd="0" destOrd="0" presId="urn:microsoft.com/office/officeart/2005/8/layout/hierarchy3"/>
    <dgm:cxn modelId="{418725F6-B711-4A2D-A24F-EE5A79CA3FD3}" type="presParOf" srcId="{F11ECB03-ABAA-482F-8857-3B5E46E0E2D7}" destId="{DB3BBD11-44B5-4F51-B704-EFE353F8521A}" srcOrd="1" destOrd="0" presId="urn:microsoft.com/office/officeart/2005/8/layout/hierarchy3"/>
    <dgm:cxn modelId="{914A2D5A-90A2-4586-BFF7-B8BAFB0985AB}" type="presParOf" srcId="{790797BF-3F15-453C-BCAE-ECB4740F1897}" destId="{7739D4B4-59E6-4C6F-A3D0-84EA03005AA7}" srcOrd="1" destOrd="0" presId="urn:microsoft.com/office/officeart/2005/8/layout/hierarchy3"/>
    <dgm:cxn modelId="{58ABDB99-7F24-4F46-B6C7-0BFBBB69033C}" type="presParOf" srcId="{7739D4B4-59E6-4C6F-A3D0-84EA03005AA7}" destId="{D97E7F99-6854-4435-AB5D-82AB37434AF0}" srcOrd="0" destOrd="0" presId="urn:microsoft.com/office/officeart/2005/8/layout/hierarchy3"/>
    <dgm:cxn modelId="{3AD5C8D0-2325-4951-9C06-F58D463310DA}" type="presParOf" srcId="{7739D4B4-59E6-4C6F-A3D0-84EA03005AA7}" destId="{AAB7CFDD-43B3-46F8-9139-0F7CBDC8FBC4}" srcOrd="1" destOrd="0" presId="urn:microsoft.com/office/officeart/2005/8/layout/hierarchy3"/>
    <dgm:cxn modelId="{DDCF766C-641B-4CBA-B965-56DF1EA38CC8}" type="presParOf" srcId="{7739D4B4-59E6-4C6F-A3D0-84EA03005AA7}" destId="{0B4766EF-29F8-4414-873A-5DD44B8557C0}" srcOrd="2" destOrd="0" presId="urn:microsoft.com/office/officeart/2005/8/layout/hierarchy3"/>
    <dgm:cxn modelId="{A1C8E248-EAB0-4DAC-858B-EA356B784B71}" type="presParOf" srcId="{7739D4B4-59E6-4C6F-A3D0-84EA03005AA7}" destId="{0B571B0A-6A9B-4529-BFB2-E66EB0010AED}" srcOrd="3" destOrd="0" presId="urn:microsoft.com/office/officeart/2005/8/layout/hierarchy3"/>
    <dgm:cxn modelId="{A0E78DC1-7A70-434B-B4A3-D6B923E49378}" type="presParOf" srcId="{704FCF54-F2F9-4D8C-BDD4-0004C38E7F1C}" destId="{11CE3048-C46C-4CA6-B086-BF2A87D2BDDE}" srcOrd="2" destOrd="0" presId="urn:microsoft.com/office/officeart/2005/8/layout/hierarchy3"/>
    <dgm:cxn modelId="{B2FDC208-968A-4FC4-AB39-048F14F2A853}" type="presParOf" srcId="{11CE3048-C46C-4CA6-B086-BF2A87D2BDDE}" destId="{8C6D0082-B32B-4013-8C40-8E982A1889E0}" srcOrd="0" destOrd="0" presId="urn:microsoft.com/office/officeart/2005/8/layout/hierarchy3"/>
    <dgm:cxn modelId="{0E90CD70-0D48-4DCC-A9ED-4A899734FFC8}" type="presParOf" srcId="{8C6D0082-B32B-4013-8C40-8E982A1889E0}" destId="{3D913192-ACE2-4734-887A-CEC47DD69CEE}" srcOrd="0" destOrd="0" presId="urn:microsoft.com/office/officeart/2005/8/layout/hierarchy3"/>
    <dgm:cxn modelId="{A9CF6002-A18F-4164-96F8-5C414D6CC5DC}" type="presParOf" srcId="{8C6D0082-B32B-4013-8C40-8E982A1889E0}" destId="{0300FE1F-49D2-467D-A4F7-041CC1297F16}" srcOrd="1" destOrd="0" presId="urn:microsoft.com/office/officeart/2005/8/layout/hierarchy3"/>
    <dgm:cxn modelId="{B9198BB5-8FD7-4A47-AB62-2F1FD06FDA63}" type="presParOf" srcId="{11CE3048-C46C-4CA6-B086-BF2A87D2BDDE}" destId="{DA17202B-E372-4A23-B33C-2A5461116158}" srcOrd="1" destOrd="0" presId="urn:microsoft.com/office/officeart/2005/8/layout/hierarchy3"/>
    <dgm:cxn modelId="{5DCC222B-01FF-4E87-989E-CF4641D57B97}" type="presParOf" srcId="{DA17202B-E372-4A23-B33C-2A5461116158}" destId="{6D85332E-BFF1-408F-A6F3-8FA704C661F1}" srcOrd="0" destOrd="0" presId="urn:microsoft.com/office/officeart/2005/8/layout/hierarchy3"/>
    <dgm:cxn modelId="{93FB2D26-E270-4003-AB21-DC59BFCB0F00}" type="presParOf" srcId="{DA17202B-E372-4A23-B33C-2A5461116158}" destId="{C302D88D-26C4-4D92-B8DB-6EA897FD7408}" srcOrd="1" destOrd="0" presId="urn:microsoft.com/office/officeart/2005/8/layout/hierarchy3"/>
    <dgm:cxn modelId="{390434BB-8ADC-4187-BB40-07E23B254F34}" type="presParOf" srcId="{DA17202B-E372-4A23-B33C-2A5461116158}" destId="{1F9F472A-59B6-4707-B947-418876B6CF45}" srcOrd="2" destOrd="0" presId="urn:microsoft.com/office/officeart/2005/8/layout/hierarchy3"/>
    <dgm:cxn modelId="{F1469CC5-7A3D-4B59-B54F-13BA77B7F5AE}" type="presParOf" srcId="{DA17202B-E372-4A23-B33C-2A5461116158}" destId="{48472A27-2AD2-4AC0-9520-8FF74CEB39ED}"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426AFC3-3582-4696-9FA0-6A044AAFD26C}" type="doc">
      <dgm:prSet loTypeId="urn:microsoft.com/office/officeart/2005/8/layout/lProcess3" loCatId="process" qsTypeId="urn:microsoft.com/office/officeart/2005/8/quickstyle/simple1" qsCatId="simple" csTypeId="urn:microsoft.com/office/officeart/2005/8/colors/colorful2" csCatId="colorful" phldr="1"/>
      <dgm:spPr/>
      <dgm:t>
        <a:bodyPr/>
        <a:lstStyle/>
        <a:p>
          <a:endParaRPr lang="fr-CI"/>
        </a:p>
      </dgm:t>
    </dgm:pt>
    <dgm:pt modelId="{CDA0F4F5-7213-4145-BD19-987C3026F223}">
      <dgm:prSet phldrT="[Texte]" custT="1"/>
      <dgm:spPr/>
      <dgm:t>
        <a:bodyPr/>
        <a:lstStyle/>
        <a:p>
          <a:r>
            <a:rPr lang="fr-FR" sz="2000" dirty="0">
              <a:latin typeface="Verdana" panose="020B0604030504040204" pitchFamily="34" charset="0"/>
              <a:ea typeface="Verdana" panose="020B0604030504040204" pitchFamily="34" charset="0"/>
            </a:rPr>
            <a:t>Contrôle et respect des lois et règlements</a:t>
          </a:r>
          <a:endParaRPr lang="fr-CI" sz="2000" dirty="0">
            <a:latin typeface="Verdana" panose="020B0604030504040204" pitchFamily="34" charset="0"/>
            <a:ea typeface="Verdana" panose="020B0604030504040204" pitchFamily="34" charset="0"/>
          </a:endParaRPr>
        </a:p>
      </dgm:t>
    </dgm:pt>
    <dgm:pt modelId="{8CD810CA-6B26-4F31-8A71-D0ABD9CBECB1}" type="parTrans" cxnId="{D6D24513-236C-4D7D-A806-CE82E887A9F0}">
      <dgm:prSet/>
      <dgm:spPr/>
      <dgm:t>
        <a:bodyPr/>
        <a:lstStyle/>
        <a:p>
          <a:endParaRPr lang="fr-CI" sz="1600">
            <a:latin typeface="Verdana" panose="020B0604030504040204" pitchFamily="34" charset="0"/>
            <a:ea typeface="Verdana" panose="020B0604030504040204" pitchFamily="34" charset="0"/>
          </a:endParaRPr>
        </a:p>
      </dgm:t>
    </dgm:pt>
    <dgm:pt modelId="{55B869D7-F0EA-40E1-9B01-9EEB2FDF7383}" type="sibTrans" cxnId="{D6D24513-236C-4D7D-A806-CE82E887A9F0}">
      <dgm:prSet/>
      <dgm:spPr/>
      <dgm:t>
        <a:bodyPr/>
        <a:lstStyle/>
        <a:p>
          <a:endParaRPr lang="fr-CI" sz="1600">
            <a:latin typeface="Verdana" panose="020B0604030504040204" pitchFamily="34" charset="0"/>
            <a:ea typeface="Verdana" panose="020B0604030504040204" pitchFamily="34" charset="0"/>
          </a:endParaRPr>
        </a:p>
      </dgm:t>
    </dgm:pt>
    <dgm:pt modelId="{C988E5C0-3657-4C59-ABF2-E343F8674D85}">
      <dgm:prSet phldrT="[Texte]" custT="1"/>
      <dgm:spPr/>
      <dgm:t>
        <a:bodyPr/>
        <a:lstStyle/>
        <a:p>
          <a:r>
            <a:rPr lang="fr-FR" sz="1400" dirty="0">
              <a:latin typeface="Verdana" panose="020B0604030504040204" pitchFamily="34" charset="0"/>
              <a:ea typeface="Verdana" panose="020B0604030504040204" pitchFamily="34" charset="0"/>
            </a:rPr>
            <a:t>Contrôler les conventions en vigueur</a:t>
          </a:r>
          <a:endParaRPr lang="fr-CI" sz="1400" dirty="0">
            <a:latin typeface="Verdana" panose="020B0604030504040204" pitchFamily="34" charset="0"/>
            <a:ea typeface="Verdana" panose="020B0604030504040204" pitchFamily="34" charset="0"/>
          </a:endParaRPr>
        </a:p>
      </dgm:t>
    </dgm:pt>
    <dgm:pt modelId="{C378F572-837D-45A4-B165-1EB9850A195B}" type="parTrans" cxnId="{9F4020B7-2082-4338-BCF4-2C645CDAEB74}">
      <dgm:prSet/>
      <dgm:spPr/>
      <dgm:t>
        <a:bodyPr/>
        <a:lstStyle/>
        <a:p>
          <a:endParaRPr lang="fr-CI" sz="1600">
            <a:latin typeface="Verdana" panose="020B0604030504040204" pitchFamily="34" charset="0"/>
            <a:ea typeface="Verdana" panose="020B0604030504040204" pitchFamily="34" charset="0"/>
          </a:endParaRPr>
        </a:p>
      </dgm:t>
    </dgm:pt>
    <dgm:pt modelId="{F034F7CD-A03E-4A2E-A114-EFCFFDA30F2F}" type="sibTrans" cxnId="{9F4020B7-2082-4338-BCF4-2C645CDAEB74}">
      <dgm:prSet/>
      <dgm:spPr/>
      <dgm:t>
        <a:bodyPr/>
        <a:lstStyle/>
        <a:p>
          <a:endParaRPr lang="fr-CI" sz="1600">
            <a:latin typeface="Verdana" panose="020B0604030504040204" pitchFamily="34" charset="0"/>
            <a:ea typeface="Verdana" panose="020B0604030504040204" pitchFamily="34" charset="0"/>
          </a:endParaRPr>
        </a:p>
      </dgm:t>
    </dgm:pt>
    <dgm:pt modelId="{5D928CA7-8061-4AD8-83EE-9583FC0E010B}">
      <dgm:prSet phldrT="[Texte]" custT="1"/>
      <dgm:spPr/>
      <dgm:t>
        <a:bodyPr/>
        <a:lstStyle/>
        <a:p>
          <a:r>
            <a:rPr lang="fr-FR" sz="1100" dirty="0">
              <a:latin typeface="Verdana" panose="020B0604030504040204" pitchFamily="34" charset="0"/>
              <a:ea typeface="Verdana" panose="020B0604030504040204" pitchFamily="34" charset="0"/>
            </a:rPr>
            <a:t>Audit des coûts éligibles /</a:t>
          </a:r>
        </a:p>
        <a:p>
          <a:r>
            <a:rPr lang="fr-FR" sz="1100" dirty="0">
              <a:latin typeface="Verdana" panose="020B0604030504040204" pitchFamily="34" charset="0"/>
              <a:ea typeface="Verdana" panose="020B0604030504040204" pitchFamily="34" charset="0"/>
            </a:rPr>
            <a:t>Emettre un avis visant à optimiser le coût des investissements</a:t>
          </a:r>
          <a:endParaRPr lang="fr-CI" sz="1100" dirty="0">
            <a:latin typeface="Verdana" panose="020B0604030504040204" pitchFamily="34" charset="0"/>
            <a:ea typeface="Verdana" panose="020B0604030504040204" pitchFamily="34" charset="0"/>
          </a:endParaRPr>
        </a:p>
      </dgm:t>
    </dgm:pt>
    <dgm:pt modelId="{7BFFFA44-87EC-4DBC-BCB3-2018724E68C0}" type="parTrans" cxnId="{B14659C4-B7E8-44CA-9F76-8A2A23AA9815}">
      <dgm:prSet/>
      <dgm:spPr/>
      <dgm:t>
        <a:bodyPr/>
        <a:lstStyle/>
        <a:p>
          <a:endParaRPr lang="fr-CI" sz="1600">
            <a:latin typeface="Verdana" panose="020B0604030504040204" pitchFamily="34" charset="0"/>
            <a:ea typeface="Verdana" panose="020B0604030504040204" pitchFamily="34" charset="0"/>
          </a:endParaRPr>
        </a:p>
      </dgm:t>
    </dgm:pt>
    <dgm:pt modelId="{E4020912-DC11-4909-803C-2F1A9FBC0A4E}" type="sibTrans" cxnId="{B14659C4-B7E8-44CA-9F76-8A2A23AA9815}">
      <dgm:prSet/>
      <dgm:spPr/>
      <dgm:t>
        <a:bodyPr/>
        <a:lstStyle/>
        <a:p>
          <a:endParaRPr lang="fr-CI" sz="1600">
            <a:latin typeface="Verdana" panose="020B0604030504040204" pitchFamily="34" charset="0"/>
            <a:ea typeface="Verdana" panose="020B0604030504040204" pitchFamily="34" charset="0"/>
          </a:endParaRPr>
        </a:p>
      </dgm:t>
    </dgm:pt>
    <dgm:pt modelId="{4A9DAA7D-B721-4D24-957D-B27F4ECC0961}">
      <dgm:prSet phldrT="[Texte]" custT="1"/>
      <dgm:spPr/>
      <dgm:t>
        <a:bodyPr/>
        <a:lstStyle/>
        <a:p>
          <a:r>
            <a:rPr lang="fr-FR" sz="2000" dirty="0">
              <a:latin typeface="Verdana" panose="020B0604030504040204" pitchFamily="34" charset="0"/>
              <a:ea typeface="Verdana" panose="020B0604030504040204" pitchFamily="34" charset="0"/>
            </a:rPr>
            <a:t>Protection des intérêts des usagers</a:t>
          </a:r>
          <a:endParaRPr lang="fr-CI" sz="2000" dirty="0">
            <a:latin typeface="Verdana" panose="020B0604030504040204" pitchFamily="34" charset="0"/>
            <a:ea typeface="Verdana" panose="020B0604030504040204" pitchFamily="34" charset="0"/>
          </a:endParaRPr>
        </a:p>
      </dgm:t>
    </dgm:pt>
    <dgm:pt modelId="{C901EE59-B5B0-4D58-A425-3CA56FD05D4E}" type="parTrans" cxnId="{2992806B-1D8D-49E4-A639-DCC4FE26F8EA}">
      <dgm:prSet/>
      <dgm:spPr/>
      <dgm:t>
        <a:bodyPr/>
        <a:lstStyle/>
        <a:p>
          <a:endParaRPr lang="fr-CI" sz="1600">
            <a:latin typeface="Verdana" panose="020B0604030504040204" pitchFamily="34" charset="0"/>
            <a:ea typeface="Verdana" panose="020B0604030504040204" pitchFamily="34" charset="0"/>
          </a:endParaRPr>
        </a:p>
      </dgm:t>
    </dgm:pt>
    <dgm:pt modelId="{65B2A097-EC58-418E-98B8-7535D33ECF59}" type="sibTrans" cxnId="{2992806B-1D8D-49E4-A639-DCC4FE26F8EA}">
      <dgm:prSet/>
      <dgm:spPr/>
      <dgm:t>
        <a:bodyPr/>
        <a:lstStyle/>
        <a:p>
          <a:endParaRPr lang="fr-CI" sz="1600">
            <a:latin typeface="Verdana" panose="020B0604030504040204" pitchFamily="34" charset="0"/>
            <a:ea typeface="Verdana" panose="020B0604030504040204" pitchFamily="34" charset="0"/>
          </a:endParaRPr>
        </a:p>
      </dgm:t>
    </dgm:pt>
    <dgm:pt modelId="{A242CDAF-00F5-437C-9CBE-F251A6DEDEA5}">
      <dgm:prSet phldrT="[Texte]" custT="1"/>
      <dgm:spPr/>
      <dgm:t>
        <a:bodyPr/>
        <a:lstStyle/>
        <a:p>
          <a:r>
            <a:rPr lang="fr-FR" sz="1400" dirty="0">
              <a:latin typeface="Verdana" panose="020B0604030504040204" pitchFamily="34" charset="0"/>
              <a:ea typeface="Verdana" panose="020B0604030504040204" pitchFamily="34" charset="0"/>
            </a:rPr>
            <a:t>Garantir une fourniture suffisante</a:t>
          </a:r>
          <a:endParaRPr lang="fr-CI" sz="1400" dirty="0">
            <a:latin typeface="Verdana" panose="020B0604030504040204" pitchFamily="34" charset="0"/>
            <a:ea typeface="Verdana" panose="020B0604030504040204" pitchFamily="34" charset="0"/>
          </a:endParaRPr>
        </a:p>
      </dgm:t>
    </dgm:pt>
    <dgm:pt modelId="{A0254147-56C2-4F43-8E4D-78E82EEB88AF}" type="parTrans" cxnId="{40B922CB-63B8-4711-A4DA-494191464220}">
      <dgm:prSet/>
      <dgm:spPr/>
      <dgm:t>
        <a:bodyPr/>
        <a:lstStyle/>
        <a:p>
          <a:endParaRPr lang="fr-CI" sz="1600">
            <a:latin typeface="Verdana" panose="020B0604030504040204" pitchFamily="34" charset="0"/>
            <a:ea typeface="Verdana" panose="020B0604030504040204" pitchFamily="34" charset="0"/>
          </a:endParaRPr>
        </a:p>
      </dgm:t>
    </dgm:pt>
    <dgm:pt modelId="{B769DD7F-FF69-4BDF-BE2D-1382D4636B82}" type="sibTrans" cxnId="{40B922CB-63B8-4711-A4DA-494191464220}">
      <dgm:prSet/>
      <dgm:spPr/>
      <dgm:t>
        <a:bodyPr/>
        <a:lstStyle/>
        <a:p>
          <a:endParaRPr lang="fr-CI" sz="1600">
            <a:latin typeface="Verdana" panose="020B0604030504040204" pitchFamily="34" charset="0"/>
            <a:ea typeface="Verdana" panose="020B0604030504040204" pitchFamily="34" charset="0"/>
          </a:endParaRPr>
        </a:p>
      </dgm:t>
    </dgm:pt>
    <dgm:pt modelId="{B4754168-F529-419B-B667-D92C86CD967B}">
      <dgm:prSet phldrT="[Texte]" custT="1"/>
      <dgm:spPr/>
      <dgm:t>
        <a:bodyPr/>
        <a:lstStyle/>
        <a:p>
          <a:r>
            <a:rPr lang="fr-FR" sz="1200" dirty="0">
              <a:latin typeface="Verdana" panose="020B0604030504040204" pitchFamily="34" charset="0"/>
              <a:ea typeface="Verdana" panose="020B0604030504040204" pitchFamily="34" charset="0"/>
            </a:rPr>
            <a:t>Garantir une fourniture de bonne qualité et à des coûts optimisés</a:t>
          </a:r>
          <a:endParaRPr lang="fr-CI" sz="1200" dirty="0">
            <a:latin typeface="Verdana" panose="020B0604030504040204" pitchFamily="34" charset="0"/>
            <a:ea typeface="Verdana" panose="020B0604030504040204" pitchFamily="34" charset="0"/>
          </a:endParaRPr>
        </a:p>
      </dgm:t>
    </dgm:pt>
    <dgm:pt modelId="{6473BF03-93F1-4D68-AC83-8B59EE010D17}" type="parTrans" cxnId="{ACAA5D29-7D7C-448B-8921-3DC163C429C8}">
      <dgm:prSet/>
      <dgm:spPr/>
      <dgm:t>
        <a:bodyPr/>
        <a:lstStyle/>
        <a:p>
          <a:endParaRPr lang="fr-CI" sz="1600">
            <a:latin typeface="Verdana" panose="020B0604030504040204" pitchFamily="34" charset="0"/>
            <a:ea typeface="Verdana" panose="020B0604030504040204" pitchFamily="34" charset="0"/>
          </a:endParaRPr>
        </a:p>
      </dgm:t>
    </dgm:pt>
    <dgm:pt modelId="{CB45ABE4-2D2A-4F37-89F3-6978D5FE11AE}" type="sibTrans" cxnId="{ACAA5D29-7D7C-448B-8921-3DC163C429C8}">
      <dgm:prSet/>
      <dgm:spPr/>
      <dgm:t>
        <a:bodyPr/>
        <a:lstStyle/>
        <a:p>
          <a:endParaRPr lang="fr-CI" sz="1600">
            <a:latin typeface="Verdana" panose="020B0604030504040204" pitchFamily="34" charset="0"/>
            <a:ea typeface="Verdana" panose="020B0604030504040204" pitchFamily="34" charset="0"/>
          </a:endParaRPr>
        </a:p>
      </dgm:t>
    </dgm:pt>
    <dgm:pt modelId="{EFD6FFCD-26F9-4B06-84F6-BF72EA6DDE38}">
      <dgm:prSet phldrT="[Texte]" custT="1"/>
      <dgm:spPr/>
      <dgm:t>
        <a:bodyPr/>
        <a:lstStyle/>
        <a:p>
          <a:r>
            <a:rPr lang="fr-FR" sz="2000" dirty="0">
              <a:latin typeface="Verdana" panose="020B0604030504040204" pitchFamily="34" charset="0"/>
              <a:ea typeface="Verdana" panose="020B0604030504040204" pitchFamily="34" charset="0"/>
            </a:rPr>
            <a:t>Proposition des tarifs </a:t>
          </a:r>
          <a:r>
            <a:rPr lang="fr-CI" sz="2000" dirty="0">
              <a:latin typeface="Verdana" panose="020B0604030504040204" pitchFamily="34" charset="0"/>
              <a:ea typeface="Verdana" panose="020B0604030504040204" pitchFamily="34" charset="0"/>
            </a:rPr>
            <a:t>de l’électricité</a:t>
          </a:r>
        </a:p>
      </dgm:t>
    </dgm:pt>
    <dgm:pt modelId="{6DE1DEB2-33B6-4658-8A98-38D252E9363A}" type="parTrans" cxnId="{12E26D35-E839-4940-8631-D889B7102EA4}">
      <dgm:prSet/>
      <dgm:spPr/>
      <dgm:t>
        <a:bodyPr/>
        <a:lstStyle/>
        <a:p>
          <a:endParaRPr lang="fr-CI" sz="1600">
            <a:latin typeface="Verdana" panose="020B0604030504040204" pitchFamily="34" charset="0"/>
            <a:ea typeface="Verdana" panose="020B0604030504040204" pitchFamily="34" charset="0"/>
          </a:endParaRPr>
        </a:p>
      </dgm:t>
    </dgm:pt>
    <dgm:pt modelId="{31CD3ACC-1954-473E-9E91-C7A0152755F7}" type="sibTrans" cxnId="{12E26D35-E839-4940-8631-D889B7102EA4}">
      <dgm:prSet/>
      <dgm:spPr/>
      <dgm:t>
        <a:bodyPr/>
        <a:lstStyle/>
        <a:p>
          <a:endParaRPr lang="fr-CI" sz="1600">
            <a:latin typeface="Verdana" panose="020B0604030504040204" pitchFamily="34" charset="0"/>
            <a:ea typeface="Verdana" panose="020B0604030504040204" pitchFamily="34" charset="0"/>
          </a:endParaRPr>
        </a:p>
      </dgm:t>
    </dgm:pt>
    <dgm:pt modelId="{60CB0C6F-8B8A-42BA-8A4A-3BE3C7AAAC32}">
      <dgm:prSet phldrT="[Texte]" custT="1"/>
      <dgm:spPr/>
      <dgm:t>
        <a:bodyPr/>
        <a:lstStyle/>
        <a:p>
          <a:r>
            <a:rPr lang="fr-FR" sz="1400" dirty="0">
              <a:latin typeface="Verdana" panose="020B0604030504040204" pitchFamily="34" charset="0"/>
              <a:ea typeface="Verdana" panose="020B0604030504040204" pitchFamily="34" charset="0"/>
            </a:rPr>
            <a:t>Déterminer le coût de revient et le tarif de vente</a:t>
          </a:r>
          <a:endParaRPr lang="fr-CI" sz="1400" dirty="0">
            <a:latin typeface="Verdana" panose="020B0604030504040204" pitchFamily="34" charset="0"/>
            <a:ea typeface="Verdana" panose="020B0604030504040204" pitchFamily="34" charset="0"/>
          </a:endParaRPr>
        </a:p>
      </dgm:t>
    </dgm:pt>
    <dgm:pt modelId="{89A3A4A0-74B7-4C2C-B3B4-9C5C22B5BA85}" type="parTrans" cxnId="{35A48AEF-09EE-4717-9CC1-34D87EEA0E76}">
      <dgm:prSet/>
      <dgm:spPr/>
      <dgm:t>
        <a:bodyPr/>
        <a:lstStyle/>
        <a:p>
          <a:endParaRPr lang="fr-CI" sz="1600">
            <a:latin typeface="Verdana" panose="020B0604030504040204" pitchFamily="34" charset="0"/>
            <a:ea typeface="Verdana" panose="020B0604030504040204" pitchFamily="34" charset="0"/>
          </a:endParaRPr>
        </a:p>
      </dgm:t>
    </dgm:pt>
    <dgm:pt modelId="{7C59F986-B42C-488E-8B2A-EB32662906FD}" type="sibTrans" cxnId="{35A48AEF-09EE-4717-9CC1-34D87EEA0E76}">
      <dgm:prSet/>
      <dgm:spPr/>
      <dgm:t>
        <a:bodyPr/>
        <a:lstStyle/>
        <a:p>
          <a:endParaRPr lang="fr-CI" sz="1600">
            <a:latin typeface="Verdana" panose="020B0604030504040204" pitchFamily="34" charset="0"/>
            <a:ea typeface="Verdana" panose="020B0604030504040204" pitchFamily="34" charset="0"/>
          </a:endParaRPr>
        </a:p>
      </dgm:t>
    </dgm:pt>
    <dgm:pt modelId="{CED5031C-3596-4A8C-B566-07527F6694AB}">
      <dgm:prSet phldrT="[Texte]" custT="1"/>
      <dgm:spPr/>
      <dgm:t>
        <a:bodyPr/>
        <a:lstStyle/>
        <a:p>
          <a:r>
            <a:rPr lang="fr-FR" sz="1200" dirty="0">
              <a:latin typeface="Verdana" panose="020B0604030504040204" pitchFamily="34" charset="0"/>
              <a:ea typeface="Verdana" panose="020B0604030504040204" pitchFamily="34" charset="0"/>
            </a:rPr>
            <a:t>Réaliser des études sur la rémunération du capital investi</a:t>
          </a:r>
          <a:endParaRPr lang="fr-CI" sz="1200" dirty="0">
            <a:latin typeface="Verdana" panose="020B0604030504040204" pitchFamily="34" charset="0"/>
            <a:ea typeface="Verdana" panose="020B0604030504040204" pitchFamily="34" charset="0"/>
          </a:endParaRPr>
        </a:p>
      </dgm:t>
    </dgm:pt>
    <dgm:pt modelId="{D501456B-32D1-4046-B768-98DEFDD01F6B}" type="parTrans" cxnId="{AB580F07-5A98-4C64-9925-304891ADA1CE}">
      <dgm:prSet/>
      <dgm:spPr/>
      <dgm:t>
        <a:bodyPr/>
        <a:lstStyle/>
        <a:p>
          <a:endParaRPr lang="fr-CI" sz="1600">
            <a:latin typeface="Verdana" panose="020B0604030504040204" pitchFamily="34" charset="0"/>
            <a:ea typeface="Verdana" panose="020B0604030504040204" pitchFamily="34" charset="0"/>
          </a:endParaRPr>
        </a:p>
      </dgm:t>
    </dgm:pt>
    <dgm:pt modelId="{2F83815D-B282-47DC-9BA1-0C6A4E33A5F8}" type="sibTrans" cxnId="{AB580F07-5A98-4C64-9925-304891ADA1CE}">
      <dgm:prSet/>
      <dgm:spPr/>
      <dgm:t>
        <a:bodyPr/>
        <a:lstStyle/>
        <a:p>
          <a:endParaRPr lang="fr-CI" sz="1600">
            <a:latin typeface="Verdana" panose="020B0604030504040204" pitchFamily="34" charset="0"/>
            <a:ea typeface="Verdana" panose="020B0604030504040204" pitchFamily="34" charset="0"/>
          </a:endParaRPr>
        </a:p>
      </dgm:t>
    </dgm:pt>
    <dgm:pt modelId="{DF3A3F1C-3F05-48EE-8EF8-3267E6AA0DA6}" type="pres">
      <dgm:prSet presAssocID="{6426AFC3-3582-4696-9FA0-6A044AAFD26C}" presName="Name0" presStyleCnt="0">
        <dgm:presLayoutVars>
          <dgm:chPref val="3"/>
          <dgm:dir/>
          <dgm:animLvl val="lvl"/>
          <dgm:resizeHandles/>
        </dgm:presLayoutVars>
      </dgm:prSet>
      <dgm:spPr/>
    </dgm:pt>
    <dgm:pt modelId="{4A3F0A20-71B6-409B-BDD0-818FC025A17E}" type="pres">
      <dgm:prSet presAssocID="{CDA0F4F5-7213-4145-BD19-987C3026F223}" presName="horFlow" presStyleCnt="0"/>
      <dgm:spPr/>
    </dgm:pt>
    <dgm:pt modelId="{45902B74-C2F8-4DCA-9EB7-A41CD2321CD3}" type="pres">
      <dgm:prSet presAssocID="{CDA0F4F5-7213-4145-BD19-987C3026F223}" presName="bigChev" presStyleLbl="node1" presStyleIdx="0" presStyleCnt="3"/>
      <dgm:spPr/>
    </dgm:pt>
    <dgm:pt modelId="{158771D7-0668-4FF6-B1D6-7DDAC5DF83F9}" type="pres">
      <dgm:prSet presAssocID="{C378F572-837D-45A4-B165-1EB9850A195B}" presName="parTrans" presStyleCnt="0"/>
      <dgm:spPr/>
    </dgm:pt>
    <dgm:pt modelId="{099AEC93-283B-45A0-8658-30E934D1F139}" type="pres">
      <dgm:prSet presAssocID="{C988E5C0-3657-4C59-ABF2-E343F8674D85}" presName="node" presStyleLbl="alignAccFollowNode1" presStyleIdx="0" presStyleCnt="6">
        <dgm:presLayoutVars>
          <dgm:bulletEnabled val="1"/>
        </dgm:presLayoutVars>
      </dgm:prSet>
      <dgm:spPr/>
    </dgm:pt>
    <dgm:pt modelId="{30391A2F-1A19-4AD1-86FF-8675D845BE46}" type="pres">
      <dgm:prSet presAssocID="{F034F7CD-A03E-4A2E-A114-EFCFFDA30F2F}" presName="sibTrans" presStyleCnt="0"/>
      <dgm:spPr/>
    </dgm:pt>
    <dgm:pt modelId="{2F308F95-4B2F-4AF3-A1BA-1ED0EADF96BF}" type="pres">
      <dgm:prSet presAssocID="{5D928CA7-8061-4AD8-83EE-9583FC0E010B}" presName="node" presStyleLbl="alignAccFollowNode1" presStyleIdx="1" presStyleCnt="6">
        <dgm:presLayoutVars>
          <dgm:bulletEnabled val="1"/>
        </dgm:presLayoutVars>
      </dgm:prSet>
      <dgm:spPr/>
    </dgm:pt>
    <dgm:pt modelId="{A9B8757C-60EB-4C0D-8CFB-B7F625F7E045}" type="pres">
      <dgm:prSet presAssocID="{CDA0F4F5-7213-4145-BD19-987C3026F223}" presName="vSp" presStyleCnt="0"/>
      <dgm:spPr/>
    </dgm:pt>
    <dgm:pt modelId="{D0ECD661-0560-4AEF-A454-491FD77930E4}" type="pres">
      <dgm:prSet presAssocID="{4A9DAA7D-B721-4D24-957D-B27F4ECC0961}" presName="horFlow" presStyleCnt="0"/>
      <dgm:spPr/>
    </dgm:pt>
    <dgm:pt modelId="{89039629-4AF1-45C6-B96E-49EBB67E0E58}" type="pres">
      <dgm:prSet presAssocID="{4A9DAA7D-B721-4D24-957D-B27F4ECC0961}" presName="bigChev" presStyleLbl="node1" presStyleIdx="1" presStyleCnt="3"/>
      <dgm:spPr/>
    </dgm:pt>
    <dgm:pt modelId="{1751E2E1-5455-458A-A7F8-D1B7D5B59AE2}" type="pres">
      <dgm:prSet presAssocID="{A0254147-56C2-4F43-8E4D-78E82EEB88AF}" presName="parTrans" presStyleCnt="0"/>
      <dgm:spPr/>
    </dgm:pt>
    <dgm:pt modelId="{9F767A52-906D-4A12-9DDB-BAEF7BD2A994}" type="pres">
      <dgm:prSet presAssocID="{A242CDAF-00F5-437C-9CBE-F251A6DEDEA5}" presName="node" presStyleLbl="alignAccFollowNode1" presStyleIdx="2" presStyleCnt="6">
        <dgm:presLayoutVars>
          <dgm:bulletEnabled val="1"/>
        </dgm:presLayoutVars>
      </dgm:prSet>
      <dgm:spPr/>
    </dgm:pt>
    <dgm:pt modelId="{1751F9FC-BC2E-404A-A5C2-2D6740B04884}" type="pres">
      <dgm:prSet presAssocID="{B769DD7F-FF69-4BDF-BE2D-1382D4636B82}" presName="sibTrans" presStyleCnt="0"/>
      <dgm:spPr/>
    </dgm:pt>
    <dgm:pt modelId="{1CA7E76C-D0FC-4F3C-ADF6-90ECD8416B81}" type="pres">
      <dgm:prSet presAssocID="{B4754168-F529-419B-B667-D92C86CD967B}" presName="node" presStyleLbl="alignAccFollowNode1" presStyleIdx="3" presStyleCnt="6">
        <dgm:presLayoutVars>
          <dgm:bulletEnabled val="1"/>
        </dgm:presLayoutVars>
      </dgm:prSet>
      <dgm:spPr/>
    </dgm:pt>
    <dgm:pt modelId="{2DADC3CE-CF36-461F-B0BF-D99EC001FBD3}" type="pres">
      <dgm:prSet presAssocID="{4A9DAA7D-B721-4D24-957D-B27F4ECC0961}" presName="vSp" presStyleCnt="0"/>
      <dgm:spPr/>
    </dgm:pt>
    <dgm:pt modelId="{698282CD-55D2-4DEA-A6DB-D3CE98576D11}" type="pres">
      <dgm:prSet presAssocID="{EFD6FFCD-26F9-4B06-84F6-BF72EA6DDE38}" presName="horFlow" presStyleCnt="0"/>
      <dgm:spPr/>
    </dgm:pt>
    <dgm:pt modelId="{361F83C6-3D9B-4132-A9A7-F5BD79B8F9C2}" type="pres">
      <dgm:prSet presAssocID="{EFD6FFCD-26F9-4B06-84F6-BF72EA6DDE38}" presName="bigChev" presStyleLbl="node1" presStyleIdx="2" presStyleCnt="3"/>
      <dgm:spPr/>
    </dgm:pt>
    <dgm:pt modelId="{59BF4A91-9FA7-4AC8-BDF7-76085B8CBA4D}" type="pres">
      <dgm:prSet presAssocID="{89A3A4A0-74B7-4C2C-B3B4-9C5C22B5BA85}" presName="parTrans" presStyleCnt="0"/>
      <dgm:spPr/>
    </dgm:pt>
    <dgm:pt modelId="{87A15BE4-8B03-4C8F-8C80-80550DB77FA3}" type="pres">
      <dgm:prSet presAssocID="{60CB0C6F-8B8A-42BA-8A4A-3BE3C7AAAC32}" presName="node" presStyleLbl="alignAccFollowNode1" presStyleIdx="4" presStyleCnt="6">
        <dgm:presLayoutVars>
          <dgm:bulletEnabled val="1"/>
        </dgm:presLayoutVars>
      </dgm:prSet>
      <dgm:spPr/>
    </dgm:pt>
    <dgm:pt modelId="{93B4714F-098C-41D1-BD33-35D6305ABF69}" type="pres">
      <dgm:prSet presAssocID="{7C59F986-B42C-488E-8B2A-EB32662906FD}" presName="sibTrans" presStyleCnt="0"/>
      <dgm:spPr/>
    </dgm:pt>
    <dgm:pt modelId="{74E4959A-7E1C-41F6-84BB-65304CF56069}" type="pres">
      <dgm:prSet presAssocID="{CED5031C-3596-4A8C-B566-07527F6694AB}" presName="node" presStyleLbl="alignAccFollowNode1" presStyleIdx="5" presStyleCnt="6">
        <dgm:presLayoutVars>
          <dgm:bulletEnabled val="1"/>
        </dgm:presLayoutVars>
      </dgm:prSet>
      <dgm:spPr/>
    </dgm:pt>
  </dgm:ptLst>
  <dgm:cxnLst>
    <dgm:cxn modelId="{AB580F07-5A98-4C64-9925-304891ADA1CE}" srcId="{EFD6FFCD-26F9-4B06-84F6-BF72EA6DDE38}" destId="{CED5031C-3596-4A8C-B566-07527F6694AB}" srcOrd="1" destOrd="0" parTransId="{D501456B-32D1-4046-B768-98DEFDD01F6B}" sibTransId="{2F83815D-B282-47DC-9BA1-0C6A4E33A5F8}"/>
    <dgm:cxn modelId="{D6D24513-236C-4D7D-A806-CE82E887A9F0}" srcId="{6426AFC3-3582-4696-9FA0-6A044AAFD26C}" destId="{CDA0F4F5-7213-4145-BD19-987C3026F223}" srcOrd="0" destOrd="0" parTransId="{8CD810CA-6B26-4F31-8A71-D0ABD9CBECB1}" sibTransId="{55B869D7-F0EA-40E1-9B01-9EEB2FDF7383}"/>
    <dgm:cxn modelId="{DEE76A1F-051E-47D4-A3B2-48DCF4DACD59}" type="presOf" srcId="{CDA0F4F5-7213-4145-BD19-987C3026F223}" destId="{45902B74-C2F8-4DCA-9EB7-A41CD2321CD3}" srcOrd="0" destOrd="0" presId="urn:microsoft.com/office/officeart/2005/8/layout/lProcess3"/>
    <dgm:cxn modelId="{ACAA5D29-7D7C-448B-8921-3DC163C429C8}" srcId="{4A9DAA7D-B721-4D24-957D-B27F4ECC0961}" destId="{B4754168-F529-419B-B667-D92C86CD967B}" srcOrd="1" destOrd="0" parTransId="{6473BF03-93F1-4D68-AC83-8B59EE010D17}" sibTransId="{CB45ABE4-2D2A-4F37-89F3-6978D5FE11AE}"/>
    <dgm:cxn modelId="{F519EA2E-9A20-4E4F-A2AD-ECB05544195F}" type="presOf" srcId="{B4754168-F529-419B-B667-D92C86CD967B}" destId="{1CA7E76C-D0FC-4F3C-ADF6-90ECD8416B81}" srcOrd="0" destOrd="0" presId="urn:microsoft.com/office/officeart/2005/8/layout/lProcess3"/>
    <dgm:cxn modelId="{12E26D35-E839-4940-8631-D889B7102EA4}" srcId="{6426AFC3-3582-4696-9FA0-6A044AAFD26C}" destId="{EFD6FFCD-26F9-4B06-84F6-BF72EA6DDE38}" srcOrd="2" destOrd="0" parTransId="{6DE1DEB2-33B6-4658-8A98-38D252E9363A}" sibTransId="{31CD3ACC-1954-473E-9E91-C7A0152755F7}"/>
    <dgm:cxn modelId="{C817045E-3F0A-4196-BDED-23BA46A8B244}" type="presOf" srcId="{4A9DAA7D-B721-4D24-957D-B27F4ECC0961}" destId="{89039629-4AF1-45C6-B96E-49EBB67E0E58}" srcOrd="0" destOrd="0" presId="urn:microsoft.com/office/officeart/2005/8/layout/lProcess3"/>
    <dgm:cxn modelId="{2992806B-1D8D-49E4-A639-DCC4FE26F8EA}" srcId="{6426AFC3-3582-4696-9FA0-6A044AAFD26C}" destId="{4A9DAA7D-B721-4D24-957D-B27F4ECC0961}" srcOrd="1" destOrd="0" parTransId="{C901EE59-B5B0-4D58-A425-3CA56FD05D4E}" sibTransId="{65B2A097-EC58-418E-98B8-7535D33ECF59}"/>
    <dgm:cxn modelId="{2203746E-82D5-45D2-9915-C7B81FAF1F20}" type="presOf" srcId="{5D928CA7-8061-4AD8-83EE-9583FC0E010B}" destId="{2F308F95-4B2F-4AF3-A1BA-1ED0EADF96BF}" srcOrd="0" destOrd="0" presId="urn:microsoft.com/office/officeart/2005/8/layout/lProcess3"/>
    <dgm:cxn modelId="{91FC2A84-2ACD-4C56-846A-9814B6DF1909}" type="presOf" srcId="{60CB0C6F-8B8A-42BA-8A4A-3BE3C7AAAC32}" destId="{87A15BE4-8B03-4C8F-8C80-80550DB77FA3}" srcOrd="0" destOrd="0" presId="urn:microsoft.com/office/officeart/2005/8/layout/lProcess3"/>
    <dgm:cxn modelId="{BF595987-15D7-4658-AA34-E443A7623340}" type="presOf" srcId="{A242CDAF-00F5-437C-9CBE-F251A6DEDEA5}" destId="{9F767A52-906D-4A12-9DDB-BAEF7BD2A994}" srcOrd="0" destOrd="0" presId="urn:microsoft.com/office/officeart/2005/8/layout/lProcess3"/>
    <dgm:cxn modelId="{D8F7989A-D1AD-46A4-A3C4-BC6B2B53633F}" type="presOf" srcId="{C988E5C0-3657-4C59-ABF2-E343F8674D85}" destId="{099AEC93-283B-45A0-8658-30E934D1F139}" srcOrd="0" destOrd="0" presId="urn:microsoft.com/office/officeart/2005/8/layout/lProcess3"/>
    <dgm:cxn modelId="{9F4020B7-2082-4338-BCF4-2C645CDAEB74}" srcId="{CDA0F4F5-7213-4145-BD19-987C3026F223}" destId="{C988E5C0-3657-4C59-ABF2-E343F8674D85}" srcOrd="0" destOrd="0" parTransId="{C378F572-837D-45A4-B165-1EB9850A195B}" sibTransId="{F034F7CD-A03E-4A2E-A114-EFCFFDA30F2F}"/>
    <dgm:cxn modelId="{B14659C4-B7E8-44CA-9F76-8A2A23AA9815}" srcId="{CDA0F4F5-7213-4145-BD19-987C3026F223}" destId="{5D928CA7-8061-4AD8-83EE-9583FC0E010B}" srcOrd="1" destOrd="0" parTransId="{7BFFFA44-87EC-4DBC-BCB3-2018724E68C0}" sibTransId="{E4020912-DC11-4909-803C-2F1A9FBC0A4E}"/>
    <dgm:cxn modelId="{40B922CB-63B8-4711-A4DA-494191464220}" srcId="{4A9DAA7D-B721-4D24-957D-B27F4ECC0961}" destId="{A242CDAF-00F5-437C-9CBE-F251A6DEDEA5}" srcOrd="0" destOrd="0" parTransId="{A0254147-56C2-4F43-8E4D-78E82EEB88AF}" sibTransId="{B769DD7F-FF69-4BDF-BE2D-1382D4636B82}"/>
    <dgm:cxn modelId="{6BA188CF-528B-47E8-A7D7-77182AA49F60}" type="presOf" srcId="{CED5031C-3596-4A8C-B566-07527F6694AB}" destId="{74E4959A-7E1C-41F6-84BB-65304CF56069}" srcOrd="0" destOrd="0" presId="urn:microsoft.com/office/officeart/2005/8/layout/lProcess3"/>
    <dgm:cxn modelId="{441807D6-27EC-48E3-A9AA-5393CBAF6227}" type="presOf" srcId="{EFD6FFCD-26F9-4B06-84F6-BF72EA6DDE38}" destId="{361F83C6-3D9B-4132-A9A7-F5BD79B8F9C2}" srcOrd="0" destOrd="0" presId="urn:microsoft.com/office/officeart/2005/8/layout/lProcess3"/>
    <dgm:cxn modelId="{66295ED6-77BD-40A6-B7E7-09597038C735}" type="presOf" srcId="{6426AFC3-3582-4696-9FA0-6A044AAFD26C}" destId="{DF3A3F1C-3F05-48EE-8EF8-3267E6AA0DA6}" srcOrd="0" destOrd="0" presId="urn:microsoft.com/office/officeart/2005/8/layout/lProcess3"/>
    <dgm:cxn modelId="{35A48AEF-09EE-4717-9CC1-34D87EEA0E76}" srcId="{EFD6FFCD-26F9-4B06-84F6-BF72EA6DDE38}" destId="{60CB0C6F-8B8A-42BA-8A4A-3BE3C7AAAC32}" srcOrd="0" destOrd="0" parTransId="{89A3A4A0-74B7-4C2C-B3B4-9C5C22B5BA85}" sibTransId="{7C59F986-B42C-488E-8B2A-EB32662906FD}"/>
    <dgm:cxn modelId="{27B403E0-6CEF-4F31-9EF7-288CECF03FD4}" type="presParOf" srcId="{DF3A3F1C-3F05-48EE-8EF8-3267E6AA0DA6}" destId="{4A3F0A20-71B6-409B-BDD0-818FC025A17E}" srcOrd="0" destOrd="0" presId="urn:microsoft.com/office/officeart/2005/8/layout/lProcess3"/>
    <dgm:cxn modelId="{FA581C8B-353A-48E1-AC0C-E2385D00073E}" type="presParOf" srcId="{4A3F0A20-71B6-409B-BDD0-818FC025A17E}" destId="{45902B74-C2F8-4DCA-9EB7-A41CD2321CD3}" srcOrd="0" destOrd="0" presId="urn:microsoft.com/office/officeart/2005/8/layout/lProcess3"/>
    <dgm:cxn modelId="{075CD044-DCFA-41DE-B6EE-A0DD054E351D}" type="presParOf" srcId="{4A3F0A20-71B6-409B-BDD0-818FC025A17E}" destId="{158771D7-0668-4FF6-B1D6-7DDAC5DF83F9}" srcOrd="1" destOrd="0" presId="urn:microsoft.com/office/officeart/2005/8/layout/lProcess3"/>
    <dgm:cxn modelId="{18AB0A28-B8DC-4A63-A0B1-644978E88BD4}" type="presParOf" srcId="{4A3F0A20-71B6-409B-BDD0-818FC025A17E}" destId="{099AEC93-283B-45A0-8658-30E934D1F139}" srcOrd="2" destOrd="0" presId="urn:microsoft.com/office/officeart/2005/8/layout/lProcess3"/>
    <dgm:cxn modelId="{AC5476CF-F890-4D0C-B3A7-13C401C69D45}" type="presParOf" srcId="{4A3F0A20-71B6-409B-BDD0-818FC025A17E}" destId="{30391A2F-1A19-4AD1-86FF-8675D845BE46}" srcOrd="3" destOrd="0" presId="urn:microsoft.com/office/officeart/2005/8/layout/lProcess3"/>
    <dgm:cxn modelId="{16AE49A2-3D22-4A54-AA52-F8921E40784A}" type="presParOf" srcId="{4A3F0A20-71B6-409B-BDD0-818FC025A17E}" destId="{2F308F95-4B2F-4AF3-A1BA-1ED0EADF96BF}" srcOrd="4" destOrd="0" presId="urn:microsoft.com/office/officeart/2005/8/layout/lProcess3"/>
    <dgm:cxn modelId="{D8A5EFB1-B493-4DBB-8C25-97A2176CB6DB}" type="presParOf" srcId="{DF3A3F1C-3F05-48EE-8EF8-3267E6AA0DA6}" destId="{A9B8757C-60EB-4C0D-8CFB-B7F625F7E045}" srcOrd="1" destOrd="0" presId="urn:microsoft.com/office/officeart/2005/8/layout/lProcess3"/>
    <dgm:cxn modelId="{74865A5F-9AD1-4C2D-BE2E-B60DA4480904}" type="presParOf" srcId="{DF3A3F1C-3F05-48EE-8EF8-3267E6AA0DA6}" destId="{D0ECD661-0560-4AEF-A454-491FD77930E4}" srcOrd="2" destOrd="0" presId="urn:microsoft.com/office/officeart/2005/8/layout/lProcess3"/>
    <dgm:cxn modelId="{8D25F894-7203-46CD-B4A7-9773B4795E50}" type="presParOf" srcId="{D0ECD661-0560-4AEF-A454-491FD77930E4}" destId="{89039629-4AF1-45C6-B96E-49EBB67E0E58}" srcOrd="0" destOrd="0" presId="urn:microsoft.com/office/officeart/2005/8/layout/lProcess3"/>
    <dgm:cxn modelId="{342DCCB5-742E-4CC4-B7AA-DD95BDE5A9BE}" type="presParOf" srcId="{D0ECD661-0560-4AEF-A454-491FD77930E4}" destId="{1751E2E1-5455-458A-A7F8-D1B7D5B59AE2}" srcOrd="1" destOrd="0" presId="urn:microsoft.com/office/officeart/2005/8/layout/lProcess3"/>
    <dgm:cxn modelId="{5E0DF9BF-C78A-4E8C-B2FE-80565D1219CA}" type="presParOf" srcId="{D0ECD661-0560-4AEF-A454-491FD77930E4}" destId="{9F767A52-906D-4A12-9DDB-BAEF7BD2A994}" srcOrd="2" destOrd="0" presId="urn:microsoft.com/office/officeart/2005/8/layout/lProcess3"/>
    <dgm:cxn modelId="{9030B9AD-E6DE-4F83-AB99-2FDA3AE0E91A}" type="presParOf" srcId="{D0ECD661-0560-4AEF-A454-491FD77930E4}" destId="{1751F9FC-BC2E-404A-A5C2-2D6740B04884}" srcOrd="3" destOrd="0" presId="urn:microsoft.com/office/officeart/2005/8/layout/lProcess3"/>
    <dgm:cxn modelId="{D80CCE25-D555-4BAC-8E81-038C9A0C955D}" type="presParOf" srcId="{D0ECD661-0560-4AEF-A454-491FD77930E4}" destId="{1CA7E76C-D0FC-4F3C-ADF6-90ECD8416B81}" srcOrd="4" destOrd="0" presId="urn:microsoft.com/office/officeart/2005/8/layout/lProcess3"/>
    <dgm:cxn modelId="{5A0F5E7E-1FBD-4D18-BA49-F097F42477C2}" type="presParOf" srcId="{DF3A3F1C-3F05-48EE-8EF8-3267E6AA0DA6}" destId="{2DADC3CE-CF36-461F-B0BF-D99EC001FBD3}" srcOrd="3" destOrd="0" presId="urn:microsoft.com/office/officeart/2005/8/layout/lProcess3"/>
    <dgm:cxn modelId="{08BFDC81-F1FF-4B56-A4DF-F6664600E2E9}" type="presParOf" srcId="{DF3A3F1C-3F05-48EE-8EF8-3267E6AA0DA6}" destId="{698282CD-55D2-4DEA-A6DB-D3CE98576D11}" srcOrd="4" destOrd="0" presId="urn:microsoft.com/office/officeart/2005/8/layout/lProcess3"/>
    <dgm:cxn modelId="{EA1FC29C-262F-4381-9DC0-BC47ED028B35}" type="presParOf" srcId="{698282CD-55D2-4DEA-A6DB-D3CE98576D11}" destId="{361F83C6-3D9B-4132-A9A7-F5BD79B8F9C2}" srcOrd="0" destOrd="0" presId="urn:microsoft.com/office/officeart/2005/8/layout/lProcess3"/>
    <dgm:cxn modelId="{70380DCF-4811-4151-AA52-169F0B8EC87A}" type="presParOf" srcId="{698282CD-55D2-4DEA-A6DB-D3CE98576D11}" destId="{59BF4A91-9FA7-4AC8-BDF7-76085B8CBA4D}" srcOrd="1" destOrd="0" presId="urn:microsoft.com/office/officeart/2005/8/layout/lProcess3"/>
    <dgm:cxn modelId="{FC3EB4B7-6368-48DF-B8B6-1F2D76C516BF}" type="presParOf" srcId="{698282CD-55D2-4DEA-A6DB-D3CE98576D11}" destId="{87A15BE4-8B03-4C8F-8C80-80550DB77FA3}" srcOrd="2" destOrd="0" presId="urn:microsoft.com/office/officeart/2005/8/layout/lProcess3"/>
    <dgm:cxn modelId="{AF1ED632-CEC4-4BF0-BB08-7002A1468FB0}" type="presParOf" srcId="{698282CD-55D2-4DEA-A6DB-D3CE98576D11}" destId="{93B4714F-098C-41D1-BD33-35D6305ABF69}" srcOrd="3" destOrd="0" presId="urn:microsoft.com/office/officeart/2005/8/layout/lProcess3"/>
    <dgm:cxn modelId="{6E9582AF-D9F1-40C6-82A7-D92C64490F2E}" type="presParOf" srcId="{698282CD-55D2-4DEA-A6DB-D3CE98576D11}" destId="{74E4959A-7E1C-41F6-84BB-65304CF56069}" srcOrd="4"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426AFC3-3582-4696-9FA0-6A044AAFD26C}" type="doc">
      <dgm:prSet loTypeId="urn:microsoft.com/office/officeart/2005/8/layout/lProcess3" loCatId="process" qsTypeId="urn:microsoft.com/office/officeart/2005/8/quickstyle/simple1" qsCatId="simple" csTypeId="urn:microsoft.com/office/officeart/2005/8/colors/colorful1" csCatId="colorful" phldr="1"/>
      <dgm:spPr/>
      <dgm:t>
        <a:bodyPr/>
        <a:lstStyle/>
        <a:p>
          <a:endParaRPr lang="fr-CI"/>
        </a:p>
      </dgm:t>
    </dgm:pt>
    <dgm:pt modelId="{CDA0F4F5-7213-4145-BD19-987C3026F223}">
      <dgm:prSet phldrT="[Texte]" custT="1"/>
      <dgm:spPr/>
      <dgm:t>
        <a:bodyPr/>
        <a:lstStyle/>
        <a:p>
          <a:r>
            <a:rPr lang="fr-FR" sz="2000" dirty="0">
              <a:latin typeface="Verdana" panose="020B0604030504040204" pitchFamily="34" charset="0"/>
              <a:ea typeface="Verdana" panose="020B0604030504040204" pitchFamily="34" charset="0"/>
            </a:rPr>
            <a:t>Règlement des litiges</a:t>
          </a:r>
          <a:endParaRPr lang="fr-CI" sz="2000" dirty="0">
            <a:latin typeface="Verdana" panose="020B0604030504040204" pitchFamily="34" charset="0"/>
            <a:ea typeface="Verdana" panose="020B0604030504040204" pitchFamily="34" charset="0"/>
          </a:endParaRPr>
        </a:p>
      </dgm:t>
    </dgm:pt>
    <dgm:pt modelId="{8CD810CA-6B26-4F31-8A71-D0ABD9CBECB1}" type="parTrans" cxnId="{D6D24513-236C-4D7D-A806-CE82E887A9F0}">
      <dgm:prSet/>
      <dgm:spPr/>
      <dgm:t>
        <a:bodyPr/>
        <a:lstStyle/>
        <a:p>
          <a:endParaRPr lang="fr-CI" sz="1600">
            <a:latin typeface="Verdana" panose="020B0604030504040204" pitchFamily="34" charset="0"/>
            <a:ea typeface="Verdana" panose="020B0604030504040204" pitchFamily="34" charset="0"/>
          </a:endParaRPr>
        </a:p>
      </dgm:t>
    </dgm:pt>
    <dgm:pt modelId="{55B869D7-F0EA-40E1-9B01-9EEB2FDF7383}" type="sibTrans" cxnId="{D6D24513-236C-4D7D-A806-CE82E887A9F0}">
      <dgm:prSet/>
      <dgm:spPr/>
      <dgm:t>
        <a:bodyPr/>
        <a:lstStyle/>
        <a:p>
          <a:endParaRPr lang="fr-CI" sz="1600">
            <a:latin typeface="Verdana" panose="020B0604030504040204" pitchFamily="34" charset="0"/>
            <a:ea typeface="Verdana" panose="020B0604030504040204" pitchFamily="34" charset="0"/>
          </a:endParaRPr>
        </a:p>
      </dgm:t>
    </dgm:pt>
    <dgm:pt modelId="{C988E5C0-3657-4C59-ABF2-E343F8674D85}">
      <dgm:prSet phldrT="[Texte]" custT="1"/>
      <dgm:spPr/>
      <dgm:t>
        <a:bodyPr/>
        <a:lstStyle/>
        <a:p>
          <a:r>
            <a:rPr lang="fr-CA" sz="1400" dirty="0">
              <a:latin typeface="Verdana" panose="020B0604030504040204" pitchFamily="34" charset="0"/>
              <a:ea typeface="Verdana" panose="020B0604030504040204" pitchFamily="34" charset="0"/>
            </a:rPr>
            <a:t>Régler les litiges entre les opérateurs et entre opérateurs et usagers </a:t>
          </a:r>
          <a:endParaRPr lang="fr-CI" sz="1400" dirty="0">
            <a:latin typeface="Verdana" panose="020B0604030504040204" pitchFamily="34" charset="0"/>
            <a:ea typeface="Verdana" panose="020B0604030504040204" pitchFamily="34" charset="0"/>
          </a:endParaRPr>
        </a:p>
      </dgm:t>
    </dgm:pt>
    <dgm:pt modelId="{C378F572-837D-45A4-B165-1EB9850A195B}" type="parTrans" cxnId="{9F4020B7-2082-4338-BCF4-2C645CDAEB74}">
      <dgm:prSet/>
      <dgm:spPr/>
      <dgm:t>
        <a:bodyPr/>
        <a:lstStyle/>
        <a:p>
          <a:endParaRPr lang="fr-CI" sz="1600">
            <a:latin typeface="Verdana" panose="020B0604030504040204" pitchFamily="34" charset="0"/>
            <a:ea typeface="Verdana" panose="020B0604030504040204" pitchFamily="34" charset="0"/>
          </a:endParaRPr>
        </a:p>
      </dgm:t>
    </dgm:pt>
    <dgm:pt modelId="{F034F7CD-A03E-4A2E-A114-EFCFFDA30F2F}" type="sibTrans" cxnId="{9F4020B7-2082-4338-BCF4-2C645CDAEB74}">
      <dgm:prSet/>
      <dgm:spPr/>
      <dgm:t>
        <a:bodyPr/>
        <a:lstStyle/>
        <a:p>
          <a:endParaRPr lang="fr-CI" sz="1600">
            <a:latin typeface="Verdana" panose="020B0604030504040204" pitchFamily="34" charset="0"/>
            <a:ea typeface="Verdana" panose="020B0604030504040204" pitchFamily="34" charset="0"/>
          </a:endParaRPr>
        </a:p>
      </dgm:t>
    </dgm:pt>
    <dgm:pt modelId="{5D928CA7-8061-4AD8-83EE-9583FC0E010B}">
      <dgm:prSet phldrT="[Texte]" custT="1"/>
      <dgm:spPr/>
      <dgm:t>
        <a:bodyPr/>
        <a:lstStyle/>
        <a:p>
          <a:r>
            <a:rPr lang="fr-FR" sz="1100" dirty="0">
              <a:latin typeface="Verdana" panose="020B0604030504040204" pitchFamily="34" charset="0"/>
              <a:ea typeface="Verdana" panose="020B0604030504040204" pitchFamily="34" charset="0"/>
            </a:rPr>
            <a:t>Traitement des recours; </a:t>
          </a:r>
        </a:p>
        <a:p>
          <a:r>
            <a:rPr lang="fr-FR" sz="1100" dirty="0">
              <a:latin typeface="Verdana" panose="020B0604030504040204" pitchFamily="34" charset="0"/>
              <a:ea typeface="Verdana" panose="020B0604030504040204" pitchFamily="34" charset="0"/>
            </a:rPr>
            <a:t>Droits de suite</a:t>
          </a:r>
        </a:p>
        <a:p>
          <a:r>
            <a:rPr lang="fr-FR" sz="1100" dirty="0">
              <a:latin typeface="Verdana" panose="020B0604030504040204" pitchFamily="34" charset="0"/>
              <a:ea typeface="Verdana" panose="020B0604030504040204" pitchFamily="34" charset="0"/>
            </a:rPr>
            <a:t>Garantir les investissements des opérateurs</a:t>
          </a:r>
          <a:endParaRPr lang="fr-CI" sz="1100" dirty="0">
            <a:latin typeface="Verdana" panose="020B0604030504040204" pitchFamily="34" charset="0"/>
            <a:ea typeface="Verdana" panose="020B0604030504040204" pitchFamily="34" charset="0"/>
          </a:endParaRPr>
        </a:p>
      </dgm:t>
    </dgm:pt>
    <dgm:pt modelId="{7BFFFA44-87EC-4DBC-BCB3-2018724E68C0}" type="parTrans" cxnId="{B14659C4-B7E8-44CA-9F76-8A2A23AA9815}">
      <dgm:prSet/>
      <dgm:spPr/>
      <dgm:t>
        <a:bodyPr/>
        <a:lstStyle/>
        <a:p>
          <a:endParaRPr lang="fr-CI" sz="1600">
            <a:latin typeface="Verdana" panose="020B0604030504040204" pitchFamily="34" charset="0"/>
            <a:ea typeface="Verdana" panose="020B0604030504040204" pitchFamily="34" charset="0"/>
          </a:endParaRPr>
        </a:p>
      </dgm:t>
    </dgm:pt>
    <dgm:pt modelId="{E4020912-DC11-4909-803C-2F1A9FBC0A4E}" type="sibTrans" cxnId="{B14659C4-B7E8-44CA-9F76-8A2A23AA9815}">
      <dgm:prSet/>
      <dgm:spPr/>
      <dgm:t>
        <a:bodyPr/>
        <a:lstStyle/>
        <a:p>
          <a:endParaRPr lang="fr-CI" sz="1600">
            <a:latin typeface="Verdana" panose="020B0604030504040204" pitchFamily="34" charset="0"/>
            <a:ea typeface="Verdana" panose="020B0604030504040204" pitchFamily="34" charset="0"/>
          </a:endParaRPr>
        </a:p>
      </dgm:t>
    </dgm:pt>
    <dgm:pt modelId="{4A9DAA7D-B721-4D24-957D-B27F4ECC0961}">
      <dgm:prSet phldrT="[Texte]" custT="1"/>
      <dgm:spPr/>
      <dgm:t>
        <a:bodyPr/>
        <a:lstStyle/>
        <a:p>
          <a:r>
            <a:rPr lang="fr-FR" sz="2000" dirty="0">
              <a:latin typeface="Verdana" panose="020B0604030504040204" pitchFamily="34" charset="0"/>
              <a:ea typeface="Verdana" panose="020B0604030504040204" pitchFamily="34" charset="0"/>
            </a:rPr>
            <a:t>Conseil et assistance à l’Etat</a:t>
          </a:r>
          <a:endParaRPr lang="fr-CI" sz="2000" dirty="0">
            <a:latin typeface="Verdana" panose="020B0604030504040204" pitchFamily="34" charset="0"/>
            <a:ea typeface="Verdana" panose="020B0604030504040204" pitchFamily="34" charset="0"/>
          </a:endParaRPr>
        </a:p>
      </dgm:t>
    </dgm:pt>
    <dgm:pt modelId="{C901EE59-B5B0-4D58-A425-3CA56FD05D4E}" type="parTrans" cxnId="{2992806B-1D8D-49E4-A639-DCC4FE26F8EA}">
      <dgm:prSet/>
      <dgm:spPr/>
      <dgm:t>
        <a:bodyPr/>
        <a:lstStyle/>
        <a:p>
          <a:endParaRPr lang="fr-CI" sz="1600">
            <a:latin typeface="Verdana" panose="020B0604030504040204" pitchFamily="34" charset="0"/>
            <a:ea typeface="Verdana" panose="020B0604030504040204" pitchFamily="34" charset="0"/>
          </a:endParaRPr>
        </a:p>
      </dgm:t>
    </dgm:pt>
    <dgm:pt modelId="{65B2A097-EC58-418E-98B8-7535D33ECF59}" type="sibTrans" cxnId="{2992806B-1D8D-49E4-A639-DCC4FE26F8EA}">
      <dgm:prSet/>
      <dgm:spPr/>
      <dgm:t>
        <a:bodyPr/>
        <a:lstStyle/>
        <a:p>
          <a:endParaRPr lang="fr-CI" sz="1600">
            <a:latin typeface="Verdana" panose="020B0604030504040204" pitchFamily="34" charset="0"/>
            <a:ea typeface="Verdana" panose="020B0604030504040204" pitchFamily="34" charset="0"/>
          </a:endParaRPr>
        </a:p>
      </dgm:t>
    </dgm:pt>
    <dgm:pt modelId="{A242CDAF-00F5-437C-9CBE-F251A6DEDEA5}">
      <dgm:prSet phldrT="[Texte]" custT="1"/>
      <dgm:spPr/>
      <dgm:t>
        <a:bodyPr/>
        <a:lstStyle/>
        <a:p>
          <a:r>
            <a:rPr lang="fr-FR" sz="1400" dirty="0">
              <a:latin typeface="Verdana" panose="020B0604030504040204" pitchFamily="34" charset="0"/>
              <a:ea typeface="Verdana" panose="020B0604030504040204" pitchFamily="34" charset="0"/>
            </a:rPr>
            <a:t>Avis sur la planification des investissements et le contrôle de leur mise en </a:t>
          </a:r>
          <a:r>
            <a:rPr lang="fr-FR" sz="1400" dirty="0" err="1">
              <a:latin typeface="Verdana" panose="020B0604030504040204" pitchFamily="34" charset="0"/>
              <a:ea typeface="Verdana" panose="020B0604030504040204" pitchFamily="34" charset="0"/>
            </a:rPr>
            <a:t>oeuvre</a:t>
          </a:r>
          <a:endParaRPr lang="fr-CI" sz="1400" dirty="0">
            <a:latin typeface="Verdana" panose="020B0604030504040204" pitchFamily="34" charset="0"/>
            <a:ea typeface="Verdana" panose="020B0604030504040204" pitchFamily="34" charset="0"/>
          </a:endParaRPr>
        </a:p>
      </dgm:t>
    </dgm:pt>
    <dgm:pt modelId="{A0254147-56C2-4F43-8E4D-78E82EEB88AF}" type="parTrans" cxnId="{40B922CB-63B8-4711-A4DA-494191464220}">
      <dgm:prSet/>
      <dgm:spPr/>
      <dgm:t>
        <a:bodyPr/>
        <a:lstStyle/>
        <a:p>
          <a:endParaRPr lang="fr-CI" sz="1600">
            <a:latin typeface="Verdana" panose="020B0604030504040204" pitchFamily="34" charset="0"/>
            <a:ea typeface="Verdana" panose="020B0604030504040204" pitchFamily="34" charset="0"/>
          </a:endParaRPr>
        </a:p>
      </dgm:t>
    </dgm:pt>
    <dgm:pt modelId="{B769DD7F-FF69-4BDF-BE2D-1382D4636B82}" type="sibTrans" cxnId="{40B922CB-63B8-4711-A4DA-494191464220}">
      <dgm:prSet/>
      <dgm:spPr/>
      <dgm:t>
        <a:bodyPr/>
        <a:lstStyle/>
        <a:p>
          <a:endParaRPr lang="fr-CI" sz="1600">
            <a:latin typeface="Verdana" panose="020B0604030504040204" pitchFamily="34" charset="0"/>
            <a:ea typeface="Verdana" panose="020B0604030504040204" pitchFamily="34" charset="0"/>
          </a:endParaRPr>
        </a:p>
      </dgm:t>
    </dgm:pt>
    <dgm:pt modelId="{B4754168-F529-419B-B667-D92C86CD967B}">
      <dgm:prSet phldrT="[Texte]" custT="1"/>
      <dgm:spPr/>
      <dgm:t>
        <a:bodyPr/>
        <a:lstStyle/>
        <a:p>
          <a:r>
            <a:rPr lang="fr-FR" sz="1200" dirty="0">
              <a:latin typeface="Verdana" panose="020B0604030504040204" pitchFamily="34" charset="0"/>
              <a:ea typeface="Verdana" panose="020B0604030504040204" pitchFamily="34" charset="0"/>
            </a:rPr>
            <a:t>Faire de la veille technologique en matière d’électricité</a:t>
          </a:r>
          <a:endParaRPr lang="fr-CI" sz="1200" dirty="0">
            <a:latin typeface="Verdana" panose="020B0604030504040204" pitchFamily="34" charset="0"/>
            <a:ea typeface="Verdana" panose="020B0604030504040204" pitchFamily="34" charset="0"/>
          </a:endParaRPr>
        </a:p>
      </dgm:t>
    </dgm:pt>
    <dgm:pt modelId="{6473BF03-93F1-4D68-AC83-8B59EE010D17}" type="parTrans" cxnId="{ACAA5D29-7D7C-448B-8921-3DC163C429C8}">
      <dgm:prSet/>
      <dgm:spPr/>
      <dgm:t>
        <a:bodyPr/>
        <a:lstStyle/>
        <a:p>
          <a:endParaRPr lang="fr-CI" sz="1600">
            <a:latin typeface="Verdana" panose="020B0604030504040204" pitchFamily="34" charset="0"/>
            <a:ea typeface="Verdana" panose="020B0604030504040204" pitchFamily="34" charset="0"/>
          </a:endParaRPr>
        </a:p>
      </dgm:t>
    </dgm:pt>
    <dgm:pt modelId="{CB45ABE4-2D2A-4F37-89F3-6978D5FE11AE}" type="sibTrans" cxnId="{ACAA5D29-7D7C-448B-8921-3DC163C429C8}">
      <dgm:prSet/>
      <dgm:spPr/>
      <dgm:t>
        <a:bodyPr/>
        <a:lstStyle/>
        <a:p>
          <a:endParaRPr lang="fr-CI" sz="1600">
            <a:latin typeface="Verdana" panose="020B0604030504040204" pitchFamily="34" charset="0"/>
            <a:ea typeface="Verdana" panose="020B0604030504040204" pitchFamily="34" charset="0"/>
          </a:endParaRPr>
        </a:p>
      </dgm:t>
    </dgm:pt>
    <dgm:pt modelId="{DF3A3F1C-3F05-48EE-8EF8-3267E6AA0DA6}" type="pres">
      <dgm:prSet presAssocID="{6426AFC3-3582-4696-9FA0-6A044AAFD26C}" presName="Name0" presStyleCnt="0">
        <dgm:presLayoutVars>
          <dgm:chPref val="3"/>
          <dgm:dir/>
          <dgm:animLvl val="lvl"/>
          <dgm:resizeHandles/>
        </dgm:presLayoutVars>
      </dgm:prSet>
      <dgm:spPr/>
    </dgm:pt>
    <dgm:pt modelId="{4A3F0A20-71B6-409B-BDD0-818FC025A17E}" type="pres">
      <dgm:prSet presAssocID="{CDA0F4F5-7213-4145-BD19-987C3026F223}" presName="horFlow" presStyleCnt="0"/>
      <dgm:spPr/>
    </dgm:pt>
    <dgm:pt modelId="{45902B74-C2F8-4DCA-9EB7-A41CD2321CD3}" type="pres">
      <dgm:prSet presAssocID="{CDA0F4F5-7213-4145-BD19-987C3026F223}" presName="bigChev" presStyleLbl="node1" presStyleIdx="0" presStyleCnt="2"/>
      <dgm:spPr/>
    </dgm:pt>
    <dgm:pt modelId="{158771D7-0668-4FF6-B1D6-7DDAC5DF83F9}" type="pres">
      <dgm:prSet presAssocID="{C378F572-837D-45A4-B165-1EB9850A195B}" presName="parTrans" presStyleCnt="0"/>
      <dgm:spPr/>
    </dgm:pt>
    <dgm:pt modelId="{099AEC93-283B-45A0-8658-30E934D1F139}" type="pres">
      <dgm:prSet presAssocID="{C988E5C0-3657-4C59-ABF2-E343F8674D85}" presName="node" presStyleLbl="alignAccFollowNode1" presStyleIdx="0" presStyleCnt="4">
        <dgm:presLayoutVars>
          <dgm:bulletEnabled val="1"/>
        </dgm:presLayoutVars>
      </dgm:prSet>
      <dgm:spPr/>
    </dgm:pt>
    <dgm:pt modelId="{30391A2F-1A19-4AD1-86FF-8675D845BE46}" type="pres">
      <dgm:prSet presAssocID="{F034F7CD-A03E-4A2E-A114-EFCFFDA30F2F}" presName="sibTrans" presStyleCnt="0"/>
      <dgm:spPr/>
    </dgm:pt>
    <dgm:pt modelId="{2F308F95-4B2F-4AF3-A1BA-1ED0EADF96BF}" type="pres">
      <dgm:prSet presAssocID="{5D928CA7-8061-4AD8-83EE-9583FC0E010B}" presName="node" presStyleLbl="alignAccFollowNode1" presStyleIdx="1" presStyleCnt="4">
        <dgm:presLayoutVars>
          <dgm:bulletEnabled val="1"/>
        </dgm:presLayoutVars>
      </dgm:prSet>
      <dgm:spPr/>
    </dgm:pt>
    <dgm:pt modelId="{A9B8757C-60EB-4C0D-8CFB-B7F625F7E045}" type="pres">
      <dgm:prSet presAssocID="{CDA0F4F5-7213-4145-BD19-987C3026F223}" presName="vSp" presStyleCnt="0"/>
      <dgm:spPr/>
    </dgm:pt>
    <dgm:pt modelId="{D0ECD661-0560-4AEF-A454-491FD77930E4}" type="pres">
      <dgm:prSet presAssocID="{4A9DAA7D-B721-4D24-957D-B27F4ECC0961}" presName="horFlow" presStyleCnt="0"/>
      <dgm:spPr/>
    </dgm:pt>
    <dgm:pt modelId="{89039629-4AF1-45C6-B96E-49EBB67E0E58}" type="pres">
      <dgm:prSet presAssocID="{4A9DAA7D-B721-4D24-957D-B27F4ECC0961}" presName="bigChev" presStyleLbl="node1" presStyleIdx="1" presStyleCnt="2"/>
      <dgm:spPr/>
    </dgm:pt>
    <dgm:pt modelId="{1751E2E1-5455-458A-A7F8-D1B7D5B59AE2}" type="pres">
      <dgm:prSet presAssocID="{A0254147-56C2-4F43-8E4D-78E82EEB88AF}" presName="parTrans" presStyleCnt="0"/>
      <dgm:spPr/>
    </dgm:pt>
    <dgm:pt modelId="{9F767A52-906D-4A12-9DDB-BAEF7BD2A994}" type="pres">
      <dgm:prSet presAssocID="{A242CDAF-00F5-437C-9CBE-F251A6DEDEA5}" presName="node" presStyleLbl="alignAccFollowNode1" presStyleIdx="2" presStyleCnt="4">
        <dgm:presLayoutVars>
          <dgm:bulletEnabled val="1"/>
        </dgm:presLayoutVars>
      </dgm:prSet>
      <dgm:spPr/>
    </dgm:pt>
    <dgm:pt modelId="{1751F9FC-BC2E-404A-A5C2-2D6740B04884}" type="pres">
      <dgm:prSet presAssocID="{B769DD7F-FF69-4BDF-BE2D-1382D4636B82}" presName="sibTrans" presStyleCnt="0"/>
      <dgm:spPr/>
    </dgm:pt>
    <dgm:pt modelId="{1CA7E76C-D0FC-4F3C-ADF6-90ECD8416B81}" type="pres">
      <dgm:prSet presAssocID="{B4754168-F529-419B-B667-D92C86CD967B}" presName="node" presStyleLbl="alignAccFollowNode1" presStyleIdx="3" presStyleCnt="4">
        <dgm:presLayoutVars>
          <dgm:bulletEnabled val="1"/>
        </dgm:presLayoutVars>
      </dgm:prSet>
      <dgm:spPr/>
    </dgm:pt>
  </dgm:ptLst>
  <dgm:cxnLst>
    <dgm:cxn modelId="{D6D24513-236C-4D7D-A806-CE82E887A9F0}" srcId="{6426AFC3-3582-4696-9FA0-6A044AAFD26C}" destId="{CDA0F4F5-7213-4145-BD19-987C3026F223}" srcOrd="0" destOrd="0" parTransId="{8CD810CA-6B26-4F31-8A71-D0ABD9CBECB1}" sibTransId="{55B869D7-F0EA-40E1-9B01-9EEB2FDF7383}"/>
    <dgm:cxn modelId="{DEE76A1F-051E-47D4-A3B2-48DCF4DACD59}" type="presOf" srcId="{CDA0F4F5-7213-4145-BD19-987C3026F223}" destId="{45902B74-C2F8-4DCA-9EB7-A41CD2321CD3}" srcOrd="0" destOrd="0" presId="urn:microsoft.com/office/officeart/2005/8/layout/lProcess3"/>
    <dgm:cxn modelId="{ACAA5D29-7D7C-448B-8921-3DC163C429C8}" srcId="{4A9DAA7D-B721-4D24-957D-B27F4ECC0961}" destId="{B4754168-F529-419B-B667-D92C86CD967B}" srcOrd="1" destOrd="0" parTransId="{6473BF03-93F1-4D68-AC83-8B59EE010D17}" sibTransId="{CB45ABE4-2D2A-4F37-89F3-6978D5FE11AE}"/>
    <dgm:cxn modelId="{F519EA2E-9A20-4E4F-A2AD-ECB05544195F}" type="presOf" srcId="{B4754168-F529-419B-B667-D92C86CD967B}" destId="{1CA7E76C-D0FC-4F3C-ADF6-90ECD8416B81}" srcOrd="0" destOrd="0" presId="urn:microsoft.com/office/officeart/2005/8/layout/lProcess3"/>
    <dgm:cxn modelId="{C817045E-3F0A-4196-BDED-23BA46A8B244}" type="presOf" srcId="{4A9DAA7D-B721-4D24-957D-B27F4ECC0961}" destId="{89039629-4AF1-45C6-B96E-49EBB67E0E58}" srcOrd="0" destOrd="0" presId="urn:microsoft.com/office/officeart/2005/8/layout/lProcess3"/>
    <dgm:cxn modelId="{2992806B-1D8D-49E4-A639-DCC4FE26F8EA}" srcId="{6426AFC3-3582-4696-9FA0-6A044AAFD26C}" destId="{4A9DAA7D-B721-4D24-957D-B27F4ECC0961}" srcOrd="1" destOrd="0" parTransId="{C901EE59-B5B0-4D58-A425-3CA56FD05D4E}" sibTransId="{65B2A097-EC58-418E-98B8-7535D33ECF59}"/>
    <dgm:cxn modelId="{2203746E-82D5-45D2-9915-C7B81FAF1F20}" type="presOf" srcId="{5D928CA7-8061-4AD8-83EE-9583FC0E010B}" destId="{2F308F95-4B2F-4AF3-A1BA-1ED0EADF96BF}" srcOrd="0" destOrd="0" presId="urn:microsoft.com/office/officeart/2005/8/layout/lProcess3"/>
    <dgm:cxn modelId="{BF595987-15D7-4658-AA34-E443A7623340}" type="presOf" srcId="{A242CDAF-00F5-437C-9CBE-F251A6DEDEA5}" destId="{9F767A52-906D-4A12-9DDB-BAEF7BD2A994}" srcOrd="0" destOrd="0" presId="urn:microsoft.com/office/officeart/2005/8/layout/lProcess3"/>
    <dgm:cxn modelId="{D8F7989A-D1AD-46A4-A3C4-BC6B2B53633F}" type="presOf" srcId="{C988E5C0-3657-4C59-ABF2-E343F8674D85}" destId="{099AEC93-283B-45A0-8658-30E934D1F139}" srcOrd="0" destOrd="0" presId="urn:microsoft.com/office/officeart/2005/8/layout/lProcess3"/>
    <dgm:cxn modelId="{9F4020B7-2082-4338-BCF4-2C645CDAEB74}" srcId="{CDA0F4F5-7213-4145-BD19-987C3026F223}" destId="{C988E5C0-3657-4C59-ABF2-E343F8674D85}" srcOrd="0" destOrd="0" parTransId="{C378F572-837D-45A4-B165-1EB9850A195B}" sibTransId="{F034F7CD-A03E-4A2E-A114-EFCFFDA30F2F}"/>
    <dgm:cxn modelId="{B14659C4-B7E8-44CA-9F76-8A2A23AA9815}" srcId="{CDA0F4F5-7213-4145-BD19-987C3026F223}" destId="{5D928CA7-8061-4AD8-83EE-9583FC0E010B}" srcOrd="1" destOrd="0" parTransId="{7BFFFA44-87EC-4DBC-BCB3-2018724E68C0}" sibTransId="{E4020912-DC11-4909-803C-2F1A9FBC0A4E}"/>
    <dgm:cxn modelId="{40B922CB-63B8-4711-A4DA-494191464220}" srcId="{4A9DAA7D-B721-4D24-957D-B27F4ECC0961}" destId="{A242CDAF-00F5-437C-9CBE-F251A6DEDEA5}" srcOrd="0" destOrd="0" parTransId="{A0254147-56C2-4F43-8E4D-78E82EEB88AF}" sibTransId="{B769DD7F-FF69-4BDF-BE2D-1382D4636B82}"/>
    <dgm:cxn modelId="{66295ED6-77BD-40A6-B7E7-09597038C735}" type="presOf" srcId="{6426AFC3-3582-4696-9FA0-6A044AAFD26C}" destId="{DF3A3F1C-3F05-48EE-8EF8-3267E6AA0DA6}" srcOrd="0" destOrd="0" presId="urn:microsoft.com/office/officeart/2005/8/layout/lProcess3"/>
    <dgm:cxn modelId="{27B403E0-6CEF-4F31-9EF7-288CECF03FD4}" type="presParOf" srcId="{DF3A3F1C-3F05-48EE-8EF8-3267E6AA0DA6}" destId="{4A3F0A20-71B6-409B-BDD0-818FC025A17E}" srcOrd="0" destOrd="0" presId="urn:microsoft.com/office/officeart/2005/8/layout/lProcess3"/>
    <dgm:cxn modelId="{FA581C8B-353A-48E1-AC0C-E2385D00073E}" type="presParOf" srcId="{4A3F0A20-71B6-409B-BDD0-818FC025A17E}" destId="{45902B74-C2F8-4DCA-9EB7-A41CD2321CD3}" srcOrd="0" destOrd="0" presId="urn:microsoft.com/office/officeart/2005/8/layout/lProcess3"/>
    <dgm:cxn modelId="{075CD044-DCFA-41DE-B6EE-A0DD054E351D}" type="presParOf" srcId="{4A3F0A20-71B6-409B-BDD0-818FC025A17E}" destId="{158771D7-0668-4FF6-B1D6-7DDAC5DF83F9}" srcOrd="1" destOrd="0" presId="urn:microsoft.com/office/officeart/2005/8/layout/lProcess3"/>
    <dgm:cxn modelId="{18AB0A28-B8DC-4A63-A0B1-644978E88BD4}" type="presParOf" srcId="{4A3F0A20-71B6-409B-BDD0-818FC025A17E}" destId="{099AEC93-283B-45A0-8658-30E934D1F139}" srcOrd="2" destOrd="0" presId="urn:microsoft.com/office/officeart/2005/8/layout/lProcess3"/>
    <dgm:cxn modelId="{AC5476CF-F890-4D0C-B3A7-13C401C69D45}" type="presParOf" srcId="{4A3F0A20-71B6-409B-BDD0-818FC025A17E}" destId="{30391A2F-1A19-4AD1-86FF-8675D845BE46}" srcOrd="3" destOrd="0" presId="urn:microsoft.com/office/officeart/2005/8/layout/lProcess3"/>
    <dgm:cxn modelId="{16AE49A2-3D22-4A54-AA52-F8921E40784A}" type="presParOf" srcId="{4A3F0A20-71B6-409B-BDD0-818FC025A17E}" destId="{2F308F95-4B2F-4AF3-A1BA-1ED0EADF96BF}" srcOrd="4" destOrd="0" presId="urn:microsoft.com/office/officeart/2005/8/layout/lProcess3"/>
    <dgm:cxn modelId="{D8A5EFB1-B493-4DBB-8C25-97A2176CB6DB}" type="presParOf" srcId="{DF3A3F1C-3F05-48EE-8EF8-3267E6AA0DA6}" destId="{A9B8757C-60EB-4C0D-8CFB-B7F625F7E045}" srcOrd="1" destOrd="0" presId="urn:microsoft.com/office/officeart/2005/8/layout/lProcess3"/>
    <dgm:cxn modelId="{74865A5F-9AD1-4C2D-BE2E-B60DA4480904}" type="presParOf" srcId="{DF3A3F1C-3F05-48EE-8EF8-3267E6AA0DA6}" destId="{D0ECD661-0560-4AEF-A454-491FD77930E4}" srcOrd="2" destOrd="0" presId="urn:microsoft.com/office/officeart/2005/8/layout/lProcess3"/>
    <dgm:cxn modelId="{8D25F894-7203-46CD-B4A7-9773B4795E50}" type="presParOf" srcId="{D0ECD661-0560-4AEF-A454-491FD77930E4}" destId="{89039629-4AF1-45C6-B96E-49EBB67E0E58}" srcOrd="0" destOrd="0" presId="urn:microsoft.com/office/officeart/2005/8/layout/lProcess3"/>
    <dgm:cxn modelId="{342DCCB5-742E-4CC4-B7AA-DD95BDE5A9BE}" type="presParOf" srcId="{D0ECD661-0560-4AEF-A454-491FD77930E4}" destId="{1751E2E1-5455-458A-A7F8-D1B7D5B59AE2}" srcOrd="1" destOrd="0" presId="urn:microsoft.com/office/officeart/2005/8/layout/lProcess3"/>
    <dgm:cxn modelId="{5E0DF9BF-C78A-4E8C-B2FE-80565D1219CA}" type="presParOf" srcId="{D0ECD661-0560-4AEF-A454-491FD77930E4}" destId="{9F767A52-906D-4A12-9DDB-BAEF7BD2A994}" srcOrd="2" destOrd="0" presId="urn:microsoft.com/office/officeart/2005/8/layout/lProcess3"/>
    <dgm:cxn modelId="{9030B9AD-E6DE-4F83-AB99-2FDA3AE0E91A}" type="presParOf" srcId="{D0ECD661-0560-4AEF-A454-491FD77930E4}" destId="{1751F9FC-BC2E-404A-A5C2-2D6740B04884}" srcOrd="3" destOrd="0" presId="urn:microsoft.com/office/officeart/2005/8/layout/lProcess3"/>
    <dgm:cxn modelId="{D80CCE25-D555-4BAC-8E81-038C9A0C955D}" type="presParOf" srcId="{D0ECD661-0560-4AEF-A454-491FD77930E4}" destId="{1CA7E76C-D0FC-4F3C-ADF6-90ECD8416B81}" srcOrd="4"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474928-FBDD-4F3B-A13A-9D3A14790A68}">
      <dsp:nvSpPr>
        <dsp:cNvPr id="0" name=""/>
        <dsp:cNvSpPr/>
      </dsp:nvSpPr>
      <dsp:spPr>
        <a:xfrm>
          <a:off x="0" y="0"/>
          <a:ext cx="8024217" cy="1353905"/>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fr-CI" sz="1600" b="1" i="0" u="none" strike="noStrike" kern="1200" dirty="0">
              <a:effectLst/>
              <a:latin typeface="Verdana" panose="020B0604030504040204" pitchFamily="34" charset="0"/>
              <a:ea typeface="Verdana" panose="020B0604030504040204" pitchFamily="34" charset="0"/>
            </a:rPr>
            <a:t>Direction Générale de l'Energie</a:t>
          </a:r>
          <a:endParaRPr lang="fr-CI" sz="1600" kern="1200" dirty="0">
            <a:latin typeface="Verdana" panose="020B0604030504040204" pitchFamily="34" charset="0"/>
            <a:ea typeface="Verdana" panose="020B0604030504040204" pitchFamily="34" charset="0"/>
          </a:endParaRPr>
        </a:p>
        <a:p>
          <a:pPr marL="114300" lvl="1" indent="-114300" algn="l" defTabSz="622300">
            <a:lnSpc>
              <a:spcPct val="90000"/>
            </a:lnSpc>
            <a:spcBef>
              <a:spcPct val="0"/>
            </a:spcBef>
            <a:spcAft>
              <a:spcPct val="15000"/>
            </a:spcAft>
            <a:buChar char="•"/>
          </a:pPr>
          <a:r>
            <a:rPr lang="fr-CA" sz="1400" b="0" i="0" u="none" kern="1200" dirty="0">
              <a:latin typeface="Verdana" panose="020B0604030504040204" pitchFamily="34" charset="0"/>
              <a:ea typeface="Verdana" panose="020B0604030504040204" pitchFamily="34" charset="0"/>
            </a:rPr>
            <a:t>Coordination et Planification de la politique énergétique nationale </a:t>
          </a:r>
          <a:endParaRPr lang="fr-CI" sz="1400" kern="1200" dirty="0">
            <a:latin typeface="Verdana" panose="020B0604030504040204" pitchFamily="34" charset="0"/>
            <a:ea typeface="Verdana" panose="020B0604030504040204" pitchFamily="34" charset="0"/>
          </a:endParaRPr>
        </a:p>
        <a:p>
          <a:pPr marL="114300" lvl="1" indent="-114300" algn="l" defTabSz="622300">
            <a:lnSpc>
              <a:spcPct val="90000"/>
            </a:lnSpc>
            <a:spcBef>
              <a:spcPct val="0"/>
            </a:spcBef>
            <a:spcAft>
              <a:spcPct val="15000"/>
            </a:spcAft>
            <a:buChar char="•"/>
          </a:pPr>
          <a:r>
            <a:rPr lang="fr-CA" sz="1400" b="0" i="0" u="none" kern="1200" dirty="0" err="1">
              <a:latin typeface="Verdana" panose="020B0604030504040204" pitchFamily="34" charset="0"/>
              <a:ea typeface="Verdana" panose="020B0604030504040204" pitchFamily="34" charset="0"/>
            </a:rPr>
            <a:t>Elaboration</a:t>
          </a:r>
          <a:r>
            <a:rPr lang="fr-CA" sz="1400" b="0" i="0" u="none" kern="1200" dirty="0">
              <a:latin typeface="Verdana" panose="020B0604030504040204" pitchFamily="34" charset="0"/>
              <a:ea typeface="Verdana" panose="020B0604030504040204" pitchFamily="34" charset="0"/>
            </a:rPr>
            <a:t> et Suivi de la législation et de la règlementation</a:t>
          </a:r>
          <a:endParaRPr lang="fr-CI" sz="1400" b="0" i="0" u="none" kern="1200" dirty="0">
            <a:latin typeface="Verdana" panose="020B0604030504040204" pitchFamily="34" charset="0"/>
            <a:ea typeface="Verdana" panose="020B0604030504040204" pitchFamily="34" charset="0"/>
          </a:endParaRPr>
        </a:p>
        <a:p>
          <a:pPr marL="114300" lvl="1" indent="-114300" algn="l" defTabSz="622300">
            <a:lnSpc>
              <a:spcPct val="90000"/>
            </a:lnSpc>
            <a:spcBef>
              <a:spcPct val="0"/>
            </a:spcBef>
            <a:spcAft>
              <a:spcPct val="15000"/>
            </a:spcAft>
            <a:buChar char="•"/>
          </a:pPr>
          <a:r>
            <a:rPr lang="fr-CA" sz="1400" b="0" i="0" u="none" kern="1200" dirty="0">
              <a:latin typeface="Verdana" panose="020B0604030504040204" pitchFamily="34" charset="0"/>
              <a:ea typeface="Verdana" panose="020B0604030504040204" pitchFamily="34" charset="0"/>
            </a:rPr>
            <a:t>Gestion de l'utilisation des ressources énergétiques.</a:t>
          </a:r>
          <a:endParaRPr lang="fr-CI" sz="1400" b="0" i="0" u="none" kern="1200" dirty="0">
            <a:latin typeface="Verdana" panose="020B0604030504040204" pitchFamily="34" charset="0"/>
            <a:ea typeface="Verdana" panose="020B0604030504040204" pitchFamily="34" charset="0"/>
          </a:endParaRPr>
        </a:p>
      </dsp:txBody>
      <dsp:txXfrm>
        <a:off x="1708249" y="0"/>
        <a:ext cx="6315967" cy="1353905"/>
      </dsp:txXfrm>
    </dsp:sp>
    <dsp:sp modelId="{6370FEE5-4FF8-4CBC-9B1A-5764D36FDD57}">
      <dsp:nvSpPr>
        <dsp:cNvPr id="0" name=""/>
        <dsp:cNvSpPr/>
      </dsp:nvSpPr>
      <dsp:spPr>
        <a:xfrm>
          <a:off x="103406" y="263328"/>
          <a:ext cx="1604843" cy="827248"/>
        </a:xfrm>
        <a:prstGeom prst="roundRect">
          <a:avLst>
            <a:gd name="adj" fmla="val 10000"/>
          </a:avLst>
        </a:prstGeom>
        <a:blipFill>
          <a:blip xmlns:r="http://schemas.openxmlformats.org/officeDocument/2006/relationships" r:embed="rId1"/>
          <a:srcRect/>
          <a:stretch>
            <a:fillRect t="-22000" b="-2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C68CD19-3A77-476E-A3BC-69A7F766A94C}">
      <dsp:nvSpPr>
        <dsp:cNvPr id="0" name=""/>
        <dsp:cNvSpPr/>
      </dsp:nvSpPr>
      <dsp:spPr>
        <a:xfrm>
          <a:off x="0" y="1457311"/>
          <a:ext cx="8024217" cy="1608304"/>
        </a:xfrm>
        <a:prstGeom prst="roundRect">
          <a:avLst>
            <a:gd name="adj" fmla="val 10000"/>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fr-CI" sz="1600" b="1" i="0" u="none" strike="noStrike" kern="1200" dirty="0">
              <a:effectLst/>
              <a:latin typeface="Verdana" panose="020B0604030504040204" pitchFamily="34" charset="0"/>
              <a:ea typeface="Verdana" panose="020B0604030504040204" pitchFamily="34" charset="0"/>
            </a:rPr>
            <a:t>CI-ENERGIES</a:t>
          </a:r>
          <a:endParaRPr lang="fr-CI" sz="1600" kern="1200" dirty="0">
            <a:latin typeface="Verdana" panose="020B0604030504040204" pitchFamily="34" charset="0"/>
            <a:ea typeface="Verdana" panose="020B0604030504040204" pitchFamily="34" charset="0"/>
          </a:endParaRPr>
        </a:p>
        <a:p>
          <a:pPr marL="114300" lvl="1" indent="-114300" algn="l" defTabSz="622300">
            <a:lnSpc>
              <a:spcPct val="90000"/>
            </a:lnSpc>
            <a:spcBef>
              <a:spcPct val="0"/>
            </a:spcBef>
            <a:spcAft>
              <a:spcPct val="15000"/>
            </a:spcAft>
            <a:buChar char="•"/>
          </a:pPr>
          <a:r>
            <a:rPr lang="fr-CA" sz="1400" b="0" i="0" u="none" kern="1200" dirty="0">
              <a:latin typeface="Verdana" panose="020B0604030504040204" pitchFamily="34" charset="0"/>
              <a:ea typeface="Verdana" panose="020B0604030504040204" pitchFamily="34" charset="0"/>
            </a:rPr>
            <a:t>Planification de l'offre et de la demande en énergie électrique .</a:t>
          </a:r>
          <a:endParaRPr lang="fr-CI" sz="1400" kern="1200" dirty="0">
            <a:latin typeface="Verdana" panose="020B0604030504040204" pitchFamily="34" charset="0"/>
            <a:ea typeface="Verdana" panose="020B0604030504040204" pitchFamily="34" charset="0"/>
          </a:endParaRPr>
        </a:p>
        <a:p>
          <a:pPr marL="114300" lvl="1" indent="-114300" algn="l" defTabSz="622300">
            <a:lnSpc>
              <a:spcPct val="90000"/>
            </a:lnSpc>
            <a:spcBef>
              <a:spcPct val="0"/>
            </a:spcBef>
            <a:spcAft>
              <a:spcPct val="15000"/>
            </a:spcAft>
            <a:buChar char="•"/>
          </a:pPr>
          <a:r>
            <a:rPr lang="fr-CA" sz="1400" b="0" i="0" u="none" kern="1200" dirty="0">
              <a:latin typeface="Verdana" panose="020B0604030504040204" pitchFamily="34" charset="0"/>
              <a:ea typeface="Verdana" panose="020B0604030504040204" pitchFamily="34" charset="0"/>
            </a:rPr>
            <a:t>Maîtrise d'œuvre des travaux </a:t>
          </a:r>
          <a:endParaRPr lang="fr-CI" sz="1400" b="0" i="0" u="none" kern="1200" dirty="0">
            <a:latin typeface="Verdana" panose="020B0604030504040204" pitchFamily="34" charset="0"/>
            <a:ea typeface="Verdana" panose="020B0604030504040204" pitchFamily="34" charset="0"/>
          </a:endParaRPr>
        </a:p>
        <a:p>
          <a:pPr marL="114300" lvl="1" indent="-114300" algn="l" defTabSz="622300">
            <a:lnSpc>
              <a:spcPct val="90000"/>
            </a:lnSpc>
            <a:spcBef>
              <a:spcPct val="0"/>
            </a:spcBef>
            <a:spcAft>
              <a:spcPct val="15000"/>
            </a:spcAft>
            <a:buChar char="•"/>
          </a:pPr>
          <a:r>
            <a:rPr lang="fr-CA" sz="1400" b="0" i="0" u="none" kern="1200" dirty="0">
              <a:latin typeface="Verdana" panose="020B0604030504040204" pitchFamily="34" charset="0"/>
              <a:ea typeface="Verdana" panose="020B0604030504040204" pitchFamily="34" charset="0"/>
            </a:rPr>
            <a:t>Suivi des mouvements d'énergie électrique et de la gestion des flux financiers du secteur</a:t>
          </a:r>
          <a:endParaRPr lang="fr-CI" sz="1400" b="0" i="0" u="none" kern="1200" dirty="0">
            <a:latin typeface="Verdana" panose="020B0604030504040204" pitchFamily="34" charset="0"/>
            <a:ea typeface="Verdana" panose="020B0604030504040204" pitchFamily="34" charset="0"/>
          </a:endParaRPr>
        </a:p>
        <a:p>
          <a:pPr marL="114300" lvl="1" indent="-114300" algn="l" defTabSz="622300">
            <a:lnSpc>
              <a:spcPct val="90000"/>
            </a:lnSpc>
            <a:spcBef>
              <a:spcPct val="0"/>
            </a:spcBef>
            <a:spcAft>
              <a:spcPct val="15000"/>
            </a:spcAft>
            <a:buChar char="•"/>
          </a:pPr>
          <a:r>
            <a:rPr lang="fr-FR" sz="1400" b="0" i="0" u="none" kern="1200" dirty="0">
              <a:latin typeface="Verdana" panose="020B0604030504040204" pitchFamily="34" charset="0"/>
              <a:ea typeface="Verdana" panose="020B0604030504040204" pitchFamily="34" charset="0"/>
            </a:rPr>
            <a:t>Production d’électricité</a:t>
          </a:r>
          <a:endParaRPr lang="fr-CI" sz="1400" b="0" i="0" u="none" kern="1200" dirty="0">
            <a:latin typeface="Verdana" panose="020B0604030504040204" pitchFamily="34" charset="0"/>
            <a:ea typeface="Verdana" panose="020B0604030504040204" pitchFamily="34" charset="0"/>
          </a:endParaRPr>
        </a:p>
      </dsp:txBody>
      <dsp:txXfrm>
        <a:off x="1708249" y="1457311"/>
        <a:ext cx="6315967" cy="1608304"/>
      </dsp:txXfrm>
    </dsp:sp>
    <dsp:sp modelId="{BA17AB72-66EB-40DC-936B-2749E23140C5}">
      <dsp:nvSpPr>
        <dsp:cNvPr id="0" name=""/>
        <dsp:cNvSpPr/>
      </dsp:nvSpPr>
      <dsp:spPr>
        <a:xfrm>
          <a:off x="103406" y="1847839"/>
          <a:ext cx="1604843" cy="827248"/>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0000" r="-2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916185C-64D4-4D60-B4BB-2570F6B32330}">
      <dsp:nvSpPr>
        <dsp:cNvPr id="0" name=""/>
        <dsp:cNvSpPr/>
      </dsp:nvSpPr>
      <dsp:spPr>
        <a:xfrm>
          <a:off x="0" y="3169022"/>
          <a:ext cx="8024217" cy="1725257"/>
        </a:xfrm>
        <a:prstGeom prst="roundRect">
          <a:avLst>
            <a:gd name="adj" fmla="val 10000"/>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fr-CI" sz="1600" b="1" i="0" u="none" strike="noStrike" kern="1200" dirty="0">
              <a:effectLst/>
              <a:latin typeface="Verdana" panose="020B0604030504040204" pitchFamily="34" charset="0"/>
              <a:ea typeface="Verdana" panose="020B0604030504040204" pitchFamily="34" charset="0"/>
            </a:rPr>
            <a:t>ANARE-CI</a:t>
          </a:r>
          <a:endParaRPr lang="fr-CI" sz="1600" kern="1200" dirty="0">
            <a:latin typeface="Verdana" panose="020B0604030504040204" pitchFamily="34" charset="0"/>
            <a:ea typeface="Verdana" panose="020B0604030504040204" pitchFamily="34" charset="0"/>
          </a:endParaRPr>
        </a:p>
        <a:p>
          <a:pPr marL="114300" lvl="1" indent="-114300" algn="l" defTabSz="622300">
            <a:lnSpc>
              <a:spcPct val="90000"/>
            </a:lnSpc>
            <a:spcBef>
              <a:spcPct val="0"/>
            </a:spcBef>
            <a:spcAft>
              <a:spcPct val="15000"/>
            </a:spcAft>
            <a:buChar char="•"/>
          </a:pPr>
          <a:r>
            <a:rPr lang="fr-CA" sz="1400" b="0" i="0" u="none" kern="1200" dirty="0">
              <a:latin typeface="Verdana" panose="020B0604030504040204" pitchFamily="34" charset="0"/>
              <a:ea typeface="Verdana" panose="020B0604030504040204" pitchFamily="34" charset="0"/>
            </a:rPr>
            <a:t>Contrôle du respect des lois et règlements</a:t>
          </a:r>
          <a:endParaRPr lang="fr-CI" sz="1400" kern="1200" dirty="0">
            <a:latin typeface="Verdana" panose="020B0604030504040204" pitchFamily="34" charset="0"/>
            <a:ea typeface="Verdana" panose="020B0604030504040204" pitchFamily="34" charset="0"/>
          </a:endParaRPr>
        </a:p>
        <a:p>
          <a:pPr marL="114300" lvl="1" indent="-114300" algn="l" defTabSz="622300">
            <a:lnSpc>
              <a:spcPct val="90000"/>
            </a:lnSpc>
            <a:spcBef>
              <a:spcPct val="0"/>
            </a:spcBef>
            <a:spcAft>
              <a:spcPct val="15000"/>
            </a:spcAft>
            <a:buChar char="•"/>
          </a:pPr>
          <a:r>
            <a:rPr lang="fr-CA" sz="1400" b="0" i="0" u="none" kern="1200" dirty="0">
              <a:latin typeface="Verdana" panose="020B0604030504040204" pitchFamily="34" charset="0"/>
              <a:ea typeface="Verdana" panose="020B0604030504040204" pitchFamily="34" charset="0"/>
            </a:rPr>
            <a:t>Proposition des tarifs de l'électricité</a:t>
          </a:r>
          <a:endParaRPr lang="fr-CI" sz="1400" b="0" i="0" u="none" kern="1200" dirty="0">
            <a:latin typeface="Verdana" panose="020B0604030504040204" pitchFamily="34" charset="0"/>
            <a:ea typeface="Verdana" panose="020B0604030504040204" pitchFamily="34" charset="0"/>
          </a:endParaRPr>
        </a:p>
        <a:p>
          <a:pPr marL="114300" lvl="1" indent="-114300" algn="l" defTabSz="622300">
            <a:lnSpc>
              <a:spcPct val="90000"/>
            </a:lnSpc>
            <a:spcBef>
              <a:spcPct val="0"/>
            </a:spcBef>
            <a:spcAft>
              <a:spcPct val="15000"/>
            </a:spcAft>
            <a:buChar char="•"/>
          </a:pPr>
          <a:r>
            <a:rPr lang="fr-CA" sz="1400" b="0" i="0" u="none" kern="1200" dirty="0">
              <a:latin typeface="Verdana" panose="020B0604030504040204" pitchFamily="34" charset="0"/>
              <a:ea typeface="Verdana" panose="020B0604030504040204" pitchFamily="34" charset="0"/>
            </a:rPr>
            <a:t>Protection des usagers du service public</a:t>
          </a:r>
          <a:endParaRPr lang="fr-CI" sz="1400" b="0" i="0" u="none" kern="1200" dirty="0">
            <a:latin typeface="Verdana" panose="020B0604030504040204" pitchFamily="34" charset="0"/>
            <a:ea typeface="Verdana" panose="020B0604030504040204" pitchFamily="34" charset="0"/>
          </a:endParaRPr>
        </a:p>
        <a:p>
          <a:pPr marL="114300" lvl="1" indent="-114300" algn="l" defTabSz="622300">
            <a:lnSpc>
              <a:spcPct val="90000"/>
            </a:lnSpc>
            <a:spcBef>
              <a:spcPct val="0"/>
            </a:spcBef>
            <a:spcAft>
              <a:spcPct val="15000"/>
            </a:spcAft>
            <a:buChar char="•"/>
          </a:pPr>
          <a:r>
            <a:rPr lang="fr-CA" sz="1400" b="0" i="0" u="none" kern="1200" dirty="0">
              <a:latin typeface="Verdana" panose="020B0604030504040204" pitchFamily="34" charset="0"/>
              <a:ea typeface="Verdana" panose="020B0604030504040204" pitchFamily="34" charset="0"/>
            </a:rPr>
            <a:t>Conseil et Assistance à l’</a:t>
          </a:r>
          <a:r>
            <a:rPr lang="fr-CA" sz="1400" b="0" i="0" u="none" kern="1200" dirty="0" err="1">
              <a:latin typeface="Verdana" panose="020B0604030504040204" pitchFamily="34" charset="0"/>
              <a:ea typeface="Verdana" panose="020B0604030504040204" pitchFamily="34" charset="0"/>
            </a:rPr>
            <a:t>Etat</a:t>
          </a:r>
          <a:r>
            <a:rPr lang="fr-CA" sz="1400" b="0" i="0" u="none" kern="1200" dirty="0">
              <a:latin typeface="Verdana" panose="020B0604030504040204" pitchFamily="34" charset="0"/>
              <a:ea typeface="Verdana" panose="020B0604030504040204" pitchFamily="34" charset="0"/>
            </a:rPr>
            <a:t> en matière de régulation du secteur de l’électricité</a:t>
          </a:r>
          <a:endParaRPr lang="fr-CI" sz="1400" b="0" i="0" u="none" kern="1200" dirty="0">
            <a:latin typeface="Verdana" panose="020B0604030504040204" pitchFamily="34" charset="0"/>
            <a:ea typeface="Verdana" panose="020B0604030504040204" pitchFamily="34" charset="0"/>
          </a:endParaRPr>
        </a:p>
        <a:p>
          <a:pPr marL="114300" lvl="1" indent="-114300" algn="l" defTabSz="622300">
            <a:lnSpc>
              <a:spcPct val="90000"/>
            </a:lnSpc>
            <a:spcBef>
              <a:spcPct val="0"/>
            </a:spcBef>
            <a:spcAft>
              <a:spcPct val="15000"/>
            </a:spcAft>
            <a:buChar char="•"/>
          </a:pPr>
          <a:r>
            <a:rPr lang="fr-CI" sz="1400" b="0" i="0" u="none" kern="1200" dirty="0">
              <a:latin typeface="Verdana" panose="020B0604030504040204" pitchFamily="34" charset="0"/>
              <a:ea typeface="Verdana" panose="020B0604030504040204" pitchFamily="34" charset="0"/>
            </a:rPr>
            <a:t>Règlement des litiges</a:t>
          </a:r>
        </a:p>
      </dsp:txBody>
      <dsp:txXfrm>
        <a:off x="1708249" y="3169022"/>
        <a:ext cx="6315967" cy="1725257"/>
      </dsp:txXfrm>
    </dsp:sp>
    <dsp:sp modelId="{7B5F6BFF-9495-4BDF-90BD-3879725443FF}">
      <dsp:nvSpPr>
        <dsp:cNvPr id="0" name=""/>
        <dsp:cNvSpPr/>
      </dsp:nvSpPr>
      <dsp:spPr>
        <a:xfrm>
          <a:off x="124140" y="3670813"/>
          <a:ext cx="1563374" cy="721674"/>
        </a:xfrm>
        <a:prstGeom prst="roundRect">
          <a:avLst>
            <a:gd name="adj" fmla="val 10000"/>
          </a:avLst>
        </a:prstGeom>
        <a:blipFill rotWithShape="1">
          <a:blip xmlns:r="http://schemas.openxmlformats.org/officeDocument/2006/relationships" r:embed="rId3" r:link="rId4">
            <a:extLst>
              <a:ext uri="{28A0092B-C50C-407E-A947-70E740481C1C}">
                <a14:useLocalDpi xmlns:a14="http://schemas.microsoft.com/office/drawing/2010/main" val="0"/>
              </a:ext>
            </a:extLst>
          </a:blip>
          <a:srcRect/>
          <a:stretch>
            <a:fillRect l="-9000" r="-9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932C29-D0BA-49A2-B48C-77667ABB8CB0}">
      <dsp:nvSpPr>
        <dsp:cNvPr id="0" name=""/>
        <dsp:cNvSpPr/>
      </dsp:nvSpPr>
      <dsp:spPr>
        <a:xfrm>
          <a:off x="818" y="527366"/>
          <a:ext cx="1916303" cy="958151"/>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fr-FR" sz="1600" kern="1200" dirty="0">
              <a:latin typeface="Verdana" panose="020B0604030504040204" pitchFamily="34" charset="0"/>
              <a:ea typeface="Verdana" panose="020B0604030504040204" pitchFamily="34" charset="0"/>
            </a:rPr>
            <a:t>Exploitant CIE</a:t>
          </a:r>
          <a:endParaRPr lang="fr-CI" sz="1600" kern="1200" dirty="0">
            <a:latin typeface="Verdana" panose="020B0604030504040204" pitchFamily="34" charset="0"/>
            <a:ea typeface="Verdana" panose="020B0604030504040204" pitchFamily="34" charset="0"/>
          </a:endParaRPr>
        </a:p>
      </dsp:txBody>
      <dsp:txXfrm>
        <a:off x="28881" y="555429"/>
        <a:ext cx="1860177" cy="902025"/>
      </dsp:txXfrm>
    </dsp:sp>
    <dsp:sp modelId="{49E49714-9159-4A65-80C3-75069084A6BB}">
      <dsp:nvSpPr>
        <dsp:cNvPr id="0" name=""/>
        <dsp:cNvSpPr/>
      </dsp:nvSpPr>
      <dsp:spPr>
        <a:xfrm>
          <a:off x="192449" y="1485518"/>
          <a:ext cx="191630" cy="718613"/>
        </a:xfrm>
        <a:custGeom>
          <a:avLst/>
          <a:gdLst/>
          <a:ahLst/>
          <a:cxnLst/>
          <a:rect l="0" t="0" r="0" b="0"/>
          <a:pathLst>
            <a:path>
              <a:moveTo>
                <a:pt x="0" y="0"/>
              </a:moveTo>
              <a:lnTo>
                <a:pt x="0" y="718613"/>
              </a:lnTo>
              <a:lnTo>
                <a:pt x="191630" y="718613"/>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39C7D0B-F751-43DE-AA11-CB9326FB4543}">
      <dsp:nvSpPr>
        <dsp:cNvPr id="0" name=""/>
        <dsp:cNvSpPr/>
      </dsp:nvSpPr>
      <dsp:spPr>
        <a:xfrm>
          <a:off x="384079" y="1725056"/>
          <a:ext cx="1533042" cy="958151"/>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fr-CA" sz="1100" b="0" i="0" u="none" strike="noStrike" kern="1200" dirty="0">
              <a:solidFill>
                <a:srgbClr val="000000"/>
              </a:solidFill>
              <a:effectLst/>
              <a:latin typeface="Verdana" panose="020B0604030504040204" pitchFamily="34" charset="0"/>
              <a:ea typeface="Verdana" panose="020B0604030504040204" pitchFamily="34" charset="0"/>
            </a:rPr>
            <a:t>Production, Transport,</a:t>
          </a:r>
        </a:p>
        <a:p>
          <a:pPr marL="0" lvl="0" indent="0" algn="ctr" defTabSz="488950">
            <a:lnSpc>
              <a:spcPct val="90000"/>
            </a:lnSpc>
            <a:spcBef>
              <a:spcPct val="0"/>
            </a:spcBef>
            <a:spcAft>
              <a:spcPct val="35000"/>
            </a:spcAft>
            <a:buNone/>
          </a:pPr>
          <a:r>
            <a:rPr lang="fr-CA" sz="1100" b="0" i="0" u="none" strike="noStrike" kern="1200" dirty="0" err="1">
              <a:solidFill>
                <a:srgbClr val="000000"/>
              </a:solidFill>
              <a:effectLst/>
              <a:latin typeface="Verdana" panose="020B0604030504040204" pitchFamily="34" charset="0"/>
              <a:ea typeface="Verdana" panose="020B0604030504040204" pitchFamily="34" charset="0"/>
            </a:rPr>
            <a:t>Dispaching</a:t>
          </a:r>
          <a:r>
            <a:rPr lang="fr-CA" sz="1100" b="0" i="0" u="none" strike="noStrike" kern="1200" dirty="0">
              <a:solidFill>
                <a:srgbClr val="000000"/>
              </a:solidFill>
              <a:effectLst/>
              <a:latin typeface="Verdana" panose="020B0604030504040204" pitchFamily="34" charset="0"/>
              <a:ea typeface="Verdana" panose="020B0604030504040204" pitchFamily="34" charset="0"/>
            </a:rPr>
            <a:t> Distribution et Commercialisation</a:t>
          </a:r>
          <a:endParaRPr lang="fr-CI" sz="1100" kern="1200" dirty="0">
            <a:latin typeface="Verdana" panose="020B0604030504040204" pitchFamily="34" charset="0"/>
            <a:ea typeface="Verdana" panose="020B0604030504040204" pitchFamily="34" charset="0"/>
          </a:endParaRPr>
        </a:p>
      </dsp:txBody>
      <dsp:txXfrm>
        <a:off x="412142" y="1753119"/>
        <a:ext cx="1476916" cy="902025"/>
      </dsp:txXfrm>
    </dsp:sp>
    <dsp:sp modelId="{9C79175F-55D0-47E5-8B9D-1D04FBEE04C4}">
      <dsp:nvSpPr>
        <dsp:cNvPr id="0" name=""/>
        <dsp:cNvSpPr/>
      </dsp:nvSpPr>
      <dsp:spPr>
        <a:xfrm>
          <a:off x="192449" y="1485518"/>
          <a:ext cx="191630" cy="1916303"/>
        </a:xfrm>
        <a:custGeom>
          <a:avLst/>
          <a:gdLst/>
          <a:ahLst/>
          <a:cxnLst/>
          <a:rect l="0" t="0" r="0" b="0"/>
          <a:pathLst>
            <a:path>
              <a:moveTo>
                <a:pt x="0" y="0"/>
              </a:moveTo>
              <a:lnTo>
                <a:pt x="0" y="1916303"/>
              </a:lnTo>
              <a:lnTo>
                <a:pt x="191630" y="1916303"/>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B0F40B5-37B4-42FB-83E0-2A913254B5F7}">
      <dsp:nvSpPr>
        <dsp:cNvPr id="0" name=""/>
        <dsp:cNvSpPr/>
      </dsp:nvSpPr>
      <dsp:spPr>
        <a:xfrm>
          <a:off x="384079" y="2922745"/>
          <a:ext cx="1533042" cy="958151"/>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2079139"/>
              <a:satOff val="-9594"/>
              <a:lumOff val="35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fr-FR" sz="1100" kern="1200" dirty="0">
              <a:latin typeface="Verdana" panose="020B0604030504040204" pitchFamily="34" charset="0"/>
              <a:ea typeface="Verdana" panose="020B0604030504040204" pitchFamily="34" charset="0"/>
            </a:rPr>
            <a:t>Exploitant du service public de l’électricité</a:t>
          </a:r>
          <a:endParaRPr lang="fr-CI" sz="1100" kern="1200" dirty="0">
            <a:latin typeface="Verdana" panose="020B0604030504040204" pitchFamily="34" charset="0"/>
            <a:ea typeface="Verdana" panose="020B0604030504040204" pitchFamily="34" charset="0"/>
          </a:endParaRPr>
        </a:p>
      </dsp:txBody>
      <dsp:txXfrm>
        <a:off x="412142" y="2950808"/>
        <a:ext cx="1476916" cy="902025"/>
      </dsp:txXfrm>
    </dsp:sp>
    <dsp:sp modelId="{9C548827-96FD-47C8-885F-7AECFAEF3E2F}">
      <dsp:nvSpPr>
        <dsp:cNvPr id="0" name=""/>
        <dsp:cNvSpPr/>
      </dsp:nvSpPr>
      <dsp:spPr>
        <a:xfrm>
          <a:off x="2396197" y="527366"/>
          <a:ext cx="1916303" cy="958151"/>
        </a:xfrm>
        <a:prstGeom prst="roundRect">
          <a:avLst>
            <a:gd name="adj" fmla="val 10000"/>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fr-FR" sz="1600" kern="1200" dirty="0">
              <a:latin typeface="Verdana" panose="020B0604030504040204" pitchFamily="34" charset="0"/>
              <a:ea typeface="Verdana" panose="020B0604030504040204" pitchFamily="34" charset="0"/>
            </a:rPr>
            <a:t>Producteurs Indépendants d’électricité</a:t>
          </a:r>
          <a:endParaRPr lang="fr-CI" sz="1600" kern="1200" dirty="0">
            <a:latin typeface="Verdana" panose="020B0604030504040204" pitchFamily="34" charset="0"/>
            <a:ea typeface="Verdana" panose="020B0604030504040204" pitchFamily="34" charset="0"/>
          </a:endParaRPr>
        </a:p>
      </dsp:txBody>
      <dsp:txXfrm>
        <a:off x="2424260" y="555429"/>
        <a:ext cx="1860177" cy="902025"/>
      </dsp:txXfrm>
    </dsp:sp>
    <dsp:sp modelId="{D97E7F99-6854-4435-AB5D-82AB37434AF0}">
      <dsp:nvSpPr>
        <dsp:cNvPr id="0" name=""/>
        <dsp:cNvSpPr/>
      </dsp:nvSpPr>
      <dsp:spPr>
        <a:xfrm>
          <a:off x="2587828" y="1485518"/>
          <a:ext cx="191630" cy="718613"/>
        </a:xfrm>
        <a:custGeom>
          <a:avLst/>
          <a:gdLst/>
          <a:ahLst/>
          <a:cxnLst/>
          <a:rect l="0" t="0" r="0" b="0"/>
          <a:pathLst>
            <a:path>
              <a:moveTo>
                <a:pt x="0" y="0"/>
              </a:moveTo>
              <a:lnTo>
                <a:pt x="0" y="718613"/>
              </a:lnTo>
              <a:lnTo>
                <a:pt x="191630" y="718613"/>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AB7CFDD-43B3-46F8-9139-0F7CBDC8FBC4}">
      <dsp:nvSpPr>
        <dsp:cNvPr id="0" name=""/>
        <dsp:cNvSpPr/>
      </dsp:nvSpPr>
      <dsp:spPr>
        <a:xfrm>
          <a:off x="2779458" y="1725056"/>
          <a:ext cx="1533042" cy="958151"/>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4158277"/>
              <a:satOff val="-19187"/>
              <a:lumOff val="70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fr-CI" sz="1100" b="0" i="0" u="none" strike="noStrike" kern="1200" dirty="0">
              <a:solidFill>
                <a:srgbClr val="000000"/>
              </a:solidFill>
              <a:effectLst/>
              <a:latin typeface="Verdana" panose="020B0604030504040204" pitchFamily="34" charset="0"/>
              <a:ea typeface="Verdana" panose="020B0604030504040204" pitchFamily="34" charset="0"/>
            </a:rPr>
            <a:t>Production</a:t>
          </a:r>
          <a:endParaRPr lang="fr-CI" sz="1100" kern="1200" dirty="0">
            <a:latin typeface="Verdana" panose="020B0604030504040204" pitchFamily="34" charset="0"/>
            <a:ea typeface="Verdana" panose="020B0604030504040204" pitchFamily="34" charset="0"/>
          </a:endParaRPr>
        </a:p>
      </dsp:txBody>
      <dsp:txXfrm>
        <a:off x="2807521" y="1753119"/>
        <a:ext cx="1476916" cy="902025"/>
      </dsp:txXfrm>
    </dsp:sp>
    <dsp:sp modelId="{0B4766EF-29F8-4414-873A-5DD44B8557C0}">
      <dsp:nvSpPr>
        <dsp:cNvPr id="0" name=""/>
        <dsp:cNvSpPr/>
      </dsp:nvSpPr>
      <dsp:spPr>
        <a:xfrm>
          <a:off x="2587828" y="1485518"/>
          <a:ext cx="191630" cy="1916303"/>
        </a:xfrm>
        <a:custGeom>
          <a:avLst/>
          <a:gdLst/>
          <a:ahLst/>
          <a:cxnLst/>
          <a:rect l="0" t="0" r="0" b="0"/>
          <a:pathLst>
            <a:path>
              <a:moveTo>
                <a:pt x="0" y="0"/>
              </a:moveTo>
              <a:lnTo>
                <a:pt x="0" y="1916303"/>
              </a:lnTo>
              <a:lnTo>
                <a:pt x="191630" y="1916303"/>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B571B0A-6A9B-4529-BFB2-E66EB0010AED}">
      <dsp:nvSpPr>
        <dsp:cNvPr id="0" name=""/>
        <dsp:cNvSpPr/>
      </dsp:nvSpPr>
      <dsp:spPr>
        <a:xfrm>
          <a:off x="2779458" y="2922745"/>
          <a:ext cx="1533042" cy="958151"/>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6237415"/>
              <a:satOff val="-28781"/>
              <a:lumOff val="105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fr-CA" sz="1100" b="0" i="0" u="none" strike="noStrike" kern="1200" dirty="0">
              <a:solidFill>
                <a:srgbClr val="000000"/>
              </a:solidFill>
              <a:effectLst/>
              <a:latin typeface="Verdana" panose="020B0604030504040204" pitchFamily="34" charset="0"/>
              <a:ea typeface="Verdana" panose="020B0604030504040204" pitchFamily="34" charset="0"/>
            </a:rPr>
            <a:t>Mise à disposition de l'énergie électrique produite</a:t>
          </a:r>
          <a:endParaRPr lang="fr-CI" sz="1100" kern="1200" dirty="0">
            <a:latin typeface="Verdana" panose="020B0604030504040204" pitchFamily="34" charset="0"/>
            <a:ea typeface="Verdana" panose="020B0604030504040204" pitchFamily="34" charset="0"/>
          </a:endParaRPr>
        </a:p>
      </dsp:txBody>
      <dsp:txXfrm>
        <a:off x="2807521" y="2950808"/>
        <a:ext cx="1476916" cy="902025"/>
      </dsp:txXfrm>
    </dsp:sp>
    <dsp:sp modelId="{3D913192-ACE2-4734-887A-CEC47DD69CEE}">
      <dsp:nvSpPr>
        <dsp:cNvPr id="0" name=""/>
        <dsp:cNvSpPr/>
      </dsp:nvSpPr>
      <dsp:spPr>
        <a:xfrm>
          <a:off x="4791576" y="527366"/>
          <a:ext cx="1916303" cy="958151"/>
        </a:xfrm>
        <a:prstGeom prst="roundRect">
          <a:avLst>
            <a:gd name="adj" fmla="val 10000"/>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fr-FR" sz="1600" kern="1200" dirty="0">
              <a:latin typeface="Verdana" panose="020B0604030504040204" pitchFamily="34" charset="0"/>
              <a:ea typeface="Verdana" panose="020B0604030504040204" pitchFamily="34" charset="0"/>
            </a:rPr>
            <a:t>Fournisseurs de gaz</a:t>
          </a:r>
          <a:endParaRPr lang="fr-CI" sz="1600" kern="1200" dirty="0">
            <a:latin typeface="Verdana" panose="020B0604030504040204" pitchFamily="34" charset="0"/>
            <a:ea typeface="Verdana" panose="020B0604030504040204" pitchFamily="34" charset="0"/>
          </a:endParaRPr>
        </a:p>
      </dsp:txBody>
      <dsp:txXfrm>
        <a:off x="4819639" y="555429"/>
        <a:ext cx="1860177" cy="902025"/>
      </dsp:txXfrm>
    </dsp:sp>
    <dsp:sp modelId="{6D85332E-BFF1-408F-A6F3-8FA704C661F1}">
      <dsp:nvSpPr>
        <dsp:cNvPr id="0" name=""/>
        <dsp:cNvSpPr/>
      </dsp:nvSpPr>
      <dsp:spPr>
        <a:xfrm>
          <a:off x="4983207" y="1485518"/>
          <a:ext cx="191630" cy="718613"/>
        </a:xfrm>
        <a:custGeom>
          <a:avLst/>
          <a:gdLst/>
          <a:ahLst/>
          <a:cxnLst/>
          <a:rect l="0" t="0" r="0" b="0"/>
          <a:pathLst>
            <a:path>
              <a:moveTo>
                <a:pt x="0" y="0"/>
              </a:moveTo>
              <a:lnTo>
                <a:pt x="0" y="718613"/>
              </a:lnTo>
              <a:lnTo>
                <a:pt x="191630" y="718613"/>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302D88D-26C4-4D92-B8DB-6EA897FD7408}">
      <dsp:nvSpPr>
        <dsp:cNvPr id="0" name=""/>
        <dsp:cNvSpPr/>
      </dsp:nvSpPr>
      <dsp:spPr>
        <a:xfrm>
          <a:off x="5174837" y="1725056"/>
          <a:ext cx="1533042" cy="958151"/>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8316554"/>
              <a:satOff val="-38374"/>
              <a:lumOff val="141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fr-CI" sz="1100" b="0" i="0" u="none" strike="noStrike" kern="1200" dirty="0">
              <a:solidFill>
                <a:srgbClr val="000000"/>
              </a:solidFill>
              <a:effectLst/>
              <a:latin typeface="Verdana" panose="020B0604030504040204" pitchFamily="34" charset="0"/>
              <a:ea typeface="Verdana" panose="020B0604030504040204" pitchFamily="34" charset="0"/>
            </a:rPr>
            <a:t>Production de gaz</a:t>
          </a:r>
          <a:endParaRPr lang="fr-CI" sz="1100" kern="1200" dirty="0">
            <a:latin typeface="Verdana" panose="020B0604030504040204" pitchFamily="34" charset="0"/>
            <a:ea typeface="Verdana" panose="020B0604030504040204" pitchFamily="34" charset="0"/>
          </a:endParaRPr>
        </a:p>
      </dsp:txBody>
      <dsp:txXfrm>
        <a:off x="5202900" y="1753119"/>
        <a:ext cx="1476916" cy="902025"/>
      </dsp:txXfrm>
    </dsp:sp>
    <dsp:sp modelId="{1F9F472A-59B6-4707-B947-418876B6CF45}">
      <dsp:nvSpPr>
        <dsp:cNvPr id="0" name=""/>
        <dsp:cNvSpPr/>
      </dsp:nvSpPr>
      <dsp:spPr>
        <a:xfrm>
          <a:off x="4983207" y="1485518"/>
          <a:ext cx="191630" cy="1916303"/>
        </a:xfrm>
        <a:custGeom>
          <a:avLst/>
          <a:gdLst/>
          <a:ahLst/>
          <a:cxnLst/>
          <a:rect l="0" t="0" r="0" b="0"/>
          <a:pathLst>
            <a:path>
              <a:moveTo>
                <a:pt x="0" y="0"/>
              </a:moveTo>
              <a:lnTo>
                <a:pt x="0" y="1916303"/>
              </a:lnTo>
              <a:lnTo>
                <a:pt x="191630" y="1916303"/>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8472A27-2AD2-4AC0-9520-8FF74CEB39ED}">
      <dsp:nvSpPr>
        <dsp:cNvPr id="0" name=""/>
        <dsp:cNvSpPr/>
      </dsp:nvSpPr>
      <dsp:spPr>
        <a:xfrm>
          <a:off x="5174837" y="2922745"/>
          <a:ext cx="1533042" cy="958151"/>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10395692"/>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fr-CI" sz="1100" b="0" i="0" u="none" strike="noStrike" kern="1200" dirty="0">
              <a:solidFill>
                <a:srgbClr val="000000"/>
              </a:solidFill>
              <a:effectLst/>
              <a:latin typeface="Verdana" panose="020B0604030504040204" pitchFamily="34" charset="0"/>
              <a:ea typeface="Verdana" panose="020B0604030504040204" pitchFamily="34" charset="0"/>
            </a:rPr>
            <a:t>Approvisionnement en Combustibles</a:t>
          </a:r>
          <a:endParaRPr lang="fr-CI" sz="1100" kern="1200" dirty="0">
            <a:latin typeface="Verdana" panose="020B0604030504040204" pitchFamily="34" charset="0"/>
            <a:ea typeface="Verdana" panose="020B0604030504040204" pitchFamily="34" charset="0"/>
          </a:endParaRPr>
        </a:p>
      </dsp:txBody>
      <dsp:txXfrm>
        <a:off x="5202900" y="2950808"/>
        <a:ext cx="1476916" cy="90202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902B74-C2F8-4DCA-9EB7-A41CD2321CD3}">
      <dsp:nvSpPr>
        <dsp:cNvPr id="0" name=""/>
        <dsp:cNvSpPr/>
      </dsp:nvSpPr>
      <dsp:spPr>
        <a:xfrm>
          <a:off x="2043" y="812566"/>
          <a:ext cx="3157234" cy="1262893"/>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fr-FR" sz="2000" kern="1200" dirty="0">
              <a:latin typeface="Verdana" panose="020B0604030504040204" pitchFamily="34" charset="0"/>
              <a:ea typeface="Verdana" panose="020B0604030504040204" pitchFamily="34" charset="0"/>
            </a:rPr>
            <a:t>Contrôle et respect des lois et règlements</a:t>
          </a:r>
          <a:endParaRPr lang="fr-CI" sz="2000" kern="1200" dirty="0">
            <a:latin typeface="Verdana" panose="020B0604030504040204" pitchFamily="34" charset="0"/>
            <a:ea typeface="Verdana" panose="020B0604030504040204" pitchFamily="34" charset="0"/>
          </a:endParaRPr>
        </a:p>
      </dsp:txBody>
      <dsp:txXfrm>
        <a:off x="633490" y="812566"/>
        <a:ext cx="1894341" cy="1262893"/>
      </dsp:txXfrm>
    </dsp:sp>
    <dsp:sp modelId="{099AEC93-283B-45A0-8658-30E934D1F139}">
      <dsp:nvSpPr>
        <dsp:cNvPr id="0" name=""/>
        <dsp:cNvSpPr/>
      </dsp:nvSpPr>
      <dsp:spPr>
        <a:xfrm>
          <a:off x="2748837" y="919912"/>
          <a:ext cx="2620504" cy="1048201"/>
        </a:xfrm>
        <a:prstGeom prst="chevron">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marL="0" lvl="0" indent="0" algn="ctr" defTabSz="622300">
            <a:lnSpc>
              <a:spcPct val="90000"/>
            </a:lnSpc>
            <a:spcBef>
              <a:spcPct val="0"/>
            </a:spcBef>
            <a:spcAft>
              <a:spcPct val="35000"/>
            </a:spcAft>
            <a:buNone/>
          </a:pPr>
          <a:r>
            <a:rPr lang="fr-FR" sz="1400" kern="1200" dirty="0">
              <a:latin typeface="Verdana" panose="020B0604030504040204" pitchFamily="34" charset="0"/>
              <a:ea typeface="Verdana" panose="020B0604030504040204" pitchFamily="34" charset="0"/>
            </a:rPr>
            <a:t>Contrôler les conventions en vigueur</a:t>
          </a:r>
          <a:endParaRPr lang="fr-CI" sz="1400" kern="1200" dirty="0">
            <a:latin typeface="Verdana" panose="020B0604030504040204" pitchFamily="34" charset="0"/>
            <a:ea typeface="Verdana" panose="020B0604030504040204" pitchFamily="34" charset="0"/>
          </a:endParaRPr>
        </a:p>
      </dsp:txBody>
      <dsp:txXfrm>
        <a:off x="3272938" y="919912"/>
        <a:ext cx="1572303" cy="1048201"/>
      </dsp:txXfrm>
    </dsp:sp>
    <dsp:sp modelId="{2F308F95-4B2F-4AF3-A1BA-1ED0EADF96BF}">
      <dsp:nvSpPr>
        <dsp:cNvPr id="0" name=""/>
        <dsp:cNvSpPr/>
      </dsp:nvSpPr>
      <dsp:spPr>
        <a:xfrm>
          <a:off x="5002471" y="919912"/>
          <a:ext cx="2620504" cy="1048201"/>
        </a:xfrm>
        <a:prstGeom prst="chevron">
          <a:avLst/>
        </a:prstGeom>
        <a:solidFill>
          <a:schemeClr val="accent2">
            <a:tint val="40000"/>
            <a:alpha val="90000"/>
            <a:hueOff val="-169845"/>
            <a:satOff val="-15069"/>
            <a:lumOff val="-154"/>
            <a:alphaOff val="0"/>
          </a:schemeClr>
        </a:solidFill>
        <a:ln w="12700" cap="flat" cmpd="sng" algn="ctr">
          <a:solidFill>
            <a:schemeClr val="accent2">
              <a:tint val="40000"/>
              <a:alpha val="90000"/>
              <a:hueOff val="-169845"/>
              <a:satOff val="-15069"/>
              <a:lumOff val="-15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marL="0" lvl="0" indent="0" algn="ctr" defTabSz="488950">
            <a:lnSpc>
              <a:spcPct val="90000"/>
            </a:lnSpc>
            <a:spcBef>
              <a:spcPct val="0"/>
            </a:spcBef>
            <a:spcAft>
              <a:spcPct val="35000"/>
            </a:spcAft>
            <a:buNone/>
          </a:pPr>
          <a:r>
            <a:rPr lang="fr-FR" sz="1100" kern="1200" dirty="0">
              <a:latin typeface="Verdana" panose="020B0604030504040204" pitchFamily="34" charset="0"/>
              <a:ea typeface="Verdana" panose="020B0604030504040204" pitchFamily="34" charset="0"/>
            </a:rPr>
            <a:t>Audit des coûts éligibles /</a:t>
          </a:r>
        </a:p>
        <a:p>
          <a:pPr marL="0" lvl="0" indent="0" algn="ctr" defTabSz="488950">
            <a:lnSpc>
              <a:spcPct val="90000"/>
            </a:lnSpc>
            <a:spcBef>
              <a:spcPct val="0"/>
            </a:spcBef>
            <a:spcAft>
              <a:spcPct val="35000"/>
            </a:spcAft>
            <a:buNone/>
          </a:pPr>
          <a:r>
            <a:rPr lang="fr-FR" sz="1100" kern="1200" dirty="0">
              <a:latin typeface="Verdana" panose="020B0604030504040204" pitchFamily="34" charset="0"/>
              <a:ea typeface="Verdana" panose="020B0604030504040204" pitchFamily="34" charset="0"/>
            </a:rPr>
            <a:t>Emettre un avis visant à optimiser le coût des investissements</a:t>
          </a:r>
          <a:endParaRPr lang="fr-CI" sz="1100" kern="1200" dirty="0">
            <a:latin typeface="Verdana" panose="020B0604030504040204" pitchFamily="34" charset="0"/>
            <a:ea typeface="Verdana" panose="020B0604030504040204" pitchFamily="34" charset="0"/>
          </a:endParaRPr>
        </a:p>
      </dsp:txBody>
      <dsp:txXfrm>
        <a:off x="5526572" y="919912"/>
        <a:ext cx="1572303" cy="1048201"/>
      </dsp:txXfrm>
    </dsp:sp>
    <dsp:sp modelId="{89039629-4AF1-45C6-B96E-49EBB67E0E58}">
      <dsp:nvSpPr>
        <dsp:cNvPr id="0" name=""/>
        <dsp:cNvSpPr/>
      </dsp:nvSpPr>
      <dsp:spPr>
        <a:xfrm>
          <a:off x="2043" y="2252265"/>
          <a:ext cx="3157234" cy="1262893"/>
        </a:xfrm>
        <a:prstGeom prst="chevron">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fr-FR" sz="2000" kern="1200" dirty="0">
              <a:latin typeface="Verdana" panose="020B0604030504040204" pitchFamily="34" charset="0"/>
              <a:ea typeface="Verdana" panose="020B0604030504040204" pitchFamily="34" charset="0"/>
            </a:rPr>
            <a:t>Protection des intérêts des usagers</a:t>
          </a:r>
          <a:endParaRPr lang="fr-CI" sz="2000" kern="1200" dirty="0">
            <a:latin typeface="Verdana" panose="020B0604030504040204" pitchFamily="34" charset="0"/>
            <a:ea typeface="Verdana" panose="020B0604030504040204" pitchFamily="34" charset="0"/>
          </a:endParaRPr>
        </a:p>
      </dsp:txBody>
      <dsp:txXfrm>
        <a:off x="633490" y="2252265"/>
        <a:ext cx="1894341" cy="1262893"/>
      </dsp:txXfrm>
    </dsp:sp>
    <dsp:sp modelId="{9F767A52-906D-4A12-9DDB-BAEF7BD2A994}">
      <dsp:nvSpPr>
        <dsp:cNvPr id="0" name=""/>
        <dsp:cNvSpPr/>
      </dsp:nvSpPr>
      <dsp:spPr>
        <a:xfrm>
          <a:off x="2748837" y="2359611"/>
          <a:ext cx="2620504" cy="1048201"/>
        </a:xfrm>
        <a:prstGeom prst="chevron">
          <a:avLst/>
        </a:prstGeom>
        <a:solidFill>
          <a:schemeClr val="accent2">
            <a:tint val="40000"/>
            <a:alpha val="90000"/>
            <a:hueOff val="-339690"/>
            <a:satOff val="-30138"/>
            <a:lumOff val="-308"/>
            <a:alphaOff val="0"/>
          </a:schemeClr>
        </a:solidFill>
        <a:ln w="12700" cap="flat" cmpd="sng" algn="ctr">
          <a:solidFill>
            <a:schemeClr val="accent2">
              <a:tint val="40000"/>
              <a:alpha val="90000"/>
              <a:hueOff val="-339690"/>
              <a:satOff val="-30138"/>
              <a:lumOff val="-30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marL="0" lvl="0" indent="0" algn="ctr" defTabSz="622300">
            <a:lnSpc>
              <a:spcPct val="90000"/>
            </a:lnSpc>
            <a:spcBef>
              <a:spcPct val="0"/>
            </a:spcBef>
            <a:spcAft>
              <a:spcPct val="35000"/>
            </a:spcAft>
            <a:buNone/>
          </a:pPr>
          <a:r>
            <a:rPr lang="fr-FR" sz="1400" kern="1200" dirty="0">
              <a:latin typeface="Verdana" panose="020B0604030504040204" pitchFamily="34" charset="0"/>
              <a:ea typeface="Verdana" panose="020B0604030504040204" pitchFamily="34" charset="0"/>
            </a:rPr>
            <a:t>Garantir une fourniture suffisante</a:t>
          </a:r>
          <a:endParaRPr lang="fr-CI" sz="1400" kern="1200" dirty="0">
            <a:latin typeface="Verdana" panose="020B0604030504040204" pitchFamily="34" charset="0"/>
            <a:ea typeface="Verdana" panose="020B0604030504040204" pitchFamily="34" charset="0"/>
          </a:endParaRPr>
        </a:p>
      </dsp:txBody>
      <dsp:txXfrm>
        <a:off x="3272938" y="2359611"/>
        <a:ext cx="1572303" cy="1048201"/>
      </dsp:txXfrm>
    </dsp:sp>
    <dsp:sp modelId="{1CA7E76C-D0FC-4F3C-ADF6-90ECD8416B81}">
      <dsp:nvSpPr>
        <dsp:cNvPr id="0" name=""/>
        <dsp:cNvSpPr/>
      </dsp:nvSpPr>
      <dsp:spPr>
        <a:xfrm>
          <a:off x="5002471" y="2359611"/>
          <a:ext cx="2620504" cy="1048201"/>
        </a:xfrm>
        <a:prstGeom prst="chevron">
          <a:avLst/>
        </a:prstGeom>
        <a:solidFill>
          <a:schemeClr val="accent2">
            <a:tint val="40000"/>
            <a:alpha val="90000"/>
            <a:hueOff val="-509536"/>
            <a:satOff val="-45208"/>
            <a:lumOff val="-461"/>
            <a:alphaOff val="0"/>
          </a:schemeClr>
        </a:solidFill>
        <a:ln w="12700" cap="flat" cmpd="sng" algn="ctr">
          <a:solidFill>
            <a:schemeClr val="accent2">
              <a:tint val="40000"/>
              <a:alpha val="90000"/>
              <a:hueOff val="-509536"/>
              <a:satOff val="-45208"/>
              <a:lumOff val="-46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marL="0" lvl="0" indent="0" algn="ctr" defTabSz="533400">
            <a:lnSpc>
              <a:spcPct val="90000"/>
            </a:lnSpc>
            <a:spcBef>
              <a:spcPct val="0"/>
            </a:spcBef>
            <a:spcAft>
              <a:spcPct val="35000"/>
            </a:spcAft>
            <a:buNone/>
          </a:pPr>
          <a:r>
            <a:rPr lang="fr-FR" sz="1200" kern="1200" dirty="0">
              <a:latin typeface="Verdana" panose="020B0604030504040204" pitchFamily="34" charset="0"/>
              <a:ea typeface="Verdana" panose="020B0604030504040204" pitchFamily="34" charset="0"/>
            </a:rPr>
            <a:t>Garantir une fourniture de bonne qualité et à des coûts optimisés</a:t>
          </a:r>
          <a:endParaRPr lang="fr-CI" sz="1200" kern="1200" dirty="0">
            <a:latin typeface="Verdana" panose="020B0604030504040204" pitchFamily="34" charset="0"/>
            <a:ea typeface="Verdana" panose="020B0604030504040204" pitchFamily="34" charset="0"/>
          </a:endParaRPr>
        </a:p>
      </dsp:txBody>
      <dsp:txXfrm>
        <a:off x="5526572" y="2359611"/>
        <a:ext cx="1572303" cy="1048201"/>
      </dsp:txXfrm>
    </dsp:sp>
    <dsp:sp modelId="{361F83C6-3D9B-4132-A9A7-F5BD79B8F9C2}">
      <dsp:nvSpPr>
        <dsp:cNvPr id="0" name=""/>
        <dsp:cNvSpPr/>
      </dsp:nvSpPr>
      <dsp:spPr>
        <a:xfrm>
          <a:off x="2043" y="3691964"/>
          <a:ext cx="3157234" cy="1262893"/>
        </a:xfrm>
        <a:prstGeom prst="chevron">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fr-FR" sz="2000" kern="1200" dirty="0">
              <a:latin typeface="Verdana" panose="020B0604030504040204" pitchFamily="34" charset="0"/>
              <a:ea typeface="Verdana" panose="020B0604030504040204" pitchFamily="34" charset="0"/>
            </a:rPr>
            <a:t>Proposition des tarifs </a:t>
          </a:r>
          <a:r>
            <a:rPr lang="fr-CI" sz="2000" kern="1200" dirty="0">
              <a:latin typeface="Verdana" panose="020B0604030504040204" pitchFamily="34" charset="0"/>
              <a:ea typeface="Verdana" panose="020B0604030504040204" pitchFamily="34" charset="0"/>
            </a:rPr>
            <a:t>de l’électricité</a:t>
          </a:r>
        </a:p>
      </dsp:txBody>
      <dsp:txXfrm>
        <a:off x="633490" y="3691964"/>
        <a:ext cx="1894341" cy="1262893"/>
      </dsp:txXfrm>
    </dsp:sp>
    <dsp:sp modelId="{87A15BE4-8B03-4C8F-8C80-80550DB77FA3}">
      <dsp:nvSpPr>
        <dsp:cNvPr id="0" name=""/>
        <dsp:cNvSpPr/>
      </dsp:nvSpPr>
      <dsp:spPr>
        <a:xfrm>
          <a:off x="2748837" y="3799309"/>
          <a:ext cx="2620504" cy="1048201"/>
        </a:xfrm>
        <a:prstGeom prst="chevron">
          <a:avLst/>
        </a:prstGeom>
        <a:solidFill>
          <a:schemeClr val="accent2">
            <a:tint val="40000"/>
            <a:alpha val="90000"/>
            <a:hueOff val="-679381"/>
            <a:satOff val="-60277"/>
            <a:lumOff val="-615"/>
            <a:alphaOff val="0"/>
          </a:schemeClr>
        </a:solidFill>
        <a:ln w="12700" cap="flat" cmpd="sng" algn="ctr">
          <a:solidFill>
            <a:schemeClr val="accent2">
              <a:tint val="40000"/>
              <a:alpha val="90000"/>
              <a:hueOff val="-679381"/>
              <a:satOff val="-60277"/>
              <a:lumOff val="-61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marL="0" lvl="0" indent="0" algn="ctr" defTabSz="622300">
            <a:lnSpc>
              <a:spcPct val="90000"/>
            </a:lnSpc>
            <a:spcBef>
              <a:spcPct val="0"/>
            </a:spcBef>
            <a:spcAft>
              <a:spcPct val="35000"/>
            </a:spcAft>
            <a:buNone/>
          </a:pPr>
          <a:r>
            <a:rPr lang="fr-FR" sz="1400" kern="1200" dirty="0">
              <a:latin typeface="Verdana" panose="020B0604030504040204" pitchFamily="34" charset="0"/>
              <a:ea typeface="Verdana" panose="020B0604030504040204" pitchFamily="34" charset="0"/>
            </a:rPr>
            <a:t>Déterminer le coût de revient et le tarif de vente</a:t>
          </a:r>
          <a:endParaRPr lang="fr-CI" sz="1400" kern="1200" dirty="0">
            <a:latin typeface="Verdana" panose="020B0604030504040204" pitchFamily="34" charset="0"/>
            <a:ea typeface="Verdana" panose="020B0604030504040204" pitchFamily="34" charset="0"/>
          </a:endParaRPr>
        </a:p>
      </dsp:txBody>
      <dsp:txXfrm>
        <a:off x="3272938" y="3799309"/>
        <a:ext cx="1572303" cy="1048201"/>
      </dsp:txXfrm>
    </dsp:sp>
    <dsp:sp modelId="{74E4959A-7E1C-41F6-84BB-65304CF56069}">
      <dsp:nvSpPr>
        <dsp:cNvPr id="0" name=""/>
        <dsp:cNvSpPr/>
      </dsp:nvSpPr>
      <dsp:spPr>
        <a:xfrm>
          <a:off x="5002471" y="3799309"/>
          <a:ext cx="2620504" cy="1048201"/>
        </a:xfrm>
        <a:prstGeom prst="chevron">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marL="0" lvl="0" indent="0" algn="ctr" defTabSz="533400">
            <a:lnSpc>
              <a:spcPct val="90000"/>
            </a:lnSpc>
            <a:spcBef>
              <a:spcPct val="0"/>
            </a:spcBef>
            <a:spcAft>
              <a:spcPct val="35000"/>
            </a:spcAft>
            <a:buNone/>
          </a:pPr>
          <a:r>
            <a:rPr lang="fr-FR" sz="1200" kern="1200" dirty="0">
              <a:latin typeface="Verdana" panose="020B0604030504040204" pitchFamily="34" charset="0"/>
              <a:ea typeface="Verdana" panose="020B0604030504040204" pitchFamily="34" charset="0"/>
            </a:rPr>
            <a:t>Réaliser des études sur la rémunération du capital investi</a:t>
          </a:r>
          <a:endParaRPr lang="fr-CI" sz="1200" kern="1200" dirty="0">
            <a:latin typeface="Verdana" panose="020B0604030504040204" pitchFamily="34" charset="0"/>
            <a:ea typeface="Verdana" panose="020B0604030504040204" pitchFamily="34" charset="0"/>
          </a:endParaRPr>
        </a:p>
      </dsp:txBody>
      <dsp:txXfrm>
        <a:off x="5526572" y="3799309"/>
        <a:ext cx="1572303" cy="104820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902B74-C2F8-4DCA-9EB7-A41CD2321CD3}">
      <dsp:nvSpPr>
        <dsp:cNvPr id="0" name=""/>
        <dsp:cNvSpPr/>
      </dsp:nvSpPr>
      <dsp:spPr>
        <a:xfrm>
          <a:off x="2012" y="1333658"/>
          <a:ext cx="3108967" cy="1243586"/>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fr-FR" sz="2000" kern="1200" dirty="0">
              <a:latin typeface="Verdana" panose="020B0604030504040204" pitchFamily="34" charset="0"/>
              <a:ea typeface="Verdana" panose="020B0604030504040204" pitchFamily="34" charset="0"/>
            </a:rPr>
            <a:t>Règlement des litiges</a:t>
          </a:r>
          <a:endParaRPr lang="fr-CI" sz="2000" kern="1200" dirty="0">
            <a:latin typeface="Verdana" panose="020B0604030504040204" pitchFamily="34" charset="0"/>
            <a:ea typeface="Verdana" panose="020B0604030504040204" pitchFamily="34" charset="0"/>
          </a:endParaRPr>
        </a:p>
      </dsp:txBody>
      <dsp:txXfrm>
        <a:off x="623805" y="1333658"/>
        <a:ext cx="1865381" cy="1243586"/>
      </dsp:txXfrm>
    </dsp:sp>
    <dsp:sp modelId="{099AEC93-283B-45A0-8658-30E934D1F139}">
      <dsp:nvSpPr>
        <dsp:cNvPr id="0" name=""/>
        <dsp:cNvSpPr/>
      </dsp:nvSpPr>
      <dsp:spPr>
        <a:xfrm>
          <a:off x="2706813" y="1439362"/>
          <a:ext cx="2580442" cy="1032177"/>
        </a:xfrm>
        <a:prstGeom prst="chevron">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marL="0" lvl="0" indent="0" algn="ctr" defTabSz="622300">
            <a:lnSpc>
              <a:spcPct val="90000"/>
            </a:lnSpc>
            <a:spcBef>
              <a:spcPct val="0"/>
            </a:spcBef>
            <a:spcAft>
              <a:spcPct val="35000"/>
            </a:spcAft>
            <a:buNone/>
          </a:pPr>
          <a:r>
            <a:rPr lang="fr-CA" sz="1400" kern="1200" dirty="0">
              <a:latin typeface="Verdana" panose="020B0604030504040204" pitchFamily="34" charset="0"/>
              <a:ea typeface="Verdana" panose="020B0604030504040204" pitchFamily="34" charset="0"/>
            </a:rPr>
            <a:t>Régler les litiges entre les opérateurs et entre opérateurs et usagers </a:t>
          </a:r>
          <a:endParaRPr lang="fr-CI" sz="1400" kern="1200" dirty="0">
            <a:latin typeface="Verdana" panose="020B0604030504040204" pitchFamily="34" charset="0"/>
            <a:ea typeface="Verdana" panose="020B0604030504040204" pitchFamily="34" charset="0"/>
          </a:endParaRPr>
        </a:p>
      </dsp:txBody>
      <dsp:txXfrm>
        <a:off x="3222902" y="1439362"/>
        <a:ext cx="1548265" cy="1032177"/>
      </dsp:txXfrm>
    </dsp:sp>
    <dsp:sp modelId="{2F308F95-4B2F-4AF3-A1BA-1ED0EADF96BF}">
      <dsp:nvSpPr>
        <dsp:cNvPr id="0" name=""/>
        <dsp:cNvSpPr/>
      </dsp:nvSpPr>
      <dsp:spPr>
        <a:xfrm>
          <a:off x="4925994" y="1439362"/>
          <a:ext cx="2580442" cy="1032177"/>
        </a:xfrm>
        <a:prstGeom prst="chevron">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marL="0" lvl="0" indent="0" algn="ctr" defTabSz="488950">
            <a:lnSpc>
              <a:spcPct val="90000"/>
            </a:lnSpc>
            <a:spcBef>
              <a:spcPct val="0"/>
            </a:spcBef>
            <a:spcAft>
              <a:spcPct val="35000"/>
            </a:spcAft>
            <a:buNone/>
          </a:pPr>
          <a:r>
            <a:rPr lang="fr-FR" sz="1100" kern="1200" dirty="0">
              <a:latin typeface="Verdana" panose="020B0604030504040204" pitchFamily="34" charset="0"/>
              <a:ea typeface="Verdana" panose="020B0604030504040204" pitchFamily="34" charset="0"/>
            </a:rPr>
            <a:t>Traitement des recours; </a:t>
          </a:r>
        </a:p>
        <a:p>
          <a:pPr marL="0" lvl="0" indent="0" algn="ctr" defTabSz="488950">
            <a:lnSpc>
              <a:spcPct val="90000"/>
            </a:lnSpc>
            <a:spcBef>
              <a:spcPct val="0"/>
            </a:spcBef>
            <a:spcAft>
              <a:spcPct val="35000"/>
            </a:spcAft>
            <a:buNone/>
          </a:pPr>
          <a:r>
            <a:rPr lang="fr-FR" sz="1100" kern="1200" dirty="0">
              <a:latin typeface="Verdana" panose="020B0604030504040204" pitchFamily="34" charset="0"/>
              <a:ea typeface="Verdana" panose="020B0604030504040204" pitchFamily="34" charset="0"/>
            </a:rPr>
            <a:t>Droits de suite</a:t>
          </a:r>
        </a:p>
        <a:p>
          <a:pPr marL="0" lvl="0" indent="0" algn="ctr" defTabSz="488950">
            <a:lnSpc>
              <a:spcPct val="90000"/>
            </a:lnSpc>
            <a:spcBef>
              <a:spcPct val="0"/>
            </a:spcBef>
            <a:spcAft>
              <a:spcPct val="35000"/>
            </a:spcAft>
            <a:buNone/>
          </a:pPr>
          <a:r>
            <a:rPr lang="fr-FR" sz="1100" kern="1200" dirty="0">
              <a:latin typeface="Verdana" panose="020B0604030504040204" pitchFamily="34" charset="0"/>
              <a:ea typeface="Verdana" panose="020B0604030504040204" pitchFamily="34" charset="0"/>
            </a:rPr>
            <a:t>Garantir les investissements des opérateurs</a:t>
          </a:r>
          <a:endParaRPr lang="fr-CI" sz="1100" kern="1200" dirty="0">
            <a:latin typeface="Verdana" panose="020B0604030504040204" pitchFamily="34" charset="0"/>
            <a:ea typeface="Verdana" panose="020B0604030504040204" pitchFamily="34" charset="0"/>
          </a:endParaRPr>
        </a:p>
      </dsp:txBody>
      <dsp:txXfrm>
        <a:off x="5442083" y="1439362"/>
        <a:ext cx="1548265" cy="1032177"/>
      </dsp:txXfrm>
    </dsp:sp>
    <dsp:sp modelId="{89039629-4AF1-45C6-B96E-49EBB67E0E58}">
      <dsp:nvSpPr>
        <dsp:cNvPr id="0" name=""/>
        <dsp:cNvSpPr/>
      </dsp:nvSpPr>
      <dsp:spPr>
        <a:xfrm>
          <a:off x="2012" y="2751347"/>
          <a:ext cx="3108967" cy="1243586"/>
        </a:xfrm>
        <a:prstGeom prst="chevron">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fr-FR" sz="2000" kern="1200" dirty="0">
              <a:latin typeface="Verdana" panose="020B0604030504040204" pitchFamily="34" charset="0"/>
              <a:ea typeface="Verdana" panose="020B0604030504040204" pitchFamily="34" charset="0"/>
            </a:rPr>
            <a:t>Conseil et assistance à l’Etat</a:t>
          </a:r>
          <a:endParaRPr lang="fr-CI" sz="2000" kern="1200" dirty="0">
            <a:latin typeface="Verdana" panose="020B0604030504040204" pitchFamily="34" charset="0"/>
            <a:ea typeface="Verdana" panose="020B0604030504040204" pitchFamily="34" charset="0"/>
          </a:endParaRPr>
        </a:p>
      </dsp:txBody>
      <dsp:txXfrm>
        <a:off x="623805" y="2751347"/>
        <a:ext cx="1865381" cy="1243586"/>
      </dsp:txXfrm>
    </dsp:sp>
    <dsp:sp modelId="{9F767A52-906D-4A12-9DDB-BAEF7BD2A994}">
      <dsp:nvSpPr>
        <dsp:cNvPr id="0" name=""/>
        <dsp:cNvSpPr/>
      </dsp:nvSpPr>
      <dsp:spPr>
        <a:xfrm>
          <a:off x="2706813" y="2857051"/>
          <a:ext cx="2580442" cy="1032177"/>
        </a:xfrm>
        <a:prstGeom prst="chevron">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marL="0" lvl="0" indent="0" algn="ctr" defTabSz="622300">
            <a:lnSpc>
              <a:spcPct val="90000"/>
            </a:lnSpc>
            <a:spcBef>
              <a:spcPct val="0"/>
            </a:spcBef>
            <a:spcAft>
              <a:spcPct val="35000"/>
            </a:spcAft>
            <a:buNone/>
          </a:pPr>
          <a:r>
            <a:rPr lang="fr-FR" sz="1400" kern="1200" dirty="0">
              <a:latin typeface="Verdana" panose="020B0604030504040204" pitchFamily="34" charset="0"/>
              <a:ea typeface="Verdana" panose="020B0604030504040204" pitchFamily="34" charset="0"/>
            </a:rPr>
            <a:t>Avis sur la planification des investissements et le contrôle de leur mise en </a:t>
          </a:r>
          <a:r>
            <a:rPr lang="fr-FR" sz="1400" kern="1200" dirty="0" err="1">
              <a:latin typeface="Verdana" panose="020B0604030504040204" pitchFamily="34" charset="0"/>
              <a:ea typeface="Verdana" panose="020B0604030504040204" pitchFamily="34" charset="0"/>
            </a:rPr>
            <a:t>oeuvre</a:t>
          </a:r>
          <a:endParaRPr lang="fr-CI" sz="1400" kern="1200" dirty="0">
            <a:latin typeface="Verdana" panose="020B0604030504040204" pitchFamily="34" charset="0"/>
            <a:ea typeface="Verdana" panose="020B0604030504040204" pitchFamily="34" charset="0"/>
          </a:endParaRPr>
        </a:p>
      </dsp:txBody>
      <dsp:txXfrm>
        <a:off x="3222902" y="2857051"/>
        <a:ext cx="1548265" cy="1032177"/>
      </dsp:txXfrm>
    </dsp:sp>
    <dsp:sp modelId="{1CA7E76C-D0FC-4F3C-ADF6-90ECD8416B81}">
      <dsp:nvSpPr>
        <dsp:cNvPr id="0" name=""/>
        <dsp:cNvSpPr/>
      </dsp:nvSpPr>
      <dsp:spPr>
        <a:xfrm>
          <a:off x="4925994" y="2857051"/>
          <a:ext cx="2580442" cy="1032177"/>
        </a:xfrm>
        <a:prstGeom prst="chevron">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marL="0" lvl="0" indent="0" algn="ctr" defTabSz="533400">
            <a:lnSpc>
              <a:spcPct val="90000"/>
            </a:lnSpc>
            <a:spcBef>
              <a:spcPct val="0"/>
            </a:spcBef>
            <a:spcAft>
              <a:spcPct val="35000"/>
            </a:spcAft>
            <a:buNone/>
          </a:pPr>
          <a:r>
            <a:rPr lang="fr-FR" sz="1200" kern="1200" dirty="0">
              <a:latin typeface="Verdana" panose="020B0604030504040204" pitchFamily="34" charset="0"/>
              <a:ea typeface="Verdana" panose="020B0604030504040204" pitchFamily="34" charset="0"/>
            </a:rPr>
            <a:t>Faire de la veille technologique en matière d’électricité</a:t>
          </a:r>
          <a:endParaRPr lang="fr-CI" sz="1200" kern="1200" dirty="0">
            <a:latin typeface="Verdana" panose="020B0604030504040204" pitchFamily="34" charset="0"/>
            <a:ea typeface="Verdana" panose="020B0604030504040204" pitchFamily="34" charset="0"/>
          </a:endParaRPr>
        </a:p>
      </dsp:txBody>
      <dsp:txXfrm>
        <a:off x="5442083" y="2857051"/>
        <a:ext cx="1548265" cy="1032177"/>
      </dsp:txXfrm>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1BF1920A-EA87-48E7-8817-E209F842AFD0}" type="datetimeFigureOut">
              <a:rPr lang="fr-FR" smtClean="0"/>
              <a:t>24/06/2024</a:t>
            </a:fld>
            <a:endParaRPr lang="fr-FR"/>
          </a:p>
        </p:txBody>
      </p:sp>
      <p:sp>
        <p:nvSpPr>
          <p:cNvPr id="4" name="Espace réservé du pied de page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E4E613CC-650E-47AE-ABCB-7DCB0C2869F5}" type="slidenum">
              <a:rPr lang="fr-FR" smtClean="0"/>
              <a:t>‹N°›</a:t>
            </a:fld>
            <a:endParaRPr lang="fr-FR"/>
          </a:p>
        </p:txBody>
      </p:sp>
    </p:spTree>
    <p:extLst>
      <p:ext uri="{BB962C8B-B14F-4D97-AF65-F5344CB8AC3E}">
        <p14:creationId xmlns:p14="http://schemas.microsoft.com/office/powerpoint/2010/main" val="33836562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CAFBBD03-95C5-4524-8E2F-151CFDE39E61}" type="datetimeFigureOut">
              <a:rPr lang="fr-FR" smtClean="0"/>
              <a:t>24/06/2024</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8AD2085C-D3CD-4CD0-A3FF-A9E48888047C}" type="slidenum">
              <a:rPr lang="fr-FR" smtClean="0"/>
              <a:t>‹N°›</a:t>
            </a:fld>
            <a:endParaRPr lang="fr-FR"/>
          </a:p>
        </p:txBody>
      </p:sp>
    </p:spTree>
    <p:extLst>
      <p:ext uri="{BB962C8B-B14F-4D97-AF65-F5344CB8AC3E}">
        <p14:creationId xmlns:p14="http://schemas.microsoft.com/office/powerpoint/2010/main" val="561133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17575" y="744538"/>
            <a:ext cx="4962525" cy="3722687"/>
          </a:xfrm>
        </p:spPr>
      </p:sp>
      <p:sp>
        <p:nvSpPr>
          <p:cNvPr id="3" name="Espace réservé des notes 2"/>
          <p:cNvSpPr>
            <a:spLocks noGrp="1"/>
          </p:cNvSpPr>
          <p:nvPr>
            <p:ph type="body" idx="1"/>
          </p:nvPr>
        </p:nvSpPr>
        <p:spPr/>
        <p:txBody>
          <a:bodyPr/>
          <a:lstStyle/>
          <a:p>
            <a:endParaRPr lang="fr-CI" dirty="0"/>
          </a:p>
        </p:txBody>
      </p:sp>
      <p:sp>
        <p:nvSpPr>
          <p:cNvPr id="4" name="Espace réservé du numéro de diapositive 3"/>
          <p:cNvSpPr>
            <a:spLocks noGrp="1"/>
          </p:cNvSpPr>
          <p:nvPr>
            <p:ph type="sldNum" sz="quarter" idx="5"/>
          </p:nvPr>
        </p:nvSpPr>
        <p:spPr/>
        <p:txBody>
          <a:bodyPr/>
          <a:lstStyle/>
          <a:p>
            <a:fld id="{8AD2085C-D3CD-4CD0-A3FF-A9E48888047C}" type="slidenum">
              <a:rPr lang="fr-FR" smtClean="0"/>
              <a:t>1</a:t>
            </a:fld>
            <a:endParaRPr lang="fr-FR"/>
          </a:p>
        </p:txBody>
      </p:sp>
    </p:spTree>
    <p:extLst>
      <p:ext uri="{BB962C8B-B14F-4D97-AF65-F5344CB8AC3E}">
        <p14:creationId xmlns:p14="http://schemas.microsoft.com/office/powerpoint/2010/main" val="1147463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I" dirty="0"/>
          </a:p>
        </p:txBody>
      </p:sp>
      <p:sp>
        <p:nvSpPr>
          <p:cNvPr id="4" name="Espace réservé du numéro de diapositive 3"/>
          <p:cNvSpPr>
            <a:spLocks noGrp="1"/>
          </p:cNvSpPr>
          <p:nvPr>
            <p:ph type="sldNum" sz="quarter" idx="5"/>
          </p:nvPr>
        </p:nvSpPr>
        <p:spPr/>
        <p:txBody>
          <a:bodyPr/>
          <a:lstStyle/>
          <a:p>
            <a:fld id="{8AD2085C-D3CD-4CD0-A3FF-A9E48888047C}" type="slidenum">
              <a:rPr lang="fr-FR" smtClean="0"/>
              <a:t>15</a:t>
            </a:fld>
            <a:endParaRPr lang="fr-FR"/>
          </a:p>
        </p:txBody>
      </p:sp>
    </p:spTree>
    <p:extLst>
      <p:ext uri="{BB962C8B-B14F-4D97-AF65-F5344CB8AC3E}">
        <p14:creationId xmlns:p14="http://schemas.microsoft.com/office/powerpoint/2010/main" val="5269268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I" dirty="0"/>
          </a:p>
        </p:txBody>
      </p:sp>
      <p:sp>
        <p:nvSpPr>
          <p:cNvPr id="4" name="Espace réservé du numéro de diapositive 3"/>
          <p:cNvSpPr>
            <a:spLocks noGrp="1"/>
          </p:cNvSpPr>
          <p:nvPr>
            <p:ph type="sldNum" sz="quarter" idx="5"/>
          </p:nvPr>
        </p:nvSpPr>
        <p:spPr/>
        <p:txBody>
          <a:bodyPr/>
          <a:lstStyle/>
          <a:p>
            <a:fld id="{8AD2085C-D3CD-4CD0-A3FF-A9E48888047C}" type="slidenum">
              <a:rPr lang="fr-FR" smtClean="0"/>
              <a:t>19</a:t>
            </a:fld>
            <a:endParaRPr lang="fr-FR"/>
          </a:p>
        </p:txBody>
      </p:sp>
    </p:spTree>
    <p:extLst>
      <p:ext uri="{BB962C8B-B14F-4D97-AF65-F5344CB8AC3E}">
        <p14:creationId xmlns:p14="http://schemas.microsoft.com/office/powerpoint/2010/main" val="24097854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E0E0CDC-740A-4441-A317-8D94932B85B1}" type="slidenum">
              <a:rPr lang="fr-FR">
                <a:solidFill>
                  <a:prstClr val="black"/>
                </a:solidFill>
              </a:rPr>
              <a:pPr eaLnBrk="1" hangingPunct="1"/>
              <a:t>22</a:t>
            </a:fld>
            <a:endParaRPr lang="fr-FR">
              <a:solidFill>
                <a:prstClr val="black"/>
              </a:solidFill>
            </a:endParaRPr>
          </a:p>
        </p:txBody>
      </p:sp>
      <p:sp>
        <p:nvSpPr>
          <p:cNvPr id="14339" name="Rectangle 2"/>
          <p:cNvSpPr>
            <a:spLocks noGrp="1" noRot="1" noChangeAspect="1" noChangeArrowheads="1" noTextEdit="1"/>
          </p:cNvSpPr>
          <p:nvPr>
            <p:ph type="sldImg"/>
          </p:nvPr>
        </p:nvSpPr>
        <p:spPr>
          <a:xfrm>
            <a:off x="917575" y="744538"/>
            <a:ext cx="4962525" cy="3722687"/>
          </a:xfrm>
          <a:ln/>
        </p:spPr>
      </p:sp>
      <p:sp>
        <p:nvSpPr>
          <p:cNvPr id="14340" name="Rectangle 3"/>
          <p:cNvSpPr>
            <a:spLocks noGrp="1" noChangeArrowheads="1"/>
          </p:cNvSpPr>
          <p:nvPr>
            <p:ph type="body" idx="1"/>
          </p:nvPr>
        </p:nvSpPr>
        <p:spPr>
          <a:noFill/>
        </p:spPr>
        <p:txBody>
          <a:bodyPr/>
          <a:lstStyle/>
          <a:p>
            <a:pPr eaLnBrk="1" hangingPunct="1"/>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7"/>
            <a:ext cx="7772400" cy="1470025"/>
          </a:xfrm>
        </p:spPr>
        <p:txBody>
          <a:bodyPr/>
          <a:lstStyle/>
          <a:p>
            <a:r>
              <a:rPr lang="fr-FR"/>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Modifiez le style des sous-titres du masque</a:t>
            </a:r>
          </a:p>
        </p:txBody>
      </p:sp>
      <p:sp>
        <p:nvSpPr>
          <p:cNvPr id="4" name="Rectangle 4"/>
          <p:cNvSpPr>
            <a:spLocks noGrp="1" noChangeArrowheads="1"/>
          </p:cNvSpPr>
          <p:nvPr>
            <p:ph type="dt" sz="half" idx="10"/>
          </p:nvPr>
        </p:nvSpPr>
        <p:spPr>
          <a:ln/>
        </p:spPr>
        <p:txBody>
          <a:bodyPr/>
          <a:lstStyle>
            <a:lvl1pPr>
              <a:defRPr/>
            </a:lvl1pPr>
          </a:lstStyle>
          <a:p>
            <a:pPr>
              <a:defRPr/>
            </a:pPr>
            <a:fld id="{873A6884-9E82-4481-ADB5-DC0C6E2961F8}" type="datetime1">
              <a:rPr lang="fr-FR">
                <a:solidFill>
                  <a:srgbClr val="000000"/>
                </a:solidFill>
              </a:rPr>
              <a:pPr>
                <a:defRPr/>
              </a:pPr>
              <a:t>24/06/2024</a:t>
            </a:fld>
            <a:endParaRPr lang="fr-FR">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fr-FR">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7143BBC-B6A9-40FC-B492-64C98AE8F115}" type="slidenum">
              <a:rPr lang="fr-FR">
                <a:solidFill>
                  <a:srgbClr val="000000"/>
                </a:solidFill>
              </a:rPr>
              <a:pPr>
                <a:defRPr/>
              </a:pPr>
              <a:t>‹N°›</a:t>
            </a:fld>
            <a:endParaRPr lang="fr-FR">
              <a:solidFill>
                <a:srgbClr val="000000"/>
              </a:solidFill>
            </a:endParaRPr>
          </a:p>
        </p:txBody>
      </p:sp>
    </p:spTree>
    <p:extLst>
      <p:ext uri="{BB962C8B-B14F-4D97-AF65-F5344CB8AC3E}">
        <p14:creationId xmlns:p14="http://schemas.microsoft.com/office/powerpoint/2010/main" val="3378659321"/>
      </p:ext>
    </p:extLst>
  </p:cSld>
  <p:clrMapOvr>
    <a:masterClrMapping/>
  </p:clrMapOvr>
  <p:transition spd="slow">
    <p:circl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fld id="{0EB57761-2F68-44E0-B752-0F1439B3A6C4}" type="datetime1">
              <a:rPr lang="fr-FR">
                <a:solidFill>
                  <a:srgbClr val="000000"/>
                </a:solidFill>
              </a:rPr>
              <a:pPr>
                <a:defRPr/>
              </a:pPr>
              <a:t>24/06/2024</a:t>
            </a:fld>
            <a:endParaRPr lang="fr-FR">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fr-FR">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5889701-7929-4069-BC5D-73175AFC0B0B}" type="slidenum">
              <a:rPr lang="fr-FR">
                <a:solidFill>
                  <a:srgbClr val="000000"/>
                </a:solidFill>
              </a:rPr>
              <a:pPr>
                <a:defRPr/>
              </a:pPr>
              <a:t>‹N°›</a:t>
            </a:fld>
            <a:endParaRPr lang="fr-FR">
              <a:solidFill>
                <a:srgbClr val="000000"/>
              </a:solidFill>
            </a:endParaRPr>
          </a:p>
        </p:txBody>
      </p:sp>
    </p:spTree>
    <p:extLst>
      <p:ext uri="{BB962C8B-B14F-4D97-AF65-F5344CB8AC3E}">
        <p14:creationId xmlns:p14="http://schemas.microsoft.com/office/powerpoint/2010/main" val="671837558"/>
      </p:ext>
    </p:extLst>
  </p:cSld>
  <p:clrMapOvr>
    <a:masterClrMapping/>
  </p:clrMapOvr>
  <p:transition spd="slow">
    <p:circl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40"/>
            <a:ext cx="2057400" cy="5851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74640"/>
            <a:ext cx="6019800"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fld id="{9B8BB937-D952-41DB-A6BC-0323240D6D8A}" type="datetime1">
              <a:rPr lang="fr-FR">
                <a:solidFill>
                  <a:srgbClr val="000000"/>
                </a:solidFill>
              </a:rPr>
              <a:pPr>
                <a:defRPr/>
              </a:pPr>
              <a:t>24/06/2024</a:t>
            </a:fld>
            <a:endParaRPr lang="fr-FR">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fr-FR">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C9DC37C-5261-48B8-A114-DC2F8070CDF7}" type="slidenum">
              <a:rPr lang="fr-FR">
                <a:solidFill>
                  <a:srgbClr val="000000"/>
                </a:solidFill>
              </a:rPr>
              <a:pPr>
                <a:defRPr/>
              </a:pPr>
              <a:t>‹N°›</a:t>
            </a:fld>
            <a:endParaRPr lang="fr-FR">
              <a:solidFill>
                <a:srgbClr val="000000"/>
              </a:solidFill>
            </a:endParaRPr>
          </a:p>
        </p:txBody>
      </p:sp>
    </p:spTree>
    <p:extLst>
      <p:ext uri="{BB962C8B-B14F-4D97-AF65-F5344CB8AC3E}">
        <p14:creationId xmlns:p14="http://schemas.microsoft.com/office/powerpoint/2010/main" val="1444302982"/>
      </p:ext>
    </p:extLst>
  </p:cSld>
  <p:clrMapOvr>
    <a:masterClrMapping/>
  </p:clrMapOvr>
  <p:transition spd="slow">
    <p:circl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alette des couleurs">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6EDD98B-42B6-4D26-9824-8F50AE7D7017}" type="datetimeFigureOut">
              <a:rPr lang="fr-FR" smtClean="0"/>
              <a:t>24/06/2024</a:t>
            </a:fld>
            <a:endParaRPr lang="fr-FR"/>
          </a:p>
        </p:txBody>
      </p:sp>
      <p:sp>
        <p:nvSpPr>
          <p:cNvPr id="4" name="Espace réservé du numéro de diapositive 3"/>
          <p:cNvSpPr>
            <a:spLocks noGrp="1"/>
          </p:cNvSpPr>
          <p:nvPr>
            <p:ph type="sldNum" sz="quarter" idx="12"/>
          </p:nvPr>
        </p:nvSpPr>
        <p:spPr/>
        <p:txBody>
          <a:bodyPr/>
          <a:lstStyle/>
          <a:p>
            <a:fld id="{993474C7-7742-4718-8CDD-84DAB03975A6}" type="slidenum">
              <a:rPr lang="fr-FR" smtClean="0"/>
              <a:t>‹N°›</a:t>
            </a:fld>
            <a:endParaRPr lang="fr-FR"/>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57918" y="6421902"/>
            <a:ext cx="828167" cy="436098"/>
          </a:xfrm>
          <a:prstGeom prst="rect">
            <a:avLst/>
          </a:prstGeom>
        </p:spPr>
      </p:pic>
      <p:sp>
        <p:nvSpPr>
          <p:cNvPr id="6" name="Titre 1"/>
          <p:cNvSpPr>
            <a:spLocks noGrp="1"/>
          </p:cNvSpPr>
          <p:nvPr>
            <p:ph type="title" hasCustomPrompt="1"/>
          </p:nvPr>
        </p:nvSpPr>
        <p:spPr>
          <a:xfrm>
            <a:off x="1" y="8408"/>
            <a:ext cx="9144000" cy="842169"/>
          </a:xfrm>
        </p:spPr>
        <p:txBody>
          <a:bodyPr/>
          <a:lstStyle>
            <a:lvl1pPr>
              <a:defRPr/>
            </a:lvl1pPr>
          </a:lstStyle>
          <a:p>
            <a:r>
              <a:rPr lang="fr-FR" dirty="0"/>
              <a:t>Palette des couleurs à utiliser</a:t>
            </a:r>
          </a:p>
        </p:txBody>
      </p:sp>
      <p:sp>
        <p:nvSpPr>
          <p:cNvPr id="3" name="Rectangle 2"/>
          <p:cNvSpPr/>
          <p:nvPr userDrawn="1"/>
        </p:nvSpPr>
        <p:spPr>
          <a:xfrm>
            <a:off x="540914" y="1468192"/>
            <a:ext cx="975575" cy="476518"/>
          </a:xfrm>
          <a:prstGeom prst="rect">
            <a:avLst/>
          </a:prstGeom>
          <a:solidFill>
            <a:srgbClr val="2B8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7" name="Rectangle 6"/>
          <p:cNvSpPr/>
          <p:nvPr userDrawn="1"/>
        </p:nvSpPr>
        <p:spPr>
          <a:xfrm>
            <a:off x="540914" y="2085810"/>
            <a:ext cx="975575" cy="476518"/>
          </a:xfrm>
          <a:prstGeom prst="rect">
            <a:avLst/>
          </a:prstGeom>
          <a:solidFill>
            <a:srgbClr val="2247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8" name="Rectangle 7"/>
          <p:cNvSpPr/>
          <p:nvPr userDrawn="1"/>
        </p:nvSpPr>
        <p:spPr>
          <a:xfrm>
            <a:off x="540914" y="2722179"/>
            <a:ext cx="975575" cy="476518"/>
          </a:xfrm>
          <a:prstGeom prst="rect">
            <a:avLst/>
          </a:prstGeom>
          <a:solidFill>
            <a:srgbClr val="E16C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9" name="Rectangle 8"/>
          <p:cNvSpPr/>
          <p:nvPr userDrawn="1"/>
        </p:nvSpPr>
        <p:spPr>
          <a:xfrm>
            <a:off x="540914" y="3339797"/>
            <a:ext cx="975575" cy="47651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10" name="Rectangle 9"/>
          <p:cNvSpPr/>
          <p:nvPr userDrawn="1"/>
        </p:nvSpPr>
        <p:spPr>
          <a:xfrm>
            <a:off x="540914" y="3957415"/>
            <a:ext cx="975575" cy="47651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Tree>
    <p:extLst>
      <p:ext uri="{BB962C8B-B14F-4D97-AF65-F5344CB8AC3E}">
        <p14:creationId xmlns:p14="http://schemas.microsoft.com/office/powerpoint/2010/main" val="776323454"/>
      </p:ext>
    </p:extLst>
  </p:cSld>
  <p:clrMapOvr>
    <a:masterClrMapping/>
  </p:clrMapOvr>
  <mc:AlternateContent xmlns:mc="http://schemas.openxmlformats.org/markup-compatibility/2006" xmlns:p14="http://schemas.microsoft.com/office/powerpoint/2010/main">
    <mc:Choice Requires="p14">
      <p:transition spd="slow" p14:dur="2250">
        <p14:reveal/>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e de titre 1">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235203"/>
            <a:ext cx="2743200" cy="3282811"/>
          </a:xfrm>
          <a:prstGeom prst="rect">
            <a:avLst/>
          </a:prstGeom>
        </p:spPr>
      </p:pic>
      <p:sp>
        <p:nvSpPr>
          <p:cNvPr id="2" name="Titre 1"/>
          <p:cNvSpPr>
            <a:spLocks noGrp="1"/>
          </p:cNvSpPr>
          <p:nvPr>
            <p:ph type="ctrTitle" hasCustomPrompt="1"/>
          </p:nvPr>
        </p:nvSpPr>
        <p:spPr>
          <a:xfrm>
            <a:off x="2803830" y="2235200"/>
            <a:ext cx="6243035" cy="2387600"/>
          </a:xfrm>
          <a:solidFill>
            <a:srgbClr val="22477F"/>
          </a:solidFill>
          <a:ln w="38100">
            <a:solidFill>
              <a:srgbClr val="22477F"/>
            </a:solidFill>
          </a:ln>
        </p:spPr>
        <p:txBody>
          <a:bodyPr anchor="ctr">
            <a:normAutofit/>
          </a:bodyPr>
          <a:lstStyle>
            <a:lvl1pPr algn="ctr">
              <a:defRPr sz="3300" baseline="0">
                <a:solidFill>
                  <a:schemeClr val="bg1"/>
                </a:solidFill>
              </a:defRPr>
            </a:lvl1pPr>
          </a:lstStyle>
          <a:p>
            <a:r>
              <a:rPr lang="fr-FR" dirty="0"/>
              <a:t>TITRE DE LA PRESENTATION</a:t>
            </a:r>
          </a:p>
        </p:txBody>
      </p:sp>
      <p:sp>
        <p:nvSpPr>
          <p:cNvPr id="3" name="Sous-titre 2"/>
          <p:cNvSpPr>
            <a:spLocks noGrp="1"/>
          </p:cNvSpPr>
          <p:nvPr>
            <p:ph type="subTitle" idx="1" hasCustomPrompt="1"/>
          </p:nvPr>
        </p:nvSpPr>
        <p:spPr>
          <a:xfrm>
            <a:off x="2803830" y="4741235"/>
            <a:ext cx="6243035" cy="686627"/>
          </a:xfrm>
        </p:spPr>
        <p:txBody>
          <a:bodyPr>
            <a:normAutofit/>
          </a:bodyPr>
          <a:lstStyle>
            <a:lvl1pPr marL="0" indent="0" algn="ctr">
              <a:buNone/>
              <a:defRPr sz="1500" b="1">
                <a:solidFill>
                  <a:srgbClr val="E16C37"/>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dirty="0"/>
              <a:t>Sous-titres du masque</a:t>
            </a:r>
          </a:p>
        </p:txBody>
      </p:sp>
      <p:sp>
        <p:nvSpPr>
          <p:cNvPr id="4" name="Espace réservé de la date 3"/>
          <p:cNvSpPr>
            <a:spLocks noGrp="1"/>
          </p:cNvSpPr>
          <p:nvPr>
            <p:ph type="dt" sz="half" idx="10"/>
          </p:nvPr>
        </p:nvSpPr>
        <p:spPr/>
        <p:txBody>
          <a:bodyPr/>
          <a:lstStyle>
            <a:lvl1pPr>
              <a:defRPr b="1">
                <a:solidFill>
                  <a:srgbClr val="22477F"/>
                </a:solidFill>
              </a:defRPr>
            </a:lvl1pPr>
          </a:lstStyle>
          <a:p>
            <a:fld id="{D6EDD98B-42B6-4D26-9824-8F50AE7D7017}" type="datetimeFigureOut">
              <a:rPr lang="fr-FR" smtClean="0"/>
              <a:pPr/>
              <a:t>24/06/2024</a:t>
            </a:fld>
            <a:endParaRPr lang="fr-FR"/>
          </a:p>
        </p:txBody>
      </p:sp>
      <p:sp>
        <p:nvSpPr>
          <p:cNvPr id="6" name="Espace réservé du numéro de diapositive 5"/>
          <p:cNvSpPr>
            <a:spLocks noGrp="1"/>
          </p:cNvSpPr>
          <p:nvPr>
            <p:ph type="sldNum" sz="quarter" idx="12"/>
          </p:nvPr>
        </p:nvSpPr>
        <p:spPr/>
        <p:txBody>
          <a:bodyPr/>
          <a:lstStyle>
            <a:lvl1pPr>
              <a:defRPr b="1">
                <a:solidFill>
                  <a:srgbClr val="22477F"/>
                </a:solidFill>
              </a:defRPr>
            </a:lvl1pPr>
          </a:lstStyle>
          <a:p>
            <a:fld id="{993474C7-7742-4718-8CDD-84DAB03975A6}" type="slidenum">
              <a:rPr lang="fr-FR" smtClean="0"/>
              <a:pPr/>
              <a:t>‹N°›</a:t>
            </a:fld>
            <a:endParaRPr lang="fr-FR"/>
          </a:p>
        </p:txBody>
      </p:sp>
      <p:pic>
        <p:nvPicPr>
          <p:cNvPr id="9" name="Imag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11937" y="1096605"/>
            <a:ext cx="1484243" cy="781576"/>
          </a:xfrm>
          <a:prstGeom prst="rect">
            <a:avLst/>
          </a:prstGeom>
        </p:spPr>
      </p:pic>
    </p:spTree>
    <p:extLst>
      <p:ext uri="{BB962C8B-B14F-4D97-AF65-F5344CB8AC3E}">
        <p14:creationId xmlns:p14="http://schemas.microsoft.com/office/powerpoint/2010/main" val="617214869"/>
      </p:ext>
    </p:extLst>
  </p:cSld>
  <p:clrMapOvr>
    <a:masterClrMapping/>
  </p:clrMapOvr>
  <mc:AlternateContent xmlns:mc="http://schemas.openxmlformats.org/markup-compatibility/2006" xmlns:p14="http://schemas.microsoft.com/office/powerpoint/2010/main">
    <mc:Choice Requires="p14">
      <p:transition spd="slow" p14:dur="2250">
        <p14:reveal/>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Diapositive de titre 2">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49" y="2432236"/>
            <a:ext cx="2843779" cy="2761010"/>
          </a:xfrm>
          <a:prstGeom prst="rect">
            <a:avLst/>
          </a:prstGeom>
        </p:spPr>
      </p:pic>
      <p:sp>
        <p:nvSpPr>
          <p:cNvPr id="2" name="Titre 1"/>
          <p:cNvSpPr>
            <a:spLocks noGrp="1"/>
          </p:cNvSpPr>
          <p:nvPr>
            <p:ph type="ctrTitle" hasCustomPrompt="1"/>
          </p:nvPr>
        </p:nvSpPr>
        <p:spPr>
          <a:xfrm>
            <a:off x="2803830" y="2235200"/>
            <a:ext cx="6243035" cy="2387600"/>
          </a:xfrm>
          <a:solidFill>
            <a:srgbClr val="22477F"/>
          </a:solidFill>
          <a:ln w="38100">
            <a:solidFill>
              <a:srgbClr val="22477F"/>
            </a:solidFill>
          </a:ln>
        </p:spPr>
        <p:txBody>
          <a:bodyPr anchor="ctr">
            <a:normAutofit/>
          </a:bodyPr>
          <a:lstStyle>
            <a:lvl1pPr algn="ctr">
              <a:defRPr sz="3300" baseline="0">
                <a:solidFill>
                  <a:schemeClr val="bg1"/>
                </a:solidFill>
              </a:defRPr>
            </a:lvl1pPr>
          </a:lstStyle>
          <a:p>
            <a:r>
              <a:rPr lang="fr-FR" dirty="0"/>
              <a:t>TITRE DE LA PRESENTATION</a:t>
            </a:r>
          </a:p>
        </p:txBody>
      </p:sp>
      <p:sp>
        <p:nvSpPr>
          <p:cNvPr id="3" name="Sous-titre 2"/>
          <p:cNvSpPr>
            <a:spLocks noGrp="1"/>
          </p:cNvSpPr>
          <p:nvPr>
            <p:ph type="subTitle" idx="1" hasCustomPrompt="1"/>
          </p:nvPr>
        </p:nvSpPr>
        <p:spPr>
          <a:xfrm>
            <a:off x="2803830" y="4741235"/>
            <a:ext cx="6243035" cy="686627"/>
          </a:xfrm>
        </p:spPr>
        <p:txBody>
          <a:bodyPr>
            <a:normAutofit/>
          </a:bodyPr>
          <a:lstStyle>
            <a:lvl1pPr marL="0" indent="0" algn="ctr">
              <a:buNone/>
              <a:defRPr sz="1500" b="1">
                <a:solidFill>
                  <a:srgbClr val="E16C37"/>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dirty="0"/>
              <a:t>Sous-titres du masque</a:t>
            </a:r>
          </a:p>
        </p:txBody>
      </p:sp>
      <p:sp>
        <p:nvSpPr>
          <p:cNvPr id="4" name="Espace réservé de la date 3"/>
          <p:cNvSpPr>
            <a:spLocks noGrp="1"/>
          </p:cNvSpPr>
          <p:nvPr>
            <p:ph type="dt" sz="half" idx="10"/>
          </p:nvPr>
        </p:nvSpPr>
        <p:spPr/>
        <p:txBody>
          <a:bodyPr/>
          <a:lstStyle>
            <a:lvl1pPr>
              <a:defRPr b="1">
                <a:solidFill>
                  <a:srgbClr val="22477F"/>
                </a:solidFill>
              </a:defRPr>
            </a:lvl1pPr>
          </a:lstStyle>
          <a:p>
            <a:fld id="{D6EDD98B-42B6-4D26-9824-8F50AE7D7017}" type="datetimeFigureOut">
              <a:rPr lang="fr-FR" smtClean="0"/>
              <a:pPr/>
              <a:t>24/06/2024</a:t>
            </a:fld>
            <a:endParaRPr lang="fr-FR"/>
          </a:p>
        </p:txBody>
      </p:sp>
      <p:sp>
        <p:nvSpPr>
          <p:cNvPr id="6" name="Espace réservé du numéro de diapositive 5"/>
          <p:cNvSpPr>
            <a:spLocks noGrp="1"/>
          </p:cNvSpPr>
          <p:nvPr>
            <p:ph type="sldNum" sz="quarter" idx="12"/>
          </p:nvPr>
        </p:nvSpPr>
        <p:spPr/>
        <p:txBody>
          <a:bodyPr/>
          <a:lstStyle>
            <a:lvl1pPr>
              <a:defRPr b="1">
                <a:solidFill>
                  <a:srgbClr val="22477F"/>
                </a:solidFill>
              </a:defRPr>
            </a:lvl1pPr>
          </a:lstStyle>
          <a:p>
            <a:fld id="{993474C7-7742-4718-8CDD-84DAB03975A6}" type="slidenum">
              <a:rPr lang="fr-FR" smtClean="0"/>
              <a:pPr/>
              <a:t>‹N°›</a:t>
            </a:fld>
            <a:endParaRPr lang="fr-FR"/>
          </a:p>
        </p:txBody>
      </p:sp>
      <p:pic>
        <p:nvPicPr>
          <p:cNvPr id="9" name="Imag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11937" y="1096605"/>
            <a:ext cx="1484243" cy="781576"/>
          </a:xfrm>
          <a:prstGeom prst="rect">
            <a:avLst/>
          </a:prstGeom>
        </p:spPr>
      </p:pic>
    </p:spTree>
    <p:extLst>
      <p:ext uri="{BB962C8B-B14F-4D97-AF65-F5344CB8AC3E}">
        <p14:creationId xmlns:p14="http://schemas.microsoft.com/office/powerpoint/2010/main" val="2004423613"/>
      </p:ext>
    </p:extLst>
  </p:cSld>
  <p:clrMapOvr>
    <a:masterClrMapping/>
  </p:clrMapOvr>
  <mc:AlternateContent xmlns:mc="http://schemas.openxmlformats.org/markup-compatibility/2006" xmlns:p14="http://schemas.microsoft.com/office/powerpoint/2010/main">
    <mc:Choice Requires="p14">
      <p:transition spd="slow" p14:dur="2250">
        <p14:reveal/>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Diapositive de titre 3">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7048" y="1878181"/>
            <a:ext cx="2125014" cy="4028578"/>
          </a:xfrm>
          <a:prstGeom prst="rect">
            <a:avLst/>
          </a:prstGeom>
        </p:spPr>
      </p:pic>
      <p:sp>
        <p:nvSpPr>
          <p:cNvPr id="2" name="Titre 1"/>
          <p:cNvSpPr>
            <a:spLocks noGrp="1"/>
          </p:cNvSpPr>
          <p:nvPr>
            <p:ph type="ctrTitle" hasCustomPrompt="1"/>
          </p:nvPr>
        </p:nvSpPr>
        <p:spPr>
          <a:xfrm>
            <a:off x="2803830" y="2235200"/>
            <a:ext cx="6243035" cy="2387600"/>
          </a:xfrm>
          <a:solidFill>
            <a:srgbClr val="22477F"/>
          </a:solidFill>
          <a:ln w="38100">
            <a:solidFill>
              <a:srgbClr val="22477F"/>
            </a:solidFill>
          </a:ln>
        </p:spPr>
        <p:txBody>
          <a:bodyPr anchor="ctr">
            <a:normAutofit/>
          </a:bodyPr>
          <a:lstStyle>
            <a:lvl1pPr algn="ctr">
              <a:defRPr sz="3300" baseline="0">
                <a:solidFill>
                  <a:schemeClr val="bg1"/>
                </a:solidFill>
              </a:defRPr>
            </a:lvl1pPr>
          </a:lstStyle>
          <a:p>
            <a:r>
              <a:rPr lang="fr-FR" dirty="0"/>
              <a:t>TITRE DE LA PRESENTATION</a:t>
            </a:r>
          </a:p>
        </p:txBody>
      </p:sp>
      <p:sp>
        <p:nvSpPr>
          <p:cNvPr id="3" name="Sous-titre 2"/>
          <p:cNvSpPr>
            <a:spLocks noGrp="1"/>
          </p:cNvSpPr>
          <p:nvPr>
            <p:ph type="subTitle" idx="1" hasCustomPrompt="1"/>
          </p:nvPr>
        </p:nvSpPr>
        <p:spPr>
          <a:xfrm>
            <a:off x="2803830" y="4741235"/>
            <a:ext cx="6243035" cy="686627"/>
          </a:xfrm>
        </p:spPr>
        <p:txBody>
          <a:bodyPr>
            <a:normAutofit/>
          </a:bodyPr>
          <a:lstStyle>
            <a:lvl1pPr marL="0" indent="0" algn="ctr">
              <a:buNone/>
              <a:defRPr sz="1500" b="1">
                <a:solidFill>
                  <a:srgbClr val="E16C37"/>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dirty="0"/>
              <a:t>Sous-titres du masque</a:t>
            </a:r>
          </a:p>
        </p:txBody>
      </p:sp>
      <p:sp>
        <p:nvSpPr>
          <p:cNvPr id="4" name="Espace réservé de la date 3"/>
          <p:cNvSpPr>
            <a:spLocks noGrp="1"/>
          </p:cNvSpPr>
          <p:nvPr>
            <p:ph type="dt" sz="half" idx="10"/>
          </p:nvPr>
        </p:nvSpPr>
        <p:spPr/>
        <p:txBody>
          <a:bodyPr/>
          <a:lstStyle>
            <a:lvl1pPr>
              <a:defRPr b="1">
                <a:solidFill>
                  <a:srgbClr val="22477F"/>
                </a:solidFill>
              </a:defRPr>
            </a:lvl1pPr>
          </a:lstStyle>
          <a:p>
            <a:fld id="{D6EDD98B-42B6-4D26-9824-8F50AE7D7017}" type="datetimeFigureOut">
              <a:rPr lang="fr-FR" smtClean="0"/>
              <a:pPr/>
              <a:t>24/06/2024</a:t>
            </a:fld>
            <a:endParaRPr lang="fr-FR"/>
          </a:p>
        </p:txBody>
      </p:sp>
      <p:sp>
        <p:nvSpPr>
          <p:cNvPr id="6" name="Espace réservé du numéro de diapositive 5"/>
          <p:cNvSpPr>
            <a:spLocks noGrp="1"/>
          </p:cNvSpPr>
          <p:nvPr>
            <p:ph type="sldNum" sz="quarter" idx="12"/>
          </p:nvPr>
        </p:nvSpPr>
        <p:spPr/>
        <p:txBody>
          <a:bodyPr/>
          <a:lstStyle>
            <a:lvl1pPr>
              <a:defRPr b="1">
                <a:solidFill>
                  <a:srgbClr val="22477F"/>
                </a:solidFill>
              </a:defRPr>
            </a:lvl1pPr>
          </a:lstStyle>
          <a:p>
            <a:fld id="{993474C7-7742-4718-8CDD-84DAB03975A6}" type="slidenum">
              <a:rPr lang="fr-FR" smtClean="0"/>
              <a:pPr/>
              <a:t>‹N°›</a:t>
            </a:fld>
            <a:endParaRPr lang="fr-FR"/>
          </a:p>
        </p:txBody>
      </p:sp>
      <p:pic>
        <p:nvPicPr>
          <p:cNvPr id="9" name="Imag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11937" y="1096605"/>
            <a:ext cx="1484243" cy="781576"/>
          </a:xfrm>
          <a:prstGeom prst="rect">
            <a:avLst/>
          </a:prstGeom>
        </p:spPr>
      </p:pic>
    </p:spTree>
    <p:extLst>
      <p:ext uri="{BB962C8B-B14F-4D97-AF65-F5344CB8AC3E}">
        <p14:creationId xmlns:p14="http://schemas.microsoft.com/office/powerpoint/2010/main" val="1684956879"/>
      </p:ext>
    </p:extLst>
  </p:cSld>
  <p:clrMapOvr>
    <a:masterClrMapping/>
  </p:clrMapOvr>
  <mc:AlternateContent xmlns:mc="http://schemas.openxmlformats.org/markup-compatibility/2006" xmlns:p14="http://schemas.microsoft.com/office/powerpoint/2010/main">
    <mc:Choice Requires="p14">
      <p:transition spd="slow" p14:dur="2250">
        <p14:reveal/>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 y="180304"/>
            <a:ext cx="9144000" cy="539166"/>
          </a:xfrm>
        </p:spPr>
        <p:txBody>
          <a:bodyPr/>
          <a:lstStyle/>
          <a:p>
            <a:r>
              <a:rPr lang="fr-FR"/>
              <a:t>Modifiez le style du titre</a:t>
            </a:r>
          </a:p>
        </p:txBody>
      </p:sp>
      <p:sp>
        <p:nvSpPr>
          <p:cNvPr id="3" name="Espace réservé du contenu 2"/>
          <p:cNvSpPr>
            <a:spLocks noGrp="1"/>
          </p:cNvSpPr>
          <p:nvPr>
            <p:ph idx="1"/>
          </p:nvPr>
        </p:nvSpPr>
        <p:spPr>
          <a:xfrm>
            <a:off x="251944" y="1004555"/>
            <a:ext cx="7002083" cy="474180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6EDD98B-42B6-4D26-9824-8F50AE7D7017}" type="datetimeFigureOut">
              <a:rPr lang="fr-FR" smtClean="0"/>
              <a:t>24/06/2024</a:t>
            </a:fld>
            <a:endParaRPr lang="fr-FR"/>
          </a:p>
        </p:txBody>
      </p:sp>
      <p:sp>
        <p:nvSpPr>
          <p:cNvPr id="6" name="Espace réservé du numéro de diapositive 5"/>
          <p:cNvSpPr>
            <a:spLocks noGrp="1"/>
          </p:cNvSpPr>
          <p:nvPr>
            <p:ph type="sldNum" sz="quarter" idx="12"/>
          </p:nvPr>
        </p:nvSpPr>
        <p:spPr/>
        <p:txBody>
          <a:bodyPr/>
          <a:lstStyle/>
          <a:p>
            <a:fld id="{993474C7-7742-4718-8CDD-84DAB03975A6}" type="slidenum">
              <a:rPr lang="fr-FR" smtClean="0"/>
              <a:t>‹N°›</a:t>
            </a:fld>
            <a:endParaRPr lang="fr-FR"/>
          </a:p>
        </p:txBody>
      </p:sp>
      <p:pic>
        <p:nvPicPr>
          <p:cNvPr id="7" name="Imag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57918" y="6421902"/>
            <a:ext cx="828167" cy="436098"/>
          </a:xfrm>
          <a:prstGeom prst="rect">
            <a:avLst/>
          </a:prstGeom>
        </p:spPr>
      </p:pic>
    </p:spTree>
    <p:extLst>
      <p:ext uri="{BB962C8B-B14F-4D97-AF65-F5344CB8AC3E}">
        <p14:creationId xmlns:p14="http://schemas.microsoft.com/office/powerpoint/2010/main" val="2954299513"/>
      </p:ext>
    </p:extLst>
  </p:cSld>
  <p:clrMapOvr>
    <a:masterClrMapping/>
  </p:clrMapOvr>
  <mc:AlternateContent xmlns:mc="http://schemas.openxmlformats.org/markup-compatibility/2006" xmlns:p14="http://schemas.microsoft.com/office/powerpoint/2010/main">
    <mc:Choice Requires="p14">
      <p:transition spd="slow" p14:dur="2250">
        <p14:reveal/>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1445457" y="1709741"/>
            <a:ext cx="7065131" cy="2852737"/>
          </a:xfrm>
        </p:spPr>
        <p:txBody>
          <a:bodyPr anchor="b"/>
          <a:lstStyle>
            <a:lvl1pPr>
              <a:defRPr sz="4500"/>
            </a:lvl1pPr>
          </a:lstStyle>
          <a:p>
            <a:r>
              <a:rPr lang="fr-FR"/>
              <a:t>Modifiez le style du titre</a:t>
            </a:r>
          </a:p>
        </p:txBody>
      </p:sp>
      <p:sp>
        <p:nvSpPr>
          <p:cNvPr id="3" name="Espace réservé du texte 2"/>
          <p:cNvSpPr>
            <a:spLocks noGrp="1"/>
          </p:cNvSpPr>
          <p:nvPr>
            <p:ph type="body" idx="1"/>
          </p:nvPr>
        </p:nvSpPr>
        <p:spPr>
          <a:xfrm>
            <a:off x="1445456" y="4589466"/>
            <a:ext cx="7065132" cy="1500187"/>
          </a:xfrm>
        </p:spPr>
        <p:txBody>
          <a:bodyPr/>
          <a:lstStyle>
            <a:lvl1pPr marL="0" indent="0">
              <a:buNone/>
              <a:defRPr sz="1800">
                <a:solidFill>
                  <a:srgbClr val="E16C37"/>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dirty="0"/>
              <a:t>Modifier les styles du texte du masque</a:t>
            </a:r>
          </a:p>
        </p:txBody>
      </p:sp>
      <p:pic>
        <p:nvPicPr>
          <p:cNvPr id="7" name="Imag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57918" y="6421902"/>
            <a:ext cx="828167" cy="436098"/>
          </a:xfrm>
          <a:prstGeom prst="rect">
            <a:avLst/>
          </a:prstGeom>
        </p:spPr>
      </p:pic>
      <p:pic>
        <p:nvPicPr>
          <p:cNvPr id="8" name="Imag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168812"/>
            <a:ext cx="1332412" cy="6689188"/>
          </a:xfrm>
          <a:prstGeom prst="rect">
            <a:avLst/>
          </a:prstGeom>
        </p:spPr>
      </p:pic>
    </p:spTree>
    <p:extLst>
      <p:ext uri="{BB962C8B-B14F-4D97-AF65-F5344CB8AC3E}">
        <p14:creationId xmlns:p14="http://schemas.microsoft.com/office/powerpoint/2010/main" val="3118764351"/>
      </p:ext>
    </p:extLst>
  </p:cSld>
  <p:clrMapOvr>
    <a:masterClrMapping/>
  </p:clrMapOvr>
  <mc:AlternateContent xmlns:mc="http://schemas.openxmlformats.org/markup-compatibility/2006" xmlns:p14="http://schemas.microsoft.com/office/powerpoint/2010/main">
    <mc:Choice Requires="p14">
      <p:transition spd="slow" p14:dur="2250">
        <p14:reveal/>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1" y="167425"/>
            <a:ext cx="9144000" cy="683149"/>
          </a:xfrm>
        </p:spPr>
        <p:txBody>
          <a:bodyPr/>
          <a:lstStyle/>
          <a:p>
            <a:r>
              <a:rPr lang="fr-FR"/>
              <a:t>Modifiez le style du titre</a:t>
            </a:r>
          </a:p>
        </p:txBody>
      </p:sp>
      <p:sp>
        <p:nvSpPr>
          <p:cNvPr id="3" name="Espace réservé du contenu 2"/>
          <p:cNvSpPr>
            <a:spLocks noGrp="1"/>
          </p:cNvSpPr>
          <p:nvPr>
            <p:ph sz="half" idx="1"/>
          </p:nvPr>
        </p:nvSpPr>
        <p:spPr>
          <a:xfrm>
            <a:off x="628650" y="1825625"/>
            <a:ext cx="38862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29150" y="1825625"/>
            <a:ext cx="38862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D6EDD98B-42B6-4D26-9824-8F50AE7D7017}" type="datetimeFigureOut">
              <a:rPr lang="fr-FR" smtClean="0"/>
              <a:t>24/06/2024</a:t>
            </a:fld>
            <a:endParaRPr lang="fr-FR"/>
          </a:p>
        </p:txBody>
      </p:sp>
      <p:sp>
        <p:nvSpPr>
          <p:cNvPr id="7" name="Espace réservé du numéro de diapositive 6"/>
          <p:cNvSpPr>
            <a:spLocks noGrp="1"/>
          </p:cNvSpPr>
          <p:nvPr>
            <p:ph type="sldNum" sz="quarter" idx="12"/>
          </p:nvPr>
        </p:nvSpPr>
        <p:spPr/>
        <p:txBody>
          <a:bodyPr/>
          <a:lstStyle/>
          <a:p>
            <a:fld id="{993474C7-7742-4718-8CDD-84DAB03975A6}" type="slidenum">
              <a:rPr lang="fr-FR" smtClean="0"/>
              <a:t>‹N°›</a:t>
            </a:fld>
            <a:endParaRPr lang="fr-FR"/>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57918" y="6421902"/>
            <a:ext cx="828167" cy="436098"/>
          </a:xfrm>
          <a:prstGeom prst="rect">
            <a:avLst/>
          </a:prstGeom>
        </p:spPr>
      </p:pic>
    </p:spTree>
    <p:extLst>
      <p:ext uri="{BB962C8B-B14F-4D97-AF65-F5344CB8AC3E}">
        <p14:creationId xmlns:p14="http://schemas.microsoft.com/office/powerpoint/2010/main" val="2302802331"/>
      </p:ext>
    </p:extLst>
  </p:cSld>
  <p:clrMapOvr>
    <a:masterClrMapping/>
  </p:clrMapOvr>
  <mc:AlternateContent xmlns:mc="http://schemas.openxmlformats.org/markup-compatibility/2006" xmlns:p14="http://schemas.microsoft.com/office/powerpoint/2010/main">
    <mc:Choice Requires="p14">
      <p:transition spd="slow" p14:dur="2250">
        <p14:reveal/>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29841" y="365128"/>
            <a:ext cx="7886700" cy="1325563"/>
          </a:xfrm>
        </p:spPr>
        <p:txBody>
          <a:bodyPr/>
          <a:lstStyle/>
          <a:p>
            <a:r>
              <a:rPr lang="fr-FR"/>
              <a:t>Modifiez le style du titre</a:t>
            </a:r>
          </a:p>
        </p:txBody>
      </p:sp>
      <p:sp>
        <p:nvSpPr>
          <p:cNvPr id="3" name="Espace réservé du texte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Modifier les styles du texte du masque</a:t>
            </a:r>
          </a:p>
        </p:txBody>
      </p:sp>
      <p:sp>
        <p:nvSpPr>
          <p:cNvPr id="4" name="Espace réservé du contenu 3"/>
          <p:cNvSpPr>
            <a:spLocks noGrp="1"/>
          </p:cNvSpPr>
          <p:nvPr>
            <p:ph sz="half" idx="2"/>
          </p:nvPr>
        </p:nvSpPr>
        <p:spPr>
          <a:xfrm>
            <a:off x="629842" y="2505075"/>
            <a:ext cx="3868340"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1"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Modifier les styles du texte du masque</a:t>
            </a:r>
          </a:p>
        </p:txBody>
      </p:sp>
      <p:sp>
        <p:nvSpPr>
          <p:cNvPr id="6" name="Espace réservé du contenu 5"/>
          <p:cNvSpPr>
            <a:spLocks noGrp="1"/>
          </p:cNvSpPr>
          <p:nvPr>
            <p:ph sz="quarter" idx="4"/>
          </p:nvPr>
        </p:nvSpPr>
        <p:spPr>
          <a:xfrm>
            <a:off x="4629151" y="2505075"/>
            <a:ext cx="3887391"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D6EDD98B-42B6-4D26-9824-8F50AE7D7017}" type="datetimeFigureOut">
              <a:rPr lang="fr-FR" smtClean="0"/>
              <a:t>24/06/2024</a:t>
            </a:fld>
            <a:endParaRPr lang="fr-FR"/>
          </a:p>
        </p:txBody>
      </p:sp>
      <p:sp>
        <p:nvSpPr>
          <p:cNvPr id="9" name="Espace réservé du numéro de diapositive 8"/>
          <p:cNvSpPr>
            <a:spLocks noGrp="1"/>
          </p:cNvSpPr>
          <p:nvPr>
            <p:ph type="sldNum" sz="quarter" idx="12"/>
          </p:nvPr>
        </p:nvSpPr>
        <p:spPr/>
        <p:txBody>
          <a:bodyPr/>
          <a:lstStyle/>
          <a:p>
            <a:fld id="{993474C7-7742-4718-8CDD-84DAB03975A6}" type="slidenum">
              <a:rPr lang="fr-FR" smtClean="0"/>
              <a:t>‹N°›</a:t>
            </a:fld>
            <a:endParaRPr lang="fr-FR"/>
          </a:p>
        </p:txBody>
      </p:sp>
      <p:pic>
        <p:nvPicPr>
          <p:cNvPr id="10" name="Imag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57918" y="6421902"/>
            <a:ext cx="828167" cy="436098"/>
          </a:xfrm>
          <a:prstGeom prst="rect">
            <a:avLst/>
          </a:prstGeom>
        </p:spPr>
      </p:pic>
    </p:spTree>
    <p:extLst>
      <p:ext uri="{BB962C8B-B14F-4D97-AF65-F5344CB8AC3E}">
        <p14:creationId xmlns:p14="http://schemas.microsoft.com/office/powerpoint/2010/main" val="3090934938"/>
      </p:ext>
    </p:extLst>
  </p:cSld>
  <p:clrMapOvr>
    <a:masterClrMapping/>
  </p:clrMapOvr>
  <mc:AlternateContent xmlns:mc="http://schemas.openxmlformats.org/markup-compatibility/2006" xmlns:p14="http://schemas.microsoft.com/office/powerpoint/2010/main">
    <mc:Choice Requires="p14">
      <p:transition spd="slow" p14:dur="2250">
        <p14:revea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fld id="{FA9F0AA2-F725-411A-9F80-F2465C50DA9A}" type="datetime1">
              <a:rPr lang="fr-FR">
                <a:solidFill>
                  <a:srgbClr val="000000"/>
                </a:solidFill>
              </a:rPr>
              <a:pPr>
                <a:defRPr/>
              </a:pPr>
              <a:t>24/06/2024</a:t>
            </a:fld>
            <a:endParaRPr lang="fr-FR">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fr-FR">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AFB9918-46FE-4621-B7DC-32071273B3AB}" type="slidenum">
              <a:rPr lang="fr-FR">
                <a:solidFill>
                  <a:srgbClr val="000000"/>
                </a:solidFill>
              </a:rPr>
              <a:pPr>
                <a:defRPr/>
              </a:pPr>
              <a:t>‹N°›</a:t>
            </a:fld>
            <a:endParaRPr lang="fr-FR">
              <a:solidFill>
                <a:srgbClr val="000000"/>
              </a:solidFill>
            </a:endParaRPr>
          </a:p>
        </p:txBody>
      </p:sp>
    </p:spTree>
    <p:extLst>
      <p:ext uri="{BB962C8B-B14F-4D97-AF65-F5344CB8AC3E}">
        <p14:creationId xmlns:p14="http://schemas.microsoft.com/office/powerpoint/2010/main" val="378047273"/>
      </p:ext>
    </p:extLst>
  </p:cSld>
  <p:clrMapOvr>
    <a:masterClrMapping/>
  </p:clrMapOvr>
  <p:transition spd="slow">
    <p:circl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6EDD98B-42B6-4D26-9824-8F50AE7D7017}" type="datetimeFigureOut">
              <a:rPr lang="fr-FR" smtClean="0"/>
              <a:t>24/06/2024</a:t>
            </a:fld>
            <a:endParaRPr lang="fr-FR"/>
          </a:p>
        </p:txBody>
      </p:sp>
      <p:sp>
        <p:nvSpPr>
          <p:cNvPr id="4" name="Espace réservé du numéro de diapositive 3"/>
          <p:cNvSpPr>
            <a:spLocks noGrp="1"/>
          </p:cNvSpPr>
          <p:nvPr>
            <p:ph type="sldNum" sz="quarter" idx="12"/>
          </p:nvPr>
        </p:nvSpPr>
        <p:spPr/>
        <p:txBody>
          <a:bodyPr/>
          <a:lstStyle/>
          <a:p>
            <a:fld id="{993474C7-7742-4718-8CDD-84DAB03975A6}" type="slidenum">
              <a:rPr lang="fr-FR" smtClean="0"/>
              <a:t>‹N°›</a:t>
            </a:fld>
            <a:endParaRPr lang="fr-FR"/>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57918" y="6421902"/>
            <a:ext cx="828167" cy="436098"/>
          </a:xfrm>
          <a:prstGeom prst="rect">
            <a:avLst/>
          </a:prstGeom>
        </p:spPr>
      </p:pic>
      <p:sp>
        <p:nvSpPr>
          <p:cNvPr id="6" name="Titre 1"/>
          <p:cNvSpPr>
            <a:spLocks noGrp="1"/>
          </p:cNvSpPr>
          <p:nvPr>
            <p:ph type="title"/>
          </p:nvPr>
        </p:nvSpPr>
        <p:spPr>
          <a:xfrm>
            <a:off x="1" y="141668"/>
            <a:ext cx="9144000" cy="708906"/>
          </a:xfrm>
        </p:spPr>
        <p:txBody>
          <a:bodyPr/>
          <a:lstStyle/>
          <a:p>
            <a:r>
              <a:rPr lang="fr-FR" dirty="0"/>
              <a:t>Modifiez le style du titre</a:t>
            </a:r>
          </a:p>
        </p:txBody>
      </p:sp>
    </p:spTree>
    <p:extLst>
      <p:ext uri="{BB962C8B-B14F-4D97-AF65-F5344CB8AC3E}">
        <p14:creationId xmlns:p14="http://schemas.microsoft.com/office/powerpoint/2010/main" val="2485714790"/>
      </p:ext>
    </p:extLst>
  </p:cSld>
  <p:clrMapOvr>
    <a:masterClrMapping/>
  </p:clrMapOvr>
  <mc:AlternateContent xmlns:mc="http://schemas.openxmlformats.org/markup-compatibility/2006" xmlns:p14="http://schemas.microsoft.com/office/powerpoint/2010/main">
    <mc:Choice Requires="p14">
      <p:transition spd="slow" p14:dur="2250">
        <p14:reveal/>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re seul-arr plan 1">
    <p:bg>
      <p:bgPr>
        <a:blipFill dpi="0" rotWithShape="1">
          <a:blip r:embed="rId2">
            <a:alphaModFix amt="20000"/>
            <a:lum/>
          </a:blip>
          <a:srcRect/>
          <a:stretch>
            <a:fillRect t="-17000" b="-17000"/>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1" y="154546"/>
            <a:ext cx="9144000" cy="696028"/>
          </a:xfrm>
        </p:spPr>
        <p:txBody>
          <a:bodyPr/>
          <a:lstStyle/>
          <a:p>
            <a:r>
              <a:rPr lang="fr-FR" dirty="0"/>
              <a:t>Modifiez le style du titre</a:t>
            </a:r>
          </a:p>
        </p:txBody>
      </p:sp>
      <p:sp>
        <p:nvSpPr>
          <p:cNvPr id="3" name="Espace réservé de la date 2"/>
          <p:cNvSpPr>
            <a:spLocks noGrp="1"/>
          </p:cNvSpPr>
          <p:nvPr>
            <p:ph type="dt" sz="half" idx="10"/>
          </p:nvPr>
        </p:nvSpPr>
        <p:spPr/>
        <p:txBody>
          <a:bodyPr/>
          <a:lstStyle/>
          <a:p>
            <a:fld id="{D6EDD98B-42B6-4D26-9824-8F50AE7D7017}" type="datetimeFigureOut">
              <a:rPr lang="fr-FR" smtClean="0"/>
              <a:t>24/06/2024</a:t>
            </a:fld>
            <a:endParaRPr lang="fr-FR"/>
          </a:p>
        </p:txBody>
      </p:sp>
      <p:sp>
        <p:nvSpPr>
          <p:cNvPr id="5" name="Espace réservé du numéro de diapositive 4"/>
          <p:cNvSpPr>
            <a:spLocks noGrp="1"/>
          </p:cNvSpPr>
          <p:nvPr>
            <p:ph type="sldNum" sz="quarter" idx="12"/>
          </p:nvPr>
        </p:nvSpPr>
        <p:spPr/>
        <p:txBody>
          <a:bodyPr/>
          <a:lstStyle/>
          <a:p>
            <a:fld id="{993474C7-7742-4718-8CDD-84DAB03975A6}" type="slidenum">
              <a:rPr lang="fr-FR" smtClean="0"/>
              <a:t>‹N°›</a:t>
            </a:fld>
            <a:endParaRPr lang="fr-FR"/>
          </a:p>
        </p:txBody>
      </p:sp>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57918" y="6421902"/>
            <a:ext cx="828167" cy="436098"/>
          </a:xfrm>
          <a:prstGeom prst="rect">
            <a:avLst/>
          </a:prstGeom>
        </p:spPr>
      </p:pic>
    </p:spTree>
    <p:extLst>
      <p:ext uri="{BB962C8B-B14F-4D97-AF65-F5344CB8AC3E}">
        <p14:creationId xmlns:p14="http://schemas.microsoft.com/office/powerpoint/2010/main" val="2216979918"/>
      </p:ext>
    </p:extLst>
  </p:cSld>
  <p:clrMapOvr>
    <a:masterClrMapping/>
  </p:clrMapOvr>
  <mc:AlternateContent xmlns:mc="http://schemas.openxmlformats.org/markup-compatibility/2006" xmlns:p14="http://schemas.microsoft.com/office/powerpoint/2010/main">
    <mc:Choice Requires="p14">
      <p:transition spd="slow" p14:dur="2250">
        <p14:reveal/>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re seul-arr plan 2">
    <p:bg>
      <p:bgPr>
        <a:blipFill dpi="0" rotWithShape="1">
          <a:blip r:embed="rId2">
            <a:alphaModFix amt="20000"/>
            <a:lum/>
          </a:blip>
          <a:srcRect/>
          <a:stretch>
            <a:fillRect t="-15000" b="-15000"/>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Modifiez le style du titre</a:t>
            </a:r>
          </a:p>
        </p:txBody>
      </p:sp>
      <p:sp>
        <p:nvSpPr>
          <p:cNvPr id="3" name="Espace réservé de la date 2"/>
          <p:cNvSpPr>
            <a:spLocks noGrp="1"/>
          </p:cNvSpPr>
          <p:nvPr>
            <p:ph type="dt" sz="half" idx="10"/>
          </p:nvPr>
        </p:nvSpPr>
        <p:spPr/>
        <p:txBody>
          <a:bodyPr/>
          <a:lstStyle/>
          <a:p>
            <a:fld id="{D6EDD98B-42B6-4D26-9824-8F50AE7D7017}" type="datetimeFigureOut">
              <a:rPr lang="fr-FR" smtClean="0"/>
              <a:t>24/06/2024</a:t>
            </a:fld>
            <a:endParaRPr lang="fr-FR"/>
          </a:p>
        </p:txBody>
      </p:sp>
      <p:sp>
        <p:nvSpPr>
          <p:cNvPr id="5" name="Espace réservé du numéro de diapositive 4"/>
          <p:cNvSpPr>
            <a:spLocks noGrp="1"/>
          </p:cNvSpPr>
          <p:nvPr>
            <p:ph type="sldNum" sz="quarter" idx="12"/>
          </p:nvPr>
        </p:nvSpPr>
        <p:spPr/>
        <p:txBody>
          <a:bodyPr/>
          <a:lstStyle/>
          <a:p>
            <a:fld id="{993474C7-7742-4718-8CDD-84DAB03975A6}" type="slidenum">
              <a:rPr lang="fr-FR" smtClean="0"/>
              <a:t>‹N°›</a:t>
            </a:fld>
            <a:endParaRPr lang="fr-FR"/>
          </a:p>
        </p:txBody>
      </p:sp>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57918" y="6421902"/>
            <a:ext cx="828167" cy="436098"/>
          </a:xfrm>
          <a:prstGeom prst="rect">
            <a:avLst/>
          </a:prstGeom>
        </p:spPr>
      </p:pic>
    </p:spTree>
    <p:extLst>
      <p:ext uri="{BB962C8B-B14F-4D97-AF65-F5344CB8AC3E}">
        <p14:creationId xmlns:p14="http://schemas.microsoft.com/office/powerpoint/2010/main" val="1498146991"/>
      </p:ext>
    </p:extLst>
  </p:cSld>
  <p:clrMapOvr>
    <a:masterClrMapping/>
  </p:clrMapOvr>
  <mc:AlternateContent xmlns:mc="http://schemas.openxmlformats.org/markup-compatibility/2006" xmlns:p14="http://schemas.microsoft.com/office/powerpoint/2010/main">
    <mc:Choice Requires="p14">
      <p:transition spd="slow" p14:dur="2250">
        <p14:reveal/>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2_Titre seul">
    <p:bg>
      <p:bgPr>
        <a:blipFill dpi="0" rotWithShape="1">
          <a:blip r:embed="rId2">
            <a:alphaModFix amt="20000"/>
            <a:lum/>
          </a:blip>
          <a:srcRect/>
          <a:stretch>
            <a:fillRect t="-76000" b="-76000"/>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Modifiez le style du titre</a:t>
            </a:r>
          </a:p>
        </p:txBody>
      </p:sp>
      <p:sp>
        <p:nvSpPr>
          <p:cNvPr id="3" name="Espace réservé de la date 2"/>
          <p:cNvSpPr>
            <a:spLocks noGrp="1"/>
          </p:cNvSpPr>
          <p:nvPr>
            <p:ph type="dt" sz="half" idx="10"/>
          </p:nvPr>
        </p:nvSpPr>
        <p:spPr/>
        <p:txBody>
          <a:bodyPr/>
          <a:lstStyle/>
          <a:p>
            <a:fld id="{D6EDD98B-42B6-4D26-9824-8F50AE7D7017}" type="datetimeFigureOut">
              <a:rPr lang="fr-FR" smtClean="0"/>
              <a:t>24/06/2024</a:t>
            </a:fld>
            <a:endParaRPr lang="fr-FR"/>
          </a:p>
        </p:txBody>
      </p:sp>
      <p:sp>
        <p:nvSpPr>
          <p:cNvPr id="5" name="Espace réservé du numéro de diapositive 4"/>
          <p:cNvSpPr>
            <a:spLocks noGrp="1"/>
          </p:cNvSpPr>
          <p:nvPr>
            <p:ph type="sldNum" sz="quarter" idx="12"/>
          </p:nvPr>
        </p:nvSpPr>
        <p:spPr/>
        <p:txBody>
          <a:bodyPr/>
          <a:lstStyle/>
          <a:p>
            <a:fld id="{993474C7-7742-4718-8CDD-84DAB03975A6}" type="slidenum">
              <a:rPr lang="fr-FR" smtClean="0"/>
              <a:t>‹N°›</a:t>
            </a:fld>
            <a:endParaRPr lang="fr-FR"/>
          </a:p>
        </p:txBody>
      </p:sp>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57918" y="6421902"/>
            <a:ext cx="828167" cy="436098"/>
          </a:xfrm>
          <a:prstGeom prst="rect">
            <a:avLst/>
          </a:prstGeom>
        </p:spPr>
      </p:pic>
    </p:spTree>
    <p:extLst>
      <p:ext uri="{BB962C8B-B14F-4D97-AF65-F5344CB8AC3E}">
        <p14:creationId xmlns:p14="http://schemas.microsoft.com/office/powerpoint/2010/main" val="2483593941"/>
      </p:ext>
    </p:extLst>
  </p:cSld>
  <p:clrMapOvr>
    <a:masterClrMapping/>
  </p:clrMapOvr>
  <mc:AlternateContent xmlns:mc="http://schemas.openxmlformats.org/markup-compatibility/2006" xmlns:p14="http://schemas.microsoft.com/office/powerpoint/2010/main">
    <mc:Choice Requires="p14">
      <p:transition spd="slow" p14:dur="2250">
        <p14:reveal/>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1332412" y="6356353"/>
            <a:ext cx="1353638" cy="365125"/>
          </a:xfrm>
        </p:spPr>
        <p:txBody>
          <a:bodyPr/>
          <a:lstStyle/>
          <a:p>
            <a:fld id="{D6EDD98B-42B6-4D26-9824-8F50AE7D7017}" type="datetimeFigureOut">
              <a:rPr lang="fr-FR" smtClean="0"/>
              <a:t>24/06/2024</a:t>
            </a:fld>
            <a:endParaRPr lang="fr-FR" dirty="0"/>
          </a:p>
        </p:txBody>
      </p:sp>
      <p:sp>
        <p:nvSpPr>
          <p:cNvPr id="4" name="Espace réservé du numéro de diapositive 3"/>
          <p:cNvSpPr>
            <a:spLocks noGrp="1"/>
          </p:cNvSpPr>
          <p:nvPr>
            <p:ph type="sldNum" sz="quarter" idx="12"/>
          </p:nvPr>
        </p:nvSpPr>
        <p:spPr>
          <a:xfrm>
            <a:off x="8558784" y="6356353"/>
            <a:ext cx="484632" cy="365125"/>
          </a:xfrm>
        </p:spPr>
        <p:txBody>
          <a:bodyPr/>
          <a:lstStyle>
            <a:lvl1pPr>
              <a:defRPr sz="1050"/>
            </a:lvl1pPr>
          </a:lstStyle>
          <a:p>
            <a:fld id="{A7473511-002A-4248-825D-B02AD56B6878}" type="slidenum">
              <a:rPr lang="fr-FR" smtClean="0"/>
              <a:pPr/>
              <a:t>‹N°›</a:t>
            </a:fld>
            <a:endParaRPr lang="fr-FR" dirty="0"/>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75094" y="6374232"/>
            <a:ext cx="828167" cy="436098"/>
          </a:xfrm>
          <a:prstGeom prst="rect">
            <a:avLst/>
          </a:prstGeom>
        </p:spPr>
      </p:pic>
      <p:sp>
        <p:nvSpPr>
          <p:cNvPr id="6" name="Titre 1"/>
          <p:cNvSpPr>
            <a:spLocks noGrp="1"/>
          </p:cNvSpPr>
          <p:nvPr>
            <p:ph type="title"/>
          </p:nvPr>
        </p:nvSpPr>
        <p:spPr>
          <a:xfrm>
            <a:off x="1508761" y="168812"/>
            <a:ext cx="7635241" cy="681762"/>
          </a:xfrm>
        </p:spPr>
        <p:txBody>
          <a:bodyPr/>
          <a:lstStyle/>
          <a:p>
            <a:r>
              <a:rPr lang="fr-FR" dirty="0"/>
              <a:t>Modifiez le style du titre</a:t>
            </a:r>
          </a:p>
        </p:txBody>
      </p:sp>
      <p:pic>
        <p:nvPicPr>
          <p:cNvPr id="7" name="Imag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168812"/>
            <a:ext cx="715518" cy="6689188"/>
          </a:xfrm>
          <a:prstGeom prst="rect">
            <a:avLst/>
          </a:prstGeom>
        </p:spPr>
      </p:pic>
      <p:sp>
        <p:nvSpPr>
          <p:cNvPr id="8" name="Espace réservé du numéro de diapositive 3"/>
          <p:cNvSpPr txBox="1">
            <a:spLocks/>
          </p:cNvSpPr>
          <p:nvPr userDrawn="1"/>
        </p:nvSpPr>
        <p:spPr>
          <a:xfrm>
            <a:off x="4987936" y="6409717"/>
            <a:ext cx="3440546" cy="311758"/>
          </a:xfrm>
          <a:prstGeom prst="rect">
            <a:avLst/>
          </a:prstGeom>
        </p:spPr>
        <p:txBody>
          <a:bodyPr vert="horz" lIns="68580" tIns="34290" rIns="68580" bIns="34290" rtlCol="0" anchor="ctr"/>
          <a:lstStyle>
            <a:defPPr>
              <a:defRPr lang="fr-FR"/>
            </a:defPPr>
            <a:lvl1pPr marL="0" algn="r" defTabSz="914400" rtl="0" eaLnBrk="1" latinLnBrk="0" hangingPunct="1">
              <a:defRPr sz="1400" kern="1200">
                <a:solidFill>
                  <a:schemeClr val="tx1">
                    <a:tint val="75000"/>
                  </a:schemeClr>
                </a:solidFill>
                <a:latin typeface="Century Schoolbook" panose="02040604050505020304"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fr-FR" sz="825" dirty="0"/>
          </a:p>
        </p:txBody>
      </p:sp>
    </p:spTree>
    <p:extLst>
      <p:ext uri="{BB962C8B-B14F-4D97-AF65-F5344CB8AC3E}">
        <p14:creationId xmlns:p14="http://schemas.microsoft.com/office/powerpoint/2010/main" val="3997356537"/>
      </p:ext>
    </p:extLst>
  </p:cSld>
  <p:clrMapOvr>
    <a:masterClrMapping/>
  </p:clrMapOvr>
  <mc:AlternateContent xmlns:mc="http://schemas.openxmlformats.org/markup-compatibility/2006" xmlns:p14="http://schemas.microsoft.com/office/powerpoint/2010/main">
    <mc:Choice Requires="p14">
      <p:transition spd="slow" p14:dur="2250">
        <p14:reveal/>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29841" y="457200"/>
            <a:ext cx="2949178" cy="1600200"/>
          </a:xfrm>
        </p:spPr>
        <p:txBody>
          <a:bodyPr anchor="b"/>
          <a:lstStyle>
            <a:lvl1pPr>
              <a:defRPr sz="2400"/>
            </a:lvl1pPr>
          </a:lstStyle>
          <a:p>
            <a:r>
              <a:rPr lang="fr-FR"/>
              <a:t>Modifiez le style du titre</a:t>
            </a:r>
          </a:p>
        </p:txBody>
      </p:sp>
      <p:sp>
        <p:nvSpPr>
          <p:cNvPr id="3" name="Espace réservé du contenu 2"/>
          <p:cNvSpPr>
            <a:spLocks noGrp="1"/>
          </p:cNvSpPr>
          <p:nvPr>
            <p:ph idx="1"/>
          </p:nvPr>
        </p:nvSpPr>
        <p:spPr>
          <a:xfrm>
            <a:off x="3887391" y="987428"/>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D6EDD98B-42B6-4D26-9824-8F50AE7D7017}" type="datetimeFigureOut">
              <a:rPr lang="fr-FR" smtClean="0"/>
              <a:t>24/06/2024</a:t>
            </a:fld>
            <a:endParaRPr lang="fr-FR"/>
          </a:p>
        </p:txBody>
      </p:sp>
      <p:sp>
        <p:nvSpPr>
          <p:cNvPr id="7" name="Espace réservé du numéro de diapositive 6"/>
          <p:cNvSpPr>
            <a:spLocks noGrp="1"/>
          </p:cNvSpPr>
          <p:nvPr>
            <p:ph type="sldNum" sz="quarter" idx="12"/>
          </p:nvPr>
        </p:nvSpPr>
        <p:spPr/>
        <p:txBody>
          <a:bodyPr/>
          <a:lstStyle/>
          <a:p>
            <a:fld id="{993474C7-7742-4718-8CDD-84DAB03975A6}" type="slidenum">
              <a:rPr lang="fr-FR" smtClean="0"/>
              <a:t>‹N°›</a:t>
            </a:fld>
            <a:endParaRPr lang="fr-FR"/>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57918" y="6421902"/>
            <a:ext cx="828167" cy="436098"/>
          </a:xfrm>
          <a:prstGeom prst="rect">
            <a:avLst/>
          </a:prstGeom>
        </p:spPr>
      </p:pic>
    </p:spTree>
    <p:extLst>
      <p:ext uri="{BB962C8B-B14F-4D97-AF65-F5344CB8AC3E}">
        <p14:creationId xmlns:p14="http://schemas.microsoft.com/office/powerpoint/2010/main" val="3158752042"/>
      </p:ext>
    </p:extLst>
  </p:cSld>
  <p:clrMapOvr>
    <a:masterClrMapping/>
  </p:clrMapOvr>
  <mc:AlternateContent xmlns:mc="http://schemas.openxmlformats.org/markup-compatibility/2006" xmlns:p14="http://schemas.microsoft.com/office/powerpoint/2010/main">
    <mc:Choice Requires="p14">
      <p:transition spd="slow" p14:dur="2250">
        <p14:reveal/>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Contenu avec légende">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631843" y="987428"/>
            <a:ext cx="4884699"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e la date 4"/>
          <p:cNvSpPr>
            <a:spLocks noGrp="1"/>
          </p:cNvSpPr>
          <p:nvPr>
            <p:ph type="dt" sz="half" idx="10"/>
          </p:nvPr>
        </p:nvSpPr>
        <p:spPr/>
        <p:txBody>
          <a:bodyPr/>
          <a:lstStyle/>
          <a:p>
            <a:fld id="{D6EDD98B-42B6-4D26-9824-8F50AE7D7017}" type="datetimeFigureOut">
              <a:rPr lang="fr-FR" smtClean="0"/>
              <a:t>24/06/2024</a:t>
            </a:fld>
            <a:endParaRPr lang="fr-FR"/>
          </a:p>
        </p:txBody>
      </p:sp>
      <p:sp>
        <p:nvSpPr>
          <p:cNvPr id="7" name="Espace réservé du numéro de diapositive 6"/>
          <p:cNvSpPr>
            <a:spLocks noGrp="1"/>
          </p:cNvSpPr>
          <p:nvPr>
            <p:ph type="sldNum" sz="quarter" idx="12"/>
          </p:nvPr>
        </p:nvSpPr>
        <p:spPr/>
        <p:txBody>
          <a:bodyPr/>
          <a:lstStyle/>
          <a:p>
            <a:fld id="{993474C7-7742-4718-8CDD-84DAB03975A6}" type="slidenum">
              <a:rPr lang="fr-FR" smtClean="0"/>
              <a:t>‹N°›</a:t>
            </a:fld>
            <a:endParaRPr lang="fr-FR"/>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57918" y="6421902"/>
            <a:ext cx="828167" cy="436098"/>
          </a:xfrm>
          <a:prstGeom prst="rect">
            <a:avLst/>
          </a:prstGeom>
        </p:spPr>
      </p:pic>
      <p:pic>
        <p:nvPicPr>
          <p:cNvPr id="9" name="Imag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359" y="1861994"/>
            <a:ext cx="3293984" cy="3124493"/>
          </a:xfrm>
          <a:prstGeom prst="rect">
            <a:avLst/>
          </a:prstGeom>
        </p:spPr>
      </p:pic>
    </p:spTree>
    <p:extLst>
      <p:ext uri="{BB962C8B-B14F-4D97-AF65-F5344CB8AC3E}">
        <p14:creationId xmlns:p14="http://schemas.microsoft.com/office/powerpoint/2010/main" val="3015278457"/>
      </p:ext>
    </p:extLst>
  </p:cSld>
  <p:clrMapOvr>
    <a:masterClrMapping/>
  </p:clrMapOvr>
  <mc:AlternateContent xmlns:mc="http://schemas.openxmlformats.org/markup-compatibility/2006" xmlns:p14="http://schemas.microsoft.com/office/powerpoint/2010/main">
    <mc:Choice Requires="p14">
      <p:transition spd="slow" p14:dur="2250">
        <p14:reveal/>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Contenu avec légende">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43701" y="910155"/>
            <a:ext cx="4884699"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e la date 4"/>
          <p:cNvSpPr>
            <a:spLocks noGrp="1"/>
          </p:cNvSpPr>
          <p:nvPr>
            <p:ph type="dt" sz="half" idx="10"/>
          </p:nvPr>
        </p:nvSpPr>
        <p:spPr/>
        <p:txBody>
          <a:bodyPr/>
          <a:lstStyle/>
          <a:p>
            <a:fld id="{D6EDD98B-42B6-4D26-9824-8F50AE7D7017}" type="datetimeFigureOut">
              <a:rPr lang="fr-FR" smtClean="0"/>
              <a:t>24/06/2024</a:t>
            </a:fld>
            <a:endParaRPr lang="fr-FR"/>
          </a:p>
        </p:txBody>
      </p:sp>
      <p:sp>
        <p:nvSpPr>
          <p:cNvPr id="7" name="Espace réservé du numéro de diapositive 6"/>
          <p:cNvSpPr>
            <a:spLocks noGrp="1"/>
          </p:cNvSpPr>
          <p:nvPr>
            <p:ph type="sldNum" sz="quarter" idx="12"/>
          </p:nvPr>
        </p:nvSpPr>
        <p:spPr/>
        <p:txBody>
          <a:bodyPr/>
          <a:lstStyle/>
          <a:p>
            <a:fld id="{993474C7-7742-4718-8CDD-84DAB03975A6}" type="slidenum">
              <a:rPr lang="fr-FR" smtClean="0"/>
              <a:t>‹N°›</a:t>
            </a:fld>
            <a:endParaRPr lang="fr-FR"/>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57918" y="6421902"/>
            <a:ext cx="828167" cy="436098"/>
          </a:xfrm>
          <a:prstGeom prst="rect">
            <a:avLst/>
          </a:prstGeom>
        </p:spPr>
      </p:pic>
      <p:pic>
        <p:nvPicPr>
          <p:cNvPr id="9" name="Imag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39659" y="1784720"/>
            <a:ext cx="3293984" cy="3124493"/>
          </a:xfrm>
          <a:prstGeom prst="rect">
            <a:avLst/>
          </a:prstGeom>
        </p:spPr>
      </p:pic>
    </p:spTree>
    <p:extLst>
      <p:ext uri="{BB962C8B-B14F-4D97-AF65-F5344CB8AC3E}">
        <p14:creationId xmlns:p14="http://schemas.microsoft.com/office/powerpoint/2010/main" val="718425760"/>
      </p:ext>
    </p:extLst>
  </p:cSld>
  <p:clrMapOvr>
    <a:masterClrMapping/>
  </p:clrMapOvr>
  <mc:AlternateContent xmlns:mc="http://schemas.openxmlformats.org/markup-compatibility/2006" xmlns:p14="http://schemas.microsoft.com/office/powerpoint/2010/main">
    <mc:Choice Requires="p14">
      <p:transition spd="slow" p14:dur="2250">
        <p14:reveal/>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3183" y="457203"/>
            <a:ext cx="6730080" cy="529643"/>
          </a:xfrm>
        </p:spPr>
        <p:txBody>
          <a:bodyPr anchor="ctr"/>
          <a:lstStyle>
            <a:lvl1pPr>
              <a:defRPr sz="2400"/>
            </a:lvl1pPr>
          </a:lstStyle>
          <a:p>
            <a:r>
              <a:rPr lang="fr-FR"/>
              <a:t>Modifiez le style du titre</a:t>
            </a:r>
          </a:p>
        </p:txBody>
      </p:sp>
      <p:sp>
        <p:nvSpPr>
          <p:cNvPr id="4" name="Espace réservé du texte 3"/>
          <p:cNvSpPr>
            <a:spLocks noGrp="1"/>
          </p:cNvSpPr>
          <p:nvPr>
            <p:ph type="body" sz="half" idx="2"/>
          </p:nvPr>
        </p:nvSpPr>
        <p:spPr>
          <a:xfrm>
            <a:off x="193183" y="986846"/>
            <a:ext cx="6730080" cy="4882145"/>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D6EDD98B-42B6-4D26-9824-8F50AE7D7017}" type="datetimeFigureOut">
              <a:rPr lang="fr-FR" smtClean="0"/>
              <a:t>24/06/2024</a:t>
            </a:fld>
            <a:endParaRPr lang="fr-FR"/>
          </a:p>
        </p:txBody>
      </p:sp>
      <p:sp>
        <p:nvSpPr>
          <p:cNvPr id="7" name="Espace réservé du numéro de diapositive 6"/>
          <p:cNvSpPr>
            <a:spLocks noGrp="1"/>
          </p:cNvSpPr>
          <p:nvPr>
            <p:ph type="sldNum" sz="quarter" idx="12"/>
          </p:nvPr>
        </p:nvSpPr>
        <p:spPr/>
        <p:txBody>
          <a:bodyPr/>
          <a:lstStyle/>
          <a:p>
            <a:fld id="{993474C7-7742-4718-8CDD-84DAB03975A6}" type="slidenum">
              <a:rPr lang="fr-FR" smtClean="0"/>
              <a:t>‹N°›</a:t>
            </a:fld>
            <a:endParaRPr lang="fr-FR"/>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57918" y="6421902"/>
            <a:ext cx="828167" cy="436098"/>
          </a:xfrm>
          <a:prstGeom prst="rect">
            <a:avLst/>
          </a:prstGeom>
        </p:spPr>
      </p:pic>
      <p:pic>
        <p:nvPicPr>
          <p:cNvPr id="9" name="Imag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923264" y="986843"/>
            <a:ext cx="2220737" cy="4210050"/>
          </a:xfrm>
          <a:prstGeom prst="rect">
            <a:avLst/>
          </a:prstGeom>
        </p:spPr>
      </p:pic>
    </p:spTree>
    <p:extLst>
      <p:ext uri="{BB962C8B-B14F-4D97-AF65-F5344CB8AC3E}">
        <p14:creationId xmlns:p14="http://schemas.microsoft.com/office/powerpoint/2010/main" val="1908332385"/>
      </p:ext>
    </p:extLst>
  </p:cSld>
  <p:clrMapOvr>
    <a:masterClrMapping/>
  </p:clrMapOvr>
  <mc:AlternateContent xmlns:mc="http://schemas.openxmlformats.org/markup-compatibility/2006" xmlns:p14="http://schemas.microsoft.com/office/powerpoint/2010/main">
    <mc:Choice Requires="p14">
      <p:transition spd="slow" p14:dur="2250">
        <p14:reveal/>
      </p:transition>
    </mc:Choice>
    <mc:Fallback xmlns="">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03646" y="573113"/>
            <a:ext cx="6660052" cy="529643"/>
          </a:xfrm>
        </p:spPr>
        <p:txBody>
          <a:bodyPr anchor="ctr"/>
          <a:lstStyle>
            <a:lvl1pPr>
              <a:defRPr sz="2400"/>
            </a:lvl1pPr>
          </a:lstStyle>
          <a:p>
            <a:r>
              <a:rPr lang="fr-FR"/>
              <a:t>Modifiez le style du titre</a:t>
            </a:r>
          </a:p>
        </p:txBody>
      </p:sp>
      <p:sp>
        <p:nvSpPr>
          <p:cNvPr id="4" name="Espace réservé du texte 3"/>
          <p:cNvSpPr>
            <a:spLocks noGrp="1"/>
          </p:cNvSpPr>
          <p:nvPr>
            <p:ph type="body" sz="half" idx="2"/>
          </p:nvPr>
        </p:nvSpPr>
        <p:spPr>
          <a:xfrm>
            <a:off x="2303646" y="1102756"/>
            <a:ext cx="6660052" cy="4882145"/>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D6EDD98B-42B6-4D26-9824-8F50AE7D7017}" type="datetimeFigureOut">
              <a:rPr lang="fr-FR" smtClean="0"/>
              <a:t>24/06/2024</a:t>
            </a:fld>
            <a:endParaRPr lang="fr-FR"/>
          </a:p>
        </p:txBody>
      </p:sp>
      <p:sp>
        <p:nvSpPr>
          <p:cNvPr id="7" name="Espace réservé du numéro de diapositive 6"/>
          <p:cNvSpPr>
            <a:spLocks noGrp="1"/>
          </p:cNvSpPr>
          <p:nvPr>
            <p:ph type="sldNum" sz="quarter" idx="12"/>
          </p:nvPr>
        </p:nvSpPr>
        <p:spPr/>
        <p:txBody>
          <a:bodyPr/>
          <a:lstStyle/>
          <a:p>
            <a:fld id="{993474C7-7742-4718-8CDD-84DAB03975A6}" type="slidenum">
              <a:rPr lang="fr-FR" smtClean="0"/>
              <a:t>‹N°›</a:t>
            </a:fld>
            <a:endParaRPr lang="fr-FR"/>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57918" y="6421902"/>
            <a:ext cx="828167" cy="436098"/>
          </a:xfrm>
          <a:prstGeom prst="rect">
            <a:avLst/>
          </a:prstGeom>
        </p:spPr>
      </p:pic>
      <p:pic>
        <p:nvPicPr>
          <p:cNvPr id="9" name="Imag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2909" y="1322890"/>
            <a:ext cx="2220737" cy="4210050"/>
          </a:xfrm>
          <a:prstGeom prst="rect">
            <a:avLst/>
          </a:prstGeom>
        </p:spPr>
      </p:pic>
    </p:spTree>
    <p:extLst>
      <p:ext uri="{BB962C8B-B14F-4D97-AF65-F5344CB8AC3E}">
        <p14:creationId xmlns:p14="http://schemas.microsoft.com/office/powerpoint/2010/main" val="4033106036"/>
      </p:ext>
    </p:extLst>
  </p:cSld>
  <p:clrMapOvr>
    <a:masterClrMapping/>
  </p:clrMapOvr>
  <mc:AlternateContent xmlns:mc="http://schemas.openxmlformats.org/markup-compatibility/2006" xmlns:p14="http://schemas.microsoft.com/office/powerpoint/2010/main">
    <mc:Choice Requires="p14">
      <p:transition spd="slow" p14:dur="2250">
        <p14:revea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2"/>
            <a:ext cx="77724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Modifiez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fld id="{5C1B005A-E7D5-44D4-83A0-8F6184E8F8D5}" type="datetime1">
              <a:rPr lang="fr-FR">
                <a:solidFill>
                  <a:srgbClr val="000000"/>
                </a:solidFill>
              </a:rPr>
              <a:pPr>
                <a:defRPr/>
              </a:pPr>
              <a:t>24/06/2024</a:t>
            </a:fld>
            <a:endParaRPr lang="fr-FR">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fr-FR">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87F4B4E-D615-44BB-86A7-DA51474350DE}" type="slidenum">
              <a:rPr lang="fr-FR">
                <a:solidFill>
                  <a:srgbClr val="000000"/>
                </a:solidFill>
              </a:rPr>
              <a:pPr>
                <a:defRPr/>
              </a:pPr>
              <a:t>‹N°›</a:t>
            </a:fld>
            <a:endParaRPr lang="fr-FR">
              <a:solidFill>
                <a:srgbClr val="000000"/>
              </a:solidFill>
            </a:endParaRPr>
          </a:p>
        </p:txBody>
      </p:sp>
    </p:spTree>
    <p:extLst>
      <p:ext uri="{BB962C8B-B14F-4D97-AF65-F5344CB8AC3E}">
        <p14:creationId xmlns:p14="http://schemas.microsoft.com/office/powerpoint/2010/main" val="1374355436"/>
      </p:ext>
    </p:extLst>
  </p:cSld>
  <p:clrMapOvr>
    <a:masterClrMapping/>
  </p:clrMapOvr>
  <p:transition spd="slow">
    <p:circl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sposition fin 1">
    <p:spTree>
      <p:nvGrpSpPr>
        <p:cNvPr id="1" name=""/>
        <p:cNvGrpSpPr/>
        <p:nvPr/>
      </p:nvGrpSpPr>
      <p:grpSpPr>
        <a:xfrm>
          <a:off x="0" y="0"/>
          <a:ext cx="0" cy="0"/>
          <a:chOff x="0" y="0"/>
          <a:chExt cx="0" cy="0"/>
        </a:xfrm>
      </p:grpSpPr>
      <p:pic>
        <p:nvPicPr>
          <p:cNvPr id="5" name="Imag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0100" y="830626"/>
            <a:ext cx="7543800" cy="5196748"/>
          </a:xfrm>
          <a:prstGeom prst="rect">
            <a:avLst/>
          </a:prstGeom>
        </p:spPr>
      </p:pic>
      <p:sp>
        <p:nvSpPr>
          <p:cNvPr id="6" name="ZoneTexte 5"/>
          <p:cNvSpPr txBox="1"/>
          <p:nvPr userDrawn="1"/>
        </p:nvSpPr>
        <p:spPr>
          <a:xfrm>
            <a:off x="7070502" y="5224388"/>
            <a:ext cx="2073499" cy="923330"/>
          </a:xfrm>
          <a:prstGeom prst="rect">
            <a:avLst/>
          </a:prstGeom>
          <a:noFill/>
        </p:spPr>
        <p:txBody>
          <a:bodyPr wrap="square" rtlCol="0" anchor="ctr">
            <a:spAutoFit/>
          </a:bodyPr>
          <a:lstStyle/>
          <a:p>
            <a:pPr algn="ctr"/>
            <a:r>
              <a:rPr lang="fr-FR" sz="5400" dirty="0">
                <a:solidFill>
                  <a:srgbClr val="22477F"/>
                </a:solidFill>
                <a:latin typeface="Century Schoolbook" panose="02040604050505020304" pitchFamily="18" charset="0"/>
              </a:rPr>
              <a:t>Merci</a:t>
            </a:r>
          </a:p>
        </p:txBody>
      </p:sp>
    </p:spTree>
    <p:extLst>
      <p:ext uri="{BB962C8B-B14F-4D97-AF65-F5344CB8AC3E}">
        <p14:creationId xmlns:p14="http://schemas.microsoft.com/office/powerpoint/2010/main" val="774532061"/>
      </p:ext>
    </p:extLst>
  </p:cSld>
  <p:clrMapOvr>
    <a:masterClrMapping/>
  </p:clrMapOvr>
  <mc:AlternateContent xmlns:mc="http://schemas.openxmlformats.org/markup-compatibility/2006" xmlns:p14="http://schemas.microsoft.com/office/powerpoint/2010/main">
    <mc:Choice Requires="p14">
      <p:transition spd="slow" p14:dur="2250">
        <p14:reveal/>
      </p:transition>
    </mc:Choice>
    <mc:Fallback xmlns="">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isposition fin 2">
    <p:spTree>
      <p:nvGrpSpPr>
        <p:cNvPr id="1" name=""/>
        <p:cNvGrpSpPr/>
        <p:nvPr/>
      </p:nvGrpSpPr>
      <p:grpSpPr>
        <a:xfrm>
          <a:off x="0" y="0"/>
          <a:ext cx="0" cy="0"/>
          <a:chOff x="0" y="0"/>
          <a:chExt cx="0" cy="0"/>
        </a:xfrm>
      </p:grpSpPr>
      <p:sp>
        <p:nvSpPr>
          <p:cNvPr id="6" name="ZoneTexte 5"/>
          <p:cNvSpPr txBox="1"/>
          <p:nvPr userDrawn="1"/>
        </p:nvSpPr>
        <p:spPr>
          <a:xfrm>
            <a:off x="4875610" y="2859613"/>
            <a:ext cx="4004474" cy="738664"/>
          </a:xfrm>
          <a:prstGeom prst="rect">
            <a:avLst/>
          </a:prstGeom>
          <a:noFill/>
        </p:spPr>
        <p:txBody>
          <a:bodyPr wrap="square" rtlCol="0" anchor="ct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fr-FR" sz="2100" b="1" cap="none" dirty="0">
                <a:solidFill>
                  <a:srgbClr val="22477F"/>
                </a:solidFill>
                <a:latin typeface="Book Antiqua" panose="02040602050305030304" pitchFamily="18" charset="0"/>
                <a:ea typeface="Calibri"/>
                <a:cs typeface="Calibri"/>
                <a:sym typeface="Calibri"/>
              </a:rPr>
              <a:t>Merci de votre aimable attention.</a:t>
            </a:r>
            <a:endParaRPr lang="fr-FR" sz="2100" dirty="0">
              <a:solidFill>
                <a:srgbClr val="22477F"/>
              </a:solidFill>
              <a:latin typeface="Book Antiqua" panose="02040602050305030304" pitchFamily="18" charset="0"/>
            </a:endParaRPr>
          </a:p>
        </p:txBody>
      </p:sp>
      <p:pic>
        <p:nvPicPr>
          <p:cNvPr id="3" name="Imag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620188"/>
            <a:ext cx="4353529" cy="4226820"/>
          </a:xfrm>
          <a:prstGeom prst="rect">
            <a:avLst/>
          </a:prstGeom>
        </p:spPr>
      </p:pic>
    </p:spTree>
    <p:extLst>
      <p:ext uri="{BB962C8B-B14F-4D97-AF65-F5344CB8AC3E}">
        <p14:creationId xmlns:p14="http://schemas.microsoft.com/office/powerpoint/2010/main" val="1764156472"/>
      </p:ext>
    </p:extLst>
  </p:cSld>
  <p:clrMapOvr>
    <a:masterClrMapping/>
  </p:clrMapOvr>
  <mc:AlternateContent xmlns:mc="http://schemas.openxmlformats.org/markup-compatibility/2006" xmlns:p14="http://schemas.microsoft.com/office/powerpoint/2010/main">
    <mc:Choice Requires="p14">
      <p:transition spd="slow" p14:dur="2250">
        <p14:revea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p:cNvSpPr>
            <a:spLocks noGrp="1" noChangeArrowheads="1"/>
          </p:cNvSpPr>
          <p:nvPr>
            <p:ph type="dt" sz="half" idx="10"/>
          </p:nvPr>
        </p:nvSpPr>
        <p:spPr>
          <a:ln/>
        </p:spPr>
        <p:txBody>
          <a:bodyPr/>
          <a:lstStyle>
            <a:lvl1pPr>
              <a:defRPr/>
            </a:lvl1pPr>
          </a:lstStyle>
          <a:p>
            <a:pPr>
              <a:defRPr/>
            </a:pPr>
            <a:fld id="{F8048438-98C1-4804-A07A-11C775928A06}" type="datetime1">
              <a:rPr lang="fr-FR">
                <a:solidFill>
                  <a:srgbClr val="000000"/>
                </a:solidFill>
              </a:rPr>
              <a:pPr>
                <a:defRPr/>
              </a:pPr>
              <a:t>24/06/2024</a:t>
            </a:fld>
            <a:endParaRPr lang="fr-FR">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fr-FR">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1E81BF7-5327-4B1E-AED9-7F0B80C23ED6}" type="slidenum">
              <a:rPr lang="fr-FR">
                <a:solidFill>
                  <a:srgbClr val="000000"/>
                </a:solidFill>
              </a:rPr>
              <a:pPr>
                <a:defRPr/>
              </a:pPr>
              <a:t>‹N°›</a:t>
            </a:fld>
            <a:endParaRPr lang="fr-FR">
              <a:solidFill>
                <a:srgbClr val="000000"/>
              </a:solidFill>
            </a:endParaRPr>
          </a:p>
        </p:txBody>
      </p:sp>
    </p:spTree>
    <p:extLst>
      <p:ext uri="{BB962C8B-B14F-4D97-AF65-F5344CB8AC3E}">
        <p14:creationId xmlns:p14="http://schemas.microsoft.com/office/powerpoint/2010/main" val="3986628470"/>
      </p:ext>
    </p:extLst>
  </p:cSld>
  <p:clrMapOvr>
    <a:masterClrMapping/>
  </p:clrMapOvr>
  <p:transition spd="slow">
    <p:circl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
          <p:cNvSpPr>
            <a:spLocks noGrp="1" noChangeArrowheads="1"/>
          </p:cNvSpPr>
          <p:nvPr>
            <p:ph type="dt" sz="half" idx="10"/>
          </p:nvPr>
        </p:nvSpPr>
        <p:spPr>
          <a:ln/>
        </p:spPr>
        <p:txBody>
          <a:bodyPr/>
          <a:lstStyle>
            <a:lvl1pPr>
              <a:defRPr/>
            </a:lvl1pPr>
          </a:lstStyle>
          <a:p>
            <a:pPr>
              <a:defRPr/>
            </a:pPr>
            <a:fld id="{92D62F10-7959-4D67-BCE7-F21386836EC6}" type="datetime1">
              <a:rPr lang="fr-FR">
                <a:solidFill>
                  <a:srgbClr val="000000"/>
                </a:solidFill>
              </a:rPr>
              <a:pPr>
                <a:defRPr/>
              </a:pPr>
              <a:t>24/06/2024</a:t>
            </a:fld>
            <a:endParaRPr lang="fr-FR">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fr-FR">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8ACCD360-2A78-4BFB-9407-43B112C8BE95}" type="slidenum">
              <a:rPr lang="fr-FR">
                <a:solidFill>
                  <a:srgbClr val="000000"/>
                </a:solidFill>
              </a:rPr>
              <a:pPr>
                <a:defRPr/>
              </a:pPr>
              <a:t>‹N°›</a:t>
            </a:fld>
            <a:endParaRPr lang="fr-FR">
              <a:solidFill>
                <a:srgbClr val="000000"/>
              </a:solidFill>
            </a:endParaRPr>
          </a:p>
        </p:txBody>
      </p:sp>
    </p:spTree>
    <p:extLst>
      <p:ext uri="{BB962C8B-B14F-4D97-AF65-F5344CB8AC3E}">
        <p14:creationId xmlns:p14="http://schemas.microsoft.com/office/powerpoint/2010/main" val="2177896203"/>
      </p:ext>
    </p:extLst>
  </p:cSld>
  <p:clrMapOvr>
    <a:masterClrMapping/>
  </p:clrMapOvr>
  <p:transition spd="slow">
    <p:circl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Rectangle 4"/>
          <p:cNvSpPr>
            <a:spLocks noGrp="1" noChangeArrowheads="1"/>
          </p:cNvSpPr>
          <p:nvPr>
            <p:ph type="dt" sz="half" idx="10"/>
          </p:nvPr>
        </p:nvSpPr>
        <p:spPr>
          <a:ln/>
        </p:spPr>
        <p:txBody>
          <a:bodyPr/>
          <a:lstStyle>
            <a:lvl1pPr>
              <a:defRPr/>
            </a:lvl1pPr>
          </a:lstStyle>
          <a:p>
            <a:pPr>
              <a:defRPr/>
            </a:pPr>
            <a:fld id="{51DB22F8-4D32-4CF3-903B-80368D542B7C}" type="datetime1">
              <a:rPr lang="fr-FR">
                <a:solidFill>
                  <a:srgbClr val="000000"/>
                </a:solidFill>
              </a:rPr>
              <a:pPr>
                <a:defRPr/>
              </a:pPr>
              <a:t>24/06/2024</a:t>
            </a:fld>
            <a:endParaRPr lang="fr-FR">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fr-FR">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B2AE75C9-5B70-46B1-B9B1-0FEF9EBD8EEC}" type="slidenum">
              <a:rPr lang="fr-FR">
                <a:solidFill>
                  <a:srgbClr val="000000"/>
                </a:solidFill>
              </a:rPr>
              <a:pPr>
                <a:defRPr/>
              </a:pPr>
              <a:t>‹N°›</a:t>
            </a:fld>
            <a:endParaRPr lang="fr-FR">
              <a:solidFill>
                <a:srgbClr val="000000"/>
              </a:solidFill>
            </a:endParaRPr>
          </a:p>
        </p:txBody>
      </p:sp>
    </p:spTree>
    <p:extLst>
      <p:ext uri="{BB962C8B-B14F-4D97-AF65-F5344CB8AC3E}">
        <p14:creationId xmlns:p14="http://schemas.microsoft.com/office/powerpoint/2010/main" val="1980577981"/>
      </p:ext>
    </p:extLst>
  </p:cSld>
  <p:clrMapOvr>
    <a:masterClrMapping/>
  </p:clrMapOvr>
  <p:transition spd="slow">
    <p:circl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712E417-F036-464A-AF86-33939CCE85D6}" type="datetime1">
              <a:rPr lang="fr-FR">
                <a:solidFill>
                  <a:srgbClr val="000000"/>
                </a:solidFill>
              </a:rPr>
              <a:pPr>
                <a:defRPr/>
              </a:pPr>
              <a:t>24/06/2024</a:t>
            </a:fld>
            <a:endParaRPr lang="fr-FR">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fr-FR">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73F21A63-5CCC-4E8C-972A-153FBDE58CE2}" type="slidenum">
              <a:rPr lang="fr-FR">
                <a:solidFill>
                  <a:srgbClr val="000000"/>
                </a:solidFill>
              </a:rPr>
              <a:pPr>
                <a:defRPr/>
              </a:pPr>
              <a:t>‹N°›</a:t>
            </a:fld>
            <a:endParaRPr lang="fr-FR">
              <a:solidFill>
                <a:srgbClr val="000000"/>
              </a:solidFill>
            </a:endParaRPr>
          </a:p>
        </p:txBody>
      </p:sp>
    </p:spTree>
    <p:extLst>
      <p:ext uri="{BB962C8B-B14F-4D97-AF65-F5344CB8AC3E}">
        <p14:creationId xmlns:p14="http://schemas.microsoft.com/office/powerpoint/2010/main" val="2720446687"/>
      </p:ext>
    </p:extLst>
  </p:cSld>
  <p:clrMapOvr>
    <a:masterClrMapping/>
  </p:clrMapOvr>
  <p:transition spd="slow">
    <p:circl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1" y="273050"/>
            <a:ext cx="3008313"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fld id="{2BFB9AF4-98CE-44B3-A784-A5D1D15389F1}" type="datetime1">
              <a:rPr lang="fr-FR">
                <a:solidFill>
                  <a:srgbClr val="000000"/>
                </a:solidFill>
              </a:rPr>
              <a:pPr>
                <a:defRPr/>
              </a:pPr>
              <a:t>24/06/2024</a:t>
            </a:fld>
            <a:endParaRPr lang="fr-FR">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fr-FR">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0046405-17EA-490E-A488-0A581A5C12EA}" type="slidenum">
              <a:rPr lang="fr-FR">
                <a:solidFill>
                  <a:srgbClr val="000000"/>
                </a:solidFill>
              </a:rPr>
              <a:pPr>
                <a:defRPr/>
              </a:pPr>
              <a:t>‹N°›</a:t>
            </a:fld>
            <a:endParaRPr lang="fr-FR">
              <a:solidFill>
                <a:srgbClr val="000000"/>
              </a:solidFill>
            </a:endParaRPr>
          </a:p>
        </p:txBody>
      </p:sp>
    </p:spTree>
    <p:extLst>
      <p:ext uri="{BB962C8B-B14F-4D97-AF65-F5344CB8AC3E}">
        <p14:creationId xmlns:p14="http://schemas.microsoft.com/office/powerpoint/2010/main" val="3113990577"/>
      </p:ext>
    </p:extLst>
  </p:cSld>
  <p:clrMapOvr>
    <a:masterClrMapping/>
  </p:clrMapOvr>
  <p:transition spd="slow">
    <p:circl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a:t>Cliquez sur l'icône pour ajouter une image</a:t>
            </a: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fld id="{02ADE463-1446-4FC8-A6F9-A1B6C2C298F4}" type="datetime1">
              <a:rPr lang="fr-FR">
                <a:solidFill>
                  <a:srgbClr val="000000"/>
                </a:solidFill>
              </a:rPr>
              <a:pPr>
                <a:defRPr/>
              </a:pPr>
              <a:t>24/06/2024</a:t>
            </a:fld>
            <a:endParaRPr lang="fr-FR">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fr-FR">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6940E41-0131-4A96-9020-08935CDB9893}" type="slidenum">
              <a:rPr lang="fr-FR">
                <a:solidFill>
                  <a:srgbClr val="000000"/>
                </a:solidFill>
              </a:rPr>
              <a:pPr>
                <a:defRPr/>
              </a:pPr>
              <a:t>‹N°›</a:t>
            </a:fld>
            <a:endParaRPr lang="fr-FR">
              <a:solidFill>
                <a:srgbClr val="000000"/>
              </a:solidFill>
            </a:endParaRPr>
          </a:p>
        </p:txBody>
      </p:sp>
    </p:spTree>
    <p:extLst>
      <p:ext uri="{BB962C8B-B14F-4D97-AF65-F5344CB8AC3E}">
        <p14:creationId xmlns:p14="http://schemas.microsoft.com/office/powerpoint/2010/main" val="3299141275"/>
      </p:ext>
    </p:extLst>
  </p:cSld>
  <p:clrMapOvr>
    <a:masterClrMapping/>
  </p:clrMapOvr>
  <p:transition spd="slow">
    <p:circl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theme" Target="../theme/theme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1027" name="Rectangle 3"/>
          <p:cNvSpPr>
            <a:spLocks noGrp="1" noChangeArrowheads="1"/>
          </p:cNvSpPr>
          <p:nvPr>
            <p:ph type="body" idx="1"/>
          </p:nvPr>
        </p:nvSpPr>
        <p:spPr bwMode="auto">
          <a:xfrm>
            <a:off x="457200" y="1600202"/>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vl1pPr>
          </a:lstStyle>
          <a:p>
            <a:pPr fontAlgn="base">
              <a:spcBef>
                <a:spcPct val="0"/>
              </a:spcBef>
              <a:spcAft>
                <a:spcPct val="0"/>
              </a:spcAft>
              <a:defRPr/>
            </a:pPr>
            <a:fld id="{6AE0B2C2-D94A-4916-951A-3158222FA6AC}" type="datetime1">
              <a:rPr lang="fr-FR">
                <a:solidFill>
                  <a:srgbClr val="000000"/>
                </a:solidFill>
              </a:rPr>
              <a:pPr fontAlgn="base">
                <a:spcBef>
                  <a:spcPct val="0"/>
                </a:spcBef>
                <a:spcAft>
                  <a:spcPct val="0"/>
                </a:spcAft>
                <a:defRPr/>
              </a:pPr>
              <a:t>24/06/2024</a:t>
            </a:fld>
            <a:endParaRPr lang="fr-FR">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vl1pPr>
          </a:lstStyle>
          <a:p>
            <a:pPr fontAlgn="base">
              <a:spcBef>
                <a:spcPct val="0"/>
              </a:spcBef>
              <a:spcAft>
                <a:spcPct val="0"/>
              </a:spcAft>
              <a:defRPr/>
            </a:pPr>
            <a:endParaRPr lang="fr-FR">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vl1pPr>
          </a:lstStyle>
          <a:p>
            <a:pPr fontAlgn="base">
              <a:spcBef>
                <a:spcPct val="0"/>
              </a:spcBef>
              <a:spcAft>
                <a:spcPct val="0"/>
              </a:spcAft>
              <a:defRPr/>
            </a:pPr>
            <a:fld id="{AAC228E8-E415-4D26-BFAF-88BB73B86AB7}" type="slidenum">
              <a:rPr lang="fr-FR">
                <a:solidFill>
                  <a:srgbClr val="000000"/>
                </a:solidFill>
              </a:rPr>
              <a:pPr fontAlgn="base">
                <a:spcBef>
                  <a:spcPct val="0"/>
                </a:spcBef>
                <a:spcAft>
                  <a:spcPct val="0"/>
                </a:spcAft>
                <a:defRPr/>
              </a:pPr>
              <a:t>‹N°›</a:t>
            </a:fld>
            <a:endParaRPr lang="fr-FR">
              <a:solidFill>
                <a:srgbClr val="000000"/>
              </a:solidFill>
            </a:endParaRPr>
          </a:p>
        </p:txBody>
      </p:sp>
    </p:spTree>
    <p:extLst>
      <p:ext uri="{BB962C8B-B14F-4D97-AF65-F5344CB8AC3E}">
        <p14:creationId xmlns:p14="http://schemas.microsoft.com/office/powerpoint/2010/main" val="19070822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circle/>
  </p:transition>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 y="8408"/>
            <a:ext cx="9144000" cy="842169"/>
          </a:xfrm>
          <a:prstGeom prst="rect">
            <a:avLst/>
          </a:prstGeom>
        </p:spPr>
        <p:txBody>
          <a:bodyPr vert="horz" lIns="91440" tIns="45720" rIns="91440" bIns="45720" rtlCol="0" anchor="ctr">
            <a:normAutofit/>
          </a:bodyPr>
          <a:lstStyle/>
          <a:p>
            <a:r>
              <a:rPr lang="fr-FR" dirty="0"/>
              <a:t>Titre de la diapo</a:t>
            </a:r>
          </a:p>
        </p:txBody>
      </p:sp>
      <p:sp>
        <p:nvSpPr>
          <p:cNvPr id="3" name="Espace réservé du texte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900">
                <a:solidFill>
                  <a:schemeClr val="tx1">
                    <a:tint val="75000"/>
                  </a:schemeClr>
                </a:solidFill>
                <a:latin typeface="Century Schoolbook" panose="02040604050505020304" pitchFamily="18" charset="0"/>
              </a:defRPr>
            </a:lvl1pPr>
          </a:lstStyle>
          <a:p>
            <a:fld id="{D6EDD98B-42B6-4D26-9824-8F50AE7D7017}" type="datetimeFigureOut">
              <a:rPr lang="fr-FR" smtClean="0"/>
              <a:pPr/>
              <a:t>24/06/2024</a:t>
            </a:fld>
            <a:endParaRPr lang="fr-FR"/>
          </a:p>
        </p:txBody>
      </p:sp>
      <p:sp>
        <p:nvSpPr>
          <p:cNvPr id="6" name="Espace réservé du numéro de diapositive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900">
                <a:solidFill>
                  <a:schemeClr val="tx1">
                    <a:tint val="75000"/>
                  </a:schemeClr>
                </a:solidFill>
                <a:latin typeface="Century Schoolbook" panose="02040604050505020304" pitchFamily="18" charset="0"/>
              </a:defRPr>
            </a:lvl1pPr>
          </a:lstStyle>
          <a:p>
            <a:fld id="{993474C7-7742-4718-8CDD-84DAB03975A6}" type="slidenum">
              <a:rPr lang="fr-FR" smtClean="0"/>
              <a:pPr/>
              <a:t>‹N°›</a:t>
            </a:fld>
            <a:endParaRPr lang="fr-FR"/>
          </a:p>
        </p:txBody>
      </p:sp>
      <p:pic>
        <p:nvPicPr>
          <p:cNvPr id="9" name="Image 8"/>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0" y="-18849"/>
            <a:ext cx="9144000" cy="186274"/>
          </a:xfrm>
          <a:prstGeom prst="rect">
            <a:avLst/>
          </a:prstGeom>
        </p:spPr>
      </p:pic>
    </p:spTree>
    <p:extLst>
      <p:ext uri="{BB962C8B-B14F-4D97-AF65-F5344CB8AC3E}">
        <p14:creationId xmlns:p14="http://schemas.microsoft.com/office/powerpoint/2010/main" val="292631597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Lst>
  <mc:AlternateContent xmlns:mc="http://schemas.openxmlformats.org/markup-compatibility/2006" xmlns:p14="http://schemas.microsoft.com/office/powerpoint/2010/main">
    <mc:Choice Requires="p14">
      <p:transition spd="slow" p14:dur="2250">
        <p14:reveal/>
      </p:transition>
    </mc:Choice>
    <mc:Fallback xmlns="">
      <p:transition spd="slow">
        <p:fade/>
      </p:transition>
    </mc:Fallback>
  </mc:AlternateContent>
  <p:txStyles>
    <p:titleStyle>
      <a:lvl1pPr algn="l" defTabSz="685800" rtl="0" eaLnBrk="1" latinLnBrk="0" hangingPunct="1">
        <a:lnSpc>
          <a:spcPct val="90000"/>
        </a:lnSpc>
        <a:spcBef>
          <a:spcPct val="0"/>
        </a:spcBef>
        <a:buNone/>
        <a:defRPr sz="2700" b="1" kern="1200" baseline="0">
          <a:solidFill>
            <a:srgbClr val="22477F"/>
          </a:solidFill>
          <a:latin typeface="Century Schoolbook" panose="02040604050505020304" pitchFamily="18"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b="1" kern="1200">
          <a:solidFill>
            <a:srgbClr val="2B8A4F"/>
          </a:solidFill>
          <a:latin typeface="Century Schoolbook" panose="02040604050505020304" pitchFamily="18"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rgbClr val="22477F"/>
          </a:solidFill>
          <a:latin typeface="Century Schoolbook" panose="02040604050505020304" pitchFamily="18"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rgbClr val="22477F"/>
          </a:solidFill>
          <a:latin typeface="Century Schoolbook" panose="02040604050505020304" pitchFamily="18"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rgbClr val="22477F"/>
          </a:solidFill>
          <a:latin typeface="Century Schoolbook" panose="02040604050505020304" pitchFamily="18"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rgbClr val="22477F"/>
          </a:solidFill>
          <a:latin typeface="Century Schoolbook" panose="02040604050505020304" pitchFamily="18"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24C31612-BB26-4F2A-4210-EAD6C9C09532}"/>
              </a:ext>
            </a:extLst>
          </p:cNvPr>
          <p:cNvSpPr>
            <a:spLocks noGrp="1"/>
          </p:cNvSpPr>
          <p:nvPr>
            <p:ph type="ctrTitle"/>
          </p:nvPr>
        </p:nvSpPr>
        <p:spPr>
          <a:xfrm>
            <a:off x="2721312" y="1484784"/>
            <a:ext cx="6081169" cy="2232248"/>
          </a:xfrm>
        </p:spPr>
        <p:txBody>
          <a:bodyPr>
            <a:noAutofit/>
          </a:bodyPr>
          <a:lstStyle/>
          <a:p>
            <a:pPr>
              <a:lnSpc>
                <a:spcPct val="107000"/>
              </a:lnSpc>
              <a:spcAft>
                <a:spcPts val="800"/>
              </a:spcAft>
            </a:pPr>
            <a:br>
              <a:rPr lang="fr-FR" sz="2300" dirty="0">
                <a:latin typeface="Verdana" panose="020B0604030504040204" pitchFamily="34" charset="0"/>
                <a:ea typeface="Verdana" panose="020B0604030504040204" pitchFamily="34" charset="0"/>
              </a:rPr>
            </a:br>
            <a:br>
              <a:rPr lang="fr-FR" sz="2300" dirty="0">
                <a:latin typeface="Verdana" panose="020B0604030504040204" pitchFamily="34" charset="0"/>
                <a:ea typeface="Verdana" panose="020B0604030504040204" pitchFamily="34" charset="0"/>
              </a:rPr>
            </a:br>
            <a:br>
              <a:rPr lang="fr-FR" sz="2300" dirty="0">
                <a:latin typeface="Verdana" panose="020B0604030504040204" pitchFamily="34" charset="0"/>
                <a:ea typeface="Verdana" panose="020B0604030504040204" pitchFamily="34" charset="0"/>
              </a:rPr>
            </a:br>
            <a:r>
              <a:rPr lang="fr-FR" sz="2300" dirty="0">
                <a:latin typeface="Verdana" panose="020B0604030504040204" pitchFamily="34" charset="0"/>
                <a:ea typeface="Verdana" panose="020B0604030504040204" pitchFamily="34" charset="0"/>
                <a:cs typeface="Times New Roman" panose="02020603050405020304" pitchFamily="18" charset="0"/>
              </a:rPr>
              <a:t>REGULATION DES INVESTISSEMENTS ET TARIFICATION </a:t>
            </a:r>
            <a:r>
              <a:rPr lang="fr-CA" sz="2300" dirty="0">
                <a:latin typeface="Verdana" panose="020B0604030504040204" pitchFamily="34" charset="0"/>
                <a:ea typeface="Verdana" panose="020B0604030504040204" pitchFamily="34" charset="0"/>
                <a:cs typeface="Times New Roman" panose="02020603050405020304" pitchFamily="18" charset="0"/>
              </a:rPr>
              <a:t>DANS LE SECTEUR DE L’ÉLECTRICITÉ EN CÔTE D’IVOIRE</a:t>
            </a:r>
            <a:br>
              <a:rPr lang="fr-CI" sz="2300" dirty="0">
                <a:latin typeface="Verdana" panose="020B0604030504040204" pitchFamily="34" charset="0"/>
                <a:ea typeface="Verdana" panose="020B0604030504040204" pitchFamily="34" charset="0"/>
                <a:cs typeface="Times New Roman" panose="02020603050405020304" pitchFamily="18" charset="0"/>
              </a:rPr>
            </a:br>
            <a:br>
              <a:rPr lang="fr-CI" sz="2300" dirty="0">
                <a:latin typeface="Verdana" panose="020B0604030504040204" pitchFamily="34" charset="0"/>
                <a:ea typeface="Verdana" panose="020B0604030504040204" pitchFamily="34" charset="0"/>
                <a:cs typeface="Times New Roman" panose="02020603050405020304" pitchFamily="18" charset="0"/>
              </a:rPr>
            </a:br>
            <a:br>
              <a:rPr lang="fr-FR" sz="2300" dirty="0">
                <a:latin typeface="Verdana" panose="020B0604030504040204" pitchFamily="34" charset="0"/>
                <a:ea typeface="Verdana" panose="020B0604030504040204" pitchFamily="34" charset="0"/>
              </a:rPr>
            </a:br>
            <a:r>
              <a:rPr lang="fr-FR" sz="2300" dirty="0">
                <a:latin typeface="Verdana" panose="020B0604030504040204" pitchFamily="34" charset="0"/>
                <a:ea typeface="Verdana" panose="020B0604030504040204" pitchFamily="34" charset="0"/>
              </a:rPr>
              <a:t>----------Aa---</a:t>
            </a:r>
          </a:p>
        </p:txBody>
      </p:sp>
      <p:sp>
        <p:nvSpPr>
          <p:cNvPr id="2" name="Rectangle 1">
            <a:extLst>
              <a:ext uri="{FF2B5EF4-FFF2-40B4-BE49-F238E27FC236}">
                <a16:creationId xmlns:a16="http://schemas.microsoft.com/office/drawing/2014/main" id="{29BD0740-5791-F1BE-3564-BC336572EC13}"/>
              </a:ext>
            </a:extLst>
          </p:cNvPr>
          <p:cNvSpPr/>
          <p:nvPr/>
        </p:nvSpPr>
        <p:spPr>
          <a:xfrm>
            <a:off x="4357740" y="5589240"/>
            <a:ext cx="2808312" cy="57606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ATELIER REGULAE.FR </a:t>
            </a:r>
          </a:p>
          <a:p>
            <a:pPr algn="ctr"/>
            <a:r>
              <a:rPr lang="fr-FR" dirty="0">
                <a:solidFill>
                  <a:schemeClr val="tx1"/>
                </a:solidFill>
              </a:rPr>
              <a:t>DU 25 AU 27 JUIN 2024</a:t>
            </a:r>
            <a:endParaRPr lang="fr-CI" dirty="0">
              <a:solidFill>
                <a:schemeClr val="tx1"/>
              </a:solidFill>
            </a:endParaRPr>
          </a:p>
        </p:txBody>
      </p:sp>
      <p:sp>
        <p:nvSpPr>
          <p:cNvPr id="3" name="Rectangle 2">
            <a:extLst>
              <a:ext uri="{FF2B5EF4-FFF2-40B4-BE49-F238E27FC236}">
                <a16:creationId xmlns:a16="http://schemas.microsoft.com/office/drawing/2014/main" id="{E48E38BA-E246-0E12-00D9-1BBE659AD793}"/>
              </a:ext>
            </a:extLst>
          </p:cNvPr>
          <p:cNvSpPr/>
          <p:nvPr/>
        </p:nvSpPr>
        <p:spPr>
          <a:xfrm>
            <a:off x="3995936" y="4293096"/>
            <a:ext cx="3600400" cy="57606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u="sng" dirty="0">
                <a:solidFill>
                  <a:schemeClr val="tx1"/>
                </a:solidFill>
                <a:latin typeface="Verdana" panose="020B0604030504040204" pitchFamily="34" charset="0"/>
                <a:ea typeface="Verdana" panose="020B0604030504040204" pitchFamily="34" charset="0"/>
              </a:rPr>
              <a:t>Présenté par</a:t>
            </a:r>
            <a:r>
              <a:rPr lang="fr-FR" dirty="0">
                <a:solidFill>
                  <a:schemeClr val="tx1"/>
                </a:solidFill>
                <a:latin typeface="Verdana" panose="020B0604030504040204" pitchFamily="34" charset="0"/>
                <a:ea typeface="Verdana" panose="020B0604030504040204" pitchFamily="34" charset="0"/>
              </a:rPr>
              <a:t>:</a:t>
            </a:r>
          </a:p>
          <a:p>
            <a:pPr algn="ctr"/>
            <a:endParaRPr lang="fr-FR" dirty="0">
              <a:solidFill>
                <a:schemeClr val="tx1"/>
              </a:solidFill>
              <a:latin typeface="Verdana" panose="020B0604030504040204" pitchFamily="34" charset="0"/>
              <a:ea typeface="Verdana" panose="020B0604030504040204" pitchFamily="34" charset="0"/>
            </a:endParaRPr>
          </a:p>
          <a:p>
            <a:pPr algn="ctr"/>
            <a:r>
              <a:rPr lang="fr-FR" sz="1600" b="1" dirty="0">
                <a:solidFill>
                  <a:srgbClr val="002060"/>
                </a:solidFill>
                <a:latin typeface="Verdana" panose="020B0604030504040204" pitchFamily="34" charset="0"/>
                <a:ea typeface="Verdana" panose="020B0604030504040204" pitchFamily="34" charset="0"/>
              </a:rPr>
              <a:t>M. MONSOH Doffou</a:t>
            </a:r>
          </a:p>
          <a:p>
            <a:pPr algn="ctr"/>
            <a:r>
              <a:rPr lang="fr-FR" sz="1400" dirty="0">
                <a:solidFill>
                  <a:schemeClr val="tx1"/>
                </a:solidFill>
                <a:latin typeface="Verdana" panose="020B0604030504040204" pitchFamily="34" charset="0"/>
                <a:ea typeface="Verdana" panose="020B0604030504040204" pitchFamily="34" charset="0"/>
              </a:rPr>
              <a:t>Directeur Economique et Financier</a:t>
            </a:r>
            <a:endParaRPr lang="fr-CI" sz="1400" dirty="0">
              <a:solidFill>
                <a:schemeClr val="tx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7349740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id="{F32761E9-EFB0-9614-B809-6C75C0C7F563}"/>
              </a:ext>
            </a:extLst>
          </p:cNvPr>
          <p:cNvSpPr txBox="1">
            <a:spLocks/>
          </p:cNvSpPr>
          <p:nvPr/>
        </p:nvSpPr>
        <p:spPr>
          <a:xfrm>
            <a:off x="905285" y="764704"/>
            <a:ext cx="8093345" cy="2088232"/>
          </a:xfrm>
          <a:prstGeom prst="rect">
            <a:avLst/>
          </a:prstGeom>
        </p:spPr>
        <p:txBody>
          <a:bodyPr>
            <a:normAutofit fontScale="925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b="1" kern="1200">
                <a:solidFill>
                  <a:srgbClr val="2B8A4F"/>
                </a:solidFill>
                <a:latin typeface="Century Schoolbook" panose="02040604050505020304" pitchFamily="18"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rgbClr val="22477F"/>
                </a:solidFill>
                <a:latin typeface="Century Schoolbook" panose="02040604050505020304" pitchFamily="18"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rgbClr val="22477F"/>
                </a:solidFill>
                <a:latin typeface="Century Schoolbook" panose="02040604050505020304" pitchFamily="18"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rgbClr val="22477F"/>
                </a:solidFill>
                <a:latin typeface="Century Schoolbook" panose="02040604050505020304" pitchFamily="18"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rgbClr val="22477F"/>
                </a:solidFill>
                <a:latin typeface="Century Schoolbook" panose="02040604050505020304" pitchFamily="18"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gn="just">
              <a:lnSpc>
                <a:spcPct val="120000"/>
              </a:lnSpc>
              <a:buClr>
                <a:schemeClr val="accent3"/>
              </a:buClr>
              <a:buSzPct val="95000"/>
              <a:buNone/>
            </a:pPr>
            <a:r>
              <a:rPr lang="fr-FR" b="1" u="sng" dirty="0">
                <a:solidFill>
                  <a:srgbClr val="E16C37"/>
                </a:solidFill>
                <a:latin typeface="Verdana" panose="020B0604030504040204" pitchFamily="34" charset="0"/>
                <a:ea typeface="Verdana" panose="020B0604030504040204" pitchFamily="34" charset="0"/>
              </a:rPr>
              <a:t>Définition:</a:t>
            </a:r>
          </a:p>
          <a:p>
            <a:pPr marL="0" lvl="1" indent="0" algn="just">
              <a:lnSpc>
                <a:spcPct val="120000"/>
              </a:lnSpc>
              <a:buClr>
                <a:schemeClr val="accent3"/>
              </a:buClr>
              <a:buSzPct val="95000"/>
              <a:buNone/>
            </a:pPr>
            <a:r>
              <a:rPr lang="fr-FR" dirty="0">
                <a:solidFill>
                  <a:schemeClr val="tx1"/>
                </a:solidFill>
                <a:latin typeface="Verdana" panose="020B0604030504040204" pitchFamily="34" charset="0"/>
                <a:ea typeface="Verdana" panose="020B0604030504040204" pitchFamily="34" charset="0"/>
                <a:cs typeface="Verdana" panose="020B0604030504040204" pitchFamily="34" charset="0"/>
              </a:rPr>
              <a:t>D’un point de </a:t>
            </a:r>
            <a:r>
              <a:rPr lang="fr-FR" u="sng" dirty="0">
                <a:solidFill>
                  <a:schemeClr val="tx1"/>
                </a:solidFill>
                <a:latin typeface="Verdana" panose="020B0604030504040204" pitchFamily="34" charset="0"/>
                <a:ea typeface="Verdana" panose="020B0604030504040204" pitchFamily="34" charset="0"/>
                <a:cs typeface="Verdana" panose="020B0604030504040204" pitchFamily="34" charset="0"/>
              </a:rPr>
              <a:t>vue économique</a:t>
            </a:r>
            <a:r>
              <a:rPr lang="fr-FR"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fr-FR" b="1" dirty="0">
                <a:solidFill>
                  <a:schemeClr val="tx1"/>
                </a:solidFill>
                <a:latin typeface="Verdana" panose="020B0604030504040204" pitchFamily="34" charset="0"/>
                <a:ea typeface="Verdana" panose="020B0604030504040204" pitchFamily="34" charset="0"/>
                <a:cs typeface="Verdana" panose="020B0604030504040204" pitchFamily="34" charset="0"/>
              </a:rPr>
              <a:t>l’investissement</a:t>
            </a:r>
            <a:r>
              <a:rPr lang="fr-FR" dirty="0">
                <a:solidFill>
                  <a:schemeClr val="tx1"/>
                </a:solidFill>
                <a:latin typeface="Verdana" panose="020B0604030504040204" pitchFamily="34" charset="0"/>
                <a:ea typeface="Verdana" panose="020B0604030504040204" pitchFamily="34" charset="0"/>
                <a:cs typeface="Verdana" panose="020B0604030504040204" pitchFamily="34" charset="0"/>
              </a:rPr>
              <a:t> représente l’acquisition ou la création d’un bien durable destiné à   </a:t>
            </a:r>
            <a:r>
              <a:rPr lang="fr-FR" u="sng" dirty="0">
                <a:solidFill>
                  <a:schemeClr val="tx1"/>
                </a:solidFill>
                <a:latin typeface="Verdana" panose="020B0604030504040204" pitchFamily="34" charset="0"/>
                <a:ea typeface="Verdana" panose="020B0604030504040204" pitchFamily="34" charset="0"/>
                <a:cs typeface="Verdana" panose="020B0604030504040204" pitchFamily="34" charset="0"/>
              </a:rPr>
              <a:t>maintenir ou à augmenter la productivité </a:t>
            </a:r>
            <a:r>
              <a:rPr lang="fr-FR" dirty="0">
                <a:solidFill>
                  <a:schemeClr val="tx1"/>
                </a:solidFill>
                <a:latin typeface="Verdana" panose="020B0604030504040204" pitchFamily="34" charset="0"/>
                <a:ea typeface="Verdana" panose="020B0604030504040204" pitchFamily="34" charset="0"/>
                <a:cs typeface="Verdana" panose="020B0604030504040204" pitchFamily="34" charset="0"/>
              </a:rPr>
              <a:t>d’une entreprise. </a:t>
            </a:r>
          </a:p>
          <a:p>
            <a:pPr marL="0" lvl="1" indent="0" algn="just">
              <a:lnSpc>
                <a:spcPct val="120000"/>
              </a:lnSpc>
              <a:buClr>
                <a:schemeClr val="accent3"/>
              </a:buClr>
              <a:buSzPct val="95000"/>
              <a:buNone/>
            </a:pPr>
            <a:endParaRPr lang="fr-FR"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0" lvl="1" indent="0" algn="just">
              <a:lnSpc>
                <a:spcPct val="120000"/>
              </a:lnSpc>
              <a:buClr>
                <a:schemeClr val="accent3"/>
              </a:buClr>
              <a:buSzPct val="95000"/>
              <a:buNone/>
            </a:pPr>
            <a:r>
              <a:rPr lang="fr-FR" dirty="0">
                <a:solidFill>
                  <a:schemeClr val="tx1"/>
                </a:solidFill>
                <a:latin typeface="Verdana" panose="020B0604030504040204" pitchFamily="34" charset="0"/>
                <a:ea typeface="Verdana" panose="020B0604030504040204" pitchFamily="34" charset="0"/>
                <a:cs typeface="Verdana" panose="020B0604030504040204" pitchFamily="34" charset="0"/>
              </a:rPr>
              <a:t>Du point de </a:t>
            </a:r>
            <a:r>
              <a:rPr lang="fr-FR" u="sng" dirty="0">
                <a:solidFill>
                  <a:schemeClr val="tx1"/>
                </a:solidFill>
                <a:latin typeface="Verdana" panose="020B0604030504040204" pitchFamily="34" charset="0"/>
                <a:ea typeface="Verdana" panose="020B0604030504040204" pitchFamily="34" charset="0"/>
                <a:cs typeface="Verdana" panose="020B0604030504040204" pitchFamily="34" charset="0"/>
              </a:rPr>
              <a:t>vue comptable</a:t>
            </a:r>
            <a:r>
              <a:rPr lang="fr-FR" dirty="0">
                <a:solidFill>
                  <a:schemeClr val="tx1"/>
                </a:solidFill>
                <a:latin typeface="Verdana" panose="020B0604030504040204" pitchFamily="34" charset="0"/>
                <a:ea typeface="Verdana" panose="020B0604030504040204" pitchFamily="34" charset="0"/>
                <a:cs typeface="Verdana" panose="020B0604030504040204" pitchFamily="34" charset="0"/>
              </a:rPr>
              <a:t>, l’investissement est destiné à rester au moins </a:t>
            </a:r>
            <a:r>
              <a:rPr lang="fr-FR" u="sng" dirty="0">
                <a:solidFill>
                  <a:schemeClr val="tx1"/>
                </a:solidFill>
                <a:latin typeface="Verdana" panose="020B0604030504040204" pitchFamily="34" charset="0"/>
                <a:ea typeface="Verdana" panose="020B0604030504040204" pitchFamily="34" charset="0"/>
                <a:cs typeface="Verdana" panose="020B0604030504040204" pitchFamily="34" charset="0"/>
              </a:rPr>
              <a:t>un an</a:t>
            </a:r>
            <a:r>
              <a:rPr lang="fr-FR" dirty="0">
                <a:solidFill>
                  <a:schemeClr val="tx1"/>
                </a:solidFill>
                <a:latin typeface="Verdana" panose="020B0604030504040204" pitchFamily="34" charset="0"/>
                <a:ea typeface="Verdana" panose="020B0604030504040204" pitchFamily="34" charset="0"/>
                <a:cs typeface="Verdana" panose="020B0604030504040204" pitchFamily="34" charset="0"/>
              </a:rPr>
              <a:t> sous la même forme. </a:t>
            </a:r>
            <a:endParaRPr lang="fr-CH"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2" name="Tableau 1">
            <a:extLst>
              <a:ext uri="{FF2B5EF4-FFF2-40B4-BE49-F238E27FC236}">
                <a16:creationId xmlns:a16="http://schemas.microsoft.com/office/drawing/2014/main" id="{ED77A37B-C893-4D37-81CF-5289141855AC}"/>
              </a:ext>
            </a:extLst>
          </p:cNvPr>
          <p:cNvGraphicFramePr>
            <a:graphicFrameLocks noGrp="1"/>
          </p:cNvGraphicFramePr>
          <p:nvPr>
            <p:extLst>
              <p:ext uri="{D42A27DB-BD31-4B8C-83A1-F6EECF244321}">
                <p14:modId xmlns:p14="http://schemas.microsoft.com/office/powerpoint/2010/main" val="3010337965"/>
              </p:ext>
            </p:extLst>
          </p:nvPr>
        </p:nvGraphicFramePr>
        <p:xfrm>
          <a:off x="971599" y="3140968"/>
          <a:ext cx="8038103" cy="3037840"/>
        </p:xfrm>
        <a:graphic>
          <a:graphicData uri="http://schemas.openxmlformats.org/drawingml/2006/table">
            <a:tbl>
              <a:tblPr firstRow="1" bandRow="1">
                <a:tableStyleId>{5C22544A-7EE6-4342-B048-85BDC9FD1C3A}</a:tableStyleId>
              </a:tblPr>
              <a:tblGrid>
                <a:gridCol w="2116948">
                  <a:extLst>
                    <a:ext uri="{9D8B030D-6E8A-4147-A177-3AD203B41FA5}">
                      <a16:colId xmlns:a16="http://schemas.microsoft.com/office/drawing/2014/main" val="274496553"/>
                    </a:ext>
                  </a:extLst>
                </a:gridCol>
                <a:gridCol w="1040203">
                  <a:extLst>
                    <a:ext uri="{9D8B030D-6E8A-4147-A177-3AD203B41FA5}">
                      <a16:colId xmlns:a16="http://schemas.microsoft.com/office/drawing/2014/main" val="949745394"/>
                    </a:ext>
                  </a:extLst>
                </a:gridCol>
                <a:gridCol w="1200235">
                  <a:extLst>
                    <a:ext uri="{9D8B030D-6E8A-4147-A177-3AD203B41FA5}">
                      <a16:colId xmlns:a16="http://schemas.microsoft.com/office/drawing/2014/main" val="3356797108"/>
                    </a:ext>
                  </a:extLst>
                </a:gridCol>
                <a:gridCol w="3680717">
                  <a:extLst>
                    <a:ext uri="{9D8B030D-6E8A-4147-A177-3AD203B41FA5}">
                      <a16:colId xmlns:a16="http://schemas.microsoft.com/office/drawing/2014/main" val="2189751919"/>
                    </a:ext>
                  </a:extLst>
                </a:gridCol>
              </a:tblGrid>
              <a:tr h="370840">
                <a:tc rowSpan="2">
                  <a:txBody>
                    <a:bodyPr/>
                    <a:lstStyle/>
                    <a:p>
                      <a:pPr algn="ctr"/>
                      <a:r>
                        <a:rPr lang="fr-FR" sz="1600" dirty="0">
                          <a:latin typeface="Verdana" panose="020B0604030504040204" pitchFamily="34" charset="0"/>
                          <a:ea typeface="Verdana" panose="020B0604030504040204" pitchFamily="34" charset="0"/>
                        </a:rPr>
                        <a:t>Segment</a:t>
                      </a:r>
                      <a:endParaRPr lang="fr-CI" sz="1600" dirty="0">
                        <a:latin typeface="Verdana" panose="020B0604030504040204" pitchFamily="34" charset="0"/>
                        <a:ea typeface="Verdana" panose="020B0604030504040204" pitchFamily="34" charset="0"/>
                      </a:endParaRPr>
                    </a:p>
                  </a:txBody>
                  <a:tcPr anchor="ctr"/>
                </a:tc>
                <a:tc gridSpan="2">
                  <a:txBody>
                    <a:bodyPr/>
                    <a:lstStyle/>
                    <a:p>
                      <a:pPr algn="ctr"/>
                      <a:r>
                        <a:rPr lang="fr-FR" sz="1600" dirty="0">
                          <a:latin typeface="Verdana" panose="020B0604030504040204" pitchFamily="34" charset="0"/>
                          <a:ea typeface="Verdana" panose="020B0604030504040204" pitchFamily="34" charset="0"/>
                        </a:rPr>
                        <a:t>Investissements</a:t>
                      </a:r>
                    </a:p>
                  </a:txBody>
                  <a:tcPr anchor="ctr"/>
                </a:tc>
                <a:tc hMerge="1">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fr-FR" sz="1400" dirty="0">
                        <a:latin typeface="Verdana" panose="020B0604030504040204" pitchFamily="34" charset="0"/>
                        <a:ea typeface="Verdana" panose="020B0604030504040204" pitchFamily="34" charset="0"/>
                      </a:endParaRPr>
                    </a:p>
                  </a:txBody>
                  <a:tcPr anchor="ctr"/>
                </a:tc>
                <a:tc rowSpan="2">
                  <a:txBody>
                    <a:bodyPr/>
                    <a:lstStyle/>
                    <a:p>
                      <a:pPr algn="ctr"/>
                      <a:r>
                        <a:rPr lang="fr-FR" sz="1600" dirty="0">
                          <a:latin typeface="Verdana" panose="020B0604030504040204" pitchFamily="34" charset="0"/>
                          <a:ea typeface="Verdana" panose="020B0604030504040204" pitchFamily="34" charset="0"/>
                        </a:rPr>
                        <a:t> Exemples</a:t>
                      </a:r>
                      <a:endParaRPr lang="fr-CI" sz="1600" dirty="0">
                        <a:latin typeface="Verdana" panose="020B0604030504040204" pitchFamily="34" charset="0"/>
                        <a:ea typeface="Verdana" panose="020B0604030504040204" pitchFamily="34" charset="0"/>
                      </a:endParaRPr>
                    </a:p>
                  </a:txBody>
                  <a:tcPr anchor="ctr"/>
                </a:tc>
                <a:extLst>
                  <a:ext uri="{0D108BD9-81ED-4DB2-BD59-A6C34878D82A}">
                    <a16:rowId xmlns:a16="http://schemas.microsoft.com/office/drawing/2014/main" val="3912614292"/>
                  </a:ext>
                </a:extLst>
              </a:tr>
              <a:tr h="370840">
                <a:tc vMerge="1">
                  <a:txBody>
                    <a:bodyPr/>
                    <a:lstStyle/>
                    <a:p>
                      <a:pPr algn="ctr"/>
                      <a:endParaRPr lang="fr-CI" sz="1400" dirty="0">
                        <a:latin typeface="Verdana" panose="020B0604030504040204" pitchFamily="34" charset="0"/>
                        <a:ea typeface="Verdana" panose="020B0604030504040204" pitchFamily="34" charset="0"/>
                      </a:endParaRP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fr-FR" sz="1600" dirty="0">
                          <a:latin typeface="Verdana" panose="020B0604030504040204" pitchFamily="34" charset="0"/>
                          <a:ea typeface="Verdana" panose="020B0604030504040204" pitchFamily="34" charset="0"/>
                        </a:rPr>
                        <a:t>Public</a:t>
                      </a:r>
                      <a:endParaRPr lang="fr-CI" sz="1600" dirty="0">
                        <a:latin typeface="Verdana" panose="020B0604030504040204" pitchFamily="34" charset="0"/>
                        <a:ea typeface="Verdana" panose="020B0604030504040204" pitchFamily="34" charset="0"/>
                      </a:endParaRP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fr-FR" sz="1600" dirty="0">
                          <a:latin typeface="Verdana" panose="020B0604030504040204" pitchFamily="34" charset="0"/>
                          <a:ea typeface="Verdana" panose="020B0604030504040204" pitchFamily="34" charset="0"/>
                        </a:rPr>
                        <a:t>Privé</a:t>
                      </a:r>
                      <a:endParaRPr lang="fr-CI" sz="1600" dirty="0">
                        <a:latin typeface="Verdana" panose="020B0604030504040204" pitchFamily="34" charset="0"/>
                        <a:ea typeface="Verdana" panose="020B0604030504040204" pitchFamily="34" charset="0"/>
                      </a:endParaRPr>
                    </a:p>
                  </a:txBody>
                  <a:tcPr anchor="ctr"/>
                </a:tc>
                <a:tc vMerge="1">
                  <a:txBody>
                    <a:bodyPr/>
                    <a:lstStyle/>
                    <a:p>
                      <a:pPr algn="ctr"/>
                      <a:endParaRPr lang="fr-CI" sz="1400" dirty="0">
                        <a:latin typeface="Verdana" panose="020B0604030504040204" pitchFamily="34" charset="0"/>
                        <a:ea typeface="Verdana" panose="020B0604030504040204" pitchFamily="34" charset="0"/>
                      </a:endParaRPr>
                    </a:p>
                  </a:txBody>
                  <a:tcPr anchor="ctr"/>
                </a:tc>
                <a:extLst>
                  <a:ext uri="{0D108BD9-81ED-4DB2-BD59-A6C34878D82A}">
                    <a16:rowId xmlns:a16="http://schemas.microsoft.com/office/drawing/2014/main" val="2487601224"/>
                  </a:ext>
                </a:extLst>
              </a:tr>
              <a:tr h="370840">
                <a:tc>
                  <a:txBody>
                    <a:bodyPr/>
                    <a:lstStyle/>
                    <a:p>
                      <a:r>
                        <a:rPr lang="fr-FR" sz="1600" dirty="0">
                          <a:latin typeface="Verdana" panose="020B0604030504040204" pitchFamily="34" charset="0"/>
                          <a:ea typeface="Verdana" panose="020B0604030504040204" pitchFamily="34" charset="0"/>
                        </a:rPr>
                        <a:t>Production</a:t>
                      </a:r>
                      <a:endParaRPr lang="fr-CI" sz="1600" dirty="0">
                        <a:latin typeface="Verdana" panose="020B0604030504040204" pitchFamily="34" charset="0"/>
                        <a:ea typeface="Verdana" panose="020B0604030504040204" pitchFamily="34" charset="0"/>
                      </a:endParaRPr>
                    </a:p>
                  </a:txBody>
                  <a:tcPr anchor="ctr"/>
                </a:tc>
                <a:tc>
                  <a:txBody>
                    <a:bodyPr/>
                    <a:lstStyle/>
                    <a:p>
                      <a:pPr algn="ctr"/>
                      <a:r>
                        <a:rPr lang="fr-FR" sz="1600" dirty="0">
                          <a:latin typeface="Verdana" panose="020B0604030504040204" pitchFamily="34" charset="0"/>
                          <a:ea typeface="Verdana" panose="020B0604030504040204" pitchFamily="34" charset="0"/>
                        </a:rPr>
                        <a:t>x</a:t>
                      </a:r>
                      <a:endParaRPr lang="fr-CI" sz="1600" dirty="0">
                        <a:latin typeface="Verdana" panose="020B0604030504040204" pitchFamily="34" charset="0"/>
                        <a:ea typeface="Verdana" panose="020B0604030504040204" pitchFamily="34" charset="0"/>
                      </a:endParaRPr>
                    </a:p>
                  </a:txBody>
                  <a:tcPr anchor="ctr"/>
                </a:tc>
                <a:tc>
                  <a:txBody>
                    <a:bodyPr/>
                    <a:lstStyle/>
                    <a:p>
                      <a:pPr algn="ctr"/>
                      <a:r>
                        <a:rPr lang="fr-FR" sz="1600" dirty="0">
                          <a:latin typeface="Verdana" panose="020B0604030504040204" pitchFamily="34" charset="0"/>
                          <a:ea typeface="Verdana" panose="020B0604030504040204" pitchFamily="34" charset="0"/>
                        </a:rPr>
                        <a:t>x</a:t>
                      </a:r>
                      <a:endParaRPr lang="fr-CI" sz="1600" dirty="0">
                        <a:latin typeface="Verdana" panose="020B0604030504040204" pitchFamily="34" charset="0"/>
                        <a:ea typeface="Verdana" panose="020B0604030504040204" pitchFamily="34" charset="0"/>
                      </a:endParaRPr>
                    </a:p>
                  </a:txBody>
                  <a:tcPr anchor="ctr"/>
                </a:tc>
                <a:tc>
                  <a:txBody>
                    <a:bodyPr/>
                    <a:lstStyle/>
                    <a:p>
                      <a:r>
                        <a:rPr lang="fr-FR" sz="1400" dirty="0">
                          <a:latin typeface="Verdana" panose="020B0604030504040204" pitchFamily="34" charset="0"/>
                          <a:ea typeface="Verdana" panose="020B0604030504040204" pitchFamily="34" charset="0"/>
                        </a:rPr>
                        <a:t>Construction de centrales de production</a:t>
                      </a:r>
                      <a:endParaRPr lang="fr-CI" sz="14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352918476"/>
                  </a:ext>
                </a:extLst>
              </a:tr>
              <a:tr h="370840">
                <a:tc>
                  <a:txBody>
                    <a:bodyPr/>
                    <a:lstStyle/>
                    <a:p>
                      <a:r>
                        <a:rPr lang="fr-FR" sz="1600" dirty="0">
                          <a:latin typeface="Verdana" panose="020B0604030504040204" pitchFamily="34" charset="0"/>
                          <a:ea typeface="Verdana" panose="020B0604030504040204" pitchFamily="34" charset="0"/>
                        </a:rPr>
                        <a:t>Transport</a:t>
                      </a:r>
                      <a:endParaRPr lang="fr-CI" sz="1600" dirty="0">
                        <a:latin typeface="Verdana" panose="020B0604030504040204" pitchFamily="34" charset="0"/>
                        <a:ea typeface="Verdana" panose="020B0604030504040204" pitchFamily="34" charset="0"/>
                      </a:endParaRPr>
                    </a:p>
                  </a:txBody>
                  <a:tcPr anchor="ctr"/>
                </a:tc>
                <a:tc>
                  <a:txBody>
                    <a:bodyPr/>
                    <a:lstStyle/>
                    <a:p>
                      <a:pPr algn="ctr"/>
                      <a:r>
                        <a:rPr lang="fr-FR" sz="1600" dirty="0">
                          <a:latin typeface="Verdana" panose="020B0604030504040204" pitchFamily="34" charset="0"/>
                          <a:ea typeface="Verdana" panose="020B0604030504040204" pitchFamily="34" charset="0"/>
                        </a:rPr>
                        <a:t>x</a:t>
                      </a:r>
                      <a:endParaRPr lang="fr-CI" sz="1600" dirty="0">
                        <a:latin typeface="Verdana" panose="020B0604030504040204" pitchFamily="34" charset="0"/>
                        <a:ea typeface="Verdana" panose="020B0604030504040204" pitchFamily="34" charset="0"/>
                      </a:endParaRPr>
                    </a:p>
                  </a:txBody>
                  <a:tcPr anchor="ctr"/>
                </a:tc>
                <a:tc>
                  <a:txBody>
                    <a:bodyPr/>
                    <a:lstStyle/>
                    <a:p>
                      <a:pPr algn="ctr"/>
                      <a:endParaRPr lang="fr-CI" sz="1600" dirty="0">
                        <a:latin typeface="Verdana" panose="020B0604030504040204" pitchFamily="34" charset="0"/>
                        <a:ea typeface="Verdana" panose="020B0604030504040204" pitchFamily="34" charset="0"/>
                      </a:endParaRPr>
                    </a:p>
                  </a:txBody>
                  <a:tcPr anchor="ctr"/>
                </a:tc>
                <a:tc>
                  <a:txBody>
                    <a:bodyPr/>
                    <a:lstStyle/>
                    <a:p>
                      <a:r>
                        <a:rPr lang="fr-FR" sz="1400" dirty="0">
                          <a:latin typeface="Verdana" panose="020B0604030504040204" pitchFamily="34" charset="0"/>
                          <a:ea typeface="Verdana" panose="020B0604030504040204" pitchFamily="34" charset="0"/>
                        </a:rPr>
                        <a:t>Extension réseau</a:t>
                      </a:r>
                      <a:endParaRPr lang="fr-CI" sz="14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623557351"/>
                  </a:ext>
                </a:extLst>
              </a:tr>
              <a:tr h="370840">
                <a:tc>
                  <a:txBody>
                    <a:bodyPr/>
                    <a:lstStyle/>
                    <a:p>
                      <a:r>
                        <a:rPr lang="fr-FR" sz="1600" dirty="0">
                          <a:latin typeface="Verdana" panose="020B0604030504040204" pitchFamily="34" charset="0"/>
                          <a:ea typeface="Verdana" panose="020B0604030504040204" pitchFamily="34" charset="0"/>
                        </a:rPr>
                        <a:t>Dispatching</a:t>
                      </a:r>
                      <a:endParaRPr lang="fr-CI" sz="1600" dirty="0">
                        <a:latin typeface="Verdana" panose="020B0604030504040204" pitchFamily="34" charset="0"/>
                        <a:ea typeface="Verdana" panose="020B0604030504040204" pitchFamily="34" charset="0"/>
                      </a:endParaRPr>
                    </a:p>
                  </a:txBody>
                  <a:tcPr anchor="ctr"/>
                </a:tc>
                <a:tc>
                  <a:txBody>
                    <a:bodyPr/>
                    <a:lstStyle/>
                    <a:p>
                      <a:pPr algn="ctr"/>
                      <a:r>
                        <a:rPr lang="fr-FR" sz="1600" dirty="0">
                          <a:latin typeface="Verdana" panose="020B0604030504040204" pitchFamily="34" charset="0"/>
                          <a:ea typeface="Verdana" panose="020B0604030504040204" pitchFamily="34" charset="0"/>
                        </a:rPr>
                        <a:t>x</a:t>
                      </a:r>
                      <a:endParaRPr lang="fr-CI" sz="1600" dirty="0">
                        <a:latin typeface="Verdana" panose="020B0604030504040204" pitchFamily="34" charset="0"/>
                        <a:ea typeface="Verdana" panose="020B0604030504040204" pitchFamily="34" charset="0"/>
                      </a:endParaRPr>
                    </a:p>
                  </a:txBody>
                  <a:tcPr anchor="ctr"/>
                </a:tc>
                <a:tc>
                  <a:txBody>
                    <a:bodyPr/>
                    <a:lstStyle/>
                    <a:p>
                      <a:pPr algn="ctr"/>
                      <a:endParaRPr lang="fr-CI" sz="1600" dirty="0">
                        <a:latin typeface="Verdana" panose="020B0604030504040204" pitchFamily="34" charset="0"/>
                        <a:ea typeface="Verdana" panose="020B0604030504040204" pitchFamily="34" charset="0"/>
                      </a:endParaRPr>
                    </a:p>
                  </a:txBody>
                  <a:tcPr anchor="ctr"/>
                </a:tc>
                <a:tc>
                  <a:txBody>
                    <a:bodyPr/>
                    <a:lstStyle/>
                    <a:p>
                      <a:r>
                        <a:rPr lang="fr-FR" sz="1400" dirty="0">
                          <a:latin typeface="Verdana" panose="020B0604030504040204" pitchFamily="34" charset="0"/>
                          <a:ea typeface="Verdana" panose="020B0604030504040204" pitchFamily="34" charset="0"/>
                        </a:rPr>
                        <a:t>Télégestion et automatisme</a:t>
                      </a:r>
                      <a:endParaRPr lang="fr-CI" sz="14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1088276757"/>
                  </a:ext>
                </a:extLst>
              </a:tr>
              <a:tr h="370840">
                <a:tc>
                  <a:txBody>
                    <a:bodyPr/>
                    <a:lstStyle/>
                    <a:p>
                      <a:r>
                        <a:rPr lang="fr-FR" sz="1600" dirty="0">
                          <a:latin typeface="Verdana" panose="020B0604030504040204" pitchFamily="34" charset="0"/>
                          <a:ea typeface="Verdana" panose="020B0604030504040204" pitchFamily="34" charset="0"/>
                        </a:rPr>
                        <a:t>Distribution</a:t>
                      </a:r>
                      <a:endParaRPr lang="fr-CI" sz="1600" dirty="0">
                        <a:latin typeface="Verdana" panose="020B0604030504040204" pitchFamily="34" charset="0"/>
                        <a:ea typeface="Verdana" panose="020B0604030504040204" pitchFamily="34" charset="0"/>
                      </a:endParaRPr>
                    </a:p>
                  </a:txBody>
                  <a:tcPr anchor="ctr"/>
                </a:tc>
                <a:tc>
                  <a:txBody>
                    <a:bodyPr/>
                    <a:lstStyle/>
                    <a:p>
                      <a:pPr algn="ctr"/>
                      <a:r>
                        <a:rPr lang="fr-FR" sz="1600" dirty="0">
                          <a:latin typeface="Verdana" panose="020B0604030504040204" pitchFamily="34" charset="0"/>
                          <a:ea typeface="Verdana" panose="020B0604030504040204" pitchFamily="34" charset="0"/>
                        </a:rPr>
                        <a:t>x</a:t>
                      </a:r>
                      <a:endParaRPr lang="fr-CI" sz="1600" dirty="0">
                        <a:latin typeface="Verdana" panose="020B0604030504040204" pitchFamily="34" charset="0"/>
                        <a:ea typeface="Verdana" panose="020B0604030504040204" pitchFamily="34" charset="0"/>
                      </a:endParaRPr>
                    </a:p>
                  </a:txBody>
                  <a:tcPr anchor="ctr"/>
                </a:tc>
                <a:tc>
                  <a:txBody>
                    <a:bodyPr/>
                    <a:lstStyle/>
                    <a:p>
                      <a:pPr algn="ctr"/>
                      <a:endParaRPr lang="fr-CI" sz="1600" dirty="0">
                        <a:latin typeface="Verdana" panose="020B0604030504040204" pitchFamily="34" charset="0"/>
                        <a:ea typeface="Verdana" panose="020B0604030504040204" pitchFamily="34" charset="0"/>
                      </a:endParaRP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fr-FR" sz="1400" dirty="0">
                          <a:latin typeface="Verdana" panose="020B0604030504040204" pitchFamily="34" charset="0"/>
                          <a:ea typeface="Verdana" panose="020B0604030504040204" pitchFamily="34" charset="0"/>
                        </a:rPr>
                        <a:t>Extension réseau</a:t>
                      </a:r>
                      <a:endParaRPr lang="fr-CI" sz="1400" dirty="0">
                        <a:latin typeface="Verdana" panose="020B0604030504040204" pitchFamily="34" charset="0"/>
                        <a:ea typeface="Verdana" panose="020B0604030504040204" pitchFamily="34" charset="0"/>
                      </a:endParaRPr>
                    </a:p>
                    <a:p>
                      <a:r>
                        <a:rPr lang="fr-FR" sz="1400" dirty="0">
                          <a:latin typeface="Verdana" panose="020B0604030504040204" pitchFamily="34" charset="0"/>
                          <a:ea typeface="Verdana" panose="020B0604030504040204" pitchFamily="34" charset="0"/>
                        </a:rPr>
                        <a:t>L’électrification rural</a:t>
                      </a:r>
                      <a:endParaRPr lang="fr-CI" sz="14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663874648"/>
                  </a:ext>
                </a:extLst>
              </a:tr>
              <a:tr h="370840">
                <a:tc>
                  <a:txBody>
                    <a:bodyPr/>
                    <a:lstStyle/>
                    <a:p>
                      <a:r>
                        <a:rPr lang="fr-FR" sz="1600" dirty="0">
                          <a:latin typeface="Verdana" panose="020B0604030504040204" pitchFamily="34" charset="0"/>
                          <a:ea typeface="Verdana" panose="020B0604030504040204" pitchFamily="34" charset="0"/>
                        </a:rPr>
                        <a:t>Commercialisation</a:t>
                      </a:r>
                      <a:endParaRPr lang="fr-CI" sz="1600" dirty="0">
                        <a:latin typeface="Verdana" panose="020B0604030504040204" pitchFamily="34" charset="0"/>
                        <a:ea typeface="Verdana" panose="020B0604030504040204" pitchFamily="34" charset="0"/>
                      </a:endParaRPr>
                    </a:p>
                  </a:txBody>
                  <a:tcPr anchor="ctr"/>
                </a:tc>
                <a:tc>
                  <a:txBody>
                    <a:bodyPr/>
                    <a:lstStyle/>
                    <a:p>
                      <a:pPr algn="ctr"/>
                      <a:r>
                        <a:rPr lang="fr-FR" sz="1600" dirty="0">
                          <a:latin typeface="Verdana" panose="020B0604030504040204" pitchFamily="34" charset="0"/>
                          <a:ea typeface="Verdana" panose="020B0604030504040204" pitchFamily="34" charset="0"/>
                        </a:rPr>
                        <a:t>x</a:t>
                      </a:r>
                      <a:endParaRPr lang="fr-CI" sz="1600" dirty="0">
                        <a:latin typeface="Verdana" panose="020B0604030504040204" pitchFamily="34" charset="0"/>
                        <a:ea typeface="Verdana" panose="020B0604030504040204" pitchFamily="34" charset="0"/>
                      </a:endParaRPr>
                    </a:p>
                  </a:txBody>
                  <a:tcPr anchor="ctr"/>
                </a:tc>
                <a:tc>
                  <a:txBody>
                    <a:bodyPr/>
                    <a:lstStyle/>
                    <a:p>
                      <a:pPr algn="ctr"/>
                      <a:r>
                        <a:rPr lang="fr-FR" sz="1600" dirty="0">
                          <a:latin typeface="Verdana" panose="020B0604030504040204" pitchFamily="34" charset="0"/>
                          <a:ea typeface="Verdana" panose="020B0604030504040204" pitchFamily="34" charset="0"/>
                        </a:rPr>
                        <a:t>x</a:t>
                      </a:r>
                      <a:endParaRPr lang="fr-CI" sz="1600" dirty="0">
                        <a:latin typeface="Verdana" panose="020B0604030504040204" pitchFamily="34" charset="0"/>
                        <a:ea typeface="Verdana" panose="020B0604030504040204" pitchFamily="34" charset="0"/>
                      </a:endParaRPr>
                    </a:p>
                  </a:txBody>
                  <a:tcPr anchor="ctr"/>
                </a:tc>
                <a:tc>
                  <a:txBody>
                    <a:bodyPr/>
                    <a:lstStyle/>
                    <a:p>
                      <a:r>
                        <a:rPr lang="fr-FR" sz="1400" dirty="0">
                          <a:latin typeface="Verdana" panose="020B0604030504040204" pitchFamily="34" charset="0"/>
                          <a:ea typeface="Verdana" panose="020B0604030504040204" pitchFamily="34" charset="0"/>
                        </a:rPr>
                        <a:t>Droit de suite pour les investissements de particuliers</a:t>
                      </a:r>
                      <a:endParaRPr lang="fr-CI" sz="14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718845641"/>
                  </a:ext>
                </a:extLst>
              </a:tr>
            </a:tbl>
          </a:graphicData>
        </a:graphic>
      </p:graphicFrame>
      <p:sp>
        <p:nvSpPr>
          <p:cNvPr id="5" name="Titre 1">
            <a:extLst>
              <a:ext uri="{FF2B5EF4-FFF2-40B4-BE49-F238E27FC236}">
                <a16:creationId xmlns:a16="http://schemas.microsoft.com/office/drawing/2014/main" id="{EAE5E1F2-3D28-8B8E-C2BE-B61900960284}"/>
              </a:ext>
            </a:extLst>
          </p:cNvPr>
          <p:cNvSpPr txBox="1">
            <a:spLocks/>
          </p:cNvSpPr>
          <p:nvPr/>
        </p:nvSpPr>
        <p:spPr>
          <a:xfrm>
            <a:off x="1006409" y="188640"/>
            <a:ext cx="7635241" cy="511322"/>
          </a:xfrm>
          <a:prstGeom prst="rect">
            <a:avLst/>
          </a:prstGeom>
          <a:solidFill>
            <a:srgbClr val="22477F"/>
          </a:solidFill>
        </p:spPr>
        <p:txBody>
          <a:bodyPr vert="horz" lIns="91440" tIns="45720" rIns="91440" bIns="45720" rtlCol="0" anchor="ctr">
            <a:noAutofit/>
          </a:bodyPr>
          <a:lstStyle>
            <a:lvl1pPr algn="l" defTabSz="685800" rtl="0" eaLnBrk="1" latinLnBrk="0" hangingPunct="1">
              <a:lnSpc>
                <a:spcPct val="90000"/>
              </a:lnSpc>
              <a:spcBef>
                <a:spcPct val="0"/>
              </a:spcBef>
              <a:buNone/>
              <a:defRPr sz="2700" b="1" kern="1200" baseline="0">
                <a:solidFill>
                  <a:srgbClr val="22477F"/>
                </a:solidFill>
                <a:latin typeface="Century Schoolbook" panose="02040604050505020304" pitchFamily="18" charset="0"/>
                <a:ea typeface="+mj-ea"/>
                <a:cs typeface="+mj-cs"/>
              </a:defRPr>
            </a:lvl1pPr>
          </a:lstStyle>
          <a:p>
            <a:r>
              <a:rPr lang="fr-FR" sz="2000" dirty="0">
                <a:solidFill>
                  <a:schemeClr val="bg1"/>
                </a:solidFill>
                <a:latin typeface="Verdana" panose="020B0604030504040204" pitchFamily="34" charset="0"/>
                <a:ea typeface="Verdana" panose="020B0604030504040204" pitchFamily="34" charset="0"/>
              </a:rPr>
              <a:t>II.0. Définition d’un investissement</a:t>
            </a:r>
          </a:p>
        </p:txBody>
      </p:sp>
    </p:spTree>
    <p:extLst>
      <p:ext uri="{BB962C8B-B14F-4D97-AF65-F5344CB8AC3E}">
        <p14:creationId xmlns:p14="http://schemas.microsoft.com/office/powerpoint/2010/main" val="40403489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a:extLst>
              <a:ext uri="{FF2B5EF4-FFF2-40B4-BE49-F238E27FC236}">
                <a16:creationId xmlns:a16="http://schemas.microsoft.com/office/drawing/2014/main" id="{01A41B2C-0E73-A24C-2E46-7D4A7D5EF390}"/>
              </a:ext>
            </a:extLst>
          </p:cNvPr>
          <p:cNvSpPr>
            <a:spLocks noGrp="1"/>
          </p:cNvSpPr>
          <p:nvPr>
            <p:ph type="title"/>
          </p:nvPr>
        </p:nvSpPr>
        <p:spPr>
          <a:xfrm>
            <a:off x="1006409" y="188640"/>
            <a:ext cx="7635241" cy="511322"/>
          </a:xfrm>
          <a:solidFill>
            <a:srgbClr val="22477F"/>
          </a:solidFill>
        </p:spPr>
        <p:txBody>
          <a:bodyPr>
            <a:noAutofit/>
          </a:bodyPr>
          <a:lstStyle/>
          <a:p>
            <a:r>
              <a:rPr lang="fr-FR" sz="2000" dirty="0">
                <a:solidFill>
                  <a:schemeClr val="bg1"/>
                </a:solidFill>
                <a:latin typeface="Verdana" panose="020B0604030504040204" pitchFamily="34" charset="0"/>
                <a:ea typeface="Verdana" panose="020B0604030504040204" pitchFamily="34" charset="0"/>
              </a:rPr>
              <a:t>II.1.  L’émission d’avis par le régulateur</a:t>
            </a:r>
          </a:p>
        </p:txBody>
      </p:sp>
      <p:sp>
        <p:nvSpPr>
          <p:cNvPr id="5" name="ZoneTexte 4">
            <a:extLst>
              <a:ext uri="{FF2B5EF4-FFF2-40B4-BE49-F238E27FC236}">
                <a16:creationId xmlns:a16="http://schemas.microsoft.com/office/drawing/2014/main" id="{F24BA433-203B-9E0D-816A-85E42D5A0749}"/>
              </a:ext>
            </a:extLst>
          </p:cNvPr>
          <p:cNvSpPr txBox="1"/>
          <p:nvPr/>
        </p:nvSpPr>
        <p:spPr>
          <a:xfrm>
            <a:off x="680674" y="1484784"/>
            <a:ext cx="8313061" cy="2147767"/>
          </a:xfrm>
          <a:prstGeom prst="rect">
            <a:avLst/>
          </a:prstGeom>
          <a:noFill/>
        </p:spPr>
        <p:txBody>
          <a:bodyPr wrap="square">
            <a:spAutoFit/>
          </a:bodyPr>
          <a:lstStyle/>
          <a:p>
            <a:pPr marL="742950" lvl="1" indent="-285750" algn="just">
              <a:lnSpc>
                <a:spcPct val="115000"/>
              </a:lnSpc>
              <a:spcAft>
                <a:spcPts val="1000"/>
              </a:spcAft>
              <a:buFont typeface="Wingdings" panose="05000000000000000000" pitchFamily="2" charset="2"/>
              <a:buChar char="§"/>
            </a:pPr>
            <a:r>
              <a:rPr lang="fr-FR" sz="1600" dirty="0">
                <a:latin typeface="Verdana" panose="020B0604030504040204" pitchFamily="34" charset="0"/>
                <a:ea typeface="Calibri" panose="020F0502020204030204" pitchFamily="34" charset="0"/>
                <a:cs typeface="Times New Roman" panose="02020603050405020304" pitchFamily="18" charset="0"/>
              </a:rPr>
              <a:t>Analyse du coût de l’investissement (y compris la rentabilité)</a:t>
            </a:r>
          </a:p>
          <a:p>
            <a:pPr marL="742950" lvl="1" indent="-285750" algn="just">
              <a:lnSpc>
                <a:spcPct val="115000"/>
              </a:lnSpc>
              <a:spcAft>
                <a:spcPts val="1000"/>
              </a:spcAft>
              <a:buFont typeface="Wingdings" panose="05000000000000000000" pitchFamily="2" charset="2"/>
              <a:buChar char="§"/>
            </a:pPr>
            <a:r>
              <a:rPr lang="fr-FR" sz="1600" dirty="0">
                <a:latin typeface="Verdana" panose="020B0604030504040204" pitchFamily="34" charset="0"/>
                <a:ea typeface="Calibri" panose="020F0502020204030204" pitchFamily="34" charset="0"/>
                <a:cs typeface="Times New Roman" panose="02020603050405020304" pitchFamily="18" charset="0"/>
              </a:rPr>
              <a:t>Analyse de l’impact de l’investissement sur le système électrique entier (impact technique et financier)</a:t>
            </a:r>
          </a:p>
          <a:p>
            <a:pPr marL="742950" lvl="1" indent="-285750" algn="just">
              <a:lnSpc>
                <a:spcPct val="115000"/>
              </a:lnSpc>
              <a:spcAft>
                <a:spcPts val="1000"/>
              </a:spcAft>
              <a:buFont typeface="Wingdings" panose="05000000000000000000" pitchFamily="2" charset="2"/>
              <a:buChar char="§"/>
            </a:pPr>
            <a:r>
              <a:rPr lang="fr-FR" sz="1600" dirty="0">
                <a:latin typeface="Verdana" panose="020B0604030504040204" pitchFamily="34" charset="0"/>
                <a:ea typeface="Calibri" panose="020F0502020204030204" pitchFamily="34" charset="0"/>
                <a:cs typeface="Times New Roman" panose="02020603050405020304" pitchFamily="18" charset="0"/>
              </a:rPr>
              <a:t>Evaluation des conditions de passation du marché et de l’équilibre du contrat</a:t>
            </a:r>
          </a:p>
          <a:p>
            <a:pPr lvl="1" algn="just">
              <a:lnSpc>
                <a:spcPct val="115000"/>
              </a:lnSpc>
              <a:spcAft>
                <a:spcPts val="1000"/>
              </a:spcAft>
            </a:pPr>
            <a:r>
              <a:rPr lang="fr-FR" sz="1600" dirty="0">
                <a:latin typeface="Verdana" panose="020B0604030504040204" pitchFamily="34" charset="0"/>
                <a:ea typeface="Calibri" panose="020F0502020204030204" pitchFamily="34" charset="0"/>
                <a:cs typeface="Times New Roman" panose="02020603050405020304" pitchFamily="18" charset="0"/>
              </a:rPr>
              <a:t> </a:t>
            </a:r>
            <a:r>
              <a:rPr lang="fr-FR" sz="1600" b="1" dirty="0">
                <a:solidFill>
                  <a:srgbClr val="FF0000"/>
                </a:solidFill>
                <a:latin typeface="Verdana" panose="020B0604030504040204" pitchFamily="34" charset="0"/>
                <a:ea typeface="Calibri" panose="020F0502020204030204" pitchFamily="34" charset="0"/>
                <a:cs typeface="Times New Roman" panose="02020603050405020304" pitchFamily="18" charset="0"/>
              </a:rPr>
              <a:t>Nombre d’avis émis: 4 en 2023, 2 en 2024</a:t>
            </a:r>
            <a:r>
              <a:rPr lang="fr-FR" sz="1600" dirty="0">
                <a:latin typeface="Verdana" panose="020B0604030504040204" pitchFamily="34" charset="0"/>
                <a:ea typeface="Calibri" panose="020F0502020204030204" pitchFamily="34" charset="0"/>
                <a:cs typeface="Times New Roman" panose="02020603050405020304" pitchFamily="18" charset="0"/>
              </a:rPr>
              <a:t>.</a:t>
            </a:r>
          </a:p>
        </p:txBody>
      </p:sp>
      <p:sp>
        <p:nvSpPr>
          <p:cNvPr id="2" name="ZoneTexte 1">
            <a:extLst>
              <a:ext uri="{FF2B5EF4-FFF2-40B4-BE49-F238E27FC236}">
                <a16:creationId xmlns:a16="http://schemas.microsoft.com/office/drawing/2014/main" id="{E0E0F964-037B-8D7E-7F20-2BFC4D80C23B}"/>
              </a:ext>
            </a:extLst>
          </p:cNvPr>
          <p:cNvSpPr txBox="1"/>
          <p:nvPr/>
        </p:nvSpPr>
        <p:spPr>
          <a:xfrm>
            <a:off x="680674" y="4869160"/>
            <a:ext cx="8313061" cy="1453218"/>
          </a:xfrm>
          <a:prstGeom prst="rect">
            <a:avLst/>
          </a:prstGeom>
          <a:noFill/>
        </p:spPr>
        <p:txBody>
          <a:bodyPr wrap="square">
            <a:spAutoFit/>
          </a:bodyPr>
          <a:lstStyle/>
          <a:p>
            <a:pPr marL="1200150" lvl="2" indent="-285750" algn="just">
              <a:lnSpc>
                <a:spcPct val="115000"/>
              </a:lnSpc>
              <a:spcAft>
                <a:spcPts val="1000"/>
              </a:spcAft>
              <a:buFont typeface="Wingdings" panose="05000000000000000000" pitchFamily="2" charset="2"/>
              <a:buChar char="§"/>
            </a:pPr>
            <a:r>
              <a:rPr lang="fr-FR" sz="1600" dirty="0">
                <a:latin typeface="Verdana" panose="020B0604030504040204" pitchFamily="34" charset="0"/>
                <a:ea typeface="Calibri" panose="020F0502020204030204" pitchFamily="34" charset="0"/>
                <a:cs typeface="Times New Roman" panose="02020603050405020304" pitchFamily="18" charset="0"/>
              </a:rPr>
              <a:t>Vérifier la conformité avec les plans directeurs ou la politique énergétique </a:t>
            </a:r>
          </a:p>
          <a:p>
            <a:pPr marL="1200150" lvl="2" indent="-285750" algn="just">
              <a:lnSpc>
                <a:spcPct val="115000"/>
              </a:lnSpc>
              <a:spcAft>
                <a:spcPts val="1000"/>
              </a:spcAft>
              <a:buFont typeface="Wingdings" panose="05000000000000000000" pitchFamily="2" charset="2"/>
              <a:buChar char="§"/>
            </a:pPr>
            <a:r>
              <a:rPr lang="fr-FR" sz="1600" dirty="0">
                <a:latin typeface="Verdana" panose="020B0604030504040204" pitchFamily="34" charset="0"/>
                <a:ea typeface="Calibri" panose="020F0502020204030204" pitchFamily="34" charset="0"/>
                <a:cs typeface="Times New Roman" panose="02020603050405020304" pitchFamily="18" charset="0"/>
              </a:rPr>
              <a:t>Suivi des investissements</a:t>
            </a:r>
          </a:p>
          <a:p>
            <a:pPr marL="1200150" lvl="2" indent="-285750" algn="just">
              <a:lnSpc>
                <a:spcPct val="115000"/>
              </a:lnSpc>
              <a:spcAft>
                <a:spcPts val="1000"/>
              </a:spcAft>
              <a:buFont typeface="Wingdings" panose="05000000000000000000" pitchFamily="2" charset="2"/>
              <a:buChar char="§"/>
            </a:pPr>
            <a:r>
              <a:rPr lang="fr-FR" sz="1600" dirty="0">
                <a:latin typeface="Verdana" panose="020B0604030504040204" pitchFamily="34" charset="0"/>
                <a:ea typeface="Calibri" panose="020F0502020204030204" pitchFamily="34" charset="0"/>
                <a:cs typeface="Times New Roman" panose="02020603050405020304" pitchFamily="18" charset="0"/>
              </a:rPr>
              <a:t>Evaluation des actifs à rémunérer</a:t>
            </a:r>
          </a:p>
        </p:txBody>
      </p:sp>
      <p:sp>
        <p:nvSpPr>
          <p:cNvPr id="3" name="Rectangle : coins arrondis 2">
            <a:extLst>
              <a:ext uri="{FF2B5EF4-FFF2-40B4-BE49-F238E27FC236}">
                <a16:creationId xmlns:a16="http://schemas.microsoft.com/office/drawing/2014/main" id="{D9FA4A5D-AD64-79DD-5E32-0B1E9069CE6C}"/>
              </a:ext>
            </a:extLst>
          </p:cNvPr>
          <p:cNvSpPr/>
          <p:nvPr/>
        </p:nvSpPr>
        <p:spPr>
          <a:xfrm>
            <a:off x="1403648" y="901454"/>
            <a:ext cx="6480720" cy="576000"/>
          </a:xfrm>
          <a:prstGeom prst="roundRect">
            <a:avLst>
              <a:gd name="adj" fmla="val 50000"/>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latin typeface="Verdana" panose="020B0604030504040204" pitchFamily="34" charset="0"/>
                <a:ea typeface="Verdana" panose="020B0604030504040204" pitchFamily="34" charset="0"/>
              </a:rPr>
              <a:t>Les projets de convention avant leur signature (</a:t>
            </a:r>
            <a:r>
              <a:rPr lang="fr-FR" b="1" dirty="0">
                <a:solidFill>
                  <a:schemeClr val="tx1"/>
                </a:solidFill>
                <a:latin typeface="Verdana" panose="020B0604030504040204" pitchFamily="34" charset="0"/>
                <a:ea typeface="Verdana" panose="020B0604030504040204" pitchFamily="34" charset="0"/>
              </a:rPr>
              <a:t>investissements privés</a:t>
            </a:r>
            <a:r>
              <a:rPr lang="fr-FR" dirty="0">
                <a:solidFill>
                  <a:schemeClr val="tx1"/>
                </a:solidFill>
                <a:latin typeface="Verdana" panose="020B0604030504040204" pitchFamily="34" charset="0"/>
                <a:ea typeface="Verdana" panose="020B0604030504040204" pitchFamily="34" charset="0"/>
              </a:rPr>
              <a:t>)</a:t>
            </a:r>
          </a:p>
        </p:txBody>
      </p:sp>
      <p:sp>
        <p:nvSpPr>
          <p:cNvPr id="4" name="Rectangle : coins arrondis 3">
            <a:extLst>
              <a:ext uri="{FF2B5EF4-FFF2-40B4-BE49-F238E27FC236}">
                <a16:creationId xmlns:a16="http://schemas.microsoft.com/office/drawing/2014/main" id="{BB746414-DA35-5681-77BD-633DB5FDE54C}"/>
              </a:ext>
            </a:extLst>
          </p:cNvPr>
          <p:cNvSpPr/>
          <p:nvPr/>
        </p:nvSpPr>
        <p:spPr>
          <a:xfrm>
            <a:off x="1403648" y="4129373"/>
            <a:ext cx="6480720" cy="576000"/>
          </a:xfrm>
          <a:prstGeom prst="roundRect">
            <a:avLst>
              <a:gd name="adj" fmla="val 50000"/>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latin typeface="Verdana" panose="020B0604030504040204" pitchFamily="34" charset="0"/>
                <a:ea typeface="Verdana" panose="020B0604030504040204" pitchFamily="34" charset="0"/>
              </a:rPr>
              <a:t>Les plans de production et la planification des </a:t>
            </a:r>
            <a:r>
              <a:rPr lang="fr-FR" b="1" dirty="0">
                <a:solidFill>
                  <a:schemeClr val="tx1"/>
                </a:solidFill>
                <a:latin typeface="Verdana" panose="020B0604030504040204" pitchFamily="34" charset="0"/>
                <a:ea typeface="Verdana" panose="020B0604030504040204" pitchFamily="34" charset="0"/>
              </a:rPr>
              <a:t>investissements publics </a:t>
            </a:r>
          </a:p>
        </p:txBody>
      </p:sp>
    </p:spTree>
    <p:extLst>
      <p:ext uri="{BB962C8B-B14F-4D97-AF65-F5344CB8AC3E}">
        <p14:creationId xmlns:p14="http://schemas.microsoft.com/office/powerpoint/2010/main" val="24858162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a:extLst>
              <a:ext uri="{FF2B5EF4-FFF2-40B4-BE49-F238E27FC236}">
                <a16:creationId xmlns:a16="http://schemas.microsoft.com/office/drawing/2014/main" id="{01A41B2C-0E73-A24C-2E46-7D4A7D5EF390}"/>
              </a:ext>
            </a:extLst>
          </p:cNvPr>
          <p:cNvSpPr>
            <a:spLocks noGrp="1"/>
          </p:cNvSpPr>
          <p:nvPr>
            <p:ph type="title"/>
          </p:nvPr>
        </p:nvSpPr>
        <p:spPr>
          <a:xfrm>
            <a:off x="1006409" y="188640"/>
            <a:ext cx="7635241" cy="511322"/>
          </a:xfrm>
          <a:solidFill>
            <a:srgbClr val="22477F"/>
          </a:solidFill>
        </p:spPr>
        <p:txBody>
          <a:bodyPr>
            <a:noAutofit/>
          </a:bodyPr>
          <a:lstStyle/>
          <a:p>
            <a:r>
              <a:rPr lang="fr-FR" sz="2000" dirty="0">
                <a:solidFill>
                  <a:schemeClr val="bg1"/>
                </a:solidFill>
                <a:latin typeface="Verdana" panose="020B0604030504040204" pitchFamily="34" charset="0"/>
                <a:ea typeface="Verdana" panose="020B0604030504040204" pitchFamily="34" charset="0"/>
              </a:rPr>
              <a:t>II.2.  Tarif de l’électricité</a:t>
            </a:r>
          </a:p>
        </p:txBody>
      </p:sp>
      <p:sp>
        <p:nvSpPr>
          <p:cNvPr id="5" name="ZoneTexte 4">
            <a:extLst>
              <a:ext uri="{FF2B5EF4-FFF2-40B4-BE49-F238E27FC236}">
                <a16:creationId xmlns:a16="http://schemas.microsoft.com/office/drawing/2014/main" id="{F24BA433-203B-9E0D-816A-85E42D5A0749}"/>
              </a:ext>
            </a:extLst>
          </p:cNvPr>
          <p:cNvSpPr txBox="1"/>
          <p:nvPr/>
        </p:nvSpPr>
        <p:spPr>
          <a:xfrm>
            <a:off x="683568" y="620688"/>
            <a:ext cx="8460432" cy="5182444"/>
          </a:xfrm>
          <a:prstGeom prst="rect">
            <a:avLst/>
          </a:prstGeom>
          <a:noFill/>
        </p:spPr>
        <p:txBody>
          <a:bodyPr wrap="square">
            <a:spAutoFit/>
          </a:bodyPr>
          <a:lstStyle/>
          <a:p>
            <a:pPr algn="just">
              <a:lnSpc>
                <a:spcPct val="115000"/>
              </a:lnSpc>
              <a:spcAft>
                <a:spcPts val="1000"/>
              </a:spcAft>
            </a:pPr>
            <a:r>
              <a:rPr lang="fr-FR" sz="1600" b="1" dirty="0">
                <a:latin typeface="Verdana" panose="020B0604030504040204" pitchFamily="34" charset="0"/>
                <a:ea typeface="Calibri" panose="020F0502020204030204" pitchFamily="34" charset="0"/>
                <a:cs typeface="Times New Roman" panose="02020603050405020304" pitchFamily="18" charset="0"/>
              </a:rPr>
              <a:t>Le principal instrument</a:t>
            </a:r>
            <a:r>
              <a:rPr lang="fr-FR" sz="1600" dirty="0">
                <a:latin typeface="Verdana" panose="020B0604030504040204" pitchFamily="34" charset="0"/>
                <a:ea typeface="Calibri" panose="020F0502020204030204" pitchFamily="34" charset="0"/>
                <a:cs typeface="Times New Roman" panose="02020603050405020304" pitchFamily="18" charset="0"/>
              </a:rPr>
              <a:t> dont dispose le régulateur pour réguler les investissements, c’est </a:t>
            </a:r>
            <a:r>
              <a:rPr lang="fr-FR" sz="1600" b="1" dirty="0">
                <a:solidFill>
                  <a:srgbClr val="FF0000"/>
                </a:solidFill>
                <a:latin typeface="Verdana" panose="020B0604030504040204" pitchFamily="34" charset="0"/>
                <a:ea typeface="Calibri" panose="020F0502020204030204" pitchFamily="34" charset="0"/>
                <a:cs typeface="Times New Roman" panose="02020603050405020304" pitchFamily="18" charset="0"/>
              </a:rPr>
              <a:t>le tarif de l’électricité</a:t>
            </a:r>
          </a:p>
          <a:p>
            <a:pPr marL="742950" lvl="1" indent="-285750" algn="just">
              <a:lnSpc>
                <a:spcPct val="115000"/>
              </a:lnSpc>
              <a:spcAft>
                <a:spcPts val="1000"/>
              </a:spcAft>
              <a:buFont typeface="Wingdings" panose="05000000000000000000" pitchFamily="2" charset="2"/>
              <a:buChar char="§"/>
            </a:pPr>
            <a:r>
              <a:rPr lang="fr-FR" sz="1600" dirty="0">
                <a:latin typeface="Verdana" panose="020B0604030504040204" pitchFamily="34" charset="0"/>
                <a:ea typeface="Calibri" panose="020F0502020204030204" pitchFamily="34" charset="0"/>
                <a:cs typeface="Times New Roman" panose="02020603050405020304" pitchFamily="18" charset="0"/>
              </a:rPr>
              <a:t>L’évaluation exhaustive de la base des actifs du secteur de l’électricité: </a:t>
            </a:r>
          </a:p>
          <a:p>
            <a:pPr marL="1200150" lvl="2" indent="-285750" algn="just">
              <a:lnSpc>
                <a:spcPct val="115000"/>
              </a:lnSpc>
              <a:spcAft>
                <a:spcPts val="1000"/>
              </a:spcAft>
              <a:buFont typeface="Courier New" panose="02070309020205020404" pitchFamily="49" charset="0"/>
              <a:buChar char="o"/>
            </a:pPr>
            <a:r>
              <a:rPr lang="fr-FR" sz="1600" dirty="0">
                <a:latin typeface="Verdana" panose="020B0604030504040204" pitchFamily="34" charset="0"/>
                <a:ea typeface="Calibri" panose="020F0502020204030204" pitchFamily="34" charset="0"/>
                <a:cs typeface="Times New Roman" panose="02020603050405020304" pitchFamily="18" charset="0"/>
              </a:rPr>
              <a:t>inventaire des actifs du secteur hors actifs de production;</a:t>
            </a:r>
          </a:p>
          <a:p>
            <a:pPr marL="1200150" lvl="2" indent="-285750" algn="just">
              <a:lnSpc>
                <a:spcPct val="115000"/>
              </a:lnSpc>
              <a:spcAft>
                <a:spcPts val="1000"/>
              </a:spcAft>
              <a:buFont typeface="Courier New" panose="02070309020205020404" pitchFamily="49" charset="0"/>
              <a:buChar char="o"/>
            </a:pPr>
            <a:r>
              <a:rPr lang="fr-FR" sz="1600" dirty="0">
                <a:latin typeface="Verdana" panose="020B0604030504040204" pitchFamily="34" charset="0"/>
                <a:ea typeface="Calibri" panose="020F0502020204030204" pitchFamily="34" charset="0"/>
                <a:cs typeface="Times New Roman" panose="02020603050405020304" pitchFamily="18" charset="0"/>
              </a:rPr>
              <a:t>détermination de la durée des amortissements comptables par catégorie d’investissement;</a:t>
            </a:r>
          </a:p>
          <a:p>
            <a:pPr marL="1200150" lvl="2" indent="-285750" algn="just">
              <a:lnSpc>
                <a:spcPct val="115000"/>
              </a:lnSpc>
              <a:spcAft>
                <a:spcPts val="1000"/>
              </a:spcAft>
              <a:buFont typeface="Courier New" panose="02070309020205020404" pitchFamily="49" charset="0"/>
              <a:buChar char="o"/>
            </a:pPr>
            <a:r>
              <a:rPr lang="fr-FR" sz="1600" dirty="0">
                <a:latin typeface="Verdana" panose="020B0604030504040204" pitchFamily="34" charset="0"/>
                <a:ea typeface="Calibri" panose="020F0502020204030204" pitchFamily="34" charset="0"/>
                <a:cs typeface="Times New Roman" panose="02020603050405020304" pitchFamily="18" charset="0"/>
              </a:rPr>
              <a:t>calcul des amortissements annuels;</a:t>
            </a:r>
          </a:p>
          <a:p>
            <a:pPr marL="1200150" lvl="2" indent="-285750" algn="just">
              <a:lnSpc>
                <a:spcPct val="115000"/>
              </a:lnSpc>
              <a:spcAft>
                <a:spcPts val="1000"/>
              </a:spcAft>
              <a:buFont typeface="Courier New" panose="02070309020205020404" pitchFamily="49" charset="0"/>
              <a:buChar char="o"/>
            </a:pPr>
            <a:r>
              <a:rPr lang="fr-FR" sz="1600" dirty="0">
                <a:latin typeface="Verdana" panose="020B0604030504040204" pitchFamily="34" charset="0"/>
                <a:ea typeface="Calibri" panose="020F0502020204030204" pitchFamily="34" charset="0"/>
                <a:cs typeface="Times New Roman" panose="02020603050405020304" pitchFamily="18" charset="0"/>
              </a:rPr>
              <a:t>détermination année par année, de la valeur nette des actifs.</a:t>
            </a:r>
          </a:p>
          <a:p>
            <a:pPr marL="742950" lvl="1" indent="-285750" algn="just">
              <a:lnSpc>
                <a:spcPct val="115000"/>
              </a:lnSpc>
              <a:spcAft>
                <a:spcPts val="1000"/>
              </a:spcAft>
              <a:buFont typeface="Wingdings" panose="05000000000000000000" pitchFamily="2" charset="2"/>
              <a:buChar char="§"/>
            </a:pPr>
            <a:r>
              <a:rPr lang="fr-FR" sz="1600" dirty="0">
                <a:latin typeface="Verdana" panose="020B0604030504040204" pitchFamily="34" charset="0"/>
                <a:ea typeface="Calibri" panose="020F0502020204030204" pitchFamily="34" charset="0"/>
                <a:cs typeface="Times New Roman" panose="02020603050405020304" pitchFamily="18" charset="0"/>
              </a:rPr>
              <a:t>L’évaluation du coût du capital qui rémunère les investissements:</a:t>
            </a:r>
          </a:p>
          <a:p>
            <a:pPr marL="1200150" lvl="2" indent="-285750" algn="just">
              <a:lnSpc>
                <a:spcPct val="115000"/>
              </a:lnSpc>
              <a:spcAft>
                <a:spcPts val="1000"/>
              </a:spcAft>
              <a:buFont typeface="Courier New" panose="02070309020205020404" pitchFamily="49" charset="0"/>
              <a:buChar char="o"/>
            </a:pPr>
            <a:r>
              <a:rPr lang="fr-FR" sz="1600" dirty="0">
                <a:latin typeface="Verdana" panose="020B0604030504040204" pitchFamily="34" charset="0"/>
                <a:ea typeface="Calibri" panose="020F0502020204030204" pitchFamily="34" charset="0"/>
                <a:cs typeface="Times New Roman" panose="02020603050405020304" pitchFamily="18" charset="0"/>
              </a:rPr>
              <a:t>évaluation de coût de la dette, vu la diversité des sources de financement et/ou des conditions de financement; </a:t>
            </a:r>
          </a:p>
          <a:p>
            <a:pPr marL="1200150" lvl="2" indent="-285750" algn="just">
              <a:lnSpc>
                <a:spcPct val="115000"/>
              </a:lnSpc>
              <a:spcAft>
                <a:spcPts val="1000"/>
              </a:spcAft>
              <a:buFont typeface="Courier New" panose="02070309020205020404" pitchFamily="49" charset="0"/>
              <a:buChar char="o"/>
            </a:pPr>
            <a:r>
              <a:rPr lang="fr-FR" sz="1600" dirty="0">
                <a:latin typeface="Verdana" panose="020B0604030504040204" pitchFamily="34" charset="0"/>
                <a:ea typeface="Calibri" panose="020F0502020204030204" pitchFamily="34" charset="0"/>
                <a:cs typeface="Times New Roman" panose="02020603050405020304" pitchFamily="18" charset="0"/>
              </a:rPr>
              <a:t>évaluation du coût des fonds propres ;</a:t>
            </a:r>
          </a:p>
          <a:p>
            <a:pPr marL="1200150" lvl="2" indent="-285750" algn="just">
              <a:lnSpc>
                <a:spcPct val="115000"/>
              </a:lnSpc>
              <a:spcAft>
                <a:spcPts val="1000"/>
              </a:spcAft>
              <a:buFont typeface="Courier New" panose="02070309020205020404" pitchFamily="49" charset="0"/>
              <a:buChar char="o"/>
            </a:pPr>
            <a:r>
              <a:rPr lang="fr-FR" sz="1600" dirty="0">
                <a:latin typeface="Verdana" panose="020B0604030504040204" pitchFamily="34" charset="0"/>
                <a:ea typeface="Calibri" panose="020F0502020204030204" pitchFamily="34" charset="0"/>
                <a:cs typeface="Times New Roman" panose="02020603050405020304" pitchFamily="18" charset="0"/>
              </a:rPr>
              <a:t>détermination  du coût capital, moyenne pondérée du coût de la dette et du coût des fonds propres.</a:t>
            </a:r>
          </a:p>
        </p:txBody>
      </p:sp>
    </p:spTree>
    <p:extLst>
      <p:ext uri="{BB962C8B-B14F-4D97-AF65-F5344CB8AC3E}">
        <p14:creationId xmlns:p14="http://schemas.microsoft.com/office/powerpoint/2010/main" val="28838099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a:extLst>
              <a:ext uri="{FF2B5EF4-FFF2-40B4-BE49-F238E27FC236}">
                <a16:creationId xmlns:a16="http://schemas.microsoft.com/office/drawing/2014/main" id="{01A41B2C-0E73-A24C-2E46-7D4A7D5EF390}"/>
              </a:ext>
            </a:extLst>
          </p:cNvPr>
          <p:cNvSpPr>
            <a:spLocks noGrp="1"/>
          </p:cNvSpPr>
          <p:nvPr>
            <p:ph type="title"/>
          </p:nvPr>
        </p:nvSpPr>
        <p:spPr>
          <a:xfrm>
            <a:off x="1006409" y="188640"/>
            <a:ext cx="7635241" cy="511322"/>
          </a:xfrm>
          <a:solidFill>
            <a:srgbClr val="22477F"/>
          </a:solidFill>
        </p:spPr>
        <p:txBody>
          <a:bodyPr>
            <a:noAutofit/>
          </a:bodyPr>
          <a:lstStyle/>
          <a:p>
            <a:r>
              <a:rPr lang="fr-FR" sz="2000" dirty="0">
                <a:solidFill>
                  <a:schemeClr val="bg1"/>
                </a:solidFill>
                <a:latin typeface="Verdana" panose="020B0604030504040204" pitchFamily="34" charset="0"/>
                <a:ea typeface="Verdana" panose="020B0604030504040204" pitchFamily="34" charset="0"/>
              </a:rPr>
              <a:t>II.3.  Analyses et études prospectives</a:t>
            </a:r>
          </a:p>
        </p:txBody>
      </p:sp>
      <p:sp>
        <p:nvSpPr>
          <p:cNvPr id="2" name="Rectangle : coins arrondis 1">
            <a:extLst>
              <a:ext uri="{FF2B5EF4-FFF2-40B4-BE49-F238E27FC236}">
                <a16:creationId xmlns:a16="http://schemas.microsoft.com/office/drawing/2014/main" id="{732618CC-13EF-D476-A405-47D6106CED56}"/>
              </a:ext>
            </a:extLst>
          </p:cNvPr>
          <p:cNvSpPr/>
          <p:nvPr/>
        </p:nvSpPr>
        <p:spPr>
          <a:xfrm>
            <a:off x="1006409" y="910272"/>
            <a:ext cx="5040000" cy="576000"/>
          </a:xfrm>
          <a:prstGeom prst="roundRect">
            <a:avLst>
              <a:gd name="adj" fmla="val 50000"/>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ctr">
              <a:buAutoNum type="arabicPeriod"/>
            </a:pPr>
            <a:r>
              <a:rPr lang="fr-FR" sz="1600" b="1" dirty="0">
                <a:solidFill>
                  <a:schemeClr val="tx1"/>
                </a:solidFill>
                <a:latin typeface="Verdana" panose="020B0604030504040204" pitchFamily="34" charset="0"/>
                <a:ea typeface="Verdana" panose="020B0604030504040204" pitchFamily="34" charset="0"/>
              </a:rPr>
              <a:t>La veille technologique</a:t>
            </a:r>
            <a:r>
              <a:rPr lang="fr-FR" sz="1600" dirty="0">
                <a:solidFill>
                  <a:schemeClr val="tx1"/>
                </a:solidFill>
                <a:latin typeface="Verdana" panose="020B0604030504040204" pitchFamily="34" charset="0"/>
                <a:ea typeface="Verdana" panose="020B0604030504040204" pitchFamily="34" charset="0"/>
              </a:rPr>
              <a:t> </a:t>
            </a:r>
          </a:p>
          <a:p>
            <a:pPr algn="ctr"/>
            <a:r>
              <a:rPr lang="fr-FR" sz="1200" dirty="0">
                <a:solidFill>
                  <a:schemeClr val="tx1"/>
                </a:solidFill>
                <a:latin typeface="Verdana" panose="020B0604030504040204" pitchFamily="34" charset="0"/>
                <a:ea typeface="Verdana" panose="020B0604030504040204" pitchFamily="34" charset="0"/>
              </a:rPr>
              <a:t>en vue de l’optimisation du mix énergétique</a:t>
            </a:r>
          </a:p>
        </p:txBody>
      </p:sp>
      <p:sp>
        <p:nvSpPr>
          <p:cNvPr id="3" name="Rectangle : coins arrondis 2">
            <a:extLst>
              <a:ext uri="{FF2B5EF4-FFF2-40B4-BE49-F238E27FC236}">
                <a16:creationId xmlns:a16="http://schemas.microsoft.com/office/drawing/2014/main" id="{705EE3DE-90BE-A895-E437-A25676BFB795}"/>
              </a:ext>
            </a:extLst>
          </p:cNvPr>
          <p:cNvSpPr/>
          <p:nvPr/>
        </p:nvSpPr>
        <p:spPr>
          <a:xfrm>
            <a:off x="2771800" y="1706088"/>
            <a:ext cx="5040000" cy="783569"/>
          </a:xfrm>
          <a:prstGeom prst="roundRect">
            <a:avLst>
              <a:gd name="adj" fmla="val 50000"/>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600" b="1" dirty="0">
                <a:solidFill>
                  <a:schemeClr val="tx1"/>
                </a:solidFill>
                <a:latin typeface="Verdana" panose="020B0604030504040204" pitchFamily="34" charset="0"/>
                <a:ea typeface="Verdana" panose="020B0604030504040204" pitchFamily="34" charset="0"/>
              </a:rPr>
              <a:t>2. La stratégie de développement national de la production d’électricité </a:t>
            </a:r>
          </a:p>
          <a:p>
            <a:pPr algn="ctr"/>
            <a:r>
              <a:rPr lang="fr-FR" sz="1200" dirty="0">
                <a:solidFill>
                  <a:schemeClr val="tx1"/>
                </a:solidFill>
                <a:latin typeface="Verdana" panose="020B0604030504040204" pitchFamily="34" charset="0"/>
                <a:ea typeface="Verdana" panose="020B0604030504040204" pitchFamily="34" charset="0"/>
              </a:rPr>
              <a:t>notamment avec l’optimisation des clauses de </a:t>
            </a:r>
            <a:r>
              <a:rPr lang="fr-FR" sz="1200" dirty="0" err="1">
                <a:solidFill>
                  <a:schemeClr val="tx1"/>
                </a:solidFill>
                <a:latin typeface="Verdana" panose="020B0604030504040204" pitchFamily="34" charset="0"/>
                <a:ea typeface="Verdana" panose="020B0604030504040204" pitchFamily="34" charset="0"/>
              </a:rPr>
              <a:t>Take</a:t>
            </a:r>
            <a:r>
              <a:rPr lang="fr-FR" sz="1200" dirty="0">
                <a:solidFill>
                  <a:schemeClr val="tx1"/>
                </a:solidFill>
                <a:latin typeface="Verdana" panose="020B0604030504040204" pitchFamily="34" charset="0"/>
                <a:ea typeface="Verdana" panose="020B0604030504040204" pitchFamily="34" charset="0"/>
              </a:rPr>
              <a:t> or </a:t>
            </a:r>
            <a:r>
              <a:rPr lang="fr-FR" sz="1200" dirty="0" err="1">
                <a:solidFill>
                  <a:schemeClr val="tx1"/>
                </a:solidFill>
                <a:latin typeface="Verdana" panose="020B0604030504040204" pitchFamily="34" charset="0"/>
                <a:ea typeface="Verdana" panose="020B0604030504040204" pitchFamily="34" charset="0"/>
              </a:rPr>
              <a:t>Pay</a:t>
            </a:r>
            <a:r>
              <a:rPr lang="fr-FR" sz="1200" dirty="0">
                <a:solidFill>
                  <a:schemeClr val="tx1"/>
                </a:solidFill>
                <a:latin typeface="Verdana" panose="020B0604030504040204" pitchFamily="34" charset="0"/>
                <a:ea typeface="Verdana" panose="020B0604030504040204" pitchFamily="34" charset="0"/>
              </a:rPr>
              <a:t>.</a:t>
            </a:r>
            <a:endParaRPr lang="fr-FR" sz="1400" dirty="0">
              <a:solidFill>
                <a:schemeClr val="tx1"/>
              </a:solidFill>
              <a:latin typeface="Verdana" panose="020B0604030504040204" pitchFamily="34" charset="0"/>
              <a:ea typeface="Verdana" panose="020B0604030504040204" pitchFamily="34" charset="0"/>
            </a:endParaRPr>
          </a:p>
        </p:txBody>
      </p:sp>
      <p:sp>
        <p:nvSpPr>
          <p:cNvPr id="4" name="Rectangle : coins arrondis 3">
            <a:extLst>
              <a:ext uri="{FF2B5EF4-FFF2-40B4-BE49-F238E27FC236}">
                <a16:creationId xmlns:a16="http://schemas.microsoft.com/office/drawing/2014/main" id="{B06843DF-D93C-07E1-235E-DE0B95606915}"/>
              </a:ext>
            </a:extLst>
          </p:cNvPr>
          <p:cNvSpPr/>
          <p:nvPr/>
        </p:nvSpPr>
        <p:spPr>
          <a:xfrm>
            <a:off x="1006409" y="2751472"/>
            <a:ext cx="5040000" cy="576000"/>
          </a:xfrm>
          <a:prstGeom prst="roundRect">
            <a:avLst>
              <a:gd name="adj" fmla="val 50000"/>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600" b="1" dirty="0">
                <a:solidFill>
                  <a:schemeClr val="tx1"/>
                </a:solidFill>
                <a:latin typeface="Verdana" panose="020B0604030504040204" pitchFamily="34" charset="0"/>
                <a:ea typeface="Verdana" panose="020B0604030504040204" pitchFamily="34" charset="0"/>
              </a:rPr>
              <a:t>3. La mobilité électrique</a:t>
            </a:r>
          </a:p>
          <a:p>
            <a:pPr algn="ctr"/>
            <a:r>
              <a:rPr lang="fr-FR" sz="1200" dirty="0">
                <a:solidFill>
                  <a:schemeClr val="tx1"/>
                </a:solidFill>
                <a:latin typeface="Verdana" panose="020B0604030504040204" pitchFamily="34" charset="0"/>
                <a:ea typeface="Verdana" panose="020B0604030504040204" pitchFamily="34" charset="0"/>
              </a:rPr>
              <a:t>qui prend forme sur le territoire ivoirien.</a:t>
            </a:r>
          </a:p>
        </p:txBody>
      </p:sp>
      <p:sp>
        <p:nvSpPr>
          <p:cNvPr id="6" name="Rectangle : coins arrondis 5">
            <a:extLst>
              <a:ext uri="{FF2B5EF4-FFF2-40B4-BE49-F238E27FC236}">
                <a16:creationId xmlns:a16="http://schemas.microsoft.com/office/drawing/2014/main" id="{657EB2F9-BDC2-1E86-866A-2F36691E1A73}"/>
              </a:ext>
            </a:extLst>
          </p:cNvPr>
          <p:cNvSpPr/>
          <p:nvPr/>
        </p:nvSpPr>
        <p:spPr>
          <a:xfrm>
            <a:off x="2771800" y="3571212"/>
            <a:ext cx="5040000" cy="900000"/>
          </a:xfrm>
          <a:prstGeom prst="roundRect">
            <a:avLst>
              <a:gd name="adj" fmla="val 50000"/>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600" b="1" dirty="0">
                <a:solidFill>
                  <a:schemeClr val="tx1"/>
                </a:solidFill>
                <a:latin typeface="Verdana" panose="020B0604030504040204" pitchFamily="34" charset="0"/>
                <a:ea typeface="Verdana" panose="020B0604030504040204" pitchFamily="34" charset="0"/>
              </a:rPr>
              <a:t>4. Le lissage de la pointe de consommation nocturne</a:t>
            </a:r>
          </a:p>
          <a:p>
            <a:pPr algn="ctr"/>
            <a:r>
              <a:rPr lang="fr-FR" sz="1200" dirty="0">
                <a:solidFill>
                  <a:schemeClr val="tx1"/>
                </a:solidFill>
                <a:latin typeface="Verdana" panose="020B0604030504040204" pitchFamily="34" charset="0"/>
                <a:ea typeface="Verdana" panose="020B0604030504040204" pitchFamily="34" charset="0"/>
              </a:rPr>
              <a:t>notamment par la modulation de l'éclairage public, l’ajustement des plages horaires tarifaires, etc.</a:t>
            </a:r>
          </a:p>
        </p:txBody>
      </p:sp>
      <p:sp>
        <p:nvSpPr>
          <p:cNvPr id="8" name="Rectangle : coins arrondis 7">
            <a:extLst>
              <a:ext uri="{FF2B5EF4-FFF2-40B4-BE49-F238E27FC236}">
                <a16:creationId xmlns:a16="http://schemas.microsoft.com/office/drawing/2014/main" id="{C3243AD7-D5E9-7668-6523-C6C296546ACD}"/>
              </a:ext>
            </a:extLst>
          </p:cNvPr>
          <p:cNvSpPr/>
          <p:nvPr/>
        </p:nvSpPr>
        <p:spPr>
          <a:xfrm>
            <a:off x="1006409" y="4634670"/>
            <a:ext cx="5040000" cy="828000"/>
          </a:xfrm>
          <a:prstGeom prst="roundRect">
            <a:avLst>
              <a:gd name="adj" fmla="val 50000"/>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600" b="1" dirty="0">
                <a:solidFill>
                  <a:schemeClr val="tx1"/>
                </a:solidFill>
                <a:latin typeface="Verdana" panose="020B0604030504040204" pitchFamily="34" charset="0"/>
                <a:ea typeface="Verdana" panose="020B0604030504040204" pitchFamily="34" charset="0"/>
              </a:rPr>
              <a:t>5. La télégestion des compteurs</a:t>
            </a:r>
          </a:p>
          <a:p>
            <a:pPr algn="ctr"/>
            <a:r>
              <a:rPr lang="fr-FR" sz="1200" dirty="0">
                <a:solidFill>
                  <a:schemeClr val="tx1"/>
                </a:solidFill>
                <a:latin typeface="Verdana" panose="020B0604030504040204" pitchFamily="34" charset="0"/>
                <a:ea typeface="Verdana" panose="020B0604030504040204" pitchFamily="34" charset="0"/>
              </a:rPr>
              <a:t>permettra l’optimisation des coûts et le passage, à terme, à la mensualisation de la facturation de l’ensemble des abonnés en </a:t>
            </a:r>
            <a:r>
              <a:rPr lang="fr-FR" sz="1200" dirty="0" err="1">
                <a:solidFill>
                  <a:schemeClr val="tx1"/>
                </a:solidFill>
                <a:latin typeface="Verdana" panose="020B0604030504040204" pitchFamily="34" charset="0"/>
                <a:ea typeface="Verdana" panose="020B0604030504040204" pitchFamily="34" charset="0"/>
              </a:rPr>
              <a:t>postpaiement</a:t>
            </a:r>
            <a:r>
              <a:rPr lang="fr-FR" sz="1200" dirty="0">
                <a:solidFill>
                  <a:schemeClr val="tx1"/>
                </a:solidFill>
                <a:latin typeface="Verdana" panose="020B0604030504040204" pitchFamily="34" charset="0"/>
                <a:ea typeface="Verdana" panose="020B0604030504040204" pitchFamily="34" charset="0"/>
              </a:rPr>
              <a:t>.</a:t>
            </a:r>
          </a:p>
        </p:txBody>
      </p:sp>
      <p:sp>
        <p:nvSpPr>
          <p:cNvPr id="10" name="Rectangle : coins arrondis 9">
            <a:extLst>
              <a:ext uri="{FF2B5EF4-FFF2-40B4-BE49-F238E27FC236}">
                <a16:creationId xmlns:a16="http://schemas.microsoft.com/office/drawing/2014/main" id="{7FEEAF27-8606-5FDB-1181-5F154350099F}"/>
              </a:ext>
            </a:extLst>
          </p:cNvPr>
          <p:cNvSpPr/>
          <p:nvPr/>
        </p:nvSpPr>
        <p:spPr>
          <a:xfrm>
            <a:off x="2771800" y="5620772"/>
            <a:ext cx="5040000" cy="703033"/>
          </a:xfrm>
          <a:prstGeom prst="roundRect">
            <a:avLst>
              <a:gd name="adj" fmla="val 50000"/>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600" b="1" dirty="0">
                <a:solidFill>
                  <a:schemeClr val="tx1"/>
                </a:solidFill>
                <a:latin typeface="Verdana" panose="020B0604030504040204" pitchFamily="34" charset="0"/>
                <a:ea typeface="Verdana" panose="020B0604030504040204" pitchFamily="34" charset="0"/>
              </a:rPr>
              <a:t>6. L’alignement des paramètres techniques au déroulement du marché régional</a:t>
            </a:r>
            <a:r>
              <a:rPr lang="fr-FR" sz="1200" dirty="0">
                <a:solidFill>
                  <a:schemeClr val="tx1"/>
                </a:solidFill>
                <a:latin typeface="Verdana" panose="020B0604030504040204" pitchFamily="34" charset="0"/>
                <a:ea typeface="Verdana" panose="020B0604030504040204" pitchFamily="34" charset="0"/>
              </a:rPr>
              <a:t>.</a:t>
            </a:r>
          </a:p>
        </p:txBody>
      </p:sp>
    </p:spTree>
    <p:extLst>
      <p:ext uri="{BB962C8B-B14F-4D97-AF65-F5344CB8AC3E}">
        <p14:creationId xmlns:p14="http://schemas.microsoft.com/office/powerpoint/2010/main" val="12521457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697985" y="2533650"/>
            <a:ext cx="6348881" cy="1790700"/>
          </a:xfrm>
        </p:spPr>
        <p:txBody>
          <a:bodyPr>
            <a:noAutofit/>
          </a:bodyPr>
          <a:lstStyle/>
          <a:p>
            <a:br>
              <a:rPr lang="fr-FR" sz="2400" dirty="0">
                <a:latin typeface="Verdana" panose="020B0604030504040204" pitchFamily="34" charset="0"/>
                <a:ea typeface="Verdana" panose="020B0604030504040204" pitchFamily="34" charset="0"/>
                <a:cs typeface="Calibri" panose="020F0502020204030204" pitchFamily="34" charset="0"/>
              </a:rPr>
            </a:br>
            <a:br>
              <a:rPr lang="fr-FR" sz="2400" dirty="0">
                <a:latin typeface="Verdana" panose="020B0604030504040204" pitchFamily="34" charset="0"/>
                <a:ea typeface="Verdana" panose="020B0604030504040204" pitchFamily="34" charset="0"/>
                <a:cs typeface="Calibri" panose="020F0502020204030204" pitchFamily="34" charset="0"/>
              </a:rPr>
            </a:br>
            <a:r>
              <a:rPr lang="fr-FR" sz="2400" dirty="0">
                <a:latin typeface="Verdana" panose="020B0604030504040204" pitchFamily="34" charset="0"/>
                <a:ea typeface="Verdana" panose="020B0604030504040204" pitchFamily="34" charset="0"/>
                <a:cs typeface="Calibri" panose="020F0502020204030204" pitchFamily="34" charset="0"/>
              </a:rPr>
              <a:t>III. La Tarification dans le secteur de l’électricité en Côte d’Ivoire</a:t>
            </a:r>
            <a:br>
              <a:rPr lang="fr-FR" sz="2400" dirty="0">
                <a:latin typeface="Verdana" panose="020B0604030504040204" pitchFamily="34" charset="0"/>
                <a:ea typeface="Verdana" panose="020B0604030504040204" pitchFamily="34" charset="0"/>
                <a:cs typeface="Calibri" panose="020F0502020204030204" pitchFamily="34" charset="0"/>
              </a:rPr>
            </a:br>
            <a:br>
              <a:rPr lang="fr-FR" sz="2400" dirty="0">
                <a:latin typeface="Verdana" panose="020B0604030504040204" pitchFamily="34" charset="0"/>
                <a:ea typeface="Verdana" panose="020B0604030504040204" pitchFamily="34" charset="0"/>
                <a:cs typeface="Calibri" panose="020F0502020204030204" pitchFamily="34" charset="0"/>
              </a:rPr>
            </a:br>
            <a:br>
              <a:rPr lang="fr-FR" sz="2400" dirty="0">
                <a:latin typeface="Verdana" panose="020B0604030504040204" pitchFamily="34" charset="0"/>
                <a:ea typeface="Verdana" panose="020B0604030504040204" pitchFamily="34" charset="0"/>
                <a:cs typeface="Calibri" panose="020F0502020204030204" pitchFamily="34" charset="0"/>
              </a:rPr>
            </a:br>
            <a:endParaRPr lang="fr-FR" sz="2400" dirty="0">
              <a:latin typeface="Verdana" panose="020B0604030504040204" pitchFamily="34" charset="0"/>
              <a:ea typeface="Verdana" panose="020B0604030504040204" pitchFamily="34" charset="0"/>
            </a:endParaRPr>
          </a:p>
        </p:txBody>
      </p:sp>
      <p:sp>
        <p:nvSpPr>
          <p:cNvPr id="4" name="Espace réservé du numéro de diapositive 3">
            <a:extLst>
              <a:ext uri="{FF2B5EF4-FFF2-40B4-BE49-F238E27FC236}">
                <a16:creationId xmlns:a16="http://schemas.microsoft.com/office/drawing/2014/main" id="{2680AC08-70A4-4664-8AC5-569067010ACD}"/>
              </a:ext>
            </a:extLst>
          </p:cNvPr>
          <p:cNvSpPr>
            <a:spLocks noGrp="1"/>
          </p:cNvSpPr>
          <p:nvPr>
            <p:ph type="sldNum" sz="quarter" idx="12"/>
          </p:nvPr>
        </p:nvSpPr>
        <p:spPr/>
        <p:txBody>
          <a:bodyPr/>
          <a:lstStyle/>
          <a:p>
            <a:fld id="{993474C7-7742-4718-8CDD-84DAB03975A6}" type="slidenum">
              <a:rPr lang="fr-FR" smtClean="0"/>
              <a:pPr/>
              <a:t>14</a:t>
            </a:fld>
            <a:endParaRPr lang="fr-FR"/>
          </a:p>
        </p:txBody>
      </p:sp>
      <p:sp>
        <p:nvSpPr>
          <p:cNvPr id="3" name="Sous-titre 2">
            <a:extLst>
              <a:ext uri="{FF2B5EF4-FFF2-40B4-BE49-F238E27FC236}">
                <a16:creationId xmlns:a16="http://schemas.microsoft.com/office/drawing/2014/main" id="{9CC56E0D-5AB3-42FC-D911-772E1253A20A}"/>
              </a:ext>
            </a:extLst>
          </p:cNvPr>
          <p:cNvSpPr>
            <a:spLocks noGrp="1"/>
          </p:cNvSpPr>
          <p:nvPr>
            <p:ph type="subTitle" idx="1"/>
          </p:nvPr>
        </p:nvSpPr>
        <p:spPr>
          <a:xfrm>
            <a:off x="2803831" y="4626194"/>
            <a:ext cx="6243035" cy="998321"/>
          </a:xfrm>
        </p:spPr>
        <p:txBody>
          <a:bodyPr>
            <a:normAutofit fontScale="92500" lnSpcReduction="20000"/>
          </a:bodyPr>
          <a:lstStyle/>
          <a:p>
            <a:pPr algn="l"/>
            <a:r>
              <a:rPr lang="fr-FR" sz="1600" dirty="0">
                <a:latin typeface="Verdana" panose="020B0604030504040204" pitchFamily="34" charset="0"/>
                <a:ea typeface="Verdana" panose="020B0604030504040204" pitchFamily="34" charset="0"/>
              </a:rPr>
              <a:t>III.1. Le principe de la tarification</a:t>
            </a:r>
          </a:p>
          <a:p>
            <a:pPr algn="l"/>
            <a:r>
              <a:rPr lang="fr-FR" sz="1600" dirty="0">
                <a:latin typeface="Verdana" panose="020B0604030504040204" pitchFamily="34" charset="0"/>
                <a:ea typeface="Verdana" panose="020B0604030504040204" pitchFamily="34" charset="0"/>
              </a:rPr>
              <a:t>III.2. La prise en compte des investissements dans le tarif </a:t>
            </a:r>
          </a:p>
          <a:p>
            <a:pPr algn="l"/>
            <a:r>
              <a:rPr lang="fr-FR" sz="1600" dirty="0">
                <a:latin typeface="Verdana" panose="020B0604030504040204" pitchFamily="34" charset="0"/>
                <a:ea typeface="Verdana" panose="020B0604030504040204" pitchFamily="34" charset="0"/>
              </a:rPr>
              <a:t>III.3. La construction du tarif en Côte d’Ivoire</a:t>
            </a:r>
          </a:p>
          <a:p>
            <a:pPr algn="l"/>
            <a:endParaRPr lang="fr-FR" sz="16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4151686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p:cNvSpPr>
            <a:spLocks noGrp="1"/>
          </p:cNvSpPr>
          <p:nvPr>
            <p:ph type="title"/>
          </p:nvPr>
        </p:nvSpPr>
        <p:spPr>
          <a:xfrm>
            <a:off x="1501255" y="260648"/>
            <a:ext cx="7508448" cy="511322"/>
          </a:xfrm>
          <a:solidFill>
            <a:srgbClr val="22477F"/>
          </a:solidFill>
        </p:spPr>
        <p:txBody>
          <a:bodyPr>
            <a:normAutofit/>
          </a:bodyPr>
          <a:lstStyle/>
          <a:p>
            <a:r>
              <a:rPr lang="fr-FR" sz="2000" dirty="0">
                <a:solidFill>
                  <a:schemeClr val="bg1"/>
                </a:solidFill>
                <a:latin typeface="Verdana" panose="020B0604030504040204" pitchFamily="34" charset="0"/>
                <a:ea typeface="Verdana" panose="020B0604030504040204" pitchFamily="34" charset="0"/>
              </a:rPr>
              <a:t>III.1 Le principe de tarification</a:t>
            </a:r>
          </a:p>
        </p:txBody>
      </p:sp>
      <p:sp>
        <p:nvSpPr>
          <p:cNvPr id="8" name="ZoneTexte 7">
            <a:extLst>
              <a:ext uri="{FF2B5EF4-FFF2-40B4-BE49-F238E27FC236}">
                <a16:creationId xmlns:a16="http://schemas.microsoft.com/office/drawing/2014/main" id="{D5BC1997-64B0-AAE9-1288-5D1F00266109}"/>
              </a:ext>
            </a:extLst>
          </p:cNvPr>
          <p:cNvSpPr txBox="1"/>
          <p:nvPr/>
        </p:nvSpPr>
        <p:spPr>
          <a:xfrm>
            <a:off x="911301" y="4965874"/>
            <a:ext cx="8200604" cy="332527"/>
          </a:xfrm>
          <a:prstGeom prst="rect">
            <a:avLst/>
          </a:prstGeom>
          <a:noFill/>
        </p:spPr>
        <p:txBody>
          <a:bodyPr wrap="square">
            <a:spAutoFit/>
          </a:bodyPr>
          <a:lstStyle/>
          <a:p>
            <a:pPr algn="just">
              <a:lnSpc>
                <a:spcPct val="107000"/>
              </a:lnSpc>
              <a:spcAft>
                <a:spcPts val="800"/>
              </a:spcAft>
            </a:pPr>
            <a:endParaRPr lang="fr-CI" sz="1600" dirty="0">
              <a:latin typeface="Verdana" panose="020B0604030504040204" pitchFamily="34" charset="0"/>
              <a:ea typeface="Calibri" panose="020F0502020204030204" pitchFamily="34" charset="0"/>
              <a:cs typeface="Times New Roman" panose="02020603050405020304" pitchFamily="18" charset="0"/>
            </a:endParaRPr>
          </a:p>
        </p:txBody>
      </p:sp>
      <p:sp>
        <p:nvSpPr>
          <p:cNvPr id="4" name="Espace réservé du contenu 2">
            <a:extLst>
              <a:ext uri="{FF2B5EF4-FFF2-40B4-BE49-F238E27FC236}">
                <a16:creationId xmlns:a16="http://schemas.microsoft.com/office/drawing/2014/main" id="{F32761E9-EFB0-9614-B809-6C75C0C7F563}"/>
              </a:ext>
            </a:extLst>
          </p:cNvPr>
          <p:cNvSpPr txBox="1">
            <a:spLocks/>
          </p:cNvSpPr>
          <p:nvPr/>
        </p:nvSpPr>
        <p:spPr>
          <a:xfrm>
            <a:off x="755576" y="908720"/>
            <a:ext cx="8254127" cy="2304256"/>
          </a:xfrm>
          <a:prstGeom prst="rect">
            <a:avLst/>
          </a:prstGeom>
        </p:spPr>
        <p:txBody>
          <a:bodyPr>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b="1" kern="1200">
                <a:solidFill>
                  <a:srgbClr val="2B8A4F"/>
                </a:solidFill>
                <a:latin typeface="Century Schoolbook" panose="02040604050505020304" pitchFamily="18"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rgbClr val="22477F"/>
                </a:solidFill>
                <a:latin typeface="Century Schoolbook" panose="02040604050505020304" pitchFamily="18"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rgbClr val="22477F"/>
                </a:solidFill>
                <a:latin typeface="Century Schoolbook" panose="02040604050505020304" pitchFamily="18"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rgbClr val="22477F"/>
                </a:solidFill>
                <a:latin typeface="Century Schoolbook" panose="02040604050505020304" pitchFamily="18"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rgbClr val="22477F"/>
                </a:solidFill>
                <a:latin typeface="Century Schoolbook" panose="02040604050505020304" pitchFamily="18"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15000"/>
              </a:lnSpc>
              <a:spcAft>
                <a:spcPts val="1000"/>
              </a:spcAft>
              <a:buNone/>
            </a:pPr>
            <a:r>
              <a:rPr lang="fr-FR" sz="1800" u="sng" dirty="0">
                <a:solidFill>
                  <a:srgbClr val="E16C37"/>
                </a:solidFill>
                <a:latin typeface="Verdana" panose="020B0604030504040204" pitchFamily="34" charset="0"/>
                <a:ea typeface="Verdana" panose="020B0604030504040204" pitchFamily="34" charset="0"/>
              </a:rPr>
              <a:t>Objectif </a:t>
            </a:r>
            <a:r>
              <a:rPr lang="fr-FR" sz="1800" dirty="0">
                <a:solidFill>
                  <a:srgbClr val="E16C37"/>
                </a:solidFill>
                <a:latin typeface="Verdana" panose="020B0604030504040204" pitchFamily="34" charset="0"/>
                <a:ea typeface="Verdana" panose="020B0604030504040204" pitchFamily="34" charset="0"/>
              </a:rPr>
              <a:t>: </a:t>
            </a:r>
          </a:p>
          <a:p>
            <a:pPr marL="0" indent="0" algn="just">
              <a:lnSpc>
                <a:spcPct val="115000"/>
              </a:lnSpc>
              <a:spcBef>
                <a:spcPts val="0"/>
              </a:spcBef>
              <a:spcAft>
                <a:spcPts val="600"/>
              </a:spcAft>
              <a:buNone/>
            </a:pPr>
            <a:r>
              <a:rPr lang="fr-FR" sz="1800" b="0" dirty="0">
                <a:solidFill>
                  <a:schemeClr val="tx1"/>
                </a:solidFill>
                <a:latin typeface="Verdana" panose="020B0604030504040204" pitchFamily="34" charset="0"/>
                <a:ea typeface="Verdana" panose="020B0604030504040204" pitchFamily="34" charset="0"/>
                <a:cs typeface="Times New Roman" panose="02020603050405020304" pitchFamily="18" charset="0"/>
              </a:rPr>
              <a:t>Générer des recettes suffisantes (Recettes tarifaires)  pour </a:t>
            </a:r>
            <a:r>
              <a:rPr lang="fr-FR" sz="1800" dirty="0">
                <a:solidFill>
                  <a:schemeClr val="tx1"/>
                </a:solidFill>
                <a:latin typeface="Verdana" panose="020B0604030504040204" pitchFamily="34" charset="0"/>
                <a:ea typeface="Verdana" panose="020B0604030504040204" pitchFamily="34" charset="0"/>
                <a:cs typeface="Times New Roman" panose="02020603050405020304" pitchFamily="18" charset="0"/>
              </a:rPr>
              <a:t>couvrir les coûts nécessaires à l’exploitation </a:t>
            </a:r>
            <a:r>
              <a:rPr lang="fr-FR" sz="1800" b="0" dirty="0">
                <a:solidFill>
                  <a:schemeClr val="tx1"/>
                </a:solidFill>
                <a:latin typeface="Verdana" panose="020B0604030504040204" pitchFamily="34" charset="0"/>
                <a:ea typeface="Verdana" panose="020B0604030504040204" pitchFamily="34" charset="0"/>
                <a:cs typeface="Times New Roman" panose="02020603050405020304" pitchFamily="18" charset="0"/>
              </a:rPr>
              <a:t>(Coûts totaux) en vue de </a:t>
            </a:r>
            <a:r>
              <a:rPr lang="fr-FR" sz="1800" dirty="0">
                <a:solidFill>
                  <a:schemeClr val="tx1"/>
                </a:solidFill>
                <a:latin typeface="Verdana" panose="020B0604030504040204" pitchFamily="34" charset="0"/>
                <a:ea typeface="Verdana" panose="020B0604030504040204" pitchFamily="34" charset="0"/>
                <a:cs typeface="Times New Roman" panose="02020603050405020304" pitchFamily="18" charset="0"/>
              </a:rPr>
              <a:t>maintenir le service de l’électricité à un niveau de qualité prédéfini</a:t>
            </a:r>
            <a:r>
              <a:rPr lang="fr-FR" sz="1800" b="0" dirty="0">
                <a:solidFill>
                  <a:schemeClr val="tx1"/>
                </a:solidFill>
                <a:latin typeface="Verdana" panose="020B0604030504040204" pitchFamily="34" charset="0"/>
                <a:ea typeface="Verdana" panose="020B0604030504040204" pitchFamily="34" charset="0"/>
                <a:cs typeface="Times New Roman" panose="02020603050405020304" pitchFamily="18" charset="0"/>
              </a:rPr>
              <a:t>.</a:t>
            </a:r>
          </a:p>
          <a:p>
            <a:pPr algn="just">
              <a:lnSpc>
                <a:spcPct val="115000"/>
              </a:lnSpc>
              <a:spcAft>
                <a:spcPts val="1000"/>
              </a:spcAft>
            </a:pPr>
            <a:r>
              <a:rPr lang="fr-CI" sz="1800" b="0" dirty="0">
                <a:solidFill>
                  <a:schemeClr val="tx1"/>
                </a:solidFill>
                <a:latin typeface="Verdana" panose="020B0604030504040204" pitchFamily="34" charset="0"/>
                <a:ea typeface="Verdana" panose="020B0604030504040204" pitchFamily="34" charset="0"/>
                <a:cs typeface="Times New Roman" panose="02020603050405020304" pitchFamily="18" charset="0"/>
              </a:rPr>
              <a:t>Ces coûts totaux sont constitués des Opex et des Capex.</a:t>
            </a:r>
          </a:p>
        </p:txBody>
      </p:sp>
      <p:grpSp>
        <p:nvGrpSpPr>
          <p:cNvPr id="9" name="Groupe 8">
            <a:extLst>
              <a:ext uri="{FF2B5EF4-FFF2-40B4-BE49-F238E27FC236}">
                <a16:creationId xmlns:a16="http://schemas.microsoft.com/office/drawing/2014/main" id="{550A5447-22EC-E0AF-E844-B2060BA78801}"/>
              </a:ext>
            </a:extLst>
          </p:cNvPr>
          <p:cNvGrpSpPr/>
          <p:nvPr/>
        </p:nvGrpSpPr>
        <p:grpSpPr>
          <a:xfrm>
            <a:off x="945490" y="3328645"/>
            <a:ext cx="7874982" cy="3240360"/>
            <a:chOff x="755576" y="908720"/>
            <a:chExt cx="8254127" cy="3240360"/>
          </a:xfrm>
        </p:grpSpPr>
        <p:sp>
          <p:nvSpPr>
            <p:cNvPr id="10" name="Espace réservé du contenu 2">
              <a:extLst>
                <a:ext uri="{FF2B5EF4-FFF2-40B4-BE49-F238E27FC236}">
                  <a16:creationId xmlns:a16="http://schemas.microsoft.com/office/drawing/2014/main" id="{F32761E9-EFB0-9614-B809-6C75C0C7F563}"/>
                </a:ext>
              </a:extLst>
            </p:cNvPr>
            <p:cNvSpPr txBox="1">
              <a:spLocks/>
            </p:cNvSpPr>
            <p:nvPr/>
          </p:nvSpPr>
          <p:spPr>
            <a:xfrm>
              <a:off x="755576" y="908720"/>
              <a:ext cx="8254127" cy="3240360"/>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b="1" kern="1200">
                  <a:solidFill>
                    <a:srgbClr val="2B8A4F"/>
                  </a:solidFill>
                  <a:latin typeface="Century Schoolbook" panose="02040604050505020304" pitchFamily="18"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rgbClr val="22477F"/>
                  </a:solidFill>
                  <a:latin typeface="Century Schoolbook" panose="02040604050505020304" pitchFamily="18"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rgbClr val="22477F"/>
                  </a:solidFill>
                  <a:latin typeface="Century Schoolbook" panose="02040604050505020304" pitchFamily="18"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rgbClr val="22477F"/>
                  </a:solidFill>
                  <a:latin typeface="Century Schoolbook" panose="02040604050505020304" pitchFamily="18"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rgbClr val="22477F"/>
                  </a:solidFill>
                  <a:latin typeface="Century Schoolbook" panose="02040604050505020304" pitchFamily="18"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fr-CH" sz="2200" dirty="0">
                  <a:solidFill>
                    <a:schemeClr val="tx2"/>
                  </a:solidFill>
                  <a:latin typeface="Verdana" panose="020B0604030504040204" pitchFamily="34" charset="0"/>
                  <a:ea typeface="Verdana" panose="020B0604030504040204" pitchFamily="34" charset="0"/>
                  <a:cs typeface="Verdana" panose="020B0604030504040204" pitchFamily="34" charset="0"/>
                </a:rPr>
                <a:t>CT= AC + AE + R_Exp + FS + D + RC</a:t>
              </a:r>
              <a:endParaRPr lang="fr-CH" sz="2200" dirty="0">
                <a:solidFill>
                  <a:schemeClr val="tx2"/>
                </a:solidFill>
                <a:highlight>
                  <a:srgbClr val="FF0000"/>
                </a:highlight>
                <a:latin typeface="Verdana" panose="020B0604030504040204" pitchFamily="34" charset="0"/>
                <a:ea typeface="Verdana" panose="020B0604030504040204" pitchFamily="34" charset="0"/>
                <a:cs typeface="Verdana" panose="020B0604030504040204" pitchFamily="34" charset="0"/>
              </a:endParaRPr>
            </a:p>
            <a:p>
              <a:pPr marL="0" lvl="1" indent="0">
                <a:buClr>
                  <a:schemeClr val="accent3"/>
                </a:buClr>
                <a:buSzPct val="95000"/>
                <a:buNone/>
              </a:pPr>
              <a:endParaRPr lang="fr-CH" dirty="0">
                <a:latin typeface="Verdana" panose="020B0604030504040204" pitchFamily="34" charset="0"/>
                <a:ea typeface="Verdana" panose="020B0604030504040204" pitchFamily="34" charset="0"/>
                <a:cs typeface="Verdana" panose="020B0604030504040204" pitchFamily="34" charset="0"/>
              </a:endParaRPr>
            </a:p>
            <a:p>
              <a:pPr marL="0" lvl="1" indent="0">
                <a:buClr>
                  <a:schemeClr val="accent3"/>
                </a:buClr>
                <a:buSzPct val="95000"/>
                <a:buNone/>
              </a:pPr>
              <a:r>
                <a:rPr lang="fr-CH" dirty="0">
                  <a:latin typeface="Verdana" panose="020B0604030504040204" pitchFamily="34" charset="0"/>
                  <a:ea typeface="Verdana" panose="020B0604030504040204" pitchFamily="34" charset="0"/>
                  <a:cs typeface="Verdana" panose="020B0604030504040204" pitchFamily="34" charset="0"/>
                </a:rPr>
                <a:t>		                      </a:t>
              </a:r>
              <a:r>
                <a:rPr lang="fr-CH" i="1" dirty="0">
                  <a:latin typeface="Verdana" panose="020B0604030504040204" pitchFamily="34" charset="0"/>
                  <a:ea typeface="Verdana" panose="020B0604030504040204" pitchFamily="34" charset="0"/>
                  <a:cs typeface="Verdana" panose="020B0604030504040204" pitchFamily="34" charset="0"/>
                </a:rPr>
                <a:t>(OPEX )</a:t>
              </a:r>
              <a:r>
                <a:rPr lang="fr-CH" dirty="0">
                  <a:latin typeface="Verdana" panose="020B0604030504040204" pitchFamily="34" charset="0"/>
                  <a:ea typeface="Verdana" panose="020B0604030504040204" pitchFamily="34" charset="0"/>
                  <a:cs typeface="Verdana" panose="020B0604030504040204" pitchFamily="34" charset="0"/>
                </a:rPr>
                <a:t>                    </a:t>
              </a:r>
              <a:r>
                <a:rPr lang="fr-CH" i="1" dirty="0">
                  <a:latin typeface="Verdana" panose="020B0604030504040204" pitchFamily="34" charset="0"/>
                  <a:ea typeface="Verdana" panose="020B0604030504040204" pitchFamily="34" charset="0"/>
                  <a:cs typeface="Verdana" panose="020B0604030504040204" pitchFamily="34" charset="0"/>
                </a:rPr>
                <a:t>(CAPEX )</a:t>
              </a:r>
              <a:endParaRPr lang="fr-CH" dirty="0">
                <a:latin typeface="Verdana" panose="020B0604030504040204" pitchFamily="34" charset="0"/>
                <a:ea typeface="Verdana" panose="020B0604030504040204" pitchFamily="34" charset="0"/>
                <a:cs typeface="Verdana" panose="020B0604030504040204" pitchFamily="34" charset="0"/>
              </a:endParaRPr>
            </a:p>
            <a:p>
              <a:pPr marL="0" lvl="1" indent="0">
                <a:buClr>
                  <a:schemeClr val="accent3"/>
                </a:buClr>
                <a:buSzPct val="95000"/>
                <a:buNone/>
              </a:pPr>
              <a:r>
                <a:rPr lang="fr-CH" sz="1400" dirty="0">
                  <a:latin typeface="Verdana" panose="020B0604030504040204" pitchFamily="34" charset="0"/>
                  <a:ea typeface="Verdana" panose="020B0604030504040204" pitchFamily="34" charset="0"/>
                  <a:cs typeface="Verdana" panose="020B0604030504040204" pitchFamily="34" charset="0"/>
                </a:rPr>
                <a:t>  </a:t>
              </a:r>
              <a:endParaRPr lang="fr-CH" sz="1200" dirty="0">
                <a:latin typeface="Verdana" panose="020B0604030504040204" pitchFamily="34" charset="0"/>
                <a:ea typeface="Verdana" panose="020B0604030504040204" pitchFamily="34" charset="0"/>
                <a:cs typeface="Verdana" panose="020B0604030504040204" pitchFamily="34" charset="0"/>
              </a:endParaRPr>
            </a:p>
            <a:p>
              <a:pPr marL="0" lvl="1" indent="0">
                <a:buClr>
                  <a:schemeClr val="accent3"/>
                </a:buClr>
                <a:buSzPct val="95000"/>
                <a:buNone/>
              </a:pPr>
              <a:r>
                <a:rPr lang="fr-CH" sz="1200" dirty="0">
                  <a:latin typeface="Verdana" panose="020B0604030504040204" pitchFamily="34" charset="0"/>
                  <a:ea typeface="Verdana" panose="020B0604030504040204" pitchFamily="34" charset="0"/>
                  <a:cs typeface="Verdana" panose="020B0604030504040204" pitchFamily="34" charset="0"/>
                </a:rPr>
                <a:t>Avec </a:t>
              </a:r>
            </a:p>
            <a:p>
              <a:pPr marL="342900" lvl="1" indent="-342900">
                <a:buClr>
                  <a:schemeClr val="accent3"/>
                </a:buClr>
                <a:buSzPct val="95000"/>
                <a:buFont typeface="Wingdings" panose="05000000000000000000" pitchFamily="2" charset="2"/>
                <a:buChar char="§"/>
              </a:pPr>
              <a:r>
                <a:rPr lang="fr-CH" sz="1200" b="1" dirty="0">
                  <a:latin typeface="Verdana" panose="020B0604030504040204" pitchFamily="34" charset="0"/>
                  <a:ea typeface="Verdana" panose="020B0604030504040204" pitchFamily="34" charset="0"/>
                  <a:cs typeface="Verdana" panose="020B0604030504040204" pitchFamily="34" charset="0"/>
                </a:rPr>
                <a:t>CT</a:t>
              </a:r>
              <a:r>
                <a:rPr lang="fr-CH" sz="1200" dirty="0">
                  <a:latin typeface="Verdana" panose="020B0604030504040204" pitchFamily="34" charset="0"/>
                  <a:ea typeface="Verdana" panose="020B0604030504040204" pitchFamily="34" charset="0"/>
                  <a:cs typeface="Verdana" panose="020B0604030504040204" pitchFamily="34" charset="0"/>
                </a:rPr>
                <a:t>= Coûts totaux</a:t>
              </a:r>
            </a:p>
            <a:p>
              <a:pPr marL="342900" lvl="1" indent="-342900">
                <a:buClr>
                  <a:schemeClr val="accent3"/>
                </a:buClr>
                <a:buSzPct val="95000"/>
                <a:buFont typeface="Wingdings" panose="05000000000000000000" pitchFamily="2" charset="2"/>
                <a:buChar char="§"/>
              </a:pPr>
              <a:r>
                <a:rPr lang="fr-CH" sz="1200" b="1" dirty="0">
                  <a:latin typeface="Verdana" panose="020B0604030504040204" pitchFamily="34" charset="0"/>
                  <a:ea typeface="Verdana" panose="020B0604030504040204" pitchFamily="34" charset="0"/>
                  <a:cs typeface="Verdana" panose="020B0604030504040204" pitchFamily="34" charset="0"/>
                </a:rPr>
                <a:t>AC</a:t>
              </a:r>
              <a:r>
                <a:rPr lang="fr-CH" sz="1200" dirty="0">
                  <a:latin typeface="Verdana" panose="020B0604030504040204" pitchFamily="34" charset="0"/>
                  <a:ea typeface="Verdana" panose="020B0604030504040204" pitchFamily="34" charset="0"/>
                  <a:cs typeface="Verdana" panose="020B0604030504040204" pitchFamily="34" charset="0"/>
                </a:rPr>
                <a:t> = Achat</a:t>
              </a:r>
              <a:r>
                <a:rPr lang="fr-CH" sz="1200" i="1" dirty="0">
                  <a:latin typeface="Verdana" panose="020B0604030504040204" pitchFamily="34" charset="0"/>
                  <a:ea typeface="Verdana" panose="020B0604030504040204" pitchFamily="34" charset="0"/>
                  <a:cs typeface="Verdana" panose="020B0604030504040204" pitchFamily="34" charset="0"/>
                </a:rPr>
                <a:t> de combustibles (gaz Etat, gaz non Etat, et non gaz)</a:t>
              </a:r>
            </a:p>
            <a:p>
              <a:pPr marL="342900" lvl="1" indent="-342900">
                <a:buClr>
                  <a:schemeClr val="accent3"/>
                </a:buClr>
                <a:buSzPct val="95000"/>
                <a:buFont typeface="Wingdings" panose="05000000000000000000" pitchFamily="2" charset="2"/>
                <a:buChar char="§"/>
              </a:pPr>
              <a:r>
                <a:rPr lang="fr-CH" sz="1200" b="1" dirty="0">
                  <a:latin typeface="Verdana" panose="020B0604030504040204" pitchFamily="34" charset="0"/>
                  <a:ea typeface="Verdana" panose="020B0604030504040204" pitchFamily="34" charset="0"/>
                  <a:cs typeface="Verdana" panose="020B0604030504040204" pitchFamily="34" charset="0"/>
                </a:rPr>
                <a:t>AE</a:t>
              </a:r>
              <a:r>
                <a:rPr lang="fr-CH" sz="1200" dirty="0">
                  <a:latin typeface="Verdana" panose="020B0604030504040204" pitchFamily="34" charset="0"/>
                  <a:ea typeface="Verdana" panose="020B0604030504040204" pitchFamily="34" charset="0"/>
                  <a:cs typeface="Verdana" panose="020B0604030504040204" pitchFamily="34" charset="0"/>
                </a:rPr>
                <a:t> = </a:t>
              </a:r>
              <a:r>
                <a:rPr lang="fr-CH" sz="1200" i="1" dirty="0">
                  <a:latin typeface="Verdana" panose="020B0604030504040204" pitchFamily="34" charset="0"/>
                  <a:ea typeface="Verdana" panose="020B0604030504040204" pitchFamily="34" charset="0"/>
                  <a:cs typeface="Verdana" panose="020B0604030504040204" pitchFamily="34" charset="0"/>
                </a:rPr>
                <a:t>Achat d’énergie aux IPP</a:t>
              </a:r>
            </a:p>
            <a:p>
              <a:pPr marL="342900" lvl="1" indent="-342900">
                <a:buClr>
                  <a:schemeClr val="accent3"/>
                </a:buClr>
                <a:buSzPct val="95000"/>
                <a:buFont typeface="Wingdings" panose="05000000000000000000" pitchFamily="2" charset="2"/>
                <a:buChar char="§"/>
              </a:pPr>
              <a:r>
                <a:rPr lang="fr-CH" sz="1200" b="1" dirty="0">
                  <a:latin typeface="Verdana" panose="020B0604030504040204" pitchFamily="34" charset="0"/>
                  <a:ea typeface="Verdana" panose="020B0604030504040204" pitchFamily="34" charset="0"/>
                  <a:cs typeface="Verdana" panose="020B0604030504040204" pitchFamily="34" charset="0"/>
                </a:rPr>
                <a:t>R_Exp</a:t>
              </a:r>
              <a:r>
                <a:rPr lang="fr-CH" sz="1200" dirty="0">
                  <a:latin typeface="Verdana" panose="020B0604030504040204" pitchFamily="34" charset="0"/>
                  <a:ea typeface="Verdana" panose="020B0604030504040204" pitchFamily="34" charset="0"/>
                  <a:cs typeface="Verdana" panose="020B0604030504040204" pitchFamily="34" charset="0"/>
                </a:rPr>
                <a:t> = </a:t>
              </a:r>
              <a:r>
                <a:rPr lang="fr-CH" sz="1200" i="1" dirty="0">
                  <a:latin typeface="Verdana" panose="020B0604030504040204" pitchFamily="34" charset="0"/>
                  <a:ea typeface="Verdana" panose="020B0604030504040204" pitchFamily="34" charset="0"/>
                  <a:cs typeface="Verdana" panose="020B0604030504040204" pitchFamily="34" charset="0"/>
                </a:rPr>
                <a:t>Rémunération de l’Exploitant CIE</a:t>
              </a:r>
            </a:p>
            <a:p>
              <a:pPr marL="342900" lvl="1" indent="-342900">
                <a:buClr>
                  <a:schemeClr val="accent3"/>
                </a:buClr>
                <a:buSzPct val="95000"/>
                <a:buFont typeface="Wingdings" panose="05000000000000000000" pitchFamily="2" charset="2"/>
                <a:buChar char="§"/>
              </a:pPr>
              <a:r>
                <a:rPr lang="fr-CH" sz="1200" b="1" dirty="0">
                  <a:latin typeface="Verdana" panose="020B0604030504040204" pitchFamily="34" charset="0"/>
                  <a:ea typeface="Verdana" panose="020B0604030504040204" pitchFamily="34" charset="0"/>
                  <a:cs typeface="Verdana" panose="020B0604030504040204" pitchFamily="34" charset="0"/>
                </a:rPr>
                <a:t>FS</a:t>
              </a:r>
              <a:r>
                <a:rPr lang="fr-CH" sz="1200" dirty="0">
                  <a:latin typeface="Verdana" panose="020B0604030504040204" pitchFamily="34" charset="0"/>
                  <a:ea typeface="Verdana" panose="020B0604030504040204" pitchFamily="34" charset="0"/>
                  <a:cs typeface="Verdana" panose="020B0604030504040204" pitchFamily="34" charset="0"/>
                </a:rPr>
                <a:t> = </a:t>
              </a:r>
              <a:r>
                <a:rPr lang="fr-CH" sz="1200" i="1" dirty="0">
                  <a:latin typeface="Verdana" panose="020B0604030504040204" pitchFamily="34" charset="0"/>
                  <a:ea typeface="Verdana" panose="020B0604030504040204" pitchFamily="34" charset="0"/>
                  <a:cs typeface="Verdana" panose="020B0604030504040204" pitchFamily="34" charset="0"/>
                </a:rPr>
                <a:t>Frais de fonctionnement des structures</a:t>
              </a:r>
            </a:p>
            <a:p>
              <a:pPr marL="342900" lvl="1" indent="-342900">
                <a:buClr>
                  <a:schemeClr val="accent3"/>
                </a:buClr>
                <a:buSzPct val="95000"/>
                <a:buFont typeface="Wingdings" panose="05000000000000000000" pitchFamily="2" charset="2"/>
                <a:buChar char="§"/>
              </a:pPr>
              <a:r>
                <a:rPr lang="fr-CH" sz="1200" b="1" dirty="0">
                  <a:latin typeface="Verdana" panose="020B0604030504040204" pitchFamily="34" charset="0"/>
                  <a:ea typeface="Verdana" panose="020B0604030504040204" pitchFamily="34" charset="0"/>
                  <a:cs typeface="Verdana" panose="020B0604030504040204" pitchFamily="34" charset="0"/>
                </a:rPr>
                <a:t>D</a:t>
              </a:r>
              <a:r>
                <a:rPr lang="fr-CH" sz="1200" dirty="0">
                  <a:latin typeface="Verdana" panose="020B0604030504040204" pitchFamily="34" charset="0"/>
                  <a:ea typeface="Verdana" panose="020B0604030504040204" pitchFamily="34" charset="0"/>
                  <a:cs typeface="Verdana" panose="020B0604030504040204" pitchFamily="34" charset="0"/>
                </a:rPr>
                <a:t> = Amortissement des actifs de la société du patrimoine (CI-Energies)</a:t>
              </a:r>
            </a:p>
            <a:p>
              <a:pPr marL="342900" lvl="1" indent="-342900">
                <a:buClr>
                  <a:schemeClr val="accent3"/>
                </a:buClr>
                <a:buSzPct val="95000"/>
                <a:buFont typeface="Wingdings" panose="05000000000000000000" pitchFamily="2" charset="2"/>
                <a:buChar char="§"/>
              </a:pPr>
              <a:r>
                <a:rPr lang="fr-CH" sz="1200" b="1" dirty="0">
                  <a:latin typeface="Verdana" panose="020B0604030504040204" pitchFamily="34" charset="0"/>
                  <a:ea typeface="Verdana" panose="020B0604030504040204" pitchFamily="34" charset="0"/>
                  <a:cs typeface="Verdana" panose="020B0604030504040204" pitchFamily="34" charset="0"/>
                </a:rPr>
                <a:t>RC</a:t>
              </a:r>
              <a:r>
                <a:rPr lang="fr-CH" sz="1200" dirty="0">
                  <a:latin typeface="Verdana" panose="020B0604030504040204" pitchFamily="34" charset="0"/>
                  <a:ea typeface="Verdana" panose="020B0604030504040204" pitchFamily="34" charset="0"/>
                  <a:cs typeface="Verdana" panose="020B0604030504040204" pitchFamily="34" charset="0"/>
                </a:rPr>
                <a:t> = Rémunération du capital de la société du patrimoine CI-Energies</a:t>
              </a:r>
            </a:p>
            <a:p>
              <a:pPr marL="342900" lvl="1" indent="-342900">
                <a:buClr>
                  <a:schemeClr val="accent3"/>
                </a:buClr>
                <a:buSzPct val="95000"/>
                <a:buFont typeface="Wingdings" panose="05000000000000000000" pitchFamily="2" charset="2"/>
                <a:buChar char="§"/>
              </a:pPr>
              <a:endParaRPr lang="fr-CH" sz="1900" dirty="0">
                <a:latin typeface="Verdana" panose="020B0604030504040204" pitchFamily="34" charset="0"/>
                <a:ea typeface="Verdana" panose="020B0604030504040204" pitchFamily="34" charset="0"/>
                <a:cs typeface="Verdana" panose="020B0604030504040204" pitchFamily="34" charset="0"/>
              </a:endParaRPr>
            </a:p>
          </p:txBody>
        </p:sp>
        <p:sp>
          <p:nvSpPr>
            <p:cNvPr id="11" name="Accolade ouvrante 10">
              <a:extLst>
                <a:ext uri="{FF2B5EF4-FFF2-40B4-BE49-F238E27FC236}">
                  <a16:creationId xmlns:a16="http://schemas.microsoft.com/office/drawing/2014/main" id="{6A0FF064-9DFC-9F91-5012-CCADC8034E22}"/>
                </a:ext>
              </a:extLst>
            </p:cNvPr>
            <p:cNvSpPr/>
            <p:nvPr/>
          </p:nvSpPr>
          <p:spPr>
            <a:xfrm rot="16200000">
              <a:off x="4399803" y="-461227"/>
              <a:ext cx="162414" cy="3622391"/>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2" name="Accolade ouvrante 11">
              <a:extLst>
                <a:ext uri="{FF2B5EF4-FFF2-40B4-BE49-F238E27FC236}">
                  <a16:creationId xmlns:a16="http://schemas.microsoft.com/office/drawing/2014/main" id="{A128CDF3-08AC-BBB8-4099-2FB8F7606A27}"/>
                </a:ext>
              </a:extLst>
            </p:cNvPr>
            <p:cNvSpPr/>
            <p:nvPr/>
          </p:nvSpPr>
          <p:spPr>
            <a:xfrm rot="16200000">
              <a:off x="7259869" y="801929"/>
              <a:ext cx="178656" cy="1056531"/>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spTree>
    <p:extLst>
      <p:ext uri="{BB962C8B-B14F-4D97-AF65-F5344CB8AC3E}">
        <p14:creationId xmlns:p14="http://schemas.microsoft.com/office/powerpoint/2010/main" val="14388866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F566876-9A3D-190F-6B18-DE090068C0A1}"/>
              </a:ext>
            </a:extLst>
          </p:cNvPr>
          <p:cNvSpPr/>
          <p:nvPr/>
        </p:nvSpPr>
        <p:spPr>
          <a:xfrm>
            <a:off x="1093622" y="1928115"/>
            <a:ext cx="2050875" cy="4367927"/>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fr-FR" sz="1600" dirty="0">
                <a:latin typeface="Verdana" panose="020B0604030504040204" pitchFamily="34" charset="0"/>
                <a:ea typeface="Verdana" panose="020B0604030504040204" pitchFamily="34" charset="0"/>
              </a:rPr>
              <a:t>Coût de revient</a:t>
            </a:r>
            <a:endParaRPr lang="fr-CI" sz="1600" dirty="0">
              <a:latin typeface="Verdana" panose="020B0604030504040204" pitchFamily="34" charset="0"/>
              <a:ea typeface="Verdana" panose="020B0604030504040204" pitchFamily="34" charset="0"/>
            </a:endParaRPr>
          </a:p>
        </p:txBody>
      </p:sp>
      <p:sp>
        <p:nvSpPr>
          <p:cNvPr id="2" name="Titre 1"/>
          <p:cNvSpPr>
            <a:spLocks noGrp="1"/>
          </p:cNvSpPr>
          <p:nvPr>
            <p:ph type="title"/>
          </p:nvPr>
        </p:nvSpPr>
        <p:spPr>
          <a:xfrm>
            <a:off x="840591" y="235486"/>
            <a:ext cx="8189217" cy="519927"/>
          </a:xfrm>
          <a:solidFill>
            <a:srgbClr val="22477F"/>
          </a:solidFill>
        </p:spPr>
        <p:txBody>
          <a:bodyPr>
            <a:noAutofit/>
          </a:bodyPr>
          <a:lstStyle/>
          <a:p>
            <a:r>
              <a:rPr lang="fr-FR" sz="2000" dirty="0">
                <a:solidFill>
                  <a:schemeClr val="bg1"/>
                </a:solidFill>
                <a:latin typeface="Verdana" panose="020B0604030504040204" pitchFamily="34" charset="0"/>
                <a:ea typeface="Verdana" panose="020B0604030504040204" pitchFamily="34" charset="0"/>
              </a:rPr>
              <a:t>III.2.Prise en compte de l’investissement dans le tarif</a:t>
            </a:r>
          </a:p>
        </p:txBody>
      </p:sp>
      <p:sp>
        <p:nvSpPr>
          <p:cNvPr id="12" name="ZoneTexte 11">
            <a:extLst>
              <a:ext uri="{FF2B5EF4-FFF2-40B4-BE49-F238E27FC236}">
                <a16:creationId xmlns:a16="http://schemas.microsoft.com/office/drawing/2014/main" id="{B6B494EF-76D3-8B49-9400-26E93ECE8D58}"/>
              </a:ext>
            </a:extLst>
          </p:cNvPr>
          <p:cNvSpPr txBox="1"/>
          <p:nvPr/>
        </p:nvSpPr>
        <p:spPr>
          <a:xfrm>
            <a:off x="804672" y="1043444"/>
            <a:ext cx="7534656" cy="369332"/>
          </a:xfrm>
          <a:prstGeom prst="rect">
            <a:avLst/>
          </a:prstGeom>
          <a:noFill/>
        </p:spPr>
        <p:txBody>
          <a:bodyPr wrap="square" rtlCol="0">
            <a:spAutoFit/>
          </a:bodyPr>
          <a:lstStyle/>
          <a:p>
            <a:r>
              <a:rPr lang="fr-CA" b="1" dirty="0">
                <a:solidFill>
                  <a:srgbClr val="E16C37"/>
                </a:solidFill>
                <a:latin typeface="Verdana" panose="020B0604030504040204" pitchFamily="34" charset="0"/>
                <a:ea typeface="Verdana" panose="020B0604030504040204" pitchFamily="34" charset="0"/>
              </a:rPr>
              <a:t>Décomposition du coût de revient</a:t>
            </a:r>
            <a:endParaRPr lang="fr-FR" b="1" dirty="0">
              <a:solidFill>
                <a:srgbClr val="E16C37"/>
              </a:solidFill>
              <a:latin typeface="Verdana" panose="020B0604030504040204" pitchFamily="34" charset="0"/>
              <a:ea typeface="Verdana" panose="020B0604030504040204" pitchFamily="34" charset="0"/>
            </a:endParaRPr>
          </a:p>
        </p:txBody>
      </p:sp>
      <p:sp>
        <p:nvSpPr>
          <p:cNvPr id="3" name="Espace réservé du numéro de diapositive 2"/>
          <p:cNvSpPr>
            <a:spLocks noGrp="1"/>
          </p:cNvSpPr>
          <p:nvPr>
            <p:ph type="sldNum" sz="quarter" idx="12"/>
          </p:nvPr>
        </p:nvSpPr>
        <p:spPr/>
        <p:txBody>
          <a:bodyPr/>
          <a:lstStyle/>
          <a:p>
            <a:fld id="{A7473511-002A-4248-825D-B02AD56B6878}" type="slidenum">
              <a:rPr lang="fr-FR" smtClean="0"/>
              <a:pPr/>
              <a:t>16</a:t>
            </a:fld>
            <a:endParaRPr lang="fr-FR" dirty="0"/>
          </a:p>
        </p:txBody>
      </p:sp>
      <p:sp>
        <p:nvSpPr>
          <p:cNvPr id="4" name="Rectangle 3">
            <a:extLst>
              <a:ext uri="{FF2B5EF4-FFF2-40B4-BE49-F238E27FC236}">
                <a16:creationId xmlns:a16="http://schemas.microsoft.com/office/drawing/2014/main" id="{0BC4D651-130A-A2A2-77C0-140CEEAEE060}"/>
              </a:ext>
            </a:extLst>
          </p:cNvPr>
          <p:cNvSpPr/>
          <p:nvPr/>
        </p:nvSpPr>
        <p:spPr>
          <a:xfrm>
            <a:off x="3433575" y="1936859"/>
            <a:ext cx="4356530" cy="916079"/>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r>
              <a:rPr lang="fr-FR" sz="1400" b="1" u="sng" dirty="0">
                <a:latin typeface="Verdana" panose="020B0604030504040204" pitchFamily="34" charset="0"/>
                <a:ea typeface="Verdana" panose="020B0604030504040204" pitchFamily="34" charset="0"/>
              </a:rPr>
              <a:t>Coûts de production</a:t>
            </a:r>
          </a:p>
          <a:p>
            <a:pPr algn="ctr"/>
            <a:r>
              <a:rPr lang="fr-FR" sz="1400" dirty="0">
                <a:latin typeface="Verdana" panose="020B0604030504040204" pitchFamily="34" charset="0"/>
                <a:ea typeface="Verdana" panose="020B0604030504040204" pitchFamily="34" charset="0"/>
              </a:rPr>
              <a:t>Somme des Charges de production</a:t>
            </a:r>
          </a:p>
          <a:p>
            <a:pPr algn="ctr"/>
            <a:r>
              <a:rPr lang="fr-FR" sz="1400" dirty="0">
                <a:latin typeface="Verdana" panose="020B0604030504040204" pitchFamily="34" charset="0"/>
                <a:ea typeface="Verdana" panose="020B0604030504040204" pitchFamily="34" charset="0"/>
              </a:rPr>
              <a:t>(AC+AE+ </a:t>
            </a:r>
            <a:r>
              <a:rPr lang="fr-FR" sz="1400" dirty="0" err="1">
                <a:latin typeface="Verdana" panose="020B0604030504040204" pitchFamily="34" charset="0"/>
                <a:ea typeface="Verdana" panose="020B0604030504040204" pitchFamily="34" charset="0"/>
              </a:rPr>
              <a:t>RExpl</a:t>
            </a:r>
            <a:r>
              <a:rPr lang="fr-FR" sz="1400" dirty="0">
                <a:latin typeface="Verdana" panose="020B0604030504040204" pitchFamily="34" charset="0"/>
                <a:ea typeface="Verdana" panose="020B0604030504040204" pitchFamily="34" charset="0"/>
              </a:rPr>
              <a:t>/production)</a:t>
            </a:r>
            <a:endParaRPr lang="fr-CI" sz="14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a16="http://schemas.microsoft.com/office/drawing/2014/main" id="{475BBD41-B292-ED31-E73B-9C98468A83BD}"/>
              </a:ext>
            </a:extLst>
          </p:cNvPr>
          <p:cNvSpPr/>
          <p:nvPr/>
        </p:nvSpPr>
        <p:spPr>
          <a:xfrm>
            <a:off x="3469624" y="3140968"/>
            <a:ext cx="4320480" cy="905094"/>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r>
              <a:rPr lang="fr-FR" sz="1400" b="1" u="sng" dirty="0">
                <a:latin typeface="Verdana" panose="020B0604030504040204" pitchFamily="34" charset="0"/>
                <a:ea typeface="Verdana" panose="020B0604030504040204" pitchFamily="34" charset="0"/>
              </a:rPr>
              <a:t>Coûts du réseau</a:t>
            </a:r>
          </a:p>
          <a:p>
            <a:pPr marL="285750" indent="-285750">
              <a:buFontTx/>
              <a:buChar char="-"/>
            </a:pPr>
            <a:r>
              <a:rPr lang="fr-FR" sz="1400" dirty="0">
                <a:latin typeface="Verdana" panose="020B0604030504040204" pitchFamily="34" charset="0"/>
                <a:ea typeface="Verdana" panose="020B0604030504040204" pitchFamily="34" charset="0"/>
              </a:rPr>
              <a:t>Pertes réseaux</a:t>
            </a:r>
          </a:p>
          <a:p>
            <a:pPr marL="285750" indent="-285750">
              <a:buFontTx/>
              <a:buChar char="-"/>
            </a:pPr>
            <a:r>
              <a:rPr lang="fr-FR" sz="1400" dirty="0">
                <a:latin typeface="Verdana" panose="020B0604030504040204" pitchFamily="34" charset="0"/>
                <a:ea typeface="Verdana" panose="020B0604030504040204" pitchFamily="34" charset="0"/>
              </a:rPr>
              <a:t>Rémunération Exploitant du segment transport à la commercialisation</a:t>
            </a:r>
            <a:endParaRPr lang="fr-CI" sz="1400" dirty="0">
              <a:latin typeface="Verdana" panose="020B0604030504040204" pitchFamily="34" charset="0"/>
              <a:ea typeface="Verdana" panose="020B0604030504040204" pitchFamily="34" charset="0"/>
            </a:endParaRPr>
          </a:p>
        </p:txBody>
      </p:sp>
      <p:sp>
        <p:nvSpPr>
          <p:cNvPr id="6" name="Rectangle 5">
            <a:extLst>
              <a:ext uri="{FF2B5EF4-FFF2-40B4-BE49-F238E27FC236}">
                <a16:creationId xmlns:a16="http://schemas.microsoft.com/office/drawing/2014/main" id="{53A983C0-A5C3-77F7-76B7-EC174D68289A}"/>
              </a:ext>
            </a:extLst>
          </p:cNvPr>
          <p:cNvSpPr/>
          <p:nvPr/>
        </p:nvSpPr>
        <p:spPr>
          <a:xfrm>
            <a:off x="3469624" y="4348464"/>
            <a:ext cx="4320480" cy="916079"/>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r>
              <a:rPr lang="fr-FR" sz="1400" b="1" u="sng" dirty="0">
                <a:latin typeface="Verdana" panose="020B0604030504040204" pitchFamily="34" charset="0"/>
                <a:ea typeface="Verdana" panose="020B0604030504040204" pitchFamily="34" charset="0"/>
              </a:rPr>
              <a:t>Coûts auxiliaires</a:t>
            </a:r>
          </a:p>
          <a:p>
            <a:pPr marL="285750" indent="-285750">
              <a:buFontTx/>
              <a:buChar char="-"/>
            </a:pPr>
            <a:r>
              <a:rPr lang="fr-FR" sz="1400" dirty="0">
                <a:latin typeface="Verdana" panose="020B0604030504040204" pitchFamily="34" charset="0"/>
                <a:ea typeface="Verdana" panose="020B0604030504040204" pitchFamily="34" charset="0"/>
              </a:rPr>
              <a:t>Charges des structures du secteur</a:t>
            </a:r>
          </a:p>
          <a:p>
            <a:pPr marL="285750" indent="-285750">
              <a:buFontTx/>
              <a:buChar char="-"/>
            </a:pPr>
            <a:r>
              <a:rPr lang="fr-FR" sz="1400" dirty="0">
                <a:latin typeface="Verdana" panose="020B0604030504040204" pitchFamily="34" charset="0"/>
                <a:ea typeface="Verdana" panose="020B0604030504040204" pitchFamily="34" charset="0"/>
              </a:rPr>
              <a:t>Charges financières</a:t>
            </a:r>
          </a:p>
          <a:p>
            <a:pPr marL="285750" indent="-285750">
              <a:buFontTx/>
              <a:buChar char="-"/>
            </a:pPr>
            <a:r>
              <a:rPr lang="fr-FR" sz="1400" dirty="0">
                <a:latin typeface="Verdana" panose="020B0604030504040204" pitchFamily="34" charset="0"/>
                <a:ea typeface="Verdana" panose="020B0604030504040204" pitchFamily="34" charset="0"/>
              </a:rPr>
              <a:t>Dotations aux Amortissements</a:t>
            </a:r>
          </a:p>
        </p:txBody>
      </p:sp>
      <p:sp>
        <p:nvSpPr>
          <p:cNvPr id="10" name="Signe Plus 9">
            <a:extLst>
              <a:ext uri="{FF2B5EF4-FFF2-40B4-BE49-F238E27FC236}">
                <a16:creationId xmlns:a16="http://schemas.microsoft.com/office/drawing/2014/main" id="{7F5D281D-BCA3-3782-65F7-A5BBE0945F9B}"/>
              </a:ext>
            </a:extLst>
          </p:cNvPr>
          <p:cNvSpPr/>
          <p:nvPr/>
        </p:nvSpPr>
        <p:spPr>
          <a:xfrm>
            <a:off x="5467160" y="2893880"/>
            <a:ext cx="288032" cy="226924"/>
          </a:xfrm>
          <a:prstGeom prst="mathPlu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I"/>
          </a:p>
        </p:txBody>
      </p:sp>
      <p:sp>
        <p:nvSpPr>
          <p:cNvPr id="11" name="Signe Plus 10">
            <a:extLst>
              <a:ext uri="{FF2B5EF4-FFF2-40B4-BE49-F238E27FC236}">
                <a16:creationId xmlns:a16="http://schemas.microsoft.com/office/drawing/2014/main" id="{BED80233-AD62-D8DF-07F2-50F9E39D8B8B}"/>
              </a:ext>
            </a:extLst>
          </p:cNvPr>
          <p:cNvSpPr/>
          <p:nvPr/>
        </p:nvSpPr>
        <p:spPr>
          <a:xfrm>
            <a:off x="5463392" y="4090446"/>
            <a:ext cx="288032" cy="226924"/>
          </a:xfrm>
          <a:prstGeom prst="mathPlu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I"/>
          </a:p>
        </p:txBody>
      </p:sp>
      <p:sp>
        <p:nvSpPr>
          <p:cNvPr id="15" name="Signe Plus 14">
            <a:extLst>
              <a:ext uri="{FF2B5EF4-FFF2-40B4-BE49-F238E27FC236}">
                <a16:creationId xmlns:a16="http://schemas.microsoft.com/office/drawing/2014/main" id="{4A5EFD96-90A1-898E-58AA-970044BC473C}"/>
              </a:ext>
            </a:extLst>
          </p:cNvPr>
          <p:cNvSpPr/>
          <p:nvPr/>
        </p:nvSpPr>
        <p:spPr>
          <a:xfrm>
            <a:off x="5437368" y="5271097"/>
            <a:ext cx="288032" cy="226924"/>
          </a:xfrm>
          <a:prstGeom prst="mathPlu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I"/>
          </a:p>
        </p:txBody>
      </p:sp>
      <p:sp>
        <p:nvSpPr>
          <p:cNvPr id="17" name="Rectangle 16">
            <a:extLst>
              <a:ext uri="{FF2B5EF4-FFF2-40B4-BE49-F238E27FC236}">
                <a16:creationId xmlns:a16="http://schemas.microsoft.com/office/drawing/2014/main" id="{C4902DF3-E8F4-A65A-EF20-ECD543D53FE1}"/>
              </a:ext>
            </a:extLst>
          </p:cNvPr>
          <p:cNvSpPr/>
          <p:nvPr/>
        </p:nvSpPr>
        <p:spPr>
          <a:xfrm>
            <a:off x="8077382" y="1936859"/>
            <a:ext cx="929414" cy="916077"/>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fr-FR" sz="1200" b="1" dirty="0">
                <a:latin typeface="Verdana" panose="020B0604030504040204" pitchFamily="34" charset="0"/>
                <a:ea typeface="Verdana" panose="020B0604030504040204" pitchFamily="34" charset="0"/>
              </a:rPr>
              <a:t>53%</a:t>
            </a:r>
            <a:endParaRPr lang="fr-CI" sz="1200" b="1" dirty="0">
              <a:latin typeface="Verdana" panose="020B0604030504040204" pitchFamily="34" charset="0"/>
              <a:ea typeface="Verdana" panose="020B0604030504040204" pitchFamily="34" charset="0"/>
            </a:endParaRPr>
          </a:p>
        </p:txBody>
      </p:sp>
      <p:sp>
        <p:nvSpPr>
          <p:cNvPr id="19" name="Rectangle 18">
            <a:extLst>
              <a:ext uri="{FF2B5EF4-FFF2-40B4-BE49-F238E27FC236}">
                <a16:creationId xmlns:a16="http://schemas.microsoft.com/office/drawing/2014/main" id="{11F99957-66ED-CC8B-7E4B-B767C809E224}"/>
              </a:ext>
            </a:extLst>
          </p:cNvPr>
          <p:cNvSpPr/>
          <p:nvPr/>
        </p:nvSpPr>
        <p:spPr>
          <a:xfrm>
            <a:off x="1093622" y="1468778"/>
            <a:ext cx="2050875" cy="392969"/>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fr-FR" sz="1600" dirty="0">
                <a:latin typeface="Verdana" panose="020B0604030504040204" pitchFamily="34" charset="0"/>
                <a:ea typeface="Verdana" panose="020B0604030504040204" pitchFamily="34" charset="0"/>
              </a:rPr>
              <a:t>Catégorie de coût</a:t>
            </a:r>
            <a:endParaRPr lang="fr-CI" sz="1600" dirty="0">
              <a:latin typeface="Verdana" panose="020B0604030504040204" pitchFamily="34" charset="0"/>
              <a:ea typeface="Verdana" panose="020B0604030504040204" pitchFamily="34" charset="0"/>
            </a:endParaRPr>
          </a:p>
        </p:txBody>
      </p:sp>
      <p:sp>
        <p:nvSpPr>
          <p:cNvPr id="20" name="Rectangle 19">
            <a:extLst>
              <a:ext uri="{FF2B5EF4-FFF2-40B4-BE49-F238E27FC236}">
                <a16:creationId xmlns:a16="http://schemas.microsoft.com/office/drawing/2014/main" id="{A135C746-4976-BABB-8FC0-550EEBEFF719}"/>
              </a:ext>
            </a:extLst>
          </p:cNvPr>
          <p:cNvSpPr/>
          <p:nvPr/>
        </p:nvSpPr>
        <p:spPr>
          <a:xfrm>
            <a:off x="3433574" y="1462210"/>
            <a:ext cx="4356530" cy="39296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fr-FR" sz="1600" dirty="0">
                <a:latin typeface="Verdana" panose="020B0604030504040204" pitchFamily="34" charset="0"/>
                <a:ea typeface="Verdana" panose="020B0604030504040204" pitchFamily="34" charset="0"/>
              </a:rPr>
              <a:t>Composantes de coûts</a:t>
            </a:r>
            <a:endParaRPr lang="fr-CI" sz="1600" dirty="0">
              <a:latin typeface="Verdana" panose="020B0604030504040204" pitchFamily="34" charset="0"/>
              <a:ea typeface="Verdana" panose="020B0604030504040204" pitchFamily="34" charset="0"/>
            </a:endParaRPr>
          </a:p>
        </p:txBody>
      </p:sp>
      <p:sp>
        <p:nvSpPr>
          <p:cNvPr id="8" name="Rectangle 7">
            <a:extLst>
              <a:ext uri="{FF2B5EF4-FFF2-40B4-BE49-F238E27FC236}">
                <a16:creationId xmlns:a16="http://schemas.microsoft.com/office/drawing/2014/main" id="{450F80F6-2C7D-8191-10DE-62A75B0EF204}"/>
              </a:ext>
            </a:extLst>
          </p:cNvPr>
          <p:cNvSpPr/>
          <p:nvPr/>
        </p:nvSpPr>
        <p:spPr>
          <a:xfrm>
            <a:off x="8050378" y="3140967"/>
            <a:ext cx="929414" cy="905093"/>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fr-FR" sz="1200" b="1" dirty="0">
                <a:latin typeface="Verdana" panose="020B0604030504040204" pitchFamily="34" charset="0"/>
                <a:ea typeface="Verdana" panose="020B0604030504040204" pitchFamily="34" charset="0"/>
              </a:rPr>
              <a:t>28%</a:t>
            </a:r>
            <a:endParaRPr lang="fr-CI" sz="1200" b="1" dirty="0">
              <a:latin typeface="Verdana" panose="020B0604030504040204" pitchFamily="34" charset="0"/>
              <a:ea typeface="Verdana" panose="020B0604030504040204" pitchFamily="34" charset="0"/>
            </a:endParaRPr>
          </a:p>
        </p:txBody>
      </p:sp>
      <p:sp>
        <p:nvSpPr>
          <p:cNvPr id="13" name="Rectangle 12">
            <a:extLst>
              <a:ext uri="{FF2B5EF4-FFF2-40B4-BE49-F238E27FC236}">
                <a16:creationId xmlns:a16="http://schemas.microsoft.com/office/drawing/2014/main" id="{07423EC0-42EA-9932-1906-405274AD4C05}"/>
              </a:ext>
            </a:extLst>
          </p:cNvPr>
          <p:cNvSpPr/>
          <p:nvPr/>
        </p:nvSpPr>
        <p:spPr>
          <a:xfrm>
            <a:off x="8050378" y="4334090"/>
            <a:ext cx="929414" cy="937007"/>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fr-FR" sz="1200" b="1" dirty="0">
                <a:latin typeface="Verdana" panose="020B0604030504040204" pitchFamily="34" charset="0"/>
                <a:ea typeface="Verdana" panose="020B0604030504040204" pitchFamily="34" charset="0"/>
              </a:rPr>
              <a:t>6%</a:t>
            </a:r>
            <a:endParaRPr lang="fr-CI" sz="1200" b="1" dirty="0">
              <a:latin typeface="Verdana" panose="020B0604030504040204" pitchFamily="34" charset="0"/>
              <a:ea typeface="Verdana" panose="020B0604030504040204" pitchFamily="34" charset="0"/>
            </a:endParaRPr>
          </a:p>
        </p:txBody>
      </p:sp>
      <p:sp>
        <p:nvSpPr>
          <p:cNvPr id="14" name="Rectangle 13">
            <a:extLst>
              <a:ext uri="{FF2B5EF4-FFF2-40B4-BE49-F238E27FC236}">
                <a16:creationId xmlns:a16="http://schemas.microsoft.com/office/drawing/2014/main" id="{406CBE72-C976-6AE6-A69B-C625BB9E4969}"/>
              </a:ext>
            </a:extLst>
          </p:cNvPr>
          <p:cNvSpPr/>
          <p:nvPr/>
        </p:nvSpPr>
        <p:spPr>
          <a:xfrm>
            <a:off x="8050378" y="5591172"/>
            <a:ext cx="929414" cy="704868"/>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fr-FR" sz="1200" b="1" dirty="0">
                <a:latin typeface="Verdana" panose="020B0604030504040204" pitchFamily="34" charset="0"/>
                <a:ea typeface="Verdana" panose="020B0604030504040204" pitchFamily="34" charset="0"/>
              </a:rPr>
              <a:t>13%</a:t>
            </a:r>
            <a:endParaRPr lang="fr-CI" sz="1200" b="1" dirty="0">
              <a:latin typeface="Verdana" panose="020B0604030504040204" pitchFamily="34" charset="0"/>
              <a:ea typeface="Verdana" panose="020B0604030504040204" pitchFamily="34" charset="0"/>
            </a:endParaRPr>
          </a:p>
        </p:txBody>
      </p:sp>
      <p:sp>
        <p:nvSpPr>
          <p:cNvPr id="16" name="Rectangle 15">
            <a:extLst>
              <a:ext uri="{FF2B5EF4-FFF2-40B4-BE49-F238E27FC236}">
                <a16:creationId xmlns:a16="http://schemas.microsoft.com/office/drawing/2014/main" id="{CDD1B720-FCAF-67B9-149F-6F8F8F0EAA86}"/>
              </a:ext>
            </a:extLst>
          </p:cNvPr>
          <p:cNvSpPr/>
          <p:nvPr/>
        </p:nvSpPr>
        <p:spPr>
          <a:xfrm>
            <a:off x="3410655" y="5591171"/>
            <a:ext cx="4356530" cy="704482"/>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r>
              <a:rPr lang="fr-FR" sz="1400" b="1" u="sng" dirty="0">
                <a:latin typeface="Verdana" panose="020B0604030504040204" pitchFamily="34" charset="0"/>
                <a:ea typeface="Verdana" panose="020B0604030504040204" pitchFamily="34" charset="0"/>
              </a:rPr>
              <a:t>Rémunération du capital</a:t>
            </a:r>
          </a:p>
          <a:p>
            <a:r>
              <a:rPr lang="fr-FR" sz="1600" b="1" dirty="0">
                <a:latin typeface="Verdana" panose="020B0604030504040204" pitchFamily="34" charset="0"/>
                <a:ea typeface="Verdana" panose="020B0604030504040204" pitchFamily="34" charset="0"/>
              </a:rPr>
              <a:t>- </a:t>
            </a:r>
            <a:r>
              <a:rPr lang="fr-FR" sz="1400" dirty="0">
                <a:latin typeface="Verdana" panose="020B0604030504040204" pitchFamily="34" charset="0"/>
                <a:ea typeface="Verdana" panose="020B0604030504040204" pitchFamily="34" charset="0"/>
              </a:rPr>
              <a:t>Rémunération de la base d’actif (réseau</a:t>
            </a:r>
            <a:r>
              <a:rPr lang="fr-FR" sz="1600" dirty="0">
                <a:latin typeface="Verdana" panose="020B0604030504040204" pitchFamily="34" charset="0"/>
                <a:ea typeface="Verdana" panose="020B0604030504040204" pitchFamily="34" charset="0"/>
              </a:rPr>
              <a:t>)</a:t>
            </a:r>
          </a:p>
        </p:txBody>
      </p:sp>
      <p:sp>
        <p:nvSpPr>
          <p:cNvPr id="21" name="Rectangle 20">
            <a:extLst>
              <a:ext uri="{FF2B5EF4-FFF2-40B4-BE49-F238E27FC236}">
                <a16:creationId xmlns:a16="http://schemas.microsoft.com/office/drawing/2014/main" id="{8BDC385F-A74E-DFC4-7ECF-9CBB6D04675B}"/>
              </a:ext>
            </a:extLst>
          </p:cNvPr>
          <p:cNvSpPr/>
          <p:nvPr/>
        </p:nvSpPr>
        <p:spPr>
          <a:xfrm>
            <a:off x="8077382" y="1479285"/>
            <a:ext cx="929414" cy="39296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fr-FR" sz="1600" dirty="0">
                <a:latin typeface="Verdana" panose="020B0604030504040204" pitchFamily="34" charset="0"/>
                <a:ea typeface="Verdana" panose="020B0604030504040204" pitchFamily="34" charset="0"/>
              </a:rPr>
              <a:t>%</a:t>
            </a:r>
            <a:endParaRPr lang="fr-CI" sz="16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326815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F566876-9A3D-190F-6B18-DE090068C0A1}"/>
              </a:ext>
            </a:extLst>
          </p:cNvPr>
          <p:cNvSpPr/>
          <p:nvPr/>
        </p:nvSpPr>
        <p:spPr>
          <a:xfrm>
            <a:off x="827585" y="2631158"/>
            <a:ext cx="1224135" cy="3664883"/>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fr-FR" dirty="0"/>
              <a:t>Coût de revient</a:t>
            </a:r>
          </a:p>
          <a:p>
            <a:pPr algn="ctr"/>
            <a:r>
              <a:rPr lang="fr-FR" dirty="0"/>
              <a:t>=</a:t>
            </a:r>
          </a:p>
          <a:p>
            <a:pPr algn="ctr"/>
            <a:r>
              <a:rPr lang="fr-FR" dirty="0"/>
              <a:t>Recettes totales</a:t>
            </a:r>
            <a:endParaRPr lang="fr-CI" dirty="0"/>
          </a:p>
        </p:txBody>
      </p:sp>
      <p:sp>
        <p:nvSpPr>
          <p:cNvPr id="12" name="ZoneTexte 11">
            <a:extLst>
              <a:ext uri="{FF2B5EF4-FFF2-40B4-BE49-F238E27FC236}">
                <a16:creationId xmlns:a16="http://schemas.microsoft.com/office/drawing/2014/main" id="{B6B494EF-76D3-8B49-9400-26E93ECE8D58}"/>
              </a:ext>
            </a:extLst>
          </p:cNvPr>
          <p:cNvSpPr txBox="1"/>
          <p:nvPr/>
        </p:nvSpPr>
        <p:spPr>
          <a:xfrm>
            <a:off x="804672" y="997278"/>
            <a:ext cx="7534656" cy="369332"/>
          </a:xfrm>
          <a:prstGeom prst="rect">
            <a:avLst/>
          </a:prstGeom>
          <a:noFill/>
        </p:spPr>
        <p:txBody>
          <a:bodyPr wrap="square" rtlCol="0">
            <a:spAutoFit/>
          </a:bodyPr>
          <a:lstStyle/>
          <a:p>
            <a:r>
              <a:rPr lang="fr-CA" b="1" dirty="0">
                <a:solidFill>
                  <a:srgbClr val="E16C37"/>
                </a:solidFill>
                <a:latin typeface="Verdana" panose="020B0604030504040204" pitchFamily="34" charset="0"/>
                <a:ea typeface="Verdana" panose="020B0604030504040204" pitchFamily="34" charset="0"/>
              </a:rPr>
              <a:t>Structure tarifaire</a:t>
            </a:r>
            <a:endParaRPr lang="fr-FR" b="1" dirty="0">
              <a:solidFill>
                <a:srgbClr val="E16C37"/>
              </a:solidFill>
              <a:latin typeface="Verdana" panose="020B0604030504040204" pitchFamily="34" charset="0"/>
              <a:ea typeface="Verdana" panose="020B0604030504040204" pitchFamily="34" charset="0"/>
            </a:endParaRPr>
          </a:p>
        </p:txBody>
      </p:sp>
      <p:sp>
        <p:nvSpPr>
          <p:cNvPr id="3" name="Espace réservé du numéro de diapositive 2"/>
          <p:cNvSpPr>
            <a:spLocks noGrp="1"/>
          </p:cNvSpPr>
          <p:nvPr>
            <p:ph type="sldNum" sz="quarter" idx="12"/>
          </p:nvPr>
        </p:nvSpPr>
        <p:spPr/>
        <p:txBody>
          <a:bodyPr/>
          <a:lstStyle/>
          <a:p>
            <a:fld id="{A7473511-002A-4248-825D-B02AD56B6878}" type="slidenum">
              <a:rPr lang="fr-FR" smtClean="0"/>
              <a:pPr/>
              <a:t>17</a:t>
            </a:fld>
            <a:endParaRPr lang="fr-FR" dirty="0"/>
          </a:p>
        </p:txBody>
      </p:sp>
      <p:sp>
        <p:nvSpPr>
          <p:cNvPr id="5" name="Rectangle 4">
            <a:extLst>
              <a:ext uri="{FF2B5EF4-FFF2-40B4-BE49-F238E27FC236}">
                <a16:creationId xmlns:a16="http://schemas.microsoft.com/office/drawing/2014/main" id="{475BBD41-B292-ED31-E73B-9C98468A83BD}"/>
              </a:ext>
            </a:extLst>
          </p:cNvPr>
          <p:cNvSpPr/>
          <p:nvPr/>
        </p:nvSpPr>
        <p:spPr>
          <a:xfrm>
            <a:off x="3538881" y="2627739"/>
            <a:ext cx="2185082" cy="1940658"/>
          </a:xfrm>
          <a:prstGeom prst="rect">
            <a:avLst/>
          </a:prstGeom>
          <a:ln>
            <a:solidFill>
              <a:srgbClr val="00B050"/>
            </a:solidFill>
          </a:ln>
        </p:spPr>
        <p:style>
          <a:lnRef idx="2">
            <a:schemeClr val="accent4"/>
          </a:lnRef>
          <a:fillRef idx="1">
            <a:schemeClr val="lt1"/>
          </a:fillRef>
          <a:effectRef idx="0">
            <a:schemeClr val="accent4"/>
          </a:effectRef>
          <a:fontRef idx="minor">
            <a:schemeClr val="dk1"/>
          </a:fontRef>
        </p:style>
        <p:txBody>
          <a:bodyPr rtlCol="0" anchor="ctr"/>
          <a:lstStyle/>
          <a:p>
            <a:r>
              <a:rPr lang="fr-FR" sz="1400" dirty="0">
                <a:latin typeface="Verdana" panose="020B0604030504040204" pitchFamily="34" charset="0"/>
                <a:ea typeface="Verdana" panose="020B0604030504040204" pitchFamily="34" charset="0"/>
              </a:rPr>
              <a:t>B</a:t>
            </a:r>
            <a:r>
              <a:rPr lang="fr-CI" sz="1400" dirty="0">
                <a:latin typeface="Verdana" panose="020B0604030504040204" pitchFamily="34" charset="0"/>
                <a:ea typeface="Verdana" panose="020B0604030504040204" pitchFamily="34" charset="0"/>
              </a:rPr>
              <a:t>asse tension</a:t>
            </a:r>
            <a:endParaRPr lang="fr-FR" sz="1400" dirty="0">
              <a:latin typeface="Verdana" panose="020B0604030504040204" pitchFamily="34" charset="0"/>
              <a:ea typeface="Verdana" panose="020B0604030504040204" pitchFamily="34" charset="0"/>
            </a:endParaRPr>
          </a:p>
        </p:txBody>
      </p:sp>
      <p:sp>
        <p:nvSpPr>
          <p:cNvPr id="10" name="Signe Plus 9">
            <a:extLst>
              <a:ext uri="{FF2B5EF4-FFF2-40B4-BE49-F238E27FC236}">
                <a16:creationId xmlns:a16="http://schemas.microsoft.com/office/drawing/2014/main" id="{7F5D281D-BCA3-3782-65F7-A5BBE0945F9B}"/>
              </a:ext>
            </a:extLst>
          </p:cNvPr>
          <p:cNvSpPr/>
          <p:nvPr/>
        </p:nvSpPr>
        <p:spPr>
          <a:xfrm>
            <a:off x="6732239" y="3063601"/>
            <a:ext cx="288032" cy="226924"/>
          </a:xfrm>
          <a:prstGeom prst="mathPlu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I"/>
          </a:p>
        </p:txBody>
      </p:sp>
      <p:sp>
        <p:nvSpPr>
          <p:cNvPr id="17" name="Rectangle 16">
            <a:extLst>
              <a:ext uri="{FF2B5EF4-FFF2-40B4-BE49-F238E27FC236}">
                <a16:creationId xmlns:a16="http://schemas.microsoft.com/office/drawing/2014/main" id="{C4902DF3-E8F4-A65A-EF20-ECD543D53FE1}"/>
              </a:ext>
            </a:extLst>
          </p:cNvPr>
          <p:cNvSpPr/>
          <p:nvPr/>
        </p:nvSpPr>
        <p:spPr>
          <a:xfrm>
            <a:off x="5914981" y="2640857"/>
            <a:ext cx="2115611" cy="399112"/>
          </a:xfrm>
          <a:prstGeom prst="rect">
            <a:avLst/>
          </a:prstGeom>
          <a:ln>
            <a:solidFill>
              <a:srgbClr val="00B050"/>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fr-FR" sz="1400" dirty="0">
                <a:latin typeface="Verdana" panose="020B0604030504040204" pitchFamily="34" charset="0"/>
                <a:ea typeface="Verdana" panose="020B0604030504040204" pitchFamily="34" charset="0"/>
              </a:rPr>
              <a:t>Domestiques</a:t>
            </a:r>
            <a:endParaRPr lang="fr-CI" sz="1400" dirty="0">
              <a:latin typeface="Verdana" panose="020B0604030504040204" pitchFamily="34" charset="0"/>
              <a:ea typeface="Verdana" panose="020B0604030504040204" pitchFamily="34" charset="0"/>
            </a:endParaRPr>
          </a:p>
        </p:txBody>
      </p:sp>
      <p:sp>
        <p:nvSpPr>
          <p:cNvPr id="19" name="Rectangle 18">
            <a:extLst>
              <a:ext uri="{FF2B5EF4-FFF2-40B4-BE49-F238E27FC236}">
                <a16:creationId xmlns:a16="http://schemas.microsoft.com/office/drawing/2014/main" id="{11F99957-66ED-CC8B-7E4B-B767C809E224}"/>
              </a:ext>
            </a:extLst>
          </p:cNvPr>
          <p:cNvSpPr/>
          <p:nvPr/>
        </p:nvSpPr>
        <p:spPr>
          <a:xfrm>
            <a:off x="827585" y="1468777"/>
            <a:ext cx="1224135" cy="1070205"/>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fr-FR" sz="1200" b="1" dirty="0">
                <a:latin typeface="Verdana" panose="020B0604030504040204" pitchFamily="34" charset="0"/>
                <a:ea typeface="Verdana" panose="020B0604030504040204" pitchFamily="34" charset="0"/>
              </a:rPr>
              <a:t>Couverture des coûts totaux</a:t>
            </a:r>
            <a:endParaRPr lang="fr-CI" sz="1200" b="1" dirty="0">
              <a:latin typeface="Verdana" panose="020B0604030504040204" pitchFamily="34" charset="0"/>
              <a:ea typeface="Verdana" panose="020B0604030504040204" pitchFamily="34" charset="0"/>
            </a:endParaRPr>
          </a:p>
        </p:txBody>
      </p:sp>
      <p:sp>
        <p:nvSpPr>
          <p:cNvPr id="20" name="Rectangle 19">
            <a:extLst>
              <a:ext uri="{FF2B5EF4-FFF2-40B4-BE49-F238E27FC236}">
                <a16:creationId xmlns:a16="http://schemas.microsoft.com/office/drawing/2014/main" id="{A135C746-4976-BABB-8FC0-550EEBEFF719}"/>
              </a:ext>
            </a:extLst>
          </p:cNvPr>
          <p:cNvSpPr/>
          <p:nvPr/>
        </p:nvSpPr>
        <p:spPr>
          <a:xfrm>
            <a:off x="2123729" y="1462209"/>
            <a:ext cx="5906863" cy="274775"/>
          </a:xfrm>
          <a:prstGeom prst="rect">
            <a:avLst/>
          </a:prstGeom>
          <a:solidFill>
            <a:schemeClr val="accent6"/>
          </a:solidFill>
        </p:spPr>
        <p:style>
          <a:lnRef idx="3">
            <a:schemeClr val="lt1"/>
          </a:lnRef>
          <a:fillRef idx="1">
            <a:schemeClr val="accent2"/>
          </a:fillRef>
          <a:effectRef idx="1">
            <a:schemeClr val="accent2"/>
          </a:effectRef>
          <a:fontRef idx="minor">
            <a:schemeClr val="lt1"/>
          </a:fontRef>
        </p:style>
        <p:txBody>
          <a:bodyPr rtlCol="0" anchor="ctr"/>
          <a:lstStyle/>
          <a:p>
            <a:pPr algn="ctr"/>
            <a:r>
              <a:rPr lang="fr-FR" sz="1200" b="1" dirty="0">
                <a:latin typeface="Verdana" panose="020B0604030504040204" pitchFamily="34" charset="0"/>
                <a:ea typeface="Verdana" panose="020B0604030504040204" pitchFamily="34" charset="0"/>
              </a:rPr>
              <a:t>Classification des abonnés et élaboration de la structure tarifaire</a:t>
            </a:r>
          </a:p>
        </p:txBody>
      </p:sp>
      <p:sp>
        <p:nvSpPr>
          <p:cNvPr id="8" name="Rectangle 7">
            <a:extLst>
              <a:ext uri="{FF2B5EF4-FFF2-40B4-BE49-F238E27FC236}">
                <a16:creationId xmlns:a16="http://schemas.microsoft.com/office/drawing/2014/main" id="{450F80F6-2C7D-8191-10DE-62A75B0EF204}"/>
              </a:ext>
            </a:extLst>
          </p:cNvPr>
          <p:cNvSpPr/>
          <p:nvPr/>
        </p:nvSpPr>
        <p:spPr>
          <a:xfrm>
            <a:off x="8116953" y="2640857"/>
            <a:ext cx="958671" cy="422745"/>
          </a:xfrm>
          <a:prstGeom prst="rect">
            <a:avLst/>
          </a:prstGeom>
          <a:ln>
            <a:solidFill>
              <a:srgbClr val="00B050"/>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fr-FR" sz="1400" b="1" dirty="0">
                <a:latin typeface="Verdana" panose="020B0604030504040204" pitchFamily="34" charset="0"/>
                <a:ea typeface="Verdana" panose="020B0604030504040204" pitchFamily="34" charset="0"/>
              </a:rPr>
              <a:t>39%</a:t>
            </a:r>
            <a:endParaRPr lang="fr-CI" sz="1400" b="1"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id="{60035897-1993-D29F-0A41-C168B7CDE87A}"/>
              </a:ext>
            </a:extLst>
          </p:cNvPr>
          <p:cNvSpPr/>
          <p:nvPr/>
        </p:nvSpPr>
        <p:spPr>
          <a:xfrm>
            <a:off x="2123729" y="2631159"/>
            <a:ext cx="1224134" cy="3659792"/>
          </a:xfrm>
          <a:prstGeom prst="rect">
            <a:avLst/>
          </a:prstGeom>
          <a:ln>
            <a:solidFill>
              <a:srgbClr val="00B050"/>
            </a:solidFill>
          </a:ln>
        </p:spPr>
        <p:style>
          <a:lnRef idx="2">
            <a:schemeClr val="accent4"/>
          </a:lnRef>
          <a:fillRef idx="1">
            <a:schemeClr val="lt1"/>
          </a:fillRef>
          <a:effectRef idx="0">
            <a:schemeClr val="accent4"/>
          </a:effectRef>
          <a:fontRef idx="minor">
            <a:schemeClr val="dk1"/>
          </a:fontRef>
        </p:style>
        <p:txBody>
          <a:bodyPr rtlCol="0" anchor="ctr"/>
          <a:lstStyle/>
          <a:p>
            <a:r>
              <a:rPr lang="fr-CI" sz="1800" b="1" dirty="0"/>
              <a:t>-Prime fixe</a:t>
            </a:r>
          </a:p>
          <a:p>
            <a:endParaRPr lang="fr-CI" sz="1800" b="1" dirty="0"/>
          </a:p>
          <a:p>
            <a:r>
              <a:rPr lang="fr-CI" sz="1800" b="1" dirty="0"/>
              <a:t>-Part variable</a:t>
            </a:r>
          </a:p>
        </p:txBody>
      </p:sp>
      <p:sp>
        <p:nvSpPr>
          <p:cNvPr id="18" name="Rectangle 17">
            <a:extLst>
              <a:ext uri="{FF2B5EF4-FFF2-40B4-BE49-F238E27FC236}">
                <a16:creationId xmlns:a16="http://schemas.microsoft.com/office/drawing/2014/main" id="{C12A815B-839F-E850-5C01-60B76CDB1A20}"/>
              </a:ext>
            </a:extLst>
          </p:cNvPr>
          <p:cNvSpPr/>
          <p:nvPr/>
        </p:nvSpPr>
        <p:spPr>
          <a:xfrm>
            <a:off x="3552382" y="1829373"/>
            <a:ext cx="4478210" cy="285625"/>
          </a:xfrm>
          <a:prstGeom prst="rect">
            <a:avLst/>
          </a:prstGeom>
          <a:solidFill>
            <a:schemeClr val="accent6"/>
          </a:solidFill>
          <a:ln>
            <a:no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fr-FR" sz="1200" b="1" dirty="0">
                <a:latin typeface="Verdana" panose="020B0604030504040204" pitchFamily="34" charset="0"/>
                <a:ea typeface="Verdana" panose="020B0604030504040204" pitchFamily="34" charset="0"/>
              </a:rPr>
              <a:t>Allocation des coûts</a:t>
            </a:r>
          </a:p>
        </p:txBody>
      </p:sp>
      <p:sp>
        <p:nvSpPr>
          <p:cNvPr id="22" name="Rectangle 21">
            <a:extLst>
              <a:ext uri="{FF2B5EF4-FFF2-40B4-BE49-F238E27FC236}">
                <a16:creationId xmlns:a16="http://schemas.microsoft.com/office/drawing/2014/main" id="{CB7CA52B-2779-FF00-7F58-B2C3FA631115}"/>
              </a:ext>
            </a:extLst>
          </p:cNvPr>
          <p:cNvSpPr/>
          <p:nvPr/>
        </p:nvSpPr>
        <p:spPr>
          <a:xfrm>
            <a:off x="2123729" y="1843498"/>
            <a:ext cx="1224135" cy="695484"/>
          </a:xfrm>
          <a:prstGeom prst="rect">
            <a:avLst/>
          </a:prstGeom>
          <a:solidFill>
            <a:schemeClr val="accent6"/>
          </a:solidFill>
          <a:ln>
            <a:no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fr-FR" sz="1200" b="1" dirty="0">
                <a:latin typeface="Verdana" panose="020B0604030504040204" pitchFamily="34" charset="0"/>
                <a:ea typeface="Verdana" panose="020B0604030504040204" pitchFamily="34" charset="0"/>
              </a:rPr>
              <a:t>Composantes du tarif</a:t>
            </a:r>
          </a:p>
        </p:txBody>
      </p:sp>
      <p:sp>
        <p:nvSpPr>
          <p:cNvPr id="24" name="Rectangle 23">
            <a:extLst>
              <a:ext uri="{FF2B5EF4-FFF2-40B4-BE49-F238E27FC236}">
                <a16:creationId xmlns:a16="http://schemas.microsoft.com/office/drawing/2014/main" id="{79CFB403-D8CF-500D-C43E-B35F3DBC2F94}"/>
              </a:ext>
            </a:extLst>
          </p:cNvPr>
          <p:cNvSpPr/>
          <p:nvPr/>
        </p:nvSpPr>
        <p:spPr>
          <a:xfrm>
            <a:off x="3552383" y="2158783"/>
            <a:ext cx="2185082" cy="371828"/>
          </a:xfrm>
          <a:prstGeom prst="rect">
            <a:avLst/>
          </a:prstGeom>
          <a:solidFill>
            <a:schemeClr val="accent6"/>
          </a:solidFill>
          <a:ln>
            <a:no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fr-FR" sz="1200" b="1" dirty="0">
                <a:latin typeface="Verdana" panose="020B0604030504040204" pitchFamily="34" charset="0"/>
                <a:ea typeface="Verdana" panose="020B0604030504040204" pitchFamily="34" charset="0"/>
              </a:rPr>
              <a:t>Par Niveau de tension</a:t>
            </a:r>
          </a:p>
        </p:txBody>
      </p:sp>
      <p:sp>
        <p:nvSpPr>
          <p:cNvPr id="25" name="Rectangle 24">
            <a:extLst>
              <a:ext uri="{FF2B5EF4-FFF2-40B4-BE49-F238E27FC236}">
                <a16:creationId xmlns:a16="http://schemas.microsoft.com/office/drawing/2014/main" id="{D421C587-1639-880F-6EE4-9B8D486FE403}"/>
              </a:ext>
            </a:extLst>
          </p:cNvPr>
          <p:cNvSpPr/>
          <p:nvPr/>
        </p:nvSpPr>
        <p:spPr>
          <a:xfrm>
            <a:off x="5928720" y="2166559"/>
            <a:ext cx="2101872" cy="371049"/>
          </a:xfrm>
          <a:prstGeom prst="rect">
            <a:avLst/>
          </a:prstGeom>
          <a:solidFill>
            <a:schemeClr val="accent6"/>
          </a:solidFill>
          <a:ln>
            <a:no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fr-FR" sz="1200" b="1" dirty="0">
                <a:latin typeface="Verdana" panose="020B0604030504040204" pitchFamily="34" charset="0"/>
                <a:ea typeface="Verdana" panose="020B0604030504040204" pitchFamily="34" charset="0"/>
              </a:rPr>
              <a:t>Par usage</a:t>
            </a:r>
          </a:p>
        </p:txBody>
      </p:sp>
      <p:sp>
        <p:nvSpPr>
          <p:cNvPr id="26" name="Rectangle 25">
            <a:extLst>
              <a:ext uri="{FF2B5EF4-FFF2-40B4-BE49-F238E27FC236}">
                <a16:creationId xmlns:a16="http://schemas.microsoft.com/office/drawing/2014/main" id="{C4624DC3-4C61-19D4-1A4E-6221E8AB10CC}"/>
              </a:ext>
            </a:extLst>
          </p:cNvPr>
          <p:cNvSpPr/>
          <p:nvPr/>
        </p:nvSpPr>
        <p:spPr>
          <a:xfrm>
            <a:off x="3552382" y="4941167"/>
            <a:ext cx="2148899" cy="1345943"/>
          </a:xfrm>
          <a:prstGeom prst="rect">
            <a:avLst/>
          </a:prstGeom>
          <a:ln>
            <a:solidFill>
              <a:srgbClr val="00B050"/>
            </a:solidFill>
          </a:ln>
        </p:spPr>
        <p:style>
          <a:lnRef idx="2">
            <a:schemeClr val="accent4"/>
          </a:lnRef>
          <a:fillRef idx="1">
            <a:schemeClr val="lt1"/>
          </a:fillRef>
          <a:effectRef idx="0">
            <a:schemeClr val="accent4"/>
          </a:effectRef>
          <a:fontRef idx="minor">
            <a:schemeClr val="dk1"/>
          </a:fontRef>
        </p:style>
        <p:txBody>
          <a:bodyPr rtlCol="0" anchor="ctr"/>
          <a:lstStyle/>
          <a:p>
            <a:r>
              <a:rPr lang="fr-FR" sz="1400" dirty="0">
                <a:latin typeface="Verdana" panose="020B0604030504040204" pitchFamily="34" charset="0"/>
                <a:ea typeface="Verdana" panose="020B0604030504040204" pitchFamily="34" charset="0"/>
              </a:rPr>
              <a:t>Moyenne tension</a:t>
            </a:r>
          </a:p>
          <a:p>
            <a:r>
              <a:rPr lang="fr-FR" sz="1400" dirty="0">
                <a:latin typeface="Verdana" panose="020B0604030504040204" pitchFamily="34" charset="0"/>
                <a:ea typeface="Verdana" panose="020B0604030504040204" pitchFamily="34" charset="0"/>
              </a:rPr>
              <a:t>&amp;</a:t>
            </a:r>
          </a:p>
          <a:p>
            <a:r>
              <a:rPr lang="fr-FR" sz="1400" dirty="0">
                <a:latin typeface="Verdana" panose="020B0604030504040204" pitchFamily="34" charset="0"/>
                <a:ea typeface="Verdana" panose="020B0604030504040204" pitchFamily="34" charset="0"/>
              </a:rPr>
              <a:t>Haute </a:t>
            </a:r>
            <a:r>
              <a:rPr lang="fr-CI" sz="1400" dirty="0">
                <a:latin typeface="Verdana" panose="020B0604030504040204" pitchFamily="34" charset="0"/>
                <a:ea typeface="Verdana" panose="020B0604030504040204" pitchFamily="34" charset="0"/>
              </a:rPr>
              <a:t>tension</a:t>
            </a:r>
            <a:endParaRPr lang="fr-FR" sz="1400" dirty="0">
              <a:latin typeface="Verdana" panose="020B0604030504040204" pitchFamily="34" charset="0"/>
              <a:ea typeface="Verdana" panose="020B0604030504040204" pitchFamily="34" charset="0"/>
            </a:endParaRPr>
          </a:p>
        </p:txBody>
      </p:sp>
      <p:sp>
        <p:nvSpPr>
          <p:cNvPr id="27" name="Signe Plus 26">
            <a:extLst>
              <a:ext uri="{FF2B5EF4-FFF2-40B4-BE49-F238E27FC236}">
                <a16:creationId xmlns:a16="http://schemas.microsoft.com/office/drawing/2014/main" id="{2CFDB56C-9468-1F4D-0914-FE2A4AE28848}"/>
              </a:ext>
            </a:extLst>
          </p:cNvPr>
          <p:cNvSpPr/>
          <p:nvPr/>
        </p:nvSpPr>
        <p:spPr>
          <a:xfrm>
            <a:off x="6709321" y="3828615"/>
            <a:ext cx="288032" cy="226924"/>
          </a:xfrm>
          <a:prstGeom prst="mathPlu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I"/>
          </a:p>
        </p:txBody>
      </p:sp>
      <p:sp>
        <p:nvSpPr>
          <p:cNvPr id="28" name="Rectangle 27">
            <a:extLst>
              <a:ext uri="{FF2B5EF4-FFF2-40B4-BE49-F238E27FC236}">
                <a16:creationId xmlns:a16="http://schemas.microsoft.com/office/drawing/2014/main" id="{6F459B27-D023-8E78-1A0F-D5DD71EA864B}"/>
              </a:ext>
            </a:extLst>
          </p:cNvPr>
          <p:cNvSpPr/>
          <p:nvPr/>
        </p:nvSpPr>
        <p:spPr>
          <a:xfrm>
            <a:off x="5914981" y="3336892"/>
            <a:ext cx="2115611" cy="399112"/>
          </a:xfrm>
          <a:prstGeom prst="rect">
            <a:avLst/>
          </a:prstGeom>
          <a:ln>
            <a:solidFill>
              <a:srgbClr val="00B050"/>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fr-FR" sz="1400" dirty="0">
                <a:latin typeface="Verdana" panose="020B0604030504040204" pitchFamily="34" charset="0"/>
                <a:ea typeface="Verdana" panose="020B0604030504040204" pitchFamily="34" charset="0"/>
              </a:rPr>
              <a:t>Professionnels</a:t>
            </a:r>
            <a:endParaRPr lang="fr-CI" sz="1400" dirty="0">
              <a:latin typeface="Verdana" panose="020B0604030504040204" pitchFamily="34" charset="0"/>
              <a:ea typeface="Verdana" panose="020B0604030504040204" pitchFamily="34" charset="0"/>
            </a:endParaRPr>
          </a:p>
        </p:txBody>
      </p:sp>
      <p:sp>
        <p:nvSpPr>
          <p:cNvPr id="29" name="Signe Plus 28">
            <a:extLst>
              <a:ext uri="{FF2B5EF4-FFF2-40B4-BE49-F238E27FC236}">
                <a16:creationId xmlns:a16="http://schemas.microsoft.com/office/drawing/2014/main" id="{17F9C3BD-2190-B7D8-6AC6-1578BBADE1AD}"/>
              </a:ext>
            </a:extLst>
          </p:cNvPr>
          <p:cNvSpPr/>
          <p:nvPr/>
        </p:nvSpPr>
        <p:spPr>
          <a:xfrm>
            <a:off x="6709321" y="4608951"/>
            <a:ext cx="288032" cy="226924"/>
          </a:xfrm>
          <a:prstGeom prst="mathPlu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I"/>
          </a:p>
        </p:txBody>
      </p:sp>
      <p:sp>
        <p:nvSpPr>
          <p:cNvPr id="30" name="Rectangle 29">
            <a:extLst>
              <a:ext uri="{FF2B5EF4-FFF2-40B4-BE49-F238E27FC236}">
                <a16:creationId xmlns:a16="http://schemas.microsoft.com/office/drawing/2014/main" id="{DEA54605-8FA9-7EF4-2544-458D7B07DAB3}"/>
              </a:ext>
            </a:extLst>
          </p:cNvPr>
          <p:cNvSpPr/>
          <p:nvPr/>
        </p:nvSpPr>
        <p:spPr>
          <a:xfrm>
            <a:off x="5889024" y="4157193"/>
            <a:ext cx="2141568" cy="399112"/>
          </a:xfrm>
          <a:prstGeom prst="rect">
            <a:avLst/>
          </a:prstGeom>
          <a:ln>
            <a:solidFill>
              <a:srgbClr val="00B050"/>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fr-FR" sz="1400" dirty="0">
                <a:latin typeface="Verdana" panose="020B0604030504040204" pitchFamily="34" charset="0"/>
                <a:ea typeface="Verdana" panose="020B0604030504040204" pitchFamily="34" charset="0"/>
              </a:rPr>
              <a:t>Eclairage Public</a:t>
            </a:r>
            <a:endParaRPr lang="fr-CI" sz="1400" dirty="0">
              <a:latin typeface="Verdana" panose="020B0604030504040204" pitchFamily="34" charset="0"/>
              <a:ea typeface="Verdana" panose="020B0604030504040204" pitchFamily="34" charset="0"/>
            </a:endParaRPr>
          </a:p>
        </p:txBody>
      </p:sp>
      <p:sp>
        <p:nvSpPr>
          <p:cNvPr id="31" name="Signe Plus 30">
            <a:extLst>
              <a:ext uri="{FF2B5EF4-FFF2-40B4-BE49-F238E27FC236}">
                <a16:creationId xmlns:a16="http://schemas.microsoft.com/office/drawing/2014/main" id="{C9AE550E-FE9E-DC98-2264-001E9789D6B4}"/>
              </a:ext>
            </a:extLst>
          </p:cNvPr>
          <p:cNvSpPr/>
          <p:nvPr/>
        </p:nvSpPr>
        <p:spPr>
          <a:xfrm>
            <a:off x="6767096" y="5487759"/>
            <a:ext cx="288032" cy="226924"/>
          </a:xfrm>
          <a:prstGeom prst="mathPlu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I"/>
          </a:p>
        </p:txBody>
      </p:sp>
      <p:sp>
        <p:nvSpPr>
          <p:cNvPr id="32" name="Rectangle 31">
            <a:extLst>
              <a:ext uri="{FF2B5EF4-FFF2-40B4-BE49-F238E27FC236}">
                <a16:creationId xmlns:a16="http://schemas.microsoft.com/office/drawing/2014/main" id="{5EDEE793-6FF7-A45A-9A3C-B52D194D00FC}"/>
              </a:ext>
            </a:extLst>
          </p:cNvPr>
          <p:cNvSpPr/>
          <p:nvPr/>
        </p:nvSpPr>
        <p:spPr>
          <a:xfrm>
            <a:off x="5848158" y="4941167"/>
            <a:ext cx="2196000" cy="399112"/>
          </a:xfrm>
          <a:prstGeom prst="rect">
            <a:avLst/>
          </a:prstGeom>
          <a:ln>
            <a:solidFill>
              <a:srgbClr val="00B050"/>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fr-FR" sz="1400" dirty="0">
                <a:latin typeface="Verdana" panose="020B0604030504040204" pitchFamily="34" charset="0"/>
                <a:ea typeface="Verdana" panose="020B0604030504040204" pitchFamily="34" charset="0"/>
              </a:rPr>
              <a:t>Industriels/Particuliers</a:t>
            </a:r>
            <a:endParaRPr lang="fr-CI" sz="1400" dirty="0">
              <a:latin typeface="Verdana" panose="020B0604030504040204" pitchFamily="34" charset="0"/>
              <a:ea typeface="Verdana" panose="020B0604030504040204" pitchFamily="34" charset="0"/>
            </a:endParaRPr>
          </a:p>
        </p:txBody>
      </p:sp>
      <p:sp>
        <p:nvSpPr>
          <p:cNvPr id="33" name="Rectangle 32">
            <a:extLst>
              <a:ext uri="{FF2B5EF4-FFF2-40B4-BE49-F238E27FC236}">
                <a16:creationId xmlns:a16="http://schemas.microsoft.com/office/drawing/2014/main" id="{E9551DB3-3073-A5E7-79F2-B5760254DDF9}"/>
              </a:ext>
            </a:extLst>
          </p:cNvPr>
          <p:cNvSpPr/>
          <p:nvPr/>
        </p:nvSpPr>
        <p:spPr>
          <a:xfrm>
            <a:off x="5902673" y="5865812"/>
            <a:ext cx="2127919" cy="399112"/>
          </a:xfrm>
          <a:prstGeom prst="rect">
            <a:avLst/>
          </a:prstGeom>
          <a:ln>
            <a:solidFill>
              <a:srgbClr val="00B050"/>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fr-FR" sz="1400" dirty="0">
                <a:latin typeface="Verdana" panose="020B0604030504040204" pitchFamily="34" charset="0"/>
                <a:ea typeface="Verdana" panose="020B0604030504040204" pitchFamily="34" charset="0"/>
              </a:rPr>
              <a:t>Minier</a:t>
            </a:r>
            <a:endParaRPr lang="fr-CI" sz="1400" dirty="0">
              <a:latin typeface="Verdana" panose="020B0604030504040204" pitchFamily="34" charset="0"/>
              <a:ea typeface="Verdana" panose="020B0604030504040204" pitchFamily="34" charset="0"/>
            </a:endParaRPr>
          </a:p>
        </p:txBody>
      </p:sp>
      <p:sp>
        <p:nvSpPr>
          <p:cNvPr id="38" name="Rectangle 37">
            <a:extLst>
              <a:ext uri="{FF2B5EF4-FFF2-40B4-BE49-F238E27FC236}">
                <a16:creationId xmlns:a16="http://schemas.microsoft.com/office/drawing/2014/main" id="{E50E4A09-75F6-1B4A-838E-F228BAA913BA}"/>
              </a:ext>
            </a:extLst>
          </p:cNvPr>
          <p:cNvSpPr/>
          <p:nvPr/>
        </p:nvSpPr>
        <p:spPr>
          <a:xfrm>
            <a:off x="8116954" y="1468777"/>
            <a:ext cx="958672" cy="1070205"/>
          </a:xfrm>
          <a:prstGeom prst="rect">
            <a:avLst/>
          </a:prstGeom>
          <a:solidFill>
            <a:schemeClr val="accent6"/>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fr-FR" sz="1200" b="1" dirty="0">
                <a:latin typeface="Verdana" panose="020B0604030504040204" pitchFamily="34" charset="0"/>
                <a:ea typeface="Verdana" panose="020B0604030504040204" pitchFamily="34" charset="0"/>
              </a:rPr>
              <a:t>% du Chiffre d’affaires</a:t>
            </a:r>
            <a:endParaRPr lang="fr-CI" sz="1200" b="1" dirty="0">
              <a:latin typeface="Verdana" panose="020B0604030504040204" pitchFamily="34" charset="0"/>
              <a:ea typeface="Verdana" panose="020B0604030504040204" pitchFamily="34" charset="0"/>
            </a:endParaRPr>
          </a:p>
        </p:txBody>
      </p:sp>
      <p:sp>
        <p:nvSpPr>
          <p:cNvPr id="39" name="Rectangle 38">
            <a:extLst>
              <a:ext uri="{FF2B5EF4-FFF2-40B4-BE49-F238E27FC236}">
                <a16:creationId xmlns:a16="http://schemas.microsoft.com/office/drawing/2014/main" id="{FAC82290-C93E-2827-0D83-60B99304C608}"/>
              </a:ext>
            </a:extLst>
          </p:cNvPr>
          <p:cNvSpPr/>
          <p:nvPr/>
        </p:nvSpPr>
        <p:spPr>
          <a:xfrm>
            <a:off x="8116954" y="3336892"/>
            <a:ext cx="958671" cy="397784"/>
          </a:xfrm>
          <a:prstGeom prst="rect">
            <a:avLst/>
          </a:prstGeom>
          <a:ln>
            <a:solidFill>
              <a:srgbClr val="00B050"/>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fr-FR" sz="1400" b="1" dirty="0">
                <a:latin typeface="Verdana" panose="020B0604030504040204" pitchFamily="34" charset="0"/>
                <a:ea typeface="Verdana" panose="020B0604030504040204" pitchFamily="34" charset="0"/>
              </a:rPr>
              <a:t>10%</a:t>
            </a:r>
            <a:endParaRPr lang="fr-CI" sz="1400" b="1" dirty="0">
              <a:latin typeface="Verdana" panose="020B0604030504040204" pitchFamily="34" charset="0"/>
              <a:ea typeface="Verdana" panose="020B0604030504040204" pitchFamily="34" charset="0"/>
            </a:endParaRPr>
          </a:p>
        </p:txBody>
      </p:sp>
      <p:sp>
        <p:nvSpPr>
          <p:cNvPr id="40" name="Rectangle 39">
            <a:extLst>
              <a:ext uri="{FF2B5EF4-FFF2-40B4-BE49-F238E27FC236}">
                <a16:creationId xmlns:a16="http://schemas.microsoft.com/office/drawing/2014/main" id="{8EF71DB8-3C53-B869-BBF9-E57328DBD373}"/>
              </a:ext>
            </a:extLst>
          </p:cNvPr>
          <p:cNvSpPr/>
          <p:nvPr/>
        </p:nvSpPr>
        <p:spPr>
          <a:xfrm>
            <a:off x="8116953" y="4140918"/>
            <a:ext cx="958671" cy="397784"/>
          </a:xfrm>
          <a:prstGeom prst="rect">
            <a:avLst/>
          </a:prstGeom>
          <a:ln>
            <a:solidFill>
              <a:srgbClr val="00B050"/>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fr-FR" sz="1400" b="1" dirty="0">
                <a:latin typeface="Verdana" panose="020B0604030504040204" pitchFamily="34" charset="0"/>
                <a:ea typeface="Verdana" panose="020B0604030504040204" pitchFamily="34" charset="0"/>
              </a:rPr>
              <a:t>7%</a:t>
            </a:r>
            <a:endParaRPr lang="fr-CI" sz="1400" b="1" dirty="0">
              <a:latin typeface="Verdana" panose="020B0604030504040204" pitchFamily="34" charset="0"/>
              <a:ea typeface="Verdana" panose="020B0604030504040204" pitchFamily="34" charset="0"/>
            </a:endParaRPr>
          </a:p>
        </p:txBody>
      </p:sp>
      <p:sp>
        <p:nvSpPr>
          <p:cNvPr id="41" name="Rectangle 40">
            <a:extLst>
              <a:ext uri="{FF2B5EF4-FFF2-40B4-BE49-F238E27FC236}">
                <a16:creationId xmlns:a16="http://schemas.microsoft.com/office/drawing/2014/main" id="{2AB23D1F-BD31-B888-ABFD-549D7BF2D35B}"/>
              </a:ext>
            </a:extLst>
          </p:cNvPr>
          <p:cNvSpPr/>
          <p:nvPr/>
        </p:nvSpPr>
        <p:spPr>
          <a:xfrm>
            <a:off x="8108889" y="4941167"/>
            <a:ext cx="958671" cy="397784"/>
          </a:xfrm>
          <a:prstGeom prst="rect">
            <a:avLst/>
          </a:prstGeom>
          <a:ln>
            <a:solidFill>
              <a:srgbClr val="00B050"/>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fr-FR" sz="1400" b="1" dirty="0">
                <a:latin typeface="Verdana" panose="020B0604030504040204" pitchFamily="34" charset="0"/>
                <a:ea typeface="Verdana" panose="020B0604030504040204" pitchFamily="34" charset="0"/>
              </a:rPr>
              <a:t>41%</a:t>
            </a:r>
            <a:endParaRPr lang="fr-CI" sz="1400" b="1" dirty="0">
              <a:latin typeface="Verdana" panose="020B0604030504040204" pitchFamily="34" charset="0"/>
              <a:ea typeface="Verdana" panose="020B0604030504040204" pitchFamily="34" charset="0"/>
            </a:endParaRPr>
          </a:p>
        </p:txBody>
      </p:sp>
      <p:sp>
        <p:nvSpPr>
          <p:cNvPr id="42" name="Rectangle 41">
            <a:extLst>
              <a:ext uri="{FF2B5EF4-FFF2-40B4-BE49-F238E27FC236}">
                <a16:creationId xmlns:a16="http://schemas.microsoft.com/office/drawing/2014/main" id="{97AC1C60-F7EF-F6E3-F1BC-B12437DFB77B}"/>
              </a:ext>
            </a:extLst>
          </p:cNvPr>
          <p:cNvSpPr/>
          <p:nvPr/>
        </p:nvSpPr>
        <p:spPr>
          <a:xfrm>
            <a:off x="8116952" y="5860722"/>
            <a:ext cx="958671" cy="406879"/>
          </a:xfrm>
          <a:prstGeom prst="rect">
            <a:avLst/>
          </a:prstGeom>
          <a:ln>
            <a:solidFill>
              <a:srgbClr val="00B050"/>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fr-FR" sz="1400" b="1" dirty="0">
                <a:latin typeface="Verdana" panose="020B0604030504040204" pitchFamily="34" charset="0"/>
                <a:ea typeface="Verdana" panose="020B0604030504040204" pitchFamily="34" charset="0"/>
              </a:rPr>
              <a:t>3%</a:t>
            </a:r>
            <a:endParaRPr lang="fr-CI" sz="1400" b="1" dirty="0">
              <a:latin typeface="Verdana" panose="020B0604030504040204" pitchFamily="34" charset="0"/>
              <a:ea typeface="Verdana" panose="020B0604030504040204" pitchFamily="34" charset="0"/>
            </a:endParaRPr>
          </a:p>
        </p:txBody>
      </p:sp>
      <p:sp>
        <p:nvSpPr>
          <p:cNvPr id="11" name="Titre 1">
            <a:extLst>
              <a:ext uri="{FF2B5EF4-FFF2-40B4-BE49-F238E27FC236}">
                <a16:creationId xmlns:a16="http://schemas.microsoft.com/office/drawing/2014/main" id="{E54ADCB6-56EA-9DB7-DB18-8D9BFFBA7652}"/>
              </a:ext>
            </a:extLst>
          </p:cNvPr>
          <p:cNvSpPr txBox="1">
            <a:spLocks/>
          </p:cNvSpPr>
          <p:nvPr/>
        </p:nvSpPr>
        <p:spPr>
          <a:xfrm>
            <a:off x="840591" y="235486"/>
            <a:ext cx="8189217" cy="511322"/>
          </a:xfrm>
          <a:prstGeom prst="rect">
            <a:avLst/>
          </a:prstGeom>
          <a:solidFill>
            <a:srgbClr val="22477F"/>
          </a:solidFill>
        </p:spPr>
        <p:txBody>
          <a:bodyPr vert="horz" lIns="91440" tIns="45720" rIns="91440" bIns="45720" rtlCol="0" anchor="ctr">
            <a:normAutofit/>
          </a:bodyPr>
          <a:lstStyle>
            <a:lvl1pPr algn="l" defTabSz="685800" rtl="0" eaLnBrk="1" latinLnBrk="0" hangingPunct="1">
              <a:lnSpc>
                <a:spcPct val="90000"/>
              </a:lnSpc>
              <a:spcBef>
                <a:spcPct val="0"/>
              </a:spcBef>
              <a:buNone/>
              <a:defRPr sz="2700" b="1" kern="1200" baseline="0">
                <a:solidFill>
                  <a:srgbClr val="22477F"/>
                </a:solidFill>
                <a:latin typeface="Century Schoolbook" panose="02040604050505020304" pitchFamily="18" charset="0"/>
                <a:ea typeface="+mj-ea"/>
                <a:cs typeface="+mj-cs"/>
              </a:defRPr>
            </a:lvl1pPr>
          </a:lstStyle>
          <a:p>
            <a:r>
              <a:rPr lang="fr-FR" sz="2000" dirty="0">
                <a:solidFill>
                  <a:schemeClr val="bg1"/>
                </a:solidFill>
                <a:latin typeface="Verdana" panose="020B0604030504040204" pitchFamily="34" charset="0"/>
                <a:ea typeface="Verdana" panose="020B0604030504040204" pitchFamily="34" charset="0"/>
              </a:rPr>
              <a:t>III.3. Construction du tarif en Côte d’Ivoire  1/3</a:t>
            </a:r>
          </a:p>
        </p:txBody>
      </p:sp>
    </p:spTree>
    <p:extLst>
      <p:ext uri="{BB962C8B-B14F-4D97-AF65-F5344CB8AC3E}">
        <p14:creationId xmlns:p14="http://schemas.microsoft.com/office/powerpoint/2010/main" val="8660672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40591" y="235486"/>
            <a:ext cx="8189217" cy="511322"/>
          </a:xfrm>
          <a:solidFill>
            <a:srgbClr val="22477F"/>
          </a:solidFill>
        </p:spPr>
        <p:txBody>
          <a:bodyPr>
            <a:normAutofit/>
          </a:bodyPr>
          <a:lstStyle/>
          <a:p>
            <a:r>
              <a:rPr lang="fr-FR" sz="2000" dirty="0">
                <a:solidFill>
                  <a:schemeClr val="bg1"/>
                </a:solidFill>
                <a:latin typeface="Verdana" panose="020B0604030504040204" pitchFamily="34" charset="0"/>
                <a:ea typeface="Verdana" panose="020B0604030504040204" pitchFamily="34" charset="0"/>
              </a:rPr>
              <a:t>III.3. Construction du tarif en Côte d’Ivoire  2/3</a:t>
            </a:r>
          </a:p>
        </p:txBody>
      </p:sp>
      <p:sp>
        <p:nvSpPr>
          <p:cNvPr id="12" name="ZoneTexte 11">
            <a:extLst>
              <a:ext uri="{FF2B5EF4-FFF2-40B4-BE49-F238E27FC236}">
                <a16:creationId xmlns:a16="http://schemas.microsoft.com/office/drawing/2014/main" id="{B6B494EF-76D3-8B49-9400-26E93ECE8D58}"/>
              </a:ext>
            </a:extLst>
          </p:cNvPr>
          <p:cNvSpPr txBox="1"/>
          <p:nvPr/>
        </p:nvSpPr>
        <p:spPr>
          <a:xfrm>
            <a:off x="804672" y="746808"/>
            <a:ext cx="7534656" cy="369332"/>
          </a:xfrm>
          <a:prstGeom prst="rect">
            <a:avLst/>
          </a:prstGeom>
          <a:noFill/>
        </p:spPr>
        <p:txBody>
          <a:bodyPr wrap="square" rtlCol="0">
            <a:spAutoFit/>
          </a:bodyPr>
          <a:lstStyle/>
          <a:p>
            <a:r>
              <a:rPr lang="fr-CA" b="1" u="sng" dirty="0">
                <a:solidFill>
                  <a:srgbClr val="E16C37"/>
                </a:solidFill>
                <a:latin typeface="Verdana" panose="020B0604030504040204" pitchFamily="34" charset="0"/>
                <a:ea typeface="Verdana" panose="020B0604030504040204" pitchFamily="34" charset="0"/>
              </a:rPr>
              <a:t>La couverture des coûts</a:t>
            </a:r>
            <a:endParaRPr lang="fr-FR" b="1" u="sng" dirty="0">
              <a:solidFill>
                <a:srgbClr val="E16C37"/>
              </a:solidFill>
              <a:latin typeface="Verdana" panose="020B0604030504040204" pitchFamily="34" charset="0"/>
              <a:ea typeface="Verdana" panose="020B0604030504040204" pitchFamily="34" charset="0"/>
            </a:endParaRPr>
          </a:p>
        </p:txBody>
      </p:sp>
      <p:sp>
        <p:nvSpPr>
          <p:cNvPr id="3" name="Espace réservé du numéro de diapositive 2"/>
          <p:cNvSpPr>
            <a:spLocks noGrp="1"/>
          </p:cNvSpPr>
          <p:nvPr>
            <p:ph type="sldNum" sz="quarter" idx="12"/>
          </p:nvPr>
        </p:nvSpPr>
        <p:spPr/>
        <p:txBody>
          <a:bodyPr/>
          <a:lstStyle/>
          <a:p>
            <a:fld id="{A7473511-002A-4248-825D-B02AD56B6878}" type="slidenum">
              <a:rPr lang="fr-FR" smtClean="0"/>
              <a:pPr/>
              <a:t>18</a:t>
            </a:fld>
            <a:endParaRPr lang="fr-FR" dirty="0"/>
          </a:p>
        </p:txBody>
      </p:sp>
      <p:sp>
        <p:nvSpPr>
          <p:cNvPr id="13" name="ZoneTexte 12"/>
          <p:cNvSpPr txBox="1"/>
          <p:nvPr/>
        </p:nvSpPr>
        <p:spPr>
          <a:xfrm>
            <a:off x="716127" y="1302933"/>
            <a:ext cx="8302129" cy="3400931"/>
          </a:xfrm>
          <a:prstGeom prst="rect">
            <a:avLst/>
          </a:prstGeom>
          <a:noFill/>
        </p:spPr>
        <p:txBody>
          <a:bodyPr wrap="square" rtlCol="0">
            <a:spAutoFit/>
          </a:bodyPr>
          <a:lstStyle/>
          <a:p>
            <a:pPr marL="95250" lvl="1" algn="just">
              <a:lnSpc>
                <a:spcPts val="1700"/>
              </a:lnSpc>
              <a:spcBef>
                <a:spcPts val="450"/>
              </a:spcBef>
              <a:tabLst>
                <a:tab pos="173038" algn="l"/>
              </a:tabLst>
            </a:pPr>
            <a:r>
              <a:rPr lang="fr-CA" sz="1500" b="1" dirty="0">
                <a:latin typeface="Verdana" panose="020B0604030504040204" pitchFamily="34" charset="0"/>
                <a:ea typeface="Verdana" panose="020B0604030504040204" pitchFamily="34" charset="0"/>
              </a:rPr>
              <a:t>Pour la couverture des coûts deux composantes sont généralement utilisées</a:t>
            </a:r>
            <a:r>
              <a:rPr lang="fr-FR" sz="1500" b="1" dirty="0">
                <a:latin typeface="Verdana" panose="020B0604030504040204" pitchFamily="34" charset="0"/>
                <a:ea typeface="Verdana" panose="020B0604030504040204" pitchFamily="34" charset="0"/>
              </a:rPr>
              <a:t>:</a:t>
            </a:r>
          </a:p>
          <a:p>
            <a:pPr marL="942975" lvl="2" indent="-257175" algn="just">
              <a:lnSpc>
                <a:spcPts val="1700"/>
              </a:lnSpc>
              <a:spcBef>
                <a:spcPts val="450"/>
              </a:spcBef>
              <a:buFont typeface="Wingdings" panose="05000000000000000000" pitchFamily="2" charset="2"/>
              <a:buChar char="§"/>
            </a:pPr>
            <a:r>
              <a:rPr lang="fr-CA" sz="1500" b="1" u="sng" dirty="0">
                <a:solidFill>
                  <a:srgbClr val="FF0000"/>
                </a:solidFill>
                <a:latin typeface="Verdana" panose="020B0604030504040204" pitchFamily="34" charset="0"/>
                <a:ea typeface="Verdana" panose="020B0604030504040204" pitchFamily="34" charset="0"/>
              </a:rPr>
              <a:t>La part fixe ou prime fixe </a:t>
            </a:r>
            <a:r>
              <a:rPr lang="fr-CA" sz="1500" dirty="0">
                <a:solidFill>
                  <a:srgbClr val="22477F"/>
                </a:solidFill>
                <a:latin typeface="Verdana" panose="020B0604030504040204" pitchFamily="34" charset="0"/>
                <a:ea typeface="Verdana" panose="020B0604030504040204" pitchFamily="34" charset="0"/>
              </a:rPr>
              <a:t>: </a:t>
            </a:r>
            <a:r>
              <a:rPr lang="fr-CA" sz="1500" dirty="0">
                <a:latin typeface="Verdana" panose="020B0604030504040204" pitchFamily="34" charset="0"/>
                <a:ea typeface="Verdana" panose="020B0604030504040204" pitchFamily="34" charset="0"/>
              </a:rPr>
              <a:t>elle est liée à la puissance souscrite par l’abonné. C’est la contribution de l’abonné à la mise à disposition de l’électricité.</a:t>
            </a:r>
          </a:p>
          <a:p>
            <a:pPr marL="685800" lvl="2" algn="just">
              <a:lnSpc>
                <a:spcPts val="1700"/>
              </a:lnSpc>
              <a:spcBef>
                <a:spcPts val="450"/>
              </a:spcBef>
            </a:pPr>
            <a:r>
              <a:rPr lang="fr-CA" sz="1500" b="1" dirty="0">
                <a:solidFill>
                  <a:srgbClr val="22477F"/>
                </a:solidFill>
                <a:latin typeface="Verdana" panose="020B0604030504040204" pitchFamily="34" charset="0"/>
                <a:ea typeface="Verdana" panose="020B0604030504040204" pitchFamily="34" charset="0"/>
              </a:rPr>
              <a:t>Elle rémunère une partie des Capex, notamment les investissements du réseau.</a:t>
            </a:r>
            <a:endParaRPr lang="fr-CA" sz="1100" b="1" dirty="0">
              <a:solidFill>
                <a:srgbClr val="22477F"/>
              </a:solidFill>
              <a:latin typeface="Verdana" panose="020B0604030504040204" pitchFamily="34" charset="0"/>
              <a:ea typeface="Verdana" panose="020B0604030504040204" pitchFamily="34" charset="0"/>
            </a:endParaRPr>
          </a:p>
          <a:p>
            <a:pPr marL="942975" lvl="2" indent="-257175" algn="just">
              <a:lnSpc>
                <a:spcPts val="1700"/>
              </a:lnSpc>
              <a:spcBef>
                <a:spcPts val="450"/>
              </a:spcBef>
              <a:buFont typeface="Wingdings" panose="05000000000000000000" pitchFamily="2" charset="2"/>
              <a:buChar char="§"/>
            </a:pPr>
            <a:r>
              <a:rPr lang="fr-CA" sz="1500" b="1" u="sng" dirty="0">
                <a:solidFill>
                  <a:srgbClr val="FF0000"/>
                </a:solidFill>
                <a:latin typeface="Verdana" panose="020B0604030504040204" pitchFamily="34" charset="0"/>
                <a:ea typeface="Verdana" panose="020B0604030504040204" pitchFamily="34" charset="0"/>
              </a:rPr>
              <a:t>La part variable </a:t>
            </a:r>
            <a:r>
              <a:rPr lang="fr-CA" sz="1500" dirty="0">
                <a:solidFill>
                  <a:srgbClr val="22477F"/>
                </a:solidFill>
                <a:latin typeface="Verdana" panose="020B0604030504040204" pitchFamily="34" charset="0"/>
                <a:ea typeface="Verdana" panose="020B0604030504040204" pitchFamily="34" charset="0"/>
              </a:rPr>
              <a:t>: </a:t>
            </a:r>
            <a:r>
              <a:rPr lang="fr-CA" sz="1500" dirty="0">
                <a:latin typeface="Verdana" panose="020B0604030504040204" pitchFamily="34" charset="0"/>
                <a:ea typeface="Verdana" panose="020B0604030504040204" pitchFamily="34" charset="0"/>
              </a:rPr>
              <a:t>correspond à la facturation du volume de kWh consommé par l’abonné. Elle est déterminée par un prix unitaire défini par kWh consommé. Ce prix peut intégrer une tarification dégressive ou progressive comportant des seuils de consommation prédéfinis selon le volume de consommation ou la puissance souscrite.</a:t>
            </a:r>
          </a:p>
          <a:p>
            <a:pPr marL="685800" lvl="2" algn="just">
              <a:lnSpc>
                <a:spcPts val="1700"/>
              </a:lnSpc>
              <a:spcBef>
                <a:spcPts val="450"/>
              </a:spcBef>
            </a:pPr>
            <a:r>
              <a:rPr lang="fr-CA" sz="1500" b="1" dirty="0">
                <a:solidFill>
                  <a:srgbClr val="22477F"/>
                </a:solidFill>
                <a:latin typeface="Verdana" panose="020B0604030504040204" pitchFamily="34" charset="0"/>
                <a:ea typeface="Verdana" panose="020B0604030504040204" pitchFamily="34" charset="0"/>
              </a:rPr>
              <a:t>Elle vient en complément  de la part fixe en vue de rémunérer l’ensemble des Opex et des Capex.</a:t>
            </a:r>
          </a:p>
        </p:txBody>
      </p:sp>
      <p:sp>
        <p:nvSpPr>
          <p:cNvPr id="6" name="ZoneTexte 5">
            <a:extLst>
              <a:ext uri="{FF2B5EF4-FFF2-40B4-BE49-F238E27FC236}">
                <a16:creationId xmlns:a16="http://schemas.microsoft.com/office/drawing/2014/main" id="{D83327A3-976A-9154-2858-BCBB9854C59C}"/>
              </a:ext>
            </a:extLst>
          </p:cNvPr>
          <p:cNvSpPr txBox="1"/>
          <p:nvPr/>
        </p:nvSpPr>
        <p:spPr>
          <a:xfrm>
            <a:off x="971600" y="4836299"/>
            <a:ext cx="7534656" cy="369332"/>
          </a:xfrm>
          <a:prstGeom prst="rect">
            <a:avLst/>
          </a:prstGeom>
          <a:noFill/>
        </p:spPr>
        <p:txBody>
          <a:bodyPr wrap="square" rtlCol="0">
            <a:spAutoFit/>
          </a:bodyPr>
          <a:lstStyle/>
          <a:p>
            <a:r>
              <a:rPr lang="fr-CA" b="1" u="sng" dirty="0">
                <a:solidFill>
                  <a:srgbClr val="E16C37"/>
                </a:solidFill>
                <a:latin typeface="Verdana" panose="020B0604030504040204" pitchFamily="34" charset="0"/>
                <a:ea typeface="Verdana" panose="020B0604030504040204" pitchFamily="34" charset="0"/>
              </a:rPr>
              <a:t>Les outils de tarification</a:t>
            </a:r>
            <a:endParaRPr lang="fr-FR" b="1" u="sng" dirty="0">
              <a:solidFill>
                <a:srgbClr val="E16C37"/>
              </a:solidFill>
              <a:latin typeface="Verdana" panose="020B0604030504040204" pitchFamily="34" charset="0"/>
              <a:ea typeface="Verdana" panose="020B0604030504040204" pitchFamily="34" charset="0"/>
            </a:endParaRPr>
          </a:p>
        </p:txBody>
      </p:sp>
      <p:sp>
        <p:nvSpPr>
          <p:cNvPr id="7" name="ZoneTexte 6">
            <a:extLst>
              <a:ext uri="{FF2B5EF4-FFF2-40B4-BE49-F238E27FC236}">
                <a16:creationId xmlns:a16="http://schemas.microsoft.com/office/drawing/2014/main" id="{D5A90A2C-E6ED-D281-DCC5-7097C16C9995}"/>
              </a:ext>
            </a:extLst>
          </p:cNvPr>
          <p:cNvSpPr txBox="1"/>
          <p:nvPr/>
        </p:nvSpPr>
        <p:spPr>
          <a:xfrm>
            <a:off x="716126" y="5338066"/>
            <a:ext cx="8302129" cy="592470"/>
          </a:xfrm>
          <a:prstGeom prst="rect">
            <a:avLst/>
          </a:prstGeom>
          <a:noFill/>
        </p:spPr>
        <p:txBody>
          <a:bodyPr wrap="square" rtlCol="0">
            <a:spAutoFit/>
          </a:bodyPr>
          <a:lstStyle/>
          <a:p>
            <a:pPr marL="942975" lvl="2" indent="-257175" algn="just">
              <a:lnSpc>
                <a:spcPts val="1700"/>
              </a:lnSpc>
              <a:spcBef>
                <a:spcPts val="450"/>
              </a:spcBef>
              <a:buFont typeface="Wingdings" panose="05000000000000000000" pitchFamily="2" charset="2"/>
              <a:buChar char="§"/>
            </a:pPr>
            <a:r>
              <a:rPr lang="fr-CA" sz="1500" b="1" u="sng" dirty="0">
                <a:solidFill>
                  <a:srgbClr val="FF0000"/>
                </a:solidFill>
                <a:latin typeface="Verdana" panose="020B0604030504040204" pitchFamily="34" charset="0"/>
                <a:ea typeface="Verdana" panose="020B0604030504040204" pitchFamily="34" charset="0"/>
              </a:rPr>
              <a:t>Modèle tarifaire</a:t>
            </a:r>
          </a:p>
          <a:p>
            <a:pPr marL="942975" lvl="2" indent="-257175" algn="just">
              <a:lnSpc>
                <a:spcPts val="1700"/>
              </a:lnSpc>
              <a:spcBef>
                <a:spcPts val="450"/>
              </a:spcBef>
              <a:buFont typeface="Wingdings" panose="05000000000000000000" pitchFamily="2" charset="2"/>
              <a:buChar char="§"/>
            </a:pPr>
            <a:r>
              <a:rPr lang="fr-CA" sz="1500" b="1" u="sng" dirty="0">
                <a:solidFill>
                  <a:srgbClr val="FF0000"/>
                </a:solidFill>
                <a:latin typeface="Verdana" panose="020B0604030504040204" pitchFamily="34" charset="0"/>
                <a:ea typeface="Verdana" panose="020B0604030504040204" pitchFamily="34" charset="0"/>
              </a:rPr>
              <a:t>Outils sur Excel</a:t>
            </a:r>
            <a:endParaRPr lang="fr-CA" sz="1500" b="1" dirty="0">
              <a:solidFill>
                <a:srgbClr val="22477F"/>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62872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ZoneTexte 11">
            <a:extLst>
              <a:ext uri="{FF2B5EF4-FFF2-40B4-BE49-F238E27FC236}">
                <a16:creationId xmlns:a16="http://schemas.microsoft.com/office/drawing/2014/main" id="{B6B494EF-76D3-8B49-9400-26E93ECE8D58}"/>
              </a:ext>
            </a:extLst>
          </p:cNvPr>
          <p:cNvSpPr txBox="1"/>
          <p:nvPr/>
        </p:nvSpPr>
        <p:spPr>
          <a:xfrm>
            <a:off x="683043" y="846380"/>
            <a:ext cx="7777913" cy="369332"/>
          </a:xfrm>
          <a:prstGeom prst="rect">
            <a:avLst/>
          </a:prstGeom>
          <a:noFill/>
        </p:spPr>
        <p:txBody>
          <a:bodyPr wrap="square" rtlCol="0">
            <a:spAutoFit/>
          </a:bodyPr>
          <a:lstStyle/>
          <a:p>
            <a:r>
              <a:rPr lang="fr-CA" b="1" u="sng" dirty="0">
                <a:solidFill>
                  <a:srgbClr val="E16C37"/>
                </a:solidFill>
                <a:latin typeface="Verdana" panose="020B0604030504040204" pitchFamily="34" charset="0"/>
                <a:ea typeface="Verdana" panose="020B0604030504040204" pitchFamily="34" charset="0"/>
              </a:rPr>
              <a:t>Quelques éléments de la structure tarifaire </a:t>
            </a:r>
            <a:endParaRPr lang="fr-FR" b="1" u="sng" dirty="0">
              <a:solidFill>
                <a:srgbClr val="E16C37"/>
              </a:solidFill>
              <a:latin typeface="Verdana" panose="020B0604030504040204" pitchFamily="34" charset="0"/>
              <a:ea typeface="Verdana" panose="020B0604030504040204" pitchFamily="34" charset="0"/>
            </a:endParaRPr>
          </a:p>
        </p:txBody>
      </p:sp>
      <p:sp>
        <p:nvSpPr>
          <p:cNvPr id="3" name="Espace réservé du numéro de diapositive 2"/>
          <p:cNvSpPr>
            <a:spLocks noGrp="1"/>
          </p:cNvSpPr>
          <p:nvPr>
            <p:ph type="sldNum" sz="quarter" idx="12"/>
          </p:nvPr>
        </p:nvSpPr>
        <p:spPr>
          <a:xfrm>
            <a:off x="8224174" y="6422043"/>
            <a:ext cx="484632" cy="365125"/>
          </a:xfrm>
        </p:spPr>
        <p:txBody>
          <a:bodyPr/>
          <a:lstStyle/>
          <a:p>
            <a:fld id="{A7473511-002A-4248-825D-B02AD56B6878}" type="slidenum">
              <a:rPr lang="fr-FR" smtClean="0"/>
              <a:pPr/>
              <a:t>19</a:t>
            </a:fld>
            <a:endParaRPr lang="fr-FR" dirty="0"/>
          </a:p>
        </p:txBody>
      </p:sp>
      <p:sp>
        <p:nvSpPr>
          <p:cNvPr id="5" name="ZoneTexte 4">
            <a:extLst>
              <a:ext uri="{FF2B5EF4-FFF2-40B4-BE49-F238E27FC236}">
                <a16:creationId xmlns:a16="http://schemas.microsoft.com/office/drawing/2014/main" id="{006303D8-FBD4-DC24-9794-F162454DF951}"/>
              </a:ext>
            </a:extLst>
          </p:cNvPr>
          <p:cNvSpPr txBox="1"/>
          <p:nvPr/>
        </p:nvSpPr>
        <p:spPr>
          <a:xfrm>
            <a:off x="899591" y="1340768"/>
            <a:ext cx="7848000" cy="854080"/>
          </a:xfrm>
          <a:prstGeom prst="rect">
            <a:avLst/>
          </a:prstGeom>
          <a:noFill/>
        </p:spPr>
        <p:txBody>
          <a:bodyPr wrap="square">
            <a:spAutoFit/>
          </a:bodyPr>
          <a:lstStyle/>
          <a:p>
            <a:pPr marL="214313" indent="-214313">
              <a:buFont typeface="Wingdings" panose="05000000000000000000" pitchFamily="2" charset="2"/>
              <a:buChar char="q"/>
            </a:pPr>
            <a:r>
              <a:rPr lang="fr-FR" sz="1400" b="1" dirty="0">
                <a:solidFill>
                  <a:schemeClr val="accent1">
                    <a:lumMod val="75000"/>
                  </a:schemeClr>
                </a:solidFill>
                <a:latin typeface="Verdana" panose="020B0604030504040204" pitchFamily="34" charset="0"/>
                <a:ea typeface="Verdana" panose="020B0604030504040204" pitchFamily="34" charset="0"/>
              </a:rPr>
              <a:t>Tarification par niveau de tension et selon les usages: </a:t>
            </a:r>
          </a:p>
          <a:p>
            <a:pPr lvl="1">
              <a:spcBef>
                <a:spcPts val="300"/>
              </a:spcBef>
              <a:spcAft>
                <a:spcPts val="300"/>
              </a:spcAft>
            </a:pPr>
            <a:r>
              <a:rPr lang="fr-FR" sz="1400" dirty="0">
                <a:latin typeface="Verdana" panose="020B0604030504040204" pitchFamily="34" charset="0"/>
                <a:ea typeface="Verdana" panose="020B0604030504040204" pitchFamily="34" charset="0"/>
              </a:rPr>
              <a:t>Basse Tension (BT):  usages domestique, professionnel et Eclairage public</a:t>
            </a:r>
          </a:p>
          <a:p>
            <a:pPr lvl="1">
              <a:spcBef>
                <a:spcPts val="300"/>
              </a:spcBef>
              <a:spcAft>
                <a:spcPts val="300"/>
              </a:spcAft>
            </a:pPr>
            <a:r>
              <a:rPr lang="fr-FR" sz="1400" dirty="0">
                <a:latin typeface="Verdana" panose="020B0604030504040204" pitchFamily="34" charset="0"/>
                <a:ea typeface="Verdana" panose="020B0604030504040204" pitchFamily="34" charset="0"/>
              </a:rPr>
              <a:t>Moyenne et haute Tension (MT); usages : Courte ou longue utilisation, générale</a:t>
            </a:r>
          </a:p>
        </p:txBody>
      </p:sp>
      <p:sp>
        <p:nvSpPr>
          <p:cNvPr id="7" name="ZoneTexte 6">
            <a:extLst>
              <a:ext uri="{FF2B5EF4-FFF2-40B4-BE49-F238E27FC236}">
                <a16:creationId xmlns:a16="http://schemas.microsoft.com/office/drawing/2014/main" id="{8777ADDD-A6DA-8DA7-81D8-172E71B29543}"/>
              </a:ext>
            </a:extLst>
          </p:cNvPr>
          <p:cNvSpPr txBox="1"/>
          <p:nvPr/>
        </p:nvSpPr>
        <p:spPr>
          <a:xfrm>
            <a:off x="899591" y="2182374"/>
            <a:ext cx="7848000" cy="854080"/>
          </a:xfrm>
          <a:prstGeom prst="rect">
            <a:avLst/>
          </a:prstGeom>
          <a:noFill/>
        </p:spPr>
        <p:txBody>
          <a:bodyPr wrap="square">
            <a:spAutoFit/>
          </a:bodyPr>
          <a:lstStyle/>
          <a:p>
            <a:pPr marL="214313" indent="-214313">
              <a:buFont typeface="Wingdings" panose="05000000000000000000" pitchFamily="2" charset="2"/>
              <a:buChar char="q"/>
            </a:pPr>
            <a:r>
              <a:rPr lang="fr-FR" sz="1400" b="1" dirty="0">
                <a:solidFill>
                  <a:schemeClr val="accent1">
                    <a:lumMod val="75000"/>
                  </a:schemeClr>
                </a:solidFill>
                <a:latin typeface="Verdana" panose="020B0604030504040204" pitchFamily="34" charset="0"/>
                <a:ea typeface="Verdana" panose="020B0604030504040204" pitchFamily="34" charset="0"/>
              </a:rPr>
              <a:t>Tarification binomiale</a:t>
            </a:r>
          </a:p>
          <a:p>
            <a:pPr lvl="1">
              <a:spcBef>
                <a:spcPts val="300"/>
              </a:spcBef>
              <a:spcAft>
                <a:spcPts val="300"/>
              </a:spcAft>
            </a:pPr>
            <a:r>
              <a:rPr lang="fr-FR" sz="1400" dirty="0">
                <a:latin typeface="Verdana" panose="020B0604030504040204" pitchFamily="34" charset="0"/>
                <a:ea typeface="Verdana" panose="020B0604030504040204" pitchFamily="34" charset="0"/>
              </a:rPr>
              <a:t>Part variable indexée aux kWh consommés (F/kWh)</a:t>
            </a:r>
          </a:p>
          <a:p>
            <a:pPr lvl="1">
              <a:spcBef>
                <a:spcPts val="300"/>
              </a:spcBef>
              <a:spcAft>
                <a:spcPts val="300"/>
              </a:spcAft>
            </a:pPr>
            <a:r>
              <a:rPr lang="fr-FR" sz="1400" dirty="0">
                <a:latin typeface="Verdana" panose="020B0604030504040204" pitchFamily="34" charset="0"/>
                <a:ea typeface="Verdana" panose="020B0604030504040204" pitchFamily="34" charset="0"/>
              </a:rPr>
              <a:t>Part fixe indexée à la puissance souscrite (F/kVA souscrit)</a:t>
            </a:r>
          </a:p>
        </p:txBody>
      </p:sp>
      <p:sp>
        <p:nvSpPr>
          <p:cNvPr id="11" name="ZoneTexte 10">
            <a:extLst>
              <a:ext uri="{FF2B5EF4-FFF2-40B4-BE49-F238E27FC236}">
                <a16:creationId xmlns:a16="http://schemas.microsoft.com/office/drawing/2014/main" id="{9EDB3982-7B10-DECC-09C9-F1D4202A5E97}"/>
              </a:ext>
            </a:extLst>
          </p:cNvPr>
          <p:cNvSpPr txBox="1"/>
          <p:nvPr/>
        </p:nvSpPr>
        <p:spPr>
          <a:xfrm>
            <a:off x="903403" y="3016943"/>
            <a:ext cx="7848000" cy="523220"/>
          </a:xfrm>
          <a:prstGeom prst="rect">
            <a:avLst/>
          </a:prstGeom>
          <a:noFill/>
        </p:spPr>
        <p:txBody>
          <a:bodyPr wrap="square">
            <a:spAutoFit/>
          </a:bodyPr>
          <a:lstStyle/>
          <a:p>
            <a:pPr marL="214313" indent="-214313">
              <a:buFont typeface="Wingdings" panose="05000000000000000000" pitchFamily="2" charset="2"/>
              <a:buChar char="q"/>
            </a:pPr>
            <a:r>
              <a:rPr lang="fr-FR" sz="1400" b="1" dirty="0">
                <a:solidFill>
                  <a:schemeClr val="accent1">
                    <a:lumMod val="75000"/>
                  </a:schemeClr>
                </a:solidFill>
                <a:latin typeface="Verdana" panose="020B0604030504040204" pitchFamily="34" charset="0"/>
                <a:ea typeface="Verdana" panose="020B0604030504040204" pitchFamily="34" charset="0"/>
              </a:rPr>
              <a:t>Tarification dégressive, BT</a:t>
            </a:r>
          </a:p>
          <a:p>
            <a:pPr lvl="1"/>
            <a:r>
              <a:rPr lang="fr-FR" sz="1400" dirty="0">
                <a:latin typeface="Verdana" panose="020B0604030504040204" pitchFamily="34" charset="0"/>
                <a:ea typeface="Verdana" panose="020B0604030504040204" pitchFamily="34" charset="0"/>
              </a:rPr>
              <a:t>Pour tous les tarifs en basse tension sauf le tarif social 5A</a:t>
            </a:r>
          </a:p>
        </p:txBody>
      </p:sp>
      <p:sp>
        <p:nvSpPr>
          <p:cNvPr id="13" name="ZoneTexte 12">
            <a:extLst>
              <a:ext uri="{FF2B5EF4-FFF2-40B4-BE49-F238E27FC236}">
                <a16:creationId xmlns:a16="http://schemas.microsoft.com/office/drawing/2014/main" id="{6FC4F1D5-BE39-4170-7A11-E78A4EFA3902}"/>
              </a:ext>
            </a:extLst>
          </p:cNvPr>
          <p:cNvSpPr txBox="1"/>
          <p:nvPr/>
        </p:nvSpPr>
        <p:spPr>
          <a:xfrm>
            <a:off x="899591" y="3572392"/>
            <a:ext cx="7848000" cy="1184940"/>
          </a:xfrm>
          <a:prstGeom prst="rect">
            <a:avLst/>
          </a:prstGeom>
          <a:noFill/>
        </p:spPr>
        <p:txBody>
          <a:bodyPr wrap="square">
            <a:spAutoFit/>
          </a:bodyPr>
          <a:lstStyle/>
          <a:p>
            <a:pPr marL="214313" indent="-214313">
              <a:buFont typeface="Wingdings" panose="05000000000000000000" pitchFamily="2" charset="2"/>
              <a:buChar char="q"/>
            </a:pPr>
            <a:r>
              <a:rPr lang="fr-FR" sz="1400" b="1" dirty="0">
                <a:solidFill>
                  <a:schemeClr val="accent1">
                    <a:lumMod val="75000"/>
                  </a:schemeClr>
                </a:solidFill>
                <a:latin typeface="Verdana" panose="020B0604030504040204" pitchFamily="34" charset="0"/>
                <a:ea typeface="Verdana" panose="020B0604030504040204" pitchFamily="34" charset="0"/>
              </a:rPr>
              <a:t>Tarification par plages horaires, en MT et HT</a:t>
            </a:r>
            <a:endParaRPr lang="fr-FR" sz="1400" b="1" dirty="0">
              <a:solidFill>
                <a:schemeClr val="accent1">
                  <a:lumMod val="75000"/>
                </a:schemeClr>
              </a:solidFill>
              <a:highlight>
                <a:srgbClr val="FF0000"/>
              </a:highlight>
              <a:latin typeface="Verdana" panose="020B0604030504040204" pitchFamily="34" charset="0"/>
              <a:ea typeface="Verdana" panose="020B0604030504040204" pitchFamily="34" charset="0"/>
            </a:endParaRPr>
          </a:p>
          <a:p>
            <a:pPr lvl="1">
              <a:spcBef>
                <a:spcPts val="300"/>
              </a:spcBef>
              <a:spcAft>
                <a:spcPts val="300"/>
              </a:spcAft>
            </a:pPr>
            <a:r>
              <a:rPr lang="fr-FR" sz="1400" dirty="0">
                <a:latin typeface="Verdana" panose="020B0604030504040204" pitchFamily="34" charset="0"/>
                <a:ea typeface="Verdana" panose="020B0604030504040204" pitchFamily="34" charset="0"/>
              </a:rPr>
              <a:t>Heures pleines</a:t>
            </a:r>
          </a:p>
          <a:p>
            <a:pPr lvl="1">
              <a:spcBef>
                <a:spcPts val="300"/>
              </a:spcBef>
              <a:spcAft>
                <a:spcPts val="300"/>
              </a:spcAft>
            </a:pPr>
            <a:r>
              <a:rPr lang="fr-FR" sz="1400" dirty="0">
                <a:latin typeface="Verdana" panose="020B0604030504040204" pitchFamily="34" charset="0"/>
                <a:ea typeface="Verdana" panose="020B0604030504040204" pitchFamily="34" charset="0"/>
              </a:rPr>
              <a:t>Heures de pointe</a:t>
            </a:r>
          </a:p>
          <a:p>
            <a:pPr lvl="1">
              <a:spcBef>
                <a:spcPts val="300"/>
              </a:spcBef>
              <a:spcAft>
                <a:spcPts val="300"/>
              </a:spcAft>
            </a:pPr>
            <a:r>
              <a:rPr lang="fr-FR" sz="1400" dirty="0">
                <a:latin typeface="Verdana" panose="020B0604030504040204" pitchFamily="34" charset="0"/>
                <a:ea typeface="Verdana" panose="020B0604030504040204" pitchFamily="34" charset="0"/>
              </a:rPr>
              <a:t>Heures creuses</a:t>
            </a:r>
          </a:p>
        </p:txBody>
      </p:sp>
      <p:sp>
        <p:nvSpPr>
          <p:cNvPr id="14" name="ZoneTexte 13">
            <a:extLst>
              <a:ext uri="{FF2B5EF4-FFF2-40B4-BE49-F238E27FC236}">
                <a16:creationId xmlns:a16="http://schemas.microsoft.com/office/drawing/2014/main" id="{8A56B86F-45C8-CFBC-5D86-3EE87A23AD5A}"/>
              </a:ext>
            </a:extLst>
          </p:cNvPr>
          <p:cNvSpPr txBox="1"/>
          <p:nvPr/>
        </p:nvSpPr>
        <p:spPr>
          <a:xfrm>
            <a:off x="899591" y="4678670"/>
            <a:ext cx="7848000" cy="910570"/>
          </a:xfrm>
          <a:prstGeom prst="rect">
            <a:avLst/>
          </a:prstGeom>
          <a:noFill/>
        </p:spPr>
        <p:txBody>
          <a:bodyPr wrap="square">
            <a:spAutoFit/>
          </a:bodyPr>
          <a:lstStyle/>
          <a:p>
            <a:pPr marL="214313" indent="-214313">
              <a:buFont typeface="Wingdings" panose="05000000000000000000" pitchFamily="2" charset="2"/>
              <a:buChar char="q"/>
            </a:pPr>
            <a:r>
              <a:rPr lang="fr-FR" sz="1400" b="1" dirty="0">
                <a:solidFill>
                  <a:schemeClr val="accent1">
                    <a:lumMod val="75000"/>
                  </a:schemeClr>
                </a:solidFill>
                <a:latin typeface="Verdana" panose="020B0604030504040204" pitchFamily="34" charset="0"/>
                <a:ea typeface="Verdana" panose="020B0604030504040204" pitchFamily="34" charset="0"/>
              </a:rPr>
              <a:t>Périodicité de la facturation</a:t>
            </a:r>
          </a:p>
          <a:p>
            <a:pPr>
              <a:lnSpc>
                <a:spcPct val="150000"/>
              </a:lnSpc>
            </a:pPr>
            <a:r>
              <a:rPr lang="fr-FR" sz="1400" dirty="0">
                <a:latin typeface="Verdana" panose="020B0604030504040204" pitchFamily="34" charset="0"/>
                <a:ea typeface="Verdana" panose="020B0604030504040204" pitchFamily="34" charset="0"/>
              </a:rPr>
              <a:t>       BT: tarification en </a:t>
            </a:r>
            <a:r>
              <a:rPr lang="fr-FR" sz="1400" dirty="0" err="1">
                <a:latin typeface="Verdana" panose="020B0604030504040204" pitchFamily="34" charset="0"/>
                <a:ea typeface="Verdana" panose="020B0604030504040204" pitchFamily="34" charset="0"/>
              </a:rPr>
              <a:t>postpaiement</a:t>
            </a:r>
            <a:r>
              <a:rPr lang="fr-FR" sz="1400" dirty="0">
                <a:latin typeface="Verdana" panose="020B0604030504040204" pitchFamily="34" charset="0"/>
                <a:ea typeface="Verdana" panose="020B0604030504040204" pitchFamily="34" charset="0"/>
              </a:rPr>
              <a:t> tous les bimestres ou en prépaiement</a:t>
            </a:r>
          </a:p>
          <a:p>
            <a:pPr>
              <a:lnSpc>
                <a:spcPct val="150000"/>
              </a:lnSpc>
            </a:pPr>
            <a:r>
              <a:rPr lang="fr-FR" sz="1400" dirty="0">
                <a:latin typeface="Verdana" panose="020B0604030504040204" pitchFamily="34" charset="0"/>
                <a:ea typeface="Verdana" panose="020B0604030504040204" pitchFamily="34" charset="0"/>
              </a:rPr>
              <a:t>       MT &amp; HT : tarification en </a:t>
            </a:r>
            <a:r>
              <a:rPr lang="fr-FR" sz="1400" dirty="0" err="1">
                <a:latin typeface="Verdana" panose="020B0604030504040204" pitchFamily="34" charset="0"/>
                <a:ea typeface="Verdana" panose="020B0604030504040204" pitchFamily="34" charset="0"/>
              </a:rPr>
              <a:t>postpaiement</a:t>
            </a:r>
            <a:r>
              <a:rPr lang="fr-FR" sz="1400" dirty="0">
                <a:latin typeface="Verdana" panose="020B0604030504040204" pitchFamily="34" charset="0"/>
                <a:ea typeface="Verdana" panose="020B0604030504040204" pitchFamily="34" charset="0"/>
              </a:rPr>
              <a:t> tous les mois</a:t>
            </a:r>
          </a:p>
        </p:txBody>
      </p:sp>
      <p:sp>
        <p:nvSpPr>
          <p:cNvPr id="15" name="ZoneTexte 14">
            <a:extLst>
              <a:ext uri="{FF2B5EF4-FFF2-40B4-BE49-F238E27FC236}">
                <a16:creationId xmlns:a16="http://schemas.microsoft.com/office/drawing/2014/main" id="{17A367F2-C6C7-5090-5FB8-E3A87B2EEC52}"/>
              </a:ext>
            </a:extLst>
          </p:cNvPr>
          <p:cNvSpPr txBox="1"/>
          <p:nvPr/>
        </p:nvSpPr>
        <p:spPr>
          <a:xfrm>
            <a:off x="905165" y="5589240"/>
            <a:ext cx="7848000" cy="854080"/>
          </a:xfrm>
          <a:prstGeom prst="rect">
            <a:avLst/>
          </a:prstGeom>
          <a:noFill/>
        </p:spPr>
        <p:txBody>
          <a:bodyPr wrap="square">
            <a:spAutoFit/>
          </a:bodyPr>
          <a:lstStyle/>
          <a:p>
            <a:pPr marL="214313" indent="-214313">
              <a:buFont typeface="Wingdings" panose="05000000000000000000" pitchFamily="2" charset="2"/>
              <a:buChar char="q"/>
            </a:pPr>
            <a:r>
              <a:rPr lang="fr-FR" sz="1400" b="1" dirty="0">
                <a:solidFill>
                  <a:schemeClr val="accent1">
                    <a:lumMod val="75000"/>
                  </a:schemeClr>
                </a:solidFill>
                <a:latin typeface="Verdana" panose="020B0604030504040204" pitchFamily="34" charset="0"/>
                <a:ea typeface="Verdana" panose="020B0604030504040204" pitchFamily="34" charset="0"/>
              </a:rPr>
              <a:t>Des redevances et taxes</a:t>
            </a:r>
          </a:p>
          <a:p>
            <a:pPr lvl="1">
              <a:spcBef>
                <a:spcPts val="300"/>
              </a:spcBef>
              <a:spcAft>
                <a:spcPts val="300"/>
              </a:spcAft>
            </a:pPr>
            <a:r>
              <a:rPr lang="fr-FR" sz="1400" dirty="0">
                <a:latin typeface="Verdana" panose="020B0604030504040204" pitchFamily="34" charset="0"/>
                <a:ea typeface="Verdana" panose="020B0604030504040204" pitchFamily="34" charset="0"/>
              </a:rPr>
              <a:t>Collectées pour le compte du secteur de l’électricité (RER.)</a:t>
            </a:r>
          </a:p>
          <a:p>
            <a:pPr lvl="1">
              <a:spcBef>
                <a:spcPts val="300"/>
              </a:spcBef>
              <a:spcAft>
                <a:spcPts val="300"/>
              </a:spcAft>
            </a:pPr>
            <a:r>
              <a:rPr lang="fr-FR" sz="1400" dirty="0">
                <a:latin typeface="Verdana" panose="020B0604030504040204" pitchFamily="34" charset="0"/>
                <a:ea typeface="Verdana" panose="020B0604030504040204" pitchFamily="34" charset="0"/>
              </a:rPr>
              <a:t>Destinées à des organismes tiers (RTI, TREOM, TVA)</a:t>
            </a:r>
          </a:p>
        </p:txBody>
      </p:sp>
      <p:sp>
        <p:nvSpPr>
          <p:cNvPr id="6" name="Titre 1">
            <a:extLst>
              <a:ext uri="{FF2B5EF4-FFF2-40B4-BE49-F238E27FC236}">
                <a16:creationId xmlns:a16="http://schemas.microsoft.com/office/drawing/2014/main" id="{A9757C13-86AE-E007-CCB1-EF7575C84F2F}"/>
              </a:ext>
            </a:extLst>
          </p:cNvPr>
          <p:cNvSpPr>
            <a:spLocks noGrp="1"/>
          </p:cNvSpPr>
          <p:nvPr>
            <p:ph type="title"/>
          </p:nvPr>
        </p:nvSpPr>
        <p:spPr>
          <a:xfrm>
            <a:off x="840591" y="235486"/>
            <a:ext cx="8189217" cy="511322"/>
          </a:xfrm>
          <a:solidFill>
            <a:srgbClr val="22477F"/>
          </a:solidFill>
        </p:spPr>
        <p:txBody>
          <a:bodyPr>
            <a:normAutofit/>
          </a:bodyPr>
          <a:lstStyle/>
          <a:p>
            <a:r>
              <a:rPr lang="fr-FR" sz="2000" dirty="0">
                <a:solidFill>
                  <a:schemeClr val="bg1"/>
                </a:solidFill>
                <a:latin typeface="Verdana" panose="020B0604030504040204" pitchFamily="34" charset="0"/>
                <a:ea typeface="Verdana" panose="020B0604030504040204" pitchFamily="34" charset="0"/>
              </a:rPr>
              <a:t>III.3. Construction du tarif en Côte d’Ivoire  3/3</a:t>
            </a:r>
          </a:p>
        </p:txBody>
      </p:sp>
    </p:spTree>
    <p:extLst>
      <p:ext uri="{BB962C8B-B14F-4D97-AF65-F5344CB8AC3E}">
        <p14:creationId xmlns:p14="http://schemas.microsoft.com/office/powerpoint/2010/main" val="36440243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76820" y="1067367"/>
            <a:ext cx="7367180" cy="511322"/>
          </a:xfrm>
          <a:solidFill>
            <a:srgbClr val="22477F"/>
          </a:solidFill>
        </p:spPr>
        <p:txBody>
          <a:bodyPr vert="horz" lIns="68580" tIns="34290" rIns="68580" bIns="34290" rtlCol="0" anchor="ctr">
            <a:normAutofit/>
          </a:bodyPr>
          <a:lstStyle/>
          <a:p>
            <a:r>
              <a:rPr lang="fr-FR" sz="2400" dirty="0">
                <a:solidFill>
                  <a:schemeClr val="bg1"/>
                </a:solidFill>
                <a:latin typeface="Verdana" panose="020B0604030504040204" pitchFamily="34" charset="0"/>
                <a:ea typeface="Verdana" panose="020B0604030504040204" pitchFamily="34" charset="0"/>
              </a:rPr>
              <a:t>SOMMAIRE</a:t>
            </a:r>
          </a:p>
        </p:txBody>
      </p:sp>
      <p:sp>
        <p:nvSpPr>
          <p:cNvPr id="13" name="Rectangle 12">
            <a:extLst>
              <a:ext uri="{FF2B5EF4-FFF2-40B4-BE49-F238E27FC236}">
                <a16:creationId xmlns:a16="http://schemas.microsoft.com/office/drawing/2014/main" id="{85D2F0AB-EE19-4E1C-9B5F-67878DF2CC39}"/>
              </a:ext>
            </a:extLst>
          </p:cNvPr>
          <p:cNvSpPr/>
          <p:nvPr/>
        </p:nvSpPr>
        <p:spPr>
          <a:xfrm>
            <a:off x="755576" y="2026470"/>
            <a:ext cx="8287840" cy="3420232"/>
          </a:xfrm>
          <a:prstGeom prst="rect">
            <a:avLst/>
          </a:prstGeom>
        </p:spPr>
        <p:txBody>
          <a:bodyPr wrap="square">
            <a:spAutoFit/>
          </a:bodyPr>
          <a:lstStyle/>
          <a:p>
            <a:pPr marL="642938" indent="-642938" defTabSz="685800">
              <a:lnSpc>
                <a:spcPct val="150000"/>
              </a:lnSpc>
              <a:buFont typeface="+mj-lt"/>
              <a:buAutoNum type="romanUcPeriod"/>
            </a:pPr>
            <a:r>
              <a:rPr lang="fr-FR" sz="2100" b="1" dirty="0">
                <a:solidFill>
                  <a:srgbClr val="22477F"/>
                </a:solidFill>
                <a:latin typeface="Verdana" panose="020B0604030504040204" pitchFamily="34" charset="0"/>
                <a:ea typeface="Verdana" panose="020B0604030504040204" pitchFamily="34" charset="0"/>
              </a:rPr>
              <a:t>Le Cadre institutionnel du secteur de l’électricité</a:t>
            </a:r>
          </a:p>
          <a:p>
            <a:pPr marL="642938" indent="-642938" defTabSz="685800">
              <a:lnSpc>
                <a:spcPct val="150000"/>
              </a:lnSpc>
              <a:buFont typeface="+mj-lt"/>
              <a:buAutoNum type="romanUcPeriod"/>
            </a:pPr>
            <a:endParaRPr lang="fr-FR" sz="2100" b="1" dirty="0">
              <a:solidFill>
                <a:srgbClr val="22477F"/>
              </a:solidFill>
              <a:latin typeface="Verdana" panose="020B0604030504040204" pitchFamily="34" charset="0"/>
              <a:ea typeface="Verdana" panose="020B0604030504040204" pitchFamily="34" charset="0"/>
            </a:endParaRPr>
          </a:p>
          <a:p>
            <a:pPr marL="642938" indent="-642938" defTabSz="685800">
              <a:lnSpc>
                <a:spcPct val="150000"/>
              </a:lnSpc>
              <a:buFont typeface="+mj-lt"/>
              <a:buAutoNum type="romanUcPeriod"/>
            </a:pPr>
            <a:r>
              <a:rPr lang="fr-FR" sz="2100" b="1" dirty="0">
                <a:solidFill>
                  <a:srgbClr val="22477F"/>
                </a:solidFill>
                <a:latin typeface="Verdana" panose="020B0604030504040204" pitchFamily="34" charset="0"/>
                <a:ea typeface="Verdana" panose="020B0604030504040204" pitchFamily="34" charset="0"/>
              </a:rPr>
              <a:t>Les mécanismes de régulation des investissements</a:t>
            </a:r>
          </a:p>
          <a:p>
            <a:pPr marL="642938" indent="-642938" defTabSz="685800">
              <a:lnSpc>
                <a:spcPct val="150000"/>
              </a:lnSpc>
              <a:buFont typeface="+mj-lt"/>
              <a:buAutoNum type="romanUcPeriod"/>
            </a:pPr>
            <a:endParaRPr lang="fr-FR" sz="2100" b="1" dirty="0">
              <a:solidFill>
                <a:srgbClr val="22477F"/>
              </a:solidFill>
              <a:latin typeface="Verdana" panose="020B0604030504040204" pitchFamily="34" charset="0"/>
              <a:ea typeface="Verdana" panose="020B0604030504040204" pitchFamily="34" charset="0"/>
            </a:endParaRPr>
          </a:p>
          <a:p>
            <a:pPr marL="642938" indent="-642938" defTabSz="685800">
              <a:lnSpc>
                <a:spcPct val="150000"/>
              </a:lnSpc>
              <a:buFont typeface="+mj-lt"/>
              <a:buAutoNum type="romanUcPeriod"/>
            </a:pPr>
            <a:r>
              <a:rPr lang="fr-FR" sz="2100" b="1" dirty="0">
                <a:solidFill>
                  <a:srgbClr val="22477F"/>
                </a:solidFill>
                <a:latin typeface="Verdana" panose="020B0604030504040204" pitchFamily="34" charset="0"/>
                <a:ea typeface="Verdana" panose="020B0604030504040204" pitchFamily="34" charset="0"/>
              </a:rPr>
              <a:t>La tarification dans le secteur de l’électricité</a:t>
            </a:r>
          </a:p>
          <a:p>
            <a:pPr defTabSz="685800">
              <a:lnSpc>
                <a:spcPct val="150000"/>
              </a:lnSpc>
            </a:pPr>
            <a:endParaRPr lang="fr-FR" sz="2100" b="1" dirty="0">
              <a:solidFill>
                <a:srgbClr val="22477F"/>
              </a:solidFill>
              <a:latin typeface="Verdana" panose="020B0604030504040204" pitchFamily="34" charset="0"/>
              <a:ea typeface="Verdana" panose="020B0604030504040204" pitchFamily="34" charset="0"/>
            </a:endParaRPr>
          </a:p>
        </p:txBody>
      </p:sp>
      <p:sp>
        <p:nvSpPr>
          <p:cNvPr id="15" name="Espace réservé du numéro de diapositive 14"/>
          <p:cNvSpPr>
            <a:spLocks noGrp="1"/>
          </p:cNvSpPr>
          <p:nvPr>
            <p:ph type="sldNum" sz="quarter" idx="12"/>
          </p:nvPr>
        </p:nvSpPr>
        <p:spPr/>
        <p:txBody>
          <a:bodyPr/>
          <a:lstStyle/>
          <a:p>
            <a:pPr defTabSz="685800"/>
            <a:fld id="{A7473511-002A-4248-825D-B02AD56B6878}" type="slidenum">
              <a:rPr lang="fr-FR">
                <a:solidFill>
                  <a:prstClr val="black">
                    <a:tint val="75000"/>
                  </a:prstClr>
                </a:solidFill>
              </a:rPr>
              <a:pPr defTabSz="685800"/>
              <a:t>2</a:t>
            </a:fld>
            <a:endParaRPr lang="fr-FR" dirty="0">
              <a:solidFill>
                <a:prstClr val="black">
                  <a:tint val="75000"/>
                </a:prstClr>
              </a:solidFill>
            </a:endParaRPr>
          </a:p>
        </p:txBody>
      </p:sp>
    </p:spTree>
    <p:extLst>
      <p:ext uri="{BB962C8B-B14F-4D97-AF65-F5344CB8AC3E}">
        <p14:creationId xmlns:p14="http://schemas.microsoft.com/office/powerpoint/2010/main" val="27088946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697985" y="2533650"/>
            <a:ext cx="6348881" cy="1790700"/>
          </a:xfrm>
        </p:spPr>
        <p:txBody>
          <a:bodyPr>
            <a:noAutofit/>
          </a:bodyPr>
          <a:lstStyle/>
          <a:p>
            <a:br>
              <a:rPr lang="fr-FR" sz="2400" dirty="0">
                <a:latin typeface="Verdana" panose="020B0604030504040204" pitchFamily="34" charset="0"/>
                <a:ea typeface="Verdana" panose="020B0604030504040204" pitchFamily="34" charset="0"/>
                <a:cs typeface="Calibri" panose="020F0502020204030204" pitchFamily="34" charset="0"/>
              </a:rPr>
            </a:br>
            <a:br>
              <a:rPr lang="fr-FR" sz="2400" dirty="0">
                <a:latin typeface="Verdana" panose="020B0604030504040204" pitchFamily="34" charset="0"/>
                <a:ea typeface="Verdana" panose="020B0604030504040204" pitchFamily="34" charset="0"/>
                <a:cs typeface="Calibri" panose="020F0502020204030204" pitchFamily="34" charset="0"/>
              </a:rPr>
            </a:br>
            <a:r>
              <a:rPr lang="fr-FR" sz="2400" dirty="0">
                <a:latin typeface="Verdana" panose="020B0604030504040204" pitchFamily="34" charset="0"/>
                <a:ea typeface="Verdana" panose="020B0604030504040204" pitchFamily="34" charset="0"/>
                <a:cs typeface="Calibri" panose="020F0502020204030204" pitchFamily="34" charset="0"/>
              </a:rPr>
              <a:t>Conclusion</a:t>
            </a:r>
            <a:br>
              <a:rPr lang="fr-FR" sz="2400" dirty="0">
                <a:latin typeface="Verdana" panose="020B0604030504040204" pitchFamily="34" charset="0"/>
                <a:ea typeface="Verdana" panose="020B0604030504040204" pitchFamily="34" charset="0"/>
                <a:cs typeface="Calibri" panose="020F0502020204030204" pitchFamily="34" charset="0"/>
              </a:rPr>
            </a:br>
            <a:br>
              <a:rPr lang="fr-FR" sz="2400" dirty="0">
                <a:latin typeface="Verdana" panose="020B0604030504040204" pitchFamily="34" charset="0"/>
                <a:ea typeface="Verdana" panose="020B0604030504040204" pitchFamily="34" charset="0"/>
                <a:cs typeface="Calibri" panose="020F0502020204030204" pitchFamily="34" charset="0"/>
              </a:rPr>
            </a:br>
            <a:endParaRPr lang="fr-FR" sz="2400" dirty="0">
              <a:latin typeface="Verdana" panose="020B0604030504040204" pitchFamily="34" charset="0"/>
              <a:ea typeface="Verdana" panose="020B0604030504040204" pitchFamily="34" charset="0"/>
            </a:endParaRPr>
          </a:p>
        </p:txBody>
      </p:sp>
      <p:sp>
        <p:nvSpPr>
          <p:cNvPr id="4" name="Espace réservé du numéro de diapositive 3">
            <a:extLst>
              <a:ext uri="{FF2B5EF4-FFF2-40B4-BE49-F238E27FC236}">
                <a16:creationId xmlns:a16="http://schemas.microsoft.com/office/drawing/2014/main" id="{2680AC08-70A4-4664-8AC5-569067010ACD}"/>
              </a:ext>
            </a:extLst>
          </p:cNvPr>
          <p:cNvSpPr>
            <a:spLocks noGrp="1"/>
          </p:cNvSpPr>
          <p:nvPr>
            <p:ph type="sldNum" sz="quarter" idx="12"/>
          </p:nvPr>
        </p:nvSpPr>
        <p:spPr/>
        <p:txBody>
          <a:bodyPr/>
          <a:lstStyle/>
          <a:p>
            <a:fld id="{993474C7-7742-4718-8CDD-84DAB03975A6}" type="slidenum">
              <a:rPr lang="fr-FR" smtClean="0"/>
              <a:pPr/>
              <a:t>20</a:t>
            </a:fld>
            <a:endParaRPr lang="fr-FR"/>
          </a:p>
        </p:txBody>
      </p:sp>
      <p:sp>
        <p:nvSpPr>
          <p:cNvPr id="3" name="Sous-titre 2">
            <a:extLst>
              <a:ext uri="{FF2B5EF4-FFF2-40B4-BE49-F238E27FC236}">
                <a16:creationId xmlns:a16="http://schemas.microsoft.com/office/drawing/2014/main" id="{9CC56E0D-5AB3-42FC-D911-772E1253A20A}"/>
              </a:ext>
            </a:extLst>
          </p:cNvPr>
          <p:cNvSpPr>
            <a:spLocks noGrp="1"/>
          </p:cNvSpPr>
          <p:nvPr>
            <p:ph type="subTitle" idx="1"/>
          </p:nvPr>
        </p:nvSpPr>
        <p:spPr>
          <a:xfrm>
            <a:off x="2803831" y="4626192"/>
            <a:ext cx="6243035" cy="1323088"/>
          </a:xfrm>
        </p:spPr>
        <p:txBody>
          <a:bodyPr>
            <a:normAutofit/>
          </a:bodyPr>
          <a:lstStyle/>
          <a:p>
            <a:pPr algn="l"/>
            <a:r>
              <a:rPr lang="fr-FR" sz="1800" dirty="0">
                <a:latin typeface="Verdana" panose="020B0604030504040204" pitchFamily="34" charset="0"/>
                <a:ea typeface="Verdana" panose="020B0604030504040204" pitchFamily="34" charset="0"/>
              </a:rPr>
              <a:t>Que retenir?</a:t>
            </a:r>
          </a:p>
        </p:txBody>
      </p:sp>
    </p:spTree>
    <p:extLst>
      <p:ext uri="{BB962C8B-B14F-4D97-AF65-F5344CB8AC3E}">
        <p14:creationId xmlns:p14="http://schemas.microsoft.com/office/powerpoint/2010/main" val="15538915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a:extLst>
              <a:ext uri="{FF2B5EF4-FFF2-40B4-BE49-F238E27FC236}">
                <a16:creationId xmlns:a16="http://schemas.microsoft.com/office/drawing/2014/main" id="{01A41B2C-0E73-A24C-2E46-7D4A7D5EF390}"/>
              </a:ext>
            </a:extLst>
          </p:cNvPr>
          <p:cNvSpPr>
            <a:spLocks noGrp="1"/>
          </p:cNvSpPr>
          <p:nvPr>
            <p:ph type="title"/>
          </p:nvPr>
        </p:nvSpPr>
        <p:spPr>
          <a:xfrm>
            <a:off x="1006409" y="188640"/>
            <a:ext cx="7635241" cy="511322"/>
          </a:xfrm>
          <a:solidFill>
            <a:srgbClr val="22477F"/>
          </a:solidFill>
        </p:spPr>
        <p:txBody>
          <a:bodyPr>
            <a:noAutofit/>
          </a:bodyPr>
          <a:lstStyle/>
          <a:p>
            <a:r>
              <a:rPr lang="fr-FR" sz="2000" dirty="0">
                <a:solidFill>
                  <a:schemeClr val="bg1"/>
                </a:solidFill>
                <a:latin typeface="Verdana" panose="020B0604030504040204" pitchFamily="34" charset="0"/>
                <a:ea typeface="Verdana" panose="020B0604030504040204" pitchFamily="34" charset="0"/>
              </a:rPr>
              <a:t> Conclusion</a:t>
            </a:r>
          </a:p>
        </p:txBody>
      </p:sp>
      <p:sp>
        <p:nvSpPr>
          <p:cNvPr id="5" name="ZoneTexte 4">
            <a:extLst>
              <a:ext uri="{FF2B5EF4-FFF2-40B4-BE49-F238E27FC236}">
                <a16:creationId xmlns:a16="http://schemas.microsoft.com/office/drawing/2014/main" id="{F24BA433-203B-9E0D-816A-85E42D5A0749}"/>
              </a:ext>
            </a:extLst>
          </p:cNvPr>
          <p:cNvSpPr txBox="1"/>
          <p:nvPr/>
        </p:nvSpPr>
        <p:spPr>
          <a:xfrm>
            <a:off x="759795" y="1196752"/>
            <a:ext cx="8128467" cy="3887218"/>
          </a:xfrm>
          <a:prstGeom prst="rect">
            <a:avLst/>
          </a:prstGeom>
          <a:noFill/>
        </p:spPr>
        <p:txBody>
          <a:bodyPr wrap="square">
            <a:spAutoFit/>
          </a:bodyPr>
          <a:lstStyle/>
          <a:p>
            <a:pPr algn="just">
              <a:lnSpc>
                <a:spcPct val="115000"/>
              </a:lnSpc>
              <a:spcAft>
                <a:spcPts val="1000"/>
              </a:spcAft>
            </a:pPr>
            <a:r>
              <a:rPr lang="fr-FR" b="1" dirty="0">
                <a:solidFill>
                  <a:schemeClr val="accent2">
                    <a:lumMod val="75000"/>
                  </a:schemeClr>
                </a:solidFill>
                <a:latin typeface="Verdana" panose="020B0604030504040204" pitchFamily="34" charset="0"/>
                <a:ea typeface="Calibri" panose="020F0502020204030204" pitchFamily="34" charset="0"/>
                <a:cs typeface="Times New Roman" panose="02020603050405020304" pitchFamily="18" charset="0"/>
              </a:rPr>
              <a:t>Que retenir?</a:t>
            </a:r>
          </a:p>
          <a:p>
            <a:pPr algn="just">
              <a:lnSpc>
                <a:spcPct val="115000"/>
              </a:lnSpc>
              <a:spcAft>
                <a:spcPts val="1000"/>
              </a:spcAft>
            </a:pPr>
            <a:r>
              <a:rPr lang="fr-FR" dirty="0">
                <a:latin typeface="Verdana" panose="020B0604030504040204" pitchFamily="34" charset="0"/>
                <a:ea typeface="Calibri" panose="020F0502020204030204" pitchFamily="34" charset="0"/>
                <a:cs typeface="Times New Roman" panose="02020603050405020304" pitchFamily="18" charset="0"/>
              </a:rPr>
              <a:t>La régulation des investissements dans le secteur de l’électricité en Côte d’Ivoire se fait à la fois sur les investissements privés et les investissements publics, via plusieurs canaux que sont:</a:t>
            </a:r>
          </a:p>
          <a:p>
            <a:pPr marL="285750" indent="-285750" algn="just">
              <a:lnSpc>
                <a:spcPct val="115000"/>
              </a:lnSpc>
              <a:spcAft>
                <a:spcPts val="1000"/>
              </a:spcAft>
              <a:buFontTx/>
              <a:buChar char="-"/>
            </a:pPr>
            <a:r>
              <a:rPr lang="fr-FR" dirty="0">
                <a:latin typeface="Verdana" panose="020B0604030504040204" pitchFamily="34" charset="0"/>
                <a:ea typeface="Calibri" panose="020F0502020204030204" pitchFamily="34" charset="0"/>
                <a:cs typeface="Times New Roman" panose="02020603050405020304" pitchFamily="18" charset="0"/>
              </a:rPr>
              <a:t>les avis sur les conventions à signer avec le privé;</a:t>
            </a:r>
          </a:p>
          <a:p>
            <a:pPr marL="285750" indent="-285750" algn="just">
              <a:lnSpc>
                <a:spcPct val="115000"/>
              </a:lnSpc>
              <a:spcAft>
                <a:spcPts val="1000"/>
              </a:spcAft>
              <a:buFontTx/>
              <a:buChar char="-"/>
            </a:pPr>
            <a:r>
              <a:rPr lang="fr-FR" dirty="0">
                <a:latin typeface="Verdana" panose="020B0604030504040204" pitchFamily="34" charset="0"/>
                <a:ea typeface="Calibri" panose="020F0502020204030204" pitchFamily="34" charset="0"/>
                <a:cs typeface="Times New Roman" panose="02020603050405020304" pitchFamily="18" charset="0"/>
              </a:rPr>
              <a:t>les avis sur le plan de production et la planification des investissements;</a:t>
            </a:r>
          </a:p>
          <a:p>
            <a:pPr marL="285750" indent="-285750" algn="just">
              <a:lnSpc>
                <a:spcPct val="115000"/>
              </a:lnSpc>
              <a:spcAft>
                <a:spcPts val="1000"/>
              </a:spcAft>
              <a:buFontTx/>
              <a:buChar char="-"/>
            </a:pPr>
            <a:r>
              <a:rPr lang="fr-FR" dirty="0">
                <a:latin typeface="Verdana" panose="020B0604030504040204" pitchFamily="34" charset="0"/>
                <a:ea typeface="Calibri" panose="020F0502020204030204" pitchFamily="34" charset="0"/>
                <a:cs typeface="Times New Roman" panose="02020603050405020304" pitchFamily="18" charset="0"/>
              </a:rPr>
              <a:t>les analyses et études prospectives, pour le conseil à l’Etat; et</a:t>
            </a:r>
          </a:p>
          <a:p>
            <a:pPr marL="285750" indent="-285750" algn="just">
              <a:lnSpc>
                <a:spcPct val="115000"/>
              </a:lnSpc>
              <a:spcAft>
                <a:spcPts val="1000"/>
              </a:spcAft>
              <a:buFontTx/>
              <a:buChar char="-"/>
            </a:pPr>
            <a:r>
              <a:rPr lang="fr-FR" dirty="0">
                <a:latin typeface="Verdana" panose="020B0604030504040204" pitchFamily="34" charset="0"/>
                <a:ea typeface="Calibri" panose="020F0502020204030204" pitchFamily="34" charset="0"/>
                <a:cs typeface="Times New Roman" panose="02020603050405020304" pitchFamily="18" charset="0"/>
              </a:rPr>
              <a:t>le calcul des tarifs de vente de l’électricité, avec pour objectif la couverture de tous les coûts.</a:t>
            </a:r>
          </a:p>
        </p:txBody>
      </p:sp>
    </p:spTree>
    <p:extLst>
      <p:ext uri="{BB962C8B-B14F-4D97-AF65-F5344CB8AC3E}">
        <p14:creationId xmlns:p14="http://schemas.microsoft.com/office/powerpoint/2010/main" val="23708452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Espace réservé du numéro de diapositive 5"/>
          <p:cNvSpPr>
            <a:spLocks noGrp="1"/>
          </p:cNvSpPr>
          <p:nvPr>
            <p:ph type="sldNum" sz="quarter" idx="12"/>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9128C4C-EE2C-40A9-975C-A60C26B61FC8}" type="slidenum">
              <a:rPr lang="fr-FR">
                <a:solidFill>
                  <a:srgbClr val="000000"/>
                </a:solidFill>
              </a:rPr>
              <a:pPr eaLnBrk="1" hangingPunct="1"/>
              <a:t>22</a:t>
            </a:fld>
            <a:endParaRPr lang="fr-FR">
              <a:solidFill>
                <a:srgbClr val="000000"/>
              </a:solidFill>
            </a:endParaRPr>
          </a:p>
        </p:txBody>
      </p:sp>
      <p:sp>
        <p:nvSpPr>
          <p:cNvPr id="5132" name="Rectangle 11"/>
          <p:cNvSpPr>
            <a:spLocks noChangeArrowheads="1"/>
          </p:cNvSpPr>
          <p:nvPr/>
        </p:nvSpPr>
        <p:spPr bwMode="auto">
          <a:xfrm>
            <a:off x="899592" y="2636912"/>
            <a:ext cx="7380312"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838200" indent="-838200" algn="ctr"/>
            <a:r>
              <a:rPr lang="fr-FR" sz="5400" b="1" dirty="0">
                <a:solidFill>
                  <a:srgbClr val="002060"/>
                </a:solidFill>
                <a:latin typeface="Trebuchet MS" pitchFamily="34" charset="0"/>
              </a:rPr>
              <a:t>MERCI DE VOTRE ATTENTION</a:t>
            </a: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89531"/>
            <a:ext cx="2016224" cy="819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29254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697985" y="2533650"/>
            <a:ext cx="6348881" cy="1790700"/>
          </a:xfrm>
        </p:spPr>
        <p:txBody>
          <a:bodyPr>
            <a:noAutofit/>
          </a:bodyPr>
          <a:lstStyle/>
          <a:p>
            <a:br>
              <a:rPr lang="fr-FR" sz="2400" dirty="0">
                <a:latin typeface="Verdana" panose="020B0604030504040204" pitchFamily="34" charset="0"/>
                <a:ea typeface="Verdana" panose="020B0604030504040204" pitchFamily="34" charset="0"/>
                <a:cs typeface="Calibri" panose="020F0502020204030204" pitchFamily="34" charset="0"/>
              </a:rPr>
            </a:br>
            <a:r>
              <a:rPr lang="fr-FR" sz="2400" dirty="0">
                <a:latin typeface="Verdana" panose="020B0604030504040204" pitchFamily="34" charset="0"/>
                <a:ea typeface="Verdana" panose="020B0604030504040204" pitchFamily="34" charset="0"/>
                <a:cs typeface="Calibri" panose="020F0502020204030204" pitchFamily="34" charset="0"/>
              </a:rPr>
              <a:t>I. Cadre institutionnel du secteur de l’électricité en Côte d’Ivoire</a:t>
            </a:r>
            <a:br>
              <a:rPr lang="fr-FR" sz="2400" dirty="0">
                <a:latin typeface="Verdana" panose="020B0604030504040204" pitchFamily="34" charset="0"/>
                <a:ea typeface="Verdana" panose="020B0604030504040204" pitchFamily="34" charset="0"/>
                <a:cs typeface="Calibri" panose="020F0502020204030204" pitchFamily="34" charset="0"/>
              </a:rPr>
            </a:br>
            <a:endParaRPr lang="fr-FR" sz="2400" dirty="0">
              <a:latin typeface="Verdana" panose="020B0604030504040204" pitchFamily="34" charset="0"/>
              <a:ea typeface="Verdana" panose="020B0604030504040204" pitchFamily="34" charset="0"/>
            </a:endParaRPr>
          </a:p>
        </p:txBody>
      </p:sp>
      <p:sp>
        <p:nvSpPr>
          <p:cNvPr id="4" name="Espace réservé du numéro de diapositive 3">
            <a:extLst>
              <a:ext uri="{FF2B5EF4-FFF2-40B4-BE49-F238E27FC236}">
                <a16:creationId xmlns:a16="http://schemas.microsoft.com/office/drawing/2014/main" id="{2680AC08-70A4-4664-8AC5-569067010ACD}"/>
              </a:ext>
            </a:extLst>
          </p:cNvPr>
          <p:cNvSpPr>
            <a:spLocks noGrp="1"/>
          </p:cNvSpPr>
          <p:nvPr>
            <p:ph type="sldNum" sz="quarter" idx="12"/>
          </p:nvPr>
        </p:nvSpPr>
        <p:spPr/>
        <p:txBody>
          <a:bodyPr/>
          <a:lstStyle/>
          <a:p>
            <a:fld id="{993474C7-7742-4718-8CDD-84DAB03975A6}" type="slidenum">
              <a:rPr lang="fr-FR" smtClean="0"/>
              <a:pPr/>
              <a:t>3</a:t>
            </a:fld>
            <a:endParaRPr lang="fr-FR"/>
          </a:p>
        </p:txBody>
      </p:sp>
      <p:sp>
        <p:nvSpPr>
          <p:cNvPr id="3" name="Sous-titre 2">
            <a:extLst>
              <a:ext uri="{FF2B5EF4-FFF2-40B4-BE49-F238E27FC236}">
                <a16:creationId xmlns:a16="http://schemas.microsoft.com/office/drawing/2014/main" id="{9CC56E0D-5AB3-42FC-D911-772E1253A20A}"/>
              </a:ext>
            </a:extLst>
          </p:cNvPr>
          <p:cNvSpPr>
            <a:spLocks noGrp="1"/>
          </p:cNvSpPr>
          <p:nvPr>
            <p:ph type="subTitle" idx="1"/>
          </p:nvPr>
        </p:nvSpPr>
        <p:spPr>
          <a:xfrm>
            <a:off x="2803831" y="4626194"/>
            <a:ext cx="6243035" cy="998321"/>
          </a:xfrm>
        </p:spPr>
        <p:txBody>
          <a:bodyPr>
            <a:normAutofit/>
          </a:bodyPr>
          <a:lstStyle/>
          <a:p>
            <a:pPr algn="l"/>
            <a:r>
              <a:rPr lang="fr-FR" sz="1600" dirty="0">
                <a:latin typeface="Verdana" panose="020B0604030504040204" pitchFamily="34" charset="0"/>
                <a:ea typeface="Verdana" panose="020B0604030504040204" pitchFamily="34" charset="0"/>
              </a:rPr>
              <a:t>I.1. Le cadre institutionnel</a:t>
            </a:r>
          </a:p>
          <a:p>
            <a:pPr algn="l"/>
            <a:r>
              <a:rPr lang="fr-FR" sz="1600" dirty="0">
                <a:latin typeface="Verdana" panose="020B0604030504040204" pitchFamily="34" charset="0"/>
                <a:ea typeface="Verdana" panose="020B0604030504040204" pitchFamily="34" charset="0"/>
              </a:rPr>
              <a:t>I.2  Quelques acteurs et leurs rôles</a:t>
            </a:r>
          </a:p>
          <a:p>
            <a:pPr algn="l"/>
            <a:r>
              <a:rPr lang="fr-FR" sz="1600" dirty="0">
                <a:latin typeface="Verdana" panose="020B0604030504040204" pitchFamily="34" charset="0"/>
                <a:ea typeface="Verdana" panose="020B0604030504040204" pitchFamily="34" charset="0"/>
              </a:rPr>
              <a:t>I.3. La mission de régulation des investissements</a:t>
            </a:r>
          </a:p>
        </p:txBody>
      </p:sp>
    </p:spTree>
    <p:extLst>
      <p:ext uri="{BB962C8B-B14F-4D97-AF65-F5344CB8AC3E}">
        <p14:creationId xmlns:p14="http://schemas.microsoft.com/office/powerpoint/2010/main" val="42027441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Groupe 74">
            <a:extLst>
              <a:ext uri="{FF2B5EF4-FFF2-40B4-BE49-F238E27FC236}">
                <a16:creationId xmlns:a16="http://schemas.microsoft.com/office/drawing/2014/main" id="{F2AA30F6-5C45-4F76-3404-08BD66C084AA}"/>
              </a:ext>
            </a:extLst>
          </p:cNvPr>
          <p:cNvGrpSpPr/>
          <p:nvPr/>
        </p:nvGrpSpPr>
        <p:grpSpPr>
          <a:xfrm>
            <a:off x="755578" y="764704"/>
            <a:ext cx="8201709" cy="5328592"/>
            <a:chOff x="546755" y="620688"/>
            <a:chExt cx="10785641" cy="5783422"/>
          </a:xfrm>
        </p:grpSpPr>
        <p:sp>
          <p:nvSpPr>
            <p:cNvPr id="3" name="Rectangle 41">
              <a:extLst>
                <a:ext uri="{FF2B5EF4-FFF2-40B4-BE49-F238E27FC236}">
                  <a16:creationId xmlns:a16="http://schemas.microsoft.com/office/drawing/2014/main" id="{29EE95C4-8B2C-0E06-9CAD-2CBA4E4A4A27}"/>
                </a:ext>
              </a:extLst>
            </p:cNvPr>
            <p:cNvSpPr>
              <a:spLocks noChangeArrowheads="1"/>
            </p:cNvSpPr>
            <p:nvPr/>
          </p:nvSpPr>
          <p:spPr bwMode="auto">
            <a:xfrm>
              <a:off x="8780503" y="1331731"/>
              <a:ext cx="2422087" cy="4744879"/>
            </a:xfrm>
            <a:prstGeom prst="rect">
              <a:avLst/>
            </a:prstGeom>
            <a:solidFill>
              <a:schemeClr val="tx1">
                <a:lumMod val="95000"/>
                <a:lumOff val="5000"/>
                <a:alpha val="10001"/>
              </a:schemeClr>
            </a:solidFill>
            <a:ln>
              <a:noFill/>
            </a:ln>
          </p:spPr>
          <p:txBody>
            <a:bodyPr/>
            <a:lstStyle/>
            <a:p>
              <a:pPr>
                <a:defRPr/>
              </a:pPr>
              <a:endParaRPr lang="fr-FR" sz="1400" dirty="0">
                <a:solidFill>
                  <a:prstClr val="black"/>
                </a:solidFill>
              </a:endParaRPr>
            </a:p>
          </p:txBody>
        </p:sp>
        <p:grpSp>
          <p:nvGrpSpPr>
            <p:cNvPr id="4" name="Groupe 1">
              <a:extLst>
                <a:ext uri="{FF2B5EF4-FFF2-40B4-BE49-F238E27FC236}">
                  <a16:creationId xmlns:a16="http://schemas.microsoft.com/office/drawing/2014/main" id="{A8BC3A6B-36D1-E757-BA7C-F31AC6623824}"/>
                </a:ext>
              </a:extLst>
            </p:cNvPr>
            <p:cNvGrpSpPr/>
            <p:nvPr/>
          </p:nvGrpSpPr>
          <p:grpSpPr>
            <a:xfrm>
              <a:off x="8914602" y="1515836"/>
              <a:ext cx="2259853" cy="528148"/>
              <a:chOff x="7210425" y="1946275"/>
              <a:chExt cx="1908689" cy="541244"/>
            </a:xfrm>
          </p:grpSpPr>
          <p:sp>
            <p:nvSpPr>
              <p:cNvPr id="5" name="AutoShape 40">
                <a:extLst>
                  <a:ext uri="{FF2B5EF4-FFF2-40B4-BE49-F238E27FC236}">
                    <a16:creationId xmlns:a16="http://schemas.microsoft.com/office/drawing/2014/main" id="{0F902069-4008-A8D7-6157-532256882F54}"/>
                  </a:ext>
                </a:extLst>
              </p:cNvPr>
              <p:cNvSpPr>
                <a:spLocks noChangeArrowheads="1"/>
              </p:cNvSpPr>
              <p:nvPr/>
            </p:nvSpPr>
            <p:spPr bwMode="auto">
              <a:xfrm>
                <a:off x="7210425" y="1946275"/>
                <a:ext cx="579438" cy="434975"/>
              </a:xfrm>
              <a:prstGeom prst="flowChartAlternateProcess">
                <a:avLst/>
              </a:prstGeom>
              <a:gradFill rotWithShape="1">
                <a:gsLst>
                  <a:gs pos="0">
                    <a:srgbClr val="595959"/>
                  </a:gs>
                  <a:gs pos="50000">
                    <a:srgbClr val="C0C0C0"/>
                  </a:gs>
                  <a:gs pos="100000">
                    <a:srgbClr val="595959"/>
                  </a:gs>
                </a:gsLst>
                <a:lin ang="5400000" scaled="1"/>
              </a:gra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fr-FR" altLang="fr-FR" sz="1400" dirty="0">
                  <a:solidFill>
                    <a:srgbClr val="000000"/>
                  </a:solidFill>
                  <a:latin typeface="Arial" charset="0"/>
                </a:endParaRPr>
              </a:p>
            </p:txBody>
          </p:sp>
          <p:sp>
            <p:nvSpPr>
              <p:cNvPr id="6" name="Text Box 34">
                <a:extLst>
                  <a:ext uri="{FF2B5EF4-FFF2-40B4-BE49-F238E27FC236}">
                    <a16:creationId xmlns:a16="http://schemas.microsoft.com/office/drawing/2014/main" id="{4EF0A5AA-90A2-E47D-4A04-63E91085C221}"/>
                  </a:ext>
                </a:extLst>
              </p:cNvPr>
              <p:cNvSpPr txBox="1">
                <a:spLocks noChangeArrowheads="1"/>
              </p:cNvSpPr>
              <p:nvPr/>
            </p:nvSpPr>
            <p:spPr bwMode="auto">
              <a:xfrm>
                <a:off x="7763389" y="2036669"/>
                <a:ext cx="1355725"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fr-FR" altLang="fr-FR" sz="1050" dirty="0">
                    <a:solidFill>
                      <a:srgbClr val="000000"/>
                    </a:solidFill>
                    <a:latin typeface="Arial" charset="0"/>
                    <a:cs typeface="Times New Roman" pitchFamily="18" charset="0"/>
                  </a:rPr>
                  <a:t>Autorité</a:t>
                </a:r>
                <a:r>
                  <a:rPr lang="fr-FR" altLang="fr-FR" sz="1050" b="1" dirty="0">
                    <a:solidFill>
                      <a:srgbClr val="000000"/>
                    </a:solidFill>
                    <a:latin typeface="Arial" charset="0"/>
                    <a:cs typeface="Times New Roman" pitchFamily="18" charset="0"/>
                  </a:rPr>
                  <a:t> </a:t>
                </a:r>
                <a:r>
                  <a:rPr lang="fr-FR" altLang="fr-FR" sz="1050" dirty="0">
                    <a:solidFill>
                      <a:srgbClr val="000000"/>
                    </a:solidFill>
                    <a:latin typeface="Arial" charset="0"/>
                    <a:cs typeface="Times New Roman" pitchFamily="18" charset="0"/>
                  </a:rPr>
                  <a:t>concédante</a:t>
                </a:r>
                <a:endParaRPr lang="fr-FR" altLang="fr-FR" sz="1400" dirty="0">
                  <a:solidFill>
                    <a:srgbClr val="000000"/>
                  </a:solidFill>
                  <a:latin typeface="Arial" charset="0"/>
                </a:endParaRPr>
              </a:p>
            </p:txBody>
          </p:sp>
        </p:grpSp>
        <p:grpSp>
          <p:nvGrpSpPr>
            <p:cNvPr id="7" name="Groupe 7">
              <a:extLst>
                <a:ext uri="{FF2B5EF4-FFF2-40B4-BE49-F238E27FC236}">
                  <a16:creationId xmlns:a16="http://schemas.microsoft.com/office/drawing/2014/main" id="{AE49246C-D527-46B9-53DE-4689A240FD00}"/>
                </a:ext>
              </a:extLst>
            </p:cNvPr>
            <p:cNvGrpSpPr/>
            <p:nvPr/>
          </p:nvGrpSpPr>
          <p:grpSpPr>
            <a:xfrm>
              <a:off x="8929631" y="4680669"/>
              <a:ext cx="2317508" cy="459090"/>
              <a:chOff x="7223125" y="5589017"/>
              <a:chExt cx="1957387" cy="470471"/>
            </a:xfrm>
          </p:grpSpPr>
          <p:sp>
            <p:nvSpPr>
              <p:cNvPr id="8" name="AutoShape 39">
                <a:extLst>
                  <a:ext uri="{FF2B5EF4-FFF2-40B4-BE49-F238E27FC236}">
                    <a16:creationId xmlns:a16="http://schemas.microsoft.com/office/drawing/2014/main" id="{802B91BF-716B-AA23-A9E7-138EFF4AA8A2}"/>
                  </a:ext>
                </a:extLst>
              </p:cNvPr>
              <p:cNvSpPr>
                <a:spLocks noChangeArrowheads="1"/>
              </p:cNvSpPr>
              <p:nvPr/>
            </p:nvSpPr>
            <p:spPr bwMode="auto">
              <a:xfrm>
                <a:off x="7223125" y="5661025"/>
                <a:ext cx="579438" cy="398463"/>
              </a:xfrm>
              <a:prstGeom prst="flowChartAlternateProcess">
                <a:avLst/>
              </a:prstGeom>
              <a:gradFill rotWithShape="1">
                <a:gsLst>
                  <a:gs pos="0">
                    <a:srgbClr val="005E76"/>
                  </a:gs>
                  <a:gs pos="50000">
                    <a:srgbClr val="00CCFF"/>
                  </a:gs>
                  <a:gs pos="100000">
                    <a:srgbClr val="005E76"/>
                  </a:gs>
                </a:gsLst>
                <a:lin ang="5400000" scaled="1"/>
              </a:gra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fr-FR" altLang="fr-FR" sz="1400" dirty="0">
                  <a:solidFill>
                    <a:srgbClr val="000000"/>
                  </a:solidFill>
                  <a:latin typeface="Arial" charset="0"/>
                </a:endParaRPr>
              </a:p>
            </p:txBody>
          </p:sp>
          <p:sp>
            <p:nvSpPr>
              <p:cNvPr id="9" name="Text Box 33">
                <a:extLst>
                  <a:ext uri="{FF2B5EF4-FFF2-40B4-BE49-F238E27FC236}">
                    <a16:creationId xmlns:a16="http://schemas.microsoft.com/office/drawing/2014/main" id="{6E6704EA-D997-60B4-FEEA-6B10941F51B9}"/>
                  </a:ext>
                </a:extLst>
              </p:cNvPr>
              <p:cNvSpPr txBox="1">
                <a:spLocks noChangeArrowheads="1"/>
              </p:cNvSpPr>
              <p:nvPr/>
            </p:nvSpPr>
            <p:spPr bwMode="auto">
              <a:xfrm>
                <a:off x="7659687" y="5589017"/>
                <a:ext cx="152082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fr-FR" altLang="fr-FR" sz="1050" dirty="0">
                    <a:solidFill>
                      <a:srgbClr val="000000"/>
                    </a:solidFill>
                    <a:latin typeface="Arial" charset="0"/>
                    <a:cs typeface="Times New Roman" pitchFamily="18" charset="0"/>
                  </a:rPr>
                  <a:t>Société</a:t>
                </a:r>
                <a:r>
                  <a:rPr lang="fr-FR" altLang="fr-FR" sz="1050" b="1" dirty="0">
                    <a:solidFill>
                      <a:srgbClr val="000000"/>
                    </a:solidFill>
                    <a:latin typeface="Arial" charset="0"/>
                    <a:cs typeface="Times New Roman" pitchFamily="18" charset="0"/>
                  </a:rPr>
                  <a:t> </a:t>
                </a:r>
                <a:r>
                  <a:rPr lang="fr-FR" altLang="fr-FR" sz="1050" dirty="0">
                    <a:solidFill>
                      <a:srgbClr val="000000"/>
                    </a:solidFill>
                    <a:latin typeface="Arial" charset="0"/>
                    <a:cs typeface="Times New Roman" pitchFamily="18" charset="0"/>
                  </a:rPr>
                  <a:t>d’Etat, Maitrise d’ouvrage et d’oeuvre</a:t>
                </a:r>
                <a:endParaRPr lang="fr-FR" altLang="fr-FR" sz="1400" dirty="0">
                  <a:solidFill>
                    <a:srgbClr val="000000"/>
                  </a:solidFill>
                  <a:latin typeface="Arial" charset="0"/>
                </a:endParaRPr>
              </a:p>
            </p:txBody>
          </p:sp>
        </p:grpSp>
        <p:grpSp>
          <p:nvGrpSpPr>
            <p:cNvPr id="10" name="Groupe 3">
              <a:extLst>
                <a:ext uri="{FF2B5EF4-FFF2-40B4-BE49-F238E27FC236}">
                  <a16:creationId xmlns:a16="http://schemas.microsoft.com/office/drawing/2014/main" id="{4F304250-DD7E-5783-AB6E-8D1673C785C4}"/>
                </a:ext>
              </a:extLst>
            </p:cNvPr>
            <p:cNvGrpSpPr/>
            <p:nvPr/>
          </p:nvGrpSpPr>
          <p:grpSpPr>
            <a:xfrm>
              <a:off x="8885610" y="2756580"/>
              <a:ext cx="2316980" cy="480238"/>
              <a:chOff x="7160072" y="3389513"/>
              <a:chExt cx="1956941" cy="492144"/>
            </a:xfrm>
          </p:grpSpPr>
          <p:sp>
            <p:nvSpPr>
              <p:cNvPr id="11" name="AutoShape 38">
                <a:extLst>
                  <a:ext uri="{FF2B5EF4-FFF2-40B4-BE49-F238E27FC236}">
                    <a16:creationId xmlns:a16="http://schemas.microsoft.com/office/drawing/2014/main" id="{30182F71-EFB2-E3C5-B6D1-726DC1B236F5}"/>
                  </a:ext>
                </a:extLst>
              </p:cNvPr>
              <p:cNvSpPr>
                <a:spLocks noChangeArrowheads="1"/>
              </p:cNvSpPr>
              <p:nvPr/>
            </p:nvSpPr>
            <p:spPr bwMode="auto">
              <a:xfrm>
                <a:off x="7160072" y="3433211"/>
                <a:ext cx="579438" cy="398462"/>
              </a:xfrm>
              <a:prstGeom prst="flowChartAlternateProcess">
                <a:avLst/>
              </a:prstGeom>
              <a:gradFill rotWithShape="1">
                <a:gsLst>
                  <a:gs pos="0">
                    <a:srgbClr val="767600"/>
                  </a:gs>
                  <a:gs pos="50000">
                    <a:srgbClr val="FFFF00"/>
                  </a:gs>
                  <a:gs pos="100000">
                    <a:srgbClr val="767600"/>
                  </a:gs>
                </a:gsLst>
                <a:lin ang="5400000" scaled="1"/>
              </a:gra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fr-FR" altLang="fr-FR" sz="1400" dirty="0">
                  <a:solidFill>
                    <a:srgbClr val="000000"/>
                  </a:solidFill>
                  <a:latin typeface="Arial" charset="0"/>
                </a:endParaRPr>
              </a:p>
            </p:txBody>
          </p:sp>
          <p:sp>
            <p:nvSpPr>
              <p:cNvPr id="12" name="Text Box 32">
                <a:extLst>
                  <a:ext uri="{FF2B5EF4-FFF2-40B4-BE49-F238E27FC236}">
                    <a16:creationId xmlns:a16="http://schemas.microsoft.com/office/drawing/2014/main" id="{A49DEB2F-972B-9882-CE4A-C65BF9A33E20}"/>
                  </a:ext>
                </a:extLst>
              </p:cNvPr>
              <p:cNvSpPr txBox="1">
                <a:spLocks noChangeArrowheads="1"/>
              </p:cNvSpPr>
              <p:nvPr/>
            </p:nvSpPr>
            <p:spPr bwMode="auto">
              <a:xfrm>
                <a:off x="7596188" y="3389513"/>
                <a:ext cx="1520825" cy="492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fr-FR" altLang="fr-FR" sz="1050" dirty="0">
                    <a:solidFill>
                      <a:srgbClr val="000000"/>
                    </a:solidFill>
                    <a:latin typeface="Arial" charset="0"/>
                    <a:cs typeface="Times New Roman" pitchFamily="18" charset="0"/>
                  </a:rPr>
                  <a:t>Producteur</a:t>
                </a:r>
                <a:r>
                  <a:rPr lang="fr-FR" altLang="fr-FR" sz="1050" b="1" dirty="0">
                    <a:solidFill>
                      <a:srgbClr val="000000"/>
                    </a:solidFill>
                    <a:latin typeface="Arial" charset="0"/>
                    <a:cs typeface="Times New Roman" pitchFamily="18" charset="0"/>
                  </a:rPr>
                  <a:t> </a:t>
                </a:r>
                <a:r>
                  <a:rPr lang="fr-FR" altLang="fr-FR" sz="1050" dirty="0">
                    <a:solidFill>
                      <a:srgbClr val="000000"/>
                    </a:solidFill>
                    <a:latin typeface="Arial" charset="0"/>
                    <a:cs typeface="Times New Roman" pitchFamily="18" charset="0"/>
                  </a:rPr>
                  <a:t>d’électricité</a:t>
                </a:r>
                <a:endParaRPr lang="fr-FR" altLang="fr-FR" sz="1400" dirty="0">
                  <a:solidFill>
                    <a:srgbClr val="000000"/>
                  </a:solidFill>
                  <a:latin typeface="Arial" charset="0"/>
                </a:endParaRPr>
              </a:p>
            </p:txBody>
          </p:sp>
        </p:grpSp>
        <p:grpSp>
          <p:nvGrpSpPr>
            <p:cNvPr id="13" name="Groupe 2">
              <a:extLst>
                <a:ext uri="{FF2B5EF4-FFF2-40B4-BE49-F238E27FC236}">
                  <a16:creationId xmlns:a16="http://schemas.microsoft.com/office/drawing/2014/main" id="{A02CA657-38B3-EAA8-D44C-9099569A300D}"/>
                </a:ext>
              </a:extLst>
            </p:cNvPr>
            <p:cNvGrpSpPr/>
            <p:nvPr/>
          </p:nvGrpSpPr>
          <p:grpSpPr>
            <a:xfrm>
              <a:off x="8914596" y="2120354"/>
              <a:ext cx="2221650" cy="452336"/>
              <a:chOff x="7210425" y="2697163"/>
              <a:chExt cx="1876425" cy="463550"/>
            </a:xfrm>
          </p:grpSpPr>
          <p:sp>
            <p:nvSpPr>
              <p:cNvPr id="14" name="AutoShape 37">
                <a:extLst>
                  <a:ext uri="{FF2B5EF4-FFF2-40B4-BE49-F238E27FC236}">
                    <a16:creationId xmlns:a16="http://schemas.microsoft.com/office/drawing/2014/main" id="{F5F84987-899C-B197-96E4-CF474C07DD35}"/>
                  </a:ext>
                </a:extLst>
              </p:cNvPr>
              <p:cNvSpPr>
                <a:spLocks noChangeArrowheads="1"/>
              </p:cNvSpPr>
              <p:nvPr/>
            </p:nvSpPr>
            <p:spPr bwMode="auto">
              <a:xfrm>
                <a:off x="7210425" y="2725738"/>
                <a:ext cx="579438" cy="434975"/>
              </a:xfrm>
              <a:prstGeom prst="flowChartAlternateProcess">
                <a:avLst/>
              </a:prstGeom>
              <a:gradFill rotWithShape="1">
                <a:gsLst>
                  <a:gs pos="0">
                    <a:srgbClr val="760076"/>
                  </a:gs>
                  <a:gs pos="50000">
                    <a:srgbClr val="FF00FF"/>
                  </a:gs>
                  <a:gs pos="100000">
                    <a:srgbClr val="760076"/>
                  </a:gs>
                </a:gsLst>
                <a:lin ang="5400000" scaled="1"/>
              </a:gra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fr-FR" altLang="fr-FR" sz="1400" dirty="0">
                  <a:solidFill>
                    <a:srgbClr val="000000"/>
                  </a:solidFill>
                  <a:latin typeface="Arial" charset="0"/>
                </a:endParaRPr>
              </a:p>
            </p:txBody>
          </p:sp>
          <p:sp>
            <p:nvSpPr>
              <p:cNvPr id="15" name="Text Box 31">
                <a:extLst>
                  <a:ext uri="{FF2B5EF4-FFF2-40B4-BE49-F238E27FC236}">
                    <a16:creationId xmlns:a16="http://schemas.microsoft.com/office/drawing/2014/main" id="{4ED29987-EE3F-3455-20C2-11FF27D2235C}"/>
                  </a:ext>
                </a:extLst>
              </p:cNvPr>
              <p:cNvSpPr txBox="1">
                <a:spLocks noChangeArrowheads="1"/>
              </p:cNvSpPr>
              <p:nvPr/>
            </p:nvSpPr>
            <p:spPr bwMode="auto">
              <a:xfrm>
                <a:off x="7639050" y="2697163"/>
                <a:ext cx="14478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fr-FR" altLang="fr-FR" sz="1050" dirty="0">
                    <a:solidFill>
                      <a:srgbClr val="000000"/>
                    </a:solidFill>
                    <a:latin typeface="Arial" charset="0"/>
                    <a:cs typeface="Times New Roman" pitchFamily="18" charset="0"/>
                  </a:rPr>
                  <a:t>Fournisseur de gaz naturel</a:t>
                </a:r>
                <a:endParaRPr lang="fr-FR" altLang="fr-FR" sz="1400" dirty="0">
                  <a:solidFill>
                    <a:srgbClr val="000000"/>
                  </a:solidFill>
                  <a:latin typeface="Arial" charset="0"/>
                </a:endParaRPr>
              </a:p>
            </p:txBody>
          </p:sp>
        </p:grpSp>
        <p:grpSp>
          <p:nvGrpSpPr>
            <p:cNvPr id="16" name="Groupe 5">
              <a:extLst>
                <a:ext uri="{FF2B5EF4-FFF2-40B4-BE49-F238E27FC236}">
                  <a16:creationId xmlns:a16="http://schemas.microsoft.com/office/drawing/2014/main" id="{A2FECF5D-B945-9AF8-EF83-67689A4180F0}"/>
                </a:ext>
              </a:extLst>
            </p:cNvPr>
            <p:cNvGrpSpPr/>
            <p:nvPr/>
          </p:nvGrpSpPr>
          <p:grpSpPr>
            <a:xfrm>
              <a:off x="8914596" y="3342324"/>
              <a:ext cx="2350018" cy="565419"/>
              <a:chOff x="7184554" y="4077072"/>
              <a:chExt cx="1984846" cy="579437"/>
            </a:xfrm>
          </p:grpSpPr>
          <p:sp>
            <p:nvSpPr>
              <p:cNvPr id="17" name="AutoShape 36">
                <a:extLst>
                  <a:ext uri="{FF2B5EF4-FFF2-40B4-BE49-F238E27FC236}">
                    <a16:creationId xmlns:a16="http://schemas.microsoft.com/office/drawing/2014/main" id="{3D0EA46A-DA6E-5D65-C398-61357A4AA890}"/>
                  </a:ext>
                </a:extLst>
              </p:cNvPr>
              <p:cNvSpPr>
                <a:spLocks noChangeArrowheads="1"/>
              </p:cNvSpPr>
              <p:nvPr/>
            </p:nvSpPr>
            <p:spPr bwMode="auto">
              <a:xfrm>
                <a:off x="7184554" y="4198938"/>
                <a:ext cx="579438" cy="398462"/>
              </a:xfrm>
              <a:prstGeom prst="flowChartAlternateProcess">
                <a:avLst/>
              </a:prstGeom>
              <a:gradFill rotWithShape="1">
                <a:gsLst>
                  <a:gs pos="0">
                    <a:srgbClr val="762F00"/>
                  </a:gs>
                  <a:gs pos="50000">
                    <a:srgbClr val="FF6600"/>
                  </a:gs>
                  <a:gs pos="100000">
                    <a:srgbClr val="762F00"/>
                  </a:gs>
                </a:gsLst>
                <a:lin ang="5400000" scaled="1"/>
              </a:gra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fr-FR" altLang="fr-FR" sz="1400" dirty="0">
                  <a:solidFill>
                    <a:srgbClr val="000000"/>
                  </a:solidFill>
                  <a:latin typeface="Arial" charset="0"/>
                </a:endParaRPr>
              </a:p>
            </p:txBody>
          </p:sp>
          <p:sp>
            <p:nvSpPr>
              <p:cNvPr id="18" name="Text Box 30">
                <a:extLst>
                  <a:ext uri="{FF2B5EF4-FFF2-40B4-BE49-F238E27FC236}">
                    <a16:creationId xmlns:a16="http://schemas.microsoft.com/office/drawing/2014/main" id="{6FA2B644-7CC2-08C2-6D65-59FE353DC920}"/>
                  </a:ext>
                </a:extLst>
              </p:cNvPr>
              <p:cNvSpPr txBox="1">
                <a:spLocks noChangeArrowheads="1"/>
              </p:cNvSpPr>
              <p:nvPr/>
            </p:nvSpPr>
            <p:spPr bwMode="auto">
              <a:xfrm>
                <a:off x="7648575" y="4077072"/>
                <a:ext cx="1520825"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fr-FR" altLang="fr-FR" sz="1050" dirty="0">
                    <a:solidFill>
                      <a:srgbClr val="000000"/>
                    </a:solidFill>
                    <a:latin typeface="Arial" charset="0"/>
                    <a:cs typeface="Times New Roman" pitchFamily="18" charset="0"/>
                  </a:rPr>
                  <a:t>Concessionnaire du service public</a:t>
                </a:r>
                <a:endParaRPr lang="fr-FR" altLang="fr-FR" sz="700" dirty="0">
                  <a:solidFill>
                    <a:srgbClr val="000000"/>
                  </a:solidFill>
                  <a:latin typeface="Arial" charset="0"/>
                </a:endParaRPr>
              </a:p>
              <a:p>
                <a:pPr algn="ctr">
                  <a:spcBef>
                    <a:spcPct val="0"/>
                  </a:spcBef>
                  <a:buFontTx/>
                  <a:buNone/>
                </a:pPr>
                <a:r>
                  <a:rPr lang="fr-FR" altLang="fr-FR" sz="1050" dirty="0">
                    <a:solidFill>
                      <a:srgbClr val="000000"/>
                    </a:solidFill>
                    <a:latin typeface="Arial" charset="0"/>
                    <a:cs typeface="Times New Roman" pitchFamily="18" charset="0"/>
                  </a:rPr>
                  <a:t>d’électricité</a:t>
                </a:r>
                <a:endParaRPr lang="fr-FR" altLang="fr-FR" sz="1400" dirty="0">
                  <a:solidFill>
                    <a:srgbClr val="000000"/>
                  </a:solidFill>
                  <a:latin typeface="Arial" charset="0"/>
                </a:endParaRPr>
              </a:p>
            </p:txBody>
          </p:sp>
        </p:grpSp>
        <p:grpSp>
          <p:nvGrpSpPr>
            <p:cNvPr id="19" name="Groupe 6">
              <a:extLst>
                <a:ext uri="{FF2B5EF4-FFF2-40B4-BE49-F238E27FC236}">
                  <a16:creationId xmlns:a16="http://schemas.microsoft.com/office/drawing/2014/main" id="{8728E87C-01AB-2E00-E455-D7A08BDC8746}"/>
                </a:ext>
              </a:extLst>
            </p:cNvPr>
            <p:cNvGrpSpPr/>
            <p:nvPr/>
          </p:nvGrpSpPr>
          <p:grpSpPr>
            <a:xfrm>
              <a:off x="8945226" y="5313063"/>
              <a:ext cx="2387170" cy="530057"/>
              <a:chOff x="7215188" y="4797152"/>
              <a:chExt cx="2016224" cy="543198"/>
            </a:xfrm>
          </p:grpSpPr>
          <p:sp>
            <p:nvSpPr>
              <p:cNvPr id="20" name="AutoShape 35">
                <a:extLst>
                  <a:ext uri="{FF2B5EF4-FFF2-40B4-BE49-F238E27FC236}">
                    <a16:creationId xmlns:a16="http://schemas.microsoft.com/office/drawing/2014/main" id="{DE7C3E23-ABDC-A16F-410E-6558BFCAFA1D}"/>
                  </a:ext>
                </a:extLst>
              </p:cNvPr>
              <p:cNvSpPr>
                <a:spLocks noChangeArrowheads="1"/>
              </p:cNvSpPr>
              <p:nvPr/>
            </p:nvSpPr>
            <p:spPr bwMode="auto">
              <a:xfrm>
                <a:off x="7215188" y="4956175"/>
                <a:ext cx="574675" cy="384175"/>
              </a:xfrm>
              <a:prstGeom prst="flowChartAlternateProcess">
                <a:avLst/>
              </a:prstGeom>
              <a:gradFill rotWithShape="1">
                <a:gsLst>
                  <a:gs pos="0">
                    <a:srgbClr val="007600"/>
                  </a:gs>
                  <a:gs pos="50000">
                    <a:srgbClr val="00FF00"/>
                  </a:gs>
                  <a:gs pos="100000">
                    <a:srgbClr val="007600"/>
                  </a:gs>
                </a:gsLst>
                <a:lin ang="5400000" scaled="1"/>
              </a:gra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fr-FR" altLang="fr-FR" sz="1400" dirty="0">
                  <a:solidFill>
                    <a:srgbClr val="000000"/>
                  </a:solidFill>
                  <a:latin typeface="Arial" charset="0"/>
                </a:endParaRPr>
              </a:p>
            </p:txBody>
          </p:sp>
          <p:sp>
            <p:nvSpPr>
              <p:cNvPr id="21" name="Text Box 29">
                <a:extLst>
                  <a:ext uri="{FF2B5EF4-FFF2-40B4-BE49-F238E27FC236}">
                    <a16:creationId xmlns:a16="http://schemas.microsoft.com/office/drawing/2014/main" id="{F06141A9-99BD-D7CC-B024-35947A8DE6B2}"/>
                  </a:ext>
                </a:extLst>
              </p:cNvPr>
              <p:cNvSpPr txBox="1">
                <a:spLocks noChangeArrowheads="1"/>
              </p:cNvSpPr>
              <p:nvPr/>
            </p:nvSpPr>
            <p:spPr bwMode="auto">
              <a:xfrm>
                <a:off x="7659687" y="4797152"/>
                <a:ext cx="1571725"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fr-FR" altLang="fr-FR" sz="1050" dirty="0">
                    <a:solidFill>
                      <a:srgbClr val="000000"/>
                    </a:solidFill>
                    <a:latin typeface="Arial" charset="0"/>
                    <a:cs typeface="Times New Roman" pitchFamily="18" charset="0"/>
                  </a:rPr>
                  <a:t>Autorité Administrative Indépendante</a:t>
                </a:r>
                <a:endParaRPr lang="fr-FR" altLang="fr-FR" sz="1400" dirty="0">
                  <a:solidFill>
                    <a:srgbClr val="000000"/>
                  </a:solidFill>
                  <a:latin typeface="Arial" charset="0"/>
                </a:endParaRPr>
              </a:p>
            </p:txBody>
          </p:sp>
        </p:grpSp>
        <p:sp>
          <p:nvSpPr>
            <p:cNvPr id="22" name="AutoShape 26">
              <a:extLst>
                <a:ext uri="{FF2B5EF4-FFF2-40B4-BE49-F238E27FC236}">
                  <a16:creationId xmlns:a16="http://schemas.microsoft.com/office/drawing/2014/main" id="{7F5606D2-3602-01A9-95DD-2EF93B3CDF7D}"/>
                </a:ext>
              </a:extLst>
            </p:cNvPr>
            <p:cNvSpPr>
              <a:spLocks noChangeArrowheads="1"/>
            </p:cNvSpPr>
            <p:nvPr/>
          </p:nvSpPr>
          <p:spPr bwMode="auto">
            <a:xfrm>
              <a:off x="546755" y="674855"/>
              <a:ext cx="8228753" cy="756079"/>
            </a:xfrm>
            <a:prstGeom prst="flowChartAlternateProcess">
              <a:avLst/>
            </a:prstGeom>
            <a:gradFill rotWithShape="1">
              <a:gsLst>
                <a:gs pos="0">
                  <a:srgbClr val="595959"/>
                </a:gs>
                <a:gs pos="50000">
                  <a:srgbClr val="C0C0C0"/>
                </a:gs>
                <a:gs pos="100000">
                  <a:srgbClr val="595959"/>
                </a:gs>
              </a:gsLst>
              <a:lin ang="5400000" scaled="1"/>
            </a:gra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fr-FR" altLang="fr-FR" sz="1100" b="1" dirty="0">
                  <a:solidFill>
                    <a:srgbClr val="000000"/>
                  </a:solidFill>
                  <a:latin typeface="Arial" charset="0"/>
                  <a:cs typeface="Times New Roman" pitchFamily="18" charset="0"/>
                </a:rPr>
                <a:t>ETAT DE COTE D’IVOIRE</a:t>
              </a:r>
            </a:p>
            <a:p>
              <a:pPr algn="ctr" eaLnBrk="1" hangingPunct="1">
                <a:spcBef>
                  <a:spcPct val="0"/>
                </a:spcBef>
                <a:buFontTx/>
                <a:buNone/>
              </a:pPr>
              <a:r>
                <a:rPr lang="fr-FR" altLang="fr-FR" sz="1050" b="1" dirty="0">
                  <a:solidFill>
                    <a:srgbClr val="000000"/>
                  </a:solidFill>
                  <a:latin typeface="Arial" charset="0"/>
                </a:rPr>
                <a:t>(Ministère des Mines, du Pétrole et de l‘Energie + Ministère des Finances et du Budget + Ministère du Patrimoine, du Portefeuille de l’État et des Entreprises publiques  )</a:t>
              </a:r>
              <a:endParaRPr lang="fr-FR" altLang="fr-FR" sz="1000" dirty="0">
                <a:solidFill>
                  <a:srgbClr val="000000"/>
                </a:solidFill>
                <a:latin typeface="Arial" charset="0"/>
              </a:endParaRPr>
            </a:p>
          </p:txBody>
        </p:sp>
        <p:grpSp>
          <p:nvGrpSpPr>
            <p:cNvPr id="23" name="Group 20">
              <a:extLst>
                <a:ext uri="{FF2B5EF4-FFF2-40B4-BE49-F238E27FC236}">
                  <a16:creationId xmlns:a16="http://schemas.microsoft.com/office/drawing/2014/main" id="{607F8F39-4E15-E9BD-B80C-39735AAFD614}"/>
                </a:ext>
              </a:extLst>
            </p:cNvPr>
            <p:cNvGrpSpPr>
              <a:grpSpLocks/>
            </p:cNvGrpSpPr>
            <p:nvPr/>
          </p:nvGrpSpPr>
          <p:grpSpPr bwMode="auto">
            <a:xfrm>
              <a:off x="6984560" y="1457007"/>
              <a:ext cx="1619293" cy="1678599"/>
              <a:chOff x="8327" y="3529"/>
              <a:chExt cx="2153" cy="2665"/>
            </a:xfrm>
          </p:grpSpPr>
          <p:sp>
            <p:nvSpPr>
              <p:cNvPr id="24" name="Text Box 23">
                <a:extLst>
                  <a:ext uri="{FF2B5EF4-FFF2-40B4-BE49-F238E27FC236}">
                    <a16:creationId xmlns:a16="http://schemas.microsoft.com/office/drawing/2014/main" id="{8244ECCE-93FC-2FC6-6FDE-200D034BE0D8}"/>
                  </a:ext>
                </a:extLst>
              </p:cNvPr>
              <p:cNvSpPr txBox="1">
                <a:spLocks noChangeArrowheads="1"/>
              </p:cNvSpPr>
              <p:nvPr/>
            </p:nvSpPr>
            <p:spPr bwMode="auto">
              <a:xfrm>
                <a:off x="8327" y="4344"/>
                <a:ext cx="2153" cy="1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fr-FR" altLang="fr-FR" sz="800" b="1" dirty="0">
                    <a:solidFill>
                      <a:srgbClr val="000000"/>
                    </a:solidFill>
                    <a:latin typeface="Arial" charset="0"/>
                    <a:cs typeface="Times New Roman" pitchFamily="18" charset="0"/>
                  </a:rPr>
                  <a:t>CONTRAT DE VENTE   ET D’ACHAT DE GAZ NATUREL</a:t>
                </a:r>
                <a:endParaRPr lang="fr-FR" altLang="fr-FR" sz="1100" dirty="0">
                  <a:solidFill>
                    <a:srgbClr val="000000"/>
                  </a:solidFill>
                  <a:latin typeface="Arial" charset="0"/>
                </a:endParaRPr>
              </a:p>
            </p:txBody>
          </p:sp>
          <p:sp>
            <p:nvSpPr>
              <p:cNvPr id="25" name="Line 22">
                <a:extLst>
                  <a:ext uri="{FF2B5EF4-FFF2-40B4-BE49-F238E27FC236}">
                    <a16:creationId xmlns:a16="http://schemas.microsoft.com/office/drawing/2014/main" id="{9A7ABA25-DDBD-B612-3BB6-9679281930CF}"/>
                  </a:ext>
                </a:extLst>
              </p:cNvPr>
              <p:cNvSpPr>
                <a:spLocks noChangeShapeType="1"/>
              </p:cNvSpPr>
              <p:nvPr/>
            </p:nvSpPr>
            <p:spPr bwMode="auto">
              <a:xfrm flipH="1">
                <a:off x="9347" y="3529"/>
                <a:ext cx="0" cy="808"/>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pPr>
                  <a:defRPr/>
                </a:pPr>
                <a:endParaRPr lang="fr-FR" sz="1400" dirty="0">
                  <a:solidFill>
                    <a:prstClr val="black"/>
                  </a:solidFill>
                </a:endParaRPr>
              </a:p>
            </p:txBody>
          </p:sp>
          <p:sp>
            <p:nvSpPr>
              <p:cNvPr id="26" name="Line 21">
                <a:extLst>
                  <a:ext uri="{FF2B5EF4-FFF2-40B4-BE49-F238E27FC236}">
                    <a16:creationId xmlns:a16="http://schemas.microsoft.com/office/drawing/2014/main" id="{F446B38C-E98F-0539-E711-245193B93D08}"/>
                  </a:ext>
                </a:extLst>
              </p:cNvPr>
              <p:cNvSpPr>
                <a:spLocks noChangeShapeType="1"/>
              </p:cNvSpPr>
              <p:nvPr/>
            </p:nvSpPr>
            <p:spPr bwMode="auto">
              <a:xfrm flipH="1">
                <a:off x="9347" y="5391"/>
                <a:ext cx="0" cy="803"/>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pPr>
                  <a:defRPr/>
                </a:pPr>
                <a:endParaRPr lang="fr-FR" sz="1400" dirty="0">
                  <a:solidFill>
                    <a:prstClr val="black"/>
                  </a:solidFill>
                </a:endParaRPr>
              </a:p>
            </p:txBody>
          </p:sp>
        </p:grpSp>
        <p:grpSp>
          <p:nvGrpSpPr>
            <p:cNvPr id="27" name="Groupe 35">
              <a:extLst>
                <a:ext uri="{FF2B5EF4-FFF2-40B4-BE49-F238E27FC236}">
                  <a16:creationId xmlns:a16="http://schemas.microsoft.com/office/drawing/2014/main" id="{C8D0D249-66A8-1F24-1407-A8426840B56B}"/>
                </a:ext>
              </a:extLst>
            </p:cNvPr>
            <p:cNvGrpSpPr/>
            <p:nvPr/>
          </p:nvGrpSpPr>
          <p:grpSpPr>
            <a:xfrm>
              <a:off x="623818" y="1430935"/>
              <a:ext cx="4246908" cy="4896781"/>
              <a:chOff x="207963" y="1682875"/>
              <a:chExt cx="3586975" cy="5018181"/>
            </a:xfrm>
          </p:grpSpPr>
          <p:sp>
            <p:nvSpPr>
              <p:cNvPr id="28" name="AutoShape 53">
                <a:extLst>
                  <a:ext uri="{FF2B5EF4-FFF2-40B4-BE49-F238E27FC236}">
                    <a16:creationId xmlns:a16="http://schemas.microsoft.com/office/drawing/2014/main" id="{1A8B2F01-4330-E6B6-6718-0B384CABE5C5}"/>
                  </a:ext>
                </a:extLst>
              </p:cNvPr>
              <p:cNvSpPr>
                <a:spLocks noChangeArrowheads="1"/>
              </p:cNvSpPr>
              <p:nvPr/>
            </p:nvSpPr>
            <p:spPr bwMode="auto">
              <a:xfrm>
                <a:off x="2088893" y="5692944"/>
                <a:ext cx="1706045" cy="1008112"/>
              </a:xfrm>
              <a:prstGeom prst="flowChartAlternateProcess">
                <a:avLst/>
              </a:prstGeom>
              <a:solidFill>
                <a:srgbClr val="CCFFFF">
                  <a:alpha val="30000"/>
                </a:srgbClr>
              </a:solidFill>
              <a:ln w="9525">
                <a:solidFill>
                  <a:srgbClr val="000000"/>
                </a:solidFill>
                <a:prstDash val="dash"/>
                <a:miter lim="800000"/>
                <a:headEnd/>
                <a:tailEnd/>
              </a:ln>
            </p:spPr>
            <p:txBody>
              <a:bodyPr/>
              <a:lstStyle/>
              <a:p>
                <a:pPr>
                  <a:defRPr/>
                </a:pPr>
                <a:endParaRPr lang="fr-FR" sz="1400" dirty="0">
                  <a:solidFill>
                    <a:prstClr val="black"/>
                  </a:solidFill>
                </a:endParaRPr>
              </a:p>
            </p:txBody>
          </p:sp>
          <p:sp>
            <p:nvSpPr>
              <p:cNvPr id="29" name="AutoShape 51">
                <a:extLst>
                  <a:ext uri="{FF2B5EF4-FFF2-40B4-BE49-F238E27FC236}">
                    <a16:creationId xmlns:a16="http://schemas.microsoft.com/office/drawing/2014/main" id="{75A9E027-5CE3-E04E-731D-897E1A6721EE}"/>
                  </a:ext>
                </a:extLst>
              </p:cNvPr>
              <p:cNvSpPr>
                <a:spLocks noChangeArrowheads="1"/>
              </p:cNvSpPr>
              <p:nvPr/>
            </p:nvSpPr>
            <p:spPr bwMode="auto">
              <a:xfrm>
                <a:off x="2271561" y="6216511"/>
                <a:ext cx="1372109" cy="402729"/>
              </a:xfrm>
              <a:prstGeom prst="flowChartAlternateProcess">
                <a:avLst/>
              </a:prstGeom>
              <a:gradFill rotWithShape="1">
                <a:gsLst>
                  <a:gs pos="0">
                    <a:srgbClr val="005E76"/>
                  </a:gs>
                  <a:gs pos="50000">
                    <a:srgbClr val="00CCFF"/>
                  </a:gs>
                  <a:gs pos="100000">
                    <a:srgbClr val="005E76"/>
                  </a:gs>
                </a:gsLst>
                <a:lin ang="5400000" scaled="1"/>
              </a:gra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endParaRPr lang="fr-FR" altLang="fr-FR" sz="100" b="1" dirty="0">
                  <a:solidFill>
                    <a:srgbClr val="000000"/>
                  </a:solidFill>
                  <a:latin typeface="Arial" charset="0"/>
                  <a:cs typeface="Times New Roman" pitchFamily="18" charset="0"/>
                </a:endParaRPr>
              </a:p>
              <a:p>
                <a:pPr algn="ctr" eaLnBrk="1" hangingPunct="1">
                  <a:spcBef>
                    <a:spcPct val="0"/>
                  </a:spcBef>
                  <a:buFontTx/>
                  <a:buNone/>
                </a:pPr>
                <a:r>
                  <a:rPr lang="fr-FR" altLang="fr-FR" sz="1050" b="1" dirty="0">
                    <a:solidFill>
                      <a:srgbClr val="000000"/>
                    </a:solidFill>
                    <a:latin typeface="Arial" charset="0"/>
                    <a:cs typeface="Times New Roman" pitchFamily="18" charset="0"/>
                  </a:rPr>
                  <a:t>CI - ENERGIES</a:t>
                </a:r>
                <a:endParaRPr lang="fr-FR" altLang="fr-FR" sz="1200" dirty="0">
                  <a:solidFill>
                    <a:srgbClr val="000000"/>
                  </a:solidFill>
                  <a:latin typeface="Arial" charset="0"/>
                </a:endParaRPr>
              </a:p>
            </p:txBody>
          </p:sp>
          <p:sp>
            <p:nvSpPr>
              <p:cNvPr id="30" name="Line 28">
                <a:extLst>
                  <a:ext uri="{FF2B5EF4-FFF2-40B4-BE49-F238E27FC236}">
                    <a16:creationId xmlns:a16="http://schemas.microsoft.com/office/drawing/2014/main" id="{288EB9BB-64D1-EEFC-5EC8-E1B33492DF2E}"/>
                  </a:ext>
                </a:extLst>
              </p:cNvPr>
              <p:cNvSpPr>
                <a:spLocks noChangeShapeType="1"/>
              </p:cNvSpPr>
              <p:nvPr/>
            </p:nvSpPr>
            <p:spPr bwMode="auto">
              <a:xfrm flipH="1">
                <a:off x="207963" y="1682875"/>
                <a:ext cx="0" cy="469570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pPr>
                  <a:defRPr/>
                </a:pPr>
                <a:endParaRPr lang="fr-FR" sz="1400" dirty="0">
                  <a:solidFill>
                    <a:prstClr val="black"/>
                  </a:solidFill>
                </a:endParaRPr>
              </a:p>
            </p:txBody>
          </p:sp>
          <p:sp>
            <p:nvSpPr>
              <p:cNvPr id="31" name="Line 27">
                <a:extLst>
                  <a:ext uri="{FF2B5EF4-FFF2-40B4-BE49-F238E27FC236}">
                    <a16:creationId xmlns:a16="http://schemas.microsoft.com/office/drawing/2014/main" id="{E62237BA-9A75-CA59-85B6-D25AEB49444E}"/>
                  </a:ext>
                </a:extLst>
              </p:cNvPr>
              <p:cNvSpPr>
                <a:spLocks noChangeShapeType="1"/>
              </p:cNvSpPr>
              <p:nvPr/>
            </p:nvSpPr>
            <p:spPr bwMode="auto">
              <a:xfrm flipV="1">
                <a:off x="207963" y="6375443"/>
                <a:ext cx="2063598" cy="3132"/>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pPr>
                  <a:defRPr/>
                </a:pPr>
                <a:endParaRPr lang="fr-FR" sz="1400" dirty="0">
                  <a:solidFill>
                    <a:prstClr val="black"/>
                  </a:solidFill>
                </a:endParaRPr>
              </a:p>
            </p:txBody>
          </p:sp>
        </p:grpSp>
        <p:sp>
          <p:nvSpPr>
            <p:cNvPr id="32" name="AutoShape 17">
              <a:extLst>
                <a:ext uri="{FF2B5EF4-FFF2-40B4-BE49-F238E27FC236}">
                  <a16:creationId xmlns:a16="http://schemas.microsoft.com/office/drawing/2014/main" id="{AD5850A0-11A6-4191-EB14-30E696270FA8}"/>
                </a:ext>
              </a:extLst>
            </p:cNvPr>
            <p:cNvSpPr>
              <a:spLocks noChangeArrowheads="1"/>
            </p:cNvSpPr>
            <p:nvPr/>
          </p:nvSpPr>
          <p:spPr bwMode="auto">
            <a:xfrm>
              <a:off x="2036910" y="2899331"/>
              <a:ext cx="1240986" cy="446284"/>
            </a:xfrm>
            <a:prstGeom prst="flowChartAlternateProcess">
              <a:avLst/>
            </a:prstGeom>
            <a:gradFill rotWithShape="1">
              <a:gsLst>
                <a:gs pos="0">
                  <a:srgbClr val="767600"/>
                </a:gs>
                <a:gs pos="50000">
                  <a:srgbClr val="FFFF00"/>
                </a:gs>
                <a:gs pos="100000">
                  <a:srgbClr val="767600"/>
                </a:gs>
              </a:gsLst>
              <a:lin ang="5400000" scaled="1"/>
            </a:gra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endParaRPr lang="fr-FR" altLang="fr-FR" sz="200" b="1" dirty="0">
                <a:solidFill>
                  <a:srgbClr val="000000"/>
                </a:solidFill>
                <a:latin typeface="Arial" charset="0"/>
                <a:cs typeface="Times New Roman" pitchFamily="18" charset="0"/>
              </a:endParaRPr>
            </a:p>
            <a:p>
              <a:pPr algn="ctr" eaLnBrk="1" hangingPunct="1">
                <a:spcBef>
                  <a:spcPct val="0"/>
                </a:spcBef>
                <a:buFontTx/>
                <a:buNone/>
              </a:pPr>
              <a:r>
                <a:rPr lang="fr-FR" altLang="fr-FR" sz="1050" b="1" dirty="0">
                  <a:solidFill>
                    <a:srgbClr val="000000"/>
                  </a:solidFill>
                  <a:latin typeface="Arial" charset="0"/>
                  <a:cs typeface="Times New Roman" pitchFamily="18" charset="0"/>
                </a:rPr>
                <a:t>AGGREKO</a:t>
              </a:r>
              <a:endParaRPr lang="fr-FR" altLang="fr-FR" sz="1400" dirty="0">
                <a:solidFill>
                  <a:srgbClr val="000000"/>
                </a:solidFill>
                <a:latin typeface="Arial" charset="0"/>
              </a:endParaRPr>
            </a:p>
          </p:txBody>
        </p:sp>
        <p:sp>
          <p:nvSpPr>
            <p:cNvPr id="33" name="Line 16">
              <a:extLst>
                <a:ext uri="{FF2B5EF4-FFF2-40B4-BE49-F238E27FC236}">
                  <a16:creationId xmlns:a16="http://schemas.microsoft.com/office/drawing/2014/main" id="{DE979C81-53C2-D212-8D93-B8C43EE8E9EB}"/>
                </a:ext>
              </a:extLst>
            </p:cNvPr>
            <p:cNvSpPr>
              <a:spLocks noChangeShapeType="1"/>
            </p:cNvSpPr>
            <p:nvPr/>
          </p:nvSpPr>
          <p:spPr bwMode="auto">
            <a:xfrm>
              <a:off x="2656275" y="1430934"/>
              <a:ext cx="751" cy="50021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pPr>
                <a:defRPr/>
              </a:pPr>
              <a:endParaRPr lang="fr-FR" sz="1400" dirty="0">
                <a:solidFill>
                  <a:prstClr val="black"/>
                </a:solidFill>
              </a:endParaRPr>
            </a:p>
          </p:txBody>
        </p:sp>
        <p:sp>
          <p:nvSpPr>
            <p:cNvPr id="34" name="Text Box 15">
              <a:extLst>
                <a:ext uri="{FF2B5EF4-FFF2-40B4-BE49-F238E27FC236}">
                  <a16:creationId xmlns:a16="http://schemas.microsoft.com/office/drawing/2014/main" id="{227D6D10-4364-69BC-68E6-4AEFB49BDA0E}"/>
                </a:ext>
              </a:extLst>
            </p:cNvPr>
            <p:cNvSpPr txBox="1">
              <a:spLocks noChangeArrowheads="1"/>
            </p:cNvSpPr>
            <p:nvPr/>
          </p:nvSpPr>
          <p:spPr bwMode="auto">
            <a:xfrm>
              <a:off x="2039165" y="2013522"/>
              <a:ext cx="1279320" cy="514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fr-FR" altLang="fr-FR" sz="800" b="1" dirty="0">
                  <a:solidFill>
                    <a:srgbClr val="000000"/>
                  </a:solidFill>
                  <a:latin typeface="Arial" charset="0"/>
                  <a:cs typeface="Times New Roman" pitchFamily="18" charset="0"/>
                </a:rPr>
                <a:t>CONVENTION DE</a:t>
              </a:r>
              <a:endParaRPr lang="fr-FR" altLang="fr-FR" sz="500" dirty="0">
                <a:solidFill>
                  <a:srgbClr val="000000"/>
                </a:solidFill>
                <a:latin typeface="Arial" charset="0"/>
              </a:endParaRPr>
            </a:p>
            <a:p>
              <a:pPr algn="ctr">
                <a:spcBef>
                  <a:spcPct val="0"/>
                </a:spcBef>
                <a:buFontTx/>
                <a:buNone/>
              </a:pPr>
              <a:r>
                <a:rPr lang="fr-FR" altLang="fr-FR" sz="800" b="1" dirty="0">
                  <a:solidFill>
                    <a:srgbClr val="000000"/>
                  </a:solidFill>
                  <a:latin typeface="Arial" charset="0"/>
                  <a:cs typeface="Times New Roman" pitchFamily="18" charset="0"/>
                </a:rPr>
                <a:t>LOCATION</a:t>
              </a:r>
              <a:endParaRPr lang="fr-FR" altLang="fr-FR" sz="1100" dirty="0">
                <a:solidFill>
                  <a:srgbClr val="000000"/>
                </a:solidFill>
                <a:latin typeface="Arial" charset="0"/>
              </a:endParaRPr>
            </a:p>
          </p:txBody>
        </p:sp>
        <p:sp>
          <p:nvSpPr>
            <p:cNvPr id="35" name="Line 14">
              <a:extLst>
                <a:ext uri="{FF2B5EF4-FFF2-40B4-BE49-F238E27FC236}">
                  <a16:creationId xmlns:a16="http://schemas.microsoft.com/office/drawing/2014/main" id="{F86DFC7E-46DE-7CCF-B8A2-5AC08DE5B6B4}"/>
                </a:ext>
              </a:extLst>
            </p:cNvPr>
            <p:cNvSpPr>
              <a:spLocks noChangeShapeType="1"/>
            </p:cNvSpPr>
            <p:nvPr/>
          </p:nvSpPr>
          <p:spPr bwMode="auto">
            <a:xfrm flipH="1">
              <a:off x="2656275" y="2404700"/>
              <a:ext cx="751" cy="319837"/>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pPr>
                <a:defRPr/>
              </a:pPr>
              <a:endParaRPr lang="fr-FR" sz="1400" dirty="0">
                <a:solidFill>
                  <a:prstClr val="black"/>
                </a:solidFill>
              </a:endParaRPr>
            </a:p>
          </p:txBody>
        </p:sp>
        <p:sp>
          <p:nvSpPr>
            <p:cNvPr id="36" name="AutoShape 50">
              <a:extLst>
                <a:ext uri="{FF2B5EF4-FFF2-40B4-BE49-F238E27FC236}">
                  <a16:creationId xmlns:a16="http://schemas.microsoft.com/office/drawing/2014/main" id="{DFD38714-9F95-1218-1DF3-35FF274D6AFE}"/>
                </a:ext>
              </a:extLst>
            </p:cNvPr>
            <p:cNvSpPr>
              <a:spLocks noChangeArrowheads="1"/>
            </p:cNvSpPr>
            <p:nvPr/>
          </p:nvSpPr>
          <p:spPr bwMode="auto">
            <a:xfrm>
              <a:off x="721894" y="4162315"/>
              <a:ext cx="2029934" cy="1587917"/>
            </a:xfrm>
            <a:prstGeom prst="flowChartAlternateProcess">
              <a:avLst/>
            </a:prstGeom>
            <a:solidFill>
              <a:srgbClr val="FFFF00">
                <a:alpha val="30000"/>
              </a:srgbClr>
            </a:solidFill>
            <a:ln w="9525">
              <a:solidFill>
                <a:srgbClr val="000000"/>
              </a:solidFill>
              <a:prstDash val="dash"/>
              <a:miter lim="800000"/>
              <a:headEnd/>
              <a:tailEnd/>
            </a:ln>
          </p:spPr>
          <p:txBody>
            <a:bodyPr/>
            <a:lstStyle/>
            <a:p>
              <a:pPr>
                <a:defRPr/>
              </a:pPr>
              <a:endParaRPr lang="fr-FR" sz="1400" dirty="0">
                <a:solidFill>
                  <a:prstClr val="black"/>
                </a:solidFill>
              </a:endParaRPr>
            </a:p>
          </p:txBody>
        </p:sp>
        <p:sp>
          <p:nvSpPr>
            <p:cNvPr id="37" name="AutoShape 49">
              <a:extLst>
                <a:ext uri="{FF2B5EF4-FFF2-40B4-BE49-F238E27FC236}">
                  <a16:creationId xmlns:a16="http://schemas.microsoft.com/office/drawing/2014/main" id="{D64E01EA-896E-0163-4AFB-830E70920548}"/>
                </a:ext>
              </a:extLst>
            </p:cNvPr>
            <p:cNvSpPr>
              <a:spLocks noChangeArrowheads="1"/>
            </p:cNvSpPr>
            <p:nvPr/>
          </p:nvSpPr>
          <p:spPr bwMode="auto">
            <a:xfrm>
              <a:off x="781451" y="4718737"/>
              <a:ext cx="1838899" cy="446362"/>
            </a:xfrm>
            <a:prstGeom prst="flowChartAlternateProcess">
              <a:avLst/>
            </a:prstGeom>
            <a:gradFill rotWithShape="1">
              <a:gsLst>
                <a:gs pos="0">
                  <a:srgbClr val="767600"/>
                </a:gs>
                <a:gs pos="50000">
                  <a:srgbClr val="FFFF00"/>
                </a:gs>
                <a:gs pos="100000">
                  <a:srgbClr val="767600"/>
                </a:gs>
              </a:gsLst>
              <a:lin ang="5400000" scaled="1"/>
            </a:gra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endParaRPr lang="fr-FR" altLang="fr-FR" sz="300" b="1" dirty="0">
                <a:solidFill>
                  <a:srgbClr val="000000"/>
                </a:solidFill>
                <a:latin typeface="Arial" charset="0"/>
                <a:cs typeface="Times New Roman" pitchFamily="18" charset="0"/>
              </a:endParaRPr>
            </a:p>
            <a:p>
              <a:pPr algn="ctr" eaLnBrk="1" hangingPunct="1">
                <a:spcBef>
                  <a:spcPct val="0"/>
                </a:spcBef>
                <a:buFontTx/>
                <a:buNone/>
              </a:pPr>
              <a:r>
                <a:rPr lang="fr-FR" altLang="fr-FR" sz="1050" b="1" dirty="0">
                  <a:solidFill>
                    <a:srgbClr val="000000"/>
                  </a:solidFill>
                  <a:latin typeface="Arial" charset="0"/>
                  <a:cs typeface="Times New Roman" pitchFamily="18" charset="0"/>
                </a:rPr>
                <a:t>AZITO  ENERGIE</a:t>
              </a:r>
              <a:endParaRPr lang="fr-FR" altLang="fr-FR" sz="1400" dirty="0">
                <a:solidFill>
                  <a:srgbClr val="000000"/>
                </a:solidFill>
                <a:latin typeface="Arial" charset="0"/>
              </a:endParaRPr>
            </a:p>
          </p:txBody>
        </p:sp>
        <p:sp>
          <p:nvSpPr>
            <p:cNvPr id="38" name="AutoShape 48">
              <a:extLst>
                <a:ext uri="{FF2B5EF4-FFF2-40B4-BE49-F238E27FC236}">
                  <a16:creationId xmlns:a16="http://schemas.microsoft.com/office/drawing/2014/main" id="{4C313676-2973-8F9D-28F2-21114F5D3C2F}"/>
                </a:ext>
              </a:extLst>
            </p:cNvPr>
            <p:cNvSpPr>
              <a:spLocks noChangeArrowheads="1"/>
            </p:cNvSpPr>
            <p:nvPr/>
          </p:nvSpPr>
          <p:spPr bwMode="auto">
            <a:xfrm>
              <a:off x="924588" y="4204235"/>
              <a:ext cx="1624549" cy="446362"/>
            </a:xfrm>
            <a:prstGeom prst="flowChartAlternateProcess">
              <a:avLst/>
            </a:prstGeom>
            <a:gradFill rotWithShape="1">
              <a:gsLst>
                <a:gs pos="0">
                  <a:srgbClr val="767600"/>
                </a:gs>
                <a:gs pos="50000">
                  <a:srgbClr val="FFFF00"/>
                </a:gs>
                <a:gs pos="100000">
                  <a:srgbClr val="767600"/>
                </a:gs>
              </a:gsLst>
              <a:lin ang="5400000" scaled="1"/>
            </a:gra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endParaRPr lang="fr-FR" altLang="fr-FR" sz="300" b="1" dirty="0">
                <a:solidFill>
                  <a:srgbClr val="000000"/>
                </a:solidFill>
                <a:latin typeface="Arial" charset="0"/>
                <a:cs typeface="Times New Roman" pitchFamily="18" charset="0"/>
              </a:endParaRPr>
            </a:p>
            <a:p>
              <a:pPr algn="ctr" eaLnBrk="1" hangingPunct="1">
                <a:spcBef>
                  <a:spcPct val="0"/>
                </a:spcBef>
                <a:buFontTx/>
                <a:buNone/>
              </a:pPr>
              <a:r>
                <a:rPr lang="fr-FR" altLang="fr-FR" sz="1050" b="1" dirty="0">
                  <a:solidFill>
                    <a:srgbClr val="000000"/>
                  </a:solidFill>
                  <a:latin typeface="Arial" charset="0"/>
                  <a:cs typeface="Times New Roman" pitchFamily="18" charset="0"/>
                </a:rPr>
                <a:t>CIPREL</a:t>
              </a:r>
              <a:endParaRPr lang="fr-FR" altLang="fr-FR" sz="1400" dirty="0">
                <a:solidFill>
                  <a:srgbClr val="000000"/>
                </a:solidFill>
                <a:latin typeface="Arial" charset="0"/>
              </a:endParaRPr>
            </a:p>
          </p:txBody>
        </p:sp>
        <p:sp>
          <p:nvSpPr>
            <p:cNvPr id="39" name="Line 12">
              <a:extLst>
                <a:ext uri="{FF2B5EF4-FFF2-40B4-BE49-F238E27FC236}">
                  <a16:creationId xmlns:a16="http://schemas.microsoft.com/office/drawing/2014/main" id="{06BC04CA-EBE3-0C7E-3F44-6DAE0B5194D3}"/>
                </a:ext>
              </a:extLst>
            </p:cNvPr>
            <p:cNvSpPr>
              <a:spLocks noChangeShapeType="1"/>
            </p:cNvSpPr>
            <p:nvPr/>
          </p:nvSpPr>
          <p:spPr bwMode="auto">
            <a:xfrm flipH="1">
              <a:off x="1442694" y="1491203"/>
              <a:ext cx="0" cy="439943"/>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pPr>
                <a:defRPr/>
              </a:pPr>
              <a:endParaRPr lang="fr-FR" sz="1400" dirty="0">
                <a:solidFill>
                  <a:prstClr val="black"/>
                </a:solidFill>
              </a:endParaRPr>
            </a:p>
          </p:txBody>
        </p:sp>
        <p:sp>
          <p:nvSpPr>
            <p:cNvPr id="40" name="Text Box 11">
              <a:extLst>
                <a:ext uri="{FF2B5EF4-FFF2-40B4-BE49-F238E27FC236}">
                  <a16:creationId xmlns:a16="http://schemas.microsoft.com/office/drawing/2014/main" id="{3121860C-A054-2628-755D-04D106DFAA5D}"/>
                </a:ext>
              </a:extLst>
            </p:cNvPr>
            <p:cNvSpPr txBox="1">
              <a:spLocks noChangeArrowheads="1"/>
            </p:cNvSpPr>
            <p:nvPr/>
          </p:nvSpPr>
          <p:spPr bwMode="auto">
            <a:xfrm>
              <a:off x="693422" y="1937561"/>
              <a:ext cx="1431320" cy="635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fr-FR" altLang="fr-FR" sz="800" b="1" dirty="0">
                  <a:solidFill>
                    <a:srgbClr val="000000"/>
                  </a:solidFill>
                  <a:latin typeface="Arial" charset="0"/>
                  <a:cs typeface="Times New Roman" pitchFamily="18" charset="0"/>
                </a:rPr>
                <a:t>CONVENTION DE</a:t>
              </a:r>
              <a:endParaRPr lang="fr-FR" altLang="fr-FR" sz="500" dirty="0">
                <a:solidFill>
                  <a:srgbClr val="000000"/>
                </a:solidFill>
                <a:latin typeface="Arial" charset="0"/>
              </a:endParaRPr>
            </a:p>
            <a:p>
              <a:pPr algn="ctr">
                <a:spcBef>
                  <a:spcPct val="0"/>
                </a:spcBef>
                <a:buFontTx/>
                <a:buNone/>
              </a:pPr>
              <a:r>
                <a:rPr lang="fr-FR" altLang="fr-FR" sz="800" b="1" dirty="0">
                  <a:solidFill>
                    <a:srgbClr val="000000"/>
                  </a:solidFill>
                  <a:latin typeface="Arial" charset="0"/>
                  <a:cs typeface="Times New Roman" pitchFamily="18" charset="0"/>
                </a:rPr>
                <a:t>CONCESSION DE TYPE BOOT</a:t>
              </a:r>
              <a:endParaRPr lang="fr-FR" altLang="fr-FR" sz="1100" dirty="0">
                <a:solidFill>
                  <a:srgbClr val="000000"/>
                </a:solidFill>
                <a:latin typeface="Arial" charset="0"/>
              </a:endParaRPr>
            </a:p>
          </p:txBody>
        </p:sp>
        <p:sp>
          <p:nvSpPr>
            <p:cNvPr id="41" name="Line 10">
              <a:extLst>
                <a:ext uri="{FF2B5EF4-FFF2-40B4-BE49-F238E27FC236}">
                  <a16:creationId xmlns:a16="http://schemas.microsoft.com/office/drawing/2014/main" id="{530BDCFE-C0A5-0906-E02E-AD3A3C4E1C50}"/>
                </a:ext>
              </a:extLst>
            </p:cNvPr>
            <p:cNvSpPr>
              <a:spLocks noChangeShapeType="1"/>
            </p:cNvSpPr>
            <p:nvPr/>
          </p:nvSpPr>
          <p:spPr bwMode="auto">
            <a:xfrm>
              <a:off x="1462189" y="2540253"/>
              <a:ext cx="14941" cy="1587917"/>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pPr>
                <a:defRPr/>
              </a:pPr>
              <a:endParaRPr lang="fr-FR" sz="1400" dirty="0">
                <a:solidFill>
                  <a:prstClr val="black"/>
                </a:solidFill>
              </a:endParaRPr>
            </a:p>
          </p:txBody>
        </p:sp>
        <p:grpSp>
          <p:nvGrpSpPr>
            <p:cNvPr id="42" name="Groupe 13">
              <a:extLst>
                <a:ext uri="{FF2B5EF4-FFF2-40B4-BE49-F238E27FC236}">
                  <a16:creationId xmlns:a16="http://schemas.microsoft.com/office/drawing/2014/main" id="{4FDC8F76-9D48-000D-17A8-13AD79CCCF39}"/>
                </a:ext>
              </a:extLst>
            </p:cNvPr>
            <p:cNvGrpSpPr/>
            <p:nvPr/>
          </p:nvGrpSpPr>
          <p:grpSpPr>
            <a:xfrm>
              <a:off x="4938192" y="3439772"/>
              <a:ext cx="1449352" cy="1651963"/>
              <a:chOff x="3851920" y="3741515"/>
              <a:chExt cx="1224136" cy="1692919"/>
            </a:xfrm>
          </p:grpSpPr>
          <p:sp>
            <p:nvSpPr>
              <p:cNvPr id="43" name="AutoShape 7">
                <a:extLst>
                  <a:ext uri="{FF2B5EF4-FFF2-40B4-BE49-F238E27FC236}">
                    <a16:creationId xmlns:a16="http://schemas.microsoft.com/office/drawing/2014/main" id="{06FAF106-C1D6-202D-8E4F-DEC5C9E92078}"/>
                  </a:ext>
                </a:extLst>
              </p:cNvPr>
              <p:cNvSpPr>
                <a:spLocks noChangeArrowheads="1"/>
              </p:cNvSpPr>
              <p:nvPr/>
            </p:nvSpPr>
            <p:spPr bwMode="auto">
              <a:xfrm>
                <a:off x="3851921" y="5085184"/>
                <a:ext cx="1152128" cy="349250"/>
              </a:xfrm>
              <a:prstGeom prst="flowChartAlternateProcess">
                <a:avLst/>
              </a:prstGeom>
              <a:gradFill rotWithShape="1">
                <a:gsLst>
                  <a:gs pos="0">
                    <a:srgbClr val="FBEAC7"/>
                  </a:gs>
                  <a:gs pos="17999">
                    <a:srgbClr val="FEE7F2"/>
                  </a:gs>
                  <a:gs pos="36000">
                    <a:srgbClr val="FAC77D"/>
                  </a:gs>
                  <a:gs pos="61000">
                    <a:srgbClr val="FBA97D"/>
                  </a:gs>
                  <a:gs pos="82001">
                    <a:srgbClr val="FBD49C"/>
                  </a:gs>
                  <a:gs pos="100000">
                    <a:srgbClr val="FEE7F2"/>
                  </a:gs>
                </a:gsLst>
                <a:lin ang="5400000" scaled="0"/>
              </a:gra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endParaRPr lang="fr-FR" altLang="fr-FR" sz="100" b="1" dirty="0">
                  <a:solidFill>
                    <a:srgbClr val="000000"/>
                  </a:solidFill>
                  <a:latin typeface="Arial" charset="0"/>
                  <a:cs typeface="Times New Roman" pitchFamily="18" charset="0"/>
                </a:endParaRPr>
              </a:p>
              <a:p>
                <a:pPr algn="ctr" eaLnBrk="1" hangingPunct="1">
                  <a:spcBef>
                    <a:spcPct val="0"/>
                  </a:spcBef>
                  <a:buFontTx/>
                  <a:buNone/>
                </a:pPr>
                <a:r>
                  <a:rPr lang="fr-FR" altLang="fr-FR" sz="1050" b="1" dirty="0">
                    <a:solidFill>
                      <a:srgbClr val="000000"/>
                    </a:solidFill>
                    <a:latin typeface="Arial" charset="0"/>
                    <a:cs typeface="Times New Roman" pitchFamily="18" charset="0"/>
                  </a:rPr>
                  <a:t>CLIENTS</a:t>
                </a:r>
                <a:endParaRPr lang="fr-FR" altLang="fr-FR" sz="1400" dirty="0">
                  <a:solidFill>
                    <a:srgbClr val="000000"/>
                  </a:solidFill>
                  <a:latin typeface="Arial" charset="0"/>
                </a:endParaRPr>
              </a:p>
            </p:txBody>
          </p:sp>
          <p:sp>
            <p:nvSpPr>
              <p:cNvPr id="44" name="Text Box 5">
                <a:extLst>
                  <a:ext uri="{FF2B5EF4-FFF2-40B4-BE49-F238E27FC236}">
                    <a16:creationId xmlns:a16="http://schemas.microsoft.com/office/drawing/2014/main" id="{3A88C56F-EF58-1DAA-4AA3-B155F8E74CA3}"/>
                  </a:ext>
                </a:extLst>
              </p:cNvPr>
              <p:cNvSpPr txBox="1">
                <a:spLocks noChangeArrowheads="1"/>
              </p:cNvSpPr>
              <p:nvPr/>
            </p:nvSpPr>
            <p:spPr bwMode="auto">
              <a:xfrm>
                <a:off x="3851920" y="4187428"/>
                <a:ext cx="1224136"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fr-FR" altLang="fr-FR" sz="700" b="1" dirty="0">
                    <a:solidFill>
                      <a:srgbClr val="000000"/>
                    </a:solidFill>
                    <a:latin typeface="Arial" charset="0"/>
                    <a:cs typeface="Times New Roman" pitchFamily="18" charset="0"/>
                  </a:rPr>
                  <a:t>CONTRAT D’ABONNEMENT</a:t>
                </a:r>
                <a:endParaRPr lang="fr-FR" altLang="fr-FR" sz="1050" dirty="0">
                  <a:solidFill>
                    <a:srgbClr val="000000"/>
                  </a:solidFill>
                  <a:latin typeface="Arial" charset="0"/>
                </a:endParaRPr>
              </a:p>
            </p:txBody>
          </p:sp>
          <p:sp>
            <p:nvSpPr>
              <p:cNvPr id="45" name="Line 4">
                <a:extLst>
                  <a:ext uri="{FF2B5EF4-FFF2-40B4-BE49-F238E27FC236}">
                    <a16:creationId xmlns:a16="http://schemas.microsoft.com/office/drawing/2014/main" id="{255A08F5-676A-DB93-7CFB-B6409C93DF73}"/>
                  </a:ext>
                </a:extLst>
              </p:cNvPr>
              <p:cNvSpPr>
                <a:spLocks noChangeShapeType="1"/>
              </p:cNvSpPr>
              <p:nvPr/>
            </p:nvSpPr>
            <p:spPr bwMode="auto">
              <a:xfrm flipH="1">
                <a:off x="4424734" y="4576753"/>
                <a:ext cx="3249" cy="50843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pPr>
                  <a:defRPr/>
                </a:pPr>
                <a:endParaRPr lang="fr-FR" sz="1400" dirty="0">
                  <a:solidFill>
                    <a:prstClr val="black"/>
                  </a:solidFill>
                </a:endParaRPr>
              </a:p>
            </p:txBody>
          </p:sp>
          <p:sp>
            <p:nvSpPr>
              <p:cNvPr id="46" name="Line 2">
                <a:extLst>
                  <a:ext uri="{FF2B5EF4-FFF2-40B4-BE49-F238E27FC236}">
                    <a16:creationId xmlns:a16="http://schemas.microsoft.com/office/drawing/2014/main" id="{BC734732-FF6E-0816-D7E5-5857CAC7EEB2}"/>
                  </a:ext>
                </a:extLst>
              </p:cNvPr>
              <p:cNvSpPr>
                <a:spLocks noChangeShapeType="1"/>
              </p:cNvSpPr>
              <p:nvPr/>
            </p:nvSpPr>
            <p:spPr bwMode="auto">
              <a:xfrm>
                <a:off x="4424735" y="3741515"/>
                <a:ext cx="0" cy="457424"/>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pPr>
                  <a:defRPr/>
                </a:pPr>
                <a:endParaRPr lang="fr-FR" sz="1400" dirty="0">
                  <a:solidFill>
                    <a:prstClr val="black"/>
                  </a:solidFill>
                </a:endParaRPr>
              </a:p>
            </p:txBody>
          </p:sp>
        </p:grpSp>
        <p:sp>
          <p:nvSpPr>
            <p:cNvPr id="47" name="AutoShape 8">
              <a:extLst>
                <a:ext uri="{FF2B5EF4-FFF2-40B4-BE49-F238E27FC236}">
                  <a16:creationId xmlns:a16="http://schemas.microsoft.com/office/drawing/2014/main" id="{08B43606-2DB1-8F70-54AD-00356F748B82}"/>
                </a:ext>
              </a:extLst>
            </p:cNvPr>
            <p:cNvSpPr>
              <a:spLocks noChangeArrowheads="1"/>
            </p:cNvSpPr>
            <p:nvPr/>
          </p:nvSpPr>
          <p:spPr bwMode="auto">
            <a:xfrm>
              <a:off x="5023448" y="2993632"/>
              <a:ext cx="1193585" cy="446139"/>
            </a:xfrm>
            <a:prstGeom prst="flowChartAlternateProcess">
              <a:avLst/>
            </a:prstGeom>
            <a:gradFill rotWithShape="1">
              <a:gsLst>
                <a:gs pos="0">
                  <a:srgbClr val="762F00"/>
                </a:gs>
                <a:gs pos="50000">
                  <a:srgbClr val="FF6600"/>
                </a:gs>
                <a:gs pos="100000">
                  <a:srgbClr val="762F00"/>
                </a:gs>
              </a:gsLst>
              <a:lin ang="5400000" scaled="1"/>
            </a:gra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endParaRPr lang="fr-FR" altLang="fr-FR" sz="300" b="1" dirty="0">
                <a:solidFill>
                  <a:srgbClr val="000000"/>
                </a:solidFill>
                <a:latin typeface="Arial" charset="0"/>
                <a:cs typeface="Times New Roman" pitchFamily="18" charset="0"/>
              </a:endParaRPr>
            </a:p>
            <a:p>
              <a:pPr algn="ctr" eaLnBrk="1" hangingPunct="1">
                <a:spcBef>
                  <a:spcPct val="0"/>
                </a:spcBef>
                <a:buFontTx/>
                <a:buNone/>
              </a:pPr>
              <a:r>
                <a:rPr lang="fr-FR" altLang="fr-FR" sz="1050" b="1" dirty="0">
                  <a:solidFill>
                    <a:srgbClr val="000000"/>
                  </a:solidFill>
                  <a:latin typeface="Arial" charset="0"/>
                  <a:cs typeface="Times New Roman" pitchFamily="18" charset="0"/>
                </a:rPr>
                <a:t>CIE</a:t>
              </a:r>
              <a:endParaRPr lang="fr-FR" altLang="fr-FR" sz="1400" dirty="0">
                <a:solidFill>
                  <a:srgbClr val="000000"/>
                </a:solidFill>
                <a:latin typeface="Arial" charset="0"/>
              </a:endParaRPr>
            </a:p>
          </p:txBody>
        </p:sp>
        <p:sp>
          <p:nvSpPr>
            <p:cNvPr id="48" name="Line 6">
              <a:extLst>
                <a:ext uri="{FF2B5EF4-FFF2-40B4-BE49-F238E27FC236}">
                  <a16:creationId xmlns:a16="http://schemas.microsoft.com/office/drawing/2014/main" id="{8F423BDD-0446-C713-A37D-84D99FEE9B3D}"/>
                </a:ext>
              </a:extLst>
            </p:cNvPr>
            <p:cNvSpPr>
              <a:spLocks noChangeShapeType="1"/>
            </p:cNvSpPr>
            <p:nvPr/>
          </p:nvSpPr>
          <p:spPr bwMode="auto">
            <a:xfrm flipH="1">
              <a:off x="5570226" y="1456930"/>
              <a:ext cx="1879" cy="42910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pPr>
                <a:defRPr/>
              </a:pPr>
              <a:endParaRPr lang="fr-FR" sz="1400" dirty="0">
                <a:solidFill>
                  <a:prstClr val="black"/>
                </a:solidFill>
              </a:endParaRPr>
            </a:p>
          </p:txBody>
        </p:sp>
        <p:sp>
          <p:nvSpPr>
            <p:cNvPr id="49" name="Text Box 3">
              <a:extLst>
                <a:ext uri="{FF2B5EF4-FFF2-40B4-BE49-F238E27FC236}">
                  <a16:creationId xmlns:a16="http://schemas.microsoft.com/office/drawing/2014/main" id="{E914CF47-F5EA-9CCE-5A38-469F3313C11B}"/>
                </a:ext>
              </a:extLst>
            </p:cNvPr>
            <p:cNvSpPr txBox="1">
              <a:spLocks noChangeArrowheads="1"/>
            </p:cNvSpPr>
            <p:nvPr/>
          </p:nvSpPr>
          <p:spPr bwMode="auto">
            <a:xfrm>
              <a:off x="4661131" y="2004510"/>
              <a:ext cx="1971868" cy="652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fr-FR" altLang="fr-FR" sz="800" b="1" dirty="0">
                  <a:solidFill>
                    <a:srgbClr val="000000"/>
                  </a:solidFill>
                  <a:latin typeface="Arial" charset="0"/>
                  <a:cs typeface="Times New Roman" pitchFamily="18" charset="0"/>
                </a:rPr>
                <a:t>CONVENTION DE</a:t>
              </a:r>
              <a:endParaRPr lang="fr-FR" altLang="fr-FR" sz="500" dirty="0">
                <a:solidFill>
                  <a:srgbClr val="000000"/>
                </a:solidFill>
                <a:latin typeface="Arial" charset="0"/>
              </a:endParaRPr>
            </a:p>
            <a:p>
              <a:pPr algn="ctr">
                <a:spcBef>
                  <a:spcPct val="0"/>
                </a:spcBef>
                <a:buFontTx/>
                <a:buNone/>
              </a:pPr>
              <a:r>
                <a:rPr lang="fr-FR" altLang="fr-FR" sz="800" b="1" dirty="0">
                  <a:solidFill>
                    <a:srgbClr val="000000"/>
                  </a:solidFill>
                  <a:latin typeface="Arial" charset="0"/>
                  <a:cs typeface="Times New Roman" pitchFamily="18" charset="0"/>
                </a:rPr>
                <a:t>CONCESSION DU SERVICE PUBLIC DE L’ELECTRICITE</a:t>
              </a:r>
              <a:endParaRPr lang="fr-FR" altLang="fr-FR" sz="1100" dirty="0">
                <a:solidFill>
                  <a:srgbClr val="000000"/>
                </a:solidFill>
                <a:latin typeface="Arial" charset="0"/>
              </a:endParaRPr>
            </a:p>
          </p:txBody>
        </p:sp>
        <p:sp>
          <p:nvSpPr>
            <p:cNvPr id="50" name="Line 1">
              <a:extLst>
                <a:ext uri="{FF2B5EF4-FFF2-40B4-BE49-F238E27FC236}">
                  <a16:creationId xmlns:a16="http://schemas.microsoft.com/office/drawing/2014/main" id="{FAF2F9E2-8F72-D9BC-FBA3-A471472101AC}"/>
                </a:ext>
              </a:extLst>
            </p:cNvPr>
            <p:cNvSpPr>
              <a:spLocks noChangeShapeType="1"/>
            </p:cNvSpPr>
            <p:nvPr/>
          </p:nvSpPr>
          <p:spPr bwMode="auto">
            <a:xfrm>
              <a:off x="5618361" y="2502424"/>
              <a:ext cx="1879" cy="491208"/>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pPr>
                <a:defRPr/>
              </a:pPr>
              <a:endParaRPr lang="fr-FR" sz="1400" dirty="0">
                <a:solidFill>
                  <a:prstClr val="black"/>
                </a:solidFill>
              </a:endParaRPr>
            </a:p>
          </p:txBody>
        </p:sp>
        <p:sp>
          <p:nvSpPr>
            <p:cNvPr id="51" name="AutoShape 48">
              <a:extLst>
                <a:ext uri="{FF2B5EF4-FFF2-40B4-BE49-F238E27FC236}">
                  <a16:creationId xmlns:a16="http://schemas.microsoft.com/office/drawing/2014/main" id="{BF380FA5-2E7F-65C8-71C2-91E78541612E}"/>
                </a:ext>
              </a:extLst>
            </p:cNvPr>
            <p:cNvSpPr>
              <a:spLocks noChangeArrowheads="1"/>
            </p:cNvSpPr>
            <p:nvPr/>
          </p:nvSpPr>
          <p:spPr bwMode="auto">
            <a:xfrm>
              <a:off x="2887615" y="5412896"/>
              <a:ext cx="1952919" cy="379581"/>
            </a:xfrm>
            <a:prstGeom prst="flowChartAlternateProcess">
              <a:avLst/>
            </a:prstGeom>
            <a:gradFill rotWithShape="1">
              <a:gsLst>
                <a:gs pos="0">
                  <a:srgbClr val="767600"/>
                </a:gs>
                <a:gs pos="50000">
                  <a:srgbClr val="FFFF00"/>
                </a:gs>
                <a:gs pos="100000">
                  <a:srgbClr val="767600"/>
                </a:gs>
              </a:gsLst>
              <a:lin ang="5400000" scaled="1"/>
            </a:gra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fr-FR" altLang="fr-FR" sz="1050" b="1" dirty="0">
                  <a:solidFill>
                    <a:srgbClr val="000000"/>
                  </a:solidFill>
                  <a:latin typeface="Arial" charset="0"/>
                  <a:cs typeface="Times New Roman" pitchFamily="18" charset="0"/>
                </a:rPr>
                <a:t>CI-ENERGIES </a:t>
              </a:r>
            </a:p>
            <a:p>
              <a:pPr algn="ctr" eaLnBrk="1" hangingPunct="1">
                <a:spcBef>
                  <a:spcPct val="0"/>
                </a:spcBef>
                <a:buFontTx/>
                <a:buNone/>
              </a:pPr>
              <a:r>
                <a:rPr lang="fr-FR" altLang="fr-FR" sz="600" b="1" dirty="0">
                  <a:solidFill>
                    <a:srgbClr val="000000"/>
                  </a:solidFill>
                  <a:latin typeface="Arial" charset="0"/>
                  <a:cs typeface="Times New Roman" pitchFamily="18" charset="0"/>
                </a:rPr>
                <a:t>SOUBRE (Hydro) + BOUNDIALI (Solaire</a:t>
              </a:r>
              <a:r>
                <a:rPr lang="fr-FR" altLang="fr-FR" sz="700" b="1" dirty="0">
                  <a:solidFill>
                    <a:srgbClr val="000000"/>
                  </a:solidFill>
                  <a:latin typeface="Arial" charset="0"/>
                  <a:cs typeface="Times New Roman" pitchFamily="18" charset="0"/>
                </a:rPr>
                <a:t>)</a:t>
              </a:r>
              <a:endParaRPr lang="fr-FR" altLang="fr-FR" sz="1000" dirty="0">
                <a:solidFill>
                  <a:srgbClr val="000000"/>
                </a:solidFill>
                <a:latin typeface="Arial" charset="0"/>
              </a:endParaRPr>
            </a:p>
          </p:txBody>
        </p:sp>
        <p:sp>
          <p:nvSpPr>
            <p:cNvPr id="52" name="Line 16">
              <a:extLst>
                <a:ext uri="{FF2B5EF4-FFF2-40B4-BE49-F238E27FC236}">
                  <a16:creationId xmlns:a16="http://schemas.microsoft.com/office/drawing/2014/main" id="{84B28F42-AFC4-3514-227B-D67D0C24A977}"/>
                </a:ext>
              </a:extLst>
            </p:cNvPr>
            <p:cNvSpPr>
              <a:spLocks noChangeShapeType="1"/>
            </p:cNvSpPr>
            <p:nvPr/>
          </p:nvSpPr>
          <p:spPr bwMode="auto">
            <a:xfrm>
              <a:off x="4049165" y="1375608"/>
              <a:ext cx="0" cy="223316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pPr>
                <a:defRPr/>
              </a:pPr>
              <a:endParaRPr lang="fr-FR" sz="1400" dirty="0">
                <a:solidFill>
                  <a:prstClr val="black"/>
                </a:solidFill>
              </a:endParaRPr>
            </a:p>
          </p:txBody>
        </p:sp>
        <p:sp>
          <p:nvSpPr>
            <p:cNvPr id="53" name="Text Box 15">
              <a:extLst>
                <a:ext uri="{FF2B5EF4-FFF2-40B4-BE49-F238E27FC236}">
                  <a16:creationId xmlns:a16="http://schemas.microsoft.com/office/drawing/2014/main" id="{3BC26F33-4F85-D2AC-9273-2AA543ED2A79}"/>
                </a:ext>
              </a:extLst>
            </p:cNvPr>
            <p:cNvSpPr txBox="1">
              <a:spLocks noChangeArrowheads="1"/>
            </p:cNvSpPr>
            <p:nvPr/>
          </p:nvSpPr>
          <p:spPr bwMode="auto">
            <a:xfrm>
              <a:off x="3620812" y="3684213"/>
              <a:ext cx="1279319" cy="434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fr-FR" altLang="fr-FR" sz="800" b="1" dirty="0">
                  <a:solidFill>
                    <a:srgbClr val="000000"/>
                  </a:solidFill>
                  <a:latin typeface="Arial" charset="0"/>
                  <a:cs typeface="Times New Roman" pitchFamily="18" charset="0"/>
                </a:rPr>
                <a:t>CONVENTION DE CONCESSION DE TYPE BOO</a:t>
              </a:r>
              <a:endParaRPr lang="fr-FR" altLang="fr-FR" sz="1100" dirty="0">
                <a:solidFill>
                  <a:srgbClr val="000000"/>
                </a:solidFill>
                <a:latin typeface="Arial" charset="0"/>
              </a:endParaRPr>
            </a:p>
          </p:txBody>
        </p:sp>
        <p:sp>
          <p:nvSpPr>
            <p:cNvPr id="54" name="Line 14">
              <a:extLst>
                <a:ext uri="{FF2B5EF4-FFF2-40B4-BE49-F238E27FC236}">
                  <a16:creationId xmlns:a16="http://schemas.microsoft.com/office/drawing/2014/main" id="{C85683AD-8660-C760-43E8-5011C65489ED}"/>
                </a:ext>
              </a:extLst>
            </p:cNvPr>
            <p:cNvSpPr>
              <a:spLocks noChangeShapeType="1"/>
            </p:cNvSpPr>
            <p:nvPr/>
          </p:nvSpPr>
          <p:spPr bwMode="auto">
            <a:xfrm>
              <a:off x="4025111" y="4292799"/>
              <a:ext cx="7516" cy="105119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pPr>
                <a:defRPr/>
              </a:pPr>
              <a:endParaRPr lang="fr-FR" sz="1400" dirty="0">
                <a:solidFill>
                  <a:prstClr val="black"/>
                </a:solidFill>
              </a:endParaRPr>
            </a:p>
          </p:txBody>
        </p:sp>
        <p:grpSp>
          <p:nvGrpSpPr>
            <p:cNvPr id="55" name="Groupe 38">
              <a:extLst>
                <a:ext uri="{FF2B5EF4-FFF2-40B4-BE49-F238E27FC236}">
                  <a16:creationId xmlns:a16="http://schemas.microsoft.com/office/drawing/2014/main" id="{71CC32FE-A1E9-E007-C112-E884C60B64E6}"/>
                </a:ext>
              </a:extLst>
            </p:cNvPr>
            <p:cNvGrpSpPr/>
            <p:nvPr/>
          </p:nvGrpSpPr>
          <p:grpSpPr>
            <a:xfrm>
              <a:off x="5985742" y="1430935"/>
              <a:ext cx="2695786" cy="4973175"/>
              <a:chOff x="4736691" y="1682875"/>
              <a:chExt cx="2276884" cy="5096469"/>
            </a:xfrm>
          </p:grpSpPr>
          <p:sp>
            <p:nvSpPr>
              <p:cNvPr id="56" name="Line 25">
                <a:extLst>
                  <a:ext uri="{FF2B5EF4-FFF2-40B4-BE49-F238E27FC236}">
                    <a16:creationId xmlns:a16="http://schemas.microsoft.com/office/drawing/2014/main" id="{F5585640-084E-1535-FC9C-66CFCE676EC8}"/>
                  </a:ext>
                </a:extLst>
              </p:cNvPr>
              <p:cNvSpPr>
                <a:spLocks noChangeShapeType="1"/>
              </p:cNvSpPr>
              <p:nvPr/>
            </p:nvSpPr>
            <p:spPr bwMode="auto">
              <a:xfrm flipH="1">
                <a:off x="7013575" y="1682875"/>
                <a:ext cx="0" cy="4659188"/>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pPr>
                  <a:defRPr/>
                </a:pPr>
                <a:endParaRPr lang="fr-FR" sz="1400" dirty="0">
                  <a:solidFill>
                    <a:prstClr val="black"/>
                  </a:solidFill>
                </a:endParaRPr>
              </a:p>
            </p:txBody>
          </p:sp>
          <p:sp>
            <p:nvSpPr>
              <p:cNvPr id="57" name="Line 24">
                <a:extLst>
                  <a:ext uri="{FF2B5EF4-FFF2-40B4-BE49-F238E27FC236}">
                    <a16:creationId xmlns:a16="http://schemas.microsoft.com/office/drawing/2014/main" id="{C855E8D7-69E6-2E1E-30D9-9464B94A05A6}"/>
                  </a:ext>
                </a:extLst>
              </p:cNvPr>
              <p:cNvSpPr>
                <a:spLocks noChangeShapeType="1"/>
              </p:cNvSpPr>
              <p:nvPr/>
            </p:nvSpPr>
            <p:spPr bwMode="auto">
              <a:xfrm>
                <a:off x="6115050" y="6342063"/>
                <a:ext cx="898525" cy="0"/>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pPr>
                  <a:defRPr/>
                </a:pPr>
                <a:endParaRPr lang="fr-FR" sz="1400" dirty="0">
                  <a:solidFill>
                    <a:prstClr val="black"/>
                  </a:solidFill>
                </a:endParaRPr>
              </a:p>
            </p:txBody>
          </p:sp>
          <p:grpSp>
            <p:nvGrpSpPr>
              <p:cNvPr id="58" name="Groupe 14">
                <a:extLst>
                  <a:ext uri="{FF2B5EF4-FFF2-40B4-BE49-F238E27FC236}">
                    <a16:creationId xmlns:a16="http://schemas.microsoft.com/office/drawing/2014/main" id="{8F5C427C-E839-3D38-210B-BC7D8768BFDF}"/>
                  </a:ext>
                </a:extLst>
              </p:cNvPr>
              <p:cNvGrpSpPr/>
              <p:nvPr/>
            </p:nvGrpSpPr>
            <p:grpSpPr>
              <a:xfrm>
                <a:off x="4736691" y="5926979"/>
                <a:ext cx="1366575" cy="852365"/>
                <a:chOff x="4736691" y="5926979"/>
                <a:chExt cx="1366575" cy="852365"/>
              </a:xfrm>
            </p:grpSpPr>
            <p:sp>
              <p:nvSpPr>
                <p:cNvPr id="59" name="Text Box 19">
                  <a:extLst>
                    <a:ext uri="{FF2B5EF4-FFF2-40B4-BE49-F238E27FC236}">
                      <a16:creationId xmlns:a16="http://schemas.microsoft.com/office/drawing/2014/main" id="{A5906383-DA39-0B31-7946-6753EFA7B144}"/>
                    </a:ext>
                  </a:extLst>
                </p:cNvPr>
                <p:cNvSpPr txBox="1">
                  <a:spLocks noChangeArrowheads="1"/>
                </p:cNvSpPr>
                <p:nvPr/>
              </p:nvSpPr>
              <p:spPr bwMode="auto">
                <a:xfrm>
                  <a:off x="4932040" y="6525344"/>
                  <a:ext cx="101282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fr-FR" altLang="fr-FR" sz="1050" dirty="0">
                      <a:solidFill>
                        <a:srgbClr val="FF0000"/>
                      </a:solidFill>
                      <a:latin typeface="Arial" charset="0"/>
                      <a:cs typeface="Times New Roman" pitchFamily="18" charset="0"/>
                    </a:rPr>
                    <a:t>Régulateur</a:t>
                  </a:r>
                  <a:endParaRPr lang="fr-FR" altLang="fr-FR" sz="1400" dirty="0">
                    <a:solidFill>
                      <a:srgbClr val="000000"/>
                    </a:solidFill>
                    <a:latin typeface="Arial" charset="0"/>
                  </a:endParaRPr>
                </a:p>
              </p:txBody>
            </p:sp>
            <p:sp>
              <p:nvSpPr>
                <p:cNvPr id="60" name="AutoShape 35">
                  <a:extLst>
                    <a:ext uri="{FF2B5EF4-FFF2-40B4-BE49-F238E27FC236}">
                      <a16:creationId xmlns:a16="http://schemas.microsoft.com/office/drawing/2014/main" id="{9ADAA2C7-4535-F6D0-4649-978185E7A19B}"/>
                    </a:ext>
                  </a:extLst>
                </p:cNvPr>
                <p:cNvSpPr>
                  <a:spLocks noChangeArrowheads="1"/>
                </p:cNvSpPr>
                <p:nvPr/>
              </p:nvSpPr>
              <p:spPr bwMode="auto">
                <a:xfrm>
                  <a:off x="4736691" y="5926979"/>
                  <a:ext cx="1366575" cy="638128"/>
                </a:xfrm>
                <a:prstGeom prst="flowChartAlternateProcess">
                  <a:avLst/>
                </a:prstGeom>
                <a:gradFill rotWithShape="1">
                  <a:gsLst>
                    <a:gs pos="0">
                      <a:srgbClr val="007600"/>
                    </a:gs>
                    <a:gs pos="50000">
                      <a:srgbClr val="00FF00"/>
                    </a:gs>
                    <a:gs pos="100000">
                      <a:srgbClr val="007600"/>
                    </a:gs>
                  </a:gsLst>
                  <a:lin ang="5400000" scaled="1"/>
                </a:gra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endParaRPr lang="fr-FR" altLang="fr-FR" sz="500" b="1" dirty="0">
                    <a:solidFill>
                      <a:srgbClr val="000000"/>
                    </a:solidFill>
                    <a:latin typeface="Arial" charset="0"/>
                    <a:cs typeface="Times New Roman" pitchFamily="18" charset="0"/>
                  </a:endParaRPr>
                </a:p>
                <a:p>
                  <a:pPr algn="ctr" eaLnBrk="1" hangingPunct="1">
                    <a:spcBef>
                      <a:spcPct val="0"/>
                    </a:spcBef>
                    <a:buFontTx/>
                    <a:buNone/>
                  </a:pPr>
                  <a:r>
                    <a:rPr lang="fr-FR" altLang="fr-FR" sz="1400" b="1" dirty="0">
                      <a:solidFill>
                        <a:srgbClr val="000000"/>
                      </a:solidFill>
                      <a:latin typeface="Arial" charset="0"/>
                      <a:cs typeface="Times New Roman" pitchFamily="18" charset="0"/>
                    </a:rPr>
                    <a:t>ANARE-CI</a:t>
                  </a:r>
                  <a:endParaRPr lang="fr-FR" altLang="fr-FR" sz="1800" dirty="0">
                    <a:solidFill>
                      <a:srgbClr val="000000"/>
                    </a:solidFill>
                    <a:latin typeface="Arial" charset="0"/>
                  </a:endParaRPr>
                </a:p>
              </p:txBody>
            </p:sp>
          </p:grpSp>
        </p:grpSp>
        <p:grpSp>
          <p:nvGrpSpPr>
            <p:cNvPr id="61" name="Groupe 9">
              <a:extLst>
                <a:ext uri="{FF2B5EF4-FFF2-40B4-BE49-F238E27FC236}">
                  <a16:creationId xmlns:a16="http://schemas.microsoft.com/office/drawing/2014/main" id="{38A9AB12-5F30-239F-8892-B47D6DB97E3F}"/>
                </a:ext>
              </a:extLst>
            </p:cNvPr>
            <p:cNvGrpSpPr/>
            <p:nvPr/>
          </p:nvGrpSpPr>
          <p:grpSpPr>
            <a:xfrm>
              <a:off x="8945226" y="4118541"/>
              <a:ext cx="2191019" cy="424452"/>
              <a:chOff x="7236297" y="4660076"/>
              <a:chExt cx="1850553" cy="434975"/>
            </a:xfrm>
          </p:grpSpPr>
          <p:sp>
            <p:nvSpPr>
              <p:cNvPr id="62" name="AutoShape 7">
                <a:extLst>
                  <a:ext uri="{FF2B5EF4-FFF2-40B4-BE49-F238E27FC236}">
                    <a16:creationId xmlns:a16="http://schemas.microsoft.com/office/drawing/2014/main" id="{76195BE6-1DF1-CB5C-C041-FCC52BCFFE56}"/>
                  </a:ext>
                </a:extLst>
              </p:cNvPr>
              <p:cNvSpPr>
                <a:spLocks noChangeArrowheads="1"/>
              </p:cNvSpPr>
              <p:nvPr/>
            </p:nvSpPr>
            <p:spPr bwMode="auto">
              <a:xfrm>
                <a:off x="7236297" y="4669945"/>
                <a:ext cx="579438" cy="415239"/>
              </a:xfrm>
              <a:prstGeom prst="flowChartAlternateProcess">
                <a:avLst/>
              </a:prstGeom>
              <a:gradFill rotWithShape="1">
                <a:gsLst>
                  <a:gs pos="0">
                    <a:srgbClr val="FBEAC7"/>
                  </a:gs>
                  <a:gs pos="17999">
                    <a:srgbClr val="FEE7F2"/>
                  </a:gs>
                  <a:gs pos="36000">
                    <a:srgbClr val="FAC77D"/>
                  </a:gs>
                  <a:gs pos="61000">
                    <a:srgbClr val="FBA97D"/>
                  </a:gs>
                  <a:gs pos="82001">
                    <a:srgbClr val="FBD49C"/>
                  </a:gs>
                  <a:gs pos="100000">
                    <a:srgbClr val="FEE7F2"/>
                  </a:gs>
                </a:gsLst>
                <a:lin ang="5400000" scaled="0"/>
              </a:gra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endParaRPr lang="fr-FR" altLang="fr-FR" sz="1400" dirty="0">
                  <a:solidFill>
                    <a:srgbClr val="000000"/>
                  </a:solidFill>
                  <a:latin typeface="Arial" charset="0"/>
                </a:endParaRPr>
              </a:p>
            </p:txBody>
          </p:sp>
          <p:sp>
            <p:nvSpPr>
              <p:cNvPr id="63" name="Text Box 29">
                <a:extLst>
                  <a:ext uri="{FF2B5EF4-FFF2-40B4-BE49-F238E27FC236}">
                    <a16:creationId xmlns:a16="http://schemas.microsoft.com/office/drawing/2014/main" id="{C3A253BF-3679-0E65-3AC8-F0FE32DED10E}"/>
                  </a:ext>
                </a:extLst>
              </p:cNvPr>
              <p:cNvSpPr txBox="1">
                <a:spLocks noChangeArrowheads="1"/>
              </p:cNvSpPr>
              <p:nvPr/>
            </p:nvSpPr>
            <p:spPr bwMode="auto">
              <a:xfrm>
                <a:off x="7714135" y="4660076"/>
                <a:ext cx="1372715"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fr-FR" altLang="fr-FR" sz="1050" dirty="0">
                    <a:solidFill>
                      <a:srgbClr val="000000"/>
                    </a:solidFill>
                    <a:latin typeface="Arial" charset="0"/>
                    <a:cs typeface="Times New Roman" pitchFamily="18" charset="0"/>
                  </a:rPr>
                  <a:t>Consommateur d’électricité</a:t>
                </a:r>
                <a:endParaRPr lang="fr-FR" altLang="fr-FR" sz="1400" dirty="0">
                  <a:solidFill>
                    <a:srgbClr val="000000"/>
                  </a:solidFill>
                  <a:latin typeface="Arial" charset="0"/>
                </a:endParaRPr>
              </a:p>
            </p:txBody>
          </p:sp>
        </p:grpSp>
        <p:sp>
          <p:nvSpPr>
            <p:cNvPr id="64" name="AutoShape 50">
              <a:extLst>
                <a:ext uri="{FF2B5EF4-FFF2-40B4-BE49-F238E27FC236}">
                  <a16:creationId xmlns:a16="http://schemas.microsoft.com/office/drawing/2014/main" id="{8C8D5901-D848-4894-38AB-4C4BFE1B9573}"/>
                </a:ext>
              </a:extLst>
            </p:cNvPr>
            <p:cNvSpPr>
              <a:spLocks noChangeArrowheads="1"/>
            </p:cNvSpPr>
            <p:nvPr/>
          </p:nvSpPr>
          <p:spPr bwMode="auto">
            <a:xfrm>
              <a:off x="1738525" y="2790067"/>
              <a:ext cx="1775170" cy="1242374"/>
            </a:xfrm>
            <a:prstGeom prst="flowChartAlternateProcess">
              <a:avLst/>
            </a:prstGeom>
            <a:solidFill>
              <a:srgbClr val="FFFF00">
                <a:alpha val="30000"/>
              </a:srgbClr>
            </a:solidFill>
            <a:ln w="9525">
              <a:solidFill>
                <a:srgbClr val="000000"/>
              </a:solidFill>
              <a:prstDash val="dash"/>
              <a:miter lim="800000"/>
              <a:headEnd/>
              <a:tailEnd/>
            </a:ln>
          </p:spPr>
          <p:txBody>
            <a:bodyPr/>
            <a:lstStyle/>
            <a:p>
              <a:pPr>
                <a:defRPr/>
              </a:pPr>
              <a:endParaRPr lang="fr-FR" sz="1400" dirty="0">
                <a:solidFill>
                  <a:prstClr val="black"/>
                </a:solidFill>
              </a:endParaRPr>
            </a:p>
          </p:txBody>
        </p:sp>
        <p:sp>
          <p:nvSpPr>
            <p:cNvPr id="65" name="AutoShape 48">
              <a:extLst>
                <a:ext uri="{FF2B5EF4-FFF2-40B4-BE49-F238E27FC236}">
                  <a16:creationId xmlns:a16="http://schemas.microsoft.com/office/drawing/2014/main" id="{C2B599E2-8C89-7A42-89EA-51A0084F74C7}"/>
                </a:ext>
              </a:extLst>
            </p:cNvPr>
            <p:cNvSpPr>
              <a:spLocks noChangeArrowheads="1"/>
            </p:cNvSpPr>
            <p:nvPr/>
          </p:nvSpPr>
          <p:spPr bwMode="auto">
            <a:xfrm>
              <a:off x="1807022" y="3529161"/>
              <a:ext cx="1624551" cy="446362"/>
            </a:xfrm>
            <a:prstGeom prst="flowChartAlternateProcess">
              <a:avLst/>
            </a:prstGeom>
            <a:gradFill rotWithShape="1">
              <a:gsLst>
                <a:gs pos="0">
                  <a:srgbClr val="767600"/>
                </a:gs>
                <a:gs pos="50000">
                  <a:srgbClr val="FFFF00"/>
                </a:gs>
                <a:gs pos="100000">
                  <a:srgbClr val="767600"/>
                </a:gs>
              </a:gsLst>
              <a:lin ang="5400000" scaled="1"/>
            </a:gra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endParaRPr lang="fr-FR" altLang="fr-FR" sz="300" b="1" dirty="0">
                <a:solidFill>
                  <a:srgbClr val="000000"/>
                </a:solidFill>
                <a:latin typeface="Arial" charset="0"/>
                <a:cs typeface="Times New Roman" pitchFamily="18" charset="0"/>
              </a:endParaRPr>
            </a:p>
            <a:p>
              <a:pPr algn="ctr" eaLnBrk="1" hangingPunct="1">
                <a:spcBef>
                  <a:spcPct val="0"/>
                </a:spcBef>
                <a:buFontTx/>
                <a:buNone/>
              </a:pPr>
              <a:r>
                <a:rPr lang="fr-FR" altLang="fr-FR" sz="1050" b="1" dirty="0">
                  <a:solidFill>
                    <a:srgbClr val="000000"/>
                  </a:solidFill>
                  <a:latin typeface="Arial" charset="0"/>
                  <a:cs typeface="Times New Roman" pitchFamily="18" charset="0"/>
                </a:rPr>
                <a:t>EMEA (KARPOWER)</a:t>
              </a:r>
              <a:endParaRPr lang="fr-FR" altLang="fr-FR" sz="1400" dirty="0">
                <a:solidFill>
                  <a:srgbClr val="000000"/>
                </a:solidFill>
                <a:latin typeface="Arial" charset="0"/>
              </a:endParaRPr>
            </a:p>
          </p:txBody>
        </p:sp>
        <p:sp>
          <p:nvSpPr>
            <p:cNvPr id="66" name="Rectangle 65">
              <a:extLst>
                <a:ext uri="{FF2B5EF4-FFF2-40B4-BE49-F238E27FC236}">
                  <a16:creationId xmlns:a16="http://schemas.microsoft.com/office/drawing/2014/main" id="{4BD0AB75-8926-A82D-023D-82C0FFF6623F}"/>
                </a:ext>
              </a:extLst>
            </p:cNvPr>
            <p:cNvSpPr/>
            <p:nvPr/>
          </p:nvSpPr>
          <p:spPr>
            <a:xfrm>
              <a:off x="720526" y="2603279"/>
              <a:ext cx="4148944" cy="3223155"/>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a:p>
              <a:pPr algn="ctr"/>
              <a:endParaRPr lang="fr-FR" dirty="0"/>
            </a:p>
          </p:txBody>
        </p:sp>
        <p:cxnSp>
          <p:nvCxnSpPr>
            <p:cNvPr id="67" name="Connecteur droit 66">
              <a:extLst>
                <a:ext uri="{FF2B5EF4-FFF2-40B4-BE49-F238E27FC236}">
                  <a16:creationId xmlns:a16="http://schemas.microsoft.com/office/drawing/2014/main" id="{DB5F9EFF-E14E-036E-A595-FC324B6E4EDB}"/>
                </a:ext>
              </a:extLst>
            </p:cNvPr>
            <p:cNvCxnSpPr/>
            <p:nvPr/>
          </p:nvCxnSpPr>
          <p:spPr>
            <a:xfrm>
              <a:off x="1847850" y="620688"/>
              <a:ext cx="8496300" cy="0"/>
            </a:xfrm>
            <a:prstGeom prst="line">
              <a:avLst/>
            </a:prstGeom>
          </p:spPr>
          <p:style>
            <a:lnRef idx="1">
              <a:schemeClr val="accent1"/>
            </a:lnRef>
            <a:fillRef idx="0">
              <a:schemeClr val="accent1"/>
            </a:fillRef>
            <a:effectRef idx="0">
              <a:schemeClr val="accent1"/>
            </a:effectRef>
            <a:fontRef idx="minor">
              <a:schemeClr val="tx1"/>
            </a:fontRef>
          </p:style>
        </p:cxnSp>
        <p:sp>
          <p:nvSpPr>
            <p:cNvPr id="68" name="AutoShape 49">
              <a:extLst>
                <a:ext uri="{FF2B5EF4-FFF2-40B4-BE49-F238E27FC236}">
                  <a16:creationId xmlns:a16="http://schemas.microsoft.com/office/drawing/2014/main" id="{F5E73D8A-19B7-FCAC-6E9D-D926F5B486CA}"/>
                </a:ext>
              </a:extLst>
            </p:cNvPr>
            <p:cNvSpPr>
              <a:spLocks noChangeArrowheads="1"/>
            </p:cNvSpPr>
            <p:nvPr/>
          </p:nvSpPr>
          <p:spPr bwMode="auto">
            <a:xfrm>
              <a:off x="801855" y="5224945"/>
              <a:ext cx="1838899" cy="446362"/>
            </a:xfrm>
            <a:prstGeom prst="flowChartAlternateProcess">
              <a:avLst/>
            </a:prstGeom>
            <a:gradFill rotWithShape="1">
              <a:gsLst>
                <a:gs pos="0">
                  <a:srgbClr val="767600"/>
                </a:gs>
                <a:gs pos="50000">
                  <a:srgbClr val="FFFF00"/>
                </a:gs>
                <a:gs pos="100000">
                  <a:srgbClr val="767600"/>
                </a:gs>
              </a:gsLst>
              <a:lin ang="5400000" scaled="1"/>
            </a:gradFill>
            <a:ln w="9525">
              <a:solidFill>
                <a:srgbClr val="000000"/>
              </a:solidFill>
              <a:miter lim="800000"/>
              <a:headEnd/>
              <a:tailEnd/>
            </a:ln>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spcBef>
                  <a:spcPct val="0"/>
                </a:spcBef>
                <a:buNone/>
              </a:pPr>
              <a:r>
                <a:rPr lang="fr-FR" altLang="fr-FR" sz="1050" b="1">
                  <a:solidFill>
                    <a:srgbClr val="000000"/>
                  </a:solidFill>
                  <a:latin typeface="Arial" charset="0"/>
                  <a:cs typeface="Times New Roman" pitchFamily="18" charset="0"/>
                </a:rPr>
                <a:t>ATINKOU</a:t>
              </a:r>
              <a:endParaRPr lang="fr-FR" altLang="fr-FR" sz="1050" b="1" dirty="0">
                <a:solidFill>
                  <a:srgbClr val="000000"/>
                </a:solidFill>
                <a:latin typeface="Arial" charset="0"/>
                <a:cs typeface="Times New Roman" pitchFamily="18" charset="0"/>
              </a:endParaRPr>
            </a:p>
          </p:txBody>
        </p:sp>
        <p:grpSp>
          <p:nvGrpSpPr>
            <p:cNvPr id="69" name="Groupe 68">
              <a:extLst>
                <a:ext uri="{FF2B5EF4-FFF2-40B4-BE49-F238E27FC236}">
                  <a16:creationId xmlns:a16="http://schemas.microsoft.com/office/drawing/2014/main" id="{30D12CA8-DCBA-F364-92B9-E00D2B71D296}"/>
                </a:ext>
              </a:extLst>
            </p:cNvPr>
            <p:cNvGrpSpPr/>
            <p:nvPr/>
          </p:nvGrpSpPr>
          <p:grpSpPr>
            <a:xfrm>
              <a:off x="6644572" y="3095098"/>
              <a:ext cx="1971205" cy="2089333"/>
              <a:chOff x="6644572" y="3095098"/>
              <a:chExt cx="1971205" cy="2089333"/>
            </a:xfrm>
          </p:grpSpPr>
          <p:sp>
            <p:nvSpPr>
              <p:cNvPr id="70" name="AutoShape 46">
                <a:extLst>
                  <a:ext uri="{FF2B5EF4-FFF2-40B4-BE49-F238E27FC236}">
                    <a16:creationId xmlns:a16="http://schemas.microsoft.com/office/drawing/2014/main" id="{7A0D20E4-16B3-5FF2-A7C4-28912E32F230}"/>
                  </a:ext>
                </a:extLst>
              </p:cNvPr>
              <p:cNvSpPr>
                <a:spLocks noChangeArrowheads="1"/>
              </p:cNvSpPr>
              <p:nvPr/>
            </p:nvSpPr>
            <p:spPr bwMode="auto">
              <a:xfrm>
                <a:off x="6644572" y="3095098"/>
                <a:ext cx="1971205" cy="2089333"/>
              </a:xfrm>
              <a:prstGeom prst="flowChartAlternateProcess">
                <a:avLst/>
              </a:prstGeom>
              <a:solidFill>
                <a:srgbClr val="FF99CC">
                  <a:alpha val="30000"/>
                </a:srgbClr>
              </a:solidFill>
              <a:ln w="9525">
                <a:solidFill>
                  <a:srgbClr val="000000"/>
                </a:solidFill>
                <a:prstDash val="dash"/>
                <a:miter lim="800000"/>
                <a:headEnd/>
                <a:tailEnd/>
              </a:ln>
            </p:spPr>
            <p:txBody>
              <a:bodyPr/>
              <a:lstStyle/>
              <a:p>
                <a:pPr>
                  <a:defRPr/>
                </a:pPr>
                <a:endParaRPr lang="fr-FR" sz="1400" dirty="0">
                  <a:solidFill>
                    <a:prstClr val="black"/>
                  </a:solidFill>
                </a:endParaRPr>
              </a:p>
            </p:txBody>
          </p:sp>
          <p:sp>
            <p:nvSpPr>
              <p:cNvPr id="71" name="AutoShape 45">
                <a:extLst>
                  <a:ext uri="{FF2B5EF4-FFF2-40B4-BE49-F238E27FC236}">
                    <a16:creationId xmlns:a16="http://schemas.microsoft.com/office/drawing/2014/main" id="{666A2804-ACAD-974C-D41A-BDFF2FFBAB11}"/>
                  </a:ext>
                </a:extLst>
              </p:cNvPr>
              <p:cNvSpPr>
                <a:spLocks noChangeArrowheads="1"/>
              </p:cNvSpPr>
              <p:nvPr/>
            </p:nvSpPr>
            <p:spPr bwMode="auto">
              <a:xfrm>
                <a:off x="6717983" y="3235114"/>
                <a:ext cx="1795218" cy="345124"/>
              </a:xfrm>
              <a:prstGeom prst="flowChartAlternateProcess">
                <a:avLst/>
              </a:prstGeom>
              <a:gradFill rotWithShape="1">
                <a:gsLst>
                  <a:gs pos="0">
                    <a:srgbClr val="760076"/>
                  </a:gs>
                  <a:gs pos="50000">
                    <a:srgbClr val="FF00FF"/>
                  </a:gs>
                  <a:gs pos="100000">
                    <a:srgbClr val="760076"/>
                  </a:gs>
                </a:gsLst>
                <a:lin ang="5400000" scaled="1"/>
              </a:gra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fr-FR" altLang="fr-FR" sz="1050" b="1" dirty="0">
                    <a:solidFill>
                      <a:srgbClr val="000000"/>
                    </a:solidFill>
                    <a:latin typeface="Arial" charset="0"/>
                    <a:cs typeface="Times New Roman" pitchFamily="18" charset="0"/>
                  </a:rPr>
                  <a:t>PETROCI-CI 11</a:t>
                </a:r>
                <a:endParaRPr lang="fr-FR" altLang="fr-FR" sz="1400" dirty="0">
                  <a:solidFill>
                    <a:srgbClr val="000000"/>
                  </a:solidFill>
                  <a:latin typeface="Arial" charset="0"/>
                </a:endParaRPr>
              </a:p>
            </p:txBody>
          </p:sp>
          <p:sp>
            <p:nvSpPr>
              <p:cNvPr id="72" name="AutoShape 44">
                <a:extLst>
                  <a:ext uri="{FF2B5EF4-FFF2-40B4-BE49-F238E27FC236}">
                    <a16:creationId xmlns:a16="http://schemas.microsoft.com/office/drawing/2014/main" id="{A5D8A7E8-AC37-CE61-54C8-89C750175962}"/>
                  </a:ext>
                </a:extLst>
              </p:cNvPr>
              <p:cNvSpPr>
                <a:spLocks noChangeArrowheads="1"/>
              </p:cNvSpPr>
              <p:nvPr/>
            </p:nvSpPr>
            <p:spPr bwMode="auto">
              <a:xfrm>
                <a:off x="6717983" y="3637500"/>
                <a:ext cx="1810260" cy="461158"/>
              </a:xfrm>
              <a:prstGeom prst="flowChartAlternateProcess">
                <a:avLst/>
              </a:prstGeom>
              <a:gradFill rotWithShape="1">
                <a:gsLst>
                  <a:gs pos="0">
                    <a:srgbClr val="760076"/>
                  </a:gs>
                  <a:gs pos="50000">
                    <a:srgbClr val="FF00FF"/>
                  </a:gs>
                  <a:gs pos="100000">
                    <a:srgbClr val="760076"/>
                  </a:gs>
                </a:gsLst>
                <a:lin ang="5400000" scaled="1"/>
              </a:gra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fr-FR" altLang="fr-FR" sz="1050" b="1" dirty="0">
                    <a:solidFill>
                      <a:srgbClr val="000000"/>
                    </a:solidFill>
                    <a:latin typeface="Arial" charset="0"/>
                    <a:cs typeface="Times New Roman" pitchFamily="18" charset="0"/>
                  </a:rPr>
                  <a:t>FOXTROT</a:t>
                </a:r>
                <a:endParaRPr lang="fr-FR" altLang="fr-FR" sz="700" dirty="0">
                  <a:solidFill>
                    <a:srgbClr val="000000"/>
                  </a:solidFill>
                  <a:latin typeface="Arial" charset="0"/>
                </a:endParaRPr>
              </a:p>
              <a:p>
                <a:pPr algn="ctr">
                  <a:spcBef>
                    <a:spcPct val="0"/>
                  </a:spcBef>
                  <a:buFontTx/>
                  <a:buNone/>
                </a:pPr>
                <a:r>
                  <a:rPr lang="fr-FR" altLang="fr-FR" sz="1050" b="1" dirty="0">
                    <a:solidFill>
                      <a:srgbClr val="000000"/>
                    </a:solidFill>
                    <a:latin typeface="Arial" charset="0"/>
                    <a:cs typeface="Times New Roman" pitchFamily="18" charset="0"/>
                  </a:rPr>
                  <a:t>INTERNATIONAL</a:t>
                </a:r>
                <a:endParaRPr lang="fr-FR" altLang="fr-FR" sz="1400" dirty="0">
                  <a:solidFill>
                    <a:srgbClr val="000000"/>
                  </a:solidFill>
                  <a:latin typeface="Arial" charset="0"/>
                </a:endParaRPr>
              </a:p>
            </p:txBody>
          </p:sp>
          <p:sp>
            <p:nvSpPr>
              <p:cNvPr id="73" name="AutoShape 43">
                <a:extLst>
                  <a:ext uri="{FF2B5EF4-FFF2-40B4-BE49-F238E27FC236}">
                    <a16:creationId xmlns:a16="http://schemas.microsoft.com/office/drawing/2014/main" id="{B5CA5B13-D91C-AE67-886A-1D00314FFAF6}"/>
                  </a:ext>
                </a:extLst>
              </p:cNvPr>
              <p:cNvSpPr>
                <a:spLocks noChangeArrowheads="1"/>
              </p:cNvSpPr>
              <p:nvPr/>
            </p:nvSpPr>
            <p:spPr bwMode="auto">
              <a:xfrm>
                <a:off x="6717983" y="4145083"/>
                <a:ext cx="1810260" cy="421328"/>
              </a:xfrm>
              <a:prstGeom prst="flowChartAlternateProcess">
                <a:avLst/>
              </a:prstGeom>
              <a:gradFill rotWithShape="1">
                <a:gsLst>
                  <a:gs pos="0">
                    <a:srgbClr val="760076"/>
                  </a:gs>
                  <a:gs pos="50000">
                    <a:srgbClr val="FF00FF"/>
                  </a:gs>
                  <a:gs pos="100000">
                    <a:srgbClr val="760076"/>
                  </a:gs>
                </a:gsLst>
                <a:lin ang="5400000" scaled="1"/>
              </a:gra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fr-FR" altLang="fr-FR" sz="1050" b="1" dirty="0">
                    <a:solidFill>
                      <a:srgbClr val="000000"/>
                    </a:solidFill>
                    <a:latin typeface="Arial" charset="0"/>
                    <a:cs typeface="Times New Roman" pitchFamily="18" charset="0"/>
                  </a:rPr>
                  <a:t>CNR INTERNATIONAL</a:t>
                </a:r>
                <a:endParaRPr lang="fr-FR" altLang="fr-FR" sz="1400" dirty="0">
                  <a:solidFill>
                    <a:srgbClr val="000000"/>
                  </a:solidFill>
                  <a:latin typeface="Arial" charset="0"/>
                </a:endParaRPr>
              </a:p>
            </p:txBody>
          </p:sp>
          <p:sp>
            <p:nvSpPr>
              <p:cNvPr id="74" name="AutoShape 43">
                <a:extLst>
                  <a:ext uri="{FF2B5EF4-FFF2-40B4-BE49-F238E27FC236}">
                    <a16:creationId xmlns:a16="http://schemas.microsoft.com/office/drawing/2014/main" id="{53C0AEA8-9A19-F2EA-B44F-02B70F0BE474}"/>
                  </a:ext>
                </a:extLst>
              </p:cNvPr>
              <p:cNvSpPr>
                <a:spLocks noChangeArrowheads="1"/>
              </p:cNvSpPr>
              <p:nvPr/>
            </p:nvSpPr>
            <p:spPr bwMode="auto">
              <a:xfrm>
                <a:off x="6741462" y="4632005"/>
                <a:ext cx="1810260" cy="421328"/>
              </a:xfrm>
              <a:prstGeom prst="flowChartAlternateProcess">
                <a:avLst/>
              </a:prstGeom>
              <a:gradFill rotWithShape="1">
                <a:gsLst>
                  <a:gs pos="0">
                    <a:srgbClr val="760076"/>
                  </a:gs>
                  <a:gs pos="50000">
                    <a:srgbClr val="FF00FF"/>
                  </a:gs>
                  <a:gs pos="100000">
                    <a:srgbClr val="760076"/>
                  </a:gs>
                </a:gsLst>
                <a:lin ang="5400000" scaled="1"/>
              </a:gra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fr-FR" altLang="fr-FR" sz="1050" b="1" dirty="0">
                    <a:solidFill>
                      <a:srgbClr val="000000"/>
                    </a:solidFill>
                    <a:latin typeface="Arial" charset="0"/>
                    <a:cs typeface="Times New Roman" pitchFamily="18" charset="0"/>
                  </a:rPr>
                  <a:t>ENI</a:t>
                </a:r>
                <a:endParaRPr lang="fr-FR" altLang="fr-FR" sz="1400" dirty="0">
                  <a:solidFill>
                    <a:srgbClr val="000000"/>
                  </a:solidFill>
                  <a:latin typeface="Arial" charset="0"/>
                </a:endParaRPr>
              </a:p>
            </p:txBody>
          </p:sp>
        </p:grpSp>
      </p:grpSp>
      <p:sp>
        <p:nvSpPr>
          <p:cNvPr id="76" name="Titre 1">
            <a:extLst>
              <a:ext uri="{FF2B5EF4-FFF2-40B4-BE49-F238E27FC236}">
                <a16:creationId xmlns:a16="http://schemas.microsoft.com/office/drawing/2014/main" id="{D5FF602B-A705-1604-215A-F49E18C89235}"/>
              </a:ext>
            </a:extLst>
          </p:cNvPr>
          <p:cNvSpPr txBox="1">
            <a:spLocks/>
          </p:cNvSpPr>
          <p:nvPr/>
        </p:nvSpPr>
        <p:spPr>
          <a:xfrm>
            <a:off x="1501255" y="260648"/>
            <a:ext cx="7508448" cy="511322"/>
          </a:xfrm>
          <a:prstGeom prst="rect">
            <a:avLst/>
          </a:prstGeom>
          <a:solidFill>
            <a:srgbClr val="22477F"/>
          </a:solidFill>
        </p:spPr>
        <p:txBody>
          <a:bodyPr vert="horz" lIns="91440" tIns="45720" rIns="91440" bIns="45720" rtlCol="0" anchor="ctr">
            <a:normAutofit/>
          </a:bodyPr>
          <a:lstStyle>
            <a:lvl1pPr algn="l" defTabSz="685800" rtl="0" eaLnBrk="1" latinLnBrk="0" hangingPunct="1">
              <a:lnSpc>
                <a:spcPct val="90000"/>
              </a:lnSpc>
              <a:spcBef>
                <a:spcPct val="0"/>
              </a:spcBef>
              <a:buNone/>
              <a:defRPr sz="2700" b="1" kern="1200" baseline="0">
                <a:solidFill>
                  <a:srgbClr val="22477F"/>
                </a:solidFill>
                <a:latin typeface="Century Schoolbook" panose="02040604050505020304" pitchFamily="18" charset="0"/>
                <a:ea typeface="+mj-ea"/>
                <a:cs typeface="+mj-cs"/>
              </a:defRPr>
            </a:lvl1pPr>
          </a:lstStyle>
          <a:p>
            <a:r>
              <a:rPr lang="fr-FR" sz="2000" dirty="0">
                <a:solidFill>
                  <a:schemeClr val="bg1"/>
                </a:solidFill>
                <a:latin typeface="Verdana" panose="020B0604030504040204" pitchFamily="34" charset="0"/>
                <a:ea typeface="Verdana" panose="020B0604030504040204" pitchFamily="34" charset="0"/>
              </a:rPr>
              <a:t>I.1. Le cadre institutionnel</a:t>
            </a:r>
          </a:p>
        </p:txBody>
      </p:sp>
    </p:spTree>
    <p:extLst>
      <p:ext uri="{BB962C8B-B14F-4D97-AF65-F5344CB8AC3E}">
        <p14:creationId xmlns:p14="http://schemas.microsoft.com/office/powerpoint/2010/main" val="31260113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p:cNvSpPr>
            <a:spLocks noGrp="1"/>
          </p:cNvSpPr>
          <p:nvPr>
            <p:ph type="title"/>
          </p:nvPr>
        </p:nvSpPr>
        <p:spPr>
          <a:xfrm>
            <a:off x="1059989" y="293131"/>
            <a:ext cx="7686266" cy="511322"/>
          </a:xfrm>
          <a:solidFill>
            <a:srgbClr val="22477F"/>
          </a:solidFill>
        </p:spPr>
        <p:txBody>
          <a:bodyPr>
            <a:noAutofit/>
          </a:bodyPr>
          <a:lstStyle/>
          <a:p>
            <a:r>
              <a:rPr lang="fr-FR" sz="2000" dirty="0">
                <a:solidFill>
                  <a:schemeClr val="bg1"/>
                </a:solidFill>
                <a:latin typeface="Verdana" panose="020B0604030504040204" pitchFamily="34" charset="0"/>
                <a:ea typeface="Verdana" panose="020B0604030504040204" pitchFamily="34" charset="0"/>
              </a:rPr>
              <a:t>I.2. Quelques acteurs et leurs rôles (1/2)</a:t>
            </a:r>
          </a:p>
        </p:txBody>
      </p:sp>
      <p:sp>
        <p:nvSpPr>
          <p:cNvPr id="8" name="ZoneTexte 7">
            <a:extLst>
              <a:ext uri="{FF2B5EF4-FFF2-40B4-BE49-F238E27FC236}">
                <a16:creationId xmlns:a16="http://schemas.microsoft.com/office/drawing/2014/main" id="{D5BC1997-64B0-AAE9-1288-5D1F00266109}"/>
              </a:ext>
            </a:extLst>
          </p:cNvPr>
          <p:cNvSpPr txBox="1"/>
          <p:nvPr/>
        </p:nvSpPr>
        <p:spPr>
          <a:xfrm>
            <a:off x="911301" y="4965874"/>
            <a:ext cx="8200604" cy="332527"/>
          </a:xfrm>
          <a:prstGeom prst="rect">
            <a:avLst/>
          </a:prstGeom>
          <a:noFill/>
        </p:spPr>
        <p:txBody>
          <a:bodyPr wrap="square">
            <a:spAutoFit/>
          </a:bodyPr>
          <a:lstStyle/>
          <a:p>
            <a:pPr algn="just">
              <a:lnSpc>
                <a:spcPct val="107000"/>
              </a:lnSpc>
              <a:spcAft>
                <a:spcPts val="800"/>
              </a:spcAft>
            </a:pPr>
            <a:endParaRPr lang="fr-CI" sz="1600" dirty="0">
              <a:latin typeface="Verdana" panose="020B060403050404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A2252B1C-FD02-ECF0-039A-E01D2A9C14DC}"/>
              </a:ext>
            </a:extLst>
          </p:cNvPr>
          <p:cNvSpPr/>
          <p:nvPr/>
        </p:nvSpPr>
        <p:spPr>
          <a:xfrm>
            <a:off x="1059991" y="829446"/>
            <a:ext cx="6752369" cy="36730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r>
              <a:rPr lang="fr-FR" sz="1600" b="1" u="sng" dirty="0">
                <a:solidFill>
                  <a:srgbClr val="FF0000"/>
                </a:solidFill>
                <a:latin typeface="Verdana" panose="020B0604030504040204" pitchFamily="34" charset="0"/>
                <a:ea typeface="Verdana" panose="020B0604030504040204" pitchFamily="34" charset="0"/>
              </a:rPr>
              <a:t>Les acteurs délégataires de pouvoirs publics</a:t>
            </a:r>
            <a:endParaRPr lang="fr-CI" sz="1600" b="1" u="sng" dirty="0">
              <a:solidFill>
                <a:srgbClr val="FF0000"/>
              </a:solidFill>
              <a:latin typeface="Verdana" panose="020B0604030504040204" pitchFamily="34" charset="0"/>
              <a:ea typeface="Verdana" panose="020B0604030504040204" pitchFamily="34" charset="0"/>
            </a:endParaRPr>
          </a:p>
        </p:txBody>
      </p:sp>
      <p:graphicFrame>
        <p:nvGraphicFramePr>
          <p:cNvPr id="2" name="Diagramme 1">
            <a:extLst>
              <a:ext uri="{FF2B5EF4-FFF2-40B4-BE49-F238E27FC236}">
                <a16:creationId xmlns:a16="http://schemas.microsoft.com/office/drawing/2014/main" id="{6AB95603-0A48-0D59-9263-C1AE009D7BFF}"/>
              </a:ext>
            </a:extLst>
          </p:cNvPr>
          <p:cNvGraphicFramePr/>
          <p:nvPr>
            <p:extLst>
              <p:ext uri="{D42A27DB-BD31-4B8C-83A1-F6EECF244321}">
                <p14:modId xmlns:p14="http://schemas.microsoft.com/office/powerpoint/2010/main" val="2357242847"/>
              </p:ext>
            </p:extLst>
          </p:nvPr>
        </p:nvGraphicFramePr>
        <p:xfrm>
          <a:off x="940272" y="1340768"/>
          <a:ext cx="8024217"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883189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p:cNvSpPr>
            <a:spLocks noGrp="1"/>
          </p:cNvSpPr>
          <p:nvPr>
            <p:ph type="title"/>
          </p:nvPr>
        </p:nvSpPr>
        <p:spPr>
          <a:xfrm>
            <a:off x="1501255" y="260648"/>
            <a:ext cx="7508448" cy="511322"/>
          </a:xfrm>
          <a:solidFill>
            <a:srgbClr val="22477F"/>
          </a:solidFill>
        </p:spPr>
        <p:txBody>
          <a:bodyPr>
            <a:normAutofit/>
          </a:bodyPr>
          <a:lstStyle/>
          <a:p>
            <a:r>
              <a:rPr lang="fr-FR" sz="2000" dirty="0">
                <a:solidFill>
                  <a:schemeClr val="bg1"/>
                </a:solidFill>
                <a:latin typeface="Verdana" panose="020B0604030504040204" pitchFamily="34" charset="0"/>
                <a:ea typeface="Verdana" panose="020B0604030504040204" pitchFamily="34" charset="0"/>
              </a:rPr>
              <a:t>I.2. Quelques acteurs et leurs rôles (2/2)</a:t>
            </a:r>
          </a:p>
        </p:txBody>
      </p:sp>
      <p:sp>
        <p:nvSpPr>
          <p:cNvPr id="8" name="ZoneTexte 7">
            <a:extLst>
              <a:ext uri="{FF2B5EF4-FFF2-40B4-BE49-F238E27FC236}">
                <a16:creationId xmlns:a16="http://schemas.microsoft.com/office/drawing/2014/main" id="{D5BC1997-64B0-AAE9-1288-5D1F00266109}"/>
              </a:ext>
            </a:extLst>
          </p:cNvPr>
          <p:cNvSpPr txBox="1"/>
          <p:nvPr/>
        </p:nvSpPr>
        <p:spPr>
          <a:xfrm>
            <a:off x="911301" y="4965874"/>
            <a:ext cx="8200604" cy="332527"/>
          </a:xfrm>
          <a:prstGeom prst="rect">
            <a:avLst/>
          </a:prstGeom>
          <a:noFill/>
        </p:spPr>
        <p:txBody>
          <a:bodyPr wrap="square">
            <a:spAutoFit/>
          </a:bodyPr>
          <a:lstStyle/>
          <a:p>
            <a:pPr algn="just">
              <a:lnSpc>
                <a:spcPct val="107000"/>
              </a:lnSpc>
              <a:spcAft>
                <a:spcPts val="800"/>
              </a:spcAft>
            </a:pPr>
            <a:endParaRPr lang="fr-CI" sz="1600" dirty="0">
              <a:latin typeface="Verdana" panose="020B060403050404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74EA8B9A-1DEE-15C2-47B1-D392F7D0D301}"/>
              </a:ext>
            </a:extLst>
          </p:cNvPr>
          <p:cNvSpPr/>
          <p:nvPr/>
        </p:nvSpPr>
        <p:spPr>
          <a:xfrm>
            <a:off x="1059991" y="829446"/>
            <a:ext cx="6608353" cy="511322"/>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r>
              <a:rPr lang="fr-FR" sz="1600" b="1" u="sng" dirty="0">
                <a:solidFill>
                  <a:srgbClr val="FF0000"/>
                </a:solidFill>
                <a:latin typeface="Verdana" panose="020B0604030504040204" pitchFamily="34" charset="0"/>
                <a:ea typeface="Verdana" panose="020B0604030504040204" pitchFamily="34" charset="0"/>
              </a:rPr>
              <a:t>Les acteurs  privés et leurs rôles</a:t>
            </a:r>
            <a:endParaRPr lang="fr-CI" sz="1600" b="1" u="sng" dirty="0">
              <a:solidFill>
                <a:srgbClr val="FF0000"/>
              </a:solidFill>
              <a:latin typeface="Verdana" panose="020B0604030504040204" pitchFamily="34" charset="0"/>
              <a:ea typeface="Verdana" panose="020B0604030504040204" pitchFamily="34" charset="0"/>
            </a:endParaRPr>
          </a:p>
        </p:txBody>
      </p:sp>
      <p:graphicFrame>
        <p:nvGraphicFramePr>
          <p:cNvPr id="2" name="Diagramme 1">
            <a:extLst>
              <a:ext uri="{FF2B5EF4-FFF2-40B4-BE49-F238E27FC236}">
                <a16:creationId xmlns:a16="http://schemas.microsoft.com/office/drawing/2014/main" id="{8169BFA5-9F8A-A4CA-9EE4-59BED46A5674}"/>
              </a:ext>
            </a:extLst>
          </p:cNvPr>
          <p:cNvGraphicFramePr/>
          <p:nvPr>
            <p:extLst>
              <p:ext uri="{D42A27DB-BD31-4B8C-83A1-F6EECF244321}">
                <p14:modId xmlns:p14="http://schemas.microsoft.com/office/powerpoint/2010/main" val="544763530"/>
              </p:ext>
            </p:extLst>
          </p:nvPr>
        </p:nvGraphicFramePr>
        <p:xfrm>
          <a:off x="1524001" y="1397000"/>
          <a:ext cx="6708699" cy="4408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89194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p:cNvSpPr>
            <a:spLocks noGrp="1"/>
          </p:cNvSpPr>
          <p:nvPr>
            <p:ph type="title"/>
          </p:nvPr>
        </p:nvSpPr>
        <p:spPr>
          <a:xfrm>
            <a:off x="1062197" y="260648"/>
            <a:ext cx="7860433" cy="511322"/>
          </a:xfrm>
          <a:solidFill>
            <a:srgbClr val="22477F"/>
          </a:solidFill>
        </p:spPr>
        <p:txBody>
          <a:bodyPr>
            <a:normAutofit fontScale="90000"/>
          </a:bodyPr>
          <a:lstStyle/>
          <a:p>
            <a:r>
              <a:rPr lang="fr-FR" sz="2000" dirty="0">
                <a:solidFill>
                  <a:schemeClr val="bg1"/>
                </a:solidFill>
                <a:latin typeface="Verdana" panose="020B0604030504040204" pitchFamily="34" charset="0"/>
                <a:ea typeface="Verdana" panose="020B0604030504040204" pitchFamily="34" charset="0"/>
              </a:rPr>
              <a:t>I. 3. La mission de régulation des investissements (1/2)</a:t>
            </a:r>
          </a:p>
        </p:txBody>
      </p:sp>
      <p:sp>
        <p:nvSpPr>
          <p:cNvPr id="8" name="ZoneTexte 7">
            <a:extLst>
              <a:ext uri="{FF2B5EF4-FFF2-40B4-BE49-F238E27FC236}">
                <a16:creationId xmlns:a16="http://schemas.microsoft.com/office/drawing/2014/main" id="{D5BC1997-64B0-AAE9-1288-5D1F00266109}"/>
              </a:ext>
            </a:extLst>
          </p:cNvPr>
          <p:cNvSpPr txBox="1"/>
          <p:nvPr/>
        </p:nvSpPr>
        <p:spPr>
          <a:xfrm>
            <a:off x="911301" y="4965874"/>
            <a:ext cx="8200604" cy="332527"/>
          </a:xfrm>
          <a:prstGeom prst="rect">
            <a:avLst/>
          </a:prstGeom>
          <a:noFill/>
        </p:spPr>
        <p:txBody>
          <a:bodyPr wrap="square">
            <a:spAutoFit/>
          </a:bodyPr>
          <a:lstStyle/>
          <a:p>
            <a:pPr algn="just">
              <a:lnSpc>
                <a:spcPct val="107000"/>
              </a:lnSpc>
              <a:spcAft>
                <a:spcPts val="800"/>
              </a:spcAft>
            </a:pPr>
            <a:endParaRPr lang="fr-CI" sz="1600" dirty="0">
              <a:latin typeface="Verdana" panose="020B0604030504040204" pitchFamily="34" charset="0"/>
              <a:ea typeface="Calibri" panose="020F0502020204030204" pitchFamily="34" charset="0"/>
              <a:cs typeface="Times New Roman" panose="02020603050405020304" pitchFamily="18" charset="0"/>
            </a:endParaRPr>
          </a:p>
        </p:txBody>
      </p:sp>
      <p:graphicFrame>
        <p:nvGraphicFramePr>
          <p:cNvPr id="2" name="Diagramme 1">
            <a:extLst>
              <a:ext uri="{FF2B5EF4-FFF2-40B4-BE49-F238E27FC236}">
                <a16:creationId xmlns:a16="http://schemas.microsoft.com/office/drawing/2014/main" id="{5C9B15D9-0CBC-98B1-311A-AE7D7F5A9755}"/>
              </a:ext>
            </a:extLst>
          </p:cNvPr>
          <p:cNvGraphicFramePr/>
          <p:nvPr>
            <p:extLst>
              <p:ext uri="{D42A27DB-BD31-4B8C-83A1-F6EECF244321}">
                <p14:modId xmlns:p14="http://schemas.microsoft.com/office/powerpoint/2010/main" val="2867919552"/>
              </p:ext>
            </p:extLst>
          </p:nvPr>
        </p:nvGraphicFramePr>
        <p:xfrm>
          <a:off x="1083539" y="1080075"/>
          <a:ext cx="7625019" cy="57674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Heptagone 5">
            <a:extLst>
              <a:ext uri="{FF2B5EF4-FFF2-40B4-BE49-F238E27FC236}">
                <a16:creationId xmlns:a16="http://schemas.microsoft.com/office/drawing/2014/main" id="{C1D8FB1A-3CC2-29A8-B5DA-EB28671EEA4E}"/>
              </a:ext>
            </a:extLst>
          </p:cNvPr>
          <p:cNvSpPr/>
          <p:nvPr/>
        </p:nvSpPr>
        <p:spPr>
          <a:xfrm>
            <a:off x="837368" y="1863097"/>
            <a:ext cx="492347" cy="332527"/>
          </a:xfrm>
          <a:prstGeom prst="heptagon">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fr-FR" dirty="0"/>
              <a:t>1</a:t>
            </a:r>
            <a:endParaRPr lang="fr-CI" dirty="0"/>
          </a:p>
        </p:txBody>
      </p:sp>
      <p:sp>
        <p:nvSpPr>
          <p:cNvPr id="9" name="Heptagone 8">
            <a:extLst>
              <a:ext uri="{FF2B5EF4-FFF2-40B4-BE49-F238E27FC236}">
                <a16:creationId xmlns:a16="http://schemas.microsoft.com/office/drawing/2014/main" id="{A4800757-C73B-E22B-B3C3-1E14A7BCBB2E}"/>
              </a:ext>
            </a:extLst>
          </p:cNvPr>
          <p:cNvSpPr/>
          <p:nvPr/>
        </p:nvSpPr>
        <p:spPr>
          <a:xfrm>
            <a:off x="805264" y="3331354"/>
            <a:ext cx="492347" cy="332527"/>
          </a:xfrm>
          <a:prstGeom prst="heptagon">
            <a:avLst/>
          </a:prstGeom>
          <a:solidFill>
            <a:schemeClr val="accent2">
              <a:lumMod val="75000"/>
            </a:schemeClr>
          </a:solidFill>
          <a:ln>
            <a:solidFill>
              <a:schemeClr val="tx1"/>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fr-FR" dirty="0"/>
              <a:t>2</a:t>
            </a:r>
            <a:endParaRPr lang="fr-CI" dirty="0"/>
          </a:p>
        </p:txBody>
      </p:sp>
      <p:sp>
        <p:nvSpPr>
          <p:cNvPr id="10" name="Heptagone 9">
            <a:extLst>
              <a:ext uri="{FF2B5EF4-FFF2-40B4-BE49-F238E27FC236}">
                <a16:creationId xmlns:a16="http://schemas.microsoft.com/office/drawing/2014/main" id="{15BDFB2C-F36D-EC11-CB57-C09380489AAE}"/>
              </a:ext>
            </a:extLst>
          </p:cNvPr>
          <p:cNvSpPr/>
          <p:nvPr/>
        </p:nvSpPr>
        <p:spPr>
          <a:xfrm>
            <a:off x="816026" y="4791413"/>
            <a:ext cx="492347" cy="332527"/>
          </a:xfrm>
          <a:prstGeom prst="heptagon">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fr-FR" dirty="0"/>
              <a:t>3</a:t>
            </a:r>
            <a:endParaRPr lang="fr-CI" dirty="0"/>
          </a:p>
        </p:txBody>
      </p:sp>
      <p:sp>
        <p:nvSpPr>
          <p:cNvPr id="11" name="Rectangle 10">
            <a:extLst>
              <a:ext uri="{FF2B5EF4-FFF2-40B4-BE49-F238E27FC236}">
                <a16:creationId xmlns:a16="http://schemas.microsoft.com/office/drawing/2014/main" id="{1A2E5EEE-A471-6E21-8B08-925E37786CC0}"/>
              </a:ext>
            </a:extLst>
          </p:cNvPr>
          <p:cNvSpPr/>
          <p:nvPr/>
        </p:nvSpPr>
        <p:spPr>
          <a:xfrm>
            <a:off x="1101196" y="1074827"/>
            <a:ext cx="2715787" cy="511322"/>
          </a:xfrm>
          <a:prstGeom prst="rect">
            <a:avLst/>
          </a:prstGeom>
          <a:solidFill>
            <a:schemeClr val="accent2">
              <a:lumMod val="60000"/>
              <a:lumOff val="40000"/>
            </a:schemeClr>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fr-FR" sz="1600" dirty="0">
                <a:latin typeface="Verdana" panose="020B0604030504040204" pitchFamily="34" charset="0"/>
                <a:ea typeface="Verdana" panose="020B0604030504040204" pitchFamily="34" charset="0"/>
              </a:rPr>
              <a:t>Les missions de l’ANARE-CI</a:t>
            </a:r>
            <a:endParaRPr lang="fr-CI" sz="1600" dirty="0">
              <a:latin typeface="Verdana" panose="020B0604030504040204" pitchFamily="34" charset="0"/>
              <a:ea typeface="Verdana" panose="020B0604030504040204" pitchFamily="34" charset="0"/>
            </a:endParaRPr>
          </a:p>
        </p:txBody>
      </p:sp>
      <p:sp>
        <p:nvSpPr>
          <p:cNvPr id="12" name="Rectangle 11">
            <a:extLst>
              <a:ext uri="{FF2B5EF4-FFF2-40B4-BE49-F238E27FC236}">
                <a16:creationId xmlns:a16="http://schemas.microsoft.com/office/drawing/2014/main" id="{DD7836F4-49C6-C7E3-9848-B2B956B822A3}"/>
              </a:ext>
            </a:extLst>
          </p:cNvPr>
          <p:cNvSpPr/>
          <p:nvPr/>
        </p:nvSpPr>
        <p:spPr>
          <a:xfrm>
            <a:off x="4297742" y="1080075"/>
            <a:ext cx="3952612" cy="506074"/>
          </a:xfrm>
          <a:prstGeom prst="rect">
            <a:avLst/>
          </a:prstGeom>
          <a:solidFill>
            <a:schemeClr val="accent2">
              <a:lumMod val="60000"/>
              <a:lumOff val="40000"/>
            </a:schemeClr>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fr-FR" sz="1600" dirty="0">
                <a:latin typeface="Verdana" panose="020B0604030504040204" pitchFamily="34" charset="0"/>
                <a:ea typeface="Verdana" panose="020B0604030504040204" pitchFamily="34" charset="0"/>
              </a:rPr>
              <a:t>La régulation des investissements</a:t>
            </a:r>
            <a:endParaRPr lang="fr-CI" sz="16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2308368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ZoneTexte 7">
            <a:extLst>
              <a:ext uri="{FF2B5EF4-FFF2-40B4-BE49-F238E27FC236}">
                <a16:creationId xmlns:a16="http://schemas.microsoft.com/office/drawing/2014/main" id="{D5BC1997-64B0-AAE9-1288-5D1F00266109}"/>
              </a:ext>
            </a:extLst>
          </p:cNvPr>
          <p:cNvSpPr txBox="1"/>
          <p:nvPr/>
        </p:nvSpPr>
        <p:spPr>
          <a:xfrm>
            <a:off x="911301" y="4965874"/>
            <a:ext cx="8200604" cy="332527"/>
          </a:xfrm>
          <a:prstGeom prst="rect">
            <a:avLst/>
          </a:prstGeom>
          <a:noFill/>
        </p:spPr>
        <p:txBody>
          <a:bodyPr wrap="square">
            <a:spAutoFit/>
          </a:bodyPr>
          <a:lstStyle/>
          <a:p>
            <a:pPr algn="just">
              <a:lnSpc>
                <a:spcPct val="107000"/>
              </a:lnSpc>
              <a:spcAft>
                <a:spcPts val="800"/>
              </a:spcAft>
            </a:pPr>
            <a:endParaRPr lang="fr-CI" sz="1600" dirty="0">
              <a:latin typeface="Verdana" panose="020B0604030504040204" pitchFamily="34" charset="0"/>
              <a:ea typeface="Calibri" panose="020F0502020204030204" pitchFamily="34" charset="0"/>
              <a:cs typeface="Times New Roman" panose="02020603050405020304" pitchFamily="18" charset="0"/>
            </a:endParaRPr>
          </a:p>
        </p:txBody>
      </p:sp>
      <p:graphicFrame>
        <p:nvGraphicFramePr>
          <p:cNvPr id="2" name="Diagramme 1">
            <a:extLst>
              <a:ext uri="{FF2B5EF4-FFF2-40B4-BE49-F238E27FC236}">
                <a16:creationId xmlns:a16="http://schemas.microsoft.com/office/drawing/2014/main" id="{5C9B15D9-0CBC-98B1-311A-AE7D7F5A9755}"/>
              </a:ext>
            </a:extLst>
          </p:cNvPr>
          <p:cNvGraphicFramePr/>
          <p:nvPr>
            <p:extLst>
              <p:ext uri="{D42A27DB-BD31-4B8C-83A1-F6EECF244321}">
                <p14:modId xmlns:p14="http://schemas.microsoft.com/office/powerpoint/2010/main" val="453662018"/>
              </p:ext>
            </p:extLst>
          </p:nvPr>
        </p:nvGraphicFramePr>
        <p:xfrm>
          <a:off x="1051438" y="980728"/>
          <a:ext cx="7508449"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a:extLst>
              <a:ext uri="{FF2B5EF4-FFF2-40B4-BE49-F238E27FC236}">
                <a16:creationId xmlns:a16="http://schemas.microsoft.com/office/drawing/2014/main" id="{45E36E44-67FC-254C-FF58-223E1E3A3907}"/>
              </a:ext>
            </a:extLst>
          </p:cNvPr>
          <p:cNvSpPr/>
          <p:nvPr/>
        </p:nvSpPr>
        <p:spPr>
          <a:xfrm>
            <a:off x="1062200" y="1636467"/>
            <a:ext cx="2715787" cy="511322"/>
          </a:xfrm>
          <a:prstGeom prst="rect">
            <a:avLst/>
          </a:prstGeom>
          <a:solidFill>
            <a:schemeClr val="accent2">
              <a:lumMod val="60000"/>
              <a:lumOff val="40000"/>
            </a:schemeClr>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fr-FR" sz="1600" dirty="0">
                <a:latin typeface="Verdana" panose="020B0604030504040204" pitchFamily="34" charset="0"/>
                <a:ea typeface="Verdana" panose="020B0604030504040204" pitchFamily="34" charset="0"/>
              </a:rPr>
              <a:t>Les missions de l’ANARE-CI</a:t>
            </a:r>
            <a:endParaRPr lang="fr-CI" sz="16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a16="http://schemas.microsoft.com/office/drawing/2014/main" id="{57B93011-8099-6AF5-CED7-2D1545EE9907}"/>
              </a:ext>
            </a:extLst>
          </p:cNvPr>
          <p:cNvSpPr/>
          <p:nvPr/>
        </p:nvSpPr>
        <p:spPr>
          <a:xfrm>
            <a:off x="4139952" y="1641715"/>
            <a:ext cx="3952612" cy="506074"/>
          </a:xfrm>
          <a:prstGeom prst="rect">
            <a:avLst/>
          </a:prstGeom>
          <a:solidFill>
            <a:schemeClr val="accent2">
              <a:lumMod val="60000"/>
              <a:lumOff val="40000"/>
            </a:schemeClr>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fr-FR" sz="1600" dirty="0">
                <a:latin typeface="Verdana" panose="020B0604030504040204" pitchFamily="34" charset="0"/>
                <a:ea typeface="Verdana" panose="020B0604030504040204" pitchFamily="34" charset="0"/>
              </a:rPr>
              <a:t>La régulation des investissements</a:t>
            </a:r>
            <a:endParaRPr lang="fr-CI" sz="1600" dirty="0">
              <a:latin typeface="Verdana" panose="020B0604030504040204" pitchFamily="34" charset="0"/>
              <a:ea typeface="Verdana" panose="020B0604030504040204" pitchFamily="34" charset="0"/>
            </a:endParaRPr>
          </a:p>
        </p:txBody>
      </p:sp>
      <p:sp>
        <p:nvSpPr>
          <p:cNvPr id="7" name="Heptagone 6">
            <a:extLst>
              <a:ext uri="{FF2B5EF4-FFF2-40B4-BE49-F238E27FC236}">
                <a16:creationId xmlns:a16="http://schemas.microsoft.com/office/drawing/2014/main" id="{061EEBFB-FE6B-C3FF-A89D-573448F12519}"/>
              </a:ext>
            </a:extLst>
          </p:cNvPr>
          <p:cNvSpPr/>
          <p:nvPr/>
        </p:nvSpPr>
        <p:spPr>
          <a:xfrm>
            <a:off x="805264" y="2776917"/>
            <a:ext cx="492347" cy="332527"/>
          </a:xfrm>
          <a:prstGeom prst="heptagon">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fr-FR" dirty="0"/>
              <a:t>4</a:t>
            </a:r>
            <a:endParaRPr lang="fr-CI" dirty="0"/>
          </a:p>
        </p:txBody>
      </p:sp>
      <p:sp>
        <p:nvSpPr>
          <p:cNvPr id="9" name="Heptagone 8">
            <a:extLst>
              <a:ext uri="{FF2B5EF4-FFF2-40B4-BE49-F238E27FC236}">
                <a16:creationId xmlns:a16="http://schemas.microsoft.com/office/drawing/2014/main" id="{5DEDFBCB-42F4-44FC-B610-2A62831B6744}"/>
              </a:ext>
            </a:extLst>
          </p:cNvPr>
          <p:cNvSpPr/>
          <p:nvPr/>
        </p:nvSpPr>
        <p:spPr>
          <a:xfrm>
            <a:off x="742204" y="4149082"/>
            <a:ext cx="492347" cy="332527"/>
          </a:xfrm>
          <a:prstGeom prst="heptagon">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fr-FR" dirty="0"/>
              <a:t>5</a:t>
            </a:r>
            <a:endParaRPr lang="fr-CI" dirty="0"/>
          </a:p>
        </p:txBody>
      </p:sp>
      <p:sp>
        <p:nvSpPr>
          <p:cNvPr id="11" name="Titre 1">
            <a:extLst>
              <a:ext uri="{FF2B5EF4-FFF2-40B4-BE49-F238E27FC236}">
                <a16:creationId xmlns:a16="http://schemas.microsoft.com/office/drawing/2014/main" id="{82F71433-15A9-475D-B404-546FF8A34D33}"/>
              </a:ext>
            </a:extLst>
          </p:cNvPr>
          <p:cNvSpPr txBox="1">
            <a:spLocks/>
          </p:cNvSpPr>
          <p:nvPr/>
        </p:nvSpPr>
        <p:spPr>
          <a:xfrm>
            <a:off x="1062197" y="260648"/>
            <a:ext cx="7860433" cy="511322"/>
          </a:xfrm>
          <a:prstGeom prst="rect">
            <a:avLst/>
          </a:prstGeom>
          <a:solidFill>
            <a:srgbClr val="22477F"/>
          </a:solidFill>
        </p:spPr>
        <p:txBody>
          <a:bodyPr vert="horz" lIns="91440" tIns="45720" rIns="91440" bIns="45720" rtlCol="0" anchor="ctr">
            <a:normAutofit fontScale="90000"/>
          </a:bodyPr>
          <a:lstStyle>
            <a:lvl1pPr algn="l" defTabSz="685800" rtl="0" eaLnBrk="1" latinLnBrk="0" hangingPunct="1">
              <a:lnSpc>
                <a:spcPct val="90000"/>
              </a:lnSpc>
              <a:spcBef>
                <a:spcPct val="0"/>
              </a:spcBef>
              <a:buNone/>
              <a:defRPr sz="2700" b="1" kern="1200" baseline="0">
                <a:solidFill>
                  <a:srgbClr val="22477F"/>
                </a:solidFill>
                <a:latin typeface="Century Schoolbook" panose="02040604050505020304" pitchFamily="18" charset="0"/>
                <a:ea typeface="+mj-ea"/>
                <a:cs typeface="+mj-cs"/>
              </a:defRPr>
            </a:lvl1pPr>
          </a:lstStyle>
          <a:p>
            <a:r>
              <a:rPr lang="fr-FR" sz="2000" dirty="0">
                <a:solidFill>
                  <a:schemeClr val="bg1"/>
                </a:solidFill>
                <a:latin typeface="Verdana" panose="020B0604030504040204" pitchFamily="34" charset="0"/>
                <a:ea typeface="Verdana" panose="020B0604030504040204" pitchFamily="34" charset="0"/>
              </a:rPr>
              <a:t>I. 3. La mission de régulation des investissements (2/2)</a:t>
            </a:r>
          </a:p>
        </p:txBody>
      </p:sp>
    </p:spTree>
    <p:extLst>
      <p:ext uri="{BB962C8B-B14F-4D97-AF65-F5344CB8AC3E}">
        <p14:creationId xmlns:p14="http://schemas.microsoft.com/office/powerpoint/2010/main" val="4598435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697985" y="2533650"/>
            <a:ext cx="6348881" cy="1790700"/>
          </a:xfrm>
        </p:spPr>
        <p:txBody>
          <a:bodyPr>
            <a:noAutofit/>
          </a:bodyPr>
          <a:lstStyle/>
          <a:p>
            <a:br>
              <a:rPr lang="fr-FR" sz="2400" dirty="0">
                <a:latin typeface="Verdana" panose="020B0604030504040204" pitchFamily="34" charset="0"/>
                <a:ea typeface="Verdana" panose="020B0604030504040204" pitchFamily="34" charset="0"/>
                <a:cs typeface="Calibri" panose="020F0502020204030204" pitchFamily="34" charset="0"/>
              </a:rPr>
            </a:br>
            <a:br>
              <a:rPr lang="fr-FR" sz="2400" dirty="0">
                <a:latin typeface="Verdana" panose="020B0604030504040204" pitchFamily="34" charset="0"/>
                <a:ea typeface="Verdana" panose="020B0604030504040204" pitchFamily="34" charset="0"/>
                <a:cs typeface="Calibri" panose="020F0502020204030204" pitchFamily="34" charset="0"/>
              </a:rPr>
            </a:br>
            <a:r>
              <a:rPr lang="fr-FR" sz="2400" dirty="0">
                <a:latin typeface="Verdana" panose="020B0604030504040204" pitchFamily="34" charset="0"/>
                <a:ea typeface="Verdana" panose="020B0604030504040204" pitchFamily="34" charset="0"/>
                <a:cs typeface="Calibri" panose="020F0502020204030204" pitchFamily="34" charset="0"/>
              </a:rPr>
              <a:t>II. Les mécanismes de régulation des investissements</a:t>
            </a:r>
            <a:br>
              <a:rPr lang="fr-FR" sz="2400" dirty="0">
                <a:latin typeface="Verdana" panose="020B0604030504040204" pitchFamily="34" charset="0"/>
                <a:ea typeface="Verdana" panose="020B0604030504040204" pitchFamily="34" charset="0"/>
                <a:cs typeface="Calibri" panose="020F0502020204030204" pitchFamily="34" charset="0"/>
              </a:rPr>
            </a:br>
            <a:br>
              <a:rPr lang="fr-FR" sz="2400" dirty="0">
                <a:latin typeface="Verdana" panose="020B0604030504040204" pitchFamily="34" charset="0"/>
                <a:ea typeface="Verdana" panose="020B0604030504040204" pitchFamily="34" charset="0"/>
                <a:cs typeface="Calibri" panose="020F0502020204030204" pitchFamily="34" charset="0"/>
              </a:rPr>
            </a:br>
            <a:endParaRPr lang="fr-FR" sz="2400" dirty="0">
              <a:latin typeface="Verdana" panose="020B0604030504040204" pitchFamily="34" charset="0"/>
              <a:ea typeface="Verdana" panose="020B0604030504040204" pitchFamily="34" charset="0"/>
            </a:endParaRPr>
          </a:p>
        </p:txBody>
      </p:sp>
      <p:sp>
        <p:nvSpPr>
          <p:cNvPr id="4" name="Espace réservé du numéro de diapositive 3">
            <a:extLst>
              <a:ext uri="{FF2B5EF4-FFF2-40B4-BE49-F238E27FC236}">
                <a16:creationId xmlns:a16="http://schemas.microsoft.com/office/drawing/2014/main" id="{2680AC08-70A4-4664-8AC5-569067010ACD}"/>
              </a:ext>
            </a:extLst>
          </p:cNvPr>
          <p:cNvSpPr>
            <a:spLocks noGrp="1"/>
          </p:cNvSpPr>
          <p:nvPr>
            <p:ph type="sldNum" sz="quarter" idx="12"/>
          </p:nvPr>
        </p:nvSpPr>
        <p:spPr/>
        <p:txBody>
          <a:bodyPr/>
          <a:lstStyle/>
          <a:p>
            <a:fld id="{993474C7-7742-4718-8CDD-84DAB03975A6}" type="slidenum">
              <a:rPr lang="fr-FR" smtClean="0"/>
              <a:pPr/>
              <a:t>9</a:t>
            </a:fld>
            <a:endParaRPr lang="fr-FR"/>
          </a:p>
        </p:txBody>
      </p:sp>
      <p:sp>
        <p:nvSpPr>
          <p:cNvPr id="3" name="Sous-titre 2">
            <a:extLst>
              <a:ext uri="{FF2B5EF4-FFF2-40B4-BE49-F238E27FC236}">
                <a16:creationId xmlns:a16="http://schemas.microsoft.com/office/drawing/2014/main" id="{9CC56E0D-5AB3-42FC-D911-772E1253A20A}"/>
              </a:ext>
            </a:extLst>
          </p:cNvPr>
          <p:cNvSpPr>
            <a:spLocks noGrp="1"/>
          </p:cNvSpPr>
          <p:nvPr>
            <p:ph type="subTitle" idx="1"/>
          </p:nvPr>
        </p:nvSpPr>
        <p:spPr>
          <a:xfrm>
            <a:off x="2803831" y="4626192"/>
            <a:ext cx="6243035" cy="1323088"/>
          </a:xfrm>
        </p:spPr>
        <p:txBody>
          <a:bodyPr>
            <a:normAutofit/>
          </a:bodyPr>
          <a:lstStyle/>
          <a:p>
            <a:pPr algn="l"/>
            <a:r>
              <a:rPr lang="fr-FR" sz="1600" dirty="0">
                <a:latin typeface="Verdana" panose="020B0604030504040204" pitchFamily="34" charset="0"/>
                <a:ea typeface="Verdana" panose="020B0604030504040204" pitchFamily="34" charset="0"/>
              </a:rPr>
              <a:t>II.1. Emission d’avis sur les plans d’investissements et les projets de convention</a:t>
            </a:r>
          </a:p>
          <a:p>
            <a:pPr algn="l"/>
            <a:r>
              <a:rPr lang="fr-FR" sz="1600" dirty="0">
                <a:latin typeface="Verdana" panose="020B0604030504040204" pitchFamily="34" charset="0"/>
                <a:ea typeface="Verdana" panose="020B0604030504040204" pitchFamily="34" charset="0"/>
              </a:rPr>
              <a:t>II.2. Le tarif de l’électricité </a:t>
            </a:r>
          </a:p>
          <a:p>
            <a:pPr algn="l"/>
            <a:r>
              <a:rPr lang="fr-FR" sz="1600" dirty="0">
                <a:latin typeface="Verdana" panose="020B0604030504040204" pitchFamily="34" charset="0"/>
                <a:ea typeface="Verdana" panose="020B0604030504040204" pitchFamily="34" charset="0"/>
              </a:rPr>
              <a:t>II.3. Diverses études prospectives </a:t>
            </a:r>
          </a:p>
        </p:txBody>
      </p:sp>
    </p:spTree>
    <p:extLst>
      <p:ext uri="{BB962C8B-B14F-4D97-AF65-F5344CB8AC3E}">
        <p14:creationId xmlns:p14="http://schemas.microsoft.com/office/powerpoint/2010/main" val="6228473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ANARE">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11670</TotalTime>
  <Words>1866</Words>
  <Application>Microsoft Office PowerPoint</Application>
  <PresentationFormat>Affichage à l'écran (4:3)</PresentationFormat>
  <Paragraphs>310</Paragraphs>
  <Slides>22</Slides>
  <Notes>4</Notes>
  <HiddenSlides>0</HiddenSlides>
  <MMClips>0</MMClips>
  <ScaleCrop>false</ScaleCrop>
  <HeadingPairs>
    <vt:vector size="6" baseType="variant">
      <vt:variant>
        <vt:lpstr>Polices utilisées</vt:lpstr>
      </vt:variant>
      <vt:variant>
        <vt:i4>8</vt:i4>
      </vt:variant>
      <vt:variant>
        <vt:lpstr>Thème</vt:lpstr>
      </vt:variant>
      <vt:variant>
        <vt:i4>2</vt:i4>
      </vt:variant>
      <vt:variant>
        <vt:lpstr>Titres des diapositives</vt:lpstr>
      </vt:variant>
      <vt:variant>
        <vt:i4>22</vt:i4>
      </vt:variant>
    </vt:vector>
  </HeadingPairs>
  <TitlesOfParts>
    <vt:vector size="32" baseType="lpstr">
      <vt:lpstr>Arial</vt:lpstr>
      <vt:lpstr>Book Antiqua</vt:lpstr>
      <vt:lpstr>Calibri</vt:lpstr>
      <vt:lpstr>Century Schoolbook</vt:lpstr>
      <vt:lpstr>Courier New</vt:lpstr>
      <vt:lpstr>Trebuchet MS</vt:lpstr>
      <vt:lpstr>Verdana</vt:lpstr>
      <vt:lpstr>Wingdings</vt:lpstr>
      <vt:lpstr>ANARE</vt:lpstr>
      <vt:lpstr>Thème Office</vt:lpstr>
      <vt:lpstr>   REGULATION DES INVESTISSEMENTS ET TARIFICATION DANS LE SECTEUR DE L’ÉLECTRICITÉ EN CÔTE D’IVOIRE   ----------Aa---</vt:lpstr>
      <vt:lpstr>SOMMAIRE</vt:lpstr>
      <vt:lpstr> I. Cadre institutionnel du secteur de l’électricité en Côte d’Ivoire </vt:lpstr>
      <vt:lpstr>Présentation PowerPoint</vt:lpstr>
      <vt:lpstr>I.2. Quelques acteurs et leurs rôles (1/2)</vt:lpstr>
      <vt:lpstr>I.2. Quelques acteurs et leurs rôles (2/2)</vt:lpstr>
      <vt:lpstr>I. 3. La mission de régulation des investissements (1/2)</vt:lpstr>
      <vt:lpstr>Présentation PowerPoint</vt:lpstr>
      <vt:lpstr>  II. Les mécanismes de régulation des investissements  </vt:lpstr>
      <vt:lpstr>Présentation PowerPoint</vt:lpstr>
      <vt:lpstr>II.1.  L’émission d’avis par le régulateur</vt:lpstr>
      <vt:lpstr>II.2.  Tarif de l’électricité</vt:lpstr>
      <vt:lpstr>II.3.  Analyses et études prospectives</vt:lpstr>
      <vt:lpstr>  III. La Tarification dans le secteur de l’électricité en Côte d’Ivoire   </vt:lpstr>
      <vt:lpstr>III.1 Le principe de tarification</vt:lpstr>
      <vt:lpstr>III.2.Prise en compte de l’investissement dans le tarif</vt:lpstr>
      <vt:lpstr>Présentation PowerPoint</vt:lpstr>
      <vt:lpstr>III.3. Construction du tarif en Côte d’Ivoire  2/3</vt:lpstr>
      <vt:lpstr>III.3. Construction du tarif en Côte d’Ivoire  3/3</vt:lpstr>
      <vt:lpstr>  Conclusion  </vt:lpstr>
      <vt:lpstr> Conclusion</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Achou Arnaud SOMBO</dc:creator>
  <cp:lastModifiedBy>Henri-Pépin KROU</cp:lastModifiedBy>
  <cp:revision>275</cp:revision>
  <cp:lastPrinted>2024-06-24T10:05:08Z</cp:lastPrinted>
  <dcterms:created xsi:type="dcterms:W3CDTF">2018-06-30T08:31:42Z</dcterms:created>
  <dcterms:modified xsi:type="dcterms:W3CDTF">2024-06-24T15:13:44Z</dcterms:modified>
</cp:coreProperties>
</file>