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3"/>
  </p:handoutMasterIdLst>
  <p:sldIdLst>
    <p:sldId id="484" r:id="rId2"/>
    <p:sldId id="474" r:id="rId3"/>
    <p:sldId id="567" r:id="rId4"/>
    <p:sldId id="601" r:id="rId5"/>
    <p:sldId id="604" r:id="rId6"/>
    <p:sldId id="605" r:id="rId7"/>
    <p:sldId id="613" r:id="rId8"/>
    <p:sldId id="608" r:id="rId9"/>
    <p:sldId id="609" r:id="rId10"/>
    <p:sldId id="610" r:id="rId11"/>
    <p:sldId id="487" r:id="rId12"/>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E-M" initials="H" lastIdx="1" clrIdx="0">
    <p:extLst>
      <p:ext uri="{19B8F6BF-5375-455C-9EA6-DF929625EA0E}">
        <p15:presenceInfo xmlns:p15="http://schemas.microsoft.com/office/powerpoint/2012/main" userId="KONE-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723"/>
    <a:srgbClr val="548235"/>
    <a:srgbClr val="843C0C"/>
    <a:srgbClr val="ED7D31"/>
    <a:srgbClr val="F39102"/>
    <a:srgbClr val="6EA946"/>
    <a:srgbClr val="F99502"/>
    <a:srgbClr val="FFF2CC"/>
    <a:srgbClr val="2E75B6"/>
    <a:srgbClr val="E3EB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20" autoAdjust="0"/>
    <p:restoredTop sz="94660"/>
  </p:normalViewPr>
  <p:slideViewPr>
    <p:cSldViewPr snapToGrid="0">
      <p:cViewPr varScale="1">
        <p:scale>
          <a:sx n="74" d="100"/>
          <a:sy n="74" d="100"/>
        </p:scale>
        <p:origin x="396" y="56"/>
      </p:cViewPr>
      <p:guideLst>
        <p:guide orient="horz" pos="2160"/>
        <p:guide pos="3840"/>
      </p:guideLst>
    </p:cSldViewPr>
  </p:slideViewPr>
  <p:notesTextViewPr>
    <p:cViewPr>
      <p:scale>
        <a:sx n="1" d="1"/>
        <a:sy n="1" d="1"/>
      </p:scale>
      <p:origin x="0" y="0"/>
    </p:cViewPr>
  </p:notesTextViewPr>
  <p:sorterViewPr>
    <p:cViewPr>
      <p:scale>
        <a:sx n="100" d="100"/>
        <a:sy n="100" d="100"/>
      </p:scale>
      <p:origin x="0" y="-1584"/>
    </p:cViewPr>
  </p:sorterViewPr>
  <p:notesViewPr>
    <p:cSldViewPr snapToGrid="0">
      <p:cViewPr varScale="1">
        <p:scale>
          <a:sx n="49" d="100"/>
          <a:sy n="49" d="100"/>
        </p:scale>
        <p:origin x="292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66A8790-F2DF-4715-BBAB-C358D494EA3E}" type="datetimeFigureOut">
              <a:rPr lang="fr-FR" smtClean="0"/>
              <a:t>24/06/2024</a:t>
            </a:fld>
            <a:endParaRPr lang="fr-FR" dirty="0"/>
          </a:p>
        </p:txBody>
      </p:sp>
      <p:sp>
        <p:nvSpPr>
          <p:cNvPr id="4" name="Espace réservé du pied de page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74ADF0B4-C951-42EE-868F-53C6642A449E}" type="slidenum">
              <a:rPr lang="fr-FR" smtClean="0"/>
              <a:t>‹N°›</a:t>
            </a:fld>
            <a:endParaRPr lang="fr-FR" dirty="0"/>
          </a:p>
        </p:txBody>
      </p:sp>
    </p:spTree>
    <p:extLst>
      <p:ext uri="{BB962C8B-B14F-4D97-AF65-F5344CB8AC3E}">
        <p14:creationId xmlns:p14="http://schemas.microsoft.com/office/powerpoint/2010/main" val="35516192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1450101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2960462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3762285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C2D7FE5-CA5C-4EFD-88D0-F363FC0D168B}" type="slidenum">
              <a:rPr lang="fr-FR" smtClean="0"/>
              <a:t>‹N°›</a:t>
            </a:fld>
            <a:endParaRPr lang="fr-FR" dirty="0"/>
          </a:p>
        </p:txBody>
      </p:sp>
      <p:pic>
        <p:nvPicPr>
          <p:cNvPr id="7" name="Picture 59">
            <a:extLst>
              <a:ext uri="{FF2B5EF4-FFF2-40B4-BE49-F238E27FC236}">
                <a16:creationId xmlns:a16="http://schemas.microsoft.com/office/drawing/2014/main" id="{778F6C27-24D2-07B1-BDC2-98845B7DE5D7}"/>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t="50000" r="1985" b="5810"/>
          <a:stretch/>
        </p:blipFill>
        <p:spPr>
          <a:xfrm>
            <a:off x="213821" y="6386715"/>
            <a:ext cx="5167378" cy="252767"/>
          </a:xfrm>
          <a:prstGeom prst="rect">
            <a:avLst/>
          </a:prstGeom>
        </p:spPr>
      </p:pic>
      <p:sp>
        <p:nvSpPr>
          <p:cNvPr id="8" name="ZoneTexte 7"/>
          <p:cNvSpPr txBox="1"/>
          <p:nvPr userDrawn="1"/>
        </p:nvSpPr>
        <p:spPr>
          <a:xfrm>
            <a:off x="11402537" y="6396990"/>
            <a:ext cx="576000" cy="360000"/>
          </a:xfrm>
          <a:prstGeom prst="rect">
            <a:avLst/>
          </a:prstGeom>
          <a:solidFill>
            <a:srgbClr val="92D050"/>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fld id="{EC2D7FE5-CA5C-4EFD-88D0-F363FC0D168B}" type="slidenum">
              <a:rPr lang="fr-FR" b="1" smtClean="0">
                <a:solidFill>
                  <a:schemeClr val="bg1"/>
                </a:solidFill>
              </a:rPr>
              <a:pPr marL="0" marR="0" indent="0" algn="ctr" defTabSz="914400" rtl="0" eaLnBrk="1" fontAlgn="auto" latinLnBrk="0" hangingPunct="1">
                <a:lnSpc>
                  <a:spcPct val="100000"/>
                </a:lnSpc>
                <a:spcBef>
                  <a:spcPts val="0"/>
                </a:spcBef>
                <a:spcAft>
                  <a:spcPts val="0"/>
                </a:spcAft>
                <a:buClrTx/>
                <a:buSzTx/>
                <a:buFontTx/>
                <a:buNone/>
                <a:tabLst/>
                <a:defRPr/>
              </a:pPr>
              <a:t>‹N°›</a:t>
            </a:fld>
            <a:endParaRPr lang="fr-FR" b="1" dirty="0">
              <a:solidFill>
                <a:schemeClr val="bg1"/>
              </a:solidFill>
            </a:endParaRPr>
          </a:p>
        </p:txBody>
      </p:sp>
    </p:spTree>
    <p:extLst>
      <p:ext uri="{BB962C8B-B14F-4D97-AF65-F5344CB8AC3E}">
        <p14:creationId xmlns:p14="http://schemas.microsoft.com/office/powerpoint/2010/main" val="3706890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lvl1pPr>
              <a:defRPr b="1"/>
            </a:lvl1pPr>
          </a:lstStyle>
          <a:p>
            <a:fld id="{EC2D7FE5-CA5C-4EFD-88D0-F363FC0D168B}" type="slidenum">
              <a:rPr lang="fr-FR" smtClean="0"/>
              <a:pPr/>
              <a:t>‹N°›</a:t>
            </a:fld>
            <a:endParaRPr lang="fr-FR" dirty="0"/>
          </a:p>
        </p:txBody>
      </p:sp>
    </p:spTree>
    <p:extLst>
      <p:ext uri="{BB962C8B-B14F-4D97-AF65-F5344CB8AC3E}">
        <p14:creationId xmlns:p14="http://schemas.microsoft.com/office/powerpoint/2010/main" val="614908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4101987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267059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2864111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431179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104491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79649F97-8F56-46A3-958E-B0F3DDDF8ED2}" type="datetimeFigureOut">
              <a:rPr lang="fr-FR" smtClean="0"/>
              <a:t>24/06/2024</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EC2D7FE5-CA5C-4EFD-88D0-F363FC0D168B}" type="slidenum">
              <a:rPr lang="fr-FR" smtClean="0"/>
              <a:t>‹N°›</a:t>
            </a:fld>
            <a:endParaRPr lang="fr-FR" dirty="0"/>
          </a:p>
        </p:txBody>
      </p:sp>
    </p:spTree>
    <p:extLst>
      <p:ext uri="{BB962C8B-B14F-4D97-AF65-F5344CB8AC3E}">
        <p14:creationId xmlns:p14="http://schemas.microsoft.com/office/powerpoint/2010/main" val="1642981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649F97-8F56-46A3-958E-B0F3DDDF8ED2}" type="datetimeFigureOut">
              <a:rPr lang="fr-FR" smtClean="0"/>
              <a:t>24/06/2024</a:t>
            </a:fld>
            <a:endParaRPr lang="fr-FR" dirty="0"/>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2D7FE5-CA5C-4EFD-88D0-F363FC0D168B}" type="slidenum">
              <a:rPr lang="fr-FR" smtClean="0"/>
              <a:t>‹N°›</a:t>
            </a:fld>
            <a:endParaRPr lang="fr-FR" dirty="0"/>
          </a:p>
        </p:txBody>
      </p:sp>
    </p:spTree>
    <p:extLst>
      <p:ext uri="{BB962C8B-B14F-4D97-AF65-F5344CB8AC3E}">
        <p14:creationId xmlns:p14="http://schemas.microsoft.com/office/powerpoint/2010/main" val="618433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jpeg"/><Relationship Id="rId7"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jpeg"/><Relationship Id="rId18" Type="http://schemas.openxmlformats.org/officeDocument/2006/relationships/image" Target="../media/image23.png"/><Relationship Id="rId26" Type="http://schemas.openxmlformats.org/officeDocument/2006/relationships/image" Target="../media/image31.jpeg"/><Relationship Id="rId3" Type="http://schemas.openxmlformats.org/officeDocument/2006/relationships/image" Target="../media/image6.png"/><Relationship Id="rId21" Type="http://schemas.openxmlformats.org/officeDocument/2006/relationships/image" Target="../media/image26.jpeg"/><Relationship Id="rId7" Type="http://schemas.openxmlformats.org/officeDocument/2006/relationships/image" Target="../media/image12.jp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jpeg"/><Relationship Id="rId2" Type="http://schemas.openxmlformats.org/officeDocument/2006/relationships/image" Target="../media/image8.gif"/><Relationship Id="rId16" Type="http://schemas.openxmlformats.org/officeDocument/2006/relationships/image" Target="../media/image21.png"/><Relationship Id="rId20" Type="http://schemas.openxmlformats.org/officeDocument/2006/relationships/image" Target="../media/image25.jpeg"/><Relationship Id="rId29"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24" Type="http://schemas.openxmlformats.org/officeDocument/2006/relationships/image" Target="../media/image29.png"/><Relationship Id="rId5" Type="http://schemas.openxmlformats.org/officeDocument/2006/relationships/image" Target="../media/image10.jpe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jpeg"/><Relationship Id="rId10" Type="http://schemas.openxmlformats.org/officeDocument/2006/relationships/image" Target="../media/image15.png"/><Relationship Id="rId19" Type="http://schemas.openxmlformats.org/officeDocument/2006/relationships/image" Target="../media/image24.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 Id="rId22" Type="http://schemas.openxmlformats.org/officeDocument/2006/relationships/image" Target="../media/image27.jpeg"/><Relationship Id="rId27" Type="http://schemas.openxmlformats.org/officeDocument/2006/relationships/image" Target="../media/image32.jpeg"/></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8.gif"/><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jpeg"/></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a:extLst>
              <a:ext uri="{FF2B5EF4-FFF2-40B4-BE49-F238E27FC236}">
                <a16:creationId xmlns:a16="http://schemas.microsoft.com/office/drawing/2014/main" id="{5E6CE74E-C243-BB71-FFDB-84B7FAD92032}"/>
              </a:ext>
            </a:extLst>
          </p:cNvPr>
          <p:cNvGrpSpPr/>
          <p:nvPr/>
        </p:nvGrpSpPr>
        <p:grpSpPr>
          <a:xfrm>
            <a:off x="5668659" y="1552250"/>
            <a:ext cx="6300000" cy="3528000"/>
            <a:chOff x="5582582" y="2197738"/>
            <a:chExt cx="5891779" cy="3019058"/>
          </a:xfrm>
        </p:grpSpPr>
        <p:pic>
          <p:nvPicPr>
            <p:cNvPr id="9" name="Image 8">
              <a:extLst>
                <a:ext uri="{FF2B5EF4-FFF2-40B4-BE49-F238E27FC236}">
                  <a16:creationId xmlns:a16="http://schemas.microsoft.com/office/drawing/2014/main" id="{A4B4DBE5-ACAD-FC81-60A3-FA3471C09BF6}"/>
                </a:ext>
              </a:extLst>
            </p:cNvPr>
            <p:cNvPicPr>
              <a:picLocks noChangeAspect="1"/>
            </p:cNvPicPr>
            <p:nvPr/>
          </p:nvPicPr>
          <p:blipFill rotWithShape="1">
            <a:blip r:embed="rId2">
              <a:extLst>
                <a:ext uri="{28A0092B-C50C-407E-A947-70E740481C1C}">
                  <a14:useLocalDpi xmlns:a14="http://schemas.microsoft.com/office/drawing/2010/main" val="0"/>
                </a:ext>
              </a:extLst>
            </a:blip>
            <a:srcRect r="428" b="7082"/>
            <a:stretch/>
          </p:blipFill>
          <p:spPr>
            <a:xfrm>
              <a:off x="7768545" y="3674441"/>
              <a:ext cx="1659651" cy="1533637"/>
            </a:xfrm>
            <a:prstGeom prst="rect">
              <a:avLst/>
            </a:prstGeom>
            <a:ln w="88900" cap="sq" cmpd="thickThin">
              <a:noFill/>
              <a:prstDash val="solid"/>
              <a:miter lim="800000"/>
            </a:ln>
            <a:effectLst/>
          </p:spPr>
        </p:pic>
        <p:pic>
          <p:nvPicPr>
            <p:cNvPr id="10" name="Image 9">
              <a:extLst>
                <a:ext uri="{FF2B5EF4-FFF2-40B4-BE49-F238E27FC236}">
                  <a16:creationId xmlns:a16="http://schemas.microsoft.com/office/drawing/2014/main" id="{D6A1D829-E327-F288-8722-F40BDDB4C0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2582" y="2197738"/>
              <a:ext cx="3850335" cy="1533637"/>
            </a:xfrm>
            <a:prstGeom prst="rect">
              <a:avLst/>
            </a:prstGeom>
            <a:ln w="88900" cap="sq" cmpd="thickThin">
              <a:noFill/>
              <a:prstDash val="solid"/>
              <a:miter lim="800000"/>
            </a:ln>
            <a:effectLst/>
          </p:spPr>
        </p:pic>
        <p:grpSp>
          <p:nvGrpSpPr>
            <p:cNvPr id="11" name="Groupe 10">
              <a:extLst>
                <a:ext uri="{FF2B5EF4-FFF2-40B4-BE49-F238E27FC236}">
                  <a16:creationId xmlns:a16="http://schemas.microsoft.com/office/drawing/2014/main" id="{6B7F78E1-2F39-A77F-A84E-A8CFAA8AD542}"/>
                </a:ext>
              </a:extLst>
            </p:cNvPr>
            <p:cNvGrpSpPr/>
            <p:nvPr/>
          </p:nvGrpSpPr>
          <p:grpSpPr>
            <a:xfrm>
              <a:off x="9335808" y="2201282"/>
              <a:ext cx="2138553" cy="3015514"/>
              <a:chOff x="6778007" y="2865884"/>
              <a:chExt cx="2434923" cy="2580415"/>
            </a:xfrm>
          </p:grpSpPr>
          <p:pic>
            <p:nvPicPr>
              <p:cNvPr id="12" name="Image 11">
                <a:extLst>
                  <a:ext uri="{FF2B5EF4-FFF2-40B4-BE49-F238E27FC236}">
                    <a16:creationId xmlns:a16="http://schemas.microsoft.com/office/drawing/2014/main" id="{D306DB37-5FF9-D93E-4B9F-943B1CF275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8007" y="4133945"/>
                <a:ext cx="2424202" cy="1312354"/>
              </a:xfrm>
              <a:prstGeom prst="rect">
                <a:avLst/>
              </a:prstGeom>
              <a:ln w="88900" cap="sq" cmpd="thickThin">
                <a:noFill/>
                <a:prstDash val="solid"/>
                <a:miter lim="800000"/>
              </a:ln>
              <a:effectLst/>
            </p:spPr>
          </p:pic>
          <p:pic>
            <p:nvPicPr>
              <p:cNvPr id="13" name="Image 12">
                <a:extLst>
                  <a:ext uri="{FF2B5EF4-FFF2-40B4-BE49-F238E27FC236}">
                    <a16:creationId xmlns:a16="http://schemas.microsoft.com/office/drawing/2014/main" id="{C1AB3139-B4F6-3B60-DBFA-33592E4036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95526" y="2865884"/>
                <a:ext cx="2417404" cy="1312354"/>
              </a:xfrm>
              <a:prstGeom prst="rect">
                <a:avLst/>
              </a:prstGeom>
              <a:ln w="88900" cap="sq" cmpd="thickThin">
                <a:noFill/>
                <a:prstDash val="solid"/>
                <a:miter lim="800000"/>
              </a:ln>
              <a:effectLst/>
            </p:spPr>
          </p:pic>
        </p:grpSp>
      </p:grpSp>
      <p:sp>
        <p:nvSpPr>
          <p:cNvPr id="14" name="Parallelogram 26">
            <a:extLst>
              <a:ext uri="{FF2B5EF4-FFF2-40B4-BE49-F238E27FC236}">
                <a16:creationId xmlns:a16="http://schemas.microsoft.com/office/drawing/2014/main" id="{A8476101-2ECE-B1E8-8849-45E295D3BDD8}"/>
              </a:ext>
            </a:extLst>
          </p:cNvPr>
          <p:cNvSpPr/>
          <p:nvPr/>
        </p:nvSpPr>
        <p:spPr>
          <a:xfrm>
            <a:off x="973797" y="2385960"/>
            <a:ext cx="8372309" cy="2677970"/>
          </a:xfrm>
          <a:prstGeom prst="parallelogram">
            <a:avLst>
              <a:gd name="adj" fmla="val 49469"/>
            </a:avLst>
          </a:prstGeom>
          <a:solidFill>
            <a:srgbClr val="E08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67" dirty="0"/>
          </a:p>
        </p:txBody>
      </p:sp>
      <p:sp>
        <p:nvSpPr>
          <p:cNvPr id="16" name="Freeform: Shape 27">
            <a:extLst>
              <a:ext uri="{FF2B5EF4-FFF2-40B4-BE49-F238E27FC236}">
                <a16:creationId xmlns:a16="http://schemas.microsoft.com/office/drawing/2014/main" id="{9061B219-1CC1-CC34-52F8-206ECD689C16}"/>
              </a:ext>
            </a:extLst>
          </p:cNvPr>
          <p:cNvSpPr/>
          <p:nvPr/>
        </p:nvSpPr>
        <p:spPr>
          <a:xfrm>
            <a:off x="173182" y="2400130"/>
            <a:ext cx="1454727" cy="1526939"/>
          </a:xfrm>
          <a:custGeom>
            <a:avLst/>
            <a:gdLst>
              <a:gd name="connsiteX0" fmla="*/ 0 w 1778000"/>
              <a:gd name="connsiteY0" fmla="*/ 0 h 2269479"/>
              <a:gd name="connsiteX1" fmla="*/ 1778000 w 1778000"/>
              <a:gd name="connsiteY1" fmla="*/ 0 h 2269479"/>
              <a:gd name="connsiteX2" fmla="*/ 816944 w 1778000"/>
              <a:gd name="connsiteY2" fmla="*/ 2269479 h 2269479"/>
              <a:gd name="connsiteX3" fmla="*/ 0 w 1778000"/>
              <a:gd name="connsiteY3" fmla="*/ 2269479 h 2269479"/>
              <a:gd name="connsiteX4" fmla="*/ 0 w 1778000"/>
              <a:gd name="connsiteY4" fmla="*/ 0 h 2269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0" h="2269479">
                <a:moveTo>
                  <a:pt x="0" y="0"/>
                </a:moveTo>
                <a:lnTo>
                  <a:pt x="1778000" y="0"/>
                </a:lnTo>
                <a:lnTo>
                  <a:pt x="816944" y="2269479"/>
                </a:lnTo>
                <a:lnTo>
                  <a:pt x="0" y="2269479"/>
                </a:lnTo>
                <a:lnTo>
                  <a:pt x="0" y="0"/>
                </a:lnTo>
                <a:close/>
              </a:path>
            </a:pathLst>
          </a:custGeom>
          <a:solidFill>
            <a:srgbClr val="F8B3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sp>
        <p:nvSpPr>
          <p:cNvPr id="17" name="Freeform: Shape 29">
            <a:extLst>
              <a:ext uri="{FF2B5EF4-FFF2-40B4-BE49-F238E27FC236}">
                <a16:creationId xmlns:a16="http://schemas.microsoft.com/office/drawing/2014/main" id="{ED6AA60A-12F9-E108-9E73-6B9C55C8F7DB}"/>
              </a:ext>
            </a:extLst>
          </p:cNvPr>
          <p:cNvSpPr/>
          <p:nvPr/>
        </p:nvSpPr>
        <p:spPr>
          <a:xfrm>
            <a:off x="9930117" y="144174"/>
            <a:ext cx="2088701" cy="773575"/>
          </a:xfrm>
          <a:custGeom>
            <a:avLst/>
            <a:gdLst>
              <a:gd name="connsiteX0" fmla="*/ 395409 w 763365"/>
              <a:gd name="connsiteY0" fmla="*/ 0 h 945480"/>
              <a:gd name="connsiteX1" fmla="*/ 763365 w 763365"/>
              <a:gd name="connsiteY1" fmla="*/ 0 h 945480"/>
              <a:gd name="connsiteX2" fmla="*/ 763365 w 763365"/>
              <a:gd name="connsiteY2" fmla="*/ 945480 h 945480"/>
              <a:gd name="connsiteX3" fmla="*/ 0 w 763365"/>
              <a:gd name="connsiteY3" fmla="*/ 945480 h 945480"/>
              <a:gd name="connsiteX4" fmla="*/ 395409 w 763365"/>
              <a:gd name="connsiteY4" fmla="*/ 0 h 945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365" h="945480">
                <a:moveTo>
                  <a:pt x="395409" y="0"/>
                </a:moveTo>
                <a:lnTo>
                  <a:pt x="763365" y="0"/>
                </a:lnTo>
                <a:lnTo>
                  <a:pt x="763365" y="945480"/>
                </a:lnTo>
                <a:lnTo>
                  <a:pt x="0" y="945480"/>
                </a:lnTo>
                <a:lnTo>
                  <a:pt x="395409" y="0"/>
                </a:lnTo>
                <a:close/>
              </a:path>
            </a:pathLst>
          </a:custGeom>
          <a:solidFill>
            <a:srgbClr val="F8B3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sp>
        <p:nvSpPr>
          <p:cNvPr id="18" name="Titre 3">
            <a:extLst>
              <a:ext uri="{FF2B5EF4-FFF2-40B4-BE49-F238E27FC236}">
                <a16:creationId xmlns:a16="http://schemas.microsoft.com/office/drawing/2014/main" id="{1F6B4073-3A2D-BA4A-ADEB-EA9045D31AD3}"/>
              </a:ext>
            </a:extLst>
          </p:cNvPr>
          <p:cNvSpPr txBox="1">
            <a:spLocks/>
          </p:cNvSpPr>
          <p:nvPr/>
        </p:nvSpPr>
        <p:spPr bwMode="auto">
          <a:xfrm>
            <a:off x="1526769" y="-24970"/>
            <a:ext cx="9138463" cy="1805340"/>
          </a:xfrm>
          <a:prstGeom prst="rect">
            <a:avLst/>
          </a:prstGeom>
          <a:noFill/>
          <a:ln w="9525">
            <a:noFill/>
            <a:miter lim="800000"/>
            <a:headEnd/>
            <a:tailEnd/>
          </a:ln>
        </p:spPr>
        <p:txBody>
          <a:bodyPr anchor="b"/>
          <a:lstStyle/>
          <a:p>
            <a:pPr algn="ctr" defTabSz="374063">
              <a:lnSpc>
                <a:spcPts val="1145"/>
              </a:lnSpc>
              <a:defRPr/>
            </a:pPr>
            <a:r>
              <a:rPr lang="fr-FR" sz="1364" b="1" kern="0" cap="all" dirty="0">
                <a:solidFill>
                  <a:sysClr val="windowText" lastClr="000000"/>
                </a:solidFill>
                <a:latin typeface="Cambria" panose="02040503050406030204" pitchFamily="18" charset="0"/>
                <a:ea typeface="Cambria" panose="02040503050406030204" pitchFamily="18" charset="0"/>
              </a:rPr>
              <a:t>REPUBLIQUE DE CÔTE D’IVOIRE</a:t>
            </a:r>
            <a:br>
              <a:rPr lang="fr-FR" sz="1364" b="1" kern="0" cap="all" dirty="0">
                <a:solidFill>
                  <a:sysClr val="windowText" lastClr="000000"/>
                </a:solidFill>
                <a:latin typeface="Cambria" panose="02040503050406030204" pitchFamily="18" charset="0"/>
                <a:ea typeface="Cambria" panose="02040503050406030204" pitchFamily="18" charset="0"/>
              </a:rPr>
            </a:br>
            <a:r>
              <a:rPr lang="fr-FR" sz="1364" b="1" kern="0" cap="all" dirty="0">
                <a:solidFill>
                  <a:sysClr val="windowText" lastClr="000000"/>
                </a:solidFill>
                <a:latin typeface="Cambria" panose="02040503050406030204" pitchFamily="18" charset="0"/>
                <a:ea typeface="Cambria" panose="02040503050406030204" pitchFamily="18" charset="0"/>
              </a:rPr>
              <a:t>---------------------</a:t>
            </a:r>
          </a:p>
          <a:p>
            <a:pPr algn="ctr" defTabSz="374063">
              <a:lnSpc>
                <a:spcPts val="1145"/>
              </a:lnSpc>
              <a:defRPr/>
            </a:pPr>
            <a:r>
              <a:rPr lang="fr-FR" sz="1364"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t>Union – Discipline - TRAVAIL</a:t>
            </a:r>
          </a:p>
          <a:p>
            <a:pPr algn="ctr" defTabSz="374063">
              <a:lnSpc>
                <a:spcPts val="1145"/>
              </a:lnSpc>
              <a:defRPr/>
            </a:pPr>
            <a:r>
              <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t>---------------------</a:t>
            </a:r>
          </a:p>
          <a:p>
            <a:pPr algn="ctr" defTabSz="374063">
              <a:lnSpc>
                <a:spcPts val="1145"/>
              </a:lnSpc>
              <a:defRPr/>
            </a:pPr>
            <a:r>
              <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t> </a:t>
            </a:r>
            <a:br>
              <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br>
            <a:r>
              <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t>MinistERE DES MINES,</a:t>
            </a:r>
          </a:p>
          <a:p>
            <a:pPr algn="ctr" defTabSz="374063">
              <a:lnSpc>
                <a:spcPts val="1145"/>
              </a:lnSpc>
              <a:defRPr/>
            </a:pPr>
            <a:endPar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endParaRPr>
          </a:p>
          <a:p>
            <a:pPr algn="ctr" defTabSz="374063">
              <a:lnSpc>
                <a:spcPts val="1145"/>
              </a:lnSpc>
              <a:defRPr/>
            </a:pPr>
            <a:r>
              <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t>DU PETROLE ET DE l’ENERGIE </a:t>
            </a:r>
          </a:p>
          <a:p>
            <a:pPr algn="ctr" defTabSz="374063">
              <a:lnSpc>
                <a:spcPts val="1145"/>
              </a:lnSpc>
              <a:defRPr/>
            </a:pPr>
            <a:r>
              <a:rPr lang="fr-FR" sz="2182" b="1" kern="0" cap="all" dirty="0">
                <a:solidFill>
                  <a:sysClr val="windowText" lastClr="000000"/>
                </a:solidFill>
                <a:latin typeface="Cambria" panose="02040503050406030204" pitchFamily="18" charset="0"/>
                <a:ea typeface="Cambria" panose="02040503050406030204" pitchFamily="18" charset="0"/>
                <a:cs typeface="Browallia New" panose="020B0604020202020204" pitchFamily="34" charset="-34"/>
              </a:rPr>
              <a:t>---------------------</a:t>
            </a:r>
          </a:p>
          <a:p>
            <a:pPr algn="ctr" defTabSz="374063">
              <a:lnSpc>
                <a:spcPts val="1145"/>
              </a:lnSpc>
              <a:defRPr/>
            </a:pPr>
            <a:endParaRPr lang="fr-FR" sz="2182" b="1" kern="0" cap="all" dirty="0">
              <a:solidFill>
                <a:sysClr val="windowText" lastClr="000000"/>
              </a:solidFill>
              <a:latin typeface="Cambria" panose="02040503050406030204" pitchFamily="18" charset="0"/>
              <a:ea typeface="Cambria" panose="02040503050406030204" pitchFamily="18" charset="0"/>
            </a:endParaRPr>
          </a:p>
        </p:txBody>
      </p:sp>
      <p:sp>
        <p:nvSpPr>
          <p:cNvPr id="19" name="Rectangle 18">
            <a:extLst>
              <a:ext uri="{FF2B5EF4-FFF2-40B4-BE49-F238E27FC236}">
                <a16:creationId xmlns:a16="http://schemas.microsoft.com/office/drawing/2014/main" id="{D12E04EA-5A01-1971-8BB0-E42F4B746BBA}"/>
              </a:ext>
            </a:extLst>
          </p:cNvPr>
          <p:cNvSpPr/>
          <p:nvPr/>
        </p:nvSpPr>
        <p:spPr>
          <a:xfrm>
            <a:off x="2356069" y="3103155"/>
            <a:ext cx="6078399" cy="1200329"/>
          </a:xfrm>
          <a:prstGeom prst="rect">
            <a:avLst/>
          </a:prstGeom>
        </p:spPr>
        <p:txBody>
          <a:bodyPr wrap="square">
            <a:spAutoFit/>
          </a:bodyPr>
          <a:lstStyle/>
          <a:p>
            <a:pPr marR="344190" algn="ctr"/>
            <a:r>
              <a:rPr lang="fr-FR" sz="3600" b="1" dirty="0">
                <a:solidFill>
                  <a:schemeClr val="bg1"/>
                </a:solidFill>
                <a:latin typeface="Cambria" panose="02040503050406030204" pitchFamily="18" charset="0"/>
                <a:ea typeface="Cambria" panose="02040503050406030204" pitchFamily="18" charset="0"/>
                <a:cs typeface="Cambria" panose="02040503050406030204" pitchFamily="18" charset="0"/>
              </a:rPr>
              <a:t>POLITIQUE ENERGETIQUE DE LA CÔTE D’IVOIRE</a:t>
            </a:r>
          </a:p>
        </p:txBody>
      </p:sp>
      <p:sp>
        <p:nvSpPr>
          <p:cNvPr id="34" name="Freeform: Shape 50">
            <a:extLst>
              <a:ext uri="{FF2B5EF4-FFF2-40B4-BE49-F238E27FC236}">
                <a16:creationId xmlns:a16="http://schemas.microsoft.com/office/drawing/2014/main" id="{11D1A31B-14E4-DC33-E11C-F3C6D26BB495}"/>
              </a:ext>
            </a:extLst>
          </p:cNvPr>
          <p:cNvSpPr/>
          <p:nvPr/>
        </p:nvSpPr>
        <p:spPr>
          <a:xfrm rot="5400000">
            <a:off x="522542" y="4220792"/>
            <a:ext cx="2373177" cy="2962717"/>
          </a:xfrm>
          <a:custGeom>
            <a:avLst/>
            <a:gdLst>
              <a:gd name="connsiteX0" fmla="*/ 0 w 3266623"/>
              <a:gd name="connsiteY0" fmla="*/ 2880281 h 4078110"/>
              <a:gd name="connsiteX1" fmla="*/ 2477418 w 3266623"/>
              <a:gd name="connsiteY1" fmla="*/ 0 h 4078110"/>
              <a:gd name="connsiteX2" fmla="*/ 3214126 w 3266623"/>
              <a:gd name="connsiteY2" fmla="*/ 129492 h 4078110"/>
              <a:gd name="connsiteX3" fmla="*/ 3266623 w 3266623"/>
              <a:gd name="connsiteY3" fmla="*/ 151831 h 4078110"/>
              <a:gd name="connsiteX4" fmla="*/ 3266623 w 3266623"/>
              <a:gd name="connsiteY4" fmla="*/ 4078110 h 4078110"/>
              <a:gd name="connsiteX5" fmla="*/ 226466 w 3266623"/>
              <a:gd name="connsiteY5" fmla="*/ 4078110 h 4078110"/>
              <a:gd name="connsiteX6" fmla="*/ 194688 w 3266623"/>
              <a:gd name="connsiteY6" fmla="*/ 4001416 h 4078110"/>
              <a:gd name="connsiteX7" fmla="*/ 0 w 3266623"/>
              <a:gd name="connsiteY7" fmla="*/ 2880281 h 4078110"/>
              <a:gd name="connsiteX0" fmla="*/ 3266623 w 3358063"/>
              <a:gd name="connsiteY0" fmla="*/ 4078110 h 4169550"/>
              <a:gd name="connsiteX1" fmla="*/ 226466 w 3358063"/>
              <a:gd name="connsiteY1" fmla="*/ 4078110 h 4169550"/>
              <a:gd name="connsiteX2" fmla="*/ 194688 w 3358063"/>
              <a:gd name="connsiteY2" fmla="*/ 4001416 h 4169550"/>
              <a:gd name="connsiteX3" fmla="*/ 0 w 3358063"/>
              <a:gd name="connsiteY3" fmla="*/ 2880281 h 4169550"/>
              <a:gd name="connsiteX4" fmla="*/ 2477418 w 3358063"/>
              <a:gd name="connsiteY4" fmla="*/ 0 h 4169550"/>
              <a:gd name="connsiteX5" fmla="*/ 3214126 w 3358063"/>
              <a:gd name="connsiteY5" fmla="*/ 129492 h 4169550"/>
              <a:gd name="connsiteX6" fmla="*/ 3266623 w 3358063"/>
              <a:gd name="connsiteY6" fmla="*/ 151831 h 4169550"/>
              <a:gd name="connsiteX7" fmla="*/ 3358063 w 3358063"/>
              <a:gd name="connsiteY7" fmla="*/ 4169550 h 4169550"/>
              <a:gd name="connsiteX0" fmla="*/ 3266623 w 3266623"/>
              <a:gd name="connsiteY0" fmla="*/ 4078110 h 4078110"/>
              <a:gd name="connsiteX1" fmla="*/ 226466 w 3266623"/>
              <a:gd name="connsiteY1" fmla="*/ 4078110 h 4078110"/>
              <a:gd name="connsiteX2" fmla="*/ 194688 w 3266623"/>
              <a:gd name="connsiteY2" fmla="*/ 4001416 h 4078110"/>
              <a:gd name="connsiteX3" fmla="*/ 0 w 3266623"/>
              <a:gd name="connsiteY3" fmla="*/ 2880281 h 4078110"/>
              <a:gd name="connsiteX4" fmla="*/ 2477418 w 3266623"/>
              <a:gd name="connsiteY4" fmla="*/ 0 h 4078110"/>
              <a:gd name="connsiteX5" fmla="*/ 3214126 w 3266623"/>
              <a:gd name="connsiteY5" fmla="*/ 129492 h 4078110"/>
              <a:gd name="connsiteX6" fmla="*/ 3266623 w 3266623"/>
              <a:gd name="connsiteY6" fmla="*/ 151831 h 4078110"/>
              <a:gd name="connsiteX0" fmla="*/ 226466 w 3266623"/>
              <a:gd name="connsiteY0" fmla="*/ 4078110 h 4078110"/>
              <a:gd name="connsiteX1" fmla="*/ 194688 w 3266623"/>
              <a:gd name="connsiteY1" fmla="*/ 4001416 h 4078110"/>
              <a:gd name="connsiteX2" fmla="*/ 0 w 3266623"/>
              <a:gd name="connsiteY2" fmla="*/ 2880281 h 4078110"/>
              <a:gd name="connsiteX3" fmla="*/ 2477418 w 3266623"/>
              <a:gd name="connsiteY3" fmla="*/ 0 h 4078110"/>
              <a:gd name="connsiteX4" fmla="*/ 3214126 w 3266623"/>
              <a:gd name="connsiteY4" fmla="*/ 129492 h 4078110"/>
              <a:gd name="connsiteX5" fmla="*/ 3266623 w 3266623"/>
              <a:gd name="connsiteY5" fmla="*/ 151831 h 4078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6623" h="4078110">
                <a:moveTo>
                  <a:pt x="226466" y="4078110"/>
                </a:moveTo>
                <a:lnTo>
                  <a:pt x="194688" y="4001416"/>
                </a:lnTo>
                <a:cubicBezTo>
                  <a:pt x="69323" y="3656824"/>
                  <a:pt x="0" y="3277965"/>
                  <a:pt x="0" y="2880281"/>
                </a:cubicBezTo>
                <a:cubicBezTo>
                  <a:pt x="0" y="1289546"/>
                  <a:pt x="1109178" y="0"/>
                  <a:pt x="2477418" y="0"/>
                </a:cubicBezTo>
                <a:cubicBezTo>
                  <a:pt x="2733963" y="0"/>
                  <a:pt x="2981400" y="45336"/>
                  <a:pt x="3214126" y="129492"/>
                </a:cubicBezTo>
                <a:lnTo>
                  <a:pt x="3266623" y="15183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pic>
        <p:nvPicPr>
          <p:cNvPr id="35" name="Picture 59">
            <a:extLst>
              <a:ext uri="{FF2B5EF4-FFF2-40B4-BE49-F238E27FC236}">
                <a16:creationId xmlns:a16="http://schemas.microsoft.com/office/drawing/2014/main" id="{EF9482B5-C1E9-97F3-C763-869ACB628AEA}"/>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Lst>
          </a:blip>
          <a:srcRect t="50000" r="1985" b="5810"/>
          <a:stretch/>
        </p:blipFill>
        <p:spPr>
          <a:xfrm>
            <a:off x="173181" y="6386715"/>
            <a:ext cx="5167378" cy="252767"/>
          </a:xfrm>
          <a:prstGeom prst="rect">
            <a:avLst/>
          </a:prstGeom>
        </p:spPr>
      </p:pic>
      <p:pic>
        <p:nvPicPr>
          <p:cNvPr id="36" name="Image 35">
            <a:extLst>
              <a:ext uri="{FF2B5EF4-FFF2-40B4-BE49-F238E27FC236}">
                <a16:creationId xmlns:a16="http://schemas.microsoft.com/office/drawing/2014/main" id="{6195F9B9-AFFD-9932-A6C7-F288C8995F70}"/>
              </a:ext>
            </a:extLst>
          </p:cNvPr>
          <p:cNvPicPr>
            <a:picLocks noChangeAspect="1"/>
          </p:cNvPicPr>
          <p:nvPr/>
        </p:nvPicPr>
        <p:blipFill>
          <a:blip r:embed="rId8"/>
          <a:stretch>
            <a:fillRect/>
          </a:stretch>
        </p:blipFill>
        <p:spPr>
          <a:xfrm>
            <a:off x="459569" y="210010"/>
            <a:ext cx="1454727" cy="1204385"/>
          </a:xfrm>
          <a:prstGeom prst="rect">
            <a:avLst/>
          </a:prstGeom>
        </p:spPr>
      </p:pic>
      <p:grpSp>
        <p:nvGrpSpPr>
          <p:cNvPr id="37" name="Groupe 36">
            <a:extLst>
              <a:ext uri="{FF2B5EF4-FFF2-40B4-BE49-F238E27FC236}">
                <a16:creationId xmlns:a16="http://schemas.microsoft.com/office/drawing/2014/main" id="{070DDDFC-7148-9D32-B8CA-F7CDA8DE5C1D}"/>
              </a:ext>
            </a:extLst>
          </p:cNvPr>
          <p:cNvGrpSpPr/>
          <p:nvPr/>
        </p:nvGrpSpPr>
        <p:grpSpPr>
          <a:xfrm>
            <a:off x="5668659" y="5844377"/>
            <a:ext cx="6350159" cy="869449"/>
            <a:chOff x="6398664" y="5577655"/>
            <a:chExt cx="5620154" cy="869449"/>
          </a:xfrm>
        </p:grpSpPr>
        <p:sp>
          <p:nvSpPr>
            <p:cNvPr id="38" name="Rectangle: Rounded Corners 2">
              <a:extLst>
                <a:ext uri="{FF2B5EF4-FFF2-40B4-BE49-F238E27FC236}">
                  <a16:creationId xmlns:a16="http://schemas.microsoft.com/office/drawing/2014/main" id="{3EDA14D2-5AE2-0AE8-C7AF-B9C39C9F5E6E}"/>
                </a:ext>
              </a:extLst>
            </p:cNvPr>
            <p:cNvSpPr/>
            <p:nvPr/>
          </p:nvSpPr>
          <p:spPr>
            <a:xfrm>
              <a:off x="6398664" y="5577655"/>
              <a:ext cx="5620154" cy="869449"/>
            </a:xfrm>
            <a:prstGeom prst="roundRect">
              <a:avLst>
                <a:gd name="adj" fmla="val 8945"/>
              </a:avLst>
            </a:prstGeom>
            <a:solidFill>
              <a:srgbClr val="7CA9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67"/>
            </a:p>
          </p:txBody>
        </p:sp>
        <p:sp>
          <p:nvSpPr>
            <p:cNvPr id="39" name="TextBox 3">
              <a:extLst>
                <a:ext uri="{FF2B5EF4-FFF2-40B4-BE49-F238E27FC236}">
                  <a16:creationId xmlns:a16="http://schemas.microsoft.com/office/drawing/2014/main" id="{9FCC79BA-ED0F-C8F9-587D-E562A4ED5ECE}"/>
                </a:ext>
              </a:extLst>
            </p:cNvPr>
            <p:cNvSpPr txBox="1"/>
            <p:nvPr/>
          </p:nvSpPr>
          <p:spPr>
            <a:xfrm>
              <a:off x="6918103" y="5630245"/>
              <a:ext cx="1699618" cy="504000"/>
            </a:xfrm>
            <a:prstGeom prst="rect">
              <a:avLst/>
            </a:prstGeom>
            <a:noFill/>
          </p:spPr>
          <p:txBody>
            <a:bodyPr wrap="square" lIns="0" tIns="0" rIns="0" bIns="0" rtlCol="0" anchor="ctr">
              <a:noAutofit/>
            </a:bodyPr>
            <a:lstStyle/>
            <a:p>
              <a:r>
                <a:rPr lang="en-IN" sz="2182" dirty="0">
                  <a:solidFill>
                    <a:schemeClr val="bg1"/>
                  </a:solidFill>
                  <a:latin typeface="Arial Narrow" panose="020B0606020202030204" pitchFamily="34" charset="0"/>
                </a:rPr>
                <a:t> </a:t>
              </a:r>
            </a:p>
            <a:p>
              <a:pPr algn="ctr"/>
              <a:r>
                <a:rPr lang="fr-FR" sz="2182" b="1" dirty="0">
                  <a:solidFill>
                    <a:schemeClr val="bg1"/>
                  </a:solidFill>
                  <a:latin typeface="Arial Narrow" panose="020B0606020202030204" pitchFamily="34" charset="0"/>
                </a:rPr>
                <a:t>25 juin 2024</a:t>
              </a:r>
              <a:endParaRPr lang="en-IN" sz="2182" b="1" dirty="0">
                <a:solidFill>
                  <a:schemeClr val="bg1"/>
                </a:solidFill>
                <a:latin typeface="Arial Narrow" panose="020B0606020202030204" pitchFamily="34" charset="0"/>
              </a:endParaRPr>
            </a:p>
          </p:txBody>
        </p:sp>
        <p:sp>
          <p:nvSpPr>
            <p:cNvPr id="40" name="TextBox 4">
              <a:extLst>
                <a:ext uri="{FF2B5EF4-FFF2-40B4-BE49-F238E27FC236}">
                  <a16:creationId xmlns:a16="http://schemas.microsoft.com/office/drawing/2014/main" id="{881F4B7B-A1F6-2C2F-AEF0-100B5FE16633}"/>
                </a:ext>
              </a:extLst>
            </p:cNvPr>
            <p:cNvSpPr txBox="1"/>
            <p:nvPr/>
          </p:nvSpPr>
          <p:spPr>
            <a:xfrm>
              <a:off x="9221559" y="5860065"/>
              <a:ext cx="2142793" cy="366327"/>
            </a:xfrm>
            <a:prstGeom prst="rect">
              <a:avLst/>
            </a:prstGeom>
            <a:noFill/>
          </p:spPr>
          <p:txBody>
            <a:bodyPr wrap="none" lIns="0" tIns="0" rIns="0" bIns="0" rtlCol="0" anchor="ctr">
              <a:noAutofit/>
            </a:bodyPr>
            <a:lstStyle/>
            <a:p>
              <a:pPr algn="ctr"/>
              <a:r>
                <a:rPr lang="en-IN" sz="2400" b="1" dirty="0" err="1">
                  <a:solidFill>
                    <a:schemeClr val="bg1"/>
                  </a:solidFill>
                  <a:latin typeface="Arial Narrow" panose="020B0606020202030204" pitchFamily="34" charset="0"/>
                  <a:cs typeface="Segoe UI Light" panose="020B0502040204020203" pitchFamily="34" charset="0"/>
                </a:rPr>
                <a:t>Ehouman</a:t>
              </a:r>
              <a:r>
                <a:rPr lang="en-IN" sz="2400" b="1" dirty="0">
                  <a:solidFill>
                    <a:schemeClr val="bg1"/>
                  </a:solidFill>
                  <a:latin typeface="Arial Narrow" panose="020B0606020202030204" pitchFamily="34" charset="0"/>
                  <a:cs typeface="Segoe UI Light" panose="020B0502040204020203" pitchFamily="34" charset="0"/>
                </a:rPr>
                <a:t> Narcisse KALIFA</a:t>
              </a:r>
            </a:p>
            <a:p>
              <a:pPr algn="ctr"/>
              <a:r>
                <a:rPr lang="fr-FR" sz="2000" b="1" i="1" dirty="0">
                  <a:solidFill>
                    <a:schemeClr val="bg1"/>
                  </a:solidFill>
                  <a:latin typeface="Arial Narrow" panose="020B0606020202030204" pitchFamily="34" charset="0"/>
                  <a:cs typeface="Segoe UI Light" panose="020B0502040204020203" pitchFamily="34" charset="0"/>
                </a:rPr>
                <a:t>Directeur Général de l’Energie</a:t>
              </a:r>
              <a:endParaRPr lang="en-IN" sz="2000" b="1" i="1" dirty="0">
                <a:solidFill>
                  <a:schemeClr val="bg1"/>
                </a:solidFill>
                <a:latin typeface="Arial Narrow" panose="020B0606020202030204" pitchFamily="34" charset="0"/>
                <a:cs typeface="Segoe UI Light" panose="020B0502040204020203" pitchFamily="34" charset="0"/>
              </a:endParaRPr>
            </a:p>
          </p:txBody>
        </p:sp>
        <p:cxnSp>
          <p:nvCxnSpPr>
            <p:cNvPr id="41" name="Straight Connector 5">
              <a:extLst>
                <a:ext uri="{FF2B5EF4-FFF2-40B4-BE49-F238E27FC236}">
                  <a16:creationId xmlns:a16="http://schemas.microsoft.com/office/drawing/2014/main" id="{08324141-C9B0-47B7-3B94-A418DDEBFA77}"/>
                </a:ext>
              </a:extLst>
            </p:cNvPr>
            <p:cNvCxnSpPr>
              <a:cxnSpLocks/>
            </p:cNvCxnSpPr>
            <p:nvPr/>
          </p:nvCxnSpPr>
          <p:spPr>
            <a:xfrm>
              <a:off x="8578604" y="5775177"/>
              <a:ext cx="0" cy="603159"/>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42" name="Picture 2" descr="Afficher l’image source">
              <a:extLst>
                <a:ext uri="{FF2B5EF4-FFF2-40B4-BE49-F238E27FC236}">
                  <a16:creationId xmlns:a16="http://schemas.microsoft.com/office/drawing/2014/main" id="{A7184A7D-C329-A097-698F-2E82F222815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10392" y="5702151"/>
              <a:ext cx="544562" cy="544562"/>
            </a:xfrm>
            <a:prstGeom prst="round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07273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3">
            <a:extLst>
              <a:ext uri="{FF2B5EF4-FFF2-40B4-BE49-F238E27FC236}">
                <a16:creationId xmlns:a16="http://schemas.microsoft.com/office/drawing/2014/main" id="{60F89393-E1AE-8AA8-3BC8-8216ABB3EE7B}"/>
              </a:ext>
            </a:extLst>
          </p:cNvPr>
          <p:cNvSpPr>
            <a:spLocks noGrp="1"/>
          </p:cNvSpPr>
          <p:nvPr>
            <p:ph idx="1"/>
          </p:nvPr>
        </p:nvSpPr>
        <p:spPr>
          <a:xfrm>
            <a:off x="209025" y="1081229"/>
            <a:ext cx="11760849" cy="5256000"/>
          </a:xfrm>
        </p:spPr>
        <p:style>
          <a:lnRef idx="2">
            <a:schemeClr val="accent6"/>
          </a:lnRef>
          <a:fillRef idx="1">
            <a:schemeClr val="lt1"/>
          </a:fillRef>
          <a:effectRef idx="0">
            <a:schemeClr val="accent6"/>
          </a:effectRef>
          <a:fontRef idx="minor">
            <a:schemeClr val="dk1"/>
          </a:fontRef>
        </p:style>
        <p:txBody>
          <a:bodyPr>
            <a:noAutofit/>
          </a:bodyPr>
          <a:lstStyle/>
          <a:p>
            <a:pPr marL="38100" lvl="1" indent="0" algn="just">
              <a:lnSpc>
                <a:spcPct val="100000"/>
              </a:lnSpc>
              <a:spcBef>
                <a:spcPts val="0"/>
              </a:spcBef>
              <a:buNone/>
            </a:pPr>
            <a:endParaRPr lang="fr-FR" sz="300"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2200" b="1" dirty="0">
              <a:latin typeface="Cambria" panose="02040503050406030204" pitchFamily="18" charset="0"/>
              <a:ea typeface="Cambria" panose="02040503050406030204" pitchFamily="18" charset="0"/>
            </a:endParaRPr>
          </a:p>
        </p:txBody>
      </p:sp>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DOCUMENTS DE POLITIQUE ENERGETIQUE</a:t>
            </a:r>
          </a:p>
        </p:txBody>
      </p:sp>
      <p:sp>
        <p:nvSpPr>
          <p:cNvPr id="4" name="Oval 102">
            <a:extLst>
              <a:ext uri="{FF2B5EF4-FFF2-40B4-BE49-F238E27FC236}">
                <a16:creationId xmlns:a16="http://schemas.microsoft.com/office/drawing/2014/main" id="{EB418284-0A85-4542-5662-DCEF9A2D32F2}"/>
              </a:ext>
            </a:extLst>
          </p:cNvPr>
          <p:cNvSpPr>
            <a:spLocks noChangeAspect="1"/>
          </p:cNvSpPr>
          <p:nvPr/>
        </p:nvSpPr>
        <p:spPr>
          <a:xfrm>
            <a:off x="226634" y="187179"/>
            <a:ext cx="843041" cy="843041"/>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5</a:t>
            </a:r>
          </a:p>
        </p:txBody>
      </p:sp>
      <p:grpSp>
        <p:nvGrpSpPr>
          <p:cNvPr id="2" name="Groupe 1">
            <a:extLst>
              <a:ext uri="{FF2B5EF4-FFF2-40B4-BE49-F238E27FC236}">
                <a16:creationId xmlns:a16="http://schemas.microsoft.com/office/drawing/2014/main" id="{973AEAFC-4415-6BCE-2069-6DE62F3BAF2C}"/>
              </a:ext>
            </a:extLst>
          </p:cNvPr>
          <p:cNvGrpSpPr/>
          <p:nvPr/>
        </p:nvGrpSpPr>
        <p:grpSpPr>
          <a:xfrm flipV="1">
            <a:off x="6190039" y="3635379"/>
            <a:ext cx="1116000" cy="1080000"/>
            <a:chOff x="4980001" y="2105160"/>
            <a:chExt cx="1116000" cy="1080000"/>
          </a:xfrm>
          <a:solidFill>
            <a:srgbClr val="EC3A3B"/>
          </a:solidFill>
        </p:grpSpPr>
        <p:sp>
          <p:nvSpPr>
            <p:cNvPr id="5" name="Google Shape;1932;p47">
              <a:extLst>
                <a:ext uri="{FF2B5EF4-FFF2-40B4-BE49-F238E27FC236}">
                  <a16:creationId xmlns:a16="http://schemas.microsoft.com/office/drawing/2014/main" id="{D35D36E8-C8FF-6D35-DB34-5F8AEB784DD0}"/>
                </a:ext>
              </a:extLst>
            </p:cNvPr>
            <p:cNvSpPr/>
            <p:nvPr/>
          </p:nvSpPr>
          <p:spPr>
            <a:xfrm rot="10800000" flipH="1">
              <a:off x="4980001" y="2105160"/>
              <a:ext cx="1116000" cy="1080000"/>
            </a:xfrm>
            <a:custGeom>
              <a:avLst/>
              <a:gdLst/>
              <a:ahLst/>
              <a:cxnLst/>
              <a:rect l="l" t="t" r="r" b="b"/>
              <a:pathLst>
                <a:path w="45721" h="45133" extrusionOk="0">
                  <a:moveTo>
                    <a:pt x="22825" y="1"/>
                  </a:moveTo>
                  <a:cubicBezTo>
                    <a:pt x="22054" y="1"/>
                    <a:pt x="21283" y="295"/>
                    <a:pt x="20693" y="885"/>
                  </a:cubicBezTo>
                  <a:lnTo>
                    <a:pt x="1179" y="20482"/>
                  </a:lnTo>
                  <a:cubicBezTo>
                    <a:pt x="0" y="21661"/>
                    <a:pt x="0" y="23566"/>
                    <a:pt x="1179" y="24733"/>
                  </a:cubicBezTo>
                  <a:lnTo>
                    <a:pt x="20777" y="44259"/>
                  </a:lnTo>
                  <a:cubicBezTo>
                    <a:pt x="21364" y="44841"/>
                    <a:pt x="22133" y="45133"/>
                    <a:pt x="22900" y="45133"/>
                  </a:cubicBezTo>
                  <a:cubicBezTo>
                    <a:pt x="23672" y="45133"/>
                    <a:pt x="24442" y="44838"/>
                    <a:pt x="25027" y="44247"/>
                  </a:cubicBezTo>
                  <a:lnTo>
                    <a:pt x="32873" y="36377"/>
                  </a:lnTo>
                  <a:cubicBezTo>
                    <a:pt x="33053" y="36197"/>
                    <a:pt x="33283" y="36110"/>
                    <a:pt x="33511" y="36110"/>
                  </a:cubicBezTo>
                  <a:cubicBezTo>
                    <a:pt x="33810" y="36110"/>
                    <a:pt x="34108" y="36260"/>
                    <a:pt x="34290" y="36544"/>
                  </a:cubicBezTo>
                  <a:cubicBezTo>
                    <a:pt x="34743" y="37246"/>
                    <a:pt x="35112" y="38020"/>
                    <a:pt x="35409" y="38806"/>
                  </a:cubicBezTo>
                  <a:cubicBezTo>
                    <a:pt x="35588" y="39294"/>
                    <a:pt x="35909" y="39735"/>
                    <a:pt x="36362" y="40080"/>
                  </a:cubicBezTo>
                  <a:cubicBezTo>
                    <a:pt x="36890" y="40489"/>
                    <a:pt x="37508" y="40695"/>
                    <a:pt x="38128" y="40695"/>
                  </a:cubicBezTo>
                  <a:cubicBezTo>
                    <a:pt x="38682" y="40695"/>
                    <a:pt x="39237" y="40530"/>
                    <a:pt x="39731" y="40199"/>
                  </a:cubicBezTo>
                  <a:cubicBezTo>
                    <a:pt x="41303" y="39127"/>
                    <a:pt x="41446" y="36984"/>
                    <a:pt x="40172" y="35710"/>
                  </a:cubicBezTo>
                  <a:cubicBezTo>
                    <a:pt x="39862" y="35401"/>
                    <a:pt x="39505" y="35186"/>
                    <a:pt x="39112" y="35044"/>
                  </a:cubicBezTo>
                  <a:cubicBezTo>
                    <a:pt x="38326" y="34758"/>
                    <a:pt x="37564" y="34401"/>
                    <a:pt x="36862" y="33948"/>
                  </a:cubicBezTo>
                  <a:cubicBezTo>
                    <a:pt x="36374" y="33639"/>
                    <a:pt x="36279" y="32960"/>
                    <a:pt x="36695" y="32543"/>
                  </a:cubicBezTo>
                  <a:lnTo>
                    <a:pt x="44553" y="24661"/>
                  </a:lnTo>
                  <a:cubicBezTo>
                    <a:pt x="45720" y="23483"/>
                    <a:pt x="45720" y="21578"/>
                    <a:pt x="44542" y="20399"/>
                  </a:cubicBezTo>
                  <a:lnTo>
                    <a:pt x="24956" y="885"/>
                  </a:lnTo>
                  <a:cubicBezTo>
                    <a:pt x="24366" y="295"/>
                    <a:pt x="23595" y="1"/>
                    <a:pt x="228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933;p47">
              <a:extLst>
                <a:ext uri="{FF2B5EF4-FFF2-40B4-BE49-F238E27FC236}">
                  <a16:creationId xmlns:a16="http://schemas.microsoft.com/office/drawing/2014/main" id="{BB6E7544-6C74-5418-705B-408FB650F756}"/>
                </a:ext>
              </a:extLst>
            </p:cNvPr>
            <p:cNvSpPr/>
            <p:nvPr/>
          </p:nvSpPr>
          <p:spPr>
            <a:xfrm flipH="1">
              <a:off x="5718474" y="2177304"/>
              <a:ext cx="291808" cy="285787"/>
            </a:xfrm>
            <a:custGeom>
              <a:avLst/>
              <a:gdLst/>
              <a:ahLst/>
              <a:cxnLst/>
              <a:rect l="l" t="t" r="r" b="b"/>
              <a:pathLst>
                <a:path w="11955" h="11943" extrusionOk="0">
                  <a:moveTo>
                    <a:pt x="5978" y="1"/>
                  </a:moveTo>
                  <a:cubicBezTo>
                    <a:pt x="2679" y="1"/>
                    <a:pt x="1" y="2668"/>
                    <a:pt x="1" y="5966"/>
                  </a:cubicBezTo>
                  <a:cubicBezTo>
                    <a:pt x="1" y="9276"/>
                    <a:pt x="2679" y="11943"/>
                    <a:pt x="5978" y="11943"/>
                  </a:cubicBezTo>
                  <a:cubicBezTo>
                    <a:pt x="9276" y="11943"/>
                    <a:pt x="11954" y="9276"/>
                    <a:pt x="11954" y="5966"/>
                  </a:cubicBezTo>
                  <a:cubicBezTo>
                    <a:pt x="11954" y="2668"/>
                    <a:pt x="9276" y="1"/>
                    <a:pt x="59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ZoneTexte 9">
            <a:extLst>
              <a:ext uri="{FF2B5EF4-FFF2-40B4-BE49-F238E27FC236}">
                <a16:creationId xmlns:a16="http://schemas.microsoft.com/office/drawing/2014/main" id="{4DE46194-57B6-F5AE-2C02-8E8A5C94FB6C}"/>
              </a:ext>
            </a:extLst>
          </p:cNvPr>
          <p:cNvSpPr txBox="1"/>
          <p:nvPr/>
        </p:nvSpPr>
        <p:spPr>
          <a:xfrm>
            <a:off x="890985" y="1769985"/>
            <a:ext cx="4428000" cy="1008000"/>
          </a:xfrm>
          <a:prstGeom prst="rect">
            <a:avLst/>
          </a:prstGeom>
          <a:solidFill>
            <a:srgbClr val="E9FBEC"/>
          </a:solidFill>
        </p:spPr>
        <p:txBody>
          <a:bodyPr wrap="square">
            <a:spAutoFit/>
          </a:bodyPr>
          <a:lstStyle/>
          <a:p>
            <a:r>
              <a:rPr lang="fr-FR" sz="2000" b="1" dirty="0">
                <a:solidFill>
                  <a:srgbClr val="000000"/>
                </a:solidFill>
                <a:latin typeface="Cambria" panose="02040503050406030204" pitchFamily="18" charset="0"/>
                <a:ea typeface="Cambria" panose="02040503050406030204" pitchFamily="18" charset="0"/>
                <a:cs typeface="Times New Roman" panose="02020603050405020304" pitchFamily="18" charset="0"/>
              </a:rPr>
              <a:t>Document de politique énergétique de la Côte d’Ivoire</a:t>
            </a:r>
            <a:r>
              <a:rPr lang="fr-FR" sz="2000" dirty="0">
                <a:solidFill>
                  <a:srgbClr val="000000"/>
                </a:solidFill>
                <a:latin typeface="Cambria" panose="02040503050406030204" pitchFamily="18" charset="0"/>
                <a:ea typeface="Cambria" panose="02040503050406030204" pitchFamily="18" charset="0"/>
                <a:cs typeface="Times New Roman" panose="02020603050405020304" pitchFamily="18" charset="0"/>
              </a:rPr>
              <a:t>,</a:t>
            </a:r>
          </a:p>
          <a:p>
            <a:r>
              <a:rPr lang="fr-FR" sz="2000" i="1" dirty="0">
                <a:solidFill>
                  <a:srgbClr val="000000"/>
                </a:solidFill>
                <a:latin typeface="Cambria" panose="02040503050406030204" pitchFamily="18" charset="0"/>
                <a:ea typeface="Cambria" panose="02040503050406030204" pitchFamily="18" charset="0"/>
                <a:cs typeface="Times New Roman" panose="02020603050405020304" pitchFamily="18" charset="0"/>
              </a:rPr>
              <a:t>Adopté en 2014 et en cours de révision</a:t>
            </a:r>
          </a:p>
        </p:txBody>
      </p:sp>
      <p:sp>
        <p:nvSpPr>
          <p:cNvPr id="11" name="ZoneTexte 10">
            <a:extLst>
              <a:ext uri="{FF2B5EF4-FFF2-40B4-BE49-F238E27FC236}">
                <a16:creationId xmlns:a16="http://schemas.microsoft.com/office/drawing/2014/main" id="{63E3FE75-2586-5A4D-9F2E-950F4F1227B4}"/>
              </a:ext>
            </a:extLst>
          </p:cNvPr>
          <p:cNvSpPr txBox="1"/>
          <p:nvPr/>
        </p:nvSpPr>
        <p:spPr>
          <a:xfrm>
            <a:off x="822413" y="3257199"/>
            <a:ext cx="4428000" cy="1631216"/>
          </a:xfrm>
          <a:prstGeom prst="rect">
            <a:avLst/>
          </a:prstGeom>
          <a:solidFill>
            <a:srgbClr val="FFFCF3"/>
          </a:solidFill>
        </p:spPr>
        <p:txBody>
          <a:bodyPr wrap="square">
            <a:spAutoFit/>
          </a:bodyPr>
          <a:lstStyle/>
          <a:p>
            <a:r>
              <a:rPr lang="fr-FR" sz="2000" b="1" dirty="0">
                <a:solidFill>
                  <a:srgbClr val="000000"/>
                </a:solidFill>
                <a:latin typeface="Cambria" panose="02040503050406030204" pitchFamily="18" charset="0"/>
                <a:ea typeface="Cambria" panose="02040503050406030204" pitchFamily="18" charset="0"/>
                <a:cs typeface="Times New Roman" panose="02020603050405020304" pitchFamily="18" charset="0"/>
              </a:rPr>
              <a:t>Document de Politique Sectoriel de Développement des Energie Renouvelables et de l’Efficacité Energétique (PSDEREE 2020–2030), </a:t>
            </a:r>
          </a:p>
          <a:p>
            <a:r>
              <a:rPr lang="fr-FR" sz="2000" i="1" dirty="0">
                <a:solidFill>
                  <a:srgbClr val="000000"/>
                </a:solidFill>
                <a:latin typeface="Cambria" panose="02040503050406030204" pitchFamily="18" charset="0"/>
                <a:ea typeface="Cambria" panose="02040503050406030204" pitchFamily="18" charset="0"/>
                <a:cs typeface="Times New Roman" panose="02020603050405020304" pitchFamily="18" charset="0"/>
              </a:rPr>
              <a:t>Adopté en 2019</a:t>
            </a:r>
          </a:p>
        </p:txBody>
      </p:sp>
      <p:sp>
        <p:nvSpPr>
          <p:cNvPr id="12" name="ZoneTexte 11">
            <a:extLst>
              <a:ext uri="{FF2B5EF4-FFF2-40B4-BE49-F238E27FC236}">
                <a16:creationId xmlns:a16="http://schemas.microsoft.com/office/drawing/2014/main" id="{7278902A-59C6-3008-70AF-329DF8B46A41}"/>
              </a:ext>
            </a:extLst>
          </p:cNvPr>
          <p:cNvSpPr txBox="1"/>
          <p:nvPr/>
        </p:nvSpPr>
        <p:spPr>
          <a:xfrm>
            <a:off x="7665015" y="1416042"/>
            <a:ext cx="3636000" cy="707886"/>
          </a:xfrm>
          <a:prstGeom prst="rect">
            <a:avLst/>
          </a:prstGeom>
          <a:solidFill>
            <a:srgbClr val="DAEDFE"/>
          </a:solidFill>
        </p:spPr>
        <p:txBody>
          <a:bodyPr wrap="square">
            <a:spAutoFit/>
          </a:bodyPr>
          <a:lstStyle/>
          <a:p>
            <a:r>
              <a:rPr lang="fr-FR" sz="2000" b="1" dirty="0">
                <a:solidFill>
                  <a:srgbClr val="000000"/>
                </a:solidFill>
                <a:latin typeface="Cambria" panose="02040503050406030204" pitchFamily="18" charset="0"/>
                <a:ea typeface="Cambria" panose="02040503050406030204" pitchFamily="18" charset="0"/>
                <a:cs typeface="Times New Roman" panose="02020603050405020304" pitchFamily="18" charset="0"/>
              </a:rPr>
              <a:t>Le Code de l’Électricité, </a:t>
            </a:r>
          </a:p>
          <a:p>
            <a:r>
              <a:rPr lang="fr-FR" sz="2000" i="1" dirty="0">
                <a:solidFill>
                  <a:srgbClr val="000000"/>
                </a:solidFill>
                <a:latin typeface="Cambria" panose="02040503050406030204" pitchFamily="18" charset="0"/>
                <a:ea typeface="Cambria" panose="02040503050406030204" pitchFamily="18" charset="0"/>
                <a:cs typeface="Times New Roman" panose="02020603050405020304" pitchFamily="18" charset="0"/>
              </a:rPr>
              <a:t>Loi adopté en 2014</a:t>
            </a:r>
          </a:p>
        </p:txBody>
      </p:sp>
      <p:sp>
        <p:nvSpPr>
          <p:cNvPr id="13" name="ZoneTexte 12">
            <a:extLst>
              <a:ext uri="{FF2B5EF4-FFF2-40B4-BE49-F238E27FC236}">
                <a16:creationId xmlns:a16="http://schemas.microsoft.com/office/drawing/2014/main" id="{D7B8DEF7-2F47-1AFD-D86D-B42003FC6266}"/>
              </a:ext>
            </a:extLst>
          </p:cNvPr>
          <p:cNvSpPr txBox="1"/>
          <p:nvPr/>
        </p:nvSpPr>
        <p:spPr>
          <a:xfrm>
            <a:off x="7665015" y="2616040"/>
            <a:ext cx="3636000" cy="1015663"/>
          </a:xfrm>
          <a:prstGeom prst="rect">
            <a:avLst/>
          </a:prstGeom>
          <a:solidFill>
            <a:srgbClr val="E4E4FC"/>
          </a:solidFill>
        </p:spPr>
        <p:txBody>
          <a:bodyPr wrap="square">
            <a:spAutoFit/>
          </a:bodyPr>
          <a:lstStyle/>
          <a:p>
            <a:r>
              <a:rPr lang="fr-FR" sz="2000" b="1" dirty="0">
                <a:solidFill>
                  <a:srgbClr val="000000"/>
                </a:solidFill>
                <a:latin typeface="Cambria" panose="02040503050406030204" pitchFamily="18" charset="0"/>
                <a:ea typeface="Cambria" panose="02040503050406030204" pitchFamily="18" charset="0"/>
                <a:cs typeface="Times New Roman" panose="02020603050405020304" pitchFamily="18" charset="0"/>
              </a:rPr>
              <a:t>Plan d’Action d’Electrification Hors Réseau (PAEHR),</a:t>
            </a:r>
          </a:p>
          <a:p>
            <a:r>
              <a:rPr lang="fr-FR" sz="2000" i="1" dirty="0">
                <a:solidFill>
                  <a:srgbClr val="000000"/>
                </a:solidFill>
                <a:latin typeface="Cambria" panose="02040503050406030204" pitchFamily="18" charset="0"/>
                <a:ea typeface="Cambria" panose="02040503050406030204" pitchFamily="18" charset="0"/>
                <a:cs typeface="Times New Roman" panose="02020603050405020304" pitchFamily="18" charset="0"/>
              </a:rPr>
              <a:t>Adopté en 2019</a:t>
            </a:r>
          </a:p>
        </p:txBody>
      </p:sp>
      <p:sp>
        <p:nvSpPr>
          <p:cNvPr id="14" name="ZoneTexte 13">
            <a:extLst>
              <a:ext uri="{FF2B5EF4-FFF2-40B4-BE49-F238E27FC236}">
                <a16:creationId xmlns:a16="http://schemas.microsoft.com/office/drawing/2014/main" id="{FC0C8B29-208F-22D9-CE05-1B1891717EA3}"/>
              </a:ext>
            </a:extLst>
          </p:cNvPr>
          <p:cNvSpPr txBox="1"/>
          <p:nvPr/>
        </p:nvSpPr>
        <p:spPr>
          <a:xfrm>
            <a:off x="7658805" y="3926764"/>
            <a:ext cx="3636000" cy="1008000"/>
          </a:xfrm>
          <a:prstGeom prst="rect">
            <a:avLst/>
          </a:prstGeom>
          <a:solidFill>
            <a:srgbClr val="FEF4F4"/>
          </a:solidFill>
        </p:spPr>
        <p:txBody>
          <a:bodyPr wrap="square">
            <a:spAutoFit/>
          </a:bodyPr>
          <a:lstStyle/>
          <a:p>
            <a:r>
              <a:rPr lang="fr-FR" sz="2000" b="1" dirty="0">
                <a:solidFill>
                  <a:srgbClr val="000000"/>
                </a:solidFill>
                <a:latin typeface="Cambria" panose="02040503050406030204" pitchFamily="18" charset="0"/>
                <a:ea typeface="Cambria" panose="02040503050406030204" pitchFamily="18" charset="0"/>
                <a:cs typeface="Times New Roman" panose="02020603050405020304" pitchFamily="18" charset="0"/>
              </a:rPr>
              <a:t>Plan d’Action National de la Bioénergie (PANBE),</a:t>
            </a:r>
          </a:p>
          <a:p>
            <a:r>
              <a:rPr lang="fr-FR" sz="2000" i="1" dirty="0">
                <a:solidFill>
                  <a:srgbClr val="000000"/>
                </a:solidFill>
                <a:latin typeface="Cambria" panose="02040503050406030204" pitchFamily="18" charset="0"/>
                <a:ea typeface="Cambria" panose="02040503050406030204" pitchFamily="18" charset="0"/>
                <a:cs typeface="Times New Roman" panose="02020603050405020304" pitchFamily="18" charset="0"/>
              </a:rPr>
              <a:t>Adopté en 2022</a:t>
            </a:r>
          </a:p>
        </p:txBody>
      </p:sp>
      <p:grpSp>
        <p:nvGrpSpPr>
          <p:cNvPr id="15" name="Google Shape;1954;p47">
            <a:extLst>
              <a:ext uri="{FF2B5EF4-FFF2-40B4-BE49-F238E27FC236}">
                <a16:creationId xmlns:a16="http://schemas.microsoft.com/office/drawing/2014/main" id="{A5DA8131-9F79-2815-8F77-998675779284}"/>
              </a:ext>
            </a:extLst>
          </p:cNvPr>
          <p:cNvGrpSpPr/>
          <p:nvPr/>
        </p:nvGrpSpPr>
        <p:grpSpPr>
          <a:xfrm flipH="1" flipV="1">
            <a:off x="5605742" y="3066266"/>
            <a:ext cx="1116000" cy="1080000"/>
            <a:chOff x="4349489" y="2960313"/>
            <a:chExt cx="1098904" cy="1084724"/>
          </a:xfrm>
        </p:grpSpPr>
        <p:sp>
          <p:nvSpPr>
            <p:cNvPr id="16" name="Google Shape;1955;p47">
              <a:extLst>
                <a:ext uri="{FF2B5EF4-FFF2-40B4-BE49-F238E27FC236}">
                  <a16:creationId xmlns:a16="http://schemas.microsoft.com/office/drawing/2014/main" id="{37219D2E-CBEF-E30F-EDC5-A3F51DE805DE}"/>
                </a:ext>
              </a:extLst>
            </p:cNvPr>
            <p:cNvSpPr/>
            <p:nvPr/>
          </p:nvSpPr>
          <p:spPr>
            <a:xfrm>
              <a:off x="4349489" y="2960313"/>
              <a:ext cx="1098904" cy="1084724"/>
            </a:xfrm>
            <a:custGeom>
              <a:avLst/>
              <a:gdLst/>
              <a:ahLst/>
              <a:cxnLst/>
              <a:rect l="l" t="t" r="r" b="b"/>
              <a:pathLst>
                <a:path w="45721" h="45131" extrusionOk="0">
                  <a:moveTo>
                    <a:pt x="22862" y="0"/>
                  </a:moveTo>
                  <a:cubicBezTo>
                    <a:pt x="22092" y="0"/>
                    <a:pt x="21324" y="295"/>
                    <a:pt x="20741" y="884"/>
                  </a:cubicBezTo>
                  <a:lnTo>
                    <a:pt x="12871" y="8743"/>
                  </a:lnTo>
                  <a:cubicBezTo>
                    <a:pt x="12697" y="8917"/>
                    <a:pt x="12470" y="9001"/>
                    <a:pt x="12243" y="9001"/>
                  </a:cubicBezTo>
                  <a:cubicBezTo>
                    <a:pt x="11942" y="9001"/>
                    <a:pt x="11642" y="8854"/>
                    <a:pt x="11466" y="8576"/>
                  </a:cubicBezTo>
                  <a:cubicBezTo>
                    <a:pt x="11014" y="7861"/>
                    <a:pt x="10645" y="7099"/>
                    <a:pt x="10347" y="6302"/>
                  </a:cubicBezTo>
                  <a:cubicBezTo>
                    <a:pt x="10168" y="5814"/>
                    <a:pt x="9847" y="5373"/>
                    <a:pt x="9394" y="5028"/>
                  </a:cubicBezTo>
                  <a:cubicBezTo>
                    <a:pt x="8866" y="4619"/>
                    <a:pt x="8248" y="4413"/>
                    <a:pt x="7630" y="4413"/>
                  </a:cubicBezTo>
                  <a:cubicBezTo>
                    <a:pt x="7078" y="4413"/>
                    <a:pt x="6525" y="4577"/>
                    <a:pt x="6037" y="4909"/>
                  </a:cubicBezTo>
                  <a:cubicBezTo>
                    <a:pt x="4465" y="5968"/>
                    <a:pt x="4310" y="8123"/>
                    <a:pt x="5584" y="9385"/>
                  </a:cubicBezTo>
                  <a:cubicBezTo>
                    <a:pt x="5894" y="9695"/>
                    <a:pt x="6251" y="9921"/>
                    <a:pt x="6632" y="10064"/>
                  </a:cubicBezTo>
                  <a:cubicBezTo>
                    <a:pt x="7418" y="10350"/>
                    <a:pt x="8180" y="10707"/>
                    <a:pt x="8882" y="11159"/>
                  </a:cubicBezTo>
                  <a:cubicBezTo>
                    <a:pt x="9382" y="11469"/>
                    <a:pt x="9466" y="12148"/>
                    <a:pt x="9049" y="12564"/>
                  </a:cubicBezTo>
                  <a:lnTo>
                    <a:pt x="1179" y="20434"/>
                  </a:lnTo>
                  <a:cubicBezTo>
                    <a:pt x="0" y="21613"/>
                    <a:pt x="0" y="23518"/>
                    <a:pt x="1179" y="24697"/>
                  </a:cubicBezTo>
                  <a:lnTo>
                    <a:pt x="20741" y="44247"/>
                  </a:lnTo>
                  <a:cubicBezTo>
                    <a:pt x="21324" y="44836"/>
                    <a:pt x="22092" y="45131"/>
                    <a:pt x="22862" y="45131"/>
                  </a:cubicBezTo>
                  <a:cubicBezTo>
                    <a:pt x="23631" y="45131"/>
                    <a:pt x="24402" y="44836"/>
                    <a:pt x="24992" y="44247"/>
                  </a:cubicBezTo>
                  <a:lnTo>
                    <a:pt x="44554" y="24697"/>
                  </a:lnTo>
                  <a:cubicBezTo>
                    <a:pt x="45720" y="23518"/>
                    <a:pt x="45720" y="21613"/>
                    <a:pt x="44554" y="20434"/>
                  </a:cubicBezTo>
                  <a:lnTo>
                    <a:pt x="24992" y="884"/>
                  </a:lnTo>
                  <a:cubicBezTo>
                    <a:pt x="24402" y="295"/>
                    <a:pt x="23631" y="0"/>
                    <a:pt x="22862"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956;p47">
              <a:extLst>
                <a:ext uri="{FF2B5EF4-FFF2-40B4-BE49-F238E27FC236}">
                  <a16:creationId xmlns:a16="http://schemas.microsoft.com/office/drawing/2014/main" id="{B6645985-9A5B-572A-8D2C-8A01E0B833F3}"/>
                </a:ext>
              </a:extLst>
            </p:cNvPr>
            <p:cNvSpPr/>
            <p:nvPr/>
          </p:nvSpPr>
          <p:spPr>
            <a:xfrm>
              <a:off x="5048520" y="3058793"/>
              <a:ext cx="287338" cy="287338"/>
            </a:xfrm>
            <a:custGeom>
              <a:avLst/>
              <a:gdLst/>
              <a:ahLst/>
              <a:cxnLst/>
              <a:rect l="l" t="t" r="r" b="b"/>
              <a:pathLst>
                <a:path w="11955" h="11955" extrusionOk="0">
                  <a:moveTo>
                    <a:pt x="5978" y="1"/>
                  </a:moveTo>
                  <a:cubicBezTo>
                    <a:pt x="2680" y="1"/>
                    <a:pt x="1" y="2679"/>
                    <a:pt x="1" y="5978"/>
                  </a:cubicBezTo>
                  <a:cubicBezTo>
                    <a:pt x="1" y="9276"/>
                    <a:pt x="2680" y="11954"/>
                    <a:pt x="5978" y="11954"/>
                  </a:cubicBezTo>
                  <a:cubicBezTo>
                    <a:pt x="9276" y="11954"/>
                    <a:pt x="11955" y="9276"/>
                    <a:pt x="11955" y="5978"/>
                  </a:cubicBezTo>
                  <a:cubicBezTo>
                    <a:pt x="11955" y="2679"/>
                    <a:pt x="9276" y="1"/>
                    <a:pt x="5978" y="1"/>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945;p47">
            <a:extLst>
              <a:ext uri="{FF2B5EF4-FFF2-40B4-BE49-F238E27FC236}">
                <a16:creationId xmlns:a16="http://schemas.microsoft.com/office/drawing/2014/main" id="{C6946774-7D17-EFBD-A85B-7C3BCA45B5EC}"/>
              </a:ext>
            </a:extLst>
          </p:cNvPr>
          <p:cNvGrpSpPr/>
          <p:nvPr/>
        </p:nvGrpSpPr>
        <p:grpSpPr>
          <a:xfrm flipH="1" flipV="1">
            <a:off x="6195501" y="2510442"/>
            <a:ext cx="1116000" cy="1080000"/>
            <a:chOff x="3789173" y="2377690"/>
            <a:chExt cx="1098904" cy="1084796"/>
          </a:xfrm>
        </p:grpSpPr>
        <p:sp>
          <p:nvSpPr>
            <p:cNvPr id="19" name="Google Shape;1946;p47">
              <a:extLst>
                <a:ext uri="{FF2B5EF4-FFF2-40B4-BE49-F238E27FC236}">
                  <a16:creationId xmlns:a16="http://schemas.microsoft.com/office/drawing/2014/main" id="{5D525076-17C8-D561-1FED-4CC202B1CDDC}"/>
                </a:ext>
              </a:extLst>
            </p:cNvPr>
            <p:cNvSpPr/>
            <p:nvPr/>
          </p:nvSpPr>
          <p:spPr>
            <a:xfrm>
              <a:off x="3789173" y="2377690"/>
              <a:ext cx="1098904" cy="1084796"/>
            </a:xfrm>
            <a:custGeom>
              <a:avLst/>
              <a:gdLst/>
              <a:ahLst/>
              <a:cxnLst/>
              <a:rect l="l" t="t" r="r" b="b"/>
              <a:pathLst>
                <a:path w="45721" h="45134" extrusionOk="0">
                  <a:moveTo>
                    <a:pt x="22861" y="0"/>
                  </a:moveTo>
                  <a:cubicBezTo>
                    <a:pt x="22090" y="0"/>
                    <a:pt x="21319" y="295"/>
                    <a:pt x="20730" y="884"/>
                  </a:cubicBezTo>
                  <a:lnTo>
                    <a:pt x="1180" y="20446"/>
                  </a:lnTo>
                  <a:cubicBezTo>
                    <a:pt x="1" y="21613"/>
                    <a:pt x="1" y="23518"/>
                    <a:pt x="1180" y="24697"/>
                  </a:cubicBezTo>
                  <a:lnTo>
                    <a:pt x="20730" y="44259"/>
                  </a:lnTo>
                  <a:cubicBezTo>
                    <a:pt x="21319" y="44842"/>
                    <a:pt x="22090" y="45134"/>
                    <a:pt x="22861" y="45134"/>
                  </a:cubicBezTo>
                  <a:cubicBezTo>
                    <a:pt x="23632" y="45134"/>
                    <a:pt x="24403" y="44842"/>
                    <a:pt x="24992" y="44259"/>
                  </a:cubicBezTo>
                  <a:lnTo>
                    <a:pt x="44542" y="24697"/>
                  </a:lnTo>
                  <a:cubicBezTo>
                    <a:pt x="45721" y="23518"/>
                    <a:pt x="45721" y="21613"/>
                    <a:pt x="44542" y="20446"/>
                  </a:cubicBezTo>
                  <a:lnTo>
                    <a:pt x="36684" y="12576"/>
                  </a:lnTo>
                  <a:cubicBezTo>
                    <a:pt x="36267" y="12171"/>
                    <a:pt x="36363" y="11481"/>
                    <a:pt x="36851" y="11171"/>
                  </a:cubicBezTo>
                  <a:cubicBezTo>
                    <a:pt x="37565" y="10719"/>
                    <a:pt x="38327" y="10350"/>
                    <a:pt x="39125" y="10052"/>
                  </a:cubicBezTo>
                  <a:cubicBezTo>
                    <a:pt x="39613" y="9874"/>
                    <a:pt x="40054" y="9552"/>
                    <a:pt x="40399" y="9100"/>
                  </a:cubicBezTo>
                  <a:cubicBezTo>
                    <a:pt x="41173" y="8099"/>
                    <a:pt x="41220" y="6778"/>
                    <a:pt x="40518" y="5730"/>
                  </a:cubicBezTo>
                  <a:cubicBezTo>
                    <a:pt x="39932" y="4868"/>
                    <a:pt x="39013" y="4436"/>
                    <a:pt x="38094" y="4436"/>
                  </a:cubicBezTo>
                  <a:cubicBezTo>
                    <a:pt x="37349" y="4436"/>
                    <a:pt x="36606" y="4720"/>
                    <a:pt x="36041" y="5290"/>
                  </a:cubicBezTo>
                  <a:cubicBezTo>
                    <a:pt x="35732" y="5587"/>
                    <a:pt x="35505" y="5956"/>
                    <a:pt x="35362" y="6337"/>
                  </a:cubicBezTo>
                  <a:cubicBezTo>
                    <a:pt x="35077" y="7123"/>
                    <a:pt x="34720" y="7885"/>
                    <a:pt x="34267" y="8588"/>
                  </a:cubicBezTo>
                  <a:cubicBezTo>
                    <a:pt x="34091" y="8872"/>
                    <a:pt x="33797" y="9021"/>
                    <a:pt x="33498" y="9021"/>
                  </a:cubicBezTo>
                  <a:cubicBezTo>
                    <a:pt x="33271" y="9021"/>
                    <a:pt x="33042" y="8934"/>
                    <a:pt x="32862" y="8754"/>
                  </a:cubicBezTo>
                  <a:lnTo>
                    <a:pt x="24992" y="884"/>
                  </a:lnTo>
                  <a:cubicBezTo>
                    <a:pt x="24403" y="295"/>
                    <a:pt x="23632" y="0"/>
                    <a:pt x="22861"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947;p47">
              <a:extLst>
                <a:ext uri="{FF2B5EF4-FFF2-40B4-BE49-F238E27FC236}">
                  <a16:creationId xmlns:a16="http://schemas.microsoft.com/office/drawing/2014/main" id="{C73FE4B0-15FF-1C12-1C16-03D7BACC6144}"/>
                </a:ext>
              </a:extLst>
            </p:cNvPr>
            <p:cNvSpPr/>
            <p:nvPr/>
          </p:nvSpPr>
          <p:spPr>
            <a:xfrm>
              <a:off x="3885623" y="2465897"/>
              <a:ext cx="287050" cy="287338"/>
            </a:xfrm>
            <a:custGeom>
              <a:avLst/>
              <a:gdLst/>
              <a:ahLst/>
              <a:cxnLst/>
              <a:rect l="l" t="t" r="r" b="b"/>
              <a:pathLst>
                <a:path w="11943" h="11955" extrusionOk="0">
                  <a:moveTo>
                    <a:pt x="5977" y="0"/>
                  </a:moveTo>
                  <a:cubicBezTo>
                    <a:pt x="2679" y="0"/>
                    <a:pt x="0" y="2679"/>
                    <a:pt x="0" y="5977"/>
                  </a:cubicBezTo>
                  <a:cubicBezTo>
                    <a:pt x="0" y="9275"/>
                    <a:pt x="2679" y="11954"/>
                    <a:pt x="5977" y="11954"/>
                  </a:cubicBezTo>
                  <a:cubicBezTo>
                    <a:pt x="9275" y="11954"/>
                    <a:pt x="11942" y="9275"/>
                    <a:pt x="11942" y="5977"/>
                  </a:cubicBezTo>
                  <a:cubicBezTo>
                    <a:pt x="11942" y="2679"/>
                    <a:pt x="9275" y="0"/>
                    <a:pt x="5977" y="0"/>
                  </a:cubicBezTo>
                  <a:close/>
                </a:path>
              </a:pathLst>
            </a:custGeom>
            <a:solidFill>
              <a:srgbClr val="4949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 name="Google Shape;1936;p47">
            <a:extLst>
              <a:ext uri="{FF2B5EF4-FFF2-40B4-BE49-F238E27FC236}">
                <a16:creationId xmlns:a16="http://schemas.microsoft.com/office/drawing/2014/main" id="{C5D61C90-AB36-96B0-E325-18B57CA847A6}"/>
              </a:ext>
            </a:extLst>
          </p:cNvPr>
          <p:cNvGrpSpPr/>
          <p:nvPr/>
        </p:nvGrpSpPr>
        <p:grpSpPr>
          <a:xfrm flipH="1" flipV="1">
            <a:off x="5612708" y="1935941"/>
            <a:ext cx="1116000" cy="1080000"/>
            <a:chOff x="4370663" y="1816530"/>
            <a:chExt cx="1098904" cy="1084724"/>
          </a:xfrm>
        </p:grpSpPr>
        <p:sp>
          <p:nvSpPr>
            <p:cNvPr id="22" name="Google Shape;1937;p47">
              <a:extLst>
                <a:ext uri="{FF2B5EF4-FFF2-40B4-BE49-F238E27FC236}">
                  <a16:creationId xmlns:a16="http://schemas.microsoft.com/office/drawing/2014/main" id="{C58BB774-63E3-0F19-2661-543E36634162}"/>
                </a:ext>
              </a:extLst>
            </p:cNvPr>
            <p:cNvSpPr/>
            <p:nvPr/>
          </p:nvSpPr>
          <p:spPr>
            <a:xfrm>
              <a:off x="4370663" y="1816530"/>
              <a:ext cx="1098904" cy="1084724"/>
            </a:xfrm>
            <a:custGeom>
              <a:avLst/>
              <a:gdLst/>
              <a:ahLst/>
              <a:cxnLst/>
              <a:rect l="l" t="t" r="r" b="b"/>
              <a:pathLst>
                <a:path w="45721" h="45131" extrusionOk="0">
                  <a:moveTo>
                    <a:pt x="22862" y="0"/>
                  </a:moveTo>
                  <a:cubicBezTo>
                    <a:pt x="22092" y="0"/>
                    <a:pt x="21324" y="295"/>
                    <a:pt x="20741" y="884"/>
                  </a:cubicBezTo>
                  <a:lnTo>
                    <a:pt x="12871" y="8742"/>
                  </a:lnTo>
                  <a:cubicBezTo>
                    <a:pt x="12698" y="8921"/>
                    <a:pt x="12472" y="9005"/>
                    <a:pt x="12246" y="9005"/>
                  </a:cubicBezTo>
                  <a:cubicBezTo>
                    <a:pt x="11945" y="9005"/>
                    <a:pt x="11643" y="8855"/>
                    <a:pt x="11466" y="8576"/>
                  </a:cubicBezTo>
                  <a:cubicBezTo>
                    <a:pt x="11014" y="7861"/>
                    <a:pt x="10645" y="7099"/>
                    <a:pt x="10347" y="6302"/>
                  </a:cubicBezTo>
                  <a:cubicBezTo>
                    <a:pt x="10168" y="5813"/>
                    <a:pt x="9847" y="5373"/>
                    <a:pt x="9394" y="5028"/>
                  </a:cubicBezTo>
                  <a:cubicBezTo>
                    <a:pt x="8866" y="4619"/>
                    <a:pt x="8248" y="4413"/>
                    <a:pt x="7630" y="4413"/>
                  </a:cubicBezTo>
                  <a:cubicBezTo>
                    <a:pt x="7078" y="4413"/>
                    <a:pt x="6526" y="4577"/>
                    <a:pt x="6037" y="4909"/>
                  </a:cubicBezTo>
                  <a:cubicBezTo>
                    <a:pt x="4465" y="5968"/>
                    <a:pt x="4310" y="8123"/>
                    <a:pt x="5584" y="9385"/>
                  </a:cubicBezTo>
                  <a:cubicBezTo>
                    <a:pt x="5894" y="9695"/>
                    <a:pt x="6251" y="9921"/>
                    <a:pt x="6632" y="10064"/>
                  </a:cubicBezTo>
                  <a:cubicBezTo>
                    <a:pt x="7418" y="10350"/>
                    <a:pt x="8180" y="10707"/>
                    <a:pt x="8882" y="11159"/>
                  </a:cubicBezTo>
                  <a:cubicBezTo>
                    <a:pt x="9383" y="11469"/>
                    <a:pt x="9466" y="12148"/>
                    <a:pt x="9049" y="12564"/>
                  </a:cubicBezTo>
                  <a:lnTo>
                    <a:pt x="1179" y="20434"/>
                  </a:lnTo>
                  <a:cubicBezTo>
                    <a:pt x="0" y="21613"/>
                    <a:pt x="0" y="23518"/>
                    <a:pt x="1179" y="24697"/>
                  </a:cubicBezTo>
                  <a:lnTo>
                    <a:pt x="20741" y="44247"/>
                  </a:lnTo>
                  <a:cubicBezTo>
                    <a:pt x="21324" y="44836"/>
                    <a:pt x="22092" y="45131"/>
                    <a:pt x="22862" y="45131"/>
                  </a:cubicBezTo>
                  <a:cubicBezTo>
                    <a:pt x="23631" y="45131"/>
                    <a:pt x="24402" y="44836"/>
                    <a:pt x="24992" y="44247"/>
                  </a:cubicBezTo>
                  <a:lnTo>
                    <a:pt x="44554" y="24697"/>
                  </a:lnTo>
                  <a:cubicBezTo>
                    <a:pt x="45720" y="23518"/>
                    <a:pt x="45720" y="21613"/>
                    <a:pt x="44554" y="20434"/>
                  </a:cubicBezTo>
                  <a:lnTo>
                    <a:pt x="24992" y="884"/>
                  </a:lnTo>
                  <a:cubicBezTo>
                    <a:pt x="24402" y="295"/>
                    <a:pt x="23631" y="0"/>
                    <a:pt x="22862" y="0"/>
                  </a:cubicBezTo>
                  <a:close/>
                </a:path>
              </a:pathLst>
            </a:custGeom>
            <a:solidFill>
              <a:srgbClr val="69E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1938;p47">
              <a:extLst>
                <a:ext uri="{FF2B5EF4-FFF2-40B4-BE49-F238E27FC236}">
                  <a16:creationId xmlns:a16="http://schemas.microsoft.com/office/drawing/2014/main" id="{614056C6-2616-E014-ABCE-E8494B792DA3}"/>
                </a:ext>
              </a:extLst>
            </p:cNvPr>
            <p:cNvSpPr/>
            <p:nvPr/>
          </p:nvSpPr>
          <p:spPr>
            <a:xfrm>
              <a:off x="5055718" y="1904160"/>
              <a:ext cx="287338" cy="287338"/>
            </a:xfrm>
            <a:custGeom>
              <a:avLst/>
              <a:gdLst/>
              <a:ahLst/>
              <a:cxnLst/>
              <a:rect l="l" t="t" r="r" b="b"/>
              <a:pathLst>
                <a:path w="11955" h="11955" extrusionOk="0">
                  <a:moveTo>
                    <a:pt x="5978" y="0"/>
                  </a:moveTo>
                  <a:cubicBezTo>
                    <a:pt x="2680" y="0"/>
                    <a:pt x="1" y="2679"/>
                    <a:pt x="1" y="5977"/>
                  </a:cubicBezTo>
                  <a:cubicBezTo>
                    <a:pt x="1" y="9275"/>
                    <a:pt x="2680" y="11954"/>
                    <a:pt x="5978" y="11954"/>
                  </a:cubicBezTo>
                  <a:cubicBezTo>
                    <a:pt x="9276" y="11954"/>
                    <a:pt x="11955" y="9275"/>
                    <a:pt x="11955" y="5977"/>
                  </a:cubicBezTo>
                  <a:cubicBezTo>
                    <a:pt x="11955" y="2679"/>
                    <a:pt x="9276" y="0"/>
                    <a:pt x="5978" y="0"/>
                  </a:cubicBezTo>
                  <a:close/>
                </a:path>
              </a:pathLst>
            </a:custGeom>
            <a:solidFill>
              <a:srgbClr val="69E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1961;p47">
            <a:extLst>
              <a:ext uri="{FF2B5EF4-FFF2-40B4-BE49-F238E27FC236}">
                <a16:creationId xmlns:a16="http://schemas.microsoft.com/office/drawing/2014/main" id="{BB7FF41E-0DB6-5AB8-1591-458E6437DA56}"/>
              </a:ext>
            </a:extLst>
          </p:cNvPr>
          <p:cNvGrpSpPr/>
          <p:nvPr/>
        </p:nvGrpSpPr>
        <p:grpSpPr>
          <a:xfrm flipH="1" flipV="1">
            <a:off x="6197239" y="1381779"/>
            <a:ext cx="1116000" cy="1080000"/>
            <a:chOff x="3768864" y="3522050"/>
            <a:chExt cx="1098904" cy="1084796"/>
          </a:xfrm>
          <a:solidFill>
            <a:srgbClr val="5EB2FC"/>
          </a:solidFill>
        </p:grpSpPr>
        <p:sp>
          <p:nvSpPr>
            <p:cNvPr id="25" name="Google Shape;1962;p47">
              <a:extLst>
                <a:ext uri="{FF2B5EF4-FFF2-40B4-BE49-F238E27FC236}">
                  <a16:creationId xmlns:a16="http://schemas.microsoft.com/office/drawing/2014/main" id="{92BDCA74-A75D-2997-FEF6-22469D10E3A3}"/>
                </a:ext>
              </a:extLst>
            </p:cNvPr>
            <p:cNvSpPr/>
            <p:nvPr/>
          </p:nvSpPr>
          <p:spPr>
            <a:xfrm>
              <a:off x="3768864" y="3522050"/>
              <a:ext cx="1098904" cy="1084796"/>
            </a:xfrm>
            <a:custGeom>
              <a:avLst/>
              <a:gdLst/>
              <a:ahLst/>
              <a:cxnLst/>
              <a:rect l="l" t="t" r="r" b="b"/>
              <a:pathLst>
                <a:path w="45721" h="45134" extrusionOk="0">
                  <a:moveTo>
                    <a:pt x="22862" y="0"/>
                  </a:moveTo>
                  <a:cubicBezTo>
                    <a:pt x="22093" y="0"/>
                    <a:pt x="21325" y="295"/>
                    <a:pt x="20741" y="884"/>
                  </a:cubicBezTo>
                  <a:lnTo>
                    <a:pt x="1179" y="20446"/>
                  </a:lnTo>
                  <a:cubicBezTo>
                    <a:pt x="1" y="21613"/>
                    <a:pt x="1" y="23518"/>
                    <a:pt x="1179" y="24697"/>
                  </a:cubicBezTo>
                  <a:lnTo>
                    <a:pt x="20741" y="44259"/>
                  </a:lnTo>
                  <a:cubicBezTo>
                    <a:pt x="21325" y="44842"/>
                    <a:pt x="22093" y="45134"/>
                    <a:pt x="22862" y="45134"/>
                  </a:cubicBezTo>
                  <a:cubicBezTo>
                    <a:pt x="23631" y="45134"/>
                    <a:pt x="24402" y="44842"/>
                    <a:pt x="24992" y="44259"/>
                  </a:cubicBezTo>
                  <a:lnTo>
                    <a:pt x="44554" y="24697"/>
                  </a:lnTo>
                  <a:cubicBezTo>
                    <a:pt x="45721" y="23518"/>
                    <a:pt x="45721" y="21613"/>
                    <a:pt x="44554" y="20446"/>
                  </a:cubicBezTo>
                  <a:lnTo>
                    <a:pt x="36684" y="12576"/>
                  </a:lnTo>
                  <a:cubicBezTo>
                    <a:pt x="36279" y="12171"/>
                    <a:pt x="36362" y="11481"/>
                    <a:pt x="36850" y="11171"/>
                  </a:cubicBezTo>
                  <a:cubicBezTo>
                    <a:pt x="37565" y="10719"/>
                    <a:pt x="38327" y="10362"/>
                    <a:pt x="39124" y="10052"/>
                  </a:cubicBezTo>
                  <a:cubicBezTo>
                    <a:pt x="39613" y="9874"/>
                    <a:pt x="40053" y="9552"/>
                    <a:pt x="40410" y="9100"/>
                  </a:cubicBezTo>
                  <a:cubicBezTo>
                    <a:pt x="41172" y="8111"/>
                    <a:pt x="41220" y="6778"/>
                    <a:pt x="40518" y="5742"/>
                  </a:cubicBezTo>
                  <a:cubicBezTo>
                    <a:pt x="39931" y="4872"/>
                    <a:pt x="39013" y="4437"/>
                    <a:pt x="38094" y="4437"/>
                  </a:cubicBezTo>
                  <a:cubicBezTo>
                    <a:pt x="37352" y="4437"/>
                    <a:pt x="36610" y="4721"/>
                    <a:pt x="36041" y="5290"/>
                  </a:cubicBezTo>
                  <a:cubicBezTo>
                    <a:pt x="35731" y="5599"/>
                    <a:pt x="35505" y="5956"/>
                    <a:pt x="35362" y="6337"/>
                  </a:cubicBezTo>
                  <a:cubicBezTo>
                    <a:pt x="35076" y="7135"/>
                    <a:pt x="34719" y="7885"/>
                    <a:pt x="34267" y="8588"/>
                  </a:cubicBezTo>
                  <a:cubicBezTo>
                    <a:pt x="34091" y="8872"/>
                    <a:pt x="33796" y="9021"/>
                    <a:pt x="33498" y="9021"/>
                  </a:cubicBezTo>
                  <a:cubicBezTo>
                    <a:pt x="33271" y="9021"/>
                    <a:pt x="33042" y="8934"/>
                    <a:pt x="32862" y="8754"/>
                  </a:cubicBezTo>
                  <a:lnTo>
                    <a:pt x="24992" y="884"/>
                  </a:lnTo>
                  <a:cubicBezTo>
                    <a:pt x="24402" y="295"/>
                    <a:pt x="23631" y="0"/>
                    <a:pt x="228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63;p47">
              <a:extLst>
                <a:ext uri="{FF2B5EF4-FFF2-40B4-BE49-F238E27FC236}">
                  <a16:creationId xmlns:a16="http://schemas.microsoft.com/office/drawing/2014/main" id="{89713949-D53D-663F-FD85-885ED4BC1101}"/>
                </a:ext>
              </a:extLst>
            </p:cNvPr>
            <p:cNvSpPr/>
            <p:nvPr/>
          </p:nvSpPr>
          <p:spPr>
            <a:xfrm>
              <a:off x="3887041" y="3641743"/>
              <a:ext cx="287338" cy="287026"/>
            </a:xfrm>
            <a:custGeom>
              <a:avLst/>
              <a:gdLst/>
              <a:ahLst/>
              <a:cxnLst/>
              <a:rect l="l" t="t" r="r" b="b"/>
              <a:pathLst>
                <a:path w="11955" h="11942" extrusionOk="0">
                  <a:moveTo>
                    <a:pt x="5978" y="0"/>
                  </a:moveTo>
                  <a:cubicBezTo>
                    <a:pt x="2680" y="0"/>
                    <a:pt x="1" y="2667"/>
                    <a:pt x="1" y="5977"/>
                  </a:cubicBezTo>
                  <a:cubicBezTo>
                    <a:pt x="1" y="9275"/>
                    <a:pt x="2680" y="11942"/>
                    <a:pt x="5978" y="11942"/>
                  </a:cubicBezTo>
                  <a:cubicBezTo>
                    <a:pt x="9276" y="11942"/>
                    <a:pt x="11955" y="9275"/>
                    <a:pt x="11955" y="5977"/>
                  </a:cubicBezTo>
                  <a:cubicBezTo>
                    <a:pt x="11955" y="2667"/>
                    <a:pt x="9276" y="0"/>
                    <a:pt x="597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Google Shape;267;p18">
            <a:extLst>
              <a:ext uri="{FF2B5EF4-FFF2-40B4-BE49-F238E27FC236}">
                <a16:creationId xmlns:a16="http://schemas.microsoft.com/office/drawing/2014/main" id="{5F1C8621-4B7A-FA2B-3277-C0E898669B2C}"/>
              </a:ext>
            </a:extLst>
          </p:cNvPr>
          <p:cNvSpPr txBox="1">
            <a:spLocks/>
          </p:cNvSpPr>
          <p:nvPr/>
        </p:nvSpPr>
        <p:spPr>
          <a:xfrm>
            <a:off x="3104985" y="5235313"/>
            <a:ext cx="6732000" cy="1008000"/>
          </a:xfrm>
          <a:prstGeom prst="roundRect">
            <a:avLst/>
          </a:prstGeom>
          <a:solidFill>
            <a:schemeClr val="accent6">
              <a:lumMod val="20000"/>
              <a:lumOff val="80000"/>
            </a:schemeClr>
          </a:solidFill>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a:latin typeface="Cambria" panose="02040503050406030204" pitchFamily="18" charset="0"/>
                <a:ea typeface="Cambria" panose="02040503050406030204" pitchFamily="18" charset="0"/>
                <a:cs typeface="Fira Sans Extra Condensed"/>
                <a:sym typeface="Fira Sans Extra Condensed"/>
              </a:rPr>
              <a:t>Les Plans Directeurs, </a:t>
            </a:r>
          </a:p>
          <a:p>
            <a:pPr marL="0" indent="0" algn="ctr">
              <a:spcBef>
                <a:spcPts val="0"/>
              </a:spcBef>
              <a:buNone/>
            </a:pPr>
            <a:r>
              <a:rPr lang="fr-FR" sz="2000" i="1" dirty="0">
                <a:latin typeface="Cambria" panose="02040503050406030204" pitchFamily="18" charset="0"/>
                <a:ea typeface="Cambria" panose="02040503050406030204" pitchFamily="18" charset="0"/>
                <a:cs typeface="Fira Sans Extra Condensed"/>
                <a:sym typeface="Fira Sans Extra Condensed"/>
              </a:rPr>
              <a:t>Qui planifient de manière cohérente les investissements optimaux du secteur de l’électricité sur la période 2022-2040</a:t>
            </a:r>
          </a:p>
        </p:txBody>
      </p:sp>
    </p:spTree>
    <p:extLst>
      <p:ext uri="{BB962C8B-B14F-4D97-AF65-F5344CB8AC3E}">
        <p14:creationId xmlns:p14="http://schemas.microsoft.com/office/powerpoint/2010/main" val="2752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par>
                          <p:cTn id="21" fill="hold">
                            <p:stCondLst>
                              <p:cond delay="500"/>
                            </p:stCondLst>
                            <p:childTnLst>
                              <p:par>
                                <p:cTn id="22" presetID="22" presetClass="entr" presetSubtype="2"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right)">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500"/>
                            </p:stCondLst>
                            <p:childTnLst>
                              <p:par>
                                <p:cTn id="44" presetID="22" presetClass="entr" presetSubtype="2"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right)">
                                      <p:cBhvr>
                                        <p:cTn id="46" dur="5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500" fill="hold"/>
                                        <p:tgtEl>
                                          <p:spTgt spid="2"/>
                                        </p:tgtEl>
                                        <p:attrNameLst>
                                          <p:attrName>ppt_w</p:attrName>
                                        </p:attrNameLst>
                                      </p:cBhvr>
                                      <p:tavLst>
                                        <p:tav tm="0">
                                          <p:val>
                                            <p:fltVal val="0"/>
                                          </p:val>
                                        </p:tav>
                                        <p:tav tm="100000">
                                          <p:val>
                                            <p:strVal val="#ppt_w"/>
                                          </p:val>
                                        </p:tav>
                                      </p:tavLst>
                                    </p:anim>
                                    <p:anim calcmode="lin" valueType="num">
                                      <p:cBhvr>
                                        <p:cTn id="52" dur="500" fill="hold"/>
                                        <p:tgtEl>
                                          <p:spTgt spid="2"/>
                                        </p:tgtEl>
                                        <p:attrNameLst>
                                          <p:attrName>ppt_h</p:attrName>
                                        </p:attrNameLst>
                                      </p:cBhvr>
                                      <p:tavLst>
                                        <p:tav tm="0">
                                          <p:val>
                                            <p:fltVal val="0"/>
                                          </p:val>
                                        </p:tav>
                                        <p:tav tm="100000">
                                          <p:val>
                                            <p:strVal val="#ppt_h"/>
                                          </p:val>
                                        </p:tav>
                                      </p:tavLst>
                                    </p:anim>
                                    <p:animEffect transition="in" filter="fade">
                                      <p:cBhvr>
                                        <p:cTn id="53" dur="500"/>
                                        <p:tgtEl>
                                          <p:spTgt spid="2"/>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ppt_x"/>
                                          </p:val>
                                        </p:tav>
                                        <p:tav tm="100000">
                                          <p:val>
                                            <p:strVal val="#ppt_x"/>
                                          </p:val>
                                        </p:tav>
                                      </p:tavLst>
                                    </p:anim>
                                    <p:anim calcmode="lin" valueType="num">
                                      <p:cBhvr additive="base">
                                        <p:cTn id="6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7">
            <a:extLst>
              <a:ext uri="{FF2B5EF4-FFF2-40B4-BE49-F238E27FC236}">
                <a16:creationId xmlns:a16="http://schemas.microsoft.com/office/drawing/2014/main" id="{CD7FEC1F-7845-421A-8537-A04ADE2945B8}"/>
              </a:ext>
            </a:extLst>
          </p:cNvPr>
          <p:cNvSpPr/>
          <p:nvPr/>
        </p:nvSpPr>
        <p:spPr>
          <a:xfrm>
            <a:off x="173182" y="2400130"/>
            <a:ext cx="1454727" cy="1526939"/>
          </a:xfrm>
          <a:custGeom>
            <a:avLst/>
            <a:gdLst>
              <a:gd name="connsiteX0" fmla="*/ 0 w 1778000"/>
              <a:gd name="connsiteY0" fmla="*/ 0 h 2269479"/>
              <a:gd name="connsiteX1" fmla="*/ 1778000 w 1778000"/>
              <a:gd name="connsiteY1" fmla="*/ 0 h 2269479"/>
              <a:gd name="connsiteX2" fmla="*/ 816944 w 1778000"/>
              <a:gd name="connsiteY2" fmla="*/ 2269479 h 2269479"/>
              <a:gd name="connsiteX3" fmla="*/ 0 w 1778000"/>
              <a:gd name="connsiteY3" fmla="*/ 2269479 h 2269479"/>
              <a:gd name="connsiteX4" fmla="*/ 0 w 1778000"/>
              <a:gd name="connsiteY4" fmla="*/ 0 h 2269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0" h="2269479">
                <a:moveTo>
                  <a:pt x="0" y="0"/>
                </a:moveTo>
                <a:lnTo>
                  <a:pt x="1778000" y="0"/>
                </a:lnTo>
                <a:lnTo>
                  <a:pt x="816944" y="2269479"/>
                </a:lnTo>
                <a:lnTo>
                  <a:pt x="0" y="2269479"/>
                </a:lnTo>
                <a:lnTo>
                  <a:pt x="0" y="0"/>
                </a:lnTo>
                <a:close/>
              </a:path>
            </a:pathLst>
          </a:custGeom>
          <a:solidFill>
            <a:srgbClr val="F8B3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sp>
        <p:nvSpPr>
          <p:cNvPr id="22" name="Freeform: Shape 29">
            <a:extLst>
              <a:ext uri="{FF2B5EF4-FFF2-40B4-BE49-F238E27FC236}">
                <a16:creationId xmlns:a16="http://schemas.microsoft.com/office/drawing/2014/main" id="{349259CC-A113-4EE0-903E-867405CB5E5B}"/>
              </a:ext>
            </a:extLst>
          </p:cNvPr>
          <p:cNvSpPr/>
          <p:nvPr/>
        </p:nvSpPr>
        <p:spPr>
          <a:xfrm>
            <a:off x="9930117" y="144174"/>
            <a:ext cx="2088701" cy="773575"/>
          </a:xfrm>
          <a:custGeom>
            <a:avLst/>
            <a:gdLst>
              <a:gd name="connsiteX0" fmla="*/ 395409 w 763365"/>
              <a:gd name="connsiteY0" fmla="*/ 0 h 945480"/>
              <a:gd name="connsiteX1" fmla="*/ 763365 w 763365"/>
              <a:gd name="connsiteY1" fmla="*/ 0 h 945480"/>
              <a:gd name="connsiteX2" fmla="*/ 763365 w 763365"/>
              <a:gd name="connsiteY2" fmla="*/ 945480 h 945480"/>
              <a:gd name="connsiteX3" fmla="*/ 0 w 763365"/>
              <a:gd name="connsiteY3" fmla="*/ 945480 h 945480"/>
              <a:gd name="connsiteX4" fmla="*/ 395409 w 763365"/>
              <a:gd name="connsiteY4" fmla="*/ 0 h 945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365" h="945480">
                <a:moveTo>
                  <a:pt x="395409" y="0"/>
                </a:moveTo>
                <a:lnTo>
                  <a:pt x="763365" y="0"/>
                </a:lnTo>
                <a:lnTo>
                  <a:pt x="763365" y="945480"/>
                </a:lnTo>
                <a:lnTo>
                  <a:pt x="0" y="945480"/>
                </a:lnTo>
                <a:lnTo>
                  <a:pt x="395409" y="0"/>
                </a:lnTo>
                <a:close/>
              </a:path>
            </a:pathLst>
          </a:custGeom>
          <a:solidFill>
            <a:srgbClr val="F8B3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sp>
        <p:nvSpPr>
          <p:cNvPr id="31" name="Freeform: Shape 50">
            <a:extLst>
              <a:ext uri="{FF2B5EF4-FFF2-40B4-BE49-F238E27FC236}">
                <a16:creationId xmlns:a16="http://schemas.microsoft.com/office/drawing/2014/main" id="{AFBB42DE-665C-4EAF-ADC7-F1E6F066A777}"/>
              </a:ext>
            </a:extLst>
          </p:cNvPr>
          <p:cNvSpPr/>
          <p:nvPr/>
        </p:nvSpPr>
        <p:spPr>
          <a:xfrm rot="5400000">
            <a:off x="522542" y="4220792"/>
            <a:ext cx="2373177" cy="2962717"/>
          </a:xfrm>
          <a:custGeom>
            <a:avLst/>
            <a:gdLst>
              <a:gd name="connsiteX0" fmla="*/ 0 w 3266623"/>
              <a:gd name="connsiteY0" fmla="*/ 2880281 h 4078110"/>
              <a:gd name="connsiteX1" fmla="*/ 2477418 w 3266623"/>
              <a:gd name="connsiteY1" fmla="*/ 0 h 4078110"/>
              <a:gd name="connsiteX2" fmla="*/ 3214126 w 3266623"/>
              <a:gd name="connsiteY2" fmla="*/ 129492 h 4078110"/>
              <a:gd name="connsiteX3" fmla="*/ 3266623 w 3266623"/>
              <a:gd name="connsiteY3" fmla="*/ 151831 h 4078110"/>
              <a:gd name="connsiteX4" fmla="*/ 3266623 w 3266623"/>
              <a:gd name="connsiteY4" fmla="*/ 4078110 h 4078110"/>
              <a:gd name="connsiteX5" fmla="*/ 226466 w 3266623"/>
              <a:gd name="connsiteY5" fmla="*/ 4078110 h 4078110"/>
              <a:gd name="connsiteX6" fmla="*/ 194688 w 3266623"/>
              <a:gd name="connsiteY6" fmla="*/ 4001416 h 4078110"/>
              <a:gd name="connsiteX7" fmla="*/ 0 w 3266623"/>
              <a:gd name="connsiteY7" fmla="*/ 2880281 h 4078110"/>
              <a:gd name="connsiteX0" fmla="*/ 3266623 w 3358063"/>
              <a:gd name="connsiteY0" fmla="*/ 4078110 h 4169550"/>
              <a:gd name="connsiteX1" fmla="*/ 226466 w 3358063"/>
              <a:gd name="connsiteY1" fmla="*/ 4078110 h 4169550"/>
              <a:gd name="connsiteX2" fmla="*/ 194688 w 3358063"/>
              <a:gd name="connsiteY2" fmla="*/ 4001416 h 4169550"/>
              <a:gd name="connsiteX3" fmla="*/ 0 w 3358063"/>
              <a:gd name="connsiteY3" fmla="*/ 2880281 h 4169550"/>
              <a:gd name="connsiteX4" fmla="*/ 2477418 w 3358063"/>
              <a:gd name="connsiteY4" fmla="*/ 0 h 4169550"/>
              <a:gd name="connsiteX5" fmla="*/ 3214126 w 3358063"/>
              <a:gd name="connsiteY5" fmla="*/ 129492 h 4169550"/>
              <a:gd name="connsiteX6" fmla="*/ 3266623 w 3358063"/>
              <a:gd name="connsiteY6" fmla="*/ 151831 h 4169550"/>
              <a:gd name="connsiteX7" fmla="*/ 3358063 w 3358063"/>
              <a:gd name="connsiteY7" fmla="*/ 4169550 h 4169550"/>
              <a:gd name="connsiteX0" fmla="*/ 3266623 w 3266623"/>
              <a:gd name="connsiteY0" fmla="*/ 4078110 h 4078110"/>
              <a:gd name="connsiteX1" fmla="*/ 226466 w 3266623"/>
              <a:gd name="connsiteY1" fmla="*/ 4078110 h 4078110"/>
              <a:gd name="connsiteX2" fmla="*/ 194688 w 3266623"/>
              <a:gd name="connsiteY2" fmla="*/ 4001416 h 4078110"/>
              <a:gd name="connsiteX3" fmla="*/ 0 w 3266623"/>
              <a:gd name="connsiteY3" fmla="*/ 2880281 h 4078110"/>
              <a:gd name="connsiteX4" fmla="*/ 2477418 w 3266623"/>
              <a:gd name="connsiteY4" fmla="*/ 0 h 4078110"/>
              <a:gd name="connsiteX5" fmla="*/ 3214126 w 3266623"/>
              <a:gd name="connsiteY5" fmla="*/ 129492 h 4078110"/>
              <a:gd name="connsiteX6" fmla="*/ 3266623 w 3266623"/>
              <a:gd name="connsiteY6" fmla="*/ 151831 h 4078110"/>
              <a:gd name="connsiteX0" fmla="*/ 226466 w 3266623"/>
              <a:gd name="connsiteY0" fmla="*/ 4078110 h 4078110"/>
              <a:gd name="connsiteX1" fmla="*/ 194688 w 3266623"/>
              <a:gd name="connsiteY1" fmla="*/ 4001416 h 4078110"/>
              <a:gd name="connsiteX2" fmla="*/ 0 w 3266623"/>
              <a:gd name="connsiteY2" fmla="*/ 2880281 h 4078110"/>
              <a:gd name="connsiteX3" fmla="*/ 2477418 w 3266623"/>
              <a:gd name="connsiteY3" fmla="*/ 0 h 4078110"/>
              <a:gd name="connsiteX4" fmla="*/ 3214126 w 3266623"/>
              <a:gd name="connsiteY4" fmla="*/ 129492 h 4078110"/>
              <a:gd name="connsiteX5" fmla="*/ 3266623 w 3266623"/>
              <a:gd name="connsiteY5" fmla="*/ 151831 h 4078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6623" h="4078110">
                <a:moveTo>
                  <a:pt x="226466" y="4078110"/>
                </a:moveTo>
                <a:lnTo>
                  <a:pt x="194688" y="4001416"/>
                </a:lnTo>
                <a:cubicBezTo>
                  <a:pt x="69323" y="3656824"/>
                  <a:pt x="0" y="3277965"/>
                  <a:pt x="0" y="2880281"/>
                </a:cubicBezTo>
                <a:cubicBezTo>
                  <a:pt x="0" y="1289546"/>
                  <a:pt x="1109178" y="0"/>
                  <a:pt x="2477418" y="0"/>
                </a:cubicBezTo>
                <a:cubicBezTo>
                  <a:pt x="2733963" y="0"/>
                  <a:pt x="2981400" y="45336"/>
                  <a:pt x="3214126" y="129492"/>
                </a:cubicBezTo>
                <a:lnTo>
                  <a:pt x="3266623" y="15183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a:p>
        </p:txBody>
      </p:sp>
      <p:pic>
        <p:nvPicPr>
          <p:cNvPr id="32" name="Picture 59">
            <a:extLst>
              <a:ext uri="{FF2B5EF4-FFF2-40B4-BE49-F238E27FC236}">
                <a16:creationId xmlns:a16="http://schemas.microsoft.com/office/drawing/2014/main" id="{2F18D5DF-49E3-4BA8-BB3A-C381312633CC}"/>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t="50000" r="1985" b="5810"/>
          <a:stretch/>
        </p:blipFill>
        <p:spPr>
          <a:xfrm>
            <a:off x="173181" y="6386715"/>
            <a:ext cx="5167378" cy="252767"/>
          </a:xfrm>
          <a:prstGeom prst="rect">
            <a:avLst/>
          </a:prstGeom>
        </p:spPr>
      </p:pic>
      <p:pic>
        <p:nvPicPr>
          <p:cNvPr id="33" name="Image 32">
            <a:extLst>
              <a:ext uri="{FF2B5EF4-FFF2-40B4-BE49-F238E27FC236}">
                <a16:creationId xmlns:a16="http://schemas.microsoft.com/office/drawing/2014/main" id="{D46A0DAD-7447-48C7-839B-E2439C913B0F}"/>
              </a:ext>
            </a:extLst>
          </p:cNvPr>
          <p:cNvPicPr>
            <a:picLocks noChangeAspect="1"/>
          </p:cNvPicPr>
          <p:nvPr/>
        </p:nvPicPr>
        <p:blipFill>
          <a:blip r:embed="rId4"/>
          <a:stretch>
            <a:fillRect/>
          </a:stretch>
        </p:blipFill>
        <p:spPr>
          <a:xfrm>
            <a:off x="459569" y="210010"/>
            <a:ext cx="1454727" cy="1204385"/>
          </a:xfrm>
          <a:prstGeom prst="rect">
            <a:avLst/>
          </a:prstGeom>
        </p:spPr>
      </p:pic>
      <p:pic>
        <p:nvPicPr>
          <p:cNvPr id="18" name="Image 17" descr="Logo-DGE">
            <a:extLst>
              <a:ext uri="{FF2B5EF4-FFF2-40B4-BE49-F238E27FC236}">
                <a16:creationId xmlns:a16="http://schemas.microsoft.com/office/drawing/2014/main" id="{4DCA286F-9800-4349-AF6C-9CB6F91415F2}"/>
              </a:ext>
            </a:extLst>
          </p:cNvPr>
          <p:cNvPicPr/>
          <p:nvPr/>
        </p:nvPicPr>
        <p:blipFill rotWithShape="1">
          <a:blip r:embed="rId5">
            <a:extLst>
              <a:ext uri="{28A0092B-C50C-407E-A947-70E740481C1C}">
                <a14:useLocalDpi xmlns:a14="http://schemas.microsoft.com/office/drawing/2010/main" val="0"/>
              </a:ext>
            </a:extLst>
          </a:blip>
          <a:srcRect l="-2681" r="-1533" b="-4022"/>
          <a:stretch/>
        </p:blipFill>
        <p:spPr bwMode="auto">
          <a:xfrm>
            <a:off x="4834677" y="482813"/>
            <a:ext cx="2394657" cy="1017757"/>
          </a:xfrm>
          <a:prstGeom prst="rect">
            <a:avLst/>
          </a:prstGeom>
          <a:noFill/>
          <a:ln>
            <a:noFill/>
          </a:ln>
          <a:extLst>
            <a:ext uri="{53640926-AAD7-44D8-BBD7-CCE9431645EC}">
              <a14:shadowObscured xmlns:a14="http://schemas.microsoft.com/office/drawing/2010/main"/>
            </a:ext>
          </a:extLst>
        </p:spPr>
      </p:pic>
      <p:grpSp>
        <p:nvGrpSpPr>
          <p:cNvPr id="19" name="Group 2">
            <a:extLst>
              <a:ext uri="{FF2B5EF4-FFF2-40B4-BE49-F238E27FC236}">
                <a16:creationId xmlns:a16="http://schemas.microsoft.com/office/drawing/2014/main" id="{50C41899-BC58-413D-BEC6-FF4DCDED5CFD}"/>
              </a:ext>
            </a:extLst>
          </p:cNvPr>
          <p:cNvGrpSpPr/>
          <p:nvPr/>
        </p:nvGrpSpPr>
        <p:grpSpPr>
          <a:xfrm>
            <a:off x="1585913" y="1762736"/>
            <a:ext cx="10432905" cy="3429000"/>
            <a:chOff x="0" y="0"/>
            <a:chExt cx="24384000" cy="6858000"/>
          </a:xfrm>
        </p:grpSpPr>
        <p:pic>
          <p:nvPicPr>
            <p:cNvPr id="35" name="Picture 3">
              <a:extLst>
                <a:ext uri="{FF2B5EF4-FFF2-40B4-BE49-F238E27FC236}">
                  <a16:creationId xmlns:a16="http://schemas.microsoft.com/office/drawing/2014/main" id="{960332B9-F5B5-483F-B319-1DEE35340152}"/>
                </a:ext>
              </a:extLst>
            </p:cNvPr>
            <p:cNvPicPr>
              <a:picLocks noChangeAspect="1"/>
            </p:cNvPicPr>
            <p:nvPr/>
          </p:nvPicPr>
          <p:blipFill>
            <a:blip r:embed="rId6">
              <a:duotone>
                <a:schemeClr val="accent6">
                  <a:shade val="45000"/>
                  <a:satMod val="135000"/>
                </a:schemeClr>
                <a:prstClr val="white"/>
              </a:duotone>
            </a:blip>
            <a:srcRect t="29582" b="29582"/>
            <a:stretch>
              <a:fillRect/>
            </a:stretch>
          </p:blipFill>
          <p:spPr>
            <a:xfrm>
              <a:off x="0" y="0"/>
              <a:ext cx="24384000" cy="6858000"/>
            </a:xfrm>
            <a:prstGeom prst="rect">
              <a:avLst/>
            </a:prstGeom>
          </p:spPr>
        </p:pic>
      </p:grpSp>
      <p:sp>
        <p:nvSpPr>
          <p:cNvPr id="36" name="Rectangle 35">
            <a:extLst>
              <a:ext uri="{FF2B5EF4-FFF2-40B4-BE49-F238E27FC236}">
                <a16:creationId xmlns:a16="http://schemas.microsoft.com/office/drawing/2014/main" id="{01F6D972-8832-4B99-9164-773B727991FD}"/>
              </a:ext>
            </a:extLst>
          </p:cNvPr>
          <p:cNvSpPr/>
          <p:nvPr/>
        </p:nvSpPr>
        <p:spPr>
          <a:xfrm>
            <a:off x="3042639" y="2596887"/>
            <a:ext cx="7692634" cy="1754326"/>
          </a:xfrm>
          <a:prstGeom prst="rect">
            <a:avLst/>
          </a:prstGeom>
          <a:noFill/>
        </p:spPr>
        <p:txBody>
          <a:bodyPr wrap="square" lIns="91440" tIns="45720" rIns="91440" bIns="45720">
            <a:spAutoFit/>
          </a:bodyPr>
          <a:lstStyle/>
          <a:p>
            <a:pPr algn="ctr"/>
            <a:r>
              <a:rPr lang="fr-FR" sz="5400" b="1" dirty="0">
                <a:ln w="9525">
                  <a:solidFill>
                    <a:schemeClr val="bg1"/>
                  </a:solidFill>
                  <a:prstDash val="solid"/>
                </a:ln>
                <a:latin typeface="Cambria" panose="02040503050406030204" pitchFamily="18" charset="0"/>
                <a:ea typeface="Cambria" panose="02040503050406030204" pitchFamily="18" charset="0"/>
              </a:rPr>
              <a:t>Je vous remercie pour votre aimable attention</a:t>
            </a:r>
          </a:p>
        </p:txBody>
      </p:sp>
      <p:grpSp>
        <p:nvGrpSpPr>
          <p:cNvPr id="2" name="Groupe 1">
            <a:extLst>
              <a:ext uri="{FF2B5EF4-FFF2-40B4-BE49-F238E27FC236}">
                <a16:creationId xmlns:a16="http://schemas.microsoft.com/office/drawing/2014/main" id="{E99ED14E-4DE9-68F9-5195-3831D8AA1740}"/>
              </a:ext>
            </a:extLst>
          </p:cNvPr>
          <p:cNvGrpSpPr/>
          <p:nvPr/>
        </p:nvGrpSpPr>
        <p:grpSpPr>
          <a:xfrm>
            <a:off x="5668659" y="5844377"/>
            <a:ext cx="6350159" cy="869449"/>
            <a:chOff x="6398664" y="5577655"/>
            <a:chExt cx="5620154" cy="869449"/>
          </a:xfrm>
        </p:grpSpPr>
        <p:sp>
          <p:nvSpPr>
            <p:cNvPr id="3" name="Rectangle: Rounded Corners 2">
              <a:extLst>
                <a:ext uri="{FF2B5EF4-FFF2-40B4-BE49-F238E27FC236}">
                  <a16:creationId xmlns:a16="http://schemas.microsoft.com/office/drawing/2014/main" id="{20BAED98-1E65-A130-56D0-F99EBED276C0}"/>
                </a:ext>
              </a:extLst>
            </p:cNvPr>
            <p:cNvSpPr/>
            <p:nvPr/>
          </p:nvSpPr>
          <p:spPr>
            <a:xfrm>
              <a:off x="6398664" y="5577655"/>
              <a:ext cx="5620154" cy="869449"/>
            </a:xfrm>
            <a:prstGeom prst="roundRect">
              <a:avLst>
                <a:gd name="adj" fmla="val 8945"/>
              </a:avLst>
            </a:prstGeom>
            <a:solidFill>
              <a:srgbClr val="7CA9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67"/>
            </a:p>
          </p:txBody>
        </p:sp>
        <p:sp>
          <p:nvSpPr>
            <p:cNvPr id="4" name="TextBox 3">
              <a:extLst>
                <a:ext uri="{FF2B5EF4-FFF2-40B4-BE49-F238E27FC236}">
                  <a16:creationId xmlns:a16="http://schemas.microsoft.com/office/drawing/2014/main" id="{5D9060AF-8745-5597-BDBB-A999DB55A0EC}"/>
                </a:ext>
              </a:extLst>
            </p:cNvPr>
            <p:cNvSpPr txBox="1"/>
            <p:nvPr/>
          </p:nvSpPr>
          <p:spPr>
            <a:xfrm>
              <a:off x="6918103" y="5630245"/>
              <a:ext cx="1699618" cy="504000"/>
            </a:xfrm>
            <a:prstGeom prst="rect">
              <a:avLst/>
            </a:prstGeom>
            <a:noFill/>
          </p:spPr>
          <p:txBody>
            <a:bodyPr wrap="square" lIns="0" tIns="0" rIns="0" bIns="0" rtlCol="0" anchor="ctr">
              <a:noAutofit/>
            </a:bodyPr>
            <a:lstStyle/>
            <a:p>
              <a:r>
                <a:rPr lang="en-IN" sz="2182" dirty="0">
                  <a:solidFill>
                    <a:schemeClr val="bg1"/>
                  </a:solidFill>
                  <a:latin typeface="Arial Narrow" panose="020B0606020202030204" pitchFamily="34" charset="0"/>
                </a:rPr>
                <a:t> </a:t>
              </a:r>
            </a:p>
            <a:p>
              <a:pPr algn="ctr"/>
              <a:r>
                <a:rPr lang="fr-FR" sz="2182" b="1" dirty="0">
                  <a:solidFill>
                    <a:schemeClr val="bg1"/>
                  </a:solidFill>
                  <a:latin typeface="Arial Narrow" panose="020B0606020202030204" pitchFamily="34" charset="0"/>
                </a:rPr>
                <a:t>25 juin 2024</a:t>
              </a:r>
              <a:endParaRPr lang="en-IN" sz="2182" b="1" dirty="0">
                <a:solidFill>
                  <a:schemeClr val="bg1"/>
                </a:solidFill>
                <a:latin typeface="Arial Narrow" panose="020B0606020202030204" pitchFamily="34" charset="0"/>
              </a:endParaRPr>
            </a:p>
          </p:txBody>
        </p:sp>
        <p:sp>
          <p:nvSpPr>
            <p:cNvPr id="5" name="TextBox 4">
              <a:extLst>
                <a:ext uri="{FF2B5EF4-FFF2-40B4-BE49-F238E27FC236}">
                  <a16:creationId xmlns:a16="http://schemas.microsoft.com/office/drawing/2014/main" id="{5C5F9142-81C1-BBC7-9D53-B3AD94570C56}"/>
                </a:ext>
              </a:extLst>
            </p:cNvPr>
            <p:cNvSpPr txBox="1"/>
            <p:nvPr/>
          </p:nvSpPr>
          <p:spPr>
            <a:xfrm>
              <a:off x="9221559" y="5860065"/>
              <a:ext cx="2142793" cy="366327"/>
            </a:xfrm>
            <a:prstGeom prst="rect">
              <a:avLst/>
            </a:prstGeom>
            <a:noFill/>
          </p:spPr>
          <p:txBody>
            <a:bodyPr wrap="none" lIns="0" tIns="0" rIns="0" bIns="0" rtlCol="0" anchor="ctr">
              <a:noAutofit/>
            </a:bodyPr>
            <a:lstStyle/>
            <a:p>
              <a:pPr algn="ctr"/>
              <a:r>
                <a:rPr lang="en-IN" sz="2400" b="1" dirty="0" err="1">
                  <a:solidFill>
                    <a:schemeClr val="bg1"/>
                  </a:solidFill>
                  <a:latin typeface="Arial Narrow" panose="020B0606020202030204" pitchFamily="34" charset="0"/>
                  <a:cs typeface="Segoe UI Light" panose="020B0502040204020203" pitchFamily="34" charset="0"/>
                </a:rPr>
                <a:t>Ehouman</a:t>
              </a:r>
              <a:r>
                <a:rPr lang="en-IN" sz="2400" b="1" dirty="0">
                  <a:solidFill>
                    <a:schemeClr val="bg1"/>
                  </a:solidFill>
                  <a:latin typeface="Arial Narrow" panose="020B0606020202030204" pitchFamily="34" charset="0"/>
                  <a:cs typeface="Segoe UI Light" panose="020B0502040204020203" pitchFamily="34" charset="0"/>
                </a:rPr>
                <a:t> Narcisse KALIFA</a:t>
              </a:r>
            </a:p>
            <a:p>
              <a:pPr algn="ctr"/>
              <a:r>
                <a:rPr lang="fr-FR" sz="2000" b="1" i="1" dirty="0">
                  <a:solidFill>
                    <a:schemeClr val="bg1"/>
                  </a:solidFill>
                  <a:latin typeface="Arial Narrow" panose="020B0606020202030204" pitchFamily="34" charset="0"/>
                  <a:cs typeface="Segoe UI Light" panose="020B0502040204020203" pitchFamily="34" charset="0"/>
                </a:rPr>
                <a:t>Directeur Général de l’Energie</a:t>
              </a:r>
              <a:endParaRPr lang="en-IN" sz="2000" b="1" i="1" dirty="0">
                <a:solidFill>
                  <a:schemeClr val="bg1"/>
                </a:solidFill>
                <a:latin typeface="Arial Narrow" panose="020B0606020202030204" pitchFamily="34" charset="0"/>
                <a:cs typeface="Segoe UI Light" panose="020B0502040204020203" pitchFamily="34" charset="0"/>
              </a:endParaRPr>
            </a:p>
          </p:txBody>
        </p:sp>
        <p:cxnSp>
          <p:nvCxnSpPr>
            <p:cNvPr id="6" name="Straight Connector 5">
              <a:extLst>
                <a:ext uri="{FF2B5EF4-FFF2-40B4-BE49-F238E27FC236}">
                  <a16:creationId xmlns:a16="http://schemas.microsoft.com/office/drawing/2014/main" id="{D2C874EE-019E-430A-0B66-FA536CC2F4D1}"/>
                </a:ext>
              </a:extLst>
            </p:cNvPr>
            <p:cNvCxnSpPr>
              <a:cxnSpLocks/>
            </p:cNvCxnSpPr>
            <p:nvPr/>
          </p:nvCxnSpPr>
          <p:spPr>
            <a:xfrm>
              <a:off x="8578604" y="5775177"/>
              <a:ext cx="0" cy="603159"/>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2" descr="Afficher l’image source">
              <a:extLst>
                <a:ext uri="{FF2B5EF4-FFF2-40B4-BE49-F238E27FC236}">
                  <a16:creationId xmlns:a16="http://schemas.microsoft.com/office/drawing/2014/main" id="{270C927F-3239-84B0-CAE5-64F0F385C00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10392" y="5702151"/>
              <a:ext cx="544562" cy="544562"/>
            </a:xfrm>
            <a:prstGeom prst="round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46677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29">
            <a:extLst>
              <a:ext uri="{FF2B5EF4-FFF2-40B4-BE49-F238E27FC236}">
                <a16:creationId xmlns:a16="http://schemas.microsoft.com/office/drawing/2014/main" id="{8FE5F547-373A-4C04-BCA0-AE67DB664998}"/>
              </a:ext>
            </a:extLst>
          </p:cNvPr>
          <p:cNvSpPr/>
          <p:nvPr/>
        </p:nvSpPr>
        <p:spPr>
          <a:xfrm>
            <a:off x="9930117" y="144174"/>
            <a:ext cx="2088701" cy="773575"/>
          </a:xfrm>
          <a:custGeom>
            <a:avLst/>
            <a:gdLst>
              <a:gd name="connsiteX0" fmla="*/ 395409 w 763365"/>
              <a:gd name="connsiteY0" fmla="*/ 0 h 945480"/>
              <a:gd name="connsiteX1" fmla="*/ 763365 w 763365"/>
              <a:gd name="connsiteY1" fmla="*/ 0 h 945480"/>
              <a:gd name="connsiteX2" fmla="*/ 763365 w 763365"/>
              <a:gd name="connsiteY2" fmla="*/ 945480 h 945480"/>
              <a:gd name="connsiteX3" fmla="*/ 0 w 763365"/>
              <a:gd name="connsiteY3" fmla="*/ 945480 h 945480"/>
              <a:gd name="connsiteX4" fmla="*/ 395409 w 763365"/>
              <a:gd name="connsiteY4" fmla="*/ 0 h 945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365" h="945480">
                <a:moveTo>
                  <a:pt x="395409" y="0"/>
                </a:moveTo>
                <a:lnTo>
                  <a:pt x="763365" y="0"/>
                </a:lnTo>
                <a:lnTo>
                  <a:pt x="763365" y="945480"/>
                </a:lnTo>
                <a:lnTo>
                  <a:pt x="0" y="945480"/>
                </a:lnTo>
                <a:lnTo>
                  <a:pt x="395409" y="0"/>
                </a:lnTo>
                <a:close/>
              </a:path>
            </a:pathLst>
          </a:custGeom>
          <a:solidFill>
            <a:srgbClr val="F8B3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sp>
        <p:nvSpPr>
          <p:cNvPr id="34" name="Freeform: Shape 27">
            <a:extLst>
              <a:ext uri="{FF2B5EF4-FFF2-40B4-BE49-F238E27FC236}">
                <a16:creationId xmlns:a16="http://schemas.microsoft.com/office/drawing/2014/main" id="{8394201F-C2B4-4550-AACF-D1285A01BE6A}"/>
              </a:ext>
            </a:extLst>
          </p:cNvPr>
          <p:cNvSpPr/>
          <p:nvPr/>
        </p:nvSpPr>
        <p:spPr>
          <a:xfrm>
            <a:off x="173182" y="2400130"/>
            <a:ext cx="1454727" cy="1526939"/>
          </a:xfrm>
          <a:custGeom>
            <a:avLst/>
            <a:gdLst>
              <a:gd name="connsiteX0" fmla="*/ 0 w 1778000"/>
              <a:gd name="connsiteY0" fmla="*/ 0 h 2269479"/>
              <a:gd name="connsiteX1" fmla="*/ 1778000 w 1778000"/>
              <a:gd name="connsiteY1" fmla="*/ 0 h 2269479"/>
              <a:gd name="connsiteX2" fmla="*/ 816944 w 1778000"/>
              <a:gd name="connsiteY2" fmla="*/ 2269479 h 2269479"/>
              <a:gd name="connsiteX3" fmla="*/ 0 w 1778000"/>
              <a:gd name="connsiteY3" fmla="*/ 2269479 h 2269479"/>
              <a:gd name="connsiteX4" fmla="*/ 0 w 1778000"/>
              <a:gd name="connsiteY4" fmla="*/ 0 h 2269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0" h="2269479">
                <a:moveTo>
                  <a:pt x="0" y="0"/>
                </a:moveTo>
                <a:lnTo>
                  <a:pt x="1778000" y="0"/>
                </a:lnTo>
                <a:lnTo>
                  <a:pt x="816944" y="2269479"/>
                </a:lnTo>
                <a:lnTo>
                  <a:pt x="0" y="2269479"/>
                </a:lnTo>
                <a:lnTo>
                  <a:pt x="0" y="0"/>
                </a:lnTo>
                <a:close/>
              </a:path>
            </a:pathLst>
          </a:custGeom>
          <a:solidFill>
            <a:srgbClr val="F8B33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sz="1767" dirty="0"/>
          </a:p>
        </p:txBody>
      </p:sp>
      <p:grpSp>
        <p:nvGrpSpPr>
          <p:cNvPr id="5" name="Groupe 4">
            <a:extLst>
              <a:ext uri="{FF2B5EF4-FFF2-40B4-BE49-F238E27FC236}">
                <a16:creationId xmlns:a16="http://schemas.microsoft.com/office/drawing/2014/main" id="{DCCC8C19-5847-4444-B439-F14C3FB27B24}"/>
              </a:ext>
            </a:extLst>
          </p:cNvPr>
          <p:cNvGrpSpPr/>
          <p:nvPr/>
        </p:nvGrpSpPr>
        <p:grpSpPr>
          <a:xfrm>
            <a:off x="3913521" y="1103417"/>
            <a:ext cx="8079672" cy="792000"/>
            <a:chOff x="4696990" y="1608130"/>
            <a:chExt cx="8052123" cy="792000"/>
          </a:xfrm>
        </p:grpSpPr>
        <p:sp>
          <p:nvSpPr>
            <p:cNvPr id="54" name="Rectangle 53">
              <a:extLst>
                <a:ext uri="{FF2B5EF4-FFF2-40B4-BE49-F238E27FC236}">
                  <a16:creationId xmlns:a16="http://schemas.microsoft.com/office/drawing/2014/main" id="{610C9B05-4234-49F9-9559-ED6E1CE8DD8C}"/>
                </a:ext>
              </a:extLst>
            </p:cNvPr>
            <p:cNvSpPr/>
            <p:nvPr/>
          </p:nvSpPr>
          <p:spPr>
            <a:xfrm>
              <a:off x="5143136" y="1668988"/>
              <a:ext cx="7605977" cy="684000"/>
            </a:xfrm>
            <a:prstGeom prst="rect">
              <a:avLst/>
            </a:prstGeom>
            <a:gradFill>
              <a:gsLst>
                <a:gs pos="27000">
                  <a:schemeClr val="accent3">
                    <a:lumMod val="40000"/>
                    <a:lumOff val="60000"/>
                  </a:schemeClr>
                </a:gs>
                <a:gs pos="5000">
                  <a:schemeClr val="accent3">
                    <a:lumMod val="20000"/>
                    <a:lumOff val="80000"/>
                  </a:schemeClr>
                </a:gs>
                <a:gs pos="100000">
                  <a:schemeClr val="accent3">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white"/>
                </a:solidFill>
                <a:latin typeface="Arial Narrow" panose="020B0606020202030204" pitchFamily="34" charset="0"/>
              </a:endParaRPr>
            </a:p>
          </p:txBody>
        </p:sp>
        <p:sp>
          <p:nvSpPr>
            <p:cNvPr id="55" name="TextBox 12">
              <a:extLst>
                <a:ext uri="{FF2B5EF4-FFF2-40B4-BE49-F238E27FC236}">
                  <a16:creationId xmlns:a16="http://schemas.microsoft.com/office/drawing/2014/main" id="{0BFA8E74-9C0C-40B0-8065-6C7EC4890A62}"/>
                </a:ext>
              </a:extLst>
            </p:cNvPr>
            <p:cNvSpPr txBox="1"/>
            <p:nvPr/>
          </p:nvSpPr>
          <p:spPr>
            <a:xfrm>
              <a:off x="5531354" y="1643907"/>
              <a:ext cx="6816678" cy="707886"/>
            </a:xfrm>
            <a:prstGeom prst="rect">
              <a:avLst/>
            </a:prstGeom>
            <a:noFill/>
          </p:spPr>
          <p:txBody>
            <a:bodyPr wrap="square" rtlCol="0" anchor="ctr">
              <a:spAutoFit/>
            </a:bodyPr>
            <a:lstStyle/>
            <a:p>
              <a:pPr defTabSz="609630">
                <a:spcBef>
                  <a:spcPts val="600"/>
                </a:spcBef>
                <a:spcAft>
                  <a:spcPts val="600"/>
                </a:spcAft>
                <a:defRPr/>
              </a:pPr>
              <a:r>
                <a:rPr lang="fr-FR" sz="2000" b="1" dirty="0">
                  <a:solidFill>
                    <a:schemeClr val="tx1"/>
                  </a:solidFill>
                  <a:latin typeface="Cambria" panose="02040503050406030204" pitchFamily="18" charset="0"/>
                  <a:ea typeface="Cambria" panose="02040503050406030204" pitchFamily="18" charset="0"/>
                  <a:cs typeface="Arial" panose="020B0604020202020204" pitchFamily="34" charset="0"/>
                </a:rPr>
                <a:t>AMBITION</a:t>
              </a:r>
              <a:r>
                <a:rPr lang="fr-FR" sz="2000" b="1" dirty="0">
                  <a:solidFill>
                    <a:prstClr val="black"/>
                  </a:solidFill>
                  <a:latin typeface="Cambria" panose="02040503050406030204" pitchFamily="18" charset="0"/>
                  <a:ea typeface="Cambria" panose="02040503050406030204" pitchFamily="18" charset="0"/>
                </a:rPr>
                <a:t> ET OBJECTIF DE LA POLITIQUE ENERGETIQUE</a:t>
              </a:r>
            </a:p>
          </p:txBody>
        </p:sp>
        <p:sp>
          <p:nvSpPr>
            <p:cNvPr id="56" name="Oval 102">
              <a:extLst>
                <a:ext uri="{FF2B5EF4-FFF2-40B4-BE49-F238E27FC236}">
                  <a16:creationId xmlns:a16="http://schemas.microsoft.com/office/drawing/2014/main" id="{44ABA8D3-21D3-48F5-B5BD-E8CE4FD83A0E}"/>
                </a:ext>
              </a:extLst>
            </p:cNvPr>
            <p:cNvSpPr>
              <a:spLocks/>
            </p:cNvSpPr>
            <p:nvPr/>
          </p:nvSpPr>
          <p:spPr>
            <a:xfrm>
              <a:off x="4696990" y="1608130"/>
              <a:ext cx="789301" cy="792000"/>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1</a:t>
              </a:r>
            </a:p>
          </p:txBody>
        </p:sp>
      </p:grpSp>
      <p:grpSp>
        <p:nvGrpSpPr>
          <p:cNvPr id="4" name="Groupe 3">
            <a:extLst>
              <a:ext uri="{FF2B5EF4-FFF2-40B4-BE49-F238E27FC236}">
                <a16:creationId xmlns:a16="http://schemas.microsoft.com/office/drawing/2014/main" id="{DF50DFC8-AAD3-45D5-9B8A-12D7DDB04AD6}"/>
              </a:ext>
            </a:extLst>
          </p:cNvPr>
          <p:cNvGrpSpPr/>
          <p:nvPr/>
        </p:nvGrpSpPr>
        <p:grpSpPr>
          <a:xfrm>
            <a:off x="4599459" y="2018055"/>
            <a:ext cx="7393743" cy="792000"/>
            <a:chOff x="4102970" y="1470150"/>
            <a:chExt cx="7712219" cy="792000"/>
          </a:xfrm>
        </p:grpSpPr>
        <p:sp>
          <p:nvSpPr>
            <p:cNvPr id="58" name="Rectangle 57">
              <a:extLst>
                <a:ext uri="{FF2B5EF4-FFF2-40B4-BE49-F238E27FC236}">
                  <a16:creationId xmlns:a16="http://schemas.microsoft.com/office/drawing/2014/main" id="{2AAAF35E-66D5-4870-8B49-E221B01E0E1D}"/>
                </a:ext>
              </a:extLst>
            </p:cNvPr>
            <p:cNvSpPr/>
            <p:nvPr/>
          </p:nvSpPr>
          <p:spPr>
            <a:xfrm>
              <a:off x="4530362" y="1528204"/>
              <a:ext cx="7284827" cy="684000"/>
            </a:xfrm>
            <a:prstGeom prst="rect">
              <a:avLst/>
            </a:prstGeom>
            <a:gradFill>
              <a:gsLst>
                <a:gs pos="27000">
                  <a:schemeClr val="accent3">
                    <a:lumMod val="40000"/>
                    <a:lumOff val="60000"/>
                  </a:schemeClr>
                </a:gs>
                <a:gs pos="5000">
                  <a:schemeClr val="accent3">
                    <a:lumMod val="20000"/>
                    <a:lumOff val="80000"/>
                  </a:schemeClr>
                </a:gs>
                <a:gs pos="100000">
                  <a:schemeClr val="accent3">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white"/>
                </a:solidFill>
                <a:latin typeface="Arial Narrow" panose="020B0606020202030204" pitchFamily="34" charset="0"/>
              </a:endParaRPr>
            </a:p>
          </p:txBody>
        </p:sp>
        <p:sp>
          <p:nvSpPr>
            <p:cNvPr id="59" name="TextBox 17">
              <a:extLst>
                <a:ext uri="{FF2B5EF4-FFF2-40B4-BE49-F238E27FC236}">
                  <a16:creationId xmlns:a16="http://schemas.microsoft.com/office/drawing/2014/main" id="{83130219-1A73-4EC1-8FEE-C9B4A3AB8799}"/>
                </a:ext>
              </a:extLst>
            </p:cNvPr>
            <p:cNvSpPr txBox="1"/>
            <p:nvPr/>
          </p:nvSpPr>
          <p:spPr>
            <a:xfrm>
              <a:off x="4997293" y="1513179"/>
              <a:ext cx="5407281" cy="707886"/>
            </a:xfrm>
            <a:prstGeom prst="rect">
              <a:avLst/>
            </a:prstGeom>
            <a:noFill/>
          </p:spPr>
          <p:txBody>
            <a:bodyPr wrap="square" rtlCol="0" anchor="ctr">
              <a:spAutoFit/>
            </a:bodyPr>
            <a:lstStyle/>
            <a:p>
              <a:pPr defTabSz="609630">
                <a:defRPr/>
              </a:pPr>
              <a:r>
                <a:rPr lang="fr-FR" sz="2000" b="1" dirty="0">
                  <a:solidFill>
                    <a:prstClr val="black"/>
                  </a:solidFill>
                  <a:latin typeface="Cambria" panose="02040503050406030204" pitchFamily="18" charset="0"/>
                  <a:ea typeface="Cambria" panose="02040503050406030204" pitchFamily="18" charset="0"/>
                </a:rPr>
                <a:t>AXES STRATEGIQUES DE DEVELOPPEMENT </a:t>
              </a:r>
              <a:endParaRPr lang="en-US" sz="2000" b="1" dirty="0">
                <a:solidFill>
                  <a:prstClr val="black"/>
                </a:solidFill>
                <a:latin typeface="Cambria" panose="02040503050406030204" pitchFamily="18" charset="0"/>
                <a:ea typeface="Cambria" panose="02040503050406030204" pitchFamily="18" charset="0"/>
              </a:endParaRPr>
            </a:p>
          </p:txBody>
        </p:sp>
        <p:sp>
          <p:nvSpPr>
            <p:cNvPr id="60" name="Oval 103">
              <a:extLst>
                <a:ext uri="{FF2B5EF4-FFF2-40B4-BE49-F238E27FC236}">
                  <a16:creationId xmlns:a16="http://schemas.microsoft.com/office/drawing/2014/main" id="{5F92F582-9477-4CC5-97C9-D8AE9E9D0CAF}"/>
                </a:ext>
              </a:extLst>
            </p:cNvPr>
            <p:cNvSpPr>
              <a:spLocks/>
            </p:cNvSpPr>
            <p:nvPr/>
          </p:nvSpPr>
          <p:spPr>
            <a:xfrm>
              <a:off x="4102970" y="1470150"/>
              <a:ext cx="826111" cy="792000"/>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2</a:t>
              </a:r>
            </a:p>
          </p:txBody>
        </p:sp>
      </p:grpSp>
      <p:grpSp>
        <p:nvGrpSpPr>
          <p:cNvPr id="61" name="Group 6">
            <a:extLst>
              <a:ext uri="{FF2B5EF4-FFF2-40B4-BE49-F238E27FC236}">
                <a16:creationId xmlns:a16="http://schemas.microsoft.com/office/drawing/2014/main" id="{ED91D354-8AD5-4025-8758-09698ADB065C}"/>
              </a:ext>
            </a:extLst>
          </p:cNvPr>
          <p:cNvGrpSpPr/>
          <p:nvPr/>
        </p:nvGrpSpPr>
        <p:grpSpPr>
          <a:xfrm>
            <a:off x="3943462" y="4924541"/>
            <a:ext cx="8023401" cy="792000"/>
            <a:chOff x="4316173" y="3928398"/>
            <a:chExt cx="8825742" cy="871200"/>
          </a:xfrm>
        </p:grpSpPr>
        <p:sp>
          <p:nvSpPr>
            <p:cNvPr id="62" name="Rectangle 61">
              <a:extLst>
                <a:ext uri="{FF2B5EF4-FFF2-40B4-BE49-F238E27FC236}">
                  <a16:creationId xmlns:a16="http://schemas.microsoft.com/office/drawing/2014/main" id="{56FE84B2-A866-4B57-B304-7AB4F383B314}"/>
                </a:ext>
              </a:extLst>
            </p:cNvPr>
            <p:cNvSpPr/>
            <p:nvPr/>
          </p:nvSpPr>
          <p:spPr>
            <a:xfrm>
              <a:off x="4786314" y="3975902"/>
              <a:ext cx="8355601" cy="752400"/>
            </a:xfrm>
            <a:prstGeom prst="rect">
              <a:avLst/>
            </a:prstGeom>
            <a:gradFill>
              <a:gsLst>
                <a:gs pos="27000">
                  <a:schemeClr val="accent3">
                    <a:lumMod val="40000"/>
                    <a:lumOff val="60000"/>
                  </a:schemeClr>
                </a:gs>
                <a:gs pos="5000">
                  <a:schemeClr val="accent3">
                    <a:lumMod val="20000"/>
                    <a:lumOff val="80000"/>
                  </a:schemeClr>
                </a:gs>
                <a:gs pos="100000">
                  <a:schemeClr val="accent3">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white"/>
                </a:solidFill>
                <a:latin typeface="Arial Narrow" panose="020B0606020202030204" pitchFamily="34" charset="0"/>
              </a:endParaRPr>
            </a:p>
          </p:txBody>
        </p:sp>
        <p:sp>
          <p:nvSpPr>
            <p:cNvPr id="63" name="TextBox 20">
              <a:extLst>
                <a:ext uri="{FF2B5EF4-FFF2-40B4-BE49-F238E27FC236}">
                  <a16:creationId xmlns:a16="http://schemas.microsoft.com/office/drawing/2014/main" id="{2A66CAB5-8092-4990-8831-0B08670CE124}"/>
                </a:ext>
              </a:extLst>
            </p:cNvPr>
            <p:cNvSpPr txBox="1"/>
            <p:nvPr/>
          </p:nvSpPr>
          <p:spPr>
            <a:xfrm>
              <a:off x="5243516" y="4132041"/>
              <a:ext cx="6512723" cy="440121"/>
            </a:xfrm>
            <a:prstGeom prst="rect">
              <a:avLst/>
            </a:prstGeom>
            <a:noFill/>
          </p:spPr>
          <p:txBody>
            <a:bodyPr wrap="square" rtlCol="0" anchor="ctr">
              <a:spAutoFit/>
            </a:bodyPr>
            <a:lstStyle/>
            <a:p>
              <a:pPr defTabSz="609630">
                <a:defRPr/>
              </a:pPr>
              <a:r>
                <a:rPr lang="fr-FR" sz="2000" b="1" dirty="0">
                  <a:solidFill>
                    <a:prstClr val="black"/>
                  </a:solidFill>
                  <a:latin typeface="Cambria" panose="02040503050406030204" pitchFamily="18" charset="0"/>
                  <a:ea typeface="Cambria" panose="02040503050406030204" pitchFamily="18" charset="0"/>
                </a:rPr>
                <a:t>DOCUMENTS DE POLITIQUE ENERGETIQUE</a:t>
              </a:r>
            </a:p>
          </p:txBody>
        </p:sp>
        <p:sp>
          <p:nvSpPr>
            <p:cNvPr id="64" name="Oval 104">
              <a:extLst>
                <a:ext uri="{FF2B5EF4-FFF2-40B4-BE49-F238E27FC236}">
                  <a16:creationId xmlns:a16="http://schemas.microsoft.com/office/drawing/2014/main" id="{57D6180E-3B60-4A7A-9F1F-A6FD2F07DEAE}"/>
                </a:ext>
              </a:extLst>
            </p:cNvPr>
            <p:cNvSpPr>
              <a:spLocks noChangeAspect="1"/>
            </p:cNvSpPr>
            <p:nvPr/>
          </p:nvSpPr>
          <p:spPr>
            <a:xfrm>
              <a:off x="4316173" y="3928398"/>
              <a:ext cx="871200" cy="871200"/>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5</a:t>
              </a:r>
            </a:p>
          </p:txBody>
        </p:sp>
      </p:grpSp>
      <p:grpSp>
        <p:nvGrpSpPr>
          <p:cNvPr id="2" name="Groupe 1">
            <a:extLst>
              <a:ext uri="{FF2B5EF4-FFF2-40B4-BE49-F238E27FC236}">
                <a16:creationId xmlns:a16="http://schemas.microsoft.com/office/drawing/2014/main" id="{FD3F02CA-81C9-4115-9FAF-4CFE955740D5}"/>
              </a:ext>
            </a:extLst>
          </p:cNvPr>
          <p:cNvGrpSpPr/>
          <p:nvPr/>
        </p:nvGrpSpPr>
        <p:grpSpPr>
          <a:xfrm>
            <a:off x="809632" y="1486099"/>
            <a:ext cx="3872484" cy="3872484"/>
            <a:chOff x="1066800" y="1343219"/>
            <a:chExt cx="3872484" cy="3872484"/>
          </a:xfrm>
        </p:grpSpPr>
        <p:sp>
          <p:nvSpPr>
            <p:cNvPr id="52" name="Donut 2">
              <a:extLst>
                <a:ext uri="{FF2B5EF4-FFF2-40B4-BE49-F238E27FC236}">
                  <a16:creationId xmlns:a16="http://schemas.microsoft.com/office/drawing/2014/main" id="{9373D4BE-79A3-44F2-B18C-BFF50A2168B4}"/>
                </a:ext>
              </a:extLst>
            </p:cNvPr>
            <p:cNvSpPr/>
            <p:nvPr/>
          </p:nvSpPr>
          <p:spPr>
            <a:xfrm>
              <a:off x="1258463" y="1518358"/>
              <a:ext cx="3520440" cy="3520440"/>
            </a:xfrm>
            <a:prstGeom prst="donut">
              <a:avLst>
                <a:gd name="adj" fmla="val 1068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black"/>
                </a:solidFill>
                <a:latin typeface="Arial Narrow" panose="020B0606020202030204" pitchFamily="34" charset="0"/>
              </a:endParaRPr>
            </a:p>
          </p:txBody>
        </p:sp>
        <p:grpSp>
          <p:nvGrpSpPr>
            <p:cNvPr id="75" name="Groupe 74">
              <a:extLst>
                <a:ext uri="{FF2B5EF4-FFF2-40B4-BE49-F238E27FC236}">
                  <a16:creationId xmlns:a16="http://schemas.microsoft.com/office/drawing/2014/main" id="{3BF383AE-AECB-4339-A876-6F0A979040BE}"/>
                </a:ext>
              </a:extLst>
            </p:cNvPr>
            <p:cNvGrpSpPr/>
            <p:nvPr/>
          </p:nvGrpSpPr>
          <p:grpSpPr>
            <a:xfrm>
              <a:off x="1066800" y="1343219"/>
              <a:ext cx="3872484" cy="3872484"/>
              <a:chOff x="1066800" y="1343219"/>
              <a:chExt cx="3872484" cy="3872484"/>
            </a:xfrm>
          </p:grpSpPr>
          <p:sp>
            <p:nvSpPr>
              <p:cNvPr id="76" name="Donut 101">
                <a:extLst>
                  <a:ext uri="{FF2B5EF4-FFF2-40B4-BE49-F238E27FC236}">
                    <a16:creationId xmlns:a16="http://schemas.microsoft.com/office/drawing/2014/main" id="{43F4F9DF-D9E3-4804-8CBC-C06361631C33}"/>
                  </a:ext>
                </a:extLst>
              </p:cNvPr>
              <p:cNvSpPr/>
              <p:nvPr/>
            </p:nvSpPr>
            <p:spPr>
              <a:xfrm>
                <a:off x="1066800" y="1343219"/>
                <a:ext cx="3872484" cy="3872484"/>
              </a:xfrm>
              <a:prstGeom prst="donut">
                <a:avLst>
                  <a:gd name="adj" fmla="val 151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black"/>
                  </a:solidFill>
                  <a:latin typeface="Arial Narrow" panose="020B0606020202030204" pitchFamily="34" charset="0"/>
                </a:endParaRPr>
              </a:p>
            </p:txBody>
          </p:sp>
          <p:sp>
            <p:nvSpPr>
              <p:cNvPr id="77" name="TextBox 117">
                <a:extLst>
                  <a:ext uri="{FF2B5EF4-FFF2-40B4-BE49-F238E27FC236}">
                    <a16:creationId xmlns:a16="http://schemas.microsoft.com/office/drawing/2014/main" id="{CE172B9B-5C15-4863-8CD3-517C26115D9D}"/>
                  </a:ext>
                </a:extLst>
              </p:cNvPr>
              <p:cNvSpPr txBox="1"/>
              <p:nvPr/>
            </p:nvSpPr>
            <p:spPr>
              <a:xfrm>
                <a:off x="1795085" y="2926297"/>
                <a:ext cx="2447197" cy="564322"/>
              </a:xfrm>
              <a:prstGeom prst="rect">
                <a:avLst/>
              </a:prstGeom>
              <a:noFill/>
            </p:spPr>
            <p:txBody>
              <a:bodyPr wrap="square" rtlCol="0">
                <a:spAutoFit/>
              </a:bodyPr>
              <a:lstStyle/>
              <a:p>
                <a:pPr algn="ctr" defTabSz="609630">
                  <a:defRPr/>
                </a:pPr>
                <a:r>
                  <a:rPr lang="en-US" sz="3067" b="1" dirty="0">
                    <a:solidFill>
                      <a:srgbClr val="9BBB59">
                        <a:lumMod val="50000"/>
                      </a:srgbClr>
                    </a:solidFill>
                    <a:latin typeface="Arial Narrow" panose="020B0606020202030204" pitchFamily="34" charset="0"/>
                  </a:rPr>
                  <a:t>SOMMAIRE</a:t>
                </a:r>
                <a:endParaRPr lang="fr-FR" sz="3067" b="1" dirty="0">
                  <a:solidFill>
                    <a:srgbClr val="9BBB59">
                      <a:lumMod val="50000"/>
                    </a:srgbClr>
                  </a:solidFill>
                  <a:latin typeface="Arial Narrow" panose="020B0606020202030204" pitchFamily="34" charset="0"/>
                </a:endParaRPr>
              </a:p>
            </p:txBody>
          </p:sp>
        </p:grpSp>
      </p:grpSp>
      <p:pic>
        <p:nvPicPr>
          <p:cNvPr id="44" name="Image 43">
            <a:extLst>
              <a:ext uri="{FF2B5EF4-FFF2-40B4-BE49-F238E27FC236}">
                <a16:creationId xmlns:a16="http://schemas.microsoft.com/office/drawing/2014/main" id="{318493B9-7F0E-46FA-99C0-6FB0AF7BD2E1}"/>
              </a:ext>
            </a:extLst>
          </p:cNvPr>
          <p:cNvPicPr>
            <a:picLocks noChangeAspect="1"/>
          </p:cNvPicPr>
          <p:nvPr/>
        </p:nvPicPr>
        <p:blipFill>
          <a:blip r:embed="rId2"/>
          <a:stretch>
            <a:fillRect/>
          </a:stretch>
        </p:blipFill>
        <p:spPr>
          <a:xfrm>
            <a:off x="459569" y="210010"/>
            <a:ext cx="1454727" cy="1204385"/>
          </a:xfrm>
          <a:prstGeom prst="rect">
            <a:avLst/>
          </a:prstGeom>
        </p:spPr>
      </p:pic>
      <p:grpSp>
        <p:nvGrpSpPr>
          <p:cNvPr id="3" name="Groupe 2">
            <a:extLst>
              <a:ext uri="{FF2B5EF4-FFF2-40B4-BE49-F238E27FC236}">
                <a16:creationId xmlns:a16="http://schemas.microsoft.com/office/drawing/2014/main" id="{75B1BF60-53F3-61A2-929D-2520388576AF}"/>
              </a:ext>
            </a:extLst>
          </p:cNvPr>
          <p:cNvGrpSpPr/>
          <p:nvPr/>
        </p:nvGrpSpPr>
        <p:grpSpPr>
          <a:xfrm>
            <a:off x="4822333" y="3022863"/>
            <a:ext cx="7177748" cy="792000"/>
            <a:chOff x="4102970" y="1470150"/>
            <a:chExt cx="7486916" cy="792000"/>
          </a:xfrm>
        </p:grpSpPr>
        <p:sp>
          <p:nvSpPr>
            <p:cNvPr id="6" name="Rectangle 5">
              <a:extLst>
                <a:ext uri="{FF2B5EF4-FFF2-40B4-BE49-F238E27FC236}">
                  <a16:creationId xmlns:a16="http://schemas.microsoft.com/office/drawing/2014/main" id="{2A639638-5DC2-F582-0C85-2792BF7CEC66}"/>
                </a:ext>
              </a:extLst>
            </p:cNvPr>
            <p:cNvSpPr/>
            <p:nvPr/>
          </p:nvSpPr>
          <p:spPr>
            <a:xfrm>
              <a:off x="4530368" y="1528204"/>
              <a:ext cx="7059518" cy="684000"/>
            </a:xfrm>
            <a:prstGeom prst="rect">
              <a:avLst/>
            </a:prstGeom>
            <a:gradFill>
              <a:gsLst>
                <a:gs pos="27000">
                  <a:schemeClr val="accent3">
                    <a:lumMod val="40000"/>
                    <a:lumOff val="60000"/>
                  </a:schemeClr>
                </a:gs>
                <a:gs pos="5000">
                  <a:schemeClr val="accent3">
                    <a:lumMod val="20000"/>
                    <a:lumOff val="80000"/>
                  </a:schemeClr>
                </a:gs>
                <a:gs pos="100000">
                  <a:schemeClr val="accent3">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white"/>
                </a:solidFill>
                <a:latin typeface="Arial Narrow" panose="020B0606020202030204" pitchFamily="34" charset="0"/>
              </a:endParaRPr>
            </a:p>
          </p:txBody>
        </p:sp>
        <p:sp>
          <p:nvSpPr>
            <p:cNvPr id="7" name="TextBox 17">
              <a:extLst>
                <a:ext uri="{FF2B5EF4-FFF2-40B4-BE49-F238E27FC236}">
                  <a16:creationId xmlns:a16="http://schemas.microsoft.com/office/drawing/2014/main" id="{034F60D5-1296-4D96-ADAF-C85B791D7AF9}"/>
                </a:ext>
              </a:extLst>
            </p:cNvPr>
            <p:cNvSpPr txBox="1"/>
            <p:nvPr/>
          </p:nvSpPr>
          <p:spPr>
            <a:xfrm>
              <a:off x="4937033" y="1513179"/>
              <a:ext cx="6608911" cy="707886"/>
            </a:xfrm>
            <a:prstGeom prst="rect">
              <a:avLst/>
            </a:prstGeom>
            <a:noFill/>
          </p:spPr>
          <p:txBody>
            <a:bodyPr wrap="square" rtlCol="0" anchor="ctr">
              <a:spAutoFit/>
            </a:bodyPr>
            <a:lstStyle/>
            <a:p>
              <a:pPr defTabSz="609630">
                <a:defRPr/>
              </a:pPr>
              <a:r>
                <a:rPr lang="fr-FR" sz="2000" b="1" dirty="0">
                  <a:solidFill>
                    <a:prstClr val="black"/>
                  </a:solidFill>
                  <a:latin typeface="Cambria" panose="02040503050406030204" pitchFamily="18" charset="0"/>
                  <a:ea typeface="Cambria" panose="02040503050406030204" pitchFamily="18" charset="0"/>
                </a:rPr>
                <a:t>LES FACTEURS CLES DE LA POLITIQUE ENERGETIQUE</a:t>
              </a:r>
              <a:endParaRPr lang="en-US" sz="2000" b="1" dirty="0">
                <a:solidFill>
                  <a:prstClr val="black"/>
                </a:solidFill>
                <a:latin typeface="Cambria" panose="02040503050406030204" pitchFamily="18" charset="0"/>
                <a:ea typeface="Cambria" panose="02040503050406030204" pitchFamily="18" charset="0"/>
              </a:endParaRPr>
            </a:p>
          </p:txBody>
        </p:sp>
        <p:sp>
          <p:nvSpPr>
            <p:cNvPr id="8" name="Oval 103">
              <a:extLst>
                <a:ext uri="{FF2B5EF4-FFF2-40B4-BE49-F238E27FC236}">
                  <a16:creationId xmlns:a16="http://schemas.microsoft.com/office/drawing/2014/main" id="{003F7B0C-641B-F6B4-87D2-2DD8A37FB1AE}"/>
                </a:ext>
              </a:extLst>
            </p:cNvPr>
            <p:cNvSpPr>
              <a:spLocks/>
            </p:cNvSpPr>
            <p:nvPr/>
          </p:nvSpPr>
          <p:spPr>
            <a:xfrm>
              <a:off x="4102970" y="1470150"/>
              <a:ext cx="826111" cy="792000"/>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3</a:t>
              </a:r>
            </a:p>
          </p:txBody>
        </p:sp>
      </p:grpSp>
      <p:grpSp>
        <p:nvGrpSpPr>
          <p:cNvPr id="9" name="Groupe 8">
            <a:extLst>
              <a:ext uri="{FF2B5EF4-FFF2-40B4-BE49-F238E27FC236}">
                <a16:creationId xmlns:a16="http://schemas.microsoft.com/office/drawing/2014/main" id="{0280F7E6-99B2-94AE-E0FC-005BE81D6471}"/>
              </a:ext>
            </a:extLst>
          </p:cNvPr>
          <p:cNvGrpSpPr/>
          <p:nvPr/>
        </p:nvGrpSpPr>
        <p:grpSpPr>
          <a:xfrm>
            <a:off x="4631845" y="4009495"/>
            <a:ext cx="7357723" cy="792000"/>
            <a:chOff x="4102970" y="1470150"/>
            <a:chExt cx="7674645" cy="792000"/>
          </a:xfrm>
        </p:grpSpPr>
        <p:sp>
          <p:nvSpPr>
            <p:cNvPr id="10" name="Rectangle 9">
              <a:extLst>
                <a:ext uri="{FF2B5EF4-FFF2-40B4-BE49-F238E27FC236}">
                  <a16:creationId xmlns:a16="http://schemas.microsoft.com/office/drawing/2014/main" id="{60C5F523-BD14-3ABF-3968-4D66509351B0}"/>
                </a:ext>
              </a:extLst>
            </p:cNvPr>
            <p:cNvSpPr/>
            <p:nvPr/>
          </p:nvSpPr>
          <p:spPr>
            <a:xfrm>
              <a:off x="4530341" y="1528204"/>
              <a:ext cx="7247274" cy="684000"/>
            </a:xfrm>
            <a:prstGeom prst="rect">
              <a:avLst/>
            </a:prstGeom>
            <a:gradFill>
              <a:gsLst>
                <a:gs pos="27000">
                  <a:schemeClr val="accent3">
                    <a:lumMod val="40000"/>
                    <a:lumOff val="60000"/>
                  </a:schemeClr>
                </a:gs>
                <a:gs pos="5000">
                  <a:schemeClr val="accent3">
                    <a:lumMod val="20000"/>
                    <a:lumOff val="80000"/>
                  </a:schemeClr>
                </a:gs>
                <a:gs pos="100000">
                  <a:schemeClr val="accent3">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defRPr/>
              </a:pPr>
              <a:endParaRPr lang="en-US" sz="1333" dirty="0">
                <a:solidFill>
                  <a:prstClr val="white"/>
                </a:solidFill>
                <a:latin typeface="Arial Narrow" panose="020B0606020202030204" pitchFamily="34" charset="0"/>
              </a:endParaRPr>
            </a:p>
          </p:txBody>
        </p:sp>
        <p:sp>
          <p:nvSpPr>
            <p:cNvPr id="11" name="TextBox 17">
              <a:extLst>
                <a:ext uri="{FF2B5EF4-FFF2-40B4-BE49-F238E27FC236}">
                  <a16:creationId xmlns:a16="http://schemas.microsoft.com/office/drawing/2014/main" id="{9819E1B1-5986-2D0E-FA7F-F39CE492798D}"/>
                </a:ext>
              </a:extLst>
            </p:cNvPr>
            <p:cNvSpPr txBox="1"/>
            <p:nvPr/>
          </p:nvSpPr>
          <p:spPr>
            <a:xfrm>
              <a:off x="4937058" y="1667067"/>
              <a:ext cx="6721565" cy="400110"/>
            </a:xfrm>
            <a:prstGeom prst="rect">
              <a:avLst/>
            </a:prstGeom>
            <a:noFill/>
          </p:spPr>
          <p:txBody>
            <a:bodyPr wrap="square" rtlCol="0" anchor="ctr">
              <a:spAutoFit/>
            </a:bodyPr>
            <a:lstStyle/>
            <a:p>
              <a:pPr defTabSz="609630">
                <a:defRPr/>
              </a:pPr>
              <a:r>
                <a:rPr lang="fr-FR" sz="2000" b="1" dirty="0">
                  <a:solidFill>
                    <a:prstClr val="black"/>
                  </a:solidFill>
                  <a:latin typeface="Cambria" panose="02040503050406030204" pitchFamily="18" charset="0"/>
                  <a:ea typeface="Cambria" panose="02040503050406030204" pitchFamily="18" charset="0"/>
                </a:rPr>
                <a:t>PRINCIPALES REFORMES DANS LE SECTEUR</a:t>
              </a:r>
              <a:endParaRPr lang="en-US" sz="2000" b="1" dirty="0">
                <a:solidFill>
                  <a:prstClr val="black"/>
                </a:solidFill>
                <a:latin typeface="Cambria" panose="02040503050406030204" pitchFamily="18" charset="0"/>
                <a:ea typeface="Cambria" panose="02040503050406030204" pitchFamily="18" charset="0"/>
              </a:endParaRPr>
            </a:p>
          </p:txBody>
        </p:sp>
        <p:sp>
          <p:nvSpPr>
            <p:cNvPr id="12" name="Oval 103">
              <a:extLst>
                <a:ext uri="{FF2B5EF4-FFF2-40B4-BE49-F238E27FC236}">
                  <a16:creationId xmlns:a16="http://schemas.microsoft.com/office/drawing/2014/main" id="{D0732EE9-2282-3ADE-1173-C5EFC8A28BBD}"/>
                </a:ext>
              </a:extLst>
            </p:cNvPr>
            <p:cNvSpPr>
              <a:spLocks/>
            </p:cNvSpPr>
            <p:nvPr/>
          </p:nvSpPr>
          <p:spPr>
            <a:xfrm>
              <a:off x="4102970" y="1470150"/>
              <a:ext cx="826111" cy="792000"/>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4</a:t>
              </a:r>
            </a:p>
          </p:txBody>
        </p:sp>
      </p:grpSp>
    </p:spTree>
    <p:extLst>
      <p:ext uri="{BB962C8B-B14F-4D97-AF65-F5344CB8AC3E}">
        <p14:creationId xmlns:p14="http://schemas.microsoft.com/office/powerpoint/2010/main" val="109838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Espace réservé du contenu 3">
            <a:extLst>
              <a:ext uri="{FF2B5EF4-FFF2-40B4-BE49-F238E27FC236}">
                <a16:creationId xmlns:a16="http://schemas.microsoft.com/office/drawing/2014/main" id="{7942127F-CE47-AFE4-F6B8-6D3348E3EECC}"/>
              </a:ext>
            </a:extLst>
          </p:cNvPr>
          <p:cNvSpPr>
            <a:spLocks noGrp="1"/>
          </p:cNvSpPr>
          <p:nvPr>
            <p:ph idx="1"/>
          </p:nvPr>
        </p:nvSpPr>
        <p:spPr>
          <a:xfrm>
            <a:off x="209025" y="1252824"/>
            <a:ext cx="11749295" cy="4760519"/>
          </a:xfrm>
        </p:spPr>
        <p:style>
          <a:lnRef idx="2">
            <a:schemeClr val="accent6"/>
          </a:lnRef>
          <a:fillRef idx="1">
            <a:schemeClr val="lt1"/>
          </a:fillRef>
          <a:effectRef idx="0">
            <a:schemeClr val="accent6"/>
          </a:effectRef>
          <a:fontRef idx="minor">
            <a:schemeClr val="dk1"/>
          </a:fontRef>
        </p:style>
        <p:txBody>
          <a:bodyPr>
            <a:noAutofit/>
          </a:bodyPr>
          <a:lstStyle/>
          <a:p>
            <a:pPr marL="0" indent="0" algn="just">
              <a:spcBef>
                <a:spcPts val="0"/>
              </a:spcBef>
              <a:spcAft>
                <a:spcPts val="600"/>
              </a:spcAft>
              <a:buNone/>
            </a:pPr>
            <a:r>
              <a:rPr lang="fr-FR" sz="2100" b="0" dirty="0">
                <a:effectLst/>
                <a:latin typeface="Cambria" panose="02040503050406030204" pitchFamily="18" charset="0"/>
                <a:ea typeface="Cambria" panose="02040503050406030204" pitchFamily="18" charset="0"/>
                <a:cs typeface="Calibri" panose="020F0502020204030204" pitchFamily="34" charset="0"/>
              </a:rPr>
              <a:t>Le secteur de l'électricité ivoirien a connu, depuis le milieu des années 80, une réorganisation profonde visant à améliorer la sécurité d'approvisionnement en électricité et l'équilibre financier du Secteur. Cette restructuration s'est opérée en cinq (5) étapes :</a:t>
            </a:r>
            <a:endParaRPr lang="fr-FR" sz="2100" b="0" dirty="0">
              <a:effectLst/>
              <a:latin typeface="Cambria" panose="02040503050406030204" pitchFamily="18" charset="0"/>
              <a:ea typeface="Cambria" panose="02040503050406030204" pitchFamily="18" charset="0"/>
              <a:cs typeface="Times New Roman" panose="02020603050405020304" pitchFamily="18" charset="0"/>
            </a:endParaRPr>
          </a:p>
          <a:p>
            <a:pPr marL="538163" lvl="0" indent="-355600" algn="just" fontAlgn="base">
              <a:lnSpc>
                <a:spcPct val="100000"/>
              </a:lnSpc>
              <a:spcBef>
                <a:spcPts val="300"/>
              </a:spcBef>
              <a:spcAft>
                <a:spcPts val="300"/>
              </a:spcAft>
              <a:buClr>
                <a:srgbClr val="000000"/>
              </a:buClr>
              <a:buSzPct val="100000"/>
              <a:buFont typeface="+mj-lt"/>
              <a:buAutoNum type="arabicParenR"/>
            </a:pPr>
            <a:r>
              <a:rPr lang="fr-FR" sz="2100" b="0" u="none" strike="noStrike" dirty="0">
                <a:effectLst/>
                <a:uFill>
                  <a:solidFill>
                    <a:srgbClr val="000000"/>
                  </a:solidFill>
                </a:uFill>
                <a:latin typeface="Cambria" panose="02040503050406030204" pitchFamily="18" charset="0"/>
                <a:ea typeface="Cambria" panose="02040503050406030204" pitchFamily="18" charset="0"/>
                <a:cs typeface="Calibri" panose="020F0502020204030204" pitchFamily="34" charset="0"/>
              </a:rPr>
              <a:t>la redéfinition législative du monopole, en 1985 ;</a:t>
            </a:r>
          </a:p>
          <a:p>
            <a:pPr marL="538163" indent="-355600" algn="just" fontAlgn="base">
              <a:lnSpc>
                <a:spcPct val="100000"/>
              </a:lnSpc>
              <a:spcBef>
                <a:spcPts val="300"/>
              </a:spcBef>
              <a:spcAft>
                <a:spcPts val="300"/>
              </a:spcAft>
              <a:buClr>
                <a:srgbClr val="000000"/>
              </a:buClr>
              <a:buSzPct val="100000"/>
              <a:buFont typeface="+mj-lt"/>
              <a:buAutoNum type="arabicParenR"/>
            </a:pPr>
            <a: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la « privatisation » de la gestion du service public dans le cadre d'une gestion déléguée du service public et libéralisation des activités de production de l’électricité, en 1990 ;</a:t>
            </a:r>
          </a:p>
          <a:p>
            <a:pPr marL="538163" indent="-355600" algn="just" fontAlgn="base">
              <a:lnSpc>
                <a:spcPct val="100000"/>
              </a:lnSpc>
              <a:spcBef>
                <a:spcPts val="300"/>
              </a:spcBef>
              <a:spcAft>
                <a:spcPts val="300"/>
              </a:spcAft>
              <a:buClr>
                <a:srgbClr val="000000"/>
              </a:buClr>
              <a:buSzPct val="100000"/>
              <a:buFont typeface="+mj-lt"/>
              <a:buAutoNum type="arabicParenR"/>
            </a:pPr>
            <a: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Mise en service de la 1</a:t>
            </a:r>
            <a:r>
              <a:rPr lang="fr-FR" sz="2100" baseline="300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ère</a:t>
            </a:r>
            <a: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 centrale privée de production d’électricité, en 1995</a:t>
            </a:r>
          </a:p>
          <a:p>
            <a:pPr marL="538163" indent="-355600" algn="just" fontAlgn="base">
              <a:lnSpc>
                <a:spcPct val="100000"/>
              </a:lnSpc>
              <a:spcBef>
                <a:spcPts val="300"/>
              </a:spcBef>
              <a:spcAft>
                <a:spcPts val="300"/>
              </a:spcAft>
              <a:buClr>
                <a:srgbClr val="000000"/>
              </a:buClr>
              <a:buSzPct val="100000"/>
              <a:buFont typeface="+mj-lt"/>
              <a:buAutoNum type="arabicParenR"/>
            </a:pPr>
            <a: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la restructuration institutionnelle du Secteur et la création de trois entités publiques autonomes, chargées de l'exercice des différentes opérations qui restent de la responsabilité de l'Etat (SOPIE, SOGEPE et l'ANARE), en 1998 ;</a:t>
            </a:r>
          </a:p>
          <a:p>
            <a:pPr marL="538163" indent="-355600" algn="just" fontAlgn="base">
              <a:lnSpc>
                <a:spcPct val="100000"/>
              </a:lnSpc>
              <a:spcBef>
                <a:spcPts val="300"/>
              </a:spcBef>
              <a:spcAft>
                <a:spcPts val="300"/>
              </a:spcAft>
              <a:buClr>
                <a:srgbClr val="000000"/>
              </a:buClr>
              <a:buSzPct val="100000"/>
              <a:buFont typeface="+mj-lt"/>
              <a:buAutoNum type="arabicParenR"/>
            </a:pPr>
            <a: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une nouvelle restructuration modifiant celle de 1998, conduisant à la dissolution de deux des entités publiques (SOPIE et SOGEPE) et à la création d'une nouvelle entité publique</a:t>
            </a:r>
            <a:b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br>
            <a:r>
              <a:rPr lang="fr-FR" sz="2100" dirty="0">
                <a:uFill>
                  <a:solidFill>
                    <a:srgbClr val="000000"/>
                  </a:solidFill>
                </a:uFill>
                <a:latin typeface="Cambria" panose="02040503050406030204" pitchFamily="18" charset="0"/>
                <a:ea typeface="Cambria" panose="02040503050406030204" pitchFamily="18" charset="0"/>
                <a:cs typeface="Calibri" panose="020F0502020204030204" pitchFamily="34" charset="0"/>
              </a:rPr>
              <a:t>(CI-ENERGIES), en 2011.</a:t>
            </a:r>
          </a:p>
        </p:txBody>
      </p:sp>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RAPPEL</a:t>
            </a:r>
          </a:p>
        </p:txBody>
      </p:sp>
      <p:pic>
        <p:nvPicPr>
          <p:cNvPr id="2" name="Image 1">
            <a:extLst>
              <a:ext uri="{FF2B5EF4-FFF2-40B4-BE49-F238E27FC236}">
                <a16:creationId xmlns:a16="http://schemas.microsoft.com/office/drawing/2014/main" id="{8F8A1AA5-97B7-98C0-DA94-20D3316C8F4E}"/>
              </a:ext>
            </a:extLst>
          </p:cNvPr>
          <p:cNvPicPr>
            <a:picLocks noChangeAspect="1"/>
          </p:cNvPicPr>
          <p:nvPr/>
        </p:nvPicPr>
        <p:blipFill>
          <a:blip r:embed="rId3"/>
          <a:stretch>
            <a:fillRect/>
          </a:stretch>
        </p:blipFill>
        <p:spPr>
          <a:xfrm>
            <a:off x="209025" y="243949"/>
            <a:ext cx="913143" cy="756000"/>
          </a:xfrm>
          <a:prstGeom prst="rect">
            <a:avLst/>
          </a:prstGeom>
        </p:spPr>
      </p:pic>
    </p:spTree>
    <p:extLst>
      <p:ext uri="{BB962C8B-B14F-4D97-AF65-F5344CB8AC3E}">
        <p14:creationId xmlns:p14="http://schemas.microsoft.com/office/powerpoint/2010/main" val="295717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wipe(left)">
                                      <p:cBhvr>
                                        <p:cTn id="10" dur="500"/>
                                        <p:tgtEl>
                                          <p:spTgt spid="8">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wipe(left)">
                                      <p:cBhvr>
                                        <p:cTn id="13" dur="500"/>
                                        <p:tgtEl>
                                          <p:spTgt spid="8">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wipe(left)">
                                      <p:cBhvr>
                                        <p:cTn id="16" dur="500"/>
                                        <p:tgtEl>
                                          <p:spTgt spid="8">
                                            <p:txEl>
                                              <p:pRg st="3" end="3"/>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wipe(left)">
                                      <p:cBhvr>
                                        <p:cTn id="19" dur="500"/>
                                        <p:tgtEl>
                                          <p:spTgt spid="8">
                                            <p:txEl>
                                              <p:pRg st="4" end="4"/>
                                            </p:txEl>
                                          </p:spTgt>
                                        </p:tgtEl>
                                      </p:cBhvr>
                                    </p:animEffect>
                                  </p:childTnLst>
                                </p:cTn>
                              </p:par>
                              <p:par>
                                <p:cTn id="20" presetID="22" presetClass="entr" presetSubtype="8" fill="hold" nodeType="with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wipe(left)">
                                      <p:cBhvr>
                                        <p:cTn id="2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fontScale="90000"/>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FLUX PHYSIQUES ET LES ACTEURS DU SECTEUR ELECTRIQUE IVOIRIEN</a:t>
            </a:r>
          </a:p>
        </p:txBody>
      </p:sp>
      <p:pic>
        <p:nvPicPr>
          <p:cNvPr id="2" name="Image 1">
            <a:extLst>
              <a:ext uri="{FF2B5EF4-FFF2-40B4-BE49-F238E27FC236}">
                <a16:creationId xmlns:a16="http://schemas.microsoft.com/office/drawing/2014/main" id="{8F8A1AA5-97B7-98C0-DA94-20D3316C8F4E}"/>
              </a:ext>
            </a:extLst>
          </p:cNvPr>
          <p:cNvPicPr>
            <a:picLocks noChangeAspect="1"/>
          </p:cNvPicPr>
          <p:nvPr/>
        </p:nvPicPr>
        <p:blipFill>
          <a:blip r:embed="rId3"/>
          <a:stretch>
            <a:fillRect/>
          </a:stretch>
        </p:blipFill>
        <p:spPr>
          <a:xfrm>
            <a:off x="209025" y="243949"/>
            <a:ext cx="913143" cy="756000"/>
          </a:xfrm>
          <a:prstGeom prst="rect">
            <a:avLst/>
          </a:prstGeom>
        </p:spPr>
      </p:pic>
      <p:grpSp>
        <p:nvGrpSpPr>
          <p:cNvPr id="5" name="Groupe 4">
            <a:extLst>
              <a:ext uri="{FF2B5EF4-FFF2-40B4-BE49-F238E27FC236}">
                <a16:creationId xmlns:a16="http://schemas.microsoft.com/office/drawing/2014/main" id="{675035C3-3D5D-E08A-02C1-24340102C48B}"/>
              </a:ext>
            </a:extLst>
          </p:cNvPr>
          <p:cNvGrpSpPr/>
          <p:nvPr/>
        </p:nvGrpSpPr>
        <p:grpSpPr>
          <a:xfrm>
            <a:off x="2693231" y="1812496"/>
            <a:ext cx="2211868" cy="3600000"/>
            <a:chOff x="2728459" y="1759509"/>
            <a:chExt cx="2206546" cy="3600000"/>
          </a:xfrm>
        </p:grpSpPr>
        <p:sp>
          <p:nvSpPr>
            <p:cNvPr id="6" name="Rectangle : coins arrondis 5">
              <a:extLst>
                <a:ext uri="{FF2B5EF4-FFF2-40B4-BE49-F238E27FC236}">
                  <a16:creationId xmlns:a16="http://schemas.microsoft.com/office/drawing/2014/main" id="{0BA6A945-1423-8DA7-AB4F-D36298987A99}"/>
                </a:ext>
              </a:extLst>
            </p:cNvPr>
            <p:cNvSpPr/>
            <p:nvPr/>
          </p:nvSpPr>
          <p:spPr>
            <a:xfrm>
              <a:off x="2732577" y="1759509"/>
              <a:ext cx="2202428" cy="3600000"/>
            </a:xfrm>
            <a:prstGeom prst="roundRect">
              <a:avLst>
                <a:gd name="adj" fmla="val 8753"/>
              </a:avLst>
            </a:prstGeom>
            <a:solidFill>
              <a:schemeClr val="bg1">
                <a:lumMod val="95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 coins arrondis 9">
              <a:extLst>
                <a:ext uri="{FF2B5EF4-FFF2-40B4-BE49-F238E27FC236}">
                  <a16:creationId xmlns:a16="http://schemas.microsoft.com/office/drawing/2014/main" id="{CC4ECCA7-2AA9-9558-7FC2-62E1E4EE8F8C}"/>
                </a:ext>
              </a:extLst>
            </p:cNvPr>
            <p:cNvSpPr/>
            <p:nvPr/>
          </p:nvSpPr>
          <p:spPr>
            <a:xfrm>
              <a:off x="2809351" y="1759511"/>
              <a:ext cx="2048880" cy="349376"/>
            </a:xfrm>
            <a:prstGeom prst="roundRect">
              <a:avLst>
                <a:gd name="adj" fmla="val 0"/>
              </a:avLst>
            </a:prstGeom>
            <a:solidFill>
              <a:srgbClr val="F7F7F7"/>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b="1" dirty="0">
                  <a:solidFill>
                    <a:schemeClr val="tx1"/>
                  </a:solidFill>
                </a:rPr>
                <a:t>PRODUCTION</a:t>
              </a:r>
            </a:p>
          </p:txBody>
        </p:sp>
        <p:grpSp>
          <p:nvGrpSpPr>
            <p:cNvPr id="11" name="Groupe 10">
              <a:extLst>
                <a:ext uri="{FF2B5EF4-FFF2-40B4-BE49-F238E27FC236}">
                  <a16:creationId xmlns:a16="http://schemas.microsoft.com/office/drawing/2014/main" id="{0DCD421D-99E1-C5D7-D676-82B0F7CA5DFE}"/>
                </a:ext>
              </a:extLst>
            </p:cNvPr>
            <p:cNvGrpSpPr/>
            <p:nvPr/>
          </p:nvGrpSpPr>
          <p:grpSpPr>
            <a:xfrm>
              <a:off x="2732577" y="2217764"/>
              <a:ext cx="2160000" cy="1616962"/>
              <a:chOff x="7268740" y="1395021"/>
              <a:chExt cx="2371069" cy="1580731"/>
            </a:xfrm>
          </p:grpSpPr>
          <p:sp>
            <p:nvSpPr>
              <p:cNvPr id="27" name="Rectangle : coins arrondis 26">
                <a:extLst>
                  <a:ext uri="{FF2B5EF4-FFF2-40B4-BE49-F238E27FC236}">
                    <a16:creationId xmlns:a16="http://schemas.microsoft.com/office/drawing/2014/main" id="{F455A38C-2958-49A1-8D91-3DF92F1B11F6}"/>
                  </a:ext>
                </a:extLst>
              </p:cNvPr>
              <p:cNvSpPr/>
              <p:nvPr/>
            </p:nvSpPr>
            <p:spPr>
              <a:xfrm>
                <a:off x="7308851" y="1462438"/>
                <a:ext cx="2330449" cy="1513314"/>
              </a:xfrm>
              <a:prstGeom prst="roundRect">
                <a:avLst>
                  <a:gd name="adj" fmla="val 8753"/>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28" name="Image 27">
                <a:extLst>
                  <a:ext uri="{FF2B5EF4-FFF2-40B4-BE49-F238E27FC236}">
                    <a16:creationId xmlns:a16="http://schemas.microsoft.com/office/drawing/2014/main" id="{2560CEE1-6771-CDE6-B71F-4DF75B3CE865}"/>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7394725" y="2076093"/>
                <a:ext cx="900000" cy="288000"/>
              </a:xfrm>
              <a:prstGeom prst="rect">
                <a:avLst/>
              </a:prstGeom>
            </p:spPr>
          </p:pic>
          <p:grpSp>
            <p:nvGrpSpPr>
              <p:cNvPr id="29" name="Groupe 28">
                <a:extLst>
                  <a:ext uri="{FF2B5EF4-FFF2-40B4-BE49-F238E27FC236}">
                    <a16:creationId xmlns:a16="http://schemas.microsoft.com/office/drawing/2014/main" id="{08C8D083-BCA1-AE80-814D-11E6391FD426}"/>
                  </a:ext>
                </a:extLst>
              </p:cNvPr>
              <p:cNvGrpSpPr/>
              <p:nvPr/>
            </p:nvGrpSpPr>
            <p:grpSpPr>
              <a:xfrm>
                <a:off x="7268740" y="1395021"/>
                <a:ext cx="2371069" cy="564546"/>
                <a:chOff x="7268740" y="1395021"/>
                <a:chExt cx="2371069" cy="564546"/>
              </a:xfrm>
            </p:grpSpPr>
            <p:sp>
              <p:nvSpPr>
                <p:cNvPr id="35" name="Rectangle : coins arrondis 34">
                  <a:extLst>
                    <a:ext uri="{FF2B5EF4-FFF2-40B4-BE49-F238E27FC236}">
                      <a16:creationId xmlns:a16="http://schemas.microsoft.com/office/drawing/2014/main" id="{2B513368-2A07-854C-18C5-A7F0E6C6B69F}"/>
                    </a:ext>
                  </a:extLst>
                </p:cNvPr>
                <p:cNvSpPr/>
                <p:nvPr/>
              </p:nvSpPr>
              <p:spPr>
                <a:xfrm>
                  <a:off x="7299809" y="1420106"/>
                  <a:ext cx="2340000" cy="185312"/>
                </a:xfrm>
                <a:prstGeom prst="roundRect">
                  <a:avLst>
                    <a:gd name="adj" fmla="val 47461"/>
                  </a:avLst>
                </a:prstGeom>
                <a:solidFill>
                  <a:schemeClr val="accent2">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269875" algn="ctr"/>
                  <a:r>
                    <a:rPr lang="fr-FR" sz="1100" b="1" dirty="0">
                      <a:latin typeface="Cambria" panose="02040503050406030204" pitchFamily="18" charset="0"/>
                      <a:ea typeface="Cambria" panose="02040503050406030204" pitchFamily="18" charset="0"/>
                      <a:cs typeface="Arial" panose="020B0604020202020204" pitchFamily="34" charset="0"/>
                    </a:rPr>
                    <a:t>Thermique</a:t>
                  </a:r>
                  <a:endParaRPr lang="fr-FR" sz="1100" b="1" dirty="0">
                    <a:solidFill>
                      <a:schemeClr val="tx1"/>
                    </a:solidFill>
                    <a:latin typeface="Cambria" panose="02040503050406030204" pitchFamily="18" charset="0"/>
                    <a:ea typeface="Cambria" panose="02040503050406030204" pitchFamily="18" charset="0"/>
                  </a:endParaRPr>
                </a:p>
              </p:txBody>
            </p:sp>
            <p:pic>
              <p:nvPicPr>
                <p:cNvPr id="36" name="Image 35">
                  <a:extLst>
                    <a:ext uri="{FF2B5EF4-FFF2-40B4-BE49-F238E27FC236}">
                      <a16:creationId xmlns:a16="http://schemas.microsoft.com/office/drawing/2014/main" id="{26BE8044-E947-CC5D-26FD-ACB65A0B8B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68740" y="1395021"/>
                  <a:ext cx="754798" cy="564546"/>
                </a:xfrm>
                <a:prstGeom prst="rect">
                  <a:avLst/>
                </a:prstGeom>
                <a:effectLst>
                  <a:softEdge rad="25400"/>
                </a:effectLst>
              </p:spPr>
            </p:pic>
          </p:grpSp>
          <p:pic>
            <p:nvPicPr>
              <p:cNvPr id="30" name="Image 29">
                <a:extLst>
                  <a:ext uri="{FF2B5EF4-FFF2-40B4-BE49-F238E27FC236}">
                    <a16:creationId xmlns:a16="http://schemas.microsoft.com/office/drawing/2014/main" id="{FD8DF93E-7D5B-7599-12CF-4F95A3C9B0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60982" y="1739021"/>
                <a:ext cx="519985" cy="254269"/>
              </a:xfrm>
              <a:prstGeom prst="rect">
                <a:avLst/>
              </a:prstGeom>
            </p:spPr>
          </p:pic>
          <p:pic>
            <p:nvPicPr>
              <p:cNvPr id="31" name="Image 30">
                <a:extLst>
                  <a:ext uri="{FF2B5EF4-FFF2-40B4-BE49-F238E27FC236}">
                    <a16:creationId xmlns:a16="http://schemas.microsoft.com/office/drawing/2014/main" id="{212DD76C-BE06-A78E-8D52-621B81DB26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22438" y="1714500"/>
                <a:ext cx="892117" cy="339725"/>
              </a:xfrm>
              <a:prstGeom prst="rect">
                <a:avLst/>
              </a:prstGeom>
            </p:spPr>
          </p:pic>
          <p:pic>
            <p:nvPicPr>
              <p:cNvPr id="32" name="Image 31">
                <a:extLst>
                  <a:ext uri="{FF2B5EF4-FFF2-40B4-BE49-F238E27FC236}">
                    <a16:creationId xmlns:a16="http://schemas.microsoft.com/office/drawing/2014/main" id="{C03DDD6E-A00F-6E82-1560-B7AC0F18479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95409" y="2078494"/>
                <a:ext cx="943207" cy="316425"/>
              </a:xfrm>
              <a:prstGeom prst="rect">
                <a:avLst/>
              </a:prstGeom>
            </p:spPr>
          </p:pic>
          <p:pic>
            <p:nvPicPr>
              <p:cNvPr id="33" name="Image 32">
                <a:extLst>
                  <a:ext uri="{FF2B5EF4-FFF2-40B4-BE49-F238E27FC236}">
                    <a16:creationId xmlns:a16="http://schemas.microsoft.com/office/drawing/2014/main" id="{AE2123F3-EA8A-41B9-2D86-777C3B36E2A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12405" y="2535657"/>
                <a:ext cx="967381" cy="281547"/>
              </a:xfrm>
              <a:prstGeom prst="rect">
                <a:avLst/>
              </a:prstGeom>
            </p:spPr>
          </p:pic>
          <p:pic>
            <p:nvPicPr>
              <p:cNvPr id="34" name="Image 33">
                <a:extLst>
                  <a:ext uri="{FF2B5EF4-FFF2-40B4-BE49-F238E27FC236}">
                    <a16:creationId xmlns:a16="http://schemas.microsoft.com/office/drawing/2014/main" id="{8ECEFA00-C514-1F31-C56C-EE85390516A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4108" b="5346"/>
              <a:stretch/>
            </p:blipFill>
            <p:spPr>
              <a:xfrm>
                <a:off x="8505384" y="2469090"/>
                <a:ext cx="989426" cy="408948"/>
              </a:xfrm>
              <a:prstGeom prst="rect">
                <a:avLst/>
              </a:prstGeom>
            </p:spPr>
          </p:pic>
        </p:grpSp>
        <p:grpSp>
          <p:nvGrpSpPr>
            <p:cNvPr id="12" name="Groupe 11">
              <a:extLst>
                <a:ext uri="{FF2B5EF4-FFF2-40B4-BE49-F238E27FC236}">
                  <a16:creationId xmlns:a16="http://schemas.microsoft.com/office/drawing/2014/main" id="{BCE3CA4C-F8E2-7353-D4AD-E95A6FDF9CC6}"/>
                </a:ext>
              </a:extLst>
            </p:cNvPr>
            <p:cNvGrpSpPr/>
            <p:nvPr/>
          </p:nvGrpSpPr>
          <p:grpSpPr>
            <a:xfrm>
              <a:off x="2732577" y="3946285"/>
              <a:ext cx="2166352" cy="630098"/>
              <a:chOff x="7957320" y="1745696"/>
              <a:chExt cx="2166352" cy="630098"/>
            </a:xfrm>
          </p:grpSpPr>
          <p:sp>
            <p:nvSpPr>
              <p:cNvPr id="20" name="Rectangle : coins arrondis 19">
                <a:extLst>
                  <a:ext uri="{FF2B5EF4-FFF2-40B4-BE49-F238E27FC236}">
                    <a16:creationId xmlns:a16="http://schemas.microsoft.com/office/drawing/2014/main" id="{35555B13-EC44-BFED-968B-48E7FE262DF8}"/>
                  </a:ext>
                </a:extLst>
              </p:cNvPr>
              <p:cNvSpPr/>
              <p:nvPr/>
            </p:nvSpPr>
            <p:spPr>
              <a:xfrm>
                <a:off x="8000212" y="1817790"/>
                <a:ext cx="2122996" cy="558004"/>
              </a:xfrm>
              <a:prstGeom prst="roundRect">
                <a:avLst>
                  <a:gd name="adj" fmla="val 8753"/>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Rectangle : coins arrondis 20">
                <a:extLst>
                  <a:ext uri="{FF2B5EF4-FFF2-40B4-BE49-F238E27FC236}">
                    <a16:creationId xmlns:a16="http://schemas.microsoft.com/office/drawing/2014/main" id="{A90F0674-6EEF-2845-66A5-0BCB9D8CAF11}"/>
                  </a:ext>
                </a:extLst>
              </p:cNvPr>
              <p:cNvSpPr/>
              <p:nvPr/>
            </p:nvSpPr>
            <p:spPr>
              <a:xfrm>
                <a:off x="7991975" y="1775457"/>
                <a:ext cx="2131697" cy="185312"/>
              </a:xfrm>
              <a:prstGeom prst="roundRect">
                <a:avLst>
                  <a:gd name="adj" fmla="val 47461"/>
                </a:avLst>
              </a:prstGeom>
              <a:solidFill>
                <a:srgbClr val="DEEBF7"/>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269875" algn="ctr"/>
                <a:r>
                  <a:rPr lang="fr-FR" sz="1100" b="1" dirty="0">
                    <a:latin typeface="Cambria" panose="02040503050406030204" pitchFamily="18" charset="0"/>
                    <a:ea typeface="Cambria" panose="02040503050406030204" pitchFamily="18" charset="0"/>
                    <a:cs typeface="Arial" panose="020B0604020202020204" pitchFamily="34" charset="0"/>
                  </a:rPr>
                  <a:t>Hydroélectrique</a:t>
                </a:r>
                <a:endParaRPr lang="fr-FR" sz="1100" b="1" dirty="0">
                  <a:solidFill>
                    <a:schemeClr val="tx1"/>
                  </a:solidFill>
                  <a:latin typeface="Cambria" panose="02040503050406030204" pitchFamily="18" charset="0"/>
                  <a:ea typeface="Cambria" panose="02040503050406030204" pitchFamily="18" charset="0"/>
                </a:endParaRPr>
              </a:p>
            </p:txBody>
          </p:sp>
          <p:pic>
            <p:nvPicPr>
              <p:cNvPr id="22" name="Image 21">
                <a:extLst>
                  <a:ext uri="{FF2B5EF4-FFF2-40B4-BE49-F238E27FC236}">
                    <a16:creationId xmlns:a16="http://schemas.microsoft.com/office/drawing/2014/main" id="{5AF599EE-EA15-E5C3-8FD1-0584CAFD427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674810" y="2068975"/>
                <a:ext cx="432000" cy="231887"/>
              </a:xfrm>
              <a:prstGeom prst="rect">
                <a:avLst/>
              </a:prstGeom>
            </p:spPr>
          </p:pic>
          <p:grpSp>
            <p:nvGrpSpPr>
              <p:cNvPr id="23" name="Groupe 22">
                <a:extLst>
                  <a:ext uri="{FF2B5EF4-FFF2-40B4-BE49-F238E27FC236}">
                    <a16:creationId xmlns:a16="http://schemas.microsoft.com/office/drawing/2014/main" id="{0D1C1193-C2F6-AA8E-A7DA-BFA9E30B0EFF}"/>
                  </a:ext>
                </a:extLst>
              </p:cNvPr>
              <p:cNvGrpSpPr/>
              <p:nvPr/>
            </p:nvGrpSpPr>
            <p:grpSpPr>
              <a:xfrm>
                <a:off x="9187440" y="1993523"/>
                <a:ext cx="864000" cy="334802"/>
                <a:chOff x="9187440" y="2065483"/>
                <a:chExt cx="864000" cy="334802"/>
              </a:xfrm>
            </p:grpSpPr>
            <p:sp>
              <p:nvSpPr>
                <p:cNvPr id="25" name="Zone de texte 2">
                  <a:extLst>
                    <a:ext uri="{FF2B5EF4-FFF2-40B4-BE49-F238E27FC236}">
                      <a16:creationId xmlns:a16="http://schemas.microsoft.com/office/drawing/2014/main" id="{A493EAFD-0305-63B7-9459-5752D8E08951}"/>
                    </a:ext>
                  </a:extLst>
                </p:cNvPr>
                <p:cNvSpPr txBox="1">
                  <a:spLocks noChangeArrowheads="1"/>
                </p:cNvSpPr>
                <p:nvPr/>
              </p:nvSpPr>
              <p:spPr bwMode="auto">
                <a:xfrm>
                  <a:off x="9187440" y="2256285"/>
                  <a:ext cx="864000" cy="144000"/>
                </a:xfrm>
                <a:prstGeom prst="rect">
                  <a:avLst/>
                </a:prstGeom>
                <a:noFill/>
                <a:ln w="9525">
                  <a:noFill/>
                  <a:miter lim="800000"/>
                  <a:headEnd/>
                  <a:tailEnd/>
                </a:ln>
              </p:spPr>
              <p:txBody>
                <a:bodyPr rot="0" vert="horz" wrap="square" lIns="91440" tIns="45720" rIns="91440" bIns="45720" anchor="t" anchorCtr="0">
                  <a:noAutofit/>
                </a:bodyPr>
                <a:lstStyle/>
                <a:p>
                  <a:pPr algn="ctr"/>
                  <a:r>
                    <a:rPr lang="fr-FR" sz="800" b="1" i="1" dirty="0">
                      <a:effectLst/>
                      <a:latin typeface="Calibri" panose="020F0502020204030204" pitchFamily="34" charset="0"/>
                      <a:ea typeface="Calibri" panose="020F0502020204030204" pitchFamily="34" charset="0"/>
                      <a:cs typeface="Calibri" panose="020F0502020204030204" pitchFamily="34" charset="0"/>
                    </a:rPr>
                    <a:t>Barrage Soubré</a:t>
                  </a:r>
                  <a:endParaRPr lang="fr-FR" sz="7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6" name="Image 25" descr="CI-ENERGIES - ASEA – APUA">
                  <a:extLst>
                    <a:ext uri="{FF2B5EF4-FFF2-40B4-BE49-F238E27FC236}">
                      <a16:creationId xmlns:a16="http://schemas.microsoft.com/office/drawing/2014/main" id="{731206FE-5CAB-68E2-DB82-38FFA22F2C3E}"/>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621" t="4224" r="1718" b="3152"/>
                <a:stretch/>
              </p:blipFill>
              <p:spPr bwMode="auto">
                <a:xfrm>
                  <a:off x="9187740" y="2065483"/>
                  <a:ext cx="863700" cy="261866"/>
                </a:xfrm>
                <a:prstGeom prst="rect">
                  <a:avLst/>
                </a:prstGeom>
                <a:noFill/>
                <a:ln>
                  <a:noFill/>
                </a:ln>
              </p:spPr>
            </p:pic>
          </p:grpSp>
          <p:pic>
            <p:nvPicPr>
              <p:cNvPr id="24" name="Image 23">
                <a:extLst>
                  <a:ext uri="{FF2B5EF4-FFF2-40B4-BE49-F238E27FC236}">
                    <a16:creationId xmlns:a16="http://schemas.microsoft.com/office/drawing/2014/main" id="{E85A7233-A9AA-A89B-F3AB-15FAC6F297CC}"/>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957320" y="1745696"/>
                <a:ext cx="684000" cy="600336"/>
              </a:xfrm>
              <a:prstGeom prst="rect">
                <a:avLst/>
              </a:prstGeom>
              <a:effectLst>
                <a:softEdge rad="25400"/>
              </a:effectLst>
            </p:spPr>
          </p:pic>
        </p:grpSp>
        <p:grpSp>
          <p:nvGrpSpPr>
            <p:cNvPr id="13" name="Groupe 12">
              <a:extLst>
                <a:ext uri="{FF2B5EF4-FFF2-40B4-BE49-F238E27FC236}">
                  <a16:creationId xmlns:a16="http://schemas.microsoft.com/office/drawing/2014/main" id="{98B4DA8C-E473-E5CC-B926-6429896F534B}"/>
                </a:ext>
              </a:extLst>
            </p:cNvPr>
            <p:cNvGrpSpPr/>
            <p:nvPr/>
          </p:nvGrpSpPr>
          <p:grpSpPr>
            <a:xfrm>
              <a:off x="3640878" y="4891062"/>
              <a:ext cx="1008000" cy="346859"/>
              <a:chOff x="3640878" y="4891062"/>
              <a:chExt cx="1008000" cy="346859"/>
            </a:xfrm>
          </p:grpSpPr>
          <p:sp>
            <p:nvSpPr>
              <p:cNvPr id="18" name="Zone de texte 2">
                <a:extLst>
                  <a:ext uri="{FF2B5EF4-FFF2-40B4-BE49-F238E27FC236}">
                    <a16:creationId xmlns:a16="http://schemas.microsoft.com/office/drawing/2014/main" id="{425296DA-12C7-2117-DC7A-6E8E653E5250}"/>
                  </a:ext>
                </a:extLst>
              </p:cNvPr>
              <p:cNvSpPr txBox="1">
                <a:spLocks noChangeArrowheads="1"/>
              </p:cNvSpPr>
              <p:nvPr/>
            </p:nvSpPr>
            <p:spPr bwMode="auto">
              <a:xfrm>
                <a:off x="3640878" y="5093921"/>
                <a:ext cx="1008000" cy="144000"/>
              </a:xfrm>
              <a:prstGeom prst="rect">
                <a:avLst/>
              </a:prstGeom>
              <a:noFill/>
              <a:ln w="9525">
                <a:noFill/>
                <a:miter lim="800000"/>
                <a:headEnd/>
                <a:tailEnd/>
              </a:ln>
            </p:spPr>
            <p:txBody>
              <a:bodyPr rot="0" vert="horz" wrap="square" lIns="91440" tIns="45720" rIns="91440" bIns="45720" anchor="t" anchorCtr="0">
                <a:noAutofit/>
              </a:bodyPr>
              <a:lstStyle/>
              <a:p>
                <a:pPr algn="ctr"/>
                <a:r>
                  <a:rPr lang="fr-FR" sz="700" b="1" i="1" dirty="0">
                    <a:effectLst/>
                    <a:latin typeface="Calibri" panose="020F0502020204030204" pitchFamily="34" charset="0"/>
                    <a:ea typeface="Calibri" panose="020F0502020204030204" pitchFamily="34" charset="0"/>
                    <a:cs typeface="Calibri" panose="020F0502020204030204" pitchFamily="34" charset="0"/>
                  </a:rPr>
                  <a:t>Centrale PV Boundiali</a:t>
                </a:r>
              </a:p>
            </p:txBody>
          </p:sp>
          <p:pic>
            <p:nvPicPr>
              <p:cNvPr id="19" name="Image 18" descr="CI-ENERGIES - ASEA – APUA">
                <a:extLst>
                  <a:ext uri="{FF2B5EF4-FFF2-40B4-BE49-F238E27FC236}">
                    <a16:creationId xmlns:a16="http://schemas.microsoft.com/office/drawing/2014/main" id="{820DDC2D-FF06-F31A-A7BC-4585923F65F5}"/>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621" t="4224" r="1718" b="3152"/>
              <a:stretch/>
            </p:blipFill>
            <p:spPr bwMode="auto">
              <a:xfrm>
                <a:off x="3722506" y="4891062"/>
                <a:ext cx="863700" cy="261866"/>
              </a:xfrm>
              <a:prstGeom prst="rect">
                <a:avLst/>
              </a:prstGeom>
              <a:noFill/>
              <a:ln>
                <a:noFill/>
              </a:ln>
            </p:spPr>
          </p:pic>
        </p:grpSp>
        <p:grpSp>
          <p:nvGrpSpPr>
            <p:cNvPr id="14" name="Groupe 13">
              <a:extLst>
                <a:ext uri="{FF2B5EF4-FFF2-40B4-BE49-F238E27FC236}">
                  <a16:creationId xmlns:a16="http://schemas.microsoft.com/office/drawing/2014/main" id="{EFC772D2-969B-0417-38C1-E80345B59CC3}"/>
                </a:ext>
              </a:extLst>
            </p:cNvPr>
            <p:cNvGrpSpPr/>
            <p:nvPr/>
          </p:nvGrpSpPr>
          <p:grpSpPr>
            <a:xfrm>
              <a:off x="2728459" y="4664910"/>
              <a:ext cx="2173193" cy="621975"/>
              <a:chOff x="2728459" y="4664910"/>
              <a:chExt cx="2173193" cy="621975"/>
            </a:xfrm>
          </p:grpSpPr>
          <p:sp>
            <p:nvSpPr>
              <p:cNvPr id="15" name="Rectangle : coins arrondis 14">
                <a:extLst>
                  <a:ext uri="{FF2B5EF4-FFF2-40B4-BE49-F238E27FC236}">
                    <a16:creationId xmlns:a16="http://schemas.microsoft.com/office/drawing/2014/main" id="{A90E6B2B-6952-A293-F4E4-234DD819B306}"/>
                  </a:ext>
                </a:extLst>
              </p:cNvPr>
              <p:cNvSpPr/>
              <p:nvPr/>
            </p:nvSpPr>
            <p:spPr>
              <a:xfrm>
                <a:off x="2778192" y="4728881"/>
                <a:ext cx="2122996" cy="558004"/>
              </a:xfrm>
              <a:prstGeom prst="roundRect">
                <a:avLst>
                  <a:gd name="adj" fmla="val 8753"/>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Rectangle : coins arrondis 15">
                <a:extLst>
                  <a:ext uri="{FF2B5EF4-FFF2-40B4-BE49-F238E27FC236}">
                    <a16:creationId xmlns:a16="http://schemas.microsoft.com/office/drawing/2014/main" id="{BF3100A9-0846-CEEE-CD97-C31F2B48C1DD}"/>
                  </a:ext>
                </a:extLst>
              </p:cNvPr>
              <p:cNvSpPr/>
              <p:nvPr/>
            </p:nvSpPr>
            <p:spPr>
              <a:xfrm>
                <a:off x="2769955" y="4686548"/>
                <a:ext cx="2131697" cy="185312"/>
              </a:xfrm>
              <a:prstGeom prst="roundRect">
                <a:avLst>
                  <a:gd name="adj" fmla="val 47461"/>
                </a:avLst>
              </a:prstGeom>
              <a:solidFill>
                <a:srgbClr val="FFFFCC"/>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269875" algn="ctr"/>
                <a:r>
                  <a:rPr lang="fr-FR" sz="1100" b="1" dirty="0">
                    <a:latin typeface="Cambria" panose="02040503050406030204" pitchFamily="18" charset="0"/>
                    <a:ea typeface="Cambria" panose="02040503050406030204" pitchFamily="18" charset="0"/>
                    <a:cs typeface="Arial" panose="020B0604020202020204" pitchFamily="34" charset="0"/>
                  </a:rPr>
                  <a:t>Solaire</a:t>
                </a:r>
                <a:endParaRPr lang="fr-FR" sz="1100" b="1" dirty="0">
                  <a:solidFill>
                    <a:schemeClr val="tx1"/>
                  </a:solidFill>
                  <a:latin typeface="Cambria" panose="02040503050406030204" pitchFamily="18" charset="0"/>
                  <a:ea typeface="Cambria" panose="02040503050406030204" pitchFamily="18" charset="0"/>
                </a:endParaRPr>
              </a:p>
            </p:txBody>
          </p:sp>
          <p:pic>
            <p:nvPicPr>
              <p:cNvPr id="17" name="Image 16">
                <a:extLst>
                  <a:ext uri="{FF2B5EF4-FFF2-40B4-BE49-F238E27FC236}">
                    <a16:creationId xmlns:a16="http://schemas.microsoft.com/office/drawing/2014/main" id="{79DA6337-451A-B90A-3721-853B90615A28}"/>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728459" y="4664910"/>
                <a:ext cx="684000" cy="589004"/>
              </a:xfrm>
              <a:prstGeom prst="rect">
                <a:avLst/>
              </a:prstGeom>
              <a:effectLst>
                <a:softEdge rad="25400"/>
              </a:effectLst>
            </p:spPr>
          </p:pic>
        </p:grpSp>
      </p:grpSp>
      <p:grpSp>
        <p:nvGrpSpPr>
          <p:cNvPr id="37" name="Groupe 36">
            <a:extLst>
              <a:ext uri="{FF2B5EF4-FFF2-40B4-BE49-F238E27FC236}">
                <a16:creationId xmlns:a16="http://schemas.microsoft.com/office/drawing/2014/main" id="{09C4D239-B145-3019-D034-39E196D7A3EF}"/>
              </a:ext>
            </a:extLst>
          </p:cNvPr>
          <p:cNvGrpSpPr/>
          <p:nvPr/>
        </p:nvGrpSpPr>
        <p:grpSpPr>
          <a:xfrm>
            <a:off x="4989856" y="1812496"/>
            <a:ext cx="502642" cy="3600000"/>
            <a:chOff x="5023724" y="1896576"/>
            <a:chExt cx="502642" cy="3600000"/>
          </a:xfrm>
        </p:grpSpPr>
        <p:sp>
          <p:nvSpPr>
            <p:cNvPr id="38" name="Accolade fermante 37">
              <a:extLst>
                <a:ext uri="{FF2B5EF4-FFF2-40B4-BE49-F238E27FC236}">
                  <a16:creationId xmlns:a16="http://schemas.microsoft.com/office/drawing/2014/main" id="{903EA264-81F8-9B56-DECD-2E242A3775F4}"/>
                </a:ext>
              </a:extLst>
            </p:cNvPr>
            <p:cNvSpPr/>
            <p:nvPr/>
          </p:nvSpPr>
          <p:spPr>
            <a:xfrm>
              <a:off x="5023724" y="1896576"/>
              <a:ext cx="212290" cy="3600000"/>
            </a:xfrm>
            <a:prstGeom prst="rightBrace">
              <a:avLst>
                <a:gd name="adj1" fmla="val 143955"/>
                <a:gd name="adj2" fmla="val 47707"/>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39" name="Flèche : bas 38">
              <a:extLst>
                <a:ext uri="{FF2B5EF4-FFF2-40B4-BE49-F238E27FC236}">
                  <a16:creationId xmlns:a16="http://schemas.microsoft.com/office/drawing/2014/main" id="{83C1D26E-E9B2-95BE-6DD0-0B36272637E7}"/>
                </a:ext>
              </a:extLst>
            </p:cNvPr>
            <p:cNvSpPr/>
            <p:nvPr/>
          </p:nvSpPr>
          <p:spPr>
            <a:xfrm rot="16200000">
              <a:off x="5184366" y="3455089"/>
              <a:ext cx="360000" cy="324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grpSp>
      <p:grpSp>
        <p:nvGrpSpPr>
          <p:cNvPr id="40" name="Groupe 39">
            <a:extLst>
              <a:ext uri="{FF2B5EF4-FFF2-40B4-BE49-F238E27FC236}">
                <a16:creationId xmlns:a16="http://schemas.microsoft.com/office/drawing/2014/main" id="{6E3E683E-5398-444F-08AD-57B7A128FF6F}"/>
              </a:ext>
            </a:extLst>
          </p:cNvPr>
          <p:cNvGrpSpPr/>
          <p:nvPr/>
        </p:nvGrpSpPr>
        <p:grpSpPr>
          <a:xfrm>
            <a:off x="221497" y="1813711"/>
            <a:ext cx="2207740" cy="3600000"/>
            <a:chOff x="220439" y="1760724"/>
            <a:chExt cx="2202428" cy="3600000"/>
          </a:xfrm>
        </p:grpSpPr>
        <p:sp>
          <p:nvSpPr>
            <p:cNvPr id="41" name="Rectangle : coins arrondis 40">
              <a:extLst>
                <a:ext uri="{FF2B5EF4-FFF2-40B4-BE49-F238E27FC236}">
                  <a16:creationId xmlns:a16="http://schemas.microsoft.com/office/drawing/2014/main" id="{CC9F1DCD-F16D-9341-D2E8-6371046BC506}"/>
                </a:ext>
              </a:extLst>
            </p:cNvPr>
            <p:cNvSpPr/>
            <p:nvPr/>
          </p:nvSpPr>
          <p:spPr>
            <a:xfrm>
              <a:off x="220439" y="1760724"/>
              <a:ext cx="2202428" cy="3600000"/>
            </a:xfrm>
            <a:prstGeom prst="roundRect">
              <a:avLst>
                <a:gd name="adj" fmla="val 8753"/>
              </a:avLst>
            </a:prstGeom>
            <a:solidFill>
              <a:schemeClr val="bg1">
                <a:lumMod val="95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42" name="Groupe 41">
              <a:extLst>
                <a:ext uri="{FF2B5EF4-FFF2-40B4-BE49-F238E27FC236}">
                  <a16:creationId xmlns:a16="http://schemas.microsoft.com/office/drawing/2014/main" id="{232DC25F-D761-1C9F-182B-D6CF80BA636F}"/>
                </a:ext>
              </a:extLst>
            </p:cNvPr>
            <p:cNvGrpSpPr/>
            <p:nvPr/>
          </p:nvGrpSpPr>
          <p:grpSpPr>
            <a:xfrm>
              <a:off x="343771" y="2218257"/>
              <a:ext cx="1908005" cy="1140144"/>
              <a:chOff x="5064640" y="1867807"/>
              <a:chExt cx="1894960" cy="1424127"/>
            </a:xfrm>
          </p:grpSpPr>
          <p:sp>
            <p:nvSpPr>
              <p:cNvPr id="53" name="Rectangle : coins arrondis 52">
                <a:extLst>
                  <a:ext uri="{FF2B5EF4-FFF2-40B4-BE49-F238E27FC236}">
                    <a16:creationId xmlns:a16="http://schemas.microsoft.com/office/drawing/2014/main" id="{A1817E75-8F80-DE28-4353-5072DEF617EC}"/>
                  </a:ext>
                </a:extLst>
              </p:cNvPr>
              <p:cNvSpPr/>
              <p:nvPr/>
            </p:nvSpPr>
            <p:spPr>
              <a:xfrm>
                <a:off x="5086084" y="1891980"/>
                <a:ext cx="1873516" cy="1399954"/>
              </a:xfrm>
              <a:prstGeom prst="roundRect">
                <a:avLst>
                  <a:gd name="adj" fmla="val 8753"/>
                </a:avLst>
              </a:prstGeom>
              <a:solidFill>
                <a:srgbClr val="F5FAF2"/>
              </a:solid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54" name="Image 53">
                <a:extLst>
                  <a:ext uri="{FF2B5EF4-FFF2-40B4-BE49-F238E27FC236}">
                    <a16:creationId xmlns:a16="http://schemas.microsoft.com/office/drawing/2014/main" id="{16BB2C52-5E45-8CDC-869A-E8936E152AA2}"/>
                  </a:ext>
                </a:extLst>
              </p:cNvPr>
              <p:cNvPicPr preferRelativeResize="0">
                <a:picLocks/>
              </p:cNvPicPr>
              <p:nvPr/>
            </p:nvPicPr>
            <p:blipFill rotWithShape="1">
              <a:blip r:embed="rId15">
                <a:extLst>
                  <a:ext uri="{28A0092B-C50C-407E-A947-70E740481C1C}">
                    <a14:useLocalDpi xmlns:a14="http://schemas.microsoft.com/office/drawing/2010/main" val="0"/>
                  </a:ext>
                </a:extLst>
              </a:blip>
              <a:srcRect t="23600" b="29916"/>
              <a:stretch/>
            </p:blipFill>
            <p:spPr>
              <a:xfrm>
                <a:off x="5112117" y="2789298"/>
                <a:ext cx="900000" cy="360000"/>
              </a:xfrm>
              <a:prstGeom prst="rect">
                <a:avLst/>
              </a:prstGeom>
            </p:spPr>
          </p:pic>
          <p:pic>
            <p:nvPicPr>
              <p:cNvPr id="55" name="Image 54">
                <a:extLst>
                  <a:ext uri="{FF2B5EF4-FFF2-40B4-BE49-F238E27FC236}">
                    <a16:creationId xmlns:a16="http://schemas.microsoft.com/office/drawing/2014/main" id="{0052EC03-8033-5646-8A1B-D01418530F03}"/>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191952" y="2240764"/>
                <a:ext cx="619579" cy="490342"/>
              </a:xfrm>
              <a:prstGeom prst="rect">
                <a:avLst/>
              </a:prstGeom>
            </p:spPr>
          </p:pic>
          <p:pic>
            <p:nvPicPr>
              <p:cNvPr id="56" name="Image 55">
                <a:extLst>
                  <a:ext uri="{FF2B5EF4-FFF2-40B4-BE49-F238E27FC236}">
                    <a16:creationId xmlns:a16="http://schemas.microsoft.com/office/drawing/2014/main" id="{50384158-2E8B-A3CF-C112-1CCB787907B2}"/>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035295" y="2272225"/>
                <a:ext cx="700540" cy="324000"/>
              </a:xfrm>
              <a:prstGeom prst="rect">
                <a:avLst/>
              </a:prstGeom>
            </p:spPr>
          </p:pic>
          <p:pic>
            <p:nvPicPr>
              <p:cNvPr id="57" name="Image 56">
                <a:extLst>
                  <a:ext uri="{FF2B5EF4-FFF2-40B4-BE49-F238E27FC236}">
                    <a16:creationId xmlns:a16="http://schemas.microsoft.com/office/drawing/2014/main" id="{B230CC87-36C4-DD30-1F8C-6013669CF724}"/>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149001" y="2772255"/>
                <a:ext cx="607580" cy="377043"/>
              </a:xfrm>
              <a:prstGeom prst="rect">
                <a:avLst/>
              </a:prstGeom>
            </p:spPr>
          </p:pic>
          <p:grpSp>
            <p:nvGrpSpPr>
              <p:cNvPr id="58" name="Groupe 57">
                <a:extLst>
                  <a:ext uri="{FF2B5EF4-FFF2-40B4-BE49-F238E27FC236}">
                    <a16:creationId xmlns:a16="http://schemas.microsoft.com/office/drawing/2014/main" id="{CFA992C8-0EC2-20EF-7A01-CE0300B76396}"/>
                  </a:ext>
                </a:extLst>
              </p:cNvPr>
              <p:cNvGrpSpPr/>
              <p:nvPr/>
            </p:nvGrpSpPr>
            <p:grpSpPr>
              <a:xfrm>
                <a:off x="5064640" y="1867807"/>
                <a:ext cx="1894955" cy="252000"/>
                <a:chOff x="5064640" y="1867807"/>
                <a:chExt cx="1894955" cy="252000"/>
              </a:xfrm>
            </p:grpSpPr>
            <p:sp>
              <p:nvSpPr>
                <p:cNvPr id="59" name="Rectangle : coins arrondis 58">
                  <a:extLst>
                    <a:ext uri="{FF2B5EF4-FFF2-40B4-BE49-F238E27FC236}">
                      <a16:creationId xmlns:a16="http://schemas.microsoft.com/office/drawing/2014/main" id="{C93930ED-1028-BD01-7A0F-C39D4F4BD826}"/>
                    </a:ext>
                  </a:extLst>
                </p:cNvPr>
                <p:cNvSpPr/>
                <p:nvPr/>
              </p:nvSpPr>
              <p:spPr>
                <a:xfrm>
                  <a:off x="5064640" y="1867807"/>
                  <a:ext cx="1894955" cy="252000"/>
                </a:xfrm>
                <a:prstGeom prst="roundRect">
                  <a:avLst>
                    <a:gd name="adj" fmla="val 47461"/>
                  </a:avLst>
                </a:prstGeom>
                <a:solidFill>
                  <a:srgbClr val="F5FAF2"/>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177800"/>
                  <a:r>
                    <a:rPr lang="fr-FR" sz="1200" b="1" dirty="0">
                      <a:latin typeface="Cambria" panose="02040503050406030204" pitchFamily="18" charset="0"/>
                      <a:ea typeface="Cambria" panose="02040503050406030204" pitchFamily="18" charset="0"/>
                      <a:cs typeface="Arial" panose="020B0604020202020204" pitchFamily="34" charset="0"/>
                    </a:rPr>
                    <a:t>Gaz naturel</a:t>
                  </a:r>
                  <a:endParaRPr lang="fr-FR" sz="1200" b="1" dirty="0">
                    <a:solidFill>
                      <a:schemeClr val="tx1"/>
                    </a:solidFill>
                    <a:latin typeface="Cambria" panose="02040503050406030204" pitchFamily="18" charset="0"/>
                    <a:ea typeface="Cambria" panose="02040503050406030204" pitchFamily="18" charset="0"/>
                  </a:endParaRPr>
                </a:p>
              </p:txBody>
            </p:sp>
            <p:pic>
              <p:nvPicPr>
                <p:cNvPr id="60" name="Image 59">
                  <a:extLst>
                    <a:ext uri="{FF2B5EF4-FFF2-40B4-BE49-F238E27FC236}">
                      <a16:creationId xmlns:a16="http://schemas.microsoft.com/office/drawing/2014/main" id="{8D5DB551-F654-4C87-5892-6CD67CC8F0C2}"/>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l="6819" t="914" r="7907" b="10620"/>
                <a:stretch/>
              </p:blipFill>
              <p:spPr>
                <a:xfrm>
                  <a:off x="5078399" y="1884228"/>
                  <a:ext cx="223837" cy="222931"/>
                </a:xfrm>
                <a:prstGeom prst="rect">
                  <a:avLst/>
                </a:prstGeom>
                <a:effectLst>
                  <a:softEdge rad="25400"/>
                </a:effectLst>
              </p:spPr>
            </p:pic>
          </p:grpSp>
        </p:grpSp>
        <p:grpSp>
          <p:nvGrpSpPr>
            <p:cNvPr id="43" name="Groupe 42">
              <a:extLst>
                <a:ext uri="{FF2B5EF4-FFF2-40B4-BE49-F238E27FC236}">
                  <a16:creationId xmlns:a16="http://schemas.microsoft.com/office/drawing/2014/main" id="{0AEC550B-7095-224B-19B0-35E6D40B2351}"/>
                </a:ext>
              </a:extLst>
            </p:cNvPr>
            <p:cNvGrpSpPr/>
            <p:nvPr/>
          </p:nvGrpSpPr>
          <p:grpSpPr>
            <a:xfrm>
              <a:off x="305678" y="3447350"/>
              <a:ext cx="1980000" cy="360000"/>
              <a:chOff x="1230455" y="3512672"/>
              <a:chExt cx="1980000" cy="360000"/>
            </a:xfrm>
            <a:solidFill>
              <a:schemeClr val="accent2">
                <a:lumMod val="60000"/>
                <a:lumOff val="40000"/>
              </a:schemeClr>
            </a:solidFill>
          </p:grpSpPr>
          <p:sp>
            <p:nvSpPr>
              <p:cNvPr id="51" name="Rectangle : coins arrondis 50">
                <a:extLst>
                  <a:ext uri="{FF2B5EF4-FFF2-40B4-BE49-F238E27FC236}">
                    <a16:creationId xmlns:a16="http://schemas.microsoft.com/office/drawing/2014/main" id="{665DC876-7AE4-A0A0-D98F-9CE7AD880F3B}"/>
                  </a:ext>
                </a:extLst>
              </p:cNvPr>
              <p:cNvSpPr/>
              <p:nvPr/>
            </p:nvSpPr>
            <p:spPr>
              <a:xfrm>
                <a:off x="1230455" y="3512672"/>
                <a:ext cx="1980000" cy="360000"/>
              </a:xfrm>
              <a:prstGeom prst="roundRect">
                <a:avLst>
                  <a:gd name="adj" fmla="val 47461"/>
                </a:avLst>
              </a:prstGeom>
              <a:grp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269875"/>
                <a:r>
                  <a:rPr lang="fr-FR" sz="1200" b="1" dirty="0">
                    <a:latin typeface="Cambria" panose="02040503050406030204" pitchFamily="18" charset="0"/>
                    <a:ea typeface="Cambria" panose="02040503050406030204" pitchFamily="18" charset="0"/>
                    <a:cs typeface="Arial" panose="020B0604020202020204" pitchFamily="34" charset="0"/>
                  </a:rPr>
                  <a:t>Combustibles liquides</a:t>
                </a:r>
                <a:endParaRPr lang="fr-FR" sz="1200" b="1" dirty="0">
                  <a:solidFill>
                    <a:schemeClr val="tx1"/>
                  </a:solidFill>
                  <a:latin typeface="Cambria" panose="02040503050406030204" pitchFamily="18" charset="0"/>
                  <a:ea typeface="Cambria" panose="02040503050406030204" pitchFamily="18" charset="0"/>
                </a:endParaRPr>
              </a:p>
            </p:txBody>
          </p:sp>
          <p:pic>
            <p:nvPicPr>
              <p:cNvPr id="52" name="Image 51">
                <a:extLst>
                  <a:ext uri="{FF2B5EF4-FFF2-40B4-BE49-F238E27FC236}">
                    <a16:creationId xmlns:a16="http://schemas.microsoft.com/office/drawing/2014/main" id="{26247E02-D325-4187-494E-39A9D117BD7A}"/>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280901" y="3535395"/>
                <a:ext cx="297000" cy="312510"/>
              </a:xfrm>
              <a:prstGeom prst="rect">
                <a:avLst/>
              </a:prstGeom>
              <a:grpFill/>
              <a:effectLst>
                <a:softEdge rad="25400"/>
              </a:effectLst>
            </p:spPr>
          </p:pic>
        </p:grpSp>
        <p:grpSp>
          <p:nvGrpSpPr>
            <p:cNvPr id="44" name="Groupe 43">
              <a:extLst>
                <a:ext uri="{FF2B5EF4-FFF2-40B4-BE49-F238E27FC236}">
                  <a16:creationId xmlns:a16="http://schemas.microsoft.com/office/drawing/2014/main" id="{1F384BD8-E452-0621-5CA5-08060779452E}"/>
                </a:ext>
              </a:extLst>
            </p:cNvPr>
            <p:cNvGrpSpPr/>
            <p:nvPr/>
          </p:nvGrpSpPr>
          <p:grpSpPr>
            <a:xfrm>
              <a:off x="288971" y="4802582"/>
              <a:ext cx="1980000" cy="360000"/>
              <a:chOff x="5455806" y="4510762"/>
              <a:chExt cx="2160002" cy="360000"/>
            </a:xfrm>
          </p:grpSpPr>
          <p:sp>
            <p:nvSpPr>
              <p:cNvPr id="49" name="Rectangle : coins arrondis 48">
                <a:extLst>
                  <a:ext uri="{FF2B5EF4-FFF2-40B4-BE49-F238E27FC236}">
                    <a16:creationId xmlns:a16="http://schemas.microsoft.com/office/drawing/2014/main" id="{467A728A-B162-66CB-2064-E9D2F828FAB7}"/>
                  </a:ext>
                </a:extLst>
              </p:cNvPr>
              <p:cNvSpPr/>
              <p:nvPr/>
            </p:nvSpPr>
            <p:spPr>
              <a:xfrm>
                <a:off x="5455806" y="4510762"/>
                <a:ext cx="2160002" cy="360000"/>
              </a:xfrm>
              <a:prstGeom prst="roundRect">
                <a:avLst>
                  <a:gd name="adj" fmla="val 47461"/>
                </a:avLst>
              </a:prstGeom>
              <a:solidFill>
                <a:srgbClr val="FFFFCC"/>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447675" indent="-3175"/>
                <a:r>
                  <a:rPr lang="fr-FR" sz="1200" b="1" dirty="0">
                    <a:latin typeface="Cambria" panose="02040503050406030204" pitchFamily="18" charset="0"/>
                    <a:ea typeface="Cambria" panose="02040503050406030204" pitchFamily="18" charset="0"/>
                    <a:cs typeface="Arial" panose="020B0604020202020204" pitchFamily="34" charset="0"/>
                  </a:rPr>
                  <a:t>Solaire</a:t>
                </a:r>
                <a:endParaRPr lang="fr-FR" sz="1200" b="1" dirty="0">
                  <a:solidFill>
                    <a:schemeClr val="tx1"/>
                  </a:solidFill>
                  <a:latin typeface="Cambria" panose="02040503050406030204" pitchFamily="18" charset="0"/>
                  <a:ea typeface="Cambria" panose="02040503050406030204" pitchFamily="18" charset="0"/>
                </a:endParaRPr>
              </a:p>
            </p:txBody>
          </p:sp>
          <p:pic>
            <p:nvPicPr>
              <p:cNvPr id="50" name="Image 49">
                <a:extLst>
                  <a:ext uri="{FF2B5EF4-FFF2-40B4-BE49-F238E27FC236}">
                    <a16:creationId xmlns:a16="http://schemas.microsoft.com/office/drawing/2014/main" id="{52506CD2-A23A-5336-E3F8-07BB07DF8169}"/>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515904" y="4576041"/>
                <a:ext cx="468000" cy="263305"/>
              </a:xfrm>
              <a:prstGeom prst="rect">
                <a:avLst/>
              </a:prstGeom>
              <a:effectLst>
                <a:softEdge rad="25400"/>
              </a:effectLst>
            </p:spPr>
          </p:pic>
        </p:grpSp>
        <p:sp>
          <p:nvSpPr>
            <p:cNvPr id="45" name="Rectangle : coins arrondis 44">
              <a:extLst>
                <a:ext uri="{FF2B5EF4-FFF2-40B4-BE49-F238E27FC236}">
                  <a16:creationId xmlns:a16="http://schemas.microsoft.com/office/drawing/2014/main" id="{5C809F9D-C4A4-1C8C-3B77-317BCAAFE184}"/>
                </a:ext>
              </a:extLst>
            </p:cNvPr>
            <p:cNvSpPr/>
            <p:nvPr/>
          </p:nvSpPr>
          <p:spPr>
            <a:xfrm>
              <a:off x="297213" y="1760724"/>
              <a:ext cx="2048880" cy="349376"/>
            </a:xfrm>
            <a:prstGeom prst="roundRect">
              <a:avLst>
                <a:gd name="adj" fmla="val 0"/>
              </a:avLst>
            </a:prstGeom>
            <a:solidFill>
              <a:srgbClr val="F7F7F7"/>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b="1" dirty="0">
                  <a:solidFill>
                    <a:schemeClr val="tx1"/>
                  </a:solidFill>
                </a:rPr>
                <a:t>SOURCES</a:t>
              </a:r>
            </a:p>
          </p:txBody>
        </p:sp>
        <p:grpSp>
          <p:nvGrpSpPr>
            <p:cNvPr id="46" name="Groupe 45">
              <a:extLst>
                <a:ext uri="{FF2B5EF4-FFF2-40B4-BE49-F238E27FC236}">
                  <a16:creationId xmlns:a16="http://schemas.microsoft.com/office/drawing/2014/main" id="{96166AAE-E852-7388-4FF6-54CF077942A2}"/>
                </a:ext>
              </a:extLst>
            </p:cNvPr>
            <p:cNvGrpSpPr/>
            <p:nvPr/>
          </p:nvGrpSpPr>
          <p:grpSpPr>
            <a:xfrm>
              <a:off x="287795" y="4089564"/>
              <a:ext cx="1980000" cy="360000"/>
              <a:chOff x="5455802" y="3987979"/>
              <a:chExt cx="2160000" cy="360000"/>
            </a:xfrm>
          </p:grpSpPr>
          <p:sp>
            <p:nvSpPr>
              <p:cNvPr id="47" name="Rectangle : coins arrondis 46">
                <a:extLst>
                  <a:ext uri="{FF2B5EF4-FFF2-40B4-BE49-F238E27FC236}">
                    <a16:creationId xmlns:a16="http://schemas.microsoft.com/office/drawing/2014/main" id="{27756479-82A1-C3D7-24D8-76F7C4A0722B}"/>
                  </a:ext>
                </a:extLst>
              </p:cNvPr>
              <p:cNvSpPr/>
              <p:nvPr/>
            </p:nvSpPr>
            <p:spPr>
              <a:xfrm>
                <a:off x="5455802" y="3987979"/>
                <a:ext cx="2160000" cy="360000"/>
              </a:xfrm>
              <a:prstGeom prst="roundRect">
                <a:avLst>
                  <a:gd name="adj" fmla="val 47461"/>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447675" indent="-3175"/>
                <a:r>
                  <a:rPr lang="fr-FR" sz="1200" b="1" dirty="0">
                    <a:latin typeface="Cambria" panose="02040503050406030204" pitchFamily="18" charset="0"/>
                    <a:ea typeface="Cambria" panose="02040503050406030204" pitchFamily="18" charset="0"/>
                    <a:cs typeface="Arial" panose="020B0604020202020204" pitchFamily="34" charset="0"/>
                  </a:rPr>
                  <a:t>Hydraulique</a:t>
                </a:r>
                <a:endParaRPr lang="fr-FR" sz="1200" b="1" dirty="0">
                  <a:solidFill>
                    <a:schemeClr val="tx1"/>
                  </a:solidFill>
                  <a:latin typeface="Cambria" panose="02040503050406030204" pitchFamily="18" charset="0"/>
                  <a:ea typeface="Cambria" panose="02040503050406030204" pitchFamily="18" charset="0"/>
                </a:endParaRPr>
              </a:p>
            </p:txBody>
          </p:sp>
          <p:pic>
            <p:nvPicPr>
              <p:cNvPr id="48" name="Image 47">
                <a:extLst>
                  <a:ext uri="{FF2B5EF4-FFF2-40B4-BE49-F238E27FC236}">
                    <a16:creationId xmlns:a16="http://schemas.microsoft.com/office/drawing/2014/main" id="{B39A49ED-9C36-40A1-6E5F-CB1C486D12A1}"/>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511671" y="4021941"/>
                <a:ext cx="468468" cy="302235"/>
              </a:xfrm>
              <a:prstGeom prst="rect">
                <a:avLst/>
              </a:prstGeom>
              <a:effectLst>
                <a:softEdge rad="25400"/>
              </a:effectLst>
            </p:spPr>
          </p:pic>
        </p:grpSp>
      </p:grpSp>
      <p:sp>
        <p:nvSpPr>
          <p:cNvPr id="61" name="Flèche : bas 60">
            <a:extLst>
              <a:ext uri="{FF2B5EF4-FFF2-40B4-BE49-F238E27FC236}">
                <a16:creationId xmlns:a16="http://schemas.microsoft.com/office/drawing/2014/main" id="{AC61892F-E968-5CBD-E54F-2DCF72D8133C}"/>
              </a:ext>
            </a:extLst>
          </p:cNvPr>
          <p:cNvSpPr/>
          <p:nvPr/>
        </p:nvSpPr>
        <p:spPr>
          <a:xfrm rot="16200000">
            <a:off x="2334278" y="2671495"/>
            <a:ext cx="360000" cy="324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2" name="Flèche : bas 61">
            <a:extLst>
              <a:ext uri="{FF2B5EF4-FFF2-40B4-BE49-F238E27FC236}">
                <a16:creationId xmlns:a16="http://schemas.microsoft.com/office/drawing/2014/main" id="{C7F20C8A-29AD-F1EC-4DFD-97574669E568}"/>
              </a:ext>
            </a:extLst>
          </p:cNvPr>
          <p:cNvSpPr/>
          <p:nvPr/>
        </p:nvSpPr>
        <p:spPr>
          <a:xfrm rot="16200000">
            <a:off x="2330150" y="3517981"/>
            <a:ext cx="360000" cy="324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3" name="Flèche : bas 62">
            <a:extLst>
              <a:ext uri="{FF2B5EF4-FFF2-40B4-BE49-F238E27FC236}">
                <a16:creationId xmlns:a16="http://schemas.microsoft.com/office/drawing/2014/main" id="{A4CF235F-417F-EA13-0865-3C05CC6F9AAF}"/>
              </a:ext>
            </a:extLst>
          </p:cNvPr>
          <p:cNvSpPr/>
          <p:nvPr/>
        </p:nvSpPr>
        <p:spPr>
          <a:xfrm rot="16200000">
            <a:off x="2330150" y="4182801"/>
            <a:ext cx="360000" cy="324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4" name="Flèche : bas 63">
            <a:extLst>
              <a:ext uri="{FF2B5EF4-FFF2-40B4-BE49-F238E27FC236}">
                <a16:creationId xmlns:a16="http://schemas.microsoft.com/office/drawing/2014/main" id="{5E74E36E-9238-14E8-B50D-CDE6DA5CE4D4}"/>
              </a:ext>
            </a:extLst>
          </p:cNvPr>
          <p:cNvSpPr/>
          <p:nvPr/>
        </p:nvSpPr>
        <p:spPr>
          <a:xfrm rot="16200000">
            <a:off x="2313401" y="4877962"/>
            <a:ext cx="360000" cy="324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5" name="Rectangle : coins arrondis 64">
            <a:extLst>
              <a:ext uri="{FF2B5EF4-FFF2-40B4-BE49-F238E27FC236}">
                <a16:creationId xmlns:a16="http://schemas.microsoft.com/office/drawing/2014/main" id="{C8BF6FB0-73F7-9369-17E5-148912A6E75E}"/>
              </a:ext>
            </a:extLst>
          </p:cNvPr>
          <p:cNvSpPr/>
          <p:nvPr/>
        </p:nvSpPr>
        <p:spPr>
          <a:xfrm>
            <a:off x="253625" y="1025161"/>
            <a:ext cx="11736000" cy="540000"/>
          </a:xfrm>
          <a:prstGeom prst="roundRect">
            <a:avLst>
              <a:gd name="adj" fmla="val 25569"/>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3175" indent="-3175" algn="ctr"/>
            <a:r>
              <a:rPr lang="fr-FR" b="1" dirty="0">
                <a:solidFill>
                  <a:schemeClr val="accent5">
                    <a:lumMod val="75000"/>
                  </a:schemeClr>
                </a:solidFill>
                <a:latin typeface="Cambria" panose="02040503050406030204" pitchFamily="18" charset="0"/>
                <a:ea typeface="Cambria" panose="02040503050406030204" pitchFamily="18" charset="0"/>
                <a:cs typeface="Arial" panose="020B0604020202020204" pitchFamily="34" charset="0"/>
              </a:rPr>
              <a:t>MINISTERE DES MINES, DU PETROLE ET DE L’ENERGIE</a:t>
            </a:r>
          </a:p>
          <a:p>
            <a:pPr marL="3175" indent="-3175" algn="ctr"/>
            <a:r>
              <a:rPr lang="fr-FR" sz="1600" b="1" dirty="0">
                <a:latin typeface="Cambria" panose="02040503050406030204" pitchFamily="18" charset="0"/>
                <a:ea typeface="Cambria" panose="02040503050406030204" pitchFamily="18" charset="0"/>
                <a:cs typeface="Arial" panose="020B0604020202020204" pitchFamily="34" charset="0"/>
              </a:rPr>
              <a:t>A travers la </a:t>
            </a:r>
            <a:r>
              <a:rPr lang="fr-FR" sz="1600" b="1" dirty="0">
                <a:solidFill>
                  <a:srgbClr val="FF0000"/>
                </a:solidFill>
                <a:latin typeface="Cambria" panose="02040503050406030204" pitchFamily="18" charset="0"/>
                <a:ea typeface="Cambria" panose="02040503050406030204" pitchFamily="18" charset="0"/>
                <a:cs typeface="Arial" panose="020B0604020202020204" pitchFamily="34" charset="0"/>
              </a:rPr>
              <a:t>Direction Générale de l’Energie</a:t>
            </a:r>
            <a:r>
              <a:rPr lang="fr-FR" sz="1600" b="1" dirty="0">
                <a:latin typeface="Cambria" panose="02040503050406030204" pitchFamily="18" charset="0"/>
                <a:ea typeface="Cambria" panose="02040503050406030204" pitchFamily="18" charset="0"/>
                <a:cs typeface="Arial" panose="020B0604020202020204" pitchFamily="34" charset="0"/>
              </a:rPr>
              <a:t>, définit la politique et la stratégie énergétiques</a:t>
            </a:r>
          </a:p>
        </p:txBody>
      </p:sp>
      <p:grpSp>
        <p:nvGrpSpPr>
          <p:cNvPr id="66" name="Groupe 65">
            <a:extLst>
              <a:ext uri="{FF2B5EF4-FFF2-40B4-BE49-F238E27FC236}">
                <a16:creationId xmlns:a16="http://schemas.microsoft.com/office/drawing/2014/main" id="{7644BA8B-15C3-6258-3593-25B187026F93}"/>
              </a:ext>
            </a:extLst>
          </p:cNvPr>
          <p:cNvGrpSpPr/>
          <p:nvPr/>
        </p:nvGrpSpPr>
        <p:grpSpPr>
          <a:xfrm>
            <a:off x="306175" y="5764183"/>
            <a:ext cx="8640000" cy="600757"/>
            <a:chOff x="253625" y="5702192"/>
            <a:chExt cx="8640000" cy="361477"/>
          </a:xfrm>
        </p:grpSpPr>
        <p:sp>
          <p:nvSpPr>
            <p:cNvPr id="67" name="Rectangle : coins arrondis 66">
              <a:extLst>
                <a:ext uri="{FF2B5EF4-FFF2-40B4-BE49-F238E27FC236}">
                  <a16:creationId xmlns:a16="http://schemas.microsoft.com/office/drawing/2014/main" id="{B38C52C8-C6E6-E046-438A-4876CF0957D1}"/>
                </a:ext>
              </a:extLst>
            </p:cNvPr>
            <p:cNvSpPr/>
            <p:nvPr/>
          </p:nvSpPr>
          <p:spPr>
            <a:xfrm>
              <a:off x="253625" y="5717087"/>
              <a:ext cx="8640000" cy="346582"/>
            </a:xfrm>
            <a:prstGeom prst="roundRect">
              <a:avLst>
                <a:gd name="adj" fmla="val 25569"/>
              </a:avLst>
            </a:prstGeom>
            <a:solidFill>
              <a:schemeClr val="accent2">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1617663" indent="-3175"/>
              <a:r>
                <a:rPr lang="fr-FR" sz="1400" b="1" dirty="0">
                  <a:latin typeface="Cambria" panose="02040503050406030204" pitchFamily="18" charset="0"/>
                  <a:ea typeface="Cambria" panose="02040503050406030204" pitchFamily="18" charset="0"/>
                  <a:cs typeface="Arial" panose="020B0604020202020204" pitchFamily="34" charset="0"/>
                </a:rPr>
                <a:t>Planifie les investissements /Assure la maitrise d’ouvrage des investissements / Veille au respect des conventions et contrats/ Exploite des centrales électriques </a:t>
              </a:r>
            </a:p>
          </p:txBody>
        </p:sp>
        <p:pic>
          <p:nvPicPr>
            <p:cNvPr id="68" name="Image 67" descr="CI-ENERGIES - ASEA – APUA">
              <a:extLst>
                <a:ext uri="{FF2B5EF4-FFF2-40B4-BE49-F238E27FC236}">
                  <a16:creationId xmlns:a16="http://schemas.microsoft.com/office/drawing/2014/main" id="{09DCA528-542E-2A7D-D34F-AFDB22859A4E}"/>
                </a:ext>
              </a:extLst>
            </p:cNvPr>
            <p:cNvPicPr preferRelativeResize="0">
              <a:picLocks/>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48429" y="5702192"/>
              <a:ext cx="1368000" cy="324919"/>
            </a:xfrm>
            <a:prstGeom prst="rect">
              <a:avLst/>
            </a:prstGeom>
            <a:noFill/>
            <a:ln>
              <a:noFill/>
            </a:ln>
          </p:spPr>
        </p:pic>
      </p:grpSp>
      <p:sp>
        <p:nvSpPr>
          <p:cNvPr id="69" name="Flèche : bas 68">
            <a:extLst>
              <a:ext uri="{FF2B5EF4-FFF2-40B4-BE49-F238E27FC236}">
                <a16:creationId xmlns:a16="http://schemas.microsoft.com/office/drawing/2014/main" id="{DB4F77C3-9E99-7F12-B893-7F401EF0603F}"/>
              </a:ext>
            </a:extLst>
          </p:cNvPr>
          <p:cNvSpPr/>
          <p:nvPr/>
        </p:nvSpPr>
        <p:spPr>
          <a:xfrm rot="10800000">
            <a:off x="10536720" y="1624506"/>
            <a:ext cx="576000" cy="720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grpSp>
        <p:nvGrpSpPr>
          <p:cNvPr id="70" name="Groupe 69">
            <a:extLst>
              <a:ext uri="{FF2B5EF4-FFF2-40B4-BE49-F238E27FC236}">
                <a16:creationId xmlns:a16="http://schemas.microsoft.com/office/drawing/2014/main" id="{2022B9D2-D508-37EE-03E9-117D24456E46}"/>
              </a:ext>
            </a:extLst>
          </p:cNvPr>
          <p:cNvGrpSpPr/>
          <p:nvPr/>
        </p:nvGrpSpPr>
        <p:grpSpPr>
          <a:xfrm>
            <a:off x="9566428" y="2393572"/>
            <a:ext cx="2448000" cy="2736000"/>
            <a:chOff x="8658375" y="2308731"/>
            <a:chExt cx="3302855" cy="2159473"/>
          </a:xfrm>
        </p:grpSpPr>
        <p:sp>
          <p:nvSpPr>
            <p:cNvPr id="71" name="Rectangle : coins arrondis 70">
              <a:extLst>
                <a:ext uri="{FF2B5EF4-FFF2-40B4-BE49-F238E27FC236}">
                  <a16:creationId xmlns:a16="http://schemas.microsoft.com/office/drawing/2014/main" id="{C63C6194-0508-2F24-C9C8-14B359E852B0}"/>
                </a:ext>
              </a:extLst>
            </p:cNvPr>
            <p:cNvSpPr/>
            <p:nvPr/>
          </p:nvSpPr>
          <p:spPr>
            <a:xfrm>
              <a:off x="8658375" y="2308731"/>
              <a:ext cx="3302855" cy="2159473"/>
            </a:xfrm>
            <a:prstGeom prst="roundRect">
              <a:avLst>
                <a:gd name="adj" fmla="val 7923"/>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nchor="ctr"/>
            <a:lstStyle/>
            <a:p>
              <a:pPr marL="1530350" indent="-1610360" algn="ctr">
                <a:lnSpc>
                  <a:spcPct val="107000"/>
                </a:lnSpc>
                <a:spcAft>
                  <a:spcPts val="800"/>
                </a:spcAft>
              </a:pPr>
              <a:endParaRPr lang="fr-FR" sz="12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endParaRPr>
            </a:p>
            <a:p>
              <a:pPr algn="ctr"/>
              <a:endParaRPr lang="fr-FR" sz="12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endParaRPr>
            </a:p>
            <a:p>
              <a:pPr algn="ctr"/>
              <a:endParaRPr lang="fr-FR" sz="12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endParaRPr>
            </a:p>
            <a:p>
              <a:pPr algn="ctr"/>
              <a:endParaRPr lang="fr-FR" sz="1200" b="1" dirty="0">
                <a:solidFill>
                  <a:srgbClr val="000000"/>
                </a:solidFill>
                <a:latin typeface="Cambria" panose="02040503050406030204" pitchFamily="18" charset="0"/>
                <a:ea typeface="Cambria" panose="02040503050406030204" pitchFamily="18" charset="0"/>
                <a:cs typeface="Arial" panose="020B0604020202020204" pitchFamily="34" charset="0"/>
              </a:endParaRPr>
            </a:p>
            <a:p>
              <a:pPr marL="182563" indent="-182563">
                <a:buFont typeface="Wingdings" panose="05000000000000000000" pitchFamily="2" charset="2"/>
                <a:buChar char="ü"/>
              </a:pPr>
              <a:r>
                <a:rPr lang="fr-FR" sz="14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rPr>
                <a:t>Préserver les intérêts des usagers</a:t>
              </a:r>
              <a:endParaRPr lang="fr-CI" sz="1200" kern="100" dirty="0">
                <a:effectLst/>
                <a:ea typeface="Calibri" panose="020F0502020204030204" pitchFamily="34" charset="0"/>
                <a:cs typeface="Arial" panose="020B0604020202020204" pitchFamily="34" charset="0"/>
              </a:endParaRPr>
            </a:p>
            <a:p>
              <a:pPr marL="182563" indent="-182563">
                <a:buFont typeface="Wingdings" panose="05000000000000000000" pitchFamily="2" charset="2"/>
                <a:buChar char="ü"/>
              </a:pPr>
              <a:r>
                <a:rPr lang="fr-FR" sz="14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rPr>
                <a:t>Proposer à l’Etat des tarifs</a:t>
              </a:r>
              <a:endParaRPr lang="fr-FR" sz="1400" b="1" dirty="0">
                <a:solidFill>
                  <a:srgbClr val="000000"/>
                </a:solidFill>
                <a:latin typeface="Cambria" panose="02040503050406030204" pitchFamily="18" charset="0"/>
                <a:ea typeface="Cambria" panose="02040503050406030204" pitchFamily="18" charset="0"/>
                <a:cs typeface="Arial" panose="020B0604020202020204" pitchFamily="34" charset="0"/>
              </a:endParaRPr>
            </a:p>
            <a:p>
              <a:pPr marL="182563" indent="-182563">
                <a:buFont typeface="Wingdings" panose="05000000000000000000" pitchFamily="2" charset="2"/>
                <a:buChar char="ü"/>
              </a:pPr>
              <a:r>
                <a:rPr lang="fr-FR" sz="14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rPr>
                <a:t>Conseiller l’Etat</a:t>
              </a:r>
              <a:endParaRPr lang="fr-CI" sz="1200" kern="100" dirty="0">
                <a:effectLst/>
                <a:ea typeface="Calibri" panose="020F0502020204030204" pitchFamily="34" charset="0"/>
                <a:cs typeface="Arial" panose="020B0604020202020204" pitchFamily="34" charset="0"/>
              </a:endParaRPr>
            </a:p>
            <a:p>
              <a:pPr marL="182563" indent="-182563">
                <a:buFont typeface="Wingdings" panose="05000000000000000000" pitchFamily="2" charset="2"/>
                <a:buChar char="ü"/>
              </a:pPr>
              <a:r>
                <a:rPr lang="fr-FR" sz="1400" b="1" kern="1200" dirty="0">
                  <a:solidFill>
                    <a:srgbClr val="000000"/>
                  </a:solidFill>
                  <a:effectLst/>
                  <a:latin typeface="Cambria" panose="02040503050406030204" pitchFamily="18" charset="0"/>
                  <a:ea typeface="Cambria" panose="02040503050406030204" pitchFamily="18" charset="0"/>
                  <a:cs typeface="Arial" panose="020B0604020202020204" pitchFamily="34" charset="0"/>
                </a:rPr>
                <a:t>Régler les litiges dans le secteur de l’électricité</a:t>
              </a:r>
              <a:endParaRPr lang="fr-CI" sz="1200" kern="100" dirty="0">
                <a:effectLst/>
                <a:ea typeface="Calibri" panose="020F0502020204030204" pitchFamily="34" charset="0"/>
                <a:cs typeface="Arial" panose="020B0604020202020204" pitchFamily="34" charset="0"/>
              </a:endParaRPr>
            </a:p>
          </p:txBody>
        </p:sp>
        <p:pic>
          <p:nvPicPr>
            <p:cNvPr id="72" name="Image 71">
              <a:extLst>
                <a:ext uri="{FF2B5EF4-FFF2-40B4-BE49-F238E27FC236}">
                  <a16:creationId xmlns:a16="http://schemas.microsoft.com/office/drawing/2014/main" id="{F7B55587-E15A-897D-1C7E-F8B21FFF4BA6}"/>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295273" y="2440756"/>
              <a:ext cx="2043659" cy="511454"/>
            </a:xfrm>
            <a:prstGeom prst="rect">
              <a:avLst/>
            </a:prstGeom>
          </p:spPr>
        </p:pic>
      </p:grpSp>
      <p:grpSp>
        <p:nvGrpSpPr>
          <p:cNvPr id="73" name="Groupe 72">
            <a:extLst>
              <a:ext uri="{FF2B5EF4-FFF2-40B4-BE49-F238E27FC236}">
                <a16:creationId xmlns:a16="http://schemas.microsoft.com/office/drawing/2014/main" id="{C499437C-0BB8-6DED-F155-1F901360AB5F}"/>
              </a:ext>
            </a:extLst>
          </p:cNvPr>
          <p:cNvGrpSpPr/>
          <p:nvPr/>
        </p:nvGrpSpPr>
        <p:grpSpPr>
          <a:xfrm>
            <a:off x="9062237" y="1671887"/>
            <a:ext cx="493432" cy="3740610"/>
            <a:chOff x="8803074" y="1827494"/>
            <a:chExt cx="493432" cy="4392000"/>
          </a:xfrm>
        </p:grpSpPr>
        <p:sp>
          <p:nvSpPr>
            <p:cNvPr id="74" name="Flèche : bas 73">
              <a:extLst>
                <a:ext uri="{FF2B5EF4-FFF2-40B4-BE49-F238E27FC236}">
                  <a16:creationId xmlns:a16="http://schemas.microsoft.com/office/drawing/2014/main" id="{779CE4B2-39AF-F82D-D5BA-40618B99724D}"/>
                </a:ext>
              </a:extLst>
            </p:cNvPr>
            <p:cNvSpPr/>
            <p:nvPr/>
          </p:nvSpPr>
          <p:spPr>
            <a:xfrm rot="5400000">
              <a:off x="8900506" y="3678807"/>
              <a:ext cx="468000" cy="324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75" name="Accolade fermante 74">
              <a:extLst>
                <a:ext uri="{FF2B5EF4-FFF2-40B4-BE49-F238E27FC236}">
                  <a16:creationId xmlns:a16="http://schemas.microsoft.com/office/drawing/2014/main" id="{87F83D04-8B2E-594E-64DA-FCA8A27B65DD}"/>
                </a:ext>
              </a:extLst>
            </p:cNvPr>
            <p:cNvSpPr/>
            <p:nvPr/>
          </p:nvSpPr>
          <p:spPr>
            <a:xfrm>
              <a:off x="8803074" y="1827494"/>
              <a:ext cx="180000" cy="4392000"/>
            </a:xfrm>
            <a:prstGeom prst="rightBrace">
              <a:avLst>
                <a:gd name="adj1" fmla="val 143955"/>
                <a:gd name="adj2" fmla="val 45336"/>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grpSp>
        <p:nvGrpSpPr>
          <p:cNvPr id="76" name="Groupe 75">
            <a:extLst>
              <a:ext uri="{FF2B5EF4-FFF2-40B4-BE49-F238E27FC236}">
                <a16:creationId xmlns:a16="http://schemas.microsoft.com/office/drawing/2014/main" id="{D24A2F6E-2D2B-68A5-A75A-365A0E0A5A15}"/>
              </a:ext>
            </a:extLst>
          </p:cNvPr>
          <p:cNvGrpSpPr/>
          <p:nvPr/>
        </p:nvGrpSpPr>
        <p:grpSpPr>
          <a:xfrm>
            <a:off x="5481928" y="1741952"/>
            <a:ext cx="3528000" cy="3670544"/>
            <a:chOff x="5481928" y="1826032"/>
            <a:chExt cx="3528000" cy="3670544"/>
          </a:xfrm>
        </p:grpSpPr>
        <p:sp>
          <p:nvSpPr>
            <p:cNvPr id="77" name="Rectangle : coins arrondis 76">
              <a:extLst>
                <a:ext uri="{FF2B5EF4-FFF2-40B4-BE49-F238E27FC236}">
                  <a16:creationId xmlns:a16="http://schemas.microsoft.com/office/drawing/2014/main" id="{3059BB68-EB83-55A5-6489-D1BFB4AB7F38}"/>
                </a:ext>
              </a:extLst>
            </p:cNvPr>
            <p:cNvSpPr/>
            <p:nvPr/>
          </p:nvSpPr>
          <p:spPr>
            <a:xfrm>
              <a:off x="5481928" y="1896577"/>
              <a:ext cx="3528000" cy="3599999"/>
            </a:xfrm>
            <a:prstGeom prst="roundRect">
              <a:avLst>
                <a:gd name="adj" fmla="val 8753"/>
              </a:avLst>
            </a:prstGeom>
            <a:solidFill>
              <a:schemeClr val="bg1">
                <a:lumMod val="95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8" name="Rectangle : coins arrondis 77">
              <a:extLst>
                <a:ext uri="{FF2B5EF4-FFF2-40B4-BE49-F238E27FC236}">
                  <a16:creationId xmlns:a16="http://schemas.microsoft.com/office/drawing/2014/main" id="{AA5A7D65-23FB-4DAA-CDE2-21B3CDCC5536}"/>
                </a:ext>
              </a:extLst>
            </p:cNvPr>
            <p:cNvSpPr/>
            <p:nvPr/>
          </p:nvSpPr>
          <p:spPr>
            <a:xfrm>
              <a:off x="5484279" y="1826032"/>
              <a:ext cx="3420000" cy="468000"/>
            </a:xfrm>
            <a:prstGeom prst="roundRect">
              <a:avLst>
                <a:gd name="adj" fmla="val 0"/>
              </a:avLst>
            </a:prstGeom>
            <a:solidFill>
              <a:srgbClr val="F7F7F7"/>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b="1" dirty="0">
                  <a:solidFill>
                    <a:schemeClr val="tx1"/>
                  </a:solidFill>
                </a:rPr>
                <a:t>TRANSPORT – DISTRIBUTION  – COMMERCIALISATION</a:t>
              </a:r>
            </a:p>
          </p:txBody>
        </p:sp>
        <p:grpSp>
          <p:nvGrpSpPr>
            <p:cNvPr id="79" name="Groupe 78">
              <a:extLst>
                <a:ext uri="{FF2B5EF4-FFF2-40B4-BE49-F238E27FC236}">
                  <a16:creationId xmlns:a16="http://schemas.microsoft.com/office/drawing/2014/main" id="{CE1D7504-A069-1D1D-DAF8-0DE3CEB8B46C}"/>
                </a:ext>
              </a:extLst>
            </p:cNvPr>
            <p:cNvGrpSpPr/>
            <p:nvPr/>
          </p:nvGrpSpPr>
          <p:grpSpPr>
            <a:xfrm>
              <a:off x="6483760" y="3185681"/>
              <a:ext cx="1516086" cy="812159"/>
              <a:chOff x="6187418" y="3101013"/>
              <a:chExt cx="1516086" cy="812159"/>
            </a:xfrm>
          </p:grpSpPr>
          <p:sp>
            <p:nvSpPr>
              <p:cNvPr id="98" name="Rectangle : coins arrondis 97">
                <a:extLst>
                  <a:ext uri="{FF2B5EF4-FFF2-40B4-BE49-F238E27FC236}">
                    <a16:creationId xmlns:a16="http://schemas.microsoft.com/office/drawing/2014/main" id="{40822283-F1A7-E16F-05BD-0E47D3BB22B6}"/>
                  </a:ext>
                </a:extLst>
              </p:cNvPr>
              <p:cNvSpPr/>
              <p:nvPr/>
            </p:nvSpPr>
            <p:spPr>
              <a:xfrm>
                <a:off x="6187418" y="3101013"/>
                <a:ext cx="1516086" cy="812159"/>
              </a:xfrm>
              <a:prstGeom prst="roundRect">
                <a:avLst>
                  <a:gd name="adj" fmla="val 8753"/>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99" name="Image 98">
                <a:extLst>
                  <a:ext uri="{FF2B5EF4-FFF2-40B4-BE49-F238E27FC236}">
                    <a16:creationId xmlns:a16="http://schemas.microsoft.com/office/drawing/2014/main" id="{0366801B-2337-6689-4368-DAE1F1C60446}"/>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280316" y="3207476"/>
                <a:ext cx="1330288" cy="571356"/>
              </a:xfrm>
              <a:prstGeom prst="rect">
                <a:avLst/>
              </a:prstGeom>
            </p:spPr>
          </p:pic>
        </p:grpSp>
        <p:pic>
          <p:nvPicPr>
            <p:cNvPr id="80" name="Image 79">
              <a:extLst>
                <a:ext uri="{FF2B5EF4-FFF2-40B4-BE49-F238E27FC236}">
                  <a16:creationId xmlns:a16="http://schemas.microsoft.com/office/drawing/2014/main" id="{CCB6C099-638B-ACCB-FCE0-7355A074027A}"/>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6430036" y="2390188"/>
              <a:ext cx="1622208" cy="719492"/>
            </a:xfrm>
            <a:prstGeom prst="rect">
              <a:avLst/>
            </a:prstGeom>
          </p:spPr>
        </p:pic>
        <p:sp>
          <p:nvSpPr>
            <p:cNvPr id="81" name="Rectangle : coins arrondis 80">
              <a:extLst>
                <a:ext uri="{FF2B5EF4-FFF2-40B4-BE49-F238E27FC236}">
                  <a16:creationId xmlns:a16="http://schemas.microsoft.com/office/drawing/2014/main" id="{9687DD7E-633F-AF38-0C67-FDD597D33AD9}"/>
                </a:ext>
              </a:extLst>
            </p:cNvPr>
            <p:cNvSpPr/>
            <p:nvPr/>
          </p:nvSpPr>
          <p:spPr>
            <a:xfrm>
              <a:off x="5619857" y="4486889"/>
              <a:ext cx="1188000" cy="900000"/>
            </a:xfrm>
            <a:prstGeom prst="roundRect">
              <a:avLst>
                <a:gd name="adj" fmla="val 4402"/>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3175" indent="-3175" algn="ctr"/>
              <a:r>
                <a:rPr lang="fr-FR" sz="1400" b="1" dirty="0">
                  <a:latin typeface="Cambria" panose="02040503050406030204" pitchFamily="18" charset="0"/>
                  <a:ea typeface="Cambria" panose="02040503050406030204" pitchFamily="18" charset="0"/>
                  <a:cs typeface="Arial" panose="020B0604020202020204" pitchFamily="34" charset="0"/>
                </a:rPr>
                <a:t>Partenaires à l’Export</a:t>
              </a:r>
            </a:p>
          </p:txBody>
        </p:sp>
        <p:grpSp>
          <p:nvGrpSpPr>
            <p:cNvPr id="82" name="Groupe 81">
              <a:extLst>
                <a:ext uri="{FF2B5EF4-FFF2-40B4-BE49-F238E27FC236}">
                  <a16:creationId xmlns:a16="http://schemas.microsoft.com/office/drawing/2014/main" id="{FCD96C80-86D0-D6DA-6267-601D71647608}"/>
                </a:ext>
              </a:extLst>
            </p:cNvPr>
            <p:cNvGrpSpPr/>
            <p:nvPr/>
          </p:nvGrpSpPr>
          <p:grpSpPr>
            <a:xfrm>
              <a:off x="6890443" y="4474094"/>
              <a:ext cx="1980000" cy="919215"/>
              <a:chOff x="9702254" y="5230252"/>
              <a:chExt cx="1985083" cy="919215"/>
            </a:xfrm>
          </p:grpSpPr>
          <p:grpSp>
            <p:nvGrpSpPr>
              <p:cNvPr id="86" name="Groupe 85">
                <a:extLst>
                  <a:ext uri="{FF2B5EF4-FFF2-40B4-BE49-F238E27FC236}">
                    <a16:creationId xmlns:a16="http://schemas.microsoft.com/office/drawing/2014/main" id="{F78A60F0-C467-9D48-7CB1-994A05F72904}"/>
                  </a:ext>
                </a:extLst>
              </p:cNvPr>
              <p:cNvGrpSpPr/>
              <p:nvPr/>
            </p:nvGrpSpPr>
            <p:grpSpPr>
              <a:xfrm>
                <a:off x="9702562" y="5321467"/>
                <a:ext cx="1984775" cy="828000"/>
                <a:chOff x="5948727" y="4515291"/>
                <a:chExt cx="1980000" cy="828000"/>
              </a:xfrm>
            </p:grpSpPr>
            <p:sp>
              <p:nvSpPr>
                <p:cNvPr id="88" name="Rectangle : coins arrondis 87">
                  <a:extLst>
                    <a:ext uri="{FF2B5EF4-FFF2-40B4-BE49-F238E27FC236}">
                      <a16:creationId xmlns:a16="http://schemas.microsoft.com/office/drawing/2014/main" id="{CD3CC7C2-C363-BAE2-7DD9-8CC643CF49EB}"/>
                    </a:ext>
                  </a:extLst>
                </p:cNvPr>
                <p:cNvSpPr/>
                <p:nvPr/>
              </p:nvSpPr>
              <p:spPr>
                <a:xfrm>
                  <a:off x="5948727" y="4515291"/>
                  <a:ext cx="1980000" cy="828000"/>
                </a:xfrm>
                <a:prstGeom prst="roundRect">
                  <a:avLst>
                    <a:gd name="adj" fmla="val 8753"/>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89" name="Groupe 88">
                  <a:extLst>
                    <a:ext uri="{FF2B5EF4-FFF2-40B4-BE49-F238E27FC236}">
                      <a16:creationId xmlns:a16="http://schemas.microsoft.com/office/drawing/2014/main" id="{6F1D2261-702A-A213-6FD0-1CCCB063AA9B}"/>
                    </a:ext>
                  </a:extLst>
                </p:cNvPr>
                <p:cNvGrpSpPr/>
                <p:nvPr/>
              </p:nvGrpSpPr>
              <p:grpSpPr>
                <a:xfrm>
                  <a:off x="5988465" y="4831748"/>
                  <a:ext cx="604048" cy="464109"/>
                  <a:chOff x="5988465" y="4831748"/>
                  <a:chExt cx="604048" cy="464109"/>
                </a:xfrm>
              </p:grpSpPr>
              <p:pic>
                <p:nvPicPr>
                  <p:cNvPr id="96" name="Image 95">
                    <a:extLst>
                      <a:ext uri="{FF2B5EF4-FFF2-40B4-BE49-F238E27FC236}">
                        <a16:creationId xmlns:a16="http://schemas.microsoft.com/office/drawing/2014/main" id="{099057B6-77AE-BF53-46B8-CE062120132B}"/>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988465" y="4831748"/>
                    <a:ext cx="576000" cy="371176"/>
                  </a:xfrm>
                  <a:prstGeom prst="rect">
                    <a:avLst/>
                  </a:prstGeom>
                </p:spPr>
              </p:pic>
              <p:sp>
                <p:nvSpPr>
                  <p:cNvPr id="97" name="Zone de texte 2">
                    <a:extLst>
                      <a:ext uri="{FF2B5EF4-FFF2-40B4-BE49-F238E27FC236}">
                        <a16:creationId xmlns:a16="http://schemas.microsoft.com/office/drawing/2014/main" id="{67D41AAD-1BBB-4C87-11C0-A7AC2EE91D41}"/>
                      </a:ext>
                    </a:extLst>
                  </p:cNvPr>
                  <p:cNvSpPr txBox="1">
                    <a:spLocks noChangeArrowheads="1"/>
                  </p:cNvSpPr>
                  <p:nvPr/>
                </p:nvSpPr>
                <p:spPr bwMode="auto">
                  <a:xfrm>
                    <a:off x="5991379" y="5151857"/>
                    <a:ext cx="601134" cy="144000"/>
                  </a:xfrm>
                  <a:prstGeom prst="rect">
                    <a:avLst/>
                  </a:prstGeom>
                  <a:noFill/>
                  <a:ln w="9525">
                    <a:noFill/>
                    <a:miter lim="800000"/>
                    <a:headEnd/>
                    <a:tailEnd/>
                  </a:ln>
                </p:spPr>
                <p:txBody>
                  <a:bodyPr rot="0" vert="horz" wrap="square" lIns="91440" tIns="45720" rIns="91440" bIns="45720" anchor="t" anchorCtr="0">
                    <a:noAutofit/>
                  </a:bodyPr>
                  <a:lstStyle/>
                  <a:p>
                    <a:pPr algn="ctr"/>
                    <a:r>
                      <a:rPr lang="fr-FR" sz="700" b="1" i="1" dirty="0">
                        <a:effectLst/>
                        <a:latin typeface="Calibri" panose="020F0502020204030204" pitchFamily="34" charset="0"/>
                        <a:ea typeface="Calibri" panose="020F0502020204030204" pitchFamily="34" charset="0"/>
                        <a:cs typeface="Calibri" panose="020F0502020204030204" pitchFamily="34" charset="0"/>
                      </a:rPr>
                      <a:t>Résidentiel</a:t>
                    </a:r>
                  </a:p>
                </p:txBody>
              </p:sp>
            </p:grpSp>
            <p:grpSp>
              <p:nvGrpSpPr>
                <p:cNvPr id="90" name="Groupe 89">
                  <a:extLst>
                    <a:ext uri="{FF2B5EF4-FFF2-40B4-BE49-F238E27FC236}">
                      <a16:creationId xmlns:a16="http://schemas.microsoft.com/office/drawing/2014/main" id="{80827CC3-A7BD-570A-D4FE-6946F088E8C4}"/>
                    </a:ext>
                  </a:extLst>
                </p:cNvPr>
                <p:cNvGrpSpPr/>
                <p:nvPr/>
              </p:nvGrpSpPr>
              <p:grpSpPr>
                <a:xfrm>
                  <a:off x="6617155" y="4831748"/>
                  <a:ext cx="642984" cy="459539"/>
                  <a:chOff x="6617155" y="4831748"/>
                  <a:chExt cx="642984" cy="459539"/>
                </a:xfrm>
              </p:grpSpPr>
              <p:pic>
                <p:nvPicPr>
                  <p:cNvPr id="94" name="Image 93">
                    <a:extLst>
                      <a:ext uri="{FF2B5EF4-FFF2-40B4-BE49-F238E27FC236}">
                        <a16:creationId xmlns:a16="http://schemas.microsoft.com/office/drawing/2014/main" id="{6804D5C8-F154-C4BE-639C-A9A8FB2EE029}"/>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617155" y="4831748"/>
                    <a:ext cx="642984" cy="375777"/>
                  </a:xfrm>
                  <a:prstGeom prst="rect">
                    <a:avLst/>
                  </a:prstGeom>
                </p:spPr>
              </p:pic>
              <p:sp>
                <p:nvSpPr>
                  <p:cNvPr id="95" name="Zone de texte 2">
                    <a:extLst>
                      <a:ext uri="{FF2B5EF4-FFF2-40B4-BE49-F238E27FC236}">
                        <a16:creationId xmlns:a16="http://schemas.microsoft.com/office/drawing/2014/main" id="{E0938D0C-6B83-9422-CCD0-6EC04760830B}"/>
                      </a:ext>
                    </a:extLst>
                  </p:cNvPr>
                  <p:cNvSpPr txBox="1">
                    <a:spLocks noChangeArrowheads="1"/>
                  </p:cNvSpPr>
                  <p:nvPr/>
                </p:nvSpPr>
                <p:spPr bwMode="auto">
                  <a:xfrm>
                    <a:off x="6650439" y="5147287"/>
                    <a:ext cx="504000" cy="144000"/>
                  </a:xfrm>
                  <a:prstGeom prst="rect">
                    <a:avLst/>
                  </a:prstGeom>
                  <a:noFill/>
                  <a:ln w="9525">
                    <a:noFill/>
                    <a:miter lim="800000"/>
                    <a:headEnd/>
                    <a:tailEnd/>
                  </a:ln>
                </p:spPr>
                <p:txBody>
                  <a:bodyPr rot="0" vert="horz" wrap="square" lIns="91440" tIns="45720" rIns="91440" bIns="45720" anchor="t" anchorCtr="0">
                    <a:noAutofit/>
                  </a:bodyPr>
                  <a:lstStyle/>
                  <a:p>
                    <a:pPr algn="ctr"/>
                    <a:r>
                      <a:rPr lang="fr-FR" sz="700" b="1" i="1" dirty="0">
                        <a:effectLst/>
                        <a:latin typeface="Calibri" panose="020F0502020204030204" pitchFamily="34" charset="0"/>
                        <a:ea typeface="Calibri" panose="020F0502020204030204" pitchFamily="34" charset="0"/>
                        <a:cs typeface="Calibri" panose="020F0502020204030204" pitchFamily="34" charset="0"/>
                      </a:rPr>
                      <a:t>Tertiaire</a:t>
                    </a:r>
                  </a:p>
                </p:txBody>
              </p:sp>
            </p:grpSp>
            <p:grpSp>
              <p:nvGrpSpPr>
                <p:cNvPr id="91" name="Groupe 90">
                  <a:extLst>
                    <a:ext uri="{FF2B5EF4-FFF2-40B4-BE49-F238E27FC236}">
                      <a16:creationId xmlns:a16="http://schemas.microsoft.com/office/drawing/2014/main" id="{FC9429D3-8AE1-F7B5-98B2-8C55DF291C22}"/>
                    </a:ext>
                  </a:extLst>
                </p:cNvPr>
                <p:cNvGrpSpPr/>
                <p:nvPr/>
              </p:nvGrpSpPr>
              <p:grpSpPr>
                <a:xfrm>
                  <a:off x="7256891" y="4832231"/>
                  <a:ext cx="627284" cy="470259"/>
                  <a:chOff x="7256891" y="4832231"/>
                  <a:chExt cx="627284" cy="470259"/>
                </a:xfrm>
              </p:grpSpPr>
              <p:pic>
                <p:nvPicPr>
                  <p:cNvPr id="92" name="Image 91">
                    <a:extLst>
                      <a:ext uri="{FF2B5EF4-FFF2-40B4-BE49-F238E27FC236}">
                        <a16:creationId xmlns:a16="http://schemas.microsoft.com/office/drawing/2014/main" id="{1D1653D8-1AC6-A162-82E7-43A4825E26C2}"/>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308175" y="4832231"/>
                    <a:ext cx="576000" cy="375776"/>
                  </a:xfrm>
                  <a:prstGeom prst="rect">
                    <a:avLst/>
                  </a:prstGeom>
                </p:spPr>
              </p:pic>
              <p:sp>
                <p:nvSpPr>
                  <p:cNvPr id="93" name="Zone de texte 2">
                    <a:extLst>
                      <a:ext uri="{FF2B5EF4-FFF2-40B4-BE49-F238E27FC236}">
                        <a16:creationId xmlns:a16="http://schemas.microsoft.com/office/drawing/2014/main" id="{8C1CF769-87D2-5360-53B0-275C2C19B3B3}"/>
                      </a:ext>
                    </a:extLst>
                  </p:cNvPr>
                  <p:cNvSpPr txBox="1">
                    <a:spLocks noChangeArrowheads="1"/>
                  </p:cNvSpPr>
                  <p:nvPr/>
                </p:nvSpPr>
                <p:spPr bwMode="auto">
                  <a:xfrm>
                    <a:off x="7256891" y="5158490"/>
                    <a:ext cx="540000" cy="144000"/>
                  </a:xfrm>
                  <a:prstGeom prst="rect">
                    <a:avLst/>
                  </a:prstGeom>
                  <a:noFill/>
                  <a:ln w="9525">
                    <a:noFill/>
                    <a:miter lim="800000"/>
                    <a:headEnd/>
                    <a:tailEnd/>
                  </a:ln>
                </p:spPr>
                <p:txBody>
                  <a:bodyPr rot="0" vert="horz" wrap="square" lIns="91440" tIns="45720" rIns="91440" bIns="45720" anchor="t" anchorCtr="0">
                    <a:noAutofit/>
                  </a:bodyPr>
                  <a:lstStyle/>
                  <a:p>
                    <a:pPr algn="ctr"/>
                    <a:r>
                      <a:rPr lang="fr-FR" sz="700" b="1" i="1" dirty="0">
                        <a:effectLst/>
                        <a:latin typeface="Calibri" panose="020F0502020204030204" pitchFamily="34" charset="0"/>
                        <a:ea typeface="Calibri" panose="020F0502020204030204" pitchFamily="34" charset="0"/>
                        <a:cs typeface="Calibri" panose="020F0502020204030204" pitchFamily="34" charset="0"/>
                      </a:rPr>
                      <a:t>Industriel</a:t>
                    </a:r>
                  </a:p>
                </p:txBody>
              </p:sp>
            </p:grpSp>
          </p:grpSp>
          <p:sp>
            <p:nvSpPr>
              <p:cNvPr id="87" name="Rectangle : coins arrondis 86">
                <a:extLst>
                  <a:ext uri="{FF2B5EF4-FFF2-40B4-BE49-F238E27FC236}">
                    <a16:creationId xmlns:a16="http://schemas.microsoft.com/office/drawing/2014/main" id="{A675B49E-6539-C99F-B6AC-A469DF2E7D35}"/>
                  </a:ext>
                </a:extLst>
              </p:cNvPr>
              <p:cNvSpPr/>
              <p:nvPr/>
            </p:nvSpPr>
            <p:spPr>
              <a:xfrm>
                <a:off x="9702254" y="5230252"/>
                <a:ext cx="1980000" cy="324000"/>
              </a:xfrm>
              <a:prstGeom prst="roundRect">
                <a:avLst>
                  <a:gd name="adj" fmla="val 25569"/>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3175" indent="-3175" algn="ctr"/>
                <a:r>
                  <a:rPr lang="fr-FR" sz="1400" b="1" dirty="0">
                    <a:latin typeface="Cambria" panose="02040503050406030204" pitchFamily="18" charset="0"/>
                    <a:ea typeface="Cambria" panose="02040503050406030204" pitchFamily="18" charset="0"/>
                    <a:cs typeface="Arial" panose="020B0604020202020204" pitchFamily="34" charset="0"/>
                  </a:rPr>
                  <a:t>Abonnés HT et BT</a:t>
                </a:r>
              </a:p>
            </p:txBody>
          </p:sp>
        </p:grpSp>
        <p:grpSp>
          <p:nvGrpSpPr>
            <p:cNvPr id="83" name="Groupe 82">
              <a:extLst>
                <a:ext uri="{FF2B5EF4-FFF2-40B4-BE49-F238E27FC236}">
                  <a16:creationId xmlns:a16="http://schemas.microsoft.com/office/drawing/2014/main" id="{BF544125-4E06-550E-0C95-C507EE5608B8}"/>
                </a:ext>
              </a:extLst>
            </p:cNvPr>
            <p:cNvGrpSpPr/>
            <p:nvPr/>
          </p:nvGrpSpPr>
          <p:grpSpPr>
            <a:xfrm>
              <a:off x="5556358" y="4090908"/>
              <a:ext cx="3348000" cy="368804"/>
              <a:chOff x="5556358" y="4075668"/>
              <a:chExt cx="3348000" cy="368804"/>
            </a:xfrm>
          </p:grpSpPr>
          <p:sp>
            <p:nvSpPr>
              <p:cNvPr id="84" name="Flèche : bas 83">
                <a:extLst>
                  <a:ext uri="{FF2B5EF4-FFF2-40B4-BE49-F238E27FC236}">
                    <a16:creationId xmlns:a16="http://schemas.microsoft.com/office/drawing/2014/main" id="{4542B368-3433-1ABC-BF32-F9348A312A8B}"/>
                  </a:ext>
                </a:extLst>
              </p:cNvPr>
              <p:cNvSpPr/>
              <p:nvPr/>
            </p:nvSpPr>
            <p:spPr>
              <a:xfrm>
                <a:off x="6885000" y="4075668"/>
                <a:ext cx="684000" cy="216000"/>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85" name="Accolade fermante 84">
                <a:extLst>
                  <a:ext uri="{FF2B5EF4-FFF2-40B4-BE49-F238E27FC236}">
                    <a16:creationId xmlns:a16="http://schemas.microsoft.com/office/drawing/2014/main" id="{76AF5450-08D1-E7BA-9E6B-EBBB88C8560C}"/>
                  </a:ext>
                </a:extLst>
              </p:cNvPr>
              <p:cNvSpPr/>
              <p:nvPr/>
            </p:nvSpPr>
            <p:spPr>
              <a:xfrm rot="16200000">
                <a:off x="7158358" y="2698472"/>
                <a:ext cx="144000" cy="3348000"/>
              </a:xfrm>
              <a:prstGeom prst="rightBrace">
                <a:avLst>
                  <a:gd name="adj1" fmla="val 72166"/>
                  <a:gd name="adj2" fmla="val 49991"/>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grpSp>
      <p:grpSp>
        <p:nvGrpSpPr>
          <p:cNvPr id="100" name="Groupe 99">
            <a:extLst>
              <a:ext uri="{FF2B5EF4-FFF2-40B4-BE49-F238E27FC236}">
                <a16:creationId xmlns:a16="http://schemas.microsoft.com/office/drawing/2014/main" id="{B2D34783-023B-A15A-86CE-7B621A4D3179}"/>
              </a:ext>
            </a:extLst>
          </p:cNvPr>
          <p:cNvGrpSpPr/>
          <p:nvPr/>
        </p:nvGrpSpPr>
        <p:grpSpPr>
          <a:xfrm rot="5400000">
            <a:off x="4385993" y="1290791"/>
            <a:ext cx="360013" cy="8676000"/>
            <a:chOff x="8937800" y="-1130142"/>
            <a:chExt cx="360011" cy="8676000"/>
          </a:xfrm>
        </p:grpSpPr>
        <p:sp>
          <p:nvSpPr>
            <p:cNvPr id="101" name="Flèche : bas 100">
              <a:extLst>
                <a:ext uri="{FF2B5EF4-FFF2-40B4-BE49-F238E27FC236}">
                  <a16:creationId xmlns:a16="http://schemas.microsoft.com/office/drawing/2014/main" id="{A6E894FF-FD37-4BC7-13D7-A652729C0F9A}"/>
                </a:ext>
              </a:extLst>
            </p:cNvPr>
            <p:cNvSpPr/>
            <p:nvPr/>
          </p:nvSpPr>
          <p:spPr>
            <a:xfrm rot="5400000">
              <a:off x="8973812" y="2761973"/>
              <a:ext cx="468000" cy="179999"/>
            </a:xfrm>
            <a:prstGeom prst="downArrow">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102" name="Accolade fermante 101">
              <a:extLst>
                <a:ext uri="{FF2B5EF4-FFF2-40B4-BE49-F238E27FC236}">
                  <a16:creationId xmlns:a16="http://schemas.microsoft.com/office/drawing/2014/main" id="{441289EB-4C02-3099-FD5B-34DD8ACDE84D}"/>
                </a:ext>
              </a:extLst>
            </p:cNvPr>
            <p:cNvSpPr/>
            <p:nvPr/>
          </p:nvSpPr>
          <p:spPr>
            <a:xfrm>
              <a:off x="8937800" y="-1130142"/>
              <a:ext cx="180000" cy="8676000"/>
            </a:xfrm>
            <a:prstGeom prst="rightBrace">
              <a:avLst>
                <a:gd name="adj1" fmla="val 143955"/>
                <a:gd name="adj2" fmla="val 45753"/>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spTree>
    <p:extLst>
      <p:ext uri="{BB962C8B-B14F-4D97-AF65-F5344CB8AC3E}">
        <p14:creationId xmlns:p14="http://schemas.microsoft.com/office/powerpoint/2010/main" val="250767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up)">
                                      <p:cBhvr>
                                        <p:cTn id="7" dur="500"/>
                                        <p:tgtEl>
                                          <p:spTgt spid="6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left)">
                                      <p:cBhvr>
                                        <p:cTn id="16" dur="500"/>
                                        <p:tgtEl>
                                          <p:spTgt spid="6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500"/>
                                        <p:tgtEl>
                                          <p:spTgt spid="6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wipe(left)">
                                      <p:cBhvr>
                                        <p:cTn id="22" dur="500"/>
                                        <p:tgtEl>
                                          <p:spTgt spid="6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500"/>
                                        <p:tgtEl>
                                          <p:spTgt spid="7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down)">
                                      <p:cBhvr>
                                        <p:cTn id="43" dur="500"/>
                                        <p:tgtEl>
                                          <p:spTgt spid="66"/>
                                        </p:tgtEl>
                                      </p:cBhvr>
                                    </p:animEffect>
                                  </p:childTnLst>
                                </p:cTn>
                              </p:par>
                            </p:childTnLst>
                          </p:cTn>
                        </p:par>
                        <p:par>
                          <p:cTn id="44" fill="hold">
                            <p:stCondLst>
                              <p:cond delay="500"/>
                            </p:stCondLst>
                            <p:childTnLst>
                              <p:par>
                                <p:cTn id="45" presetID="22" presetClass="entr" presetSubtype="4" fill="hold"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wipe(down)">
                                      <p:cBhvr>
                                        <p:cTn id="47" dur="500"/>
                                        <p:tgtEl>
                                          <p:spTgt spid="10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wipe(right)">
                                      <p:cBhvr>
                                        <p:cTn id="52" dur="500"/>
                                        <p:tgtEl>
                                          <p:spTgt spid="70"/>
                                        </p:tgtEl>
                                      </p:cBhvr>
                                    </p:animEffect>
                                  </p:childTnLst>
                                </p:cTn>
                              </p:par>
                            </p:childTnLst>
                          </p:cTn>
                        </p:par>
                        <p:par>
                          <p:cTn id="53" fill="hold">
                            <p:stCondLst>
                              <p:cond delay="500"/>
                            </p:stCondLst>
                            <p:childTnLst>
                              <p:par>
                                <p:cTn id="54" presetID="22" presetClass="entr" presetSubtype="2" fill="hold" nodeType="after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wipe(down)">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3">
            <a:extLst>
              <a:ext uri="{FF2B5EF4-FFF2-40B4-BE49-F238E27FC236}">
                <a16:creationId xmlns:a16="http://schemas.microsoft.com/office/drawing/2014/main" id="{60F89393-E1AE-8AA8-3BC8-8216ABB3EE7B}"/>
              </a:ext>
            </a:extLst>
          </p:cNvPr>
          <p:cNvSpPr>
            <a:spLocks noGrp="1"/>
          </p:cNvSpPr>
          <p:nvPr>
            <p:ph idx="1"/>
          </p:nvPr>
        </p:nvSpPr>
        <p:spPr>
          <a:xfrm>
            <a:off x="209025" y="1081229"/>
            <a:ext cx="11760849" cy="5256000"/>
          </a:xfrm>
        </p:spPr>
        <p:style>
          <a:lnRef idx="2">
            <a:schemeClr val="accent6"/>
          </a:lnRef>
          <a:fillRef idx="1">
            <a:schemeClr val="lt1"/>
          </a:fillRef>
          <a:effectRef idx="0">
            <a:schemeClr val="accent6"/>
          </a:effectRef>
          <a:fontRef idx="minor">
            <a:schemeClr val="dk1"/>
          </a:fontRef>
        </p:style>
        <p:txBody>
          <a:bodyPr>
            <a:noAutofit/>
          </a:bodyPr>
          <a:lstStyle/>
          <a:p>
            <a:pPr marL="38100" lvl="1" indent="0" algn="just">
              <a:lnSpc>
                <a:spcPct val="100000"/>
              </a:lnSpc>
              <a:spcBef>
                <a:spcPts val="0"/>
              </a:spcBef>
              <a:buNone/>
            </a:pPr>
            <a:endParaRPr lang="fr-FR" sz="300"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2200" b="1" dirty="0">
              <a:latin typeface="Cambria" panose="02040503050406030204" pitchFamily="18" charset="0"/>
              <a:ea typeface="Cambria" panose="02040503050406030204" pitchFamily="18" charset="0"/>
            </a:endParaRPr>
          </a:p>
        </p:txBody>
      </p:sp>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AMBITION ET OBJECTIF DE LA POLITIQUE ENERGETIQUE</a:t>
            </a:r>
          </a:p>
        </p:txBody>
      </p:sp>
      <p:pic>
        <p:nvPicPr>
          <p:cNvPr id="32" name="Image 31">
            <a:extLst>
              <a:ext uri="{FF2B5EF4-FFF2-40B4-BE49-F238E27FC236}">
                <a16:creationId xmlns:a16="http://schemas.microsoft.com/office/drawing/2014/main" id="{EB995BC7-22FE-0ED5-4A5A-79C36CA4B6F4}"/>
              </a:ext>
            </a:extLst>
          </p:cNvPr>
          <p:cNvPicPr>
            <a:picLocks noChangeAspect="1"/>
          </p:cNvPicPr>
          <p:nvPr/>
        </p:nvPicPr>
        <p:blipFill>
          <a:blip r:embed="rId3"/>
          <a:stretch>
            <a:fillRect/>
          </a:stretch>
        </p:blipFill>
        <p:spPr>
          <a:xfrm>
            <a:off x="570977" y="1865018"/>
            <a:ext cx="3646505" cy="362148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33" name="ZoneTexte 32">
            <a:extLst>
              <a:ext uri="{FF2B5EF4-FFF2-40B4-BE49-F238E27FC236}">
                <a16:creationId xmlns:a16="http://schemas.microsoft.com/office/drawing/2014/main" id="{F78F747E-C6E1-AD77-3851-91493A5585C3}"/>
              </a:ext>
            </a:extLst>
          </p:cNvPr>
          <p:cNvSpPr txBox="1"/>
          <p:nvPr/>
        </p:nvSpPr>
        <p:spPr>
          <a:xfrm>
            <a:off x="4612677" y="4442942"/>
            <a:ext cx="7200000" cy="1188000"/>
          </a:xfrm>
          <a:prstGeom prst="rect">
            <a:avLst/>
          </a:prstGeom>
          <a:solidFill>
            <a:schemeClr val="accent6">
              <a:lumMod val="20000"/>
              <a:lumOff val="80000"/>
            </a:schemeClr>
          </a:solidFill>
        </p:spPr>
        <p:txBody>
          <a:bodyPr wrap="square" rtlCol="0">
            <a:spAutoFit/>
          </a:bodyPr>
          <a:lstStyle/>
          <a:p>
            <a:pPr marL="457200" indent="-457200" algn="just">
              <a:buFont typeface="Wingdings" panose="05000000000000000000" pitchFamily="2" charset="2"/>
              <a:buChar char="q"/>
            </a:pPr>
            <a:r>
              <a:rPr lang="fr-FR" sz="2400" dirty="0">
                <a:solidFill>
                  <a:schemeClr val="tx1">
                    <a:lumMod val="95000"/>
                    <a:lumOff val="5000"/>
                  </a:schemeClr>
                </a:solidFill>
                <a:latin typeface="Cambria" panose="02040503050406030204" pitchFamily="18" charset="0"/>
                <a:ea typeface="Cambria" panose="02040503050406030204" pitchFamily="18" charset="0"/>
                <a:cs typeface="Arial" panose="020B0604020202020204" pitchFamily="34" charset="0"/>
              </a:rPr>
              <a:t>Fournir une énergie abondante, fiable et à moindre coût, au plan national et respecter ses engagements sous-régionaux</a:t>
            </a:r>
          </a:p>
        </p:txBody>
      </p:sp>
      <p:sp>
        <p:nvSpPr>
          <p:cNvPr id="34" name="ZoneTexte 33">
            <a:extLst>
              <a:ext uri="{FF2B5EF4-FFF2-40B4-BE49-F238E27FC236}">
                <a16:creationId xmlns:a16="http://schemas.microsoft.com/office/drawing/2014/main" id="{67082242-5067-D4E5-885F-C238D927FFCA}"/>
              </a:ext>
            </a:extLst>
          </p:cNvPr>
          <p:cNvSpPr txBox="1"/>
          <p:nvPr/>
        </p:nvSpPr>
        <p:spPr>
          <a:xfrm>
            <a:off x="4612675" y="2088522"/>
            <a:ext cx="7200000" cy="1188000"/>
          </a:xfrm>
          <a:prstGeom prst="rect">
            <a:avLst/>
          </a:prstGeom>
          <a:solidFill>
            <a:schemeClr val="accent4">
              <a:lumMod val="20000"/>
              <a:lumOff val="80000"/>
            </a:schemeClr>
          </a:solidFill>
        </p:spPr>
        <p:txBody>
          <a:bodyPr wrap="square" rtlCol="0">
            <a:spAutoFit/>
          </a:bodyPr>
          <a:lstStyle/>
          <a:p>
            <a:pPr marL="542925" indent="-442913" algn="just">
              <a:buFont typeface="Wingdings" panose="05000000000000000000" pitchFamily="2" charset="2"/>
              <a:buChar char="q"/>
            </a:pPr>
            <a:r>
              <a:rPr lang="fr-FR" altLang="fr-FR" sz="2400" dirty="0">
                <a:solidFill>
                  <a:schemeClr val="tx1">
                    <a:lumMod val="95000"/>
                    <a:lumOff val="5000"/>
                  </a:schemeClr>
                </a:solidFill>
                <a:latin typeface="Cambria" panose="02040503050406030204" pitchFamily="18" charset="0"/>
                <a:ea typeface="Cambria" panose="02040503050406030204" pitchFamily="18" charset="0"/>
                <a:cs typeface="Arial" panose="020B0604020202020204" pitchFamily="34" charset="0"/>
              </a:rPr>
              <a:t>F</a:t>
            </a:r>
            <a:r>
              <a:rPr lang="fr-FR" sz="2400" dirty="0">
                <a:solidFill>
                  <a:schemeClr val="tx1">
                    <a:lumMod val="95000"/>
                    <a:lumOff val="5000"/>
                  </a:schemeClr>
                </a:solidFill>
                <a:latin typeface="Cambria" panose="02040503050406030204" pitchFamily="18" charset="0"/>
                <a:ea typeface="Cambria" panose="02040503050406030204" pitchFamily="18" charset="0"/>
                <a:cs typeface="Arial" panose="020B0604020202020204" pitchFamily="34" charset="0"/>
              </a:rPr>
              <a:t>aire de la Côte d’Ivoire le Hub Energétique de la Sous Région, contribuant ainsi à son émergence à l’horizon 2030.</a:t>
            </a:r>
          </a:p>
        </p:txBody>
      </p:sp>
      <p:sp>
        <p:nvSpPr>
          <p:cNvPr id="4" name="Oval 102">
            <a:extLst>
              <a:ext uri="{FF2B5EF4-FFF2-40B4-BE49-F238E27FC236}">
                <a16:creationId xmlns:a16="http://schemas.microsoft.com/office/drawing/2014/main" id="{EB418284-0A85-4542-5662-DCEF9A2D32F2}"/>
              </a:ext>
            </a:extLst>
          </p:cNvPr>
          <p:cNvSpPr>
            <a:spLocks noChangeAspect="1"/>
          </p:cNvSpPr>
          <p:nvPr/>
        </p:nvSpPr>
        <p:spPr>
          <a:xfrm>
            <a:off x="226634" y="187179"/>
            <a:ext cx="843041" cy="843041"/>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1</a:t>
            </a:r>
          </a:p>
        </p:txBody>
      </p:sp>
      <p:sp>
        <p:nvSpPr>
          <p:cNvPr id="2" name="Rectangle : coins arrondis 1">
            <a:extLst>
              <a:ext uri="{FF2B5EF4-FFF2-40B4-BE49-F238E27FC236}">
                <a16:creationId xmlns:a16="http://schemas.microsoft.com/office/drawing/2014/main" id="{55CAAABC-C5E7-389A-9266-5E35F82FC56B}"/>
              </a:ext>
            </a:extLst>
          </p:cNvPr>
          <p:cNvSpPr/>
          <p:nvPr/>
        </p:nvSpPr>
        <p:spPr>
          <a:xfrm>
            <a:off x="4612674" y="1667018"/>
            <a:ext cx="1584000" cy="396000"/>
          </a:xfrm>
          <a:prstGeom prst="roundRect">
            <a:avLst>
              <a:gd name="adj" fmla="val 25569"/>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3175" indent="-3175" algn="ct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Ambition</a:t>
            </a:r>
          </a:p>
        </p:txBody>
      </p:sp>
      <p:sp>
        <p:nvSpPr>
          <p:cNvPr id="5" name="Rectangle : coins arrondis 4">
            <a:extLst>
              <a:ext uri="{FF2B5EF4-FFF2-40B4-BE49-F238E27FC236}">
                <a16:creationId xmlns:a16="http://schemas.microsoft.com/office/drawing/2014/main" id="{E825ADAF-E9F2-30F1-7859-4B801CC33180}"/>
              </a:ext>
            </a:extLst>
          </p:cNvPr>
          <p:cNvSpPr/>
          <p:nvPr/>
        </p:nvSpPr>
        <p:spPr>
          <a:xfrm>
            <a:off x="4579434" y="4021438"/>
            <a:ext cx="1463865" cy="396000"/>
          </a:xfrm>
          <a:prstGeom prst="roundRect">
            <a:avLst>
              <a:gd name="adj" fmla="val 25569"/>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marL="3175" indent="-3175" algn="ct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Objectif</a:t>
            </a:r>
          </a:p>
        </p:txBody>
      </p:sp>
    </p:spTree>
    <p:extLst>
      <p:ext uri="{BB962C8B-B14F-4D97-AF65-F5344CB8AC3E}">
        <p14:creationId xmlns:p14="http://schemas.microsoft.com/office/powerpoint/2010/main" val="298794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childTnLst>
                          </p:cTn>
                        </p:par>
                        <p:par>
                          <p:cTn id="18" fill="hold">
                            <p:stCondLst>
                              <p:cond delay="25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250" fill="hold"/>
                                        <p:tgtEl>
                                          <p:spTgt spid="5"/>
                                        </p:tgtEl>
                                        <p:attrNameLst>
                                          <p:attrName>ppt_w</p:attrName>
                                        </p:attrNameLst>
                                      </p:cBhvr>
                                      <p:tavLst>
                                        <p:tav tm="0">
                                          <p:val>
                                            <p:fltVal val="0"/>
                                          </p:val>
                                        </p:tav>
                                        <p:tav tm="100000">
                                          <p:val>
                                            <p:strVal val="#ppt_w"/>
                                          </p:val>
                                        </p:tav>
                                      </p:tavLst>
                                    </p:anim>
                                    <p:anim calcmode="lin" valueType="num">
                                      <p:cBhvr>
                                        <p:cTn id="27" dur="250" fill="hold"/>
                                        <p:tgtEl>
                                          <p:spTgt spid="5"/>
                                        </p:tgtEl>
                                        <p:attrNameLst>
                                          <p:attrName>ppt_h</p:attrName>
                                        </p:attrNameLst>
                                      </p:cBhvr>
                                      <p:tavLst>
                                        <p:tav tm="0">
                                          <p:val>
                                            <p:fltVal val="0"/>
                                          </p:val>
                                        </p:tav>
                                        <p:tav tm="100000">
                                          <p:val>
                                            <p:strVal val="#ppt_h"/>
                                          </p:val>
                                        </p:tav>
                                      </p:tavLst>
                                    </p:anim>
                                    <p:animEffect transition="in" filter="fade">
                                      <p:cBhvr>
                                        <p:cTn id="28" dur="250"/>
                                        <p:tgtEl>
                                          <p:spTgt spid="5"/>
                                        </p:tgtEl>
                                      </p:cBhvr>
                                    </p:animEffect>
                                  </p:childTnLst>
                                </p:cTn>
                              </p:par>
                            </p:childTnLst>
                          </p:cTn>
                        </p:par>
                        <p:par>
                          <p:cTn id="29" fill="hold">
                            <p:stCondLst>
                              <p:cond delay="250"/>
                            </p:stCondLst>
                            <p:childTnLst>
                              <p:par>
                                <p:cTn id="30" presetID="22" presetClass="entr" presetSubtype="1"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up)">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3">
            <a:extLst>
              <a:ext uri="{FF2B5EF4-FFF2-40B4-BE49-F238E27FC236}">
                <a16:creationId xmlns:a16="http://schemas.microsoft.com/office/drawing/2014/main" id="{60F89393-E1AE-8AA8-3BC8-8216ABB3EE7B}"/>
              </a:ext>
            </a:extLst>
          </p:cNvPr>
          <p:cNvSpPr>
            <a:spLocks noGrp="1"/>
          </p:cNvSpPr>
          <p:nvPr>
            <p:ph idx="1"/>
          </p:nvPr>
        </p:nvSpPr>
        <p:spPr>
          <a:xfrm>
            <a:off x="209025" y="1081229"/>
            <a:ext cx="11760849" cy="5256000"/>
          </a:xfrm>
        </p:spPr>
        <p:style>
          <a:lnRef idx="2">
            <a:schemeClr val="accent6"/>
          </a:lnRef>
          <a:fillRef idx="1">
            <a:schemeClr val="lt1"/>
          </a:fillRef>
          <a:effectRef idx="0">
            <a:schemeClr val="accent6"/>
          </a:effectRef>
          <a:fontRef idx="minor">
            <a:schemeClr val="dk1"/>
          </a:fontRef>
        </p:style>
        <p:txBody>
          <a:bodyPr>
            <a:noAutofit/>
          </a:bodyPr>
          <a:lstStyle/>
          <a:p>
            <a:pPr marL="38100" lvl="1" indent="0" algn="just">
              <a:lnSpc>
                <a:spcPct val="100000"/>
              </a:lnSpc>
              <a:spcBef>
                <a:spcPts val="0"/>
              </a:spcBef>
              <a:buNone/>
            </a:pPr>
            <a:endParaRPr lang="fr-FR" sz="300"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2200" b="1" dirty="0">
              <a:latin typeface="Cambria" panose="02040503050406030204" pitchFamily="18" charset="0"/>
              <a:ea typeface="Cambria" panose="02040503050406030204" pitchFamily="18" charset="0"/>
            </a:endParaRPr>
          </a:p>
        </p:txBody>
      </p:sp>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AXES STRATEGIQUES DE DEVELOPPEMENT </a:t>
            </a:r>
          </a:p>
        </p:txBody>
      </p:sp>
      <p:sp>
        <p:nvSpPr>
          <p:cNvPr id="4" name="Oval 102">
            <a:extLst>
              <a:ext uri="{FF2B5EF4-FFF2-40B4-BE49-F238E27FC236}">
                <a16:creationId xmlns:a16="http://schemas.microsoft.com/office/drawing/2014/main" id="{EB418284-0A85-4542-5662-DCEF9A2D32F2}"/>
              </a:ext>
            </a:extLst>
          </p:cNvPr>
          <p:cNvSpPr>
            <a:spLocks noChangeAspect="1"/>
          </p:cNvSpPr>
          <p:nvPr/>
        </p:nvSpPr>
        <p:spPr>
          <a:xfrm>
            <a:off x="226634" y="187179"/>
            <a:ext cx="843041" cy="843041"/>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2</a:t>
            </a:r>
          </a:p>
        </p:txBody>
      </p:sp>
      <p:sp>
        <p:nvSpPr>
          <p:cNvPr id="6" name="Ellipse 5">
            <a:extLst>
              <a:ext uri="{FF2B5EF4-FFF2-40B4-BE49-F238E27FC236}">
                <a16:creationId xmlns:a16="http://schemas.microsoft.com/office/drawing/2014/main" id="{2C718F3B-345F-5301-BED9-438126948E35}"/>
              </a:ext>
            </a:extLst>
          </p:cNvPr>
          <p:cNvSpPr/>
          <p:nvPr/>
        </p:nvSpPr>
        <p:spPr>
          <a:xfrm>
            <a:off x="757199" y="2645829"/>
            <a:ext cx="3062228" cy="2795391"/>
          </a:xfrm>
          <a:prstGeom prst="ellipse">
            <a:avLst/>
          </a:prstGeom>
          <a:noFill/>
          <a:ln w="127000">
            <a:solidFill>
              <a:srgbClr val="1C26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Picture 42">
            <a:extLst>
              <a:ext uri="{FF2B5EF4-FFF2-40B4-BE49-F238E27FC236}">
                <a16:creationId xmlns:a16="http://schemas.microsoft.com/office/drawing/2014/main" id="{B6AE6E70-7EBD-8DF3-C3AF-F29F95AD9ACF}"/>
              </a:ext>
            </a:extLst>
          </p:cNvPr>
          <p:cNvPicPr>
            <a:picLocks/>
          </p:cNvPicPr>
          <p:nvPr/>
        </p:nvPicPr>
        <p:blipFill rotWithShape="1">
          <a:blip r:embed="rId3" cstate="print">
            <a:extLst>
              <a:ext uri="{28A0092B-C50C-407E-A947-70E740481C1C}">
                <a14:useLocalDpi xmlns:a14="http://schemas.microsoft.com/office/drawing/2010/main" val="0"/>
              </a:ext>
            </a:extLst>
          </a:blip>
          <a:srcRect l="10761" t="3214" r="48576" b="53549"/>
          <a:stretch/>
        </p:blipFill>
        <p:spPr bwMode="auto">
          <a:xfrm>
            <a:off x="607402" y="2146621"/>
            <a:ext cx="1811614" cy="1648713"/>
          </a:xfrm>
          <a:prstGeom prst="ellipse">
            <a:avLst/>
          </a:prstGeom>
          <a:noFill/>
          <a:ln>
            <a:noFill/>
          </a:ln>
        </p:spPr>
      </p:pic>
      <p:pic>
        <p:nvPicPr>
          <p:cNvPr id="10" name="Picture 42">
            <a:extLst>
              <a:ext uri="{FF2B5EF4-FFF2-40B4-BE49-F238E27FC236}">
                <a16:creationId xmlns:a16="http://schemas.microsoft.com/office/drawing/2014/main" id="{F3708233-D661-F833-A7AE-C874F2BE2606}"/>
              </a:ext>
            </a:extLst>
          </p:cNvPr>
          <p:cNvPicPr>
            <a:picLocks/>
          </p:cNvPicPr>
          <p:nvPr/>
        </p:nvPicPr>
        <p:blipFill rotWithShape="1">
          <a:blip r:embed="rId3" cstate="print">
            <a:extLst>
              <a:ext uri="{28A0092B-C50C-407E-A947-70E740481C1C}">
                <a14:useLocalDpi xmlns:a14="http://schemas.microsoft.com/office/drawing/2010/main" val="0"/>
              </a:ext>
            </a:extLst>
          </a:blip>
          <a:srcRect l="55734" t="10185" r="3603" b="46578"/>
          <a:stretch/>
        </p:blipFill>
        <p:spPr bwMode="auto">
          <a:xfrm>
            <a:off x="2567981" y="2400345"/>
            <a:ext cx="1811614" cy="1648713"/>
          </a:xfrm>
          <a:prstGeom prst="ellipse">
            <a:avLst/>
          </a:prstGeom>
          <a:noFill/>
          <a:ln>
            <a:noFill/>
          </a:ln>
        </p:spPr>
      </p:pic>
      <p:pic>
        <p:nvPicPr>
          <p:cNvPr id="11" name="Picture 42">
            <a:extLst>
              <a:ext uri="{FF2B5EF4-FFF2-40B4-BE49-F238E27FC236}">
                <a16:creationId xmlns:a16="http://schemas.microsoft.com/office/drawing/2014/main" id="{5CE3CBBF-A666-C1C0-4F79-ED33EAE48A2B}"/>
              </a:ext>
            </a:extLst>
          </p:cNvPr>
          <p:cNvPicPr>
            <a:picLocks/>
          </p:cNvPicPr>
          <p:nvPr/>
        </p:nvPicPr>
        <p:blipFill rotWithShape="1">
          <a:blip r:embed="rId3" cstate="print">
            <a:extLst>
              <a:ext uri="{28A0092B-C50C-407E-A947-70E740481C1C}">
                <a14:useLocalDpi xmlns:a14="http://schemas.microsoft.com/office/drawing/2010/main" val="0"/>
              </a:ext>
            </a:extLst>
          </a:blip>
          <a:srcRect l="49204" t="54314" r="10133" b="2449"/>
          <a:stretch/>
        </p:blipFill>
        <p:spPr bwMode="auto">
          <a:xfrm>
            <a:off x="2288313" y="4079310"/>
            <a:ext cx="1811614" cy="1648713"/>
          </a:xfrm>
          <a:prstGeom prst="ellipse">
            <a:avLst/>
          </a:prstGeom>
          <a:noFill/>
          <a:ln>
            <a:noFill/>
          </a:ln>
        </p:spPr>
      </p:pic>
      <p:pic>
        <p:nvPicPr>
          <p:cNvPr id="12" name="Picture 42">
            <a:extLst>
              <a:ext uri="{FF2B5EF4-FFF2-40B4-BE49-F238E27FC236}">
                <a16:creationId xmlns:a16="http://schemas.microsoft.com/office/drawing/2014/main" id="{90318281-CCDF-C2C8-5190-5F7DEE580FDF}"/>
              </a:ext>
            </a:extLst>
          </p:cNvPr>
          <p:cNvPicPr>
            <a:picLocks/>
          </p:cNvPicPr>
          <p:nvPr/>
        </p:nvPicPr>
        <p:blipFill rotWithShape="1">
          <a:blip r:embed="rId3" cstate="print">
            <a:extLst>
              <a:ext uri="{28A0092B-C50C-407E-A947-70E740481C1C}">
                <a14:useLocalDpi xmlns:a14="http://schemas.microsoft.com/office/drawing/2010/main" val="0"/>
              </a:ext>
            </a:extLst>
          </a:blip>
          <a:srcRect l="3712" t="49173" r="55625" b="7590"/>
          <a:stretch/>
        </p:blipFill>
        <p:spPr bwMode="auto">
          <a:xfrm>
            <a:off x="298586" y="3902863"/>
            <a:ext cx="1811614" cy="1648713"/>
          </a:xfrm>
          <a:prstGeom prst="ellipse">
            <a:avLst/>
          </a:prstGeom>
          <a:noFill/>
          <a:ln>
            <a:noFill/>
          </a:ln>
        </p:spPr>
      </p:pic>
      <p:sp>
        <p:nvSpPr>
          <p:cNvPr id="13" name="ZoneTexte 12">
            <a:extLst>
              <a:ext uri="{FF2B5EF4-FFF2-40B4-BE49-F238E27FC236}">
                <a16:creationId xmlns:a16="http://schemas.microsoft.com/office/drawing/2014/main" id="{9DD5CC2A-8C56-F5E1-646B-1AEA2034D640}"/>
              </a:ext>
            </a:extLst>
          </p:cNvPr>
          <p:cNvSpPr txBox="1"/>
          <p:nvPr/>
        </p:nvSpPr>
        <p:spPr>
          <a:xfrm>
            <a:off x="4649662" y="2030143"/>
            <a:ext cx="7020000" cy="936000"/>
          </a:xfrm>
          <a:prstGeom prst="rect">
            <a:avLst/>
          </a:prstGeom>
          <a:solidFill>
            <a:schemeClr val="accent4">
              <a:lumMod val="20000"/>
              <a:lumOff val="80000"/>
            </a:schemeClr>
          </a:solidFill>
        </p:spPr>
        <p:txBody>
          <a:bodyPr wrap="square" rtlCol="0">
            <a:spAutoFit/>
          </a:bodyPr>
          <a:lstStyle/>
          <a:p>
            <a:pPr marL="357188" indent="-357188" algn="just"/>
            <a:r>
              <a:rPr lang="fr-FR" b="1" dirty="0">
                <a:solidFill>
                  <a:srgbClr val="FF0000"/>
                </a:solidFill>
                <a:latin typeface="Cambria" panose="02040503050406030204" pitchFamily="18" charset="0"/>
                <a:ea typeface="Cambria" panose="02040503050406030204" pitchFamily="18" charset="0"/>
                <a:cs typeface="Arial" panose="020B0604020202020204" pitchFamily="34" charset="0"/>
              </a:rPr>
              <a:t>ASD 1 : </a:t>
            </a:r>
            <a:r>
              <a:rPr lang="fr-FR" b="1" dirty="0">
                <a:latin typeface="Cambria" panose="02040503050406030204" pitchFamily="18" charset="0"/>
                <a:ea typeface="Cambria" panose="02040503050406030204" pitchFamily="18" charset="0"/>
                <a:cs typeface="Arial" panose="020B0604020202020204" pitchFamily="34" charset="0"/>
              </a:rPr>
              <a:t>la sécurité et la fiabilité de l’approvisionnement en électricité </a:t>
            </a:r>
            <a:r>
              <a:rPr lang="fr-FR" dirty="0">
                <a:latin typeface="Cambria" panose="02040503050406030204" pitchFamily="18" charset="0"/>
                <a:ea typeface="Cambria" panose="02040503050406030204" pitchFamily="18" charset="0"/>
                <a:cs typeface="Arial" panose="020B0604020202020204" pitchFamily="34" charset="0"/>
              </a:rPr>
              <a:t>par le développement et le renforcement des ouvrages de production et de transport d'Energie</a:t>
            </a:r>
          </a:p>
        </p:txBody>
      </p:sp>
      <p:sp>
        <p:nvSpPr>
          <p:cNvPr id="14" name="ZoneTexte 13">
            <a:extLst>
              <a:ext uri="{FF2B5EF4-FFF2-40B4-BE49-F238E27FC236}">
                <a16:creationId xmlns:a16="http://schemas.microsoft.com/office/drawing/2014/main" id="{7B5E784B-C3C8-2AC6-D8A0-6149970D5DFD}"/>
              </a:ext>
            </a:extLst>
          </p:cNvPr>
          <p:cNvSpPr txBox="1"/>
          <p:nvPr/>
        </p:nvSpPr>
        <p:spPr>
          <a:xfrm>
            <a:off x="4649662" y="3070548"/>
            <a:ext cx="7020000" cy="646331"/>
          </a:xfrm>
          <a:prstGeom prst="rect">
            <a:avLst/>
          </a:prstGeom>
          <a:solidFill>
            <a:schemeClr val="accent6">
              <a:lumMod val="20000"/>
              <a:lumOff val="80000"/>
            </a:schemeClr>
          </a:solidFill>
        </p:spPr>
        <p:txBody>
          <a:bodyPr wrap="square" rtlCol="0">
            <a:spAutoFit/>
          </a:bodyPr>
          <a:lstStyle/>
          <a:p>
            <a:pPr marL="357188" indent="-357188" algn="just"/>
            <a:r>
              <a:rPr lang="fr-FR" b="1" dirty="0">
                <a:solidFill>
                  <a:srgbClr val="FF0000"/>
                </a:solidFill>
                <a:latin typeface="Cambria" panose="02040503050406030204" pitchFamily="18" charset="0"/>
                <a:ea typeface="Cambria" panose="02040503050406030204" pitchFamily="18" charset="0"/>
                <a:cs typeface="Arial" panose="020B0604020202020204" pitchFamily="34" charset="0"/>
              </a:rPr>
              <a:t>ASD 2 : </a:t>
            </a:r>
            <a:r>
              <a:rPr lang="fr-FR" b="1" dirty="0">
                <a:latin typeface="Cambria" panose="02040503050406030204" pitchFamily="18" charset="0"/>
                <a:ea typeface="Cambria" panose="02040503050406030204" pitchFamily="18" charset="0"/>
                <a:cs typeface="Arial" panose="020B0604020202020204" pitchFamily="34" charset="0"/>
              </a:rPr>
              <a:t>l’accès universel à l’électricité </a:t>
            </a:r>
            <a:r>
              <a:rPr lang="fr-FR" dirty="0">
                <a:latin typeface="Cambria" panose="02040503050406030204" pitchFamily="18" charset="0"/>
                <a:ea typeface="Cambria" panose="02040503050406030204" pitchFamily="18" charset="0"/>
                <a:cs typeface="Arial" panose="020B0604020202020204" pitchFamily="34" charset="0"/>
              </a:rPr>
              <a:t>par la mise en œuvre de programmes spécifiques (PRONER, PRONEX et PEPT)</a:t>
            </a:r>
          </a:p>
        </p:txBody>
      </p:sp>
      <p:sp>
        <p:nvSpPr>
          <p:cNvPr id="15" name="ZoneTexte 14">
            <a:extLst>
              <a:ext uri="{FF2B5EF4-FFF2-40B4-BE49-F238E27FC236}">
                <a16:creationId xmlns:a16="http://schemas.microsoft.com/office/drawing/2014/main" id="{012EE768-181A-E92E-86B4-7ABCCCF259CC}"/>
              </a:ext>
            </a:extLst>
          </p:cNvPr>
          <p:cNvSpPr txBox="1"/>
          <p:nvPr/>
        </p:nvSpPr>
        <p:spPr>
          <a:xfrm>
            <a:off x="4660410" y="3810027"/>
            <a:ext cx="7020000" cy="1224000"/>
          </a:xfrm>
          <a:prstGeom prst="rect">
            <a:avLst/>
          </a:prstGeom>
          <a:solidFill>
            <a:schemeClr val="accent4">
              <a:lumMod val="20000"/>
              <a:lumOff val="80000"/>
            </a:schemeClr>
          </a:solidFill>
        </p:spPr>
        <p:txBody>
          <a:bodyPr wrap="square" rtlCol="0">
            <a:spAutoFit/>
          </a:bodyPr>
          <a:lstStyle/>
          <a:p>
            <a:pPr marL="357188" indent="-357188" algn="just"/>
            <a:r>
              <a:rPr lang="fr-FR" b="1" dirty="0">
                <a:solidFill>
                  <a:srgbClr val="FF0000"/>
                </a:solidFill>
                <a:latin typeface="Cambria" panose="02040503050406030204" pitchFamily="18" charset="0"/>
                <a:ea typeface="Cambria" panose="02040503050406030204" pitchFamily="18" charset="0"/>
                <a:cs typeface="Arial" panose="020B0604020202020204" pitchFamily="34" charset="0"/>
              </a:rPr>
              <a:t>ASD 3 : </a:t>
            </a:r>
            <a:r>
              <a:rPr lang="fr-FR" b="1" dirty="0">
                <a:latin typeface="Cambria" panose="02040503050406030204" pitchFamily="18" charset="0"/>
                <a:ea typeface="Cambria" panose="02040503050406030204" pitchFamily="18" charset="0"/>
                <a:cs typeface="Arial" panose="020B0604020202020204" pitchFamily="34" charset="0"/>
              </a:rPr>
              <a:t>la réduction de l’impact environnemental </a:t>
            </a:r>
            <a:r>
              <a:rPr lang="fr-FR" dirty="0">
                <a:latin typeface="Cambria" panose="02040503050406030204" pitchFamily="18" charset="0"/>
                <a:ea typeface="Cambria" panose="02040503050406030204" pitchFamily="18" charset="0"/>
                <a:cs typeface="Arial" panose="020B0604020202020204" pitchFamily="34" charset="0"/>
              </a:rPr>
              <a:t>des projets et le respect des engagements internationaux en matière de protection de climat ainsi que la transition énergétique et  la Maitrise de l'Energie</a:t>
            </a:r>
          </a:p>
        </p:txBody>
      </p:sp>
      <p:sp>
        <p:nvSpPr>
          <p:cNvPr id="16" name="ZoneTexte 15">
            <a:extLst>
              <a:ext uri="{FF2B5EF4-FFF2-40B4-BE49-F238E27FC236}">
                <a16:creationId xmlns:a16="http://schemas.microsoft.com/office/drawing/2014/main" id="{E26DE4FE-1770-85EC-ADE3-EB96327C1440}"/>
              </a:ext>
            </a:extLst>
          </p:cNvPr>
          <p:cNvSpPr txBox="1"/>
          <p:nvPr/>
        </p:nvSpPr>
        <p:spPr>
          <a:xfrm>
            <a:off x="4679806" y="5136742"/>
            <a:ext cx="7020000" cy="646331"/>
          </a:xfrm>
          <a:prstGeom prst="rect">
            <a:avLst/>
          </a:prstGeom>
          <a:solidFill>
            <a:schemeClr val="accent6">
              <a:lumMod val="20000"/>
              <a:lumOff val="80000"/>
            </a:schemeClr>
          </a:solidFill>
        </p:spPr>
        <p:txBody>
          <a:bodyPr wrap="square" rtlCol="0">
            <a:spAutoFit/>
          </a:bodyPr>
          <a:lstStyle/>
          <a:p>
            <a:pPr marL="357188" indent="-357188" algn="just"/>
            <a:r>
              <a:rPr lang="fr-FR" b="1" dirty="0">
                <a:solidFill>
                  <a:srgbClr val="FF0000"/>
                </a:solidFill>
                <a:latin typeface="Cambria" panose="02040503050406030204" pitchFamily="18" charset="0"/>
                <a:ea typeface="Cambria" panose="02040503050406030204" pitchFamily="18" charset="0"/>
                <a:cs typeface="Arial" panose="020B0604020202020204" pitchFamily="34" charset="0"/>
              </a:rPr>
              <a:t>ASD 4 : </a:t>
            </a:r>
            <a:r>
              <a:rPr lang="fr-FR" b="1" dirty="0">
                <a:latin typeface="Cambria" panose="02040503050406030204" pitchFamily="18" charset="0"/>
                <a:ea typeface="Cambria" panose="02040503050406030204" pitchFamily="18" charset="0"/>
                <a:cs typeface="Arial" panose="020B0604020202020204" pitchFamily="34" charset="0"/>
              </a:rPr>
              <a:t>le respect de nos engagements en matière de fourniture d’électricité envers les pays de la sous-région</a:t>
            </a:r>
          </a:p>
        </p:txBody>
      </p:sp>
      <p:sp>
        <p:nvSpPr>
          <p:cNvPr id="17" name="ZoneTexte 16">
            <a:extLst>
              <a:ext uri="{FF2B5EF4-FFF2-40B4-BE49-F238E27FC236}">
                <a16:creationId xmlns:a16="http://schemas.microsoft.com/office/drawing/2014/main" id="{0E203045-73C5-4B93-FEA0-26AC9D8EB7D8}"/>
              </a:ext>
            </a:extLst>
          </p:cNvPr>
          <p:cNvSpPr txBox="1"/>
          <p:nvPr/>
        </p:nvSpPr>
        <p:spPr>
          <a:xfrm>
            <a:off x="222126" y="1173478"/>
            <a:ext cx="11310857" cy="707886"/>
          </a:xfrm>
          <a:prstGeom prst="rect">
            <a:avLst/>
          </a:prstGeom>
          <a:noFill/>
        </p:spPr>
        <p:txBody>
          <a:bodyPr wrap="square" rtlCol="0">
            <a:spAutoFit/>
          </a:bodyPr>
          <a:lstStyle/>
          <a:p>
            <a:pPr marL="185737" indent="0" algn="just">
              <a:spcBef>
                <a:spcPts val="600"/>
              </a:spcBef>
              <a:buNone/>
            </a:pPr>
            <a:r>
              <a:rPr lang="fr-FR" altLang="fr-FR" sz="2000" dirty="0">
                <a:solidFill>
                  <a:schemeClr val="tx1">
                    <a:lumMod val="95000"/>
                    <a:lumOff val="5000"/>
                  </a:schemeClr>
                </a:solidFill>
                <a:latin typeface="Cambria" panose="02040503050406030204" pitchFamily="18" charset="0"/>
                <a:ea typeface="Cambria" panose="02040503050406030204" pitchFamily="18" charset="0"/>
                <a:cs typeface="Arial" panose="020B0604020202020204" pitchFamily="34" charset="0"/>
              </a:rPr>
              <a:t>4 Axes Stratégiques de Développement (ASD), en phase avec le Plan National de Développement (PND) et prenant en compte l’ensemble des sous-secteurs énergétiques.</a:t>
            </a:r>
          </a:p>
        </p:txBody>
      </p:sp>
    </p:spTree>
    <p:extLst>
      <p:ext uri="{BB962C8B-B14F-4D97-AF65-F5344CB8AC3E}">
        <p14:creationId xmlns:p14="http://schemas.microsoft.com/office/powerpoint/2010/main" val="168063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500"/>
                                        <p:tgtEl>
                                          <p:spTgt spid="6"/>
                                        </p:tgtEl>
                                      </p:cBhvr>
                                    </p:animEffect>
                                    <p:anim calcmode="lin" valueType="num">
                                      <p:cBhvr>
                                        <p:cTn id="11" dur="1500" fill="hold"/>
                                        <p:tgtEl>
                                          <p:spTgt spid="6"/>
                                        </p:tgtEl>
                                        <p:attrNameLst>
                                          <p:attrName>ppt_w</p:attrName>
                                        </p:attrNameLst>
                                      </p:cBhvr>
                                      <p:tavLst>
                                        <p:tav tm="0" fmla="#ppt_w*sin(2.5*pi*$)">
                                          <p:val>
                                            <p:fltVal val="0"/>
                                          </p:val>
                                        </p:tav>
                                        <p:tav tm="100000">
                                          <p:val>
                                            <p:fltVal val="1"/>
                                          </p:val>
                                        </p:tav>
                                      </p:tavLst>
                                    </p:anim>
                                    <p:anim calcmode="lin" valueType="num">
                                      <p:cBhvr>
                                        <p:cTn id="12" dur="1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90"/>
                                          </p:val>
                                        </p:tav>
                                        <p:tav tm="100000">
                                          <p:val>
                                            <p:fltVal val="0"/>
                                          </p:val>
                                        </p:tav>
                                      </p:tavLst>
                                    </p:anim>
                                    <p:animEffect transition="in" filter="fade">
                                      <p:cBhvr>
                                        <p:cTn id="20" dur="500"/>
                                        <p:tgtEl>
                                          <p:spTgt spid="8"/>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 calcmode="lin" valueType="num">
                                      <p:cBhvr>
                                        <p:cTn id="30" dur="500" fill="hold"/>
                                        <p:tgtEl>
                                          <p:spTgt spid="10"/>
                                        </p:tgtEl>
                                        <p:attrNameLst>
                                          <p:attrName>style.rotation</p:attrName>
                                        </p:attrNameLst>
                                      </p:cBhvr>
                                      <p:tavLst>
                                        <p:tav tm="0">
                                          <p:val>
                                            <p:fltVal val="90"/>
                                          </p:val>
                                        </p:tav>
                                        <p:tav tm="100000">
                                          <p:val>
                                            <p:fltVal val="0"/>
                                          </p:val>
                                        </p:tav>
                                      </p:tavLst>
                                    </p:anim>
                                    <p:animEffect transition="in" filter="fade">
                                      <p:cBhvr>
                                        <p:cTn id="31" dur="500"/>
                                        <p:tgtEl>
                                          <p:spTgt spid="10"/>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anim calcmode="lin" valueType="num">
                                      <p:cBhvr>
                                        <p:cTn id="40" dur="500" fill="hold"/>
                                        <p:tgtEl>
                                          <p:spTgt spid="11"/>
                                        </p:tgtEl>
                                        <p:attrNameLst>
                                          <p:attrName>ppt_x</p:attrName>
                                        </p:attrNameLst>
                                      </p:cBhvr>
                                      <p:tavLst>
                                        <p:tav tm="0">
                                          <p:val>
                                            <p:strVal val="#ppt_x"/>
                                          </p:val>
                                        </p:tav>
                                        <p:tav tm="100000">
                                          <p:val>
                                            <p:strVal val="#ppt_x"/>
                                          </p:val>
                                        </p:tav>
                                      </p:tavLst>
                                    </p:anim>
                                    <p:anim calcmode="lin" valueType="num">
                                      <p:cBhvr>
                                        <p:cTn id="41" dur="500" fill="hold"/>
                                        <p:tgtEl>
                                          <p:spTgt spid="11"/>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up)">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P spid="15" grpId="0" animBg="1"/>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3">
            <a:extLst>
              <a:ext uri="{FF2B5EF4-FFF2-40B4-BE49-F238E27FC236}">
                <a16:creationId xmlns:a16="http://schemas.microsoft.com/office/drawing/2014/main" id="{60F89393-E1AE-8AA8-3BC8-8216ABB3EE7B}"/>
              </a:ext>
            </a:extLst>
          </p:cNvPr>
          <p:cNvSpPr>
            <a:spLocks noGrp="1"/>
          </p:cNvSpPr>
          <p:nvPr>
            <p:ph idx="1"/>
          </p:nvPr>
        </p:nvSpPr>
        <p:spPr>
          <a:xfrm>
            <a:off x="209025" y="1081229"/>
            <a:ext cx="11760849" cy="5256000"/>
          </a:xfrm>
        </p:spPr>
        <p:style>
          <a:lnRef idx="2">
            <a:schemeClr val="accent6"/>
          </a:lnRef>
          <a:fillRef idx="1">
            <a:schemeClr val="lt1"/>
          </a:fillRef>
          <a:effectRef idx="0">
            <a:schemeClr val="accent6"/>
          </a:effectRef>
          <a:fontRef idx="minor">
            <a:schemeClr val="dk1"/>
          </a:fontRef>
        </p:style>
        <p:txBody>
          <a:bodyPr>
            <a:noAutofit/>
          </a:bodyPr>
          <a:lstStyle/>
          <a:p>
            <a:pPr marL="38100" lvl="1" indent="0" algn="just">
              <a:lnSpc>
                <a:spcPct val="100000"/>
              </a:lnSpc>
              <a:spcBef>
                <a:spcPts val="0"/>
              </a:spcBef>
              <a:buNone/>
            </a:pPr>
            <a:endParaRPr lang="fr-FR" sz="300"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2200" b="1" dirty="0">
              <a:latin typeface="Cambria" panose="02040503050406030204" pitchFamily="18" charset="0"/>
              <a:ea typeface="Cambria" panose="02040503050406030204" pitchFamily="18" charset="0"/>
            </a:endParaRPr>
          </a:p>
        </p:txBody>
      </p:sp>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LES FACTEURS CLES DE LA POLITIQUE ENERGETIQUE</a:t>
            </a:r>
          </a:p>
        </p:txBody>
      </p:sp>
      <p:sp>
        <p:nvSpPr>
          <p:cNvPr id="4" name="Oval 102">
            <a:extLst>
              <a:ext uri="{FF2B5EF4-FFF2-40B4-BE49-F238E27FC236}">
                <a16:creationId xmlns:a16="http://schemas.microsoft.com/office/drawing/2014/main" id="{EB418284-0A85-4542-5662-DCEF9A2D32F2}"/>
              </a:ext>
            </a:extLst>
          </p:cNvPr>
          <p:cNvSpPr>
            <a:spLocks noChangeAspect="1"/>
          </p:cNvSpPr>
          <p:nvPr/>
        </p:nvSpPr>
        <p:spPr>
          <a:xfrm>
            <a:off x="226634" y="187179"/>
            <a:ext cx="843041" cy="843041"/>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3</a:t>
            </a:r>
          </a:p>
        </p:txBody>
      </p:sp>
      <p:grpSp>
        <p:nvGrpSpPr>
          <p:cNvPr id="74" name="Groupe 73">
            <a:extLst>
              <a:ext uri="{FF2B5EF4-FFF2-40B4-BE49-F238E27FC236}">
                <a16:creationId xmlns:a16="http://schemas.microsoft.com/office/drawing/2014/main" id="{7C0AFEC3-35E5-4662-F5FF-DE59E4964143}"/>
              </a:ext>
            </a:extLst>
          </p:cNvPr>
          <p:cNvGrpSpPr/>
          <p:nvPr/>
        </p:nvGrpSpPr>
        <p:grpSpPr>
          <a:xfrm>
            <a:off x="579244" y="1991753"/>
            <a:ext cx="3456000" cy="2844000"/>
            <a:chOff x="796711" y="1372600"/>
            <a:chExt cx="3493391" cy="2848278"/>
          </a:xfrm>
        </p:grpSpPr>
        <p:grpSp>
          <p:nvGrpSpPr>
            <p:cNvPr id="73" name="Groupe 72">
              <a:extLst>
                <a:ext uri="{FF2B5EF4-FFF2-40B4-BE49-F238E27FC236}">
                  <a16:creationId xmlns:a16="http://schemas.microsoft.com/office/drawing/2014/main" id="{E4379941-10CC-0109-BF18-79408D715E5F}"/>
                </a:ext>
              </a:extLst>
            </p:cNvPr>
            <p:cNvGrpSpPr/>
            <p:nvPr/>
          </p:nvGrpSpPr>
          <p:grpSpPr>
            <a:xfrm>
              <a:off x="796711" y="2204878"/>
              <a:ext cx="3493391" cy="2016000"/>
              <a:chOff x="796711" y="2204878"/>
              <a:chExt cx="3493391" cy="2016000"/>
            </a:xfrm>
          </p:grpSpPr>
          <p:sp>
            <p:nvSpPr>
              <p:cNvPr id="10" name="Rectangle: Rounded Corners 3">
                <a:extLst>
                  <a:ext uri="{FF2B5EF4-FFF2-40B4-BE49-F238E27FC236}">
                    <a16:creationId xmlns:a16="http://schemas.microsoft.com/office/drawing/2014/main" id="{7F6C3A8F-FEA7-278C-FCE6-8872CC0281DF}"/>
                  </a:ext>
                </a:extLst>
              </p:cNvPr>
              <p:cNvSpPr/>
              <p:nvPr/>
            </p:nvSpPr>
            <p:spPr>
              <a:xfrm>
                <a:off x="852839" y="2270958"/>
                <a:ext cx="3420000" cy="1944000"/>
              </a:xfrm>
              <a:prstGeom prst="roundRect">
                <a:avLst>
                  <a:gd name="adj" fmla="val 4921"/>
                </a:avLst>
              </a:prstGeom>
              <a:solidFill>
                <a:schemeClr val="bg1"/>
              </a:solidFill>
              <a:ln>
                <a:noFill/>
              </a:ln>
              <a:effectLst>
                <a:outerShdw blurRad="177800" dist="1016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Cambria" panose="02040503050406030204" pitchFamily="18" charset="0"/>
                  <a:ea typeface="Cambria" panose="02040503050406030204" pitchFamily="18" charset="0"/>
                </a:endParaRPr>
              </a:p>
            </p:txBody>
          </p:sp>
          <p:sp>
            <p:nvSpPr>
              <p:cNvPr id="11" name="Rectangle: Rounded Corners 4">
                <a:extLst>
                  <a:ext uri="{FF2B5EF4-FFF2-40B4-BE49-F238E27FC236}">
                    <a16:creationId xmlns:a16="http://schemas.microsoft.com/office/drawing/2014/main" id="{DE20C76B-026C-747D-BCBF-1291B5F28C0A}"/>
                  </a:ext>
                </a:extLst>
              </p:cNvPr>
              <p:cNvSpPr/>
              <p:nvPr/>
            </p:nvSpPr>
            <p:spPr>
              <a:xfrm>
                <a:off x="796711" y="2204878"/>
                <a:ext cx="3492000" cy="2016000"/>
              </a:xfrm>
              <a:prstGeom prst="roundRect">
                <a:avLst>
                  <a:gd name="adj" fmla="val 4921"/>
                </a:avLst>
              </a:prstGeom>
              <a:solidFill>
                <a:srgbClr val="ED7D3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Cambria" panose="02040503050406030204" pitchFamily="18" charset="0"/>
                  <a:ea typeface="Cambria" panose="02040503050406030204" pitchFamily="18" charset="0"/>
                </a:endParaRPr>
              </a:p>
            </p:txBody>
          </p:sp>
          <p:sp>
            <p:nvSpPr>
              <p:cNvPr id="17" name="Rectangle 16">
                <a:extLst>
                  <a:ext uri="{FF2B5EF4-FFF2-40B4-BE49-F238E27FC236}">
                    <a16:creationId xmlns:a16="http://schemas.microsoft.com/office/drawing/2014/main" id="{832EA85E-DA04-9316-1B83-667179C17EAF}"/>
                  </a:ext>
                </a:extLst>
              </p:cNvPr>
              <p:cNvSpPr/>
              <p:nvPr/>
            </p:nvSpPr>
            <p:spPr>
              <a:xfrm>
                <a:off x="798102" y="2715782"/>
                <a:ext cx="3492000" cy="57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cap="all" dirty="0">
                    <a:solidFill>
                      <a:srgbClr val="843C0C"/>
                    </a:solidFill>
                    <a:latin typeface="Cambria" panose="02040503050406030204" pitchFamily="18" charset="0"/>
                    <a:ea typeface="Cambria" panose="02040503050406030204" pitchFamily="18" charset="0"/>
                  </a:rPr>
                  <a:t>Révision du cadre institutionnel</a:t>
                </a:r>
              </a:p>
            </p:txBody>
          </p:sp>
        </p:grpSp>
        <p:sp>
          <p:nvSpPr>
            <p:cNvPr id="8" name="Google Shape;206;p17">
              <a:extLst>
                <a:ext uri="{FF2B5EF4-FFF2-40B4-BE49-F238E27FC236}">
                  <a16:creationId xmlns:a16="http://schemas.microsoft.com/office/drawing/2014/main" id="{AA7A236A-148A-E99A-7116-902738CEC43E}"/>
                </a:ext>
              </a:extLst>
            </p:cNvPr>
            <p:cNvSpPr txBox="1"/>
            <p:nvPr/>
          </p:nvSpPr>
          <p:spPr>
            <a:xfrm>
              <a:off x="900658" y="3389451"/>
              <a:ext cx="3384000" cy="811402"/>
            </a:xfrm>
            <a:prstGeom prst="rect">
              <a:avLst/>
            </a:prstGeom>
            <a:noFill/>
            <a:ln>
              <a:noFill/>
            </a:ln>
          </p:spPr>
          <p:txBody>
            <a:bodyPr spcFirstLastPara="1" wrap="square" lIns="91425" tIns="91425" rIns="91425" bIns="91425" anchor="t" anchorCtr="0">
              <a:noAutofit/>
            </a:bodyPr>
            <a:lstStyle/>
            <a:p>
              <a:pPr marR="0" algn="l" rtl="0" eaLnBrk="1" fontAlgn="auto" latinLnBrk="0" hangingPunct="1">
                <a:spcBef>
                  <a:spcPts val="0"/>
                </a:spcBef>
                <a:spcAft>
                  <a:spcPts val="0"/>
                </a:spcAft>
              </a:pPr>
              <a:r>
                <a:rPr lang="fr-FR" b="1" i="1" u="none" strike="noStrike" kern="1200" dirty="0">
                  <a:solidFill>
                    <a:schemeClr val="bg1"/>
                  </a:solidFill>
                  <a:effectLst/>
                  <a:latin typeface="Cambria" panose="02040503050406030204" pitchFamily="18" charset="0"/>
                  <a:ea typeface="Cambria" panose="02040503050406030204" pitchFamily="18" charset="0"/>
                  <a:cs typeface="Roboto" panose="02000000000000000000" pitchFamily="2" charset="0"/>
                </a:rPr>
                <a:t>adapter le cadre institutionnel et règlementaire</a:t>
              </a:r>
            </a:p>
          </p:txBody>
        </p:sp>
        <p:grpSp>
          <p:nvGrpSpPr>
            <p:cNvPr id="72" name="Groupe 71">
              <a:extLst>
                <a:ext uri="{FF2B5EF4-FFF2-40B4-BE49-F238E27FC236}">
                  <a16:creationId xmlns:a16="http://schemas.microsoft.com/office/drawing/2014/main" id="{0DB8BA1F-5FFD-0F6C-4CA3-AEAFECD60180}"/>
                </a:ext>
              </a:extLst>
            </p:cNvPr>
            <p:cNvGrpSpPr/>
            <p:nvPr/>
          </p:nvGrpSpPr>
          <p:grpSpPr>
            <a:xfrm>
              <a:off x="1864319" y="1372600"/>
              <a:ext cx="1273632" cy="1224000"/>
              <a:chOff x="1681276" y="1372600"/>
              <a:chExt cx="1284298" cy="1224000"/>
            </a:xfrm>
          </p:grpSpPr>
          <p:sp>
            <p:nvSpPr>
              <p:cNvPr id="13" name="Oval 5">
                <a:extLst>
                  <a:ext uri="{FF2B5EF4-FFF2-40B4-BE49-F238E27FC236}">
                    <a16:creationId xmlns:a16="http://schemas.microsoft.com/office/drawing/2014/main" id="{8A97FDB0-373F-0F3F-813E-782840530531}"/>
                  </a:ext>
                </a:extLst>
              </p:cNvPr>
              <p:cNvSpPr/>
              <p:nvPr/>
            </p:nvSpPr>
            <p:spPr>
              <a:xfrm>
                <a:off x="1681276" y="1372600"/>
                <a:ext cx="1284298" cy="1224000"/>
              </a:xfrm>
              <a:prstGeom prst="ellipse">
                <a:avLst/>
              </a:prstGeom>
              <a:gradFill>
                <a:gsLst>
                  <a:gs pos="0">
                    <a:schemeClr val="bg1"/>
                  </a:gs>
                  <a:gs pos="50000">
                    <a:schemeClr val="bg1">
                      <a:lumMod val="95000"/>
                    </a:schemeClr>
                  </a:gs>
                  <a:gs pos="100000">
                    <a:schemeClr val="bg1">
                      <a:lumMod val="85000"/>
                    </a:schemeClr>
                  </a:gs>
                </a:gsLst>
              </a:gradFill>
              <a:effectLst>
                <a:outerShdw blurRad="101600" dist="19050" dir="5400000" algn="ctr" rotWithShape="0">
                  <a:srgbClr val="000000">
                    <a:alpha val="63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8000" b="1" dirty="0">
                  <a:solidFill>
                    <a:schemeClr val="tx2"/>
                  </a:solidFill>
                  <a:latin typeface="Cambria" panose="02040503050406030204" pitchFamily="18" charset="0"/>
                  <a:ea typeface="Cambria" panose="02040503050406030204" pitchFamily="18" charset="0"/>
                </a:endParaRPr>
              </a:p>
            </p:txBody>
          </p:sp>
          <p:pic>
            <p:nvPicPr>
              <p:cNvPr id="71" name="Espace réservé du contenu 13">
                <a:extLst>
                  <a:ext uri="{FF2B5EF4-FFF2-40B4-BE49-F238E27FC236}">
                    <a16:creationId xmlns:a16="http://schemas.microsoft.com/office/drawing/2014/main" id="{F93C1930-A732-B5FE-78A4-C3D36B4A0206}"/>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1773126" y="1504192"/>
                <a:ext cx="1152000" cy="972000"/>
              </a:xfrm>
              <a:prstGeom prst="ellipse">
                <a:avLst/>
              </a:prstGeom>
              <a:ln>
                <a:noFill/>
              </a:ln>
              <a:effectLst>
                <a:softEdge rad="112500"/>
              </a:effectLst>
            </p:spPr>
          </p:pic>
        </p:grpSp>
      </p:grpSp>
      <p:grpSp>
        <p:nvGrpSpPr>
          <p:cNvPr id="78" name="Groupe 77">
            <a:extLst>
              <a:ext uri="{FF2B5EF4-FFF2-40B4-BE49-F238E27FC236}">
                <a16:creationId xmlns:a16="http://schemas.microsoft.com/office/drawing/2014/main" id="{C5715736-D7C6-CBDB-1240-01D86511F2DB}"/>
              </a:ext>
            </a:extLst>
          </p:cNvPr>
          <p:cNvGrpSpPr/>
          <p:nvPr/>
        </p:nvGrpSpPr>
        <p:grpSpPr>
          <a:xfrm>
            <a:off x="4553967" y="2021368"/>
            <a:ext cx="2808000" cy="2820627"/>
            <a:chOff x="4651920" y="1321692"/>
            <a:chExt cx="2808000" cy="2820627"/>
          </a:xfrm>
        </p:grpSpPr>
        <p:grpSp>
          <p:nvGrpSpPr>
            <p:cNvPr id="77" name="Groupe 76">
              <a:extLst>
                <a:ext uri="{FF2B5EF4-FFF2-40B4-BE49-F238E27FC236}">
                  <a16:creationId xmlns:a16="http://schemas.microsoft.com/office/drawing/2014/main" id="{976B82E5-777F-7A53-0217-6B39B42E22BD}"/>
                </a:ext>
              </a:extLst>
            </p:cNvPr>
            <p:cNvGrpSpPr/>
            <p:nvPr/>
          </p:nvGrpSpPr>
          <p:grpSpPr>
            <a:xfrm>
              <a:off x="4651920" y="1321692"/>
              <a:ext cx="2808000" cy="2820627"/>
              <a:chOff x="4651920" y="1321692"/>
              <a:chExt cx="2808000" cy="2820627"/>
            </a:xfrm>
          </p:grpSpPr>
          <p:grpSp>
            <p:nvGrpSpPr>
              <p:cNvPr id="28" name="Group 9">
                <a:extLst>
                  <a:ext uri="{FF2B5EF4-FFF2-40B4-BE49-F238E27FC236}">
                    <a16:creationId xmlns:a16="http://schemas.microsoft.com/office/drawing/2014/main" id="{FAD6EFEB-A71C-FE86-DF07-47411E18BEDF}"/>
                  </a:ext>
                </a:extLst>
              </p:cNvPr>
              <p:cNvGrpSpPr/>
              <p:nvPr/>
            </p:nvGrpSpPr>
            <p:grpSpPr>
              <a:xfrm>
                <a:off x="4651920" y="1321692"/>
                <a:ext cx="2808000" cy="2820627"/>
                <a:chOff x="4595813" y="989230"/>
                <a:chExt cx="3000375" cy="3377192"/>
              </a:xfrm>
            </p:grpSpPr>
            <p:sp>
              <p:nvSpPr>
                <p:cNvPr id="46" name="Rectangle: Rounded Corners 10">
                  <a:extLst>
                    <a:ext uri="{FF2B5EF4-FFF2-40B4-BE49-F238E27FC236}">
                      <a16:creationId xmlns:a16="http://schemas.microsoft.com/office/drawing/2014/main" id="{BBFF76BD-D389-9C8B-56D5-574CC2EC51A6}"/>
                    </a:ext>
                  </a:extLst>
                </p:cNvPr>
                <p:cNvSpPr/>
                <p:nvPr/>
              </p:nvSpPr>
              <p:spPr>
                <a:xfrm>
                  <a:off x="4649250" y="2024214"/>
                  <a:ext cx="2884976" cy="2327591"/>
                </a:xfrm>
                <a:prstGeom prst="roundRect">
                  <a:avLst>
                    <a:gd name="adj" fmla="val 4921"/>
                  </a:avLst>
                </a:prstGeom>
                <a:solidFill>
                  <a:schemeClr val="bg1"/>
                </a:solidFill>
                <a:ln>
                  <a:noFill/>
                </a:ln>
                <a:effectLst>
                  <a:outerShdw blurRad="177800" dist="1016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Cambria" panose="02040503050406030204" pitchFamily="18" charset="0"/>
                    <a:ea typeface="Cambria" panose="02040503050406030204" pitchFamily="18" charset="0"/>
                  </a:endParaRPr>
                </a:p>
              </p:txBody>
            </p:sp>
            <p:sp>
              <p:nvSpPr>
                <p:cNvPr id="48" name="Rectangle: Rounded Corners 11">
                  <a:extLst>
                    <a:ext uri="{FF2B5EF4-FFF2-40B4-BE49-F238E27FC236}">
                      <a16:creationId xmlns:a16="http://schemas.microsoft.com/office/drawing/2014/main" id="{E1FEABA1-9970-3683-1773-7A85920E99B0}"/>
                    </a:ext>
                  </a:extLst>
                </p:cNvPr>
                <p:cNvSpPr/>
                <p:nvPr/>
              </p:nvSpPr>
              <p:spPr>
                <a:xfrm>
                  <a:off x="4595813" y="1952625"/>
                  <a:ext cx="3000375" cy="2413797"/>
                </a:xfrm>
                <a:prstGeom prst="roundRect">
                  <a:avLst>
                    <a:gd name="adj" fmla="val 4921"/>
                  </a:avLst>
                </a:prstGeom>
                <a:solidFill>
                  <a:schemeClr val="bg2">
                    <a:lumMod val="9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Cambria" panose="02040503050406030204" pitchFamily="18" charset="0"/>
                    <a:ea typeface="Cambria" panose="02040503050406030204" pitchFamily="18" charset="0"/>
                  </a:endParaRPr>
                </a:p>
              </p:txBody>
            </p:sp>
            <p:sp>
              <p:nvSpPr>
                <p:cNvPr id="49" name="Oval 12">
                  <a:extLst>
                    <a:ext uri="{FF2B5EF4-FFF2-40B4-BE49-F238E27FC236}">
                      <a16:creationId xmlns:a16="http://schemas.microsoft.com/office/drawing/2014/main" id="{13B56DB7-6D8C-17DA-08DC-5448A7ADAF96}"/>
                    </a:ext>
                  </a:extLst>
                </p:cNvPr>
                <p:cNvSpPr/>
                <p:nvPr/>
              </p:nvSpPr>
              <p:spPr>
                <a:xfrm>
                  <a:off x="5414389" y="989230"/>
                  <a:ext cx="1346322" cy="1465519"/>
                </a:xfrm>
                <a:prstGeom prst="ellipse">
                  <a:avLst/>
                </a:prstGeom>
                <a:gradFill>
                  <a:gsLst>
                    <a:gs pos="0">
                      <a:schemeClr val="bg1"/>
                    </a:gs>
                    <a:gs pos="50000">
                      <a:schemeClr val="bg1">
                        <a:lumMod val="95000"/>
                      </a:schemeClr>
                    </a:gs>
                    <a:gs pos="100000">
                      <a:schemeClr val="bg1">
                        <a:lumMod val="85000"/>
                      </a:schemeClr>
                    </a:gs>
                  </a:gsLst>
                </a:gradFill>
                <a:effectLst>
                  <a:outerShdw blurRad="101600" dist="19050" dir="5400000" algn="ctr" rotWithShape="0">
                    <a:srgbClr val="000000">
                      <a:alpha val="63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8000" b="1" dirty="0">
                    <a:solidFill>
                      <a:schemeClr val="accent2">
                        <a:lumMod val="75000"/>
                      </a:schemeClr>
                    </a:solidFill>
                    <a:latin typeface="Cambria" panose="02040503050406030204" pitchFamily="18" charset="0"/>
                    <a:ea typeface="Cambria" panose="02040503050406030204" pitchFamily="18" charset="0"/>
                  </a:endParaRPr>
                </a:p>
              </p:txBody>
            </p:sp>
            <p:sp>
              <p:nvSpPr>
                <p:cNvPr id="50" name="Rectangle 49">
                  <a:extLst>
                    <a:ext uri="{FF2B5EF4-FFF2-40B4-BE49-F238E27FC236}">
                      <a16:creationId xmlns:a16="http://schemas.microsoft.com/office/drawing/2014/main" id="{90067B70-EB0B-77BF-E0BB-B43DEA5E4437}"/>
                    </a:ext>
                  </a:extLst>
                </p:cNvPr>
                <p:cNvSpPr/>
                <p:nvPr/>
              </p:nvSpPr>
              <p:spPr>
                <a:xfrm>
                  <a:off x="4595813" y="2565799"/>
                  <a:ext cx="3000375" cy="6896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cap="all" dirty="0">
                      <a:solidFill>
                        <a:schemeClr val="bg2">
                          <a:lumMod val="25000"/>
                        </a:schemeClr>
                      </a:solidFill>
                      <a:latin typeface="Cambria" panose="02040503050406030204" pitchFamily="18" charset="0"/>
                      <a:ea typeface="Cambria" panose="02040503050406030204" pitchFamily="18" charset="0"/>
                    </a:rPr>
                    <a:t>Viabilité financière</a:t>
                  </a:r>
                </a:p>
              </p:txBody>
            </p:sp>
          </p:grpSp>
          <p:sp>
            <p:nvSpPr>
              <p:cNvPr id="32" name="Google Shape;208;p17">
                <a:extLst>
                  <a:ext uri="{FF2B5EF4-FFF2-40B4-BE49-F238E27FC236}">
                    <a16:creationId xmlns:a16="http://schemas.microsoft.com/office/drawing/2014/main" id="{B8F412EC-92D1-92EE-2261-AABAB93347A0}"/>
                  </a:ext>
                </a:extLst>
              </p:cNvPr>
              <p:cNvSpPr txBox="1"/>
              <p:nvPr/>
            </p:nvSpPr>
            <p:spPr>
              <a:xfrm>
                <a:off x="4860031" y="3225365"/>
                <a:ext cx="2412000" cy="900000"/>
              </a:xfrm>
              <a:prstGeom prst="rect">
                <a:avLst/>
              </a:prstGeom>
              <a:noFill/>
              <a:ln>
                <a:noFill/>
              </a:ln>
            </p:spPr>
            <p:txBody>
              <a:bodyPr spcFirstLastPara="1" wrap="square" lIns="91425" tIns="91425" rIns="91425" bIns="91425" anchor="t" anchorCtr="0">
                <a:noAutofit/>
              </a:bodyPr>
              <a:lstStyle/>
              <a:p>
                <a:pPr defTabSz="1218987">
                  <a:spcBef>
                    <a:spcPts val="600"/>
                  </a:spcBef>
                  <a:buClr>
                    <a:srgbClr val="0779B7">
                      <a:lumMod val="75000"/>
                    </a:srgbClr>
                  </a:buClr>
                  <a:buSzPct val="200000"/>
                </a:pPr>
                <a:r>
                  <a:rPr lang="fr-FR" b="1" i="1" dirty="0">
                    <a:solidFill>
                      <a:schemeClr val="bg1"/>
                    </a:solidFill>
                    <a:latin typeface="Cambria" panose="02040503050406030204" pitchFamily="18" charset="0"/>
                    <a:ea typeface="Cambria" panose="02040503050406030204" pitchFamily="18" charset="0"/>
                    <a:cs typeface="Roboto" panose="02000000000000000000" pitchFamily="2" charset="0"/>
                  </a:rPr>
                  <a:t>assurer la viabilité financière du secteur </a:t>
                </a:r>
                <a:endParaRPr lang="en-IN" b="1" i="1" dirty="0">
                  <a:solidFill>
                    <a:schemeClr val="bg1"/>
                  </a:solidFill>
                  <a:latin typeface="Cambria" panose="02040503050406030204" pitchFamily="18" charset="0"/>
                  <a:ea typeface="Cambria" panose="02040503050406030204" pitchFamily="18" charset="0"/>
                  <a:cs typeface="Roboto" panose="02000000000000000000" pitchFamily="2" charset="0"/>
                </a:endParaRPr>
              </a:p>
            </p:txBody>
          </p:sp>
        </p:grpSp>
        <p:pic>
          <p:nvPicPr>
            <p:cNvPr id="75" name="Espace réservé du contenu 14">
              <a:extLst>
                <a:ext uri="{FF2B5EF4-FFF2-40B4-BE49-F238E27FC236}">
                  <a16:creationId xmlns:a16="http://schemas.microsoft.com/office/drawing/2014/main" id="{67D30095-7E0E-83B1-4057-D22ED62761F8}"/>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5536750" y="1421800"/>
              <a:ext cx="1080000" cy="900000"/>
            </a:xfrm>
            <a:prstGeom prst="ellipse">
              <a:avLst/>
            </a:prstGeom>
            <a:ln>
              <a:noFill/>
            </a:ln>
            <a:effectLst>
              <a:softEdge rad="112500"/>
            </a:effectLst>
          </p:spPr>
        </p:pic>
      </p:grpSp>
      <p:grpSp>
        <p:nvGrpSpPr>
          <p:cNvPr id="6" name="Groupe 5">
            <a:extLst>
              <a:ext uri="{FF2B5EF4-FFF2-40B4-BE49-F238E27FC236}">
                <a16:creationId xmlns:a16="http://schemas.microsoft.com/office/drawing/2014/main" id="{A5068088-FF0E-8925-308E-843BE73EBE66}"/>
              </a:ext>
            </a:extLst>
          </p:cNvPr>
          <p:cNvGrpSpPr/>
          <p:nvPr/>
        </p:nvGrpSpPr>
        <p:grpSpPr>
          <a:xfrm>
            <a:off x="7852987" y="1986795"/>
            <a:ext cx="3854864" cy="2844000"/>
            <a:chOff x="7852987" y="1986795"/>
            <a:chExt cx="3854864" cy="2844000"/>
          </a:xfrm>
        </p:grpSpPr>
        <p:grpSp>
          <p:nvGrpSpPr>
            <p:cNvPr id="5" name="Groupe 4">
              <a:extLst>
                <a:ext uri="{FF2B5EF4-FFF2-40B4-BE49-F238E27FC236}">
                  <a16:creationId xmlns:a16="http://schemas.microsoft.com/office/drawing/2014/main" id="{B58A306B-31EE-7822-FFEF-15C212F45A3D}"/>
                </a:ext>
              </a:extLst>
            </p:cNvPr>
            <p:cNvGrpSpPr/>
            <p:nvPr/>
          </p:nvGrpSpPr>
          <p:grpSpPr>
            <a:xfrm>
              <a:off x="7852987" y="1986795"/>
              <a:ext cx="3854864" cy="2844000"/>
              <a:chOff x="7852987" y="1986795"/>
              <a:chExt cx="3854864" cy="2844000"/>
            </a:xfrm>
          </p:grpSpPr>
          <p:grpSp>
            <p:nvGrpSpPr>
              <p:cNvPr id="84" name="Groupe 83">
                <a:extLst>
                  <a:ext uri="{FF2B5EF4-FFF2-40B4-BE49-F238E27FC236}">
                    <a16:creationId xmlns:a16="http://schemas.microsoft.com/office/drawing/2014/main" id="{D2EAD768-2291-EC86-7366-5438190C3A2D}"/>
                  </a:ext>
                </a:extLst>
              </p:cNvPr>
              <p:cNvGrpSpPr/>
              <p:nvPr/>
            </p:nvGrpSpPr>
            <p:grpSpPr>
              <a:xfrm>
                <a:off x="7852987" y="2817823"/>
                <a:ext cx="3852000" cy="2012972"/>
                <a:chOff x="788373" y="2204878"/>
                <a:chExt cx="3500339" cy="2016000"/>
              </a:xfrm>
            </p:grpSpPr>
            <p:sp>
              <p:nvSpPr>
                <p:cNvPr id="91" name="Rectangle: Rounded Corners 3">
                  <a:extLst>
                    <a:ext uri="{FF2B5EF4-FFF2-40B4-BE49-F238E27FC236}">
                      <a16:creationId xmlns:a16="http://schemas.microsoft.com/office/drawing/2014/main" id="{5AA3EDEB-23C6-998C-AE80-7EB30857A1A6}"/>
                    </a:ext>
                  </a:extLst>
                </p:cNvPr>
                <p:cNvSpPr/>
                <p:nvPr/>
              </p:nvSpPr>
              <p:spPr>
                <a:xfrm>
                  <a:off x="852839" y="2270958"/>
                  <a:ext cx="3420000" cy="1944000"/>
                </a:xfrm>
                <a:prstGeom prst="roundRect">
                  <a:avLst>
                    <a:gd name="adj" fmla="val 4921"/>
                  </a:avLst>
                </a:prstGeom>
                <a:solidFill>
                  <a:schemeClr val="bg1"/>
                </a:solidFill>
                <a:ln>
                  <a:noFill/>
                </a:ln>
                <a:effectLst>
                  <a:outerShdw blurRad="177800" dist="1016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Cambria" panose="02040503050406030204" pitchFamily="18" charset="0"/>
                    <a:ea typeface="Cambria" panose="02040503050406030204" pitchFamily="18" charset="0"/>
                  </a:endParaRPr>
                </a:p>
              </p:txBody>
            </p:sp>
            <p:sp>
              <p:nvSpPr>
                <p:cNvPr id="92" name="Rectangle: Rounded Corners 4">
                  <a:extLst>
                    <a:ext uri="{FF2B5EF4-FFF2-40B4-BE49-F238E27FC236}">
                      <a16:creationId xmlns:a16="http://schemas.microsoft.com/office/drawing/2014/main" id="{A21A01DA-BAFD-EDD6-455D-2C1A5609A0B5}"/>
                    </a:ext>
                  </a:extLst>
                </p:cNvPr>
                <p:cNvSpPr/>
                <p:nvPr/>
              </p:nvSpPr>
              <p:spPr>
                <a:xfrm>
                  <a:off x="796711" y="2204878"/>
                  <a:ext cx="3492001" cy="2016000"/>
                </a:xfrm>
                <a:prstGeom prst="roundRect">
                  <a:avLst>
                    <a:gd name="adj" fmla="val 4921"/>
                  </a:avLst>
                </a:prstGeom>
                <a:solidFill>
                  <a:srgbClr val="54823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latin typeface="Cambria" panose="02040503050406030204" pitchFamily="18" charset="0"/>
                    <a:ea typeface="Cambria" panose="02040503050406030204" pitchFamily="18" charset="0"/>
                  </a:endParaRPr>
                </a:p>
              </p:txBody>
            </p:sp>
            <p:sp>
              <p:nvSpPr>
                <p:cNvPr id="93" name="Rectangle 92">
                  <a:extLst>
                    <a:ext uri="{FF2B5EF4-FFF2-40B4-BE49-F238E27FC236}">
                      <a16:creationId xmlns:a16="http://schemas.microsoft.com/office/drawing/2014/main" id="{C489879E-9937-BF6A-49AA-801369812CA7}"/>
                    </a:ext>
                  </a:extLst>
                </p:cNvPr>
                <p:cNvSpPr/>
                <p:nvPr/>
              </p:nvSpPr>
              <p:spPr>
                <a:xfrm>
                  <a:off x="788373" y="2715782"/>
                  <a:ext cx="3500338" cy="57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cap="all" dirty="0">
                      <a:solidFill>
                        <a:srgbClr val="385723"/>
                      </a:solidFill>
                      <a:latin typeface="Cambria" panose="02040503050406030204" pitchFamily="18" charset="0"/>
                      <a:ea typeface="Cambria" panose="02040503050406030204" pitchFamily="18" charset="0"/>
                    </a:rPr>
                    <a:t>Renforcement des capacités</a:t>
                  </a:r>
                </a:p>
              </p:txBody>
            </p:sp>
          </p:grpSp>
          <p:sp>
            <p:nvSpPr>
              <p:cNvPr id="86" name="Google Shape;206;p17">
                <a:extLst>
                  <a:ext uri="{FF2B5EF4-FFF2-40B4-BE49-F238E27FC236}">
                    <a16:creationId xmlns:a16="http://schemas.microsoft.com/office/drawing/2014/main" id="{F3ACB1F6-5A48-87F6-35BD-AFCF89B4CDD2}"/>
                  </a:ext>
                </a:extLst>
              </p:cNvPr>
              <p:cNvSpPr txBox="1"/>
              <p:nvPr/>
            </p:nvSpPr>
            <p:spPr>
              <a:xfrm>
                <a:off x="7963851" y="4000617"/>
                <a:ext cx="3744000" cy="810183"/>
              </a:xfrm>
              <a:prstGeom prst="rect">
                <a:avLst/>
              </a:prstGeom>
              <a:noFill/>
              <a:ln>
                <a:noFill/>
              </a:ln>
            </p:spPr>
            <p:txBody>
              <a:bodyPr spcFirstLastPara="1" wrap="square" lIns="91425" tIns="91425" rIns="91425" bIns="91425" anchor="t" anchorCtr="0">
                <a:noAutofit/>
              </a:bodyPr>
              <a:lstStyle/>
              <a:p>
                <a:pPr marR="0" algn="l" rtl="0" eaLnBrk="1" fontAlgn="auto" latinLnBrk="0" hangingPunct="1">
                  <a:spcBef>
                    <a:spcPts val="0"/>
                  </a:spcBef>
                  <a:spcAft>
                    <a:spcPts val="0"/>
                  </a:spcAft>
                </a:pPr>
                <a:r>
                  <a:rPr lang="fr-FR" b="1" i="1" u="none" strike="noStrike" kern="1200" dirty="0">
                    <a:solidFill>
                      <a:schemeClr val="bg1"/>
                    </a:solidFill>
                    <a:effectLst/>
                    <a:latin typeface="Cambria" panose="02040503050406030204" pitchFamily="18" charset="0"/>
                    <a:ea typeface="Cambria" panose="02040503050406030204" pitchFamily="18" charset="0"/>
                    <a:cs typeface="Roboto" panose="02000000000000000000" pitchFamily="2" charset="0"/>
                  </a:rPr>
                  <a:t>renforcer les capacités des acteurs pour faire face aux nouveaux défis</a:t>
                </a:r>
              </a:p>
            </p:txBody>
          </p:sp>
          <p:sp>
            <p:nvSpPr>
              <p:cNvPr id="89" name="Oval 5">
                <a:extLst>
                  <a:ext uri="{FF2B5EF4-FFF2-40B4-BE49-F238E27FC236}">
                    <a16:creationId xmlns:a16="http://schemas.microsoft.com/office/drawing/2014/main" id="{6B0E182D-8736-C01D-7E5C-EE97D4105EED}"/>
                  </a:ext>
                </a:extLst>
              </p:cNvPr>
              <p:cNvSpPr/>
              <p:nvPr/>
            </p:nvSpPr>
            <p:spPr>
              <a:xfrm>
                <a:off x="9136685" y="1986795"/>
                <a:ext cx="1257499" cy="1222162"/>
              </a:xfrm>
              <a:prstGeom prst="ellipse">
                <a:avLst/>
              </a:prstGeom>
              <a:gradFill>
                <a:gsLst>
                  <a:gs pos="0">
                    <a:schemeClr val="bg1"/>
                  </a:gs>
                  <a:gs pos="50000">
                    <a:schemeClr val="bg1">
                      <a:lumMod val="95000"/>
                    </a:schemeClr>
                  </a:gs>
                  <a:gs pos="100000">
                    <a:schemeClr val="bg1">
                      <a:lumMod val="85000"/>
                    </a:schemeClr>
                  </a:gs>
                </a:gsLst>
              </a:gradFill>
              <a:effectLst>
                <a:outerShdw blurRad="101600" dist="19050" dir="5400000" algn="ctr" rotWithShape="0">
                  <a:srgbClr val="000000">
                    <a:alpha val="63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8000" b="1" dirty="0">
                  <a:solidFill>
                    <a:schemeClr val="tx2"/>
                  </a:solidFill>
                  <a:latin typeface="Cambria" panose="02040503050406030204" pitchFamily="18" charset="0"/>
                  <a:ea typeface="Cambria" panose="02040503050406030204" pitchFamily="18" charset="0"/>
                </a:endParaRPr>
              </a:p>
            </p:txBody>
          </p:sp>
        </p:grpSp>
        <p:pic>
          <p:nvPicPr>
            <p:cNvPr id="2" name="Espace réservé du contenu 15">
              <a:extLst>
                <a:ext uri="{FF2B5EF4-FFF2-40B4-BE49-F238E27FC236}">
                  <a16:creationId xmlns:a16="http://schemas.microsoft.com/office/drawing/2014/main" id="{CEE1D8B6-7811-2488-D57C-E1142C493D00}"/>
                </a:ext>
              </a:extLst>
            </p:cNvPr>
            <p:cNvPicPr preferRelativeResize="0">
              <a:picLocks/>
            </p:cNvPicPr>
            <p:nvPr/>
          </p:nvPicPr>
          <p:blipFill rotWithShape="1">
            <a:blip r:embed="rId5" cstate="print">
              <a:extLst>
                <a:ext uri="{28A0092B-C50C-407E-A947-70E740481C1C}">
                  <a14:useLocalDpi xmlns:a14="http://schemas.microsoft.com/office/drawing/2010/main" val="0"/>
                </a:ext>
              </a:extLst>
            </a:blip>
            <a:srcRect t="8784" b="7216"/>
            <a:stretch/>
          </p:blipFill>
          <p:spPr>
            <a:xfrm>
              <a:off x="9221804" y="2121476"/>
              <a:ext cx="1080000" cy="900000"/>
            </a:xfrm>
            <a:prstGeom prst="ellipse">
              <a:avLst/>
            </a:prstGeom>
            <a:ln>
              <a:noFill/>
            </a:ln>
            <a:effectLst>
              <a:softEdge rad="112500"/>
            </a:effectLst>
          </p:spPr>
        </p:pic>
      </p:grpSp>
    </p:spTree>
    <p:extLst>
      <p:ext uri="{BB962C8B-B14F-4D97-AF65-F5344CB8AC3E}">
        <p14:creationId xmlns:p14="http://schemas.microsoft.com/office/powerpoint/2010/main" val="1521685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fltVal val="0"/>
                                          </p:val>
                                        </p:tav>
                                        <p:tav tm="100000">
                                          <p:val>
                                            <p:strVal val="#ppt_w"/>
                                          </p:val>
                                        </p:tav>
                                      </p:tavLst>
                                    </p:anim>
                                    <p:anim calcmode="lin" valueType="num">
                                      <p:cBhvr>
                                        <p:cTn id="8" dur="500" fill="hold"/>
                                        <p:tgtEl>
                                          <p:spTgt spid="74"/>
                                        </p:tgtEl>
                                        <p:attrNameLst>
                                          <p:attrName>ppt_h</p:attrName>
                                        </p:attrNameLst>
                                      </p:cBhvr>
                                      <p:tavLst>
                                        <p:tav tm="0">
                                          <p:val>
                                            <p:fltVal val="0"/>
                                          </p:val>
                                        </p:tav>
                                        <p:tav tm="100000">
                                          <p:val>
                                            <p:strVal val="#ppt_h"/>
                                          </p:val>
                                        </p:tav>
                                      </p:tavLst>
                                    </p:anim>
                                    <p:animEffect transition="in" filter="fade">
                                      <p:cBhvr>
                                        <p:cTn id="9" dur="500"/>
                                        <p:tgtEl>
                                          <p:spTgt spid="7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8"/>
                                        </p:tgtEl>
                                        <p:attrNameLst>
                                          <p:attrName>style.visibility</p:attrName>
                                        </p:attrNameLst>
                                      </p:cBhvr>
                                      <p:to>
                                        <p:strVal val="visible"/>
                                      </p:to>
                                    </p:set>
                                    <p:anim calcmode="lin" valueType="num">
                                      <p:cBhvr>
                                        <p:cTn id="14" dur="500" fill="hold"/>
                                        <p:tgtEl>
                                          <p:spTgt spid="78"/>
                                        </p:tgtEl>
                                        <p:attrNameLst>
                                          <p:attrName>ppt_w</p:attrName>
                                        </p:attrNameLst>
                                      </p:cBhvr>
                                      <p:tavLst>
                                        <p:tav tm="0">
                                          <p:val>
                                            <p:fltVal val="0"/>
                                          </p:val>
                                        </p:tav>
                                        <p:tav tm="100000">
                                          <p:val>
                                            <p:strVal val="#ppt_w"/>
                                          </p:val>
                                        </p:tav>
                                      </p:tavLst>
                                    </p:anim>
                                    <p:anim calcmode="lin" valueType="num">
                                      <p:cBhvr>
                                        <p:cTn id="15" dur="500" fill="hold"/>
                                        <p:tgtEl>
                                          <p:spTgt spid="78"/>
                                        </p:tgtEl>
                                        <p:attrNameLst>
                                          <p:attrName>ppt_h</p:attrName>
                                        </p:attrNameLst>
                                      </p:cBhvr>
                                      <p:tavLst>
                                        <p:tav tm="0">
                                          <p:val>
                                            <p:fltVal val="0"/>
                                          </p:val>
                                        </p:tav>
                                        <p:tav tm="100000">
                                          <p:val>
                                            <p:strVal val="#ppt_h"/>
                                          </p:val>
                                        </p:tav>
                                      </p:tavLst>
                                    </p:anim>
                                    <p:animEffect transition="in" filter="fade">
                                      <p:cBhvr>
                                        <p:cTn id="16" dur="500"/>
                                        <p:tgtEl>
                                          <p:spTgt spid="7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3">
            <a:extLst>
              <a:ext uri="{FF2B5EF4-FFF2-40B4-BE49-F238E27FC236}">
                <a16:creationId xmlns:a16="http://schemas.microsoft.com/office/drawing/2014/main" id="{60F89393-E1AE-8AA8-3BC8-8216ABB3EE7B}"/>
              </a:ext>
            </a:extLst>
          </p:cNvPr>
          <p:cNvSpPr>
            <a:spLocks noGrp="1"/>
          </p:cNvSpPr>
          <p:nvPr>
            <p:ph idx="1"/>
          </p:nvPr>
        </p:nvSpPr>
        <p:spPr>
          <a:xfrm>
            <a:off x="209025" y="1081229"/>
            <a:ext cx="11760849" cy="5256000"/>
          </a:xfrm>
        </p:spPr>
        <p:style>
          <a:lnRef idx="2">
            <a:schemeClr val="accent6"/>
          </a:lnRef>
          <a:fillRef idx="1">
            <a:schemeClr val="lt1"/>
          </a:fillRef>
          <a:effectRef idx="0">
            <a:schemeClr val="accent6"/>
          </a:effectRef>
          <a:fontRef idx="minor">
            <a:schemeClr val="dk1"/>
          </a:fontRef>
        </p:style>
        <p:txBody>
          <a:bodyPr>
            <a:noAutofit/>
          </a:bodyPr>
          <a:lstStyle/>
          <a:p>
            <a:pPr marL="38100" lvl="1" indent="0" algn="just">
              <a:lnSpc>
                <a:spcPct val="100000"/>
              </a:lnSpc>
              <a:spcBef>
                <a:spcPts val="0"/>
              </a:spcBef>
              <a:buNone/>
            </a:pPr>
            <a:endParaRPr lang="fr-FR" sz="300"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2200" b="1" dirty="0">
              <a:latin typeface="Cambria" panose="02040503050406030204" pitchFamily="18" charset="0"/>
              <a:ea typeface="Cambria" panose="02040503050406030204" pitchFamily="18" charset="0"/>
            </a:endParaRPr>
          </a:p>
        </p:txBody>
      </p:sp>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PRINCIPALES REFORMES DANS LE SECTEUR DE L’ELECTRICITE </a:t>
            </a:r>
            <a:r>
              <a:rPr lang="fr-FR" sz="2400" b="1" i="1" dirty="0">
                <a:solidFill>
                  <a:srgbClr val="FF0000"/>
                </a:solidFill>
                <a:latin typeface="Cambria" panose="02040503050406030204" pitchFamily="18" charset="0"/>
                <a:ea typeface="Cambria" panose="02040503050406030204" pitchFamily="18" charset="0"/>
                <a:cs typeface="Arial" panose="020B0604020202020204" pitchFamily="34" charset="0"/>
              </a:rPr>
              <a:t>[1/2]</a:t>
            </a:r>
          </a:p>
        </p:txBody>
      </p:sp>
      <p:sp>
        <p:nvSpPr>
          <p:cNvPr id="4" name="Oval 102">
            <a:extLst>
              <a:ext uri="{FF2B5EF4-FFF2-40B4-BE49-F238E27FC236}">
                <a16:creationId xmlns:a16="http://schemas.microsoft.com/office/drawing/2014/main" id="{EB418284-0A85-4542-5662-DCEF9A2D32F2}"/>
              </a:ext>
            </a:extLst>
          </p:cNvPr>
          <p:cNvSpPr>
            <a:spLocks noChangeAspect="1"/>
          </p:cNvSpPr>
          <p:nvPr/>
        </p:nvSpPr>
        <p:spPr>
          <a:xfrm>
            <a:off x="226634" y="187179"/>
            <a:ext cx="843041" cy="843041"/>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4</a:t>
            </a:r>
          </a:p>
        </p:txBody>
      </p:sp>
      <p:graphicFrame>
        <p:nvGraphicFramePr>
          <p:cNvPr id="6" name="Tableau 21">
            <a:extLst>
              <a:ext uri="{FF2B5EF4-FFF2-40B4-BE49-F238E27FC236}">
                <a16:creationId xmlns:a16="http://schemas.microsoft.com/office/drawing/2014/main" id="{DF91F276-4FFE-99E3-DEB0-9C7BE92D4024}"/>
              </a:ext>
            </a:extLst>
          </p:cNvPr>
          <p:cNvGraphicFramePr>
            <a:graphicFrameLocks noGrp="1"/>
          </p:cNvGraphicFramePr>
          <p:nvPr>
            <p:extLst>
              <p:ext uri="{D42A27DB-BD31-4B8C-83A1-F6EECF244321}">
                <p14:modId xmlns:p14="http://schemas.microsoft.com/office/powerpoint/2010/main" val="1083196860"/>
              </p:ext>
            </p:extLst>
          </p:nvPr>
        </p:nvGraphicFramePr>
        <p:xfrm>
          <a:off x="209025" y="1081229"/>
          <a:ext cx="11773363" cy="5292882"/>
        </p:xfrm>
        <a:graphic>
          <a:graphicData uri="http://schemas.openxmlformats.org/drawingml/2006/table">
            <a:tbl>
              <a:tblPr firstRow="1" bandRow="1">
                <a:tableStyleId>{93296810-A885-4BE3-A3E7-6D5BEEA58F35}</a:tableStyleId>
              </a:tblPr>
              <a:tblGrid>
                <a:gridCol w="433363">
                  <a:extLst>
                    <a:ext uri="{9D8B030D-6E8A-4147-A177-3AD203B41FA5}">
                      <a16:colId xmlns:a16="http://schemas.microsoft.com/office/drawing/2014/main" val="2804317701"/>
                    </a:ext>
                  </a:extLst>
                </a:gridCol>
                <a:gridCol w="3816000">
                  <a:extLst>
                    <a:ext uri="{9D8B030D-6E8A-4147-A177-3AD203B41FA5}">
                      <a16:colId xmlns:a16="http://schemas.microsoft.com/office/drawing/2014/main" val="3417018780"/>
                    </a:ext>
                  </a:extLst>
                </a:gridCol>
                <a:gridCol w="7524000">
                  <a:extLst>
                    <a:ext uri="{9D8B030D-6E8A-4147-A177-3AD203B41FA5}">
                      <a16:colId xmlns:a16="http://schemas.microsoft.com/office/drawing/2014/main" val="646801356"/>
                    </a:ext>
                  </a:extLst>
                </a:gridCol>
              </a:tblGrid>
              <a:tr h="360000">
                <a:tc>
                  <a:txBody>
                    <a:bodyPr/>
                    <a:lstStyle/>
                    <a:p>
                      <a:pPr algn="ctr">
                        <a:lnSpc>
                          <a:spcPct val="100000"/>
                        </a:lnSpc>
                        <a:spcAft>
                          <a:spcPts val="0"/>
                        </a:spcAft>
                      </a:pPr>
                      <a:r>
                        <a:rPr lang="fr-FR" sz="2000" noProof="0" dirty="0">
                          <a:effectLst/>
                          <a:latin typeface="Cambria" panose="02040503050406030204" pitchFamily="18" charset="0"/>
                          <a:ea typeface="Cambria" panose="02040503050406030204" pitchFamily="18" charset="0"/>
                          <a:cs typeface="Times New Roman" panose="02020603050405020304" pitchFamily="18" charset="0"/>
                        </a:rPr>
                        <a:t>#</a:t>
                      </a:r>
                    </a:p>
                  </a:txBody>
                  <a:tcPr marL="39824" marR="39824" marT="0" marB="0" anchor="ctr"/>
                </a:tc>
                <a:tc>
                  <a:txBody>
                    <a:bodyPr/>
                    <a:lstStyle/>
                    <a:p>
                      <a:pPr algn="ctr">
                        <a:lnSpc>
                          <a:spcPct val="100000"/>
                        </a:lnSpc>
                        <a:spcAft>
                          <a:spcPts val="0"/>
                        </a:spcAft>
                      </a:pPr>
                      <a:r>
                        <a:rPr lang="fr-FR" sz="2000" noProof="0" dirty="0">
                          <a:effectLst/>
                          <a:latin typeface="Cambria" panose="02040503050406030204" pitchFamily="18" charset="0"/>
                          <a:ea typeface="Cambria" panose="02040503050406030204" pitchFamily="18" charset="0"/>
                        </a:rPr>
                        <a:t>REFORMES</a:t>
                      </a:r>
                    </a:p>
                  </a:txBody>
                  <a:tcPr marL="39824" marR="39824" marT="0" marB="0" anchor="ctr"/>
                </a:tc>
                <a:tc>
                  <a:txBody>
                    <a:bodyPr/>
                    <a:lstStyle/>
                    <a:p>
                      <a:pPr algn="ctr">
                        <a:lnSpc>
                          <a:spcPct val="100000"/>
                        </a:lnSpc>
                        <a:spcAft>
                          <a:spcPts val="0"/>
                        </a:spcAft>
                      </a:pPr>
                      <a:r>
                        <a:rPr lang="fr-FR" sz="2000" noProof="0" dirty="0">
                          <a:effectLst/>
                          <a:latin typeface="Cambria" panose="02040503050406030204" pitchFamily="18" charset="0"/>
                          <a:ea typeface="Cambria" panose="02040503050406030204" pitchFamily="18" charset="0"/>
                          <a:cs typeface="Times New Roman" panose="02020603050405020304" pitchFamily="18" charset="0"/>
                        </a:rPr>
                        <a:t>OBJET</a:t>
                      </a:r>
                    </a:p>
                  </a:txBody>
                  <a:tcPr marL="39824" marR="39824" marT="0" marB="0" anchor="ctr"/>
                </a:tc>
                <a:extLst>
                  <a:ext uri="{0D108BD9-81ED-4DB2-BD59-A6C34878D82A}">
                    <a16:rowId xmlns:a16="http://schemas.microsoft.com/office/drawing/2014/main" val="2439741084"/>
                  </a:ext>
                </a:extLst>
              </a:tr>
              <a:tr h="1476882">
                <a:tc>
                  <a:txBody>
                    <a:bodyPr/>
                    <a:lstStyle/>
                    <a:p>
                      <a:pPr algn="ctr">
                        <a:lnSpc>
                          <a:spcPct val="100000"/>
                        </a:lnSpc>
                        <a:spcAft>
                          <a:spcPts val="0"/>
                        </a:spcAft>
                      </a:pPr>
                      <a:r>
                        <a:rPr lang="fr-FR" sz="1800" b="1" noProof="0" dirty="0">
                          <a:effectLst/>
                          <a:latin typeface="Cambria" panose="02040503050406030204" pitchFamily="18" charset="0"/>
                          <a:ea typeface="Cambria" panose="02040503050406030204" pitchFamily="18" charset="0"/>
                          <a:cs typeface="Calibri" panose="020F0502020204030204" pitchFamily="34" charset="0"/>
                        </a:rPr>
                        <a:t>1</a:t>
                      </a:r>
                    </a:p>
                  </a:txBody>
                  <a:tcPr marL="68580" marR="68580" marT="0" marB="0" anchor="ctr"/>
                </a:tc>
                <a:tc>
                  <a:txBody>
                    <a:bodyPr/>
                    <a:lstStyle/>
                    <a:p>
                      <a:pPr marL="182563" marR="0" lvl="0" indent="0" algn="l" defTabSz="914400" rtl="0" eaLnBrk="1" fontAlgn="auto" latinLnBrk="0" hangingPunct="1">
                        <a:lnSpc>
                          <a:spcPct val="100000"/>
                        </a:lnSpc>
                        <a:spcBef>
                          <a:spcPts val="0"/>
                        </a:spcBef>
                        <a:spcAft>
                          <a:spcPts val="0"/>
                        </a:spcAft>
                        <a:buClrTx/>
                        <a:buSzTx/>
                        <a:buFontTx/>
                        <a:buNone/>
                        <a:tabLst/>
                        <a:defRPr/>
                      </a:pPr>
                      <a:r>
                        <a:rPr lang="fr-FR" sz="1800" kern="100" dirty="0">
                          <a:solidFill>
                            <a:schemeClr val="dk1"/>
                          </a:solidFill>
                          <a:effectLst/>
                          <a:latin typeface="Cambria" panose="02040503050406030204" pitchFamily="18" charset="0"/>
                          <a:ea typeface="Cambria" panose="02040503050406030204" pitchFamily="18" charset="0"/>
                          <a:cs typeface="Times New Roman" panose="02020603050405020304" pitchFamily="18" charset="0"/>
                        </a:rPr>
                        <a:t>Segmentation des activités de production, transport, dispatching, distribution et commercialisation de l’énergie et leur libéralisation (sauf dispatching)</a:t>
                      </a:r>
                    </a:p>
                  </a:txBody>
                  <a:tcPr anchor="ctr"/>
                </a:tc>
                <a:tc>
                  <a:txBody>
                    <a:bodyPr/>
                    <a:lstStyle/>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Fixation des conditions et modalités d’exercice de l’activité de production associé à la distribution et à la commercialisation</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Respect des directives régionales de la CEDEAO (WAPP/ARREC)</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Transparence dans la détermination des coûts et le suivi des flux financiers</a:t>
                      </a:r>
                    </a:p>
                  </a:txBody>
                  <a:tcPr anchor="ctr"/>
                </a:tc>
                <a:extLst>
                  <a:ext uri="{0D108BD9-81ED-4DB2-BD59-A6C34878D82A}">
                    <a16:rowId xmlns:a16="http://schemas.microsoft.com/office/drawing/2014/main" val="2863082302"/>
                  </a:ext>
                </a:extLst>
              </a:tr>
              <a:tr h="1764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Calibri" panose="020F0502020204030204" pitchFamily="34" charset="0"/>
                        </a:rPr>
                        <a:t>2</a:t>
                      </a:r>
                    </a:p>
                  </a:txBody>
                  <a:tcPr marL="68580" marR="68580" marT="0" marB="0" anchor="ctr"/>
                </a:tc>
                <a:tc>
                  <a:txBody>
                    <a:bodyPr/>
                    <a:lstStyle/>
                    <a:p>
                      <a:pPr marL="182563" marR="0" lvl="0" indent="0" algn="l" defTabSz="914400" rtl="0" eaLnBrk="1" fontAlgn="auto" latinLnBrk="0" hangingPunct="1">
                        <a:lnSpc>
                          <a:spcPct val="100000"/>
                        </a:lnSpc>
                        <a:spcBef>
                          <a:spcPts val="0"/>
                        </a:spcBef>
                        <a:spcAft>
                          <a:spcPts val="0"/>
                        </a:spcAft>
                        <a:buClrTx/>
                        <a:buSzTx/>
                        <a:buFontTx/>
                        <a:buNone/>
                        <a:tabLst/>
                        <a:defRPr/>
                      </a:pPr>
                      <a:r>
                        <a:rPr lang="fr-FR" sz="1800" kern="100" dirty="0">
                          <a:solidFill>
                            <a:schemeClr val="dk1"/>
                          </a:solidFill>
                          <a:effectLst/>
                          <a:latin typeface="Cambria" panose="02040503050406030204" pitchFamily="18" charset="0"/>
                          <a:ea typeface="Cambria" panose="02040503050406030204" pitchFamily="18" charset="0"/>
                          <a:cs typeface="Times New Roman" panose="02020603050405020304" pitchFamily="18" charset="0"/>
                        </a:rPr>
                        <a:t>Renforcement des pouvoirs du Régulateur</a:t>
                      </a:r>
                    </a:p>
                  </a:txBody>
                  <a:tcPr anchor="ctr"/>
                </a:tc>
                <a:tc>
                  <a:txBody>
                    <a:bodyPr/>
                    <a:lstStyle/>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Respect des directives régionales de la CEDEAO (WAPP/ARREC)</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Faire du Régulateur, une Autorité administrative indépendante investie des pouvoirs de décision, d’injonction, d’enquête, d’investigation et de sanction, qui propose entre autre les règles de détermination et de révision des tarifs d’électricité et des règles d’accès au réseau et de transit d’énergie</a:t>
                      </a:r>
                    </a:p>
                  </a:txBody>
                  <a:tcPr anchor="ctr"/>
                </a:tc>
                <a:extLst>
                  <a:ext uri="{0D108BD9-81ED-4DB2-BD59-A6C34878D82A}">
                    <a16:rowId xmlns:a16="http://schemas.microsoft.com/office/drawing/2014/main" val="2390637352"/>
                  </a:ext>
                </a:extLst>
              </a:tr>
              <a:tr h="1692000">
                <a:tc>
                  <a:txBody>
                    <a:bodyPr/>
                    <a:lstStyle/>
                    <a:p>
                      <a:pPr algn="ctr">
                        <a:lnSpc>
                          <a:spcPct val="100000"/>
                        </a:lnSpc>
                        <a:spcAft>
                          <a:spcPts val="0"/>
                        </a:spcAft>
                      </a:pPr>
                      <a:r>
                        <a:rPr lang="fr-FR" sz="1800" b="1" noProof="0" dirty="0">
                          <a:effectLst/>
                          <a:latin typeface="Cambria" panose="02040503050406030204" pitchFamily="18" charset="0"/>
                          <a:ea typeface="Cambria" panose="02040503050406030204" pitchFamily="18" charset="0"/>
                          <a:cs typeface="Calibri" panose="020F0502020204030204" pitchFamily="34" charset="0"/>
                        </a:rPr>
                        <a:t>3</a:t>
                      </a:r>
                    </a:p>
                  </a:txBody>
                  <a:tcPr marL="68580" marR="68580" marT="0" marB="0" anchor="ctr"/>
                </a:tc>
                <a:tc>
                  <a:txBody>
                    <a:bodyPr/>
                    <a:lstStyle/>
                    <a:p>
                      <a:pPr marL="182563" indent="0">
                        <a:lnSpc>
                          <a:spcPct val="100000"/>
                        </a:lnSpc>
                        <a:spcAft>
                          <a:spcPts val="0"/>
                        </a:spcAft>
                      </a:pPr>
                      <a:r>
                        <a:rPr lang="fr-FR" sz="1800" kern="100" noProof="0" dirty="0">
                          <a:solidFill>
                            <a:schemeClr val="dk1"/>
                          </a:solidFill>
                          <a:effectLst/>
                          <a:latin typeface="Cambria" panose="02040503050406030204" pitchFamily="18" charset="0"/>
                          <a:ea typeface="Cambria" panose="02040503050406030204" pitchFamily="18" charset="0"/>
                          <a:cs typeface="Times New Roman" panose="02020603050405020304" pitchFamily="18" charset="0"/>
                        </a:rPr>
                        <a:t>Avènement de nouveaux acteurs </a:t>
                      </a:r>
                    </a:p>
                  </a:txBody>
                  <a:tcPr marL="68580" marR="68580" marT="0" marB="0" anchor="ctr"/>
                </a:tc>
                <a:tc>
                  <a:txBody>
                    <a:bodyPr/>
                    <a:lstStyle/>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dirty="0">
                          <a:latin typeface="Cambria" panose="02040503050406030204" pitchFamily="18" charset="0"/>
                          <a:ea typeface="Cambria" panose="02040503050406030204" pitchFamily="18" charset="0"/>
                          <a:cs typeface="Arial" panose="020B0604020202020204" pitchFamily="34" charset="0"/>
                        </a:rPr>
                        <a:t>Clients éligibles</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dirty="0">
                          <a:latin typeface="Cambria" panose="02040503050406030204" pitchFamily="18" charset="0"/>
                          <a:ea typeface="Cambria" panose="02040503050406030204" pitchFamily="18" charset="0"/>
                          <a:cs typeface="Arial" panose="020B0604020202020204" pitchFamily="34" charset="0"/>
                        </a:rPr>
                        <a:t>Auto-producteurs (régimes de la liberté, de la déclaration et de l’autorisation)</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dirty="0">
                          <a:latin typeface="Cambria" panose="02040503050406030204" pitchFamily="18" charset="0"/>
                          <a:ea typeface="Cambria" panose="02040503050406030204" pitchFamily="18" charset="0"/>
                          <a:cs typeface="Arial" panose="020B0604020202020204" pitchFamily="34" charset="0"/>
                        </a:rPr>
                        <a:t>Opérateurs de commercialisation </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dirty="0">
                          <a:latin typeface="Cambria" panose="02040503050406030204" pitchFamily="18" charset="0"/>
                          <a:ea typeface="Cambria" panose="02040503050406030204" pitchFamily="18" charset="0"/>
                          <a:cs typeface="Arial" panose="020B0604020202020204" pitchFamily="34" charset="0"/>
                        </a:rPr>
                        <a:t>Acteurs assujettis à l’obtention d’agrément pour l’exercice des activités connexes</a:t>
                      </a:r>
                    </a:p>
                  </a:txBody>
                  <a:tcPr marL="68580" marR="68580" marT="0" marB="0" anchor="ctr"/>
                </a:tc>
                <a:extLst>
                  <a:ext uri="{0D108BD9-81ED-4DB2-BD59-A6C34878D82A}">
                    <a16:rowId xmlns:a16="http://schemas.microsoft.com/office/drawing/2014/main" val="678217598"/>
                  </a:ext>
                </a:extLst>
              </a:tr>
            </a:tbl>
          </a:graphicData>
        </a:graphic>
      </p:graphicFrame>
    </p:spTree>
    <p:extLst>
      <p:ext uri="{BB962C8B-B14F-4D97-AF65-F5344CB8AC3E}">
        <p14:creationId xmlns:p14="http://schemas.microsoft.com/office/powerpoint/2010/main" val="275587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3">
            <a:extLst>
              <a:ext uri="{FF2B5EF4-FFF2-40B4-BE49-F238E27FC236}">
                <a16:creationId xmlns:a16="http://schemas.microsoft.com/office/drawing/2014/main" id="{60F89393-E1AE-8AA8-3BC8-8216ABB3EE7B}"/>
              </a:ext>
            </a:extLst>
          </p:cNvPr>
          <p:cNvSpPr>
            <a:spLocks noGrp="1"/>
          </p:cNvSpPr>
          <p:nvPr>
            <p:ph idx="1"/>
          </p:nvPr>
        </p:nvSpPr>
        <p:spPr>
          <a:xfrm>
            <a:off x="209025" y="1081229"/>
            <a:ext cx="11760849" cy="5256000"/>
          </a:xfrm>
        </p:spPr>
        <p:style>
          <a:lnRef idx="2">
            <a:schemeClr val="accent6"/>
          </a:lnRef>
          <a:fillRef idx="1">
            <a:schemeClr val="lt1"/>
          </a:fillRef>
          <a:effectRef idx="0">
            <a:schemeClr val="accent6"/>
          </a:effectRef>
          <a:fontRef idx="minor">
            <a:schemeClr val="dk1"/>
          </a:fontRef>
        </p:style>
        <p:txBody>
          <a:bodyPr>
            <a:noAutofit/>
          </a:bodyPr>
          <a:lstStyle/>
          <a:p>
            <a:pPr marL="38100" lvl="1" indent="0" algn="just">
              <a:lnSpc>
                <a:spcPct val="100000"/>
              </a:lnSpc>
              <a:spcBef>
                <a:spcPts val="0"/>
              </a:spcBef>
              <a:buNone/>
            </a:pPr>
            <a:endParaRPr lang="fr-FR" sz="300"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300" b="1" dirty="0">
              <a:solidFill>
                <a:schemeClr val="tx1"/>
              </a:solidFill>
              <a:latin typeface="Cambria" panose="02040503050406030204" pitchFamily="18" charset="0"/>
              <a:ea typeface="Cambria" panose="02040503050406030204" pitchFamily="18" charset="0"/>
            </a:endParaRPr>
          </a:p>
          <a:p>
            <a:pPr marL="808038" lvl="1" indent="-350838">
              <a:buFont typeface="Wingdings" panose="05000000000000000000" pitchFamily="2" charset="2"/>
              <a:buChar char="ü"/>
            </a:pPr>
            <a:endParaRPr lang="fr-FR" sz="2200" b="1" dirty="0">
              <a:latin typeface="Cambria" panose="02040503050406030204" pitchFamily="18" charset="0"/>
              <a:ea typeface="Cambria" panose="02040503050406030204" pitchFamily="18" charset="0"/>
            </a:endParaRPr>
          </a:p>
        </p:txBody>
      </p:sp>
      <p:pic>
        <p:nvPicPr>
          <p:cNvPr id="7" name="Picture 10" descr="H:\CIV.gif">
            <a:extLst>
              <a:ext uri="{FF2B5EF4-FFF2-40B4-BE49-F238E27FC236}">
                <a16:creationId xmlns:a16="http://schemas.microsoft.com/office/drawing/2014/main" id="{9213B2D3-9C9C-6FE2-5C81-EA470E9B3E6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961874" y="266701"/>
            <a:ext cx="1008000" cy="66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a:extLst>
              <a:ext uri="{FF2B5EF4-FFF2-40B4-BE49-F238E27FC236}">
                <a16:creationId xmlns:a16="http://schemas.microsoft.com/office/drawing/2014/main" id="{F64C87E8-25A4-1D92-C7A4-ED9FC82297D1}"/>
              </a:ext>
            </a:extLst>
          </p:cNvPr>
          <p:cNvSpPr>
            <a:spLocks noGrp="1"/>
          </p:cNvSpPr>
          <p:nvPr>
            <p:ph type="title"/>
          </p:nvPr>
        </p:nvSpPr>
        <p:spPr>
          <a:xfrm>
            <a:off x="1135379" y="269766"/>
            <a:ext cx="9720000" cy="684000"/>
          </a:xfrm>
          <a:solidFill>
            <a:srgbClr val="FFAA00"/>
          </a:solidFill>
          <a:ln w="28575">
            <a:solidFill>
              <a:srgbClr val="FFAA32"/>
            </a:solidFill>
          </a:ln>
        </p:spPr>
        <p:style>
          <a:lnRef idx="2">
            <a:schemeClr val="accent2"/>
          </a:lnRef>
          <a:fillRef idx="1">
            <a:schemeClr val="lt1"/>
          </a:fillRef>
          <a:effectRef idx="0">
            <a:schemeClr val="accent2"/>
          </a:effectRef>
          <a:fontRef idx="minor">
            <a:schemeClr val="dk1"/>
          </a:fontRef>
        </p:style>
        <p:txBody>
          <a:bodyPr>
            <a:normAutofit/>
          </a:bodyPr>
          <a:lstStyle/>
          <a:p>
            <a:pPr lvl="2" algn="l" rtl="0">
              <a:spcBef>
                <a:spcPct val="0"/>
              </a:spcBef>
            </a:pPr>
            <a:r>
              <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rPr>
              <a:t>PRINCIPALES REFORMES DANS LE SECTEUR DE L’ELECTRICITE </a:t>
            </a:r>
            <a:r>
              <a:rPr lang="fr-FR" sz="2400" b="1" i="1" dirty="0">
                <a:solidFill>
                  <a:srgbClr val="FF0000"/>
                </a:solidFill>
                <a:latin typeface="Cambria" panose="02040503050406030204" pitchFamily="18" charset="0"/>
                <a:ea typeface="Cambria" panose="02040503050406030204" pitchFamily="18" charset="0"/>
                <a:cs typeface="Arial" panose="020B0604020202020204" pitchFamily="34" charset="0"/>
              </a:rPr>
              <a:t>[2/2]</a:t>
            </a:r>
            <a:endParaRPr lang="fr-FR" sz="2400" b="1" dirty="0">
              <a:solidFill>
                <a:schemeClr val="tx1"/>
              </a:solidFill>
              <a:latin typeface="Cambria" panose="02040503050406030204" pitchFamily="18" charset="0"/>
              <a:ea typeface="Cambria" panose="02040503050406030204" pitchFamily="18" charset="0"/>
              <a:cs typeface="Arial" panose="020B0604020202020204" pitchFamily="34" charset="0"/>
            </a:endParaRPr>
          </a:p>
        </p:txBody>
      </p:sp>
      <p:sp>
        <p:nvSpPr>
          <p:cNvPr id="4" name="Oval 102">
            <a:extLst>
              <a:ext uri="{FF2B5EF4-FFF2-40B4-BE49-F238E27FC236}">
                <a16:creationId xmlns:a16="http://schemas.microsoft.com/office/drawing/2014/main" id="{EB418284-0A85-4542-5662-DCEF9A2D32F2}"/>
              </a:ext>
            </a:extLst>
          </p:cNvPr>
          <p:cNvSpPr>
            <a:spLocks noChangeAspect="1"/>
          </p:cNvSpPr>
          <p:nvPr/>
        </p:nvSpPr>
        <p:spPr>
          <a:xfrm>
            <a:off x="226634" y="187179"/>
            <a:ext cx="843041" cy="843041"/>
          </a:xfrm>
          <a:prstGeom prst="ellipse">
            <a:avLst/>
          </a:prstGeom>
          <a:gradFill>
            <a:gsLst>
              <a:gs pos="56000">
                <a:schemeClr val="accent6">
                  <a:lumMod val="75000"/>
                </a:schemeClr>
              </a:gs>
              <a:gs pos="27000">
                <a:schemeClr val="accent6">
                  <a:lumMod val="60000"/>
                  <a:lumOff val="40000"/>
                </a:schemeClr>
              </a:gs>
              <a:gs pos="100000">
                <a:schemeClr val="accent6">
                  <a:lumMod val="50000"/>
                </a:schemeClr>
              </a:gs>
            </a:gsLst>
            <a:lin ang="2700000" scaled="0"/>
          </a:gradFill>
        </p:spPr>
        <p:style>
          <a:lnRef idx="3">
            <a:schemeClr val="lt1"/>
          </a:lnRef>
          <a:fillRef idx="1">
            <a:schemeClr val="accent1"/>
          </a:fillRef>
          <a:effectRef idx="1">
            <a:schemeClr val="accent1"/>
          </a:effectRef>
          <a:fontRef idx="minor">
            <a:schemeClr val="lt1"/>
          </a:fontRef>
        </p:style>
        <p:txBody>
          <a:bodyPr rtlCol="0" anchor="ctr"/>
          <a:lstStyle/>
          <a:p>
            <a:pPr algn="ctr" defTabSz="609630">
              <a:defRPr/>
            </a:pPr>
            <a:r>
              <a:rPr lang="en-US" sz="3200" b="1" dirty="0">
                <a:solidFill>
                  <a:prstClr val="white"/>
                </a:solidFill>
                <a:latin typeface="Cambria" panose="02040503050406030204" pitchFamily="18" charset="0"/>
                <a:ea typeface="Cambria" panose="02040503050406030204" pitchFamily="18" charset="0"/>
                <a:cs typeface="Arial" pitchFamily="34" charset="0"/>
              </a:rPr>
              <a:t>4</a:t>
            </a:r>
          </a:p>
        </p:txBody>
      </p:sp>
      <p:graphicFrame>
        <p:nvGraphicFramePr>
          <p:cNvPr id="6" name="Tableau 21">
            <a:extLst>
              <a:ext uri="{FF2B5EF4-FFF2-40B4-BE49-F238E27FC236}">
                <a16:creationId xmlns:a16="http://schemas.microsoft.com/office/drawing/2014/main" id="{DF91F276-4FFE-99E3-DEB0-9C7BE92D4024}"/>
              </a:ext>
            </a:extLst>
          </p:cNvPr>
          <p:cNvGraphicFramePr>
            <a:graphicFrameLocks noGrp="1"/>
          </p:cNvGraphicFramePr>
          <p:nvPr>
            <p:extLst>
              <p:ext uri="{D42A27DB-BD31-4B8C-83A1-F6EECF244321}">
                <p14:modId xmlns:p14="http://schemas.microsoft.com/office/powerpoint/2010/main" val="2045016614"/>
              </p:ext>
            </p:extLst>
          </p:nvPr>
        </p:nvGraphicFramePr>
        <p:xfrm>
          <a:off x="209025" y="1081229"/>
          <a:ext cx="11773363" cy="5292000"/>
        </p:xfrm>
        <a:graphic>
          <a:graphicData uri="http://schemas.openxmlformats.org/drawingml/2006/table">
            <a:tbl>
              <a:tblPr firstRow="1" bandRow="1">
                <a:tableStyleId>{93296810-A885-4BE3-A3E7-6D5BEEA58F35}</a:tableStyleId>
              </a:tblPr>
              <a:tblGrid>
                <a:gridCol w="433363">
                  <a:extLst>
                    <a:ext uri="{9D8B030D-6E8A-4147-A177-3AD203B41FA5}">
                      <a16:colId xmlns:a16="http://schemas.microsoft.com/office/drawing/2014/main" val="2804317701"/>
                    </a:ext>
                  </a:extLst>
                </a:gridCol>
                <a:gridCol w="3816000">
                  <a:extLst>
                    <a:ext uri="{9D8B030D-6E8A-4147-A177-3AD203B41FA5}">
                      <a16:colId xmlns:a16="http://schemas.microsoft.com/office/drawing/2014/main" val="3417018780"/>
                    </a:ext>
                  </a:extLst>
                </a:gridCol>
                <a:gridCol w="7524000">
                  <a:extLst>
                    <a:ext uri="{9D8B030D-6E8A-4147-A177-3AD203B41FA5}">
                      <a16:colId xmlns:a16="http://schemas.microsoft.com/office/drawing/2014/main" val="646801356"/>
                    </a:ext>
                  </a:extLst>
                </a:gridCol>
              </a:tblGrid>
              <a:tr h="360000">
                <a:tc>
                  <a:txBody>
                    <a:bodyPr/>
                    <a:lstStyle/>
                    <a:p>
                      <a:pPr algn="ctr">
                        <a:lnSpc>
                          <a:spcPct val="100000"/>
                        </a:lnSpc>
                        <a:spcAft>
                          <a:spcPts val="0"/>
                        </a:spcAft>
                      </a:pPr>
                      <a:r>
                        <a:rPr lang="fr-FR" sz="2000" noProof="0" dirty="0">
                          <a:effectLst/>
                          <a:latin typeface="Cambria" panose="02040503050406030204" pitchFamily="18" charset="0"/>
                          <a:ea typeface="Cambria" panose="02040503050406030204" pitchFamily="18" charset="0"/>
                          <a:cs typeface="Times New Roman" panose="02020603050405020304" pitchFamily="18" charset="0"/>
                        </a:rPr>
                        <a:t>#</a:t>
                      </a:r>
                    </a:p>
                  </a:txBody>
                  <a:tcPr marL="39824" marR="39824" marT="0" marB="0" anchor="ctr"/>
                </a:tc>
                <a:tc>
                  <a:txBody>
                    <a:bodyPr/>
                    <a:lstStyle/>
                    <a:p>
                      <a:pPr algn="ctr">
                        <a:lnSpc>
                          <a:spcPct val="100000"/>
                        </a:lnSpc>
                        <a:spcAft>
                          <a:spcPts val="0"/>
                        </a:spcAft>
                      </a:pPr>
                      <a:r>
                        <a:rPr lang="fr-FR" sz="2000" noProof="0" dirty="0">
                          <a:effectLst/>
                          <a:latin typeface="Cambria" panose="02040503050406030204" pitchFamily="18" charset="0"/>
                          <a:ea typeface="Cambria" panose="02040503050406030204" pitchFamily="18" charset="0"/>
                        </a:rPr>
                        <a:t>REFORMES</a:t>
                      </a:r>
                    </a:p>
                  </a:txBody>
                  <a:tcPr marL="39824" marR="39824" marT="0" marB="0" anchor="ctr"/>
                </a:tc>
                <a:tc>
                  <a:txBody>
                    <a:bodyPr/>
                    <a:lstStyle/>
                    <a:p>
                      <a:pPr algn="ctr">
                        <a:lnSpc>
                          <a:spcPct val="100000"/>
                        </a:lnSpc>
                        <a:spcAft>
                          <a:spcPts val="0"/>
                        </a:spcAft>
                      </a:pPr>
                      <a:r>
                        <a:rPr lang="fr-FR" sz="2000" noProof="0" dirty="0">
                          <a:effectLst/>
                          <a:latin typeface="Cambria" panose="02040503050406030204" pitchFamily="18" charset="0"/>
                          <a:ea typeface="Cambria" panose="02040503050406030204" pitchFamily="18" charset="0"/>
                          <a:cs typeface="Times New Roman" panose="02020603050405020304" pitchFamily="18" charset="0"/>
                        </a:rPr>
                        <a:t>OBJET</a:t>
                      </a:r>
                    </a:p>
                  </a:txBody>
                  <a:tcPr marL="39824" marR="39824" marT="0" marB="0" anchor="ctr"/>
                </a:tc>
                <a:extLst>
                  <a:ext uri="{0D108BD9-81ED-4DB2-BD59-A6C34878D82A}">
                    <a16:rowId xmlns:a16="http://schemas.microsoft.com/office/drawing/2014/main" val="2439741084"/>
                  </a:ext>
                </a:extLst>
              </a:tr>
              <a:tr h="2520000">
                <a:tc>
                  <a:txBody>
                    <a:bodyPr/>
                    <a:lstStyle/>
                    <a:p>
                      <a:pPr algn="ctr">
                        <a:lnSpc>
                          <a:spcPct val="100000"/>
                        </a:lnSpc>
                        <a:spcAft>
                          <a:spcPts val="0"/>
                        </a:spcAft>
                      </a:pPr>
                      <a:r>
                        <a:rPr lang="fr-FR" sz="1800" b="1" noProof="0" dirty="0">
                          <a:effectLst/>
                          <a:latin typeface="Cambria" panose="02040503050406030204" pitchFamily="18" charset="0"/>
                          <a:ea typeface="Cambria" panose="02040503050406030204" pitchFamily="18" charset="0"/>
                          <a:cs typeface="Calibri" panose="020F0502020204030204" pitchFamily="34" charset="0"/>
                        </a:rPr>
                        <a:t>4</a:t>
                      </a:r>
                    </a:p>
                  </a:txBody>
                  <a:tcPr marL="68580" marR="68580" marT="0" marB="0" anchor="ctr"/>
                </a:tc>
                <a:tc>
                  <a:txBody>
                    <a:bodyPr/>
                    <a:lstStyle/>
                    <a:p>
                      <a:pPr marL="182563" marR="0" lvl="0" indent="0" algn="l" defTabSz="914400" rtl="0" eaLnBrk="1" fontAlgn="auto" latinLnBrk="0" hangingPunct="1">
                        <a:lnSpc>
                          <a:spcPct val="100000"/>
                        </a:lnSpc>
                        <a:spcBef>
                          <a:spcPts val="0"/>
                        </a:spcBef>
                        <a:spcAft>
                          <a:spcPts val="0"/>
                        </a:spcAft>
                        <a:buClrTx/>
                        <a:buSzTx/>
                        <a:buFontTx/>
                        <a:buNone/>
                        <a:tabLst/>
                        <a:defRPr/>
                      </a:pPr>
                      <a:r>
                        <a:rPr lang="fr-FR" sz="1800" kern="100" dirty="0">
                          <a:solidFill>
                            <a:schemeClr val="dk1"/>
                          </a:solidFill>
                          <a:effectLst/>
                          <a:latin typeface="Cambria" panose="02040503050406030204" pitchFamily="18" charset="0"/>
                          <a:ea typeface="Cambria" panose="02040503050406030204" pitchFamily="18" charset="0"/>
                          <a:cs typeface="Times New Roman" panose="02020603050405020304" pitchFamily="18" charset="0"/>
                        </a:rPr>
                        <a:t>Développement des Energies Renouvelables</a:t>
                      </a:r>
                    </a:p>
                  </a:txBody>
                  <a:tcPr anchor="ctr"/>
                </a:tc>
                <a:tc>
                  <a:txBody>
                    <a:bodyPr/>
                    <a:lstStyle/>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Engagement à porter la part des Energies Renouvelables dans le mix énergétique à 45% à l’horizon 2030</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Adoption du Document de Stratégie de développement des Energies Renouvelables et de l’Efficacité Energétique</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Fixation de seuils plus adaptés pour la production d’électricité à partir d’énergies renouvelables </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Définition des conditions et modalités d’accès aux mini-réseaux et  au développement de systèmes autonomes</a:t>
                      </a:r>
                    </a:p>
                  </a:txBody>
                  <a:tcPr anchor="ctr"/>
                </a:tc>
                <a:extLst>
                  <a:ext uri="{0D108BD9-81ED-4DB2-BD59-A6C34878D82A}">
                    <a16:rowId xmlns:a16="http://schemas.microsoft.com/office/drawing/2014/main" val="2863082302"/>
                  </a:ext>
                </a:extLst>
              </a:tr>
              <a:tr h="241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Calibri" panose="020F0502020204030204" pitchFamily="34" charset="0"/>
                        </a:rPr>
                        <a:t>5</a:t>
                      </a:r>
                    </a:p>
                  </a:txBody>
                  <a:tcPr marL="68580" marR="68580" marT="0" marB="0" anchor="ctr"/>
                </a:tc>
                <a:tc>
                  <a:txBody>
                    <a:bodyPr/>
                    <a:lstStyle/>
                    <a:p>
                      <a:pPr marL="182563" marR="0" lvl="0" indent="0" algn="l" defTabSz="914400" rtl="0" eaLnBrk="1" fontAlgn="auto" latinLnBrk="0" hangingPunct="1">
                        <a:lnSpc>
                          <a:spcPct val="100000"/>
                        </a:lnSpc>
                        <a:spcBef>
                          <a:spcPts val="0"/>
                        </a:spcBef>
                        <a:spcAft>
                          <a:spcPts val="0"/>
                        </a:spcAft>
                        <a:buClrTx/>
                        <a:buSzTx/>
                        <a:buFontTx/>
                        <a:buNone/>
                        <a:tabLst/>
                        <a:defRPr/>
                      </a:pPr>
                      <a:r>
                        <a:rPr lang="fr-FR" sz="1800" kern="100" dirty="0">
                          <a:solidFill>
                            <a:schemeClr val="dk1"/>
                          </a:solidFill>
                          <a:effectLst/>
                          <a:latin typeface="Cambria" panose="02040503050406030204" pitchFamily="18" charset="0"/>
                          <a:ea typeface="Cambria" panose="02040503050406030204" pitchFamily="18" charset="0"/>
                          <a:cs typeface="Times New Roman" panose="02020603050405020304" pitchFamily="18" charset="0"/>
                        </a:rPr>
                        <a:t>Maitrise de l’Energie</a:t>
                      </a:r>
                    </a:p>
                  </a:txBody>
                  <a:tcPr anchor="ctr"/>
                </a:tc>
                <a:tc>
                  <a:txBody>
                    <a:bodyPr/>
                    <a:lstStyle/>
                    <a:p>
                      <a:pPr marL="1270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Promotion de la maitrise de l’Energie et de l’Efficacité Energétique à travers notamment :</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Création d’un Fonds pour la Maîtrise de l’Energie (FONAME) </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Fixation des mesures d’efficacité énergétique dans les bâtiments</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Modalité d’étiquetage des lampes électriques, climatiseurs, réfrigérateurs et congélateurs</a:t>
                      </a:r>
                    </a:p>
                    <a:p>
                      <a:pPr marL="3556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800" kern="1200" dirty="0">
                          <a:solidFill>
                            <a:schemeClr val="dk1"/>
                          </a:solidFill>
                          <a:latin typeface="Cambria" panose="02040503050406030204" pitchFamily="18" charset="0"/>
                          <a:ea typeface="Cambria" panose="02040503050406030204" pitchFamily="18" charset="0"/>
                          <a:cs typeface="Arial" panose="020B0604020202020204" pitchFamily="34" charset="0"/>
                        </a:rPr>
                        <a:t>Conditions d’assujettissement des établissements gros consommateurs d’énergie de l’audit énergétique obligatoire</a:t>
                      </a:r>
                    </a:p>
                  </a:txBody>
                  <a:tcPr anchor="ctr"/>
                </a:tc>
                <a:extLst>
                  <a:ext uri="{0D108BD9-81ED-4DB2-BD59-A6C34878D82A}">
                    <a16:rowId xmlns:a16="http://schemas.microsoft.com/office/drawing/2014/main" val="2390637352"/>
                  </a:ext>
                </a:extLst>
              </a:tr>
            </a:tbl>
          </a:graphicData>
        </a:graphic>
      </p:graphicFrame>
    </p:spTree>
    <p:extLst>
      <p:ext uri="{BB962C8B-B14F-4D97-AF65-F5344CB8AC3E}">
        <p14:creationId xmlns:p14="http://schemas.microsoft.com/office/powerpoint/2010/main" val="114483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19364</TotalTime>
  <Words>1003</Words>
  <Application>Microsoft Office PowerPoint</Application>
  <PresentationFormat>Grand écran</PresentationFormat>
  <Paragraphs>251</Paragraphs>
  <Slides>11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Arial</vt:lpstr>
      <vt:lpstr>Arial Narrow</vt:lpstr>
      <vt:lpstr>Calibri</vt:lpstr>
      <vt:lpstr>Calibri Light</vt:lpstr>
      <vt:lpstr>Cambria</vt:lpstr>
      <vt:lpstr>Wingdings</vt:lpstr>
      <vt:lpstr>Thème Office</vt:lpstr>
      <vt:lpstr>Présentation PowerPoint</vt:lpstr>
      <vt:lpstr>Présentation PowerPoint</vt:lpstr>
      <vt:lpstr>RAPPEL</vt:lpstr>
      <vt:lpstr>FLUX PHYSIQUES ET LES ACTEURS DU SECTEUR ELECTRIQUE IVOIRIEN</vt:lpstr>
      <vt:lpstr>AMBITION ET OBJECTIF DE LA POLITIQUE ENERGETIQUE</vt:lpstr>
      <vt:lpstr>AXES STRATEGIQUES DE DEVELOPPEMENT </vt:lpstr>
      <vt:lpstr>LES FACTEURS CLES DE LA POLITIQUE ENERGETIQUE</vt:lpstr>
      <vt:lpstr>PRINCIPALES REFORMES DANS LE SECTEUR DE L’ELECTRICITE [1/2]</vt:lpstr>
      <vt:lpstr>PRINCIPALES REFORMES DANS LE SECTEUR DE L’ELECTRICITE [2/2]</vt:lpstr>
      <vt:lpstr>DOCUMENTS DE POLITIQUE ENERGETIQUE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François KOKOLA</dc:creator>
  <cp:lastModifiedBy>Henri-Pépin KROU</cp:lastModifiedBy>
  <cp:revision>1723</cp:revision>
  <cp:lastPrinted>2017-05-23T16:23:25Z</cp:lastPrinted>
  <dcterms:created xsi:type="dcterms:W3CDTF">2016-05-12T19:32:48Z</dcterms:created>
  <dcterms:modified xsi:type="dcterms:W3CDTF">2024-06-24T15:26:19Z</dcterms:modified>
</cp:coreProperties>
</file>