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</p:sldIdLst>
  <p:sldSz cx="12192000" cy="6864350"/>
  <p:notesSz cx="12192000" cy="6864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876" y="2127948"/>
            <a:ext cx="10368598" cy="14415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003366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9752" y="3844036"/>
            <a:ext cx="8538845" cy="17160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003366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150"/>
              </a:lnSpc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003366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003366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150"/>
              </a:lnSpc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003366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917" y="1578800"/>
            <a:ext cx="5306282" cy="45304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82150" y="1578800"/>
            <a:ext cx="5306282" cy="45304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150"/>
              </a:lnSpc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5175" cy="6859905"/>
          </a:xfrm>
          <a:custGeom>
            <a:avLst/>
            <a:gdLst/>
            <a:ahLst/>
            <a:cxnLst/>
            <a:rect l="l" t="t" r="r" b="b"/>
            <a:pathLst>
              <a:path w="12195175" h="6859905">
                <a:moveTo>
                  <a:pt x="12195048" y="0"/>
                </a:moveTo>
                <a:lnTo>
                  <a:pt x="0" y="0"/>
                </a:lnTo>
                <a:lnTo>
                  <a:pt x="0" y="6859524"/>
                </a:lnTo>
                <a:lnTo>
                  <a:pt x="12195048" y="6859524"/>
                </a:lnTo>
                <a:lnTo>
                  <a:pt x="12195048" y="0"/>
                </a:lnTo>
                <a:close/>
              </a:path>
            </a:pathLst>
          </a:custGeom>
          <a:solidFill>
            <a:srgbClr val="0F08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003366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150"/>
              </a:lnSpc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150"/>
              </a:lnSpc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03699" y="258730"/>
            <a:ext cx="10391775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003366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2482" y="1076540"/>
            <a:ext cx="6678930" cy="4742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003366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7439" y="6383845"/>
            <a:ext cx="3903472" cy="343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917" y="6383845"/>
            <a:ext cx="2805620" cy="343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9824" y="6613087"/>
            <a:ext cx="232539" cy="16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150"/>
              </a:lnSpc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0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1.jp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2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Relationship Id="rId9" Type="http://schemas.openxmlformats.org/officeDocument/2006/relationships/image" Target="../media/image20.png"/><Relationship Id="rId10" Type="http://schemas.openxmlformats.org/officeDocument/2006/relationships/image" Target="../media/image21.png"/><Relationship Id="rId11" Type="http://schemas.openxmlformats.org/officeDocument/2006/relationships/image" Target="../media/image22.png"/><Relationship Id="rId12" Type="http://schemas.openxmlformats.org/officeDocument/2006/relationships/image" Target="../media/image23.png"/><Relationship Id="rId13" Type="http://schemas.openxmlformats.org/officeDocument/2006/relationships/image" Target="../media/image24.png"/><Relationship Id="rId14" Type="http://schemas.openxmlformats.org/officeDocument/2006/relationships/image" Target="../media/image25.png"/><Relationship Id="rId15" Type="http://schemas.openxmlformats.org/officeDocument/2006/relationships/image" Target="../media/image26.png"/><Relationship Id="rId16" Type="http://schemas.openxmlformats.org/officeDocument/2006/relationships/image" Target="../media/image27.png"/><Relationship Id="rId17" Type="http://schemas.openxmlformats.org/officeDocument/2006/relationships/image" Target="../media/image28.png"/><Relationship Id="rId18" Type="http://schemas.openxmlformats.org/officeDocument/2006/relationships/image" Target="../media/image29.png"/><Relationship Id="rId19" Type="http://schemas.openxmlformats.org/officeDocument/2006/relationships/image" Target="../media/image30.png"/><Relationship Id="rId20" Type="http://schemas.openxmlformats.org/officeDocument/2006/relationships/image" Target="../media/image31.png"/><Relationship Id="rId21" Type="http://schemas.openxmlformats.org/officeDocument/2006/relationships/image" Target="../media/image32.pn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33.jp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34.png"/><Relationship Id="rId4" Type="http://schemas.openxmlformats.org/officeDocument/2006/relationships/image" Target="../media/image35.pn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36.jp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1.jp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37.jpg"/><Relationship Id="rId4" Type="http://schemas.openxmlformats.org/officeDocument/2006/relationships/image" Target="../media/image38.jpg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Relationship Id="rId7" Type="http://schemas.openxmlformats.org/officeDocument/2006/relationships/image" Target="../media/image44.png"/><Relationship Id="rId8" Type="http://schemas.openxmlformats.org/officeDocument/2006/relationships/image" Target="../media/image45.png"/><Relationship Id="rId9" Type="http://schemas.openxmlformats.org/officeDocument/2006/relationships/image" Target="../media/image46.png"/><Relationship Id="rId10" Type="http://schemas.openxmlformats.org/officeDocument/2006/relationships/image" Target="../media/image47.png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jpg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hyperlink" Target="https://www.hydroquebec.com/data/documents-donnees/pdf/rapport-annuel-2020.pdf" TargetMode="External"/><Relationship Id="rId4" Type="http://schemas.openxmlformats.org/officeDocument/2006/relationships/image" Target="../media/image5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6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7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7.jpg"/><Relationship Id="rId4" Type="http://schemas.openxmlformats.org/officeDocument/2006/relationships/image" Target="../media/image8.pn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Relationship Id="rId3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5047" cy="6859523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11618912" y="168655"/>
            <a:ext cx="401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Public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85880" y="4226097"/>
            <a:ext cx="9546590" cy="1068070"/>
          </a:xfrm>
          <a:prstGeom prst="rect">
            <a:avLst/>
          </a:prstGeom>
        </p:spPr>
        <p:txBody>
          <a:bodyPr wrap="square" lIns="0" tIns="74295" rIns="0" bIns="0" rtlCol="0" vert="horz">
            <a:spAutoFit/>
          </a:bodyPr>
          <a:lstStyle/>
          <a:p>
            <a:pPr marL="12700" marR="5080">
              <a:lnSpc>
                <a:spcPts val="3890"/>
              </a:lnSpc>
              <a:spcBef>
                <a:spcPts val="585"/>
              </a:spcBef>
            </a:pPr>
            <a:r>
              <a:rPr dirty="0" sz="3600" spc="-10">
                <a:solidFill>
                  <a:srgbClr val="FFFFFF"/>
                </a:solidFill>
                <a:latin typeface="Calibri"/>
                <a:cs typeface="Calibri"/>
              </a:rPr>
              <a:t>Planification</a:t>
            </a:r>
            <a:r>
              <a:rPr dirty="0" sz="36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du</a:t>
            </a:r>
            <a:r>
              <a:rPr dirty="0" sz="36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réseau</a:t>
            </a:r>
            <a:r>
              <a:rPr dirty="0" sz="36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6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transport</a:t>
            </a:r>
            <a:r>
              <a:rPr dirty="0" sz="36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10">
                <a:solidFill>
                  <a:srgbClr val="FFFFFF"/>
                </a:solidFill>
                <a:latin typeface="Calibri"/>
                <a:cs typeface="Calibri"/>
              </a:rPr>
              <a:t>d’Hydro-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Québec</a:t>
            </a:r>
            <a:r>
              <a:rPr dirty="0" sz="36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dans</a:t>
            </a:r>
            <a:r>
              <a:rPr dirty="0" sz="36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6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10">
                <a:solidFill>
                  <a:srgbClr val="FFFFFF"/>
                </a:solidFill>
                <a:latin typeface="Calibri"/>
                <a:cs typeface="Calibri"/>
              </a:rPr>
              <a:t>contexte</a:t>
            </a:r>
            <a:r>
              <a:rPr dirty="0" sz="36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6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transition</a:t>
            </a:r>
            <a:r>
              <a:rPr dirty="0" sz="36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10">
                <a:solidFill>
                  <a:srgbClr val="FFFFFF"/>
                </a:solidFill>
                <a:latin typeface="Calibri"/>
                <a:cs typeface="Calibri"/>
              </a:rPr>
              <a:t>énergétique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85882" y="5699409"/>
            <a:ext cx="2143125" cy="6362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André</a:t>
            </a:r>
            <a:r>
              <a:rPr dirty="0" sz="20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Dagenais,</a:t>
            </a:r>
            <a:r>
              <a:rPr dirty="0" sz="20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20">
                <a:solidFill>
                  <a:srgbClr val="FFFFFF"/>
                </a:solidFill>
                <a:latin typeface="Calibri"/>
                <a:cs typeface="Calibri"/>
              </a:rPr>
              <a:t>ing.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25</a:t>
            </a:r>
            <a:r>
              <a:rPr dirty="0" sz="20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juin</a:t>
            </a:r>
            <a:r>
              <a:rPr dirty="0" sz="20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20">
                <a:solidFill>
                  <a:srgbClr val="FFFFFF"/>
                </a:solidFill>
                <a:latin typeface="Calibri"/>
                <a:cs typeface="Calibri"/>
              </a:rPr>
              <a:t>2024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82319" y="3247988"/>
            <a:ext cx="1950720" cy="33083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10">
                <a:solidFill>
                  <a:srgbClr val="FF9B00"/>
                </a:solidFill>
              </a:rPr>
              <a:t>Atelier</a:t>
            </a:r>
            <a:r>
              <a:rPr dirty="0" sz="2000" spc="-65">
                <a:solidFill>
                  <a:srgbClr val="FF9B00"/>
                </a:solidFill>
              </a:rPr>
              <a:t> </a:t>
            </a:r>
            <a:r>
              <a:rPr dirty="0" sz="2000" spc="-10">
                <a:solidFill>
                  <a:srgbClr val="FF9B00"/>
                </a:solidFill>
              </a:rPr>
              <a:t>RegulaE.FR</a:t>
            </a:r>
            <a:endParaRPr sz="2000"/>
          </a:p>
        </p:txBody>
      </p:sp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5047" cy="297332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618912" y="168655"/>
            <a:ext cx="401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Public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0"/>
              <a:t>Intégration</a:t>
            </a:r>
            <a:r>
              <a:rPr dirty="0" spc="-80"/>
              <a:t> </a:t>
            </a:r>
            <a:r>
              <a:rPr dirty="0"/>
              <a:t>des</a:t>
            </a:r>
            <a:r>
              <a:rPr dirty="0" spc="-105"/>
              <a:t> </a:t>
            </a:r>
            <a:r>
              <a:rPr dirty="0"/>
              <a:t>futurs</a:t>
            </a:r>
            <a:r>
              <a:rPr dirty="0" spc="-105"/>
              <a:t> </a:t>
            </a:r>
            <a:r>
              <a:rPr dirty="0"/>
              <a:t>besoins</a:t>
            </a:r>
            <a:r>
              <a:rPr dirty="0" spc="-110"/>
              <a:t> </a:t>
            </a:r>
            <a:r>
              <a:rPr dirty="0" spc="-10"/>
              <a:t>énergétiques</a:t>
            </a:r>
            <a:r>
              <a:rPr dirty="0" spc="-95"/>
              <a:t> </a:t>
            </a:r>
            <a:r>
              <a:rPr dirty="0"/>
              <a:t>au</a:t>
            </a:r>
            <a:r>
              <a:rPr dirty="0" spc="-110"/>
              <a:t> </a:t>
            </a:r>
            <a:r>
              <a:rPr dirty="0" spc="-10"/>
              <a:t>Québec</a:t>
            </a: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2" y="1278637"/>
            <a:ext cx="202691" cy="213359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2" y="2238757"/>
            <a:ext cx="202691" cy="213359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2" y="3564637"/>
            <a:ext cx="202691" cy="213359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0" y="3992880"/>
            <a:ext cx="178307" cy="1783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0" y="4373880"/>
            <a:ext cx="178307" cy="178307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0" y="5059680"/>
            <a:ext cx="178307" cy="178307"/>
          </a:xfrm>
          <a:prstGeom prst="rect">
            <a:avLst/>
          </a:prstGeom>
        </p:spPr>
      </p:pic>
      <p:sp>
        <p:nvSpPr>
          <p:cNvPr id="10" name="object 10" descr=""/>
          <p:cNvSpPr txBox="1"/>
          <p:nvPr/>
        </p:nvSpPr>
        <p:spPr>
          <a:xfrm>
            <a:off x="1049850" y="1171449"/>
            <a:ext cx="6884670" cy="41287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26543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À</a:t>
            </a:r>
            <a:r>
              <a:rPr dirty="0" sz="24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l’horizon</a:t>
            </a:r>
            <a:r>
              <a:rPr dirty="0" sz="24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2050,</a:t>
            </a:r>
            <a:r>
              <a:rPr dirty="0" sz="24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24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demande</a:t>
            </a:r>
            <a:r>
              <a:rPr dirty="0" sz="24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énergétique</a:t>
            </a:r>
            <a:r>
              <a:rPr dirty="0" sz="24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au</a:t>
            </a:r>
            <a:r>
              <a:rPr dirty="0" sz="24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3366"/>
                </a:solidFill>
                <a:latin typeface="Calibri"/>
                <a:cs typeface="Calibri"/>
              </a:rPr>
              <a:t>Québec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pourrait</a:t>
            </a:r>
            <a:r>
              <a:rPr dirty="0" sz="2400" spc="-6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augmenter</a:t>
            </a:r>
            <a:r>
              <a:rPr dirty="0" sz="24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4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150</a:t>
            </a:r>
            <a:r>
              <a:rPr dirty="0" sz="24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à</a:t>
            </a:r>
            <a:r>
              <a:rPr dirty="0" sz="24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200</a:t>
            </a:r>
            <a:r>
              <a:rPr dirty="0" sz="24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25">
                <a:solidFill>
                  <a:srgbClr val="003366"/>
                </a:solidFill>
                <a:latin typeface="Calibri"/>
                <a:cs typeface="Calibri"/>
              </a:rPr>
              <a:t>TWh</a:t>
            </a:r>
            <a:endParaRPr sz="24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1800"/>
              </a:spcBef>
            </a:pP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Les</a:t>
            </a:r>
            <a:r>
              <a:rPr dirty="0" sz="24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nouveaux</a:t>
            </a:r>
            <a:r>
              <a:rPr dirty="0" sz="24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besoins</a:t>
            </a:r>
            <a:r>
              <a:rPr dirty="0" sz="24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3366"/>
                </a:solidFill>
                <a:latin typeface="Calibri"/>
                <a:cs typeface="Calibri"/>
              </a:rPr>
              <a:t>énergétiques</a:t>
            </a:r>
            <a:r>
              <a:rPr dirty="0" sz="24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du</a:t>
            </a:r>
            <a:r>
              <a:rPr dirty="0" sz="24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Québec</a:t>
            </a:r>
            <a:r>
              <a:rPr dirty="0" sz="24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pour</a:t>
            </a:r>
            <a:r>
              <a:rPr dirty="0" sz="24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25">
                <a:solidFill>
                  <a:srgbClr val="003366"/>
                </a:solidFill>
                <a:latin typeface="Calibri"/>
                <a:cs typeface="Calibri"/>
              </a:rPr>
              <a:t>les </a:t>
            </a:r>
            <a:r>
              <a:rPr dirty="0" sz="2400" spc="-10">
                <a:solidFill>
                  <a:srgbClr val="003366"/>
                </a:solidFill>
                <a:latin typeface="Calibri"/>
                <a:cs typeface="Calibri"/>
              </a:rPr>
              <a:t>prochaines</a:t>
            </a:r>
            <a:r>
              <a:rPr dirty="0" sz="2400" spc="-7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années</a:t>
            </a:r>
            <a:r>
              <a:rPr dirty="0" sz="24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seront</a:t>
            </a:r>
            <a:r>
              <a:rPr dirty="0" sz="2400" spc="-6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3366"/>
                </a:solidFill>
                <a:latin typeface="Calibri"/>
                <a:cs typeface="Calibri"/>
              </a:rPr>
              <a:t>principalement</a:t>
            </a:r>
            <a:r>
              <a:rPr dirty="0" sz="2400" spc="-6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comblés</a:t>
            </a:r>
            <a:r>
              <a:rPr dirty="0" sz="2400" spc="-7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25">
                <a:solidFill>
                  <a:srgbClr val="003366"/>
                </a:solidFill>
                <a:latin typeface="Calibri"/>
                <a:cs typeface="Calibri"/>
              </a:rPr>
              <a:t>par </a:t>
            </a:r>
            <a:r>
              <a:rPr dirty="0" sz="2400" spc="-20">
                <a:solidFill>
                  <a:srgbClr val="003366"/>
                </a:solidFill>
                <a:latin typeface="Calibri"/>
                <a:cs typeface="Calibri"/>
              </a:rPr>
              <a:t>l’ajout</a:t>
            </a:r>
            <a:r>
              <a:rPr dirty="0" sz="2400" spc="-7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25">
                <a:solidFill>
                  <a:srgbClr val="003366"/>
                </a:solidFill>
                <a:latin typeface="Calibri"/>
                <a:cs typeface="Calibri"/>
              </a:rPr>
              <a:t>d’énergie</a:t>
            </a:r>
            <a:r>
              <a:rPr dirty="0" sz="2400" spc="-7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3366"/>
                </a:solidFill>
                <a:latin typeface="Calibri"/>
                <a:cs typeface="Calibri"/>
              </a:rPr>
              <a:t>variable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800"/>
              </a:spcBef>
            </a:pP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On</a:t>
            </a:r>
            <a:r>
              <a:rPr dirty="0" sz="2400" spc="-7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veut</a:t>
            </a:r>
            <a:r>
              <a:rPr dirty="0" sz="2400" spc="-6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faire</a:t>
            </a:r>
            <a:r>
              <a:rPr dirty="0" sz="2400" spc="-6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 b="1">
                <a:solidFill>
                  <a:srgbClr val="003366"/>
                </a:solidFill>
                <a:latin typeface="Calibri"/>
                <a:cs typeface="Calibri"/>
              </a:rPr>
              <a:t>autrement</a:t>
            </a:r>
            <a:endParaRPr sz="240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  <a:spcBef>
                <a:spcPts val="625"/>
              </a:spcBef>
            </a:pP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Partager</a:t>
            </a:r>
            <a:r>
              <a:rPr dirty="0" sz="20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en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avance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où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sont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les</a:t>
            </a:r>
            <a:r>
              <a:rPr dirty="0" sz="20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marges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sur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le</a:t>
            </a:r>
            <a:r>
              <a:rPr dirty="0" sz="20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réseau</a:t>
            </a:r>
            <a:endParaRPr sz="2000">
              <a:latin typeface="Calibri"/>
              <a:cs typeface="Calibri"/>
            </a:endParaRPr>
          </a:p>
          <a:p>
            <a:pPr marL="358140" marR="186055">
              <a:lnSpc>
                <a:spcPct val="100000"/>
              </a:lnSpc>
              <a:spcBef>
                <a:spcPts val="600"/>
              </a:spcBef>
            </a:pP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Débuter</a:t>
            </a:r>
            <a:r>
              <a:rPr dirty="0" sz="2000" spc="-6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le</a:t>
            </a:r>
            <a:r>
              <a:rPr dirty="0" sz="20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plus</a:t>
            </a:r>
            <a:r>
              <a:rPr dirty="0" sz="20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tôt</a:t>
            </a:r>
            <a:r>
              <a:rPr dirty="0" sz="20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possible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les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discussions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avec</a:t>
            </a:r>
            <a:r>
              <a:rPr dirty="0" sz="20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les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milieux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25">
                <a:solidFill>
                  <a:srgbClr val="003366"/>
                </a:solidFill>
                <a:latin typeface="Calibri"/>
                <a:cs typeface="Calibri"/>
              </a:rPr>
              <a:t>et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les</a:t>
            </a:r>
            <a:r>
              <a:rPr dirty="0" sz="20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différents</a:t>
            </a:r>
            <a:r>
              <a:rPr dirty="0" sz="20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acteurs</a:t>
            </a:r>
            <a:endParaRPr sz="200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  <a:spcBef>
                <a:spcPts val="600"/>
              </a:spcBef>
            </a:pP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Optimiser</a:t>
            </a:r>
            <a:r>
              <a:rPr dirty="0" sz="20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l’utilisation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nos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installations</a:t>
            </a:r>
            <a:r>
              <a:rPr dirty="0" sz="20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existantes</a:t>
            </a:r>
            <a:endParaRPr sz="2000">
              <a:latin typeface="Calibri"/>
              <a:cs typeface="Calibri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8442959" y="1571294"/>
            <a:ext cx="2796540" cy="4211320"/>
            <a:chOff x="8442959" y="1571294"/>
            <a:chExt cx="2796540" cy="4211320"/>
          </a:xfrm>
        </p:grpSpPr>
        <p:sp>
          <p:nvSpPr>
            <p:cNvPr id="12" name="object 12" descr=""/>
            <p:cNvSpPr/>
            <p:nvPr/>
          </p:nvSpPr>
          <p:spPr>
            <a:xfrm>
              <a:off x="9331409" y="1571294"/>
              <a:ext cx="692150" cy="1231900"/>
            </a:xfrm>
            <a:custGeom>
              <a:avLst/>
              <a:gdLst/>
              <a:ahLst/>
              <a:cxnLst/>
              <a:rect l="l" t="t" r="r" b="b"/>
              <a:pathLst>
                <a:path w="692150" h="1231900">
                  <a:moveTo>
                    <a:pt x="32807" y="0"/>
                  </a:moveTo>
                  <a:lnTo>
                    <a:pt x="26631" y="234"/>
                  </a:lnTo>
                  <a:lnTo>
                    <a:pt x="10188" y="7261"/>
                  </a:lnTo>
                  <a:lnTo>
                    <a:pt x="31" y="25641"/>
                  </a:lnTo>
                  <a:lnTo>
                    <a:pt x="0" y="58127"/>
                  </a:lnTo>
                  <a:lnTo>
                    <a:pt x="13931" y="107473"/>
                  </a:lnTo>
                  <a:lnTo>
                    <a:pt x="437756" y="1218965"/>
                  </a:lnTo>
                  <a:lnTo>
                    <a:pt x="457110" y="1209126"/>
                  </a:lnTo>
                  <a:lnTo>
                    <a:pt x="477734" y="1201772"/>
                  </a:lnTo>
                  <a:lnTo>
                    <a:pt x="499422" y="1197165"/>
                  </a:lnTo>
                  <a:lnTo>
                    <a:pt x="521969" y="1195571"/>
                  </a:lnTo>
                  <a:lnTo>
                    <a:pt x="550236" y="1198000"/>
                  </a:lnTo>
                  <a:lnTo>
                    <a:pt x="577051" y="1205029"/>
                  </a:lnTo>
                  <a:lnTo>
                    <a:pt x="602021" y="1216274"/>
                  </a:lnTo>
                  <a:lnTo>
                    <a:pt x="624751" y="1231347"/>
                  </a:lnTo>
                  <a:lnTo>
                    <a:pt x="643259" y="1188240"/>
                  </a:lnTo>
                  <a:lnTo>
                    <a:pt x="662482" y="1145266"/>
                  </a:lnTo>
                  <a:lnTo>
                    <a:pt x="672428" y="1123644"/>
                  </a:lnTo>
                  <a:lnTo>
                    <a:pt x="681615" y="1101713"/>
                  </a:lnTo>
                  <a:lnTo>
                    <a:pt x="688582" y="1079185"/>
                  </a:lnTo>
                  <a:lnTo>
                    <a:pt x="691870" y="1055770"/>
                  </a:lnTo>
                  <a:lnTo>
                    <a:pt x="689568" y="1034458"/>
                  </a:lnTo>
                  <a:lnTo>
                    <a:pt x="666047" y="977333"/>
                  </a:lnTo>
                  <a:lnTo>
                    <a:pt x="644664" y="938726"/>
                  </a:lnTo>
                  <a:lnTo>
                    <a:pt x="123050" y="83165"/>
                  </a:lnTo>
                  <a:lnTo>
                    <a:pt x="101744" y="49691"/>
                  </a:lnTo>
                  <a:lnTo>
                    <a:pt x="74964" y="19624"/>
                  </a:lnTo>
                  <a:lnTo>
                    <a:pt x="39069" y="650"/>
                  </a:lnTo>
                  <a:lnTo>
                    <a:pt x="32807" y="0"/>
                  </a:lnTo>
                  <a:close/>
                </a:path>
              </a:pathLst>
            </a:custGeom>
            <a:solidFill>
              <a:srgbClr val="1B75B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8956679" y="2929127"/>
              <a:ext cx="807720" cy="1174750"/>
            </a:xfrm>
            <a:custGeom>
              <a:avLst/>
              <a:gdLst/>
              <a:ahLst/>
              <a:cxnLst/>
              <a:rect l="l" t="t" r="r" b="b"/>
              <a:pathLst>
                <a:path w="807720" h="1174750">
                  <a:moveTo>
                    <a:pt x="724704" y="0"/>
                  </a:moveTo>
                  <a:lnTo>
                    <a:pt x="622070" y="9613"/>
                  </a:lnTo>
                  <a:lnTo>
                    <a:pt x="579106" y="18131"/>
                  </a:lnTo>
                  <a:lnTo>
                    <a:pt x="538044" y="39764"/>
                  </a:lnTo>
                  <a:lnTo>
                    <a:pt x="497159" y="90118"/>
                  </a:lnTo>
                  <a:lnTo>
                    <a:pt x="473764" y="127825"/>
                  </a:lnTo>
                  <a:lnTo>
                    <a:pt x="30293" y="1031849"/>
                  </a:lnTo>
                  <a:lnTo>
                    <a:pt x="13448" y="1068211"/>
                  </a:lnTo>
                  <a:lnTo>
                    <a:pt x="2018" y="1107673"/>
                  </a:lnTo>
                  <a:lnTo>
                    <a:pt x="0" y="1121487"/>
                  </a:lnTo>
                  <a:lnTo>
                    <a:pt x="842" y="1136815"/>
                  </a:lnTo>
                  <a:lnTo>
                    <a:pt x="10451" y="1161652"/>
                  </a:lnTo>
                  <a:lnTo>
                    <a:pt x="30474" y="1174734"/>
                  </a:lnTo>
                  <a:lnTo>
                    <a:pt x="61732" y="1164550"/>
                  </a:lnTo>
                  <a:lnTo>
                    <a:pt x="105045" y="1119593"/>
                  </a:lnTo>
                  <a:lnTo>
                    <a:pt x="807584" y="176479"/>
                  </a:lnTo>
                  <a:lnTo>
                    <a:pt x="773142" y="148169"/>
                  </a:lnTo>
                  <a:lnTo>
                    <a:pt x="746487" y="111725"/>
                  </a:lnTo>
                  <a:lnTo>
                    <a:pt x="729324" y="68780"/>
                  </a:lnTo>
                  <a:lnTo>
                    <a:pt x="723358" y="20967"/>
                  </a:lnTo>
                  <a:lnTo>
                    <a:pt x="723358" y="13982"/>
                  </a:lnTo>
                  <a:lnTo>
                    <a:pt x="724704" y="0"/>
                  </a:lnTo>
                  <a:close/>
                </a:path>
              </a:pathLst>
            </a:custGeom>
            <a:solidFill>
              <a:srgbClr val="0F086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9925813" y="2944367"/>
              <a:ext cx="1311910" cy="328930"/>
            </a:xfrm>
            <a:custGeom>
              <a:avLst/>
              <a:gdLst/>
              <a:ahLst/>
              <a:cxnLst/>
              <a:rect l="l" t="t" r="r" b="b"/>
              <a:pathLst>
                <a:path w="1311909" h="328929">
                  <a:moveTo>
                    <a:pt x="103593" y="0"/>
                  </a:moveTo>
                  <a:lnTo>
                    <a:pt x="95534" y="52716"/>
                  </a:lnTo>
                  <a:lnTo>
                    <a:pt x="74129" y="99060"/>
                  </a:lnTo>
                  <a:lnTo>
                    <a:pt x="41532" y="136786"/>
                  </a:lnTo>
                  <a:lnTo>
                    <a:pt x="0" y="163626"/>
                  </a:lnTo>
                  <a:lnTo>
                    <a:pt x="13407" y="182550"/>
                  </a:lnTo>
                  <a:lnTo>
                    <a:pt x="27341" y="203101"/>
                  </a:lnTo>
                  <a:lnTo>
                    <a:pt x="41149" y="224152"/>
                  </a:lnTo>
                  <a:lnTo>
                    <a:pt x="62004" y="256487"/>
                  </a:lnTo>
                  <a:lnTo>
                    <a:pt x="69999" y="267712"/>
                  </a:lnTo>
                  <a:lnTo>
                    <a:pt x="109343" y="307914"/>
                  </a:lnTo>
                  <a:lnTo>
                    <a:pt x="177606" y="328034"/>
                  </a:lnTo>
                  <a:lnTo>
                    <a:pt x="230720" y="328676"/>
                  </a:lnTo>
                  <a:lnTo>
                    <a:pt x="1194396" y="280974"/>
                  </a:lnTo>
                  <a:lnTo>
                    <a:pt x="1232538" y="278144"/>
                  </a:lnTo>
                  <a:lnTo>
                    <a:pt x="1270730" y="268785"/>
                  </a:lnTo>
                  <a:lnTo>
                    <a:pt x="1310881" y="234055"/>
                  </a:lnTo>
                  <a:lnTo>
                    <a:pt x="1311509" y="209283"/>
                  </a:lnTo>
                  <a:lnTo>
                    <a:pt x="1287421" y="185892"/>
                  </a:lnTo>
                  <a:lnTo>
                    <a:pt x="1228813" y="168871"/>
                  </a:lnTo>
                  <a:lnTo>
                    <a:pt x="103593" y="0"/>
                  </a:lnTo>
                  <a:close/>
                </a:path>
              </a:pathLst>
            </a:custGeom>
            <a:solidFill>
              <a:srgbClr val="FF9B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8442960" y="2810255"/>
              <a:ext cx="2796540" cy="2971800"/>
            </a:xfrm>
            <a:custGeom>
              <a:avLst/>
              <a:gdLst/>
              <a:ahLst/>
              <a:cxnLst/>
              <a:rect l="l" t="t" r="r" b="b"/>
              <a:pathLst>
                <a:path w="2796540" h="2971800">
                  <a:moveTo>
                    <a:pt x="1537716" y="139446"/>
                  </a:moveTo>
                  <a:lnTo>
                    <a:pt x="1530985" y="95377"/>
                  </a:lnTo>
                  <a:lnTo>
                    <a:pt x="1512277" y="57099"/>
                  </a:lnTo>
                  <a:lnTo>
                    <a:pt x="1483741" y="26911"/>
                  </a:lnTo>
                  <a:lnTo>
                    <a:pt x="1447546" y="7112"/>
                  </a:lnTo>
                  <a:lnTo>
                    <a:pt x="1405890" y="0"/>
                  </a:lnTo>
                  <a:lnTo>
                    <a:pt x="1364221" y="7112"/>
                  </a:lnTo>
                  <a:lnTo>
                    <a:pt x="1328026" y="26911"/>
                  </a:lnTo>
                  <a:lnTo>
                    <a:pt x="1299489" y="57099"/>
                  </a:lnTo>
                  <a:lnTo>
                    <a:pt x="1280782" y="95377"/>
                  </a:lnTo>
                  <a:lnTo>
                    <a:pt x="1274064" y="139446"/>
                  </a:lnTo>
                  <a:lnTo>
                    <a:pt x="1280782" y="183527"/>
                  </a:lnTo>
                  <a:lnTo>
                    <a:pt x="1299489" y="221805"/>
                  </a:lnTo>
                  <a:lnTo>
                    <a:pt x="1328026" y="251993"/>
                  </a:lnTo>
                  <a:lnTo>
                    <a:pt x="1364221" y="271792"/>
                  </a:lnTo>
                  <a:lnTo>
                    <a:pt x="1405890" y="278892"/>
                  </a:lnTo>
                  <a:lnTo>
                    <a:pt x="1447546" y="271792"/>
                  </a:lnTo>
                  <a:lnTo>
                    <a:pt x="1483741" y="251993"/>
                  </a:lnTo>
                  <a:lnTo>
                    <a:pt x="1512277" y="221805"/>
                  </a:lnTo>
                  <a:lnTo>
                    <a:pt x="1530985" y="183527"/>
                  </a:lnTo>
                  <a:lnTo>
                    <a:pt x="1537716" y="139446"/>
                  </a:lnTo>
                  <a:close/>
                </a:path>
                <a:path w="2796540" h="2971800">
                  <a:moveTo>
                    <a:pt x="2796540" y="2971800"/>
                  </a:moveTo>
                  <a:lnTo>
                    <a:pt x="2759824" y="2934703"/>
                  </a:lnTo>
                  <a:lnTo>
                    <a:pt x="2722461" y="2898775"/>
                  </a:lnTo>
                  <a:lnTo>
                    <a:pt x="2684449" y="2864027"/>
                  </a:lnTo>
                  <a:lnTo>
                    <a:pt x="2645803" y="2830449"/>
                  </a:lnTo>
                  <a:lnTo>
                    <a:pt x="2606573" y="2798051"/>
                  </a:lnTo>
                  <a:lnTo>
                    <a:pt x="2566759" y="2766834"/>
                  </a:lnTo>
                  <a:lnTo>
                    <a:pt x="2526385" y="2736786"/>
                  </a:lnTo>
                  <a:lnTo>
                    <a:pt x="2485466" y="2707906"/>
                  </a:lnTo>
                  <a:lnTo>
                    <a:pt x="2444038" y="2680220"/>
                  </a:lnTo>
                  <a:lnTo>
                    <a:pt x="2402128" y="2653703"/>
                  </a:lnTo>
                  <a:lnTo>
                    <a:pt x="2359736" y="2628354"/>
                  </a:lnTo>
                  <a:lnTo>
                    <a:pt x="2316886" y="2604185"/>
                  </a:lnTo>
                  <a:lnTo>
                    <a:pt x="2273617" y="2581198"/>
                  </a:lnTo>
                  <a:lnTo>
                    <a:pt x="2229929" y="2559393"/>
                  </a:lnTo>
                  <a:lnTo>
                    <a:pt x="2185860" y="2538755"/>
                  </a:lnTo>
                  <a:lnTo>
                    <a:pt x="2141436" y="2519299"/>
                  </a:lnTo>
                  <a:lnTo>
                    <a:pt x="2096655" y="2501023"/>
                  </a:lnTo>
                  <a:lnTo>
                    <a:pt x="2051558" y="2483929"/>
                  </a:lnTo>
                  <a:lnTo>
                    <a:pt x="2006155" y="2468003"/>
                  </a:lnTo>
                  <a:lnTo>
                    <a:pt x="1960473" y="2453259"/>
                  </a:lnTo>
                  <a:lnTo>
                    <a:pt x="1914537" y="2439695"/>
                  </a:lnTo>
                  <a:lnTo>
                    <a:pt x="1868360" y="2427300"/>
                  </a:lnTo>
                  <a:lnTo>
                    <a:pt x="1821967" y="2416098"/>
                  </a:lnTo>
                  <a:lnTo>
                    <a:pt x="1775383" y="2406065"/>
                  </a:lnTo>
                  <a:lnTo>
                    <a:pt x="1728622" y="2397214"/>
                  </a:lnTo>
                  <a:lnTo>
                    <a:pt x="1681708" y="2389543"/>
                  </a:lnTo>
                  <a:lnTo>
                    <a:pt x="1634667" y="2383053"/>
                  </a:lnTo>
                  <a:lnTo>
                    <a:pt x="1587512" y="2377744"/>
                  </a:lnTo>
                  <a:lnTo>
                    <a:pt x="1540281" y="2373617"/>
                  </a:lnTo>
                  <a:lnTo>
                    <a:pt x="1502435" y="2371255"/>
                  </a:lnTo>
                  <a:lnTo>
                    <a:pt x="1454645" y="310896"/>
                  </a:lnTo>
                  <a:lnTo>
                    <a:pt x="1446771" y="313156"/>
                  </a:lnTo>
                  <a:lnTo>
                    <a:pt x="1438732" y="314845"/>
                  </a:lnTo>
                  <a:lnTo>
                    <a:pt x="1422285" y="317246"/>
                  </a:lnTo>
                  <a:lnTo>
                    <a:pt x="1413840" y="317804"/>
                  </a:lnTo>
                  <a:lnTo>
                    <a:pt x="1405280" y="317804"/>
                  </a:lnTo>
                  <a:lnTo>
                    <a:pt x="1393228" y="317385"/>
                  </a:lnTo>
                  <a:lnTo>
                    <a:pt x="1381442" y="316153"/>
                  </a:lnTo>
                  <a:lnTo>
                    <a:pt x="1369923" y="314121"/>
                  </a:lnTo>
                  <a:lnTo>
                    <a:pt x="1358646" y="311315"/>
                  </a:lnTo>
                  <a:lnTo>
                    <a:pt x="1310868" y="2370391"/>
                  </a:lnTo>
                  <a:lnTo>
                    <a:pt x="1256245" y="2373617"/>
                  </a:lnTo>
                  <a:lnTo>
                    <a:pt x="1209014" y="2377744"/>
                  </a:lnTo>
                  <a:lnTo>
                    <a:pt x="1161859" y="2383053"/>
                  </a:lnTo>
                  <a:lnTo>
                    <a:pt x="1114818" y="2389543"/>
                  </a:lnTo>
                  <a:lnTo>
                    <a:pt x="1067904" y="2397214"/>
                  </a:lnTo>
                  <a:lnTo>
                    <a:pt x="1021156" y="2406065"/>
                  </a:lnTo>
                  <a:lnTo>
                    <a:pt x="974559" y="2416098"/>
                  </a:lnTo>
                  <a:lnTo>
                    <a:pt x="928166" y="2427300"/>
                  </a:lnTo>
                  <a:lnTo>
                    <a:pt x="881989" y="2439695"/>
                  </a:lnTo>
                  <a:lnTo>
                    <a:pt x="836053" y="2453259"/>
                  </a:lnTo>
                  <a:lnTo>
                    <a:pt x="790371" y="2468003"/>
                  </a:lnTo>
                  <a:lnTo>
                    <a:pt x="744969" y="2483929"/>
                  </a:lnTo>
                  <a:lnTo>
                    <a:pt x="699871" y="2501023"/>
                  </a:lnTo>
                  <a:lnTo>
                    <a:pt x="655091" y="2519299"/>
                  </a:lnTo>
                  <a:lnTo>
                    <a:pt x="610666" y="2538755"/>
                  </a:lnTo>
                  <a:lnTo>
                    <a:pt x="566597" y="2559393"/>
                  </a:lnTo>
                  <a:lnTo>
                    <a:pt x="522909" y="2581198"/>
                  </a:lnTo>
                  <a:lnTo>
                    <a:pt x="479640" y="2604185"/>
                  </a:lnTo>
                  <a:lnTo>
                    <a:pt x="436791" y="2628354"/>
                  </a:lnTo>
                  <a:lnTo>
                    <a:pt x="394398" y="2653703"/>
                  </a:lnTo>
                  <a:lnTo>
                    <a:pt x="352488" y="2680220"/>
                  </a:lnTo>
                  <a:lnTo>
                    <a:pt x="311061" y="2707906"/>
                  </a:lnTo>
                  <a:lnTo>
                    <a:pt x="270141" y="2736786"/>
                  </a:lnTo>
                  <a:lnTo>
                    <a:pt x="229768" y="2766834"/>
                  </a:lnTo>
                  <a:lnTo>
                    <a:pt x="189953" y="2798051"/>
                  </a:lnTo>
                  <a:lnTo>
                    <a:pt x="150723" y="2830449"/>
                  </a:lnTo>
                  <a:lnTo>
                    <a:pt x="112077" y="2864027"/>
                  </a:lnTo>
                  <a:lnTo>
                    <a:pt x="74066" y="2898775"/>
                  </a:lnTo>
                  <a:lnTo>
                    <a:pt x="36703" y="2934703"/>
                  </a:lnTo>
                  <a:lnTo>
                    <a:pt x="0" y="2971800"/>
                  </a:lnTo>
                  <a:lnTo>
                    <a:pt x="1296924" y="2971800"/>
                  </a:lnTo>
                  <a:lnTo>
                    <a:pt x="1516380" y="2971800"/>
                  </a:lnTo>
                  <a:lnTo>
                    <a:pt x="2796540" y="2971800"/>
                  </a:lnTo>
                  <a:close/>
                </a:path>
              </a:pathLst>
            </a:custGeom>
            <a:solidFill>
              <a:srgbClr val="EAEAE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 descr=""/>
          <p:cNvSpPr txBox="1"/>
          <p:nvPr/>
        </p:nvSpPr>
        <p:spPr>
          <a:xfrm>
            <a:off x="11243443" y="6599693"/>
            <a:ext cx="855980" cy="1657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50"/>
              </a:lnSpc>
            </a:pP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Hydro-Québec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  <p:transition spd="med">
    <p:fade thruBlk="0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618912" y="168655"/>
            <a:ext cx="401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Public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400871" y="2662297"/>
            <a:ext cx="5837555" cy="953135"/>
          </a:xfrm>
          <a:prstGeom prst="rect"/>
        </p:spPr>
        <p:txBody>
          <a:bodyPr wrap="square" lIns="0" tIns="67945" rIns="0" bIns="0" rtlCol="0" vert="horz">
            <a:spAutoFit/>
          </a:bodyPr>
          <a:lstStyle/>
          <a:p>
            <a:pPr marL="12700" marR="5080" indent="731520">
              <a:lnSpc>
                <a:spcPts val="3460"/>
              </a:lnSpc>
              <a:spcBef>
                <a:spcPts val="535"/>
              </a:spcBef>
            </a:pPr>
            <a:r>
              <a:rPr dirty="0" sz="3200">
                <a:solidFill>
                  <a:srgbClr val="FF9B00"/>
                </a:solidFill>
              </a:rPr>
              <a:t>Les</a:t>
            </a:r>
            <a:r>
              <a:rPr dirty="0" sz="3200" spc="-65">
                <a:solidFill>
                  <a:srgbClr val="FF9B00"/>
                </a:solidFill>
              </a:rPr>
              <a:t> </a:t>
            </a:r>
            <a:r>
              <a:rPr dirty="0" sz="3200">
                <a:solidFill>
                  <a:srgbClr val="FF9B00"/>
                </a:solidFill>
              </a:rPr>
              <a:t>critères</a:t>
            </a:r>
            <a:r>
              <a:rPr dirty="0" sz="3200" spc="-90">
                <a:solidFill>
                  <a:srgbClr val="FF9B00"/>
                </a:solidFill>
              </a:rPr>
              <a:t> </a:t>
            </a:r>
            <a:r>
              <a:rPr dirty="0" sz="3200">
                <a:solidFill>
                  <a:srgbClr val="FF9B00"/>
                </a:solidFill>
              </a:rPr>
              <a:t>techniques</a:t>
            </a:r>
            <a:r>
              <a:rPr dirty="0" sz="3200" spc="-85">
                <a:solidFill>
                  <a:srgbClr val="FF9B00"/>
                </a:solidFill>
              </a:rPr>
              <a:t> </a:t>
            </a:r>
            <a:r>
              <a:rPr dirty="0" sz="3200" spc="-25">
                <a:solidFill>
                  <a:srgbClr val="FF9B00"/>
                </a:solidFill>
              </a:rPr>
              <a:t>de </a:t>
            </a:r>
            <a:r>
              <a:rPr dirty="0" sz="3200">
                <a:solidFill>
                  <a:srgbClr val="FF9B00"/>
                </a:solidFill>
              </a:rPr>
              <a:t>conception</a:t>
            </a:r>
            <a:r>
              <a:rPr dirty="0" sz="3200" spc="-80">
                <a:solidFill>
                  <a:srgbClr val="FF9B00"/>
                </a:solidFill>
              </a:rPr>
              <a:t> </a:t>
            </a:r>
            <a:r>
              <a:rPr dirty="0" sz="3200">
                <a:solidFill>
                  <a:srgbClr val="FF9B00"/>
                </a:solidFill>
              </a:rPr>
              <a:t>du</a:t>
            </a:r>
            <a:r>
              <a:rPr dirty="0" sz="3200" spc="-40">
                <a:solidFill>
                  <a:srgbClr val="FF9B00"/>
                </a:solidFill>
              </a:rPr>
              <a:t> </a:t>
            </a:r>
            <a:r>
              <a:rPr dirty="0" sz="3200">
                <a:solidFill>
                  <a:srgbClr val="FF9B00"/>
                </a:solidFill>
              </a:rPr>
              <a:t>réseau</a:t>
            </a:r>
            <a:r>
              <a:rPr dirty="0" sz="3200" spc="-55">
                <a:solidFill>
                  <a:srgbClr val="FF9B00"/>
                </a:solidFill>
              </a:rPr>
              <a:t> </a:t>
            </a:r>
            <a:r>
              <a:rPr dirty="0" sz="3200">
                <a:solidFill>
                  <a:srgbClr val="FF9B00"/>
                </a:solidFill>
              </a:rPr>
              <a:t>de</a:t>
            </a:r>
            <a:r>
              <a:rPr dirty="0" sz="3200" spc="-30">
                <a:solidFill>
                  <a:srgbClr val="FF9B00"/>
                </a:solidFill>
              </a:rPr>
              <a:t> </a:t>
            </a:r>
            <a:r>
              <a:rPr dirty="0" sz="3200" spc="-10">
                <a:solidFill>
                  <a:srgbClr val="FF9B00"/>
                </a:solidFill>
              </a:rPr>
              <a:t>transport</a:t>
            </a:r>
            <a:endParaRPr sz="3200"/>
          </a:p>
        </p:txBody>
      </p:sp>
      <p:sp>
        <p:nvSpPr>
          <p:cNvPr id="4" name="object 4" descr=""/>
          <p:cNvSpPr/>
          <p:nvPr/>
        </p:nvSpPr>
        <p:spPr>
          <a:xfrm>
            <a:off x="7421112" y="575304"/>
            <a:ext cx="3744595" cy="5570220"/>
          </a:xfrm>
          <a:custGeom>
            <a:avLst/>
            <a:gdLst/>
            <a:ahLst/>
            <a:cxnLst/>
            <a:rect l="l" t="t" r="r" b="b"/>
            <a:pathLst>
              <a:path w="3744595" h="5570220">
                <a:moveTo>
                  <a:pt x="2646095" y="4815497"/>
                </a:moveTo>
                <a:lnTo>
                  <a:pt x="2446388" y="5020589"/>
                </a:lnTo>
                <a:lnTo>
                  <a:pt x="2779229" y="5348732"/>
                </a:lnTo>
                <a:lnTo>
                  <a:pt x="2646095" y="4815497"/>
                </a:lnTo>
                <a:close/>
              </a:path>
              <a:path w="3744595" h="5570220">
                <a:moveTo>
                  <a:pt x="1214882" y="4815497"/>
                </a:moveTo>
                <a:lnTo>
                  <a:pt x="1081735" y="5348732"/>
                </a:lnTo>
                <a:lnTo>
                  <a:pt x="1414576" y="5020589"/>
                </a:lnTo>
                <a:lnTo>
                  <a:pt x="1214882" y="4815497"/>
                </a:lnTo>
                <a:close/>
              </a:path>
              <a:path w="3744595" h="5570220">
                <a:moveTo>
                  <a:pt x="2221725" y="4799088"/>
                </a:moveTo>
                <a:lnTo>
                  <a:pt x="2421432" y="4971364"/>
                </a:lnTo>
                <a:lnTo>
                  <a:pt x="2604490" y="4799088"/>
                </a:lnTo>
                <a:lnTo>
                  <a:pt x="2221725" y="4799088"/>
                </a:lnTo>
                <a:close/>
              </a:path>
              <a:path w="3744595" h="5570220">
                <a:moveTo>
                  <a:pt x="1281442" y="4799088"/>
                </a:moveTo>
                <a:lnTo>
                  <a:pt x="1456182" y="4971364"/>
                </a:lnTo>
                <a:lnTo>
                  <a:pt x="1639252" y="4799088"/>
                </a:lnTo>
                <a:lnTo>
                  <a:pt x="1281442" y="4799088"/>
                </a:lnTo>
                <a:close/>
              </a:path>
              <a:path w="3744595" h="5570220">
                <a:moveTo>
                  <a:pt x="1930488" y="4618609"/>
                </a:moveTo>
                <a:lnTo>
                  <a:pt x="1880565" y="4684242"/>
                </a:lnTo>
                <a:lnTo>
                  <a:pt x="1972094" y="4684242"/>
                </a:lnTo>
                <a:lnTo>
                  <a:pt x="1930488" y="4618609"/>
                </a:lnTo>
                <a:close/>
              </a:path>
              <a:path w="3744595" h="5570220">
                <a:moveTo>
                  <a:pt x="1572679" y="4265853"/>
                </a:moveTo>
                <a:lnTo>
                  <a:pt x="1256487" y="4684242"/>
                </a:lnTo>
                <a:lnTo>
                  <a:pt x="1797354" y="4684242"/>
                </a:lnTo>
                <a:lnTo>
                  <a:pt x="1880565" y="4577588"/>
                </a:lnTo>
                <a:lnTo>
                  <a:pt x="1572679" y="4265853"/>
                </a:lnTo>
                <a:close/>
              </a:path>
              <a:path w="3744595" h="5570220">
                <a:moveTo>
                  <a:pt x="2288286" y="4265853"/>
                </a:moveTo>
                <a:lnTo>
                  <a:pt x="1972094" y="4577588"/>
                </a:lnTo>
                <a:lnTo>
                  <a:pt x="2063623" y="4684242"/>
                </a:lnTo>
                <a:lnTo>
                  <a:pt x="2621127" y="4684242"/>
                </a:lnTo>
                <a:lnTo>
                  <a:pt x="2621127" y="4659630"/>
                </a:lnTo>
                <a:lnTo>
                  <a:pt x="2288286" y="4265853"/>
                </a:lnTo>
                <a:close/>
              </a:path>
              <a:path w="3744595" h="5570220">
                <a:moveTo>
                  <a:pt x="1389621" y="4085374"/>
                </a:moveTo>
                <a:lnTo>
                  <a:pt x="1281442" y="4552988"/>
                </a:lnTo>
                <a:lnTo>
                  <a:pt x="1522755" y="4224845"/>
                </a:lnTo>
                <a:lnTo>
                  <a:pt x="1389621" y="4085374"/>
                </a:lnTo>
                <a:close/>
              </a:path>
              <a:path w="3744595" h="5570220">
                <a:moveTo>
                  <a:pt x="2463038" y="4085374"/>
                </a:moveTo>
                <a:lnTo>
                  <a:pt x="2329891" y="4224845"/>
                </a:lnTo>
                <a:lnTo>
                  <a:pt x="2579522" y="4528375"/>
                </a:lnTo>
                <a:lnTo>
                  <a:pt x="2463038" y="4085374"/>
                </a:lnTo>
                <a:close/>
              </a:path>
              <a:path w="3744595" h="5570220">
                <a:moveTo>
                  <a:pt x="1930488" y="3798252"/>
                </a:moveTo>
                <a:lnTo>
                  <a:pt x="1614284" y="4224845"/>
                </a:lnTo>
                <a:lnTo>
                  <a:pt x="1930488" y="4552988"/>
                </a:lnTo>
                <a:lnTo>
                  <a:pt x="2263330" y="4224845"/>
                </a:lnTo>
                <a:lnTo>
                  <a:pt x="1930488" y="3798252"/>
                </a:lnTo>
                <a:close/>
              </a:path>
              <a:path w="3744595" h="5570220">
                <a:moveTo>
                  <a:pt x="2288286" y="3363468"/>
                </a:moveTo>
                <a:lnTo>
                  <a:pt x="1972094" y="3757231"/>
                </a:lnTo>
                <a:lnTo>
                  <a:pt x="2313254" y="4175620"/>
                </a:lnTo>
                <a:lnTo>
                  <a:pt x="2446388" y="4019753"/>
                </a:lnTo>
                <a:lnTo>
                  <a:pt x="2288286" y="3363468"/>
                </a:lnTo>
                <a:close/>
              </a:path>
              <a:path w="3744595" h="5570220">
                <a:moveTo>
                  <a:pt x="1572679" y="3363468"/>
                </a:moveTo>
                <a:lnTo>
                  <a:pt x="1414576" y="4019753"/>
                </a:lnTo>
                <a:lnTo>
                  <a:pt x="1572679" y="4175620"/>
                </a:lnTo>
                <a:lnTo>
                  <a:pt x="1905520" y="3757231"/>
                </a:lnTo>
                <a:lnTo>
                  <a:pt x="1572679" y="3363468"/>
                </a:lnTo>
                <a:close/>
              </a:path>
              <a:path w="3744595" h="5570220">
                <a:moveTo>
                  <a:pt x="1614284" y="3338855"/>
                </a:moveTo>
                <a:lnTo>
                  <a:pt x="1930488" y="3716223"/>
                </a:lnTo>
                <a:lnTo>
                  <a:pt x="2246680" y="3338855"/>
                </a:lnTo>
                <a:lnTo>
                  <a:pt x="1614284" y="3338855"/>
                </a:lnTo>
                <a:close/>
              </a:path>
              <a:path w="3744595" h="5570220">
                <a:moveTo>
                  <a:pt x="1930488" y="2936875"/>
                </a:moveTo>
                <a:lnTo>
                  <a:pt x="1639252" y="3224009"/>
                </a:lnTo>
                <a:lnTo>
                  <a:pt x="2221725" y="3224009"/>
                </a:lnTo>
                <a:lnTo>
                  <a:pt x="1930488" y="2936875"/>
                </a:lnTo>
                <a:close/>
              </a:path>
              <a:path w="3744595" h="5570220">
                <a:moveTo>
                  <a:pt x="2221725" y="2649753"/>
                </a:moveTo>
                <a:lnTo>
                  <a:pt x="1972094" y="2895866"/>
                </a:lnTo>
                <a:lnTo>
                  <a:pt x="2263330" y="3158375"/>
                </a:lnTo>
                <a:lnTo>
                  <a:pt x="2221725" y="2649753"/>
                </a:lnTo>
                <a:close/>
              </a:path>
              <a:path w="3744595" h="5570220">
                <a:moveTo>
                  <a:pt x="1664208" y="2649753"/>
                </a:moveTo>
                <a:lnTo>
                  <a:pt x="1614284" y="3158375"/>
                </a:lnTo>
                <a:lnTo>
                  <a:pt x="1880565" y="2895866"/>
                </a:lnTo>
                <a:lnTo>
                  <a:pt x="1664208" y="2649753"/>
                </a:lnTo>
                <a:close/>
              </a:path>
              <a:path w="3744595" h="5570220">
                <a:moveTo>
                  <a:pt x="2288286" y="2296998"/>
                </a:moveTo>
                <a:lnTo>
                  <a:pt x="2313254" y="2543111"/>
                </a:lnTo>
                <a:lnTo>
                  <a:pt x="3411626" y="2543111"/>
                </a:lnTo>
                <a:lnTo>
                  <a:pt x="2288286" y="2296998"/>
                </a:lnTo>
                <a:close/>
              </a:path>
              <a:path w="3744595" h="5570220">
                <a:moveTo>
                  <a:pt x="1572679" y="2296998"/>
                </a:moveTo>
                <a:lnTo>
                  <a:pt x="357809" y="2543111"/>
                </a:lnTo>
                <a:lnTo>
                  <a:pt x="1547723" y="2543111"/>
                </a:lnTo>
                <a:lnTo>
                  <a:pt x="1572679" y="2296998"/>
                </a:lnTo>
                <a:close/>
              </a:path>
              <a:path w="3744595" h="5570220">
                <a:moveTo>
                  <a:pt x="1930488" y="2280589"/>
                </a:moveTo>
                <a:lnTo>
                  <a:pt x="1664208" y="2543111"/>
                </a:lnTo>
                <a:lnTo>
                  <a:pt x="1664208" y="2584132"/>
                </a:lnTo>
                <a:lnTo>
                  <a:pt x="1930488" y="2854845"/>
                </a:lnTo>
                <a:lnTo>
                  <a:pt x="2196757" y="2584132"/>
                </a:lnTo>
                <a:lnTo>
                  <a:pt x="2196757" y="2543111"/>
                </a:lnTo>
                <a:lnTo>
                  <a:pt x="1930488" y="2280589"/>
                </a:lnTo>
                <a:close/>
              </a:path>
              <a:path w="3744595" h="5570220">
                <a:moveTo>
                  <a:pt x="2155151" y="2059101"/>
                </a:moveTo>
                <a:lnTo>
                  <a:pt x="1972094" y="2231377"/>
                </a:lnTo>
                <a:lnTo>
                  <a:pt x="2196757" y="2452865"/>
                </a:lnTo>
                <a:lnTo>
                  <a:pt x="2155151" y="2059101"/>
                </a:lnTo>
                <a:close/>
              </a:path>
              <a:path w="3744595" h="5570220">
                <a:moveTo>
                  <a:pt x="1705813" y="2059101"/>
                </a:moveTo>
                <a:lnTo>
                  <a:pt x="1664208" y="2452865"/>
                </a:lnTo>
                <a:lnTo>
                  <a:pt x="1880565" y="2231377"/>
                </a:lnTo>
                <a:lnTo>
                  <a:pt x="1705813" y="2059101"/>
                </a:lnTo>
                <a:close/>
              </a:path>
              <a:path w="3744595" h="5570220">
                <a:moveTo>
                  <a:pt x="1930488" y="1706346"/>
                </a:moveTo>
                <a:lnTo>
                  <a:pt x="1705813" y="1927847"/>
                </a:lnTo>
                <a:lnTo>
                  <a:pt x="1705813" y="1993468"/>
                </a:lnTo>
                <a:lnTo>
                  <a:pt x="1930488" y="2214968"/>
                </a:lnTo>
                <a:lnTo>
                  <a:pt x="2155151" y="1993468"/>
                </a:lnTo>
                <a:lnTo>
                  <a:pt x="2155151" y="1927847"/>
                </a:lnTo>
                <a:lnTo>
                  <a:pt x="1930488" y="1706346"/>
                </a:lnTo>
                <a:close/>
              </a:path>
              <a:path w="3744595" h="5570220">
                <a:moveTo>
                  <a:pt x="2246680" y="1616113"/>
                </a:moveTo>
                <a:lnTo>
                  <a:pt x="2263330" y="1837601"/>
                </a:lnTo>
                <a:lnTo>
                  <a:pt x="3253536" y="1837601"/>
                </a:lnTo>
                <a:lnTo>
                  <a:pt x="2246680" y="1616113"/>
                </a:lnTo>
                <a:close/>
              </a:path>
              <a:path w="3744595" h="5570220">
                <a:moveTo>
                  <a:pt x="1639252" y="1616113"/>
                </a:moveTo>
                <a:lnTo>
                  <a:pt x="515912" y="1837601"/>
                </a:lnTo>
                <a:lnTo>
                  <a:pt x="1614284" y="1837601"/>
                </a:lnTo>
                <a:lnTo>
                  <a:pt x="1639252" y="1616113"/>
                </a:lnTo>
                <a:close/>
              </a:path>
              <a:path w="3744595" h="5570220">
                <a:moveTo>
                  <a:pt x="1747418" y="1525866"/>
                </a:moveTo>
                <a:lnTo>
                  <a:pt x="1730781" y="1837601"/>
                </a:lnTo>
                <a:lnTo>
                  <a:pt x="1880565" y="1681734"/>
                </a:lnTo>
                <a:lnTo>
                  <a:pt x="1747418" y="1525866"/>
                </a:lnTo>
                <a:close/>
              </a:path>
              <a:path w="3744595" h="5570220">
                <a:moveTo>
                  <a:pt x="2105228" y="1525866"/>
                </a:moveTo>
                <a:lnTo>
                  <a:pt x="1972094" y="1681734"/>
                </a:lnTo>
                <a:lnTo>
                  <a:pt x="2155151" y="1862213"/>
                </a:lnTo>
                <a:lnTo>
                  <a:pt x="2105228" y="1525866"/>
                </a:lnTo>
                <a:close/>
              </a:path>
              <a:path w="3744595" h="5570220">
                <a:moveTo>
                  <a:pt x="1930488" y="1082878"/>
                </a:moveTo>
                <a:lnTo>
                  <a:pt x="1747418" y="1369999"/>
                </a:lnTo>
                <a:lnTo>
                  <a:pt x="1747418" y="1460233"/>
                </a:lnTo>
                <a:lnTo>
                  <a:pt x="1930488" y="1640713"/>
                </a:lnTo>
                <a:lnTo>
                  <a:pt x="2105228" y="1435633"/>
                </a:lnTo>
                <a:lnTo>
                  <a:pt x="2105228" y="1369999"/>
                </a:lnTo>
                <a:lnTo>
                  <a:pt x="1930488" y="1082878"/>
                </a:lnTo>
                <a:close/>
              </a:path>
              <a:path w="3744595" h="5570220">
                <a:moveTo>
                  <a:pt x="2171801" y="910602"/>
                </a:moveTo>
                <a:lnTo>
                  <a:pt x="2196757" y="1148499"/>
                </a:lnTo>
                <a:lnTo>
                  <a:pt x="3095434" y="1148499"/>
                </a:lnTo>
                <a:lnTo>
                  <a:pt x="2171801" y="910602"/>
                </a:lnTo>
                <a:close/>
              </a:path>
              <a:path w="3744595" h="5570220">
                <a:moveTo>
                  <a:pt x="1680857" y="910602"/>
                </a:moveTo>
                <a:lnTo>
                  <a:pt x="674014" y="1148499"/>
                </a:lnTo>
                <a:lnTo>
                  <a:pt x="1664208" y="1148499"/>
                </a:lnTo>
                <a:lnTo>
                  <a:pt x="1680857" y="910602"/>
                </a:lnTo>
                <a:close/>
              </a:path>
              <a:path w="3744595" h="5570220">
                <a:moveTo>
                  <a:pt x="2063623" y="885990"/>
                </a:moveTo>
                <a:lnTo>
                  <a:pt x="1972094" y="1041857"/>
                </a:lnTo>
                <a:lnTo>
                  <a:pt x="2088591" y="1238745"/>
                </a:lnTo>
                <a:lnTo>
                  <a:pt x="2063623" y="885990"/>
                </a:lnTo>
                <a:close/>
              </a:path>
              <a:path w="3744595" h="5570220">
                <a:moveTo>
                  <a:pt x="1797354" y="885990"/>
                </a:moveTo>
                <a:lnTo>
                  <a:pt x="1772386" y="1238745"/>
                </a:lnTo>
                <a:lnTo>
                  <a:pt x="1905520" y="1041857"/>
                </a:lnTo>
                <a:lnTo>
                  <a:pt x="1797354" y="885990"/>
                </a:lnTo>
                <a:close/>
              </a:path>
              <a:path w="3744595" h="5570220">
                <a:moveTo>
                  <a:pt x="1813991" y="795756"/>
                </a:moveTo>
                <a:lnTo>
                  <a:pt x="1930488" y="976223"/>
                </a:lnTo>
                <a:lnTo>
                  <a:pt x="2038654" y="795756"/>
                </a:lnTo>
                <a:lnTo>
                  <a:pt x="1813991" y="795756"/>
                </a:lnTo>
                <a:close/>
              </a:path>
              <a:path w="3744595" h="5570220">
                <a:moveTo>
                  <a:pt x="1930488" y="246113"/>
                </a:moveTo>
                <a:lnTo>
                  <a:pt x="1813991" y="689101"/>
                </a:lnTo>
                <a:lnTo>
                  <a:pt x="2038654" y="689101"/>
                </a:lnTo>
                <a:lnTo>
                  <a:pt x="1930488" y="246113"/>
                </a:lnTo>
                <a:close/>
              </a:path>
              <a:path w="3744595" h="5570220">
                <a:moveTo>
                  <a:pt x="1880565" y="0"/>
                </a:moveTo>
                <a:lnTo>
                  <a:pt x="1930488" y="0"/>
                </a:lnTo>
                <a:lnTo>
                  <a:pt x="1997049" y="0"/>
                </a:lnTo>
                <a:lnTo>
                  <a:pt x="2155151" y="730123"/>
                </a:lnTo>
                <a:lnTo>
                  <a:pt x="2171801" y="861377"/>
                </a:lnTo>
                <a:lnTo>
                  <a:pt x="3361702" y="1148499"/>
                </a:lnTo>
                <a:lnTo>
                  <a:pt x="3361702" y="1460233"/>
                </a:lnTo>
                <a:lnTo>
                  <a:pt x="3386670" y="1460233"/>
                </a:lnTo>
                <a:lnTo>
                  <a:pt x="3411626" y="1460233"/>
                </a:lnTo>
                <a:lnTo>
                  <a:pt x="3411626" y="1484845"/>
                </a:lnTo>
                <a:lnTo>
                  <a:pt x="3386670" y="1484845"/>
                </a:lnTo>
                <a:lnTo>
                  <a:pt x="3361702" y="1501254"/>
                </a:lnTo>
                <a:lnTo>
                  <a:pt x="3386670" y="1501254"/>
                </a:lnTo>
                <a:lnTo>
                  <a:pt x="3411626" y="1501254"/>
                </a:lnTo>
                <a:lnTo>
                  <a:pt x="3411626" y="1525866"/>
                </a:lnTo>
                <a:lnTo>
                  <a:pt x="3386670" y="1525866"/>
                </a:lnTo>
                <a:lnTo>
                  <a:pt x="3361702" y="1550479"/>
                </a:lnTo>
                <a:lnTo>
                  <a:pt x="3386670" y="1550479"/>
                </a:lnTo>
                <a:lnTo>
                  <a:pt x="3411626" y="1550479"/>
                </a:lnTo>
                <a:lnTo>
                  <a:pt x="3411626" y="1575092"/>
                </a:lnTo>
                <a:lnTo>
                  <a:pt x="3386670" y="1575092"/>
                </a:lnTo>
                <a:lnTo>
                  <a:pt x="3361702" y="1591500"/>
                </a:lnTo>
                <a:lnTo>
                  <a:pt x="3386670" y="1591500"/>
                </a:lnTo>
                <a:lnTo>
                  <a:pt x="3411626" y="1616113"/>
                </a:lnTo>
                <a:lnTo>
                  <a:pt x="3386670" y="1616113"/>
                </a:lnTo>
                <a:lnTo>
                  <a:pt x="3361702" y="1640713"/>
                </a:lnTo>
                <a:lnTo>
                  <a:pt x="3386670" y="1640713"/>
                </a:lnTo>
                <a:lnTo>
                  <a:pt x="3411626" y="1657121"/>
                </a:lnTo>
                <a:lnTo>
                  <a:pt x="3361702" y="1681734"/>
                </a:lnTo>
                <a:lnTo>
                  <a:pt x="3320097" y="1681734"/>
                </a:lnTo>
                <a:lnTo>
                  <a:pt x="3295142" y="1681734"/>
                </a:lnTo>
                <a:lnTo>
                  <a:pt x="3253536" y="1657121"/>
                </a:lnTo>
                <a:lnTo>
                  <a:pt x="3228568" y="1657121"/>
                </a:lnTo>
                <a:lnTo>
                  <a:pt x="3253536" y="1657121"/>
                </a:lnTo>
                <a:lnTo>
                  <a:pt x="3270173" y="1640713"/>
                </a:lnTo>
                <a:lnTo>
                  <a:pt x="3270173" y="1616113"/>
                </a:lnTo>
                <a:lnTo>
                  <a:pt x="3253536" y="1616113"/>
                </a:lnTo>
                <a:lnTo>
                  <a:pt x="3228568" y="1616113"/>
                </a:lnTo>
                <a:lnTo>
                  <a:pt x="3253536" y="1616113"/>
                </a:lnTo>
                <a:lnTo>
                  <a:pt x="3270173" y="1591500"/>
                </a:lnTo>
                <a:lnTo>
                  <a:pt x="3270173" y="1575092"/>
                </a:lnTo>
                <a:lnTo>
                  <a:pt x="3253536" y="1575092"/>
                </a:lnTo>
                <a:lnTo>
                  <a:pt x="3228568" y="1575092"/>
                </a:lnTo>
                <a:lnTo>
                  <a:pt x="3253536" y="1550479"/>
                </a:lnTo>
                <a:lnTo>
                  <a:pt x="3270173" y="1550479"/>
                </a:lnTo>
                <a:lnTo>
                  <a:pt x="3270173" y="1525866"/>
                </a:lnTo>
                <a:lnTo>
                  <a:pt x="3253536" y="1525866"/>
                </a:lnTo>
                <a:lnTo>
                  <a:pt x="3228568" y="1525866"/>
                </a:lnTo>
                <a:lnTo>
                  <a:pt x="3253536" y="1501254"/>
                </a:lnTo>
                <a:lnTo>
                  <a:pt x="3270173" y="1501254"/>
                </a:lnTo>
                <a:lnTo>
                  <a:pt x="3270173" y="1484845"/>
                </a:lnTo>
                <a:lnTo>
                  <a:pt x="3253536" y="1484845"/>
                </a:lnTo>
                <a:lnTo>
                  <a:pt x="3228568" y="1460233"/>
                </a:lnTo>
                <a:lnTo>
                  <a:pt x="3253536" y="1460233"/>
                </a:lnTo>
                <a:lnTo>
                  <a:pt x="3270173" y="1460233"/>
                </a:lnTo>
                <a:lnTo>
                  <a:pt x="3295142" y="1460233"/>
                </a:lnTo>
                <a:lnTo>
                  <a:pt x="3295142" y="1197724"/>
                </a:lnTo>
                <a:lnTo>
                  <a:pt x="2196757" y="1197724"/>
                </a:lnTo>
                <a:lnTo>
                  <a:pt x="2246680" y="1550479"/>
                </a:lnTo>
                <a:lnTo>
                  <a:pt x="3519805" y="1862213"/>
                </a:lnTo>
                <a:lnTo>
                  <a:pt x="3519805" y="2149335"/>
                </a:lnTo>
                <a:lnTo>
                  <a:pt x="3561410" y="2149335"/>
                </a:lnTo>
                <a:lnTo>
                  <a:pt x="3586378" y="2165743"/>
                </a:lnTo>
                <a:lnTo>
                  <a:pt x="3561410" y="2165743"/>
                </a:lnTo>
                <a:lnTo>
                  <a:pt x="3561410" y="2190356"/>
                </a:lnTo>
                <a:lnTo>
                  <a:pt x="3544773" y="2190356"/>
                </a:lnTo>
                <a:lnTo>
                  <a:pt x="3561410" y="2190356"/>
                </a:lnTo>
                <a:lnTo>
                  <a:pt x="3561410" y="2214968"/>
                </a:lnTo>
                <a:lnTo>
                  <a:pt x="3586378" y="2214968"/>
                </a:lnTo>
                <a:lnTo>
                  <a:pt x="3561410" y="2214968"/>
                </a:lnTo>
                <a:lnTo>
                  <a:pt x="3561410" y="2231377"/>
                </a:lnTo>
                <a:lnTo>
                  <a:pt x="3544773" y="2231377"/>
                </a:lnTo>
                <a:lnTo>
                  <a:pt x="3561410" y="2255989"/>
                </a:lnTo>
                <a:lnTo>
                  <a:pt x="3586378" y="2255989"/>
                </a:lnTo>
                <a:lnTo>
                  <a:pt x="3561410" y="2280589"/>
                </a:lnTo>
                <a:lnTo>
                  <a:pt x="3544773" y="2280589"/>
                </a:lnTo>
                <a:lnTo>
                  <a:pt x="3561410" y="2296998"/>
                </a:lnTo>
                <a:lnTo>
                  <a:pt x="3586378" y="2296998"/>
                </a:lnTo>
                <a:lnTo>
                  <a:pt x="3561410" y="2321610"/>
                </a:lnTo>
                <a:lnTo>
                  <a:pt x="3544773" y="2321610"/>
                </a:lnTo>
                <a:lnTo>
                  <a:pt x="3561410" y="2346223"/>
                </a:lnTo>
                <a:lnTo>
                  <a:pt x="3586378" y="2346223"/>
                </a:lnTo>
                <a:lnTo>
                  <a:pt x="3561410" y="2362631"/>
                </a:lnTo>
                <a:lnTo>
                  <a:pt x="3544773" y="2362631"/>
                </a:lnTo>
                <a:lnTo>
                  <a:pt x="3494836" y="2362631"/>
                </a:lnTo>
                <a:lnTo>
                  <a:pt x="3453231" y="2362631"/>
                </a:lnTo>
                <a:lnTo>
                  <a:pt x="3428276" y="2362631"/>
                </a:lnTo>
                <a:lnTo>
                  <a:pt x="3411626" y="2346223"/>
                </a:lnTo>
                <a:lnTo>
                  <a:pt x="3428276" y="2346223"/>
                </a:lnTo>
                <a:lnTo>
                  <a:pt x="3453231" y="2321610"/>
                </a:lnTo>
                <a:lnTo>
                  <a:pt x="3428276" y="2321610"/>
                </a:lnTo>
                <a:lnTo>
                  <a:pt x="3411626" y="2321610"/>
                </a:lnTo>
                <a:lnTo>
                  <a:pt x="3411626" y="2296998"/>
                </a:lnTo>
                <a:lnTo>
                  <a:pt x="3428276" y="2296998"/>
                </a:lnTo>
                <a:lnTo>
                  <a:pt x="3453231" y="2280589"/>
                </a:lnTo>
                <a:lnTo>
                  <a:pt x="3428276" y="2280589"/>
                </a:lnTo>
                <a:lnTo>
                  <a:pt x="3411626" y="2280589"/>
                </a:lnTo>
                <a:lnTo>
                  <a:pt x="3411626" y="2255989"/>
                </a:lnTo>
                <a:lnTo>
                  <a:pt x="3428276" y="2255989"/>
                </a:lnTo>
                <a:lnTo>
                  <a:pt x="3453231" y="2231377"/>
                </a:lnTo>
                <a:lnTo>
                  <a:pt x="3428276" y="2231377"/>
                </a:lnTo>
                <a:lnTo>
                  <a:pt x="3411626" y="2214968"/>
                </a:lnTo>
                <a:lnTo>
                  <a:pt x="3428276" y="2190356"/>
                </a:lnTo>
                <a:lnTo>
                  <a:pt x="3453231" y="2190356"/>
                </a:lnTo>
                <a:lnTo>
                  <a:pt x="3428276" y="2190356"/>
                </a:lnTo>
                <a:lnTo>
                  <a:pt x="3411626" y="2165743"/>
                </a:lnTo>
                <a:lnTo>
                  <a:pt x="3428276" y="2149335"/>
                </a:lnTo>
                <a:lnTo>
                  <a:pt x="3478199" y="2149335"/>
                </a:lnTo>
                <a:lnTo>
                  <a:pt x="3478199" y="1903234"/>
                </a:lnTo>
                <a:lnTo>
                  <a:pt x="2263330" y="1903234"/>
                </a:lnTo>
                <a:lnTo>
                  <a:pt x="2288286" y="2231377"/>
                </a:lnTo>
                <a:lnTo>
                  <a:pt x="3702862" y="2543111"/>
                </a:lnTo>
                <a:lnTo>
                  <a:pt x="3702862" y="2854845"/>
                </a:lnTo>
                <a:lnTo>
                  <a:pt x="3719512" y="2854845"/>
                </a:lnTo>
                <a:lnTo>
                  <a:pt x="3744468" y="2854845"/>
                </a:lnTo>
                <a:lnTo>
                  <a:pt x="3744468" y="2871254"/>
                </a:lnTo>
                <a:lnTo>
                  <a:pt x="3719512" y="2871254"/>
                </a:lnTo>
                <a:lnTo>
                  <a:pt x="3719512" y="2895866"/>
                </a:lnTo>
                <a:lnTo>
                  <a:pt x="3744468" y="2895866"/>
                </a:lnTo>
                <a:lnTo>
                  <a:pt x="3744468" y="2920479"/>
                </a:lnTo>
                <a:lnTo>
                  <a:pt x="3719512" y="2920479"/>
                </a:lnTo>
                <a:lnTo>
                  <a:pt x="3719512" y="2936875"/>
                </a:lnTo>
                <a:lnTo>
                  <a:pt x="3744468" y="2936875"/>
                </a:lnTo>
                <a:lnTo>
                  <a:pt x="3744468" y="2961487"/>
                </a:lnTo>
                <a:lnTo>
                  <a:pt x="3719512" y="2961487"/>
                </a:lnTo>
                <a:lnTo>
                  <a:pt x="3719512" y="2986100"/>
                </a:lnTo>
                <a:lnTo>
                  <a:pt x="3744468" y="2986100"/>
                </a:lnTo>
                <a:lnTo>
                  <a:pt x="3744468" y="3010712"/>
                </a:lnTo>
                <a:lnTo>
                  <a:pt x="3719512" y="3010712"/>
                </a:lnTo>
                <a:lnTo>
                  <a:pt x="3719512" y="3027121"/>
                </a:lnTo>
                <a:lnTo>
                  <a:pt x="3744468" y="3051733"/>
                </a:lnTo>
                <a:lnTo>
                  <a:pt x="3702862" y="3076346"/>
                </a:lnTo>
                <a:lnTo>
                  <a:pt x="3677907" y="3076346"/>
                </a:lnTo>
                <a:lnTo>
                  <a:pt x="3627983" y="3076346"/>
                </a:lnTo>
                <a:lnTo>
                  <a:pt x="3586378" y="3051733"/>
                </a:lnTo>
                <a:lnTo>
                  <a:pt x="3611333" y="3027121"/>
                </a:lnTo>
                <a:lnTo>
                  <a:pt x="3611333" y="3010712"/>
                </a:lnTo>
                <a:lnTo>
                  <a:pt x="3586378" y="3010712"/>
                </a:lnTo>
                <a:lnTo>
                  <a:pt x="3586378" y="2986100"/>
                </a:lnTo>
                <a:lnTo>
                  <a:pt x="3611333" y="2986100"/>
                </a:lnTo>
                <a:lnTo>
                  <a:pt x="3611333" y="2961487"/>
                </a:lnTo>
                <a:lnTo>
                  <a:pt x="3586378" y="2961487"/>
                </a:lnTo>
                <a:lnTo>
                  <a:pt x="3586378" y="2936875"/>
                </a:lnTo>
                <a:lnTo>
                  <a:pt x="3611333" y="2936875"/>
                </a:lnTo>
                <a:lnTo>
                  <a:pt x="3611333" y="2920479"/>
                </a:lnTo>
                <a:lnTo>
                  <a:pt x="3586378" y="2920479"/>
                </a:lnTo>
                <a:lnTo>
                  <a:pt x="3586378" y="2895866"/>
                </a:lnTo>
                <a:lnTo>
                  <a:pt x="3611333" y="2895866"/>
                </a:lnTo>
                <a:lnTo>
                  <a:pt x="3611333" y="2871254"/>
                </a:lnTo>
                <a:lnTo>
                  <a:pt x="3586378" y="2871254"/>
                </a:lnTo>
                <a:lnTo>
                  <a:pt x="3586378" y="2854845"/>
                </a:lnTo>
                <a:lnTo>
                  <a:pt x="3611333" y="2854845"/>
                </a:lnTo>
                <a:lnTo>
                  <a:pt x="3627983" y="2854845"/>
                </a:lnTo>
                <a:lnTo>
                  <a:pt x="3627983" y="2584132"/>
                </a:lnTo>
                <a:lnTo>
                  <a:pt x="2313254" y="2584132"/>
                </a:lnTo>
                <a:lnTo>
                  <a:pt x="2379827" y="3273221"/>
                </a:lnTo>
                <a:lnTo>
                  <a:pt x="2962300" y="5529211"/>
                </a:lnTo>
                <a:lnTo>
                  <a:pt x="2895727" y="5529211"/>
                </a:lnTo>
                <a:lnTo>
                  <a:pt x="2845803" y="5570220"/>
                </a:lnTo>
                <a:lnTo>
                  <a:pt x="2063623" y="4799088"/>
                </a:lnTo>
                <a:lnTo>
                  <a:pt x="1813991" y="4799088"/>
                </a:lnTo>
                <a:lnTo>
                  <a:pt x="1006856" y="5570220"/>
                </a:lnTo>
                <a:lnTo>
                  <a:pt x="965250" y="5529211"/>
                </a:lnTo>
                <a:lnTo>
                  <a:pt x="923645" y="5529211"/>
                </a:lnTo>
                <a:lnTo>
                  <a:pt x="1481150" y="3273221"/>
                </a:lnTo>
                <a:lnTo>
                  <a:pt x="1547723" y="2584132"/>
                </a:lnTo>
                <a:lnTo>
                  <a:pt x="116497" y="2584132"/>
                </a:lnTo>
                <a:lnTo>
                  <a:pt x="116497" y="2854845"/>
                </a:lnTo>
                <a:lnTo>
                  <a:pt x="133146" y="2854845"/>
                </a:lnTo>
                <a:lnTo>
                  <a:pt x="158102" y="2854845"/>
                </a:lnTo>
                <a:lnTo>
                  <a:pt x="183070" y="2854845"/>
                </a:lnTo>
                <a:lnTo>
                  <a:pt x="158102" y="2871254"/>
                </a:lnTo>
                <a:lnTo>
                  <a:pt x="133146" y="2871254"/>
                </a:lnTo>
                <a:lnTo>
                  <a:pt x="133146" y="2895866"/>
                </a:lnTo>
                <a:lnTo>
                  <a:pt x="158102" y="2895866"/>
                </a:lnTo>
                <a:lnTo>
                  <a:pt x="183070" y="2920479"/>
                </a:lnTo>
                <a:lnTo>
                  <a:pt x="158102" y="2920479"/>
                </a:lnTo>
                <a:lnTo>
                  <a:pt x="133146" y="2920479"/>
                </a:lnTo>
                <a:lnTo>
                  <a:pt x="133146" y="2936875"/>
                </a:lnTo>
                <a:lnTo>
                  <a:pt x="158102" y="2936875"/>
                </a:lnTo>
                <a:lnTo>
                  <a:pt x="183070" y="2961487"/>
                </a:lnTo>
                <a:lnTo>
                  <a:pt x="158102" y="2961487"/>
                </a:lnTo>
                <a:lnTo>
                  <a:pt x="133146" y="2961487"/>
                </a:lnTo>
                <a:lnTo>
                  <a:pt x="133146" y="2986100"/>
                </a:lnTo>
                <a:lnTo>
                  <a:pt x="158102" y="2986100"/>
                </a:lnTo>
                <a:lnTo>
                  <a:pt x="183070" y="3010712"/>
                </a:lnTo>
                <a:lnTo>
                  <a:pt x="158102" y="3010712"/>
                </a:lnTo>
                <a:lnTo>
                  <a:pt x="133146" y="3010712"/>
                </a:lnTo>
                <a:lnTo>
                  <a:pt x="133146" y="3027121"/>
                </a:lnTo>
                <a:lnTo>
                  <a:pt x="158102" y="3051733"/>
                </a:lnTo>
                <a:lnTo>
                  <a:pt x="183070" y="3051733"/>
                </a:lnTo>
                <a:lnTo>
                  <a:pt x="158102" y="3051733"/>
                </a:lnTo>
                <a:lnTo>
                  <a:pt x="116497" y="3076346"/>
                </a:lnTo>
                <a:lnTo>
                  <a:pt x="91541" y="3076346"/>
                </a:lnTo>
                <a:lnTo>
                  <a:pt x="49936" y="3076346"/>
                </a:lnTo>
                <a:lnTo>
                  <a:pt x="0" y="3051733"/>
                </a:lnTo>
                <a:lnTo>
                  <a:pt x="24968" y="3027121"/>
                </a:lnTo>
                <a:lnTo>
                  <a:pt x="49936" y="3027121"/>
                </a:lnTo>
                <a:lnTo>
                  <a:pt x="24968" y="3010712"/>
                </a:lnTo>
                <a:lnTo>
                  <a:pt x="0" y="3010712"/>
                </a:lnTo>
                <a:lnTo>
                  <a:pt x="0" y="2986100"/>
                </a:lnTo>
                <a:lnTo>
                  <a:pt x="24968" y="2986100"/>
                </a:lnTo>
                <a:lnTo>
                  <a:pt x="49936" y="2986100"/>
                </a:lnTo>
                <a:lnTo>
                  <a:pt x="24968" y="2961487"/>
                </a:lnTo>
                <a:lnTo>
                  <a:pt x="0" y="2961487"/>
                </a:lnTo>
                <a:lnTo>
                  <a:pt x="0" y="2936875"/>
                </a:lnTo>
                <a:lnTo>
                  <a:pt x="24968" y="2936875"/>
                </a:lnTo>
                <a:lnTo>
                  <a:pt x="49936" y="2936875"/>
                </a:lnTo>
                <a:lnTo>
                  <a:pt x="24968" y="2920479"/>
                </a:lnTo>
                <a:lnTo>
                  <a:pt x="0" y="2920479"/>
                </a:lnTo>
                <a:lnTo>
                  <a:pt x="0" y="2895866"/>
                </a:lnTo>
                <a:lnTo>
                  <a:pt x="24968" y="2895866"/>
                </a:lnTo>
                <a:lnTo>
                  <a:pt x="49936" y="2895866"/>
                </a:lnTo>
                <a:lnTo>
                  <a:pt x="24968" y="2871254"/>
                </a:lnTo>
                <a:lnTo>
                  <a:pt x="0" y="2871254"/>
                </a:lnTo>
                <a:lnTo>
                  <a:pt x="0" y="2854845"/>
                </a:lnTo>
                <a:lnTo>
                  <a:pt x="24968" y="2854845"/>
                </a:lnTo>
                <a:lnTo>
                  <a:pt x="49936" y="2854845"/>
                </a:lnTo>
                <a:lnTo>
                  <a:pt x="49936" y="2543111"/>
                </a:lnTo>
                <a:lnTo>
                  <a:pt x="1572679" y="2231377"/>
                </a:lnTo>
                <a:lnTo>
                  <a:pt x="1589328" y="1903234"/>
                </a:lnTo>
                <a:lnTo>
                  <a:pt x="291236" y="1903234"/>
                </a:lnTo>
                <a:lnTo>
                  <a:pt x="291236" y="2149335"/>
                </a:lnTo>
                <a:lnTo>
                  <a:pt x="316204" y="2149335"/>
                </a:lnTo>
                <a:lnTo>
                  <a:pt x="341172" y="2165743"/>
                </a:lnTo>
                <a:lnTo>
                  <a:pt x="316204" y="2190356"/>
                </a:lnTo>
                <a:lnTo>
                  <a:pt x="291236" y="2190356"/>
                </a:lnTo>
                <a:lnTo>
                  <a:pt x="316204" y="2190356"/>
                </a:lnTo>
                <a:lnTo>
                  <a:pt x="341172" y="2214968"/>
                </a:lnTo>
                <a:lnTo>
                  <a:pt x="316204" y="2231377"/>
                </a:lnTo>
                <a:lnTo>
                  <a:pt x="291236" y="2231377"/>
                </a:lnTo>
                <a:lnTo>
                  <a:pt x="316204" y="2255989"/>
                </a:lnTo>
                <a:lnTo>
                  <a:pt x="341172" y="2255989"/>
                </a:lnTo>
                <a:lnTo>
                  <a:pt x="341172" y="2280589"/>
                </a:lnTo>
                <a:lnTo>
                  <a:pt x="316204" y="2280589"/>
                </a:lnTo>
                <a:lnTo>
                  <a:pt x="291236" y="2280589"/>
                </a:lnTo>
                <a:lnTo>
                  <a:pt x="316204" y="2296998"/>
                </a:lnTo>
                <a:lnTo>
                  <a:pt x="341172" y="2296998"/>
                </a:lnTo>
                <a:lnTo>
                  <a:pt x="341172" y="2321610"/>
                </a:lnTo>
                <a:lnTo>
                  <a:pt x="316204" y="2321610"/>
                </a:lnTo>
                <a:lnTo>
                  <a:pt x="291236" y="2321610"/>
                </a:lnTo>
                <a:lnTo>
                  <a:pt x="316204" y="2346223"/>
                </a:lnTo>
                <a:lnTo>
                  <a:pt x="341172" y="2346223"/>
                </a:lnTo>
                <a:lnTo>
                  <a:pt x="341172" y="2362631"/>
                </a:lnTo>
                <a:lnTo>
                  <a:pt x="291236" y="2362631"/>
                </a:lnTo>
                <a:lnTo>
                  <a:pt x="249631" y="2362631"/>
                </a:lnTo>
                <a:lnTo>
                  <a:pt x="208026" y="2362631"/>
                </a:lnTo>
                <a:lnTo>
                  <a:pt x="183070" y="2362631"/>
                </a:lnTo>
                <a:lnTo>
                  <a:pt x="158102" y="2346223"/>
                </a:lnTo>
                <a:lnTo>
                  <a:pt x="183070" y="2346223"/>
                </a:lnTo>
                <a:lnTo>
                  <a:pt x="208026" y="2346223"/>
                </a:lnTo>
                <a:lnTo>
                  <a:pt x="208026" y="2321610"/>
                </a:lnTo>
                <a:lnTo>
                  <a:pt x="183070" y="2321610"/>
                </a:lnTo>
                <a:lnTo>
                  <a:pt x="158102" y="2296998"/>
                </a:lnTo>
                <a:lnTo>
                  <a:pt x="183070" y="2296998"/>
                </a:lnTo>
                <a:lnTo>
                  <a:pt x="208026" y="2296998"/>
                </a:lnTo>
                <a:lnTo>
                  <a:pt x="208026" y="2280589"/>
                </a:lnTo>
                <a:lnTo>
                  <a:pt x="183070" y="2280589"/>
                </a:lnTo>
                <a:lnTo>
                  <a:pt x="158102" y="2255989"/>
                </a:lnTo>
                <a:lnTo>
                  <a:pt x="183070" y="2255989"/>
                </a:lnTo>
                <a:lnTo>
                  <a:pt x="208026" y="2255989"/>
                </a:lnTo>
                <a:lnTo>
                  <a:pt x="208026" y="2231377"/>
                </a:lnTo>
                <a:lnTo>
                  <a:pt x="183070" y="2214968"/>
                </a:lnTo>
                <a:lnTo>
                  <a:pt x="158102" y="2214968"/>
                </a:lnTo>
                <a:lnTo>
                  <a:pt x="183070" y="2214968"/>
                </a:lnTo>
                <a:lnTo>
                  <a:pt x="208026" y="2190356"/>
                </a:lnTo>
                <a:lnTo>
                  <a:pt x="183070" y="2165743"/>
                </a:lnTo>
                <a:lnTo>
                  <a:pt x="158102" y="2165743"/>
                </a:lnTo>
                <a:lnTo>
                  <a:pt x="183070" y="2165743"/>
                </a:lnTo>
                <a:lnTo>
                  <a:pt x="208026" y="2149335"/>
                </a:lnTo>
                <a:lnTo>
                  <a:pt x="224675" y="2149335"/>
                </a:lnTo>
                <a:lnTo>
                  <a:pt x="224675" y="1862213"/>
                </a:lnTo>
                <a:lnTo>
                  <a:pt x="1639252" y="1550479"/>
                </a:lnTo>
                <a:lnTo>
                  <a:pt x="1664208" y="1197724"/>
                </a:lnTo>
                <a:lnTo>
                  <a:pt x="449338" y="1197724"/>
                </a:lnTo>
                <a:lnTo>
                  <a:pt x="449338" y="1460233"/>
                </a:lnTo>
                <a:lnTo>
                  <a:pt x="474306" y="1460233"/>
                </a:lnTo>
                <a:lnTo>
                  <a:pt x="499262" y="1460233"/>
                </a:lnTo>
                <a:lnTo>
                  <a:pt x="515912" y="1460233"/>
                </a:lnTo>
                <a:lnTo>
                  <a:pt x="499262" y="1484845"/>
                </a:lnTo>
                <a:lnTo>
                  <a:pt x="474306" y="1484845"/>
                </a:lnTo>
                <a:lnTo>
                  <a:pt x="474306" y="1501254"/>
                </a:lnTo>
                <a:lnTo>
                  <a:pt x="499262" y="1501254"/>
                </a:lnTo>
                <a:lnTo>
                  <a:pt x="515912" y="1525866"/>
                </a:lnTo>
                <a:lnTo>
                  <a:pt x="499262" y="1525866"/>
                </a:lnTo>
                <a:lnTo>
                  <a:pt x="474306" y="1525866"/>
                </a:lnTo>
                <a:lnTo>
                  <a:pt x="474306" y="1550479"/>
                </a:lnTo>
                <a:lnTo>
                  <a:pt x="499262" y="1550479"/>
                </a:lnTo>
                <a:lnTo>
                  <a:pt x="515912" y="1575092"/>
                </a:lnTo>
                <a:lnTo>
                  <a:pt x="499262" y="1575092"/>
                </a:lnTo>
                <a:lnTo>
                  <a:pt x="474306" y="1575092"/>
                </a:lnTo>
                <a:lnTo>
                  <a:pt x="474306" y="1591500"/>
                </a:lnTo>
                <a:lnTo>
                  <a:pt x="499262" y="1616113"/>
                </a:lnTo>
                <a:lnTo>
                  <a:pt x="515912" y="1616113"/>
                </a:lnTo>
                <a:lnTo>
                  <a:pt x="499262" y="1616113"/>
                </a:lnTo>
                <a:lnTo>
                  <a:pt x="474306" y="1616113"/>
                </a:lnTo>
                <a:lnTo>
                  <a:pt x="474306" y="1640713"/>
                </a:lnTo>
                <a:lnTo>
                  <a:pt x="499262" y="1657121"/>
                </a:lnTo>
                <a:lnTo>
                  <a:pt x="515912" y="1657121"/>
                </a:lnTo>
                <a:lnTo>
                  <a:pt x="499262" y="1657121"/>
                </a:lnTo>
                <a:lnTo>
                  <a:pt x="474306" y="1681734"/>
                </a:lnTo>
                <a:lnTo>
                  <a:pt x="424383" y="1681734"/>
                </a:lnTo>
                <a:lnTo>
                  <a:pt x="382778" y="1681734"/>
                </a:lnTo>
                <a:lnTo>
                  <a:pt x="357809" y="1657121"/>
                </a:lnTo>
                <a:lnTo>
                  <a:pt x="341172" y="1657121"/>
                </a:lnTo>
                <a:lnTo>
                  <a:pt x="357809" y="1640713"/>
                </a:lnTo>
                <a:lnTo>
                  <a:pt x="382778" y="1640713"/>
                </a:lnTo>
                <a:lnTo>
                  <a:pt x="357809" y="1616113"/>
                </a:lnTo>
                <a:lnTo>
                  <a:pt x="341172" y="1616113"/>
                </a:lnTo>
                <a:lnTo>
                  <a:pt x="357809" y="1591500"/>
                </a:lnTo>
                <a:lnTo>
                  <a:pt x="382778" y="1591500"/>
                </a:lnTo>
                <a:lnTo>
                  <a:pt x="357809" y="1575092"/>
                </a:lnTo>
                <a:lnTo>
                  <a:pt x="341172" y="1575092"/>
                </a:lnTo>
                <a:lnTo>
                  <a:pt x="341172" y="1550479"/>
                </a:lnTo>
                <a:lnTo>
                  <a:pt x="357809" y="1550479"/>
                </a:lnTo>
                <a:lnTo>
                  <a:pt x="382778" y="1550479"/>
                </a:lnTo>
                <a:lnTo>
                  <a:pt x="357809" y="1525866"/>
                </a:lnTo>
                <a:lnTo>
                  <a:pt x="341172" y="1525866"/>
                </a:lnTo>
                <a:lnTo>
                  <a:pt x="341172" y="1501254"/>
                </a:lnTo>
                <a:lnTo>
                  <a:pt x="357809" y="1501254"/>
                </a:lnTo>
                <a:lnTo>
                  <a:pt x="382778" y="1501254"/>
                </a:lnTo>
                <a:lnTo>
                  <a:pt x="357809" y="1484845"/>
                </a:lnTo>
                <a:lnTo>
                  <a:pt x="341172" y="1484845"/>
                </a:lnTo>
                <a:lnTo>
                  <a:pt x="341172" y="1460233"/>
                </a:lnTo>
                <a:lnTo>
                  <a:pt x="357809" y="1460233"/>
                </a:lnTo>
                <a:lnTo>
                  <a:pt x="407733" y="1460233"/>
                </a:lnTo>
                <a:lnTo>
                  <a:pt x="407733" y="1148499"/>
                </a:lnTo>
                <a:lnTo>
                  <a:pt x="1680857" y="844969"/>
                </a:lnTo>
                <a:lnTo>
                  <a:pt x="1705813" y="730123"/>
                </a:lnTo>
                <a:lnTo>
                  <a:pt x="1880565" y="0"/>
                </a:lnTo>
                <a:close/>
              </a:path>
            </a:pathLst>
          </a:custGeom>
          <a:ln w="317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11243443" y="6599693"/>
            <a:ext cx="855980" cy="1657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50"/>
              </a:lnSpc>
            </a:pP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Hydro-Québec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  <p:transition spd="med">
    <p:fade thruBlk="0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618912" y="168655"/>
            <a:ext cx="401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Public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Grands</a:t>
            </a:r>
            <a:r>
              <a:rPr dirty="0" spc="-75"/>
              <a:t> </a:t>
            </a:r>
            <a:r>
              <a:rPr dirty="0"/>
              <a:t>principes</a:t>
            </a:r>
            <a:r>
              <a:rPr dirty="0" spc="-85"/>
              <a:t> </a:t>
            </a:r>
            <a:r>
              <a:rPr dirty="0"/>
              <a:t>de</a:t>
            </a:r>
            <a:r>
              <a:rPr dirty="0" spc="-90"/>
              <a:t> </a:t>
            </a:r>
            <a:r>
              <a:rPr dirty="0"/>
              <a:t>la</a:t>
            </a:r>
            <a:r>
              <a:rPr dirty="0" spc="-85"/>
              <a:t> </a:t>
            </a:r>
            <a:r>
              <a:rPr dirty="0"/>
              <a:t>conception</a:t>
            </a:r>
            <a:r>
              <a:rPr dirty="0" spc="-75"/>
              <a:t> </a:t>
            </a:r>
            <a:r>
              <a:rPr dirty="0"/>
              <a:t>du</a:t>
            </a:r>
            <a:r>
              <a:rPr dirty="0" spc="-75"/>
              <a:t> </a:t>
            </a:r>
            <a:r>
              <a:rPr dirty="0"/>
              <a:t>réseau</a:t>
            </a:r>
            <a:r>
              <a:rPr dirty="0" spc="-95"/>
              <a:t> </a:t>
            </a:r>
            <a:r>
              <a:rPr dirty="0"/>
              <a:t>à</a:t>
            </a:r>
            <a:r>
              <a:rPr dirty="0" spc="-100"/>
              <a:t> </a:t>
            </a:r>
            <a:r>
              <a:rPr dirty="0" spc="-25"/>
              <a:t>HQ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9900800" y="6564641"/>
            <a:ext cx="219837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solidFill>
                  <a:srgbClr val="888888"/>
                </a:solidFill>
                <a:latin typeface="Calibri"/>
                <a:cs typeface="Calibri"/>
              </a:rPr>
              <a:t>Groupe –</a:t>
            </a:r>
            <a:r>
              <a:rPr dirty="0" sz="11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TransÉnergie </a:t>
            </a:r>
            <a:r>
              <a:rPr dirty="0" sz="1100">
                <a:solidFill>
                  <a:srgbClr val="888888"/>
                </a:solidFill>
                <a:latin typeface="Calibri"/>
                <a:cs typeface="Calibri"/>
              </a:rPr>
              <a:t>et </a:t>
            </a: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équipement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54" y="6578101"/>
            <a:ext cx="16891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25">
                <a:solidFill>
                  <a:srgbClr val="888888"/>
                </a:solidFill>
                <a:latin typeface="Calibri"/>
                <a:cs typeface="Calibri"/>
              </a:rPr>
              <a:t>12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563433" y="1420177"/>
            <a:ext cx="3329304" cy="1099185"/>
          </a:xfrm>
          <a:prstGeom prst="rect">
            <a:avLst/>
          </a:prstGeom>
          <a:solidFill>
            <a:srgbClr val="003366"/>
          </a:solidFill>
        </p:spPr>
        <p:txBody>
          <a:bodyPr wrap="square" lIns="0" tIns="0" rIns="0" bIns="0" rtlCol="0" vert="horz">
            <a:spAutoFit/>
          </a:bodyPr>
          <a:lstStyle/>
          <a:p>
            <a:pPr algn="ctr" marL="83820">
              <a:lnSpc>
                <a:spcPts val="1625"/>
              </a:lnSpc>
            </a:pPr>
            <a:r>
              <a:rPr dirty="0" u="sng" sz="14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cs typeface="Calibri"/>
              </a:rPr>
              <a:t>Principe</a:t>
            </a:r>
            <a:r>
              <a:rPr dirty="0" u="sng" sz="1400" spc="-5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cs typeface="Calibri"/>
              </a:rPr>
              <a:t> 1</a:t>
            </a:r>
            <a:endParaRPr sz="1400">
              <a:latin typeface="Calibri"/>
              <a:cs typeface="Calibri"/>
            </a:endParaRPr>
          </a:p>
          <a:p>
            <a:pPr algn="ctr" marL="43180" marR="36195">
              <a:lnSpc>
                <a:spcPts val="1510"/>
              </a:lnSpc>
              <a:spcBef>
                <a:spcPts val="430"/>
              </a:spcBef>
            </a:pP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continuité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service</a:t>
            </a: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doit</a:t>
            </a: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être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assurée</a:t>
            </a: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0">
                <a:solidFill>
                  <a:srgbClr val="FFFFFF"/>
                </a:solidFill>
                <a:latin typeface="Calibri"/>
                <a:cs typeface="Calibri"/>
              </a:rPr>
              <a:t>à</a:t>
            </a:r>
            <a:r>
              <a:rPr dirty="0" sz="1400" spc="5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14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suite</a:t>
            </a: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des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événements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les</a:t>
            </a: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plus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susceptibles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produire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sur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le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 réseau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5070157" y="1420177"/>
            <a:ext cx="3330575" cy="1099185"/>
          </a:xfrm>
          <a:prstGeom prst="rect">
            <a:avLst/>
          </a:prstGeom>
          <a:solidFill>
            <a:srgbClr val="003366"/>
          </a:solidFill>
        </p:spPr>
        <p:txBody>
          <a:bodyPr wrap="square" lIns="0" tIns="0" rIns="0" bIns="0" rtlCol="0" vert="horz">
            <a:spAutoFit/>
          </a:bodyPr>
          <a:lstStyle/>
          <a:p>
            <a:pPr algn="ctr" marL="83820">
              <a:lnSpc>
                <a:spcPts val="1625"/>
              </a:lnSpc>
            </a:pPr>
            <a:r>
              <a:rPr dirty="0" u="sng" sz="14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cs typeface="Calibri"/>
              </a:rPr>
              <a:t>Principe</a:t>
            </a:r>
            <a:r>
              <a:rPr dirty="0" u="sng" sz="1400" spc="-5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cs typeface="Calibri"/>
              </a:rPr>
              <a:t> 2</a:t>
            </a:r>
            <a:endParaRPr sz="1400">
              <a:latin typeface="Calibri"/>
              <a:cs typeface="Calibri"/>
            </a:endParaRPr>
          </a:p>
          <a:p>
            <a:pPr algn="ctr" marL="77470" marR="73025" indent="1270">
              <a:lnSpc>
                <a:spcPts val="1510"/>
              </a:lnSpc>
              <a:spcBef>
                <a:spcPts val="430"/>
              </a:spcBef>
            </a:pP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Des</a:t>
            </a:r>
            <a:r>
              <a:rPr dirty="0" sz="14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mesures</a:t>
            </a:r>
            <a:r>
              <a:rPr dirty="0" sz="14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doivent</a:t>
            </a:r>
            <a:r>
              <a:rPr dirty="0" sz="14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être</a:t>
            </a:r>
            <a:r>
              <a:rPr dirty="0" sz="14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prévues</a:t>
            </a:r>
            <a:r>
              <a:rPr dirty="0" sz="14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lorsque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l’on</a:t>
            </a:r>
            <a:r>
              <a:rPr dirty="0" sz="14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peut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raisonnablement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éviter</a:t>
            </a: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une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panne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générale</a:t>
            </a: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lors</a:t>
            </a:r>
            <a:r>
              <a:rPr dirty="0" sz="14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d’un</a:t>
            </a: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événement exceptionnel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8576881" y="1420177"/>
            <a:ext cx="3330575" cy="1099185"/>
          </a:xfrm>
          <a:prstGeom prst="rect">
            <a:avLst/>
          </a:prstGeom>
          <a:solidFill>
            <a:srgbClr val="003366"/>
          </a:solidFill>
        </p:spPr>
        <p:txBody>
          <a:bodyPr wrap="square" lIns="0" tIns="0" rIns="0" bIns="0" rtlCol="0" vert="horz">
            <a:spAutoFit/>
          </a:bodyPr>
          <a:lstStyle/>
          <a:p>
            <a:pPr algn="just" marL="1341755">
              <a:lnSpc>
                <a:spcPts val="1625"/>
              </a:lnSpc>
            </a:pPr>
            <a:r>
              <a:rPr dirty="0" u="sng" sz="14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cs typeface="Calibri"/>
              </a:rPr>
              <a:t>Principe</a:t>
            </a:r>
            <a:r>
              <a:rPr dirty="0" u="sng" sz="1400" spc="-5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cs typeface="Calibri"/>
              </a:rPr>
              <a:t> 3</a:t>
            </a:r>
            <a:endParaRPr sz="1400">
              <a:latin typeface="Calibri"/>
              <a:cs typeface="Calibri"/>
            </a:endParaRPr>
          </a:p>
          <a:p>
            <a:pPr algn="just" marL="50800" marR="45085" indent="48260">
              <a:lnSpc>
                <a:spcPts val="1510"/>
              </a:lnSpc>
              <a:spcBef>
                <a:spcPts val="430"/>
              </a:spcBef>
            </a:pP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Les</a:t>
            </a: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équipements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stratégiques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du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réseau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ne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doivent</a:t>
            </a: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pas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être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endommagés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advenant</a:t>
            </a: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 une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panne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générale,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façon</a:t>
            </a:r>
            <a:r>
              <a:rPr dirty="0" sz="14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à</a:t>
            </a: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s’assurer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qu’une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remise</a:t>
            </a:r>
            <a:r>
              <a:rPr dirty="0" sz="14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14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charge</a:t>
            </a: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demeure</a:t>
            </a:r>
            <a:r>
              <a:rPr dirty="0" sz="14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toujours</a:t>
            </a:r>
            <a:r>
              <a:rPr dirty="0" sz="14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possible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55447" y="2645663"/>
            <a:ext cx="1225550" cy="431800"/>
          </a:xfrm>
          <a:prstGeom prst="rect">
            <a:avLst/>
          </a:prstGeom>
          <a:solidFill>
            <a:srgbClr val="1223B8"/>
          </a:solidFill>
        </p:spPr>
        <p:txBody>
          <a:bodyPr wrap="square" lIns="0" tIns="15240" rIns="0" bIns="0" rtlCol="0" vert="horz">
            <a:spAutoFit/>
          </a:bodyPr>
          <a:lstStyle/>
          <a:p>
            <a:pPr marL="168910" marR="76835" indent="-83820">
              <a:lnSpc>
                <a:spcPts val="1510"/>
              </a:lnSpc>
              <a:spcBef>
                <a:spcPts val="120"/>
              </a:spcBef>
            </a:pP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Fréquence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des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événements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1568196" y="2645663"/>
            <a:ext cx="3319779" cy="433070"/>
          </a:xfrm>
          <a:prstGeom prst="rect">
            <a:avLst/>
          </a:prstGeom>
          <a:ln w="9525">
            <a:solidFill>
              <a:srgbClr val="003366"/>
            </a:solidFill>
          </a:ln>
        </p:spPr>
        <p:txBody>
          <a:bodyPr wrap="square" lIns="0" tIns="98425" rIns="0" bIns="0" rtlCol="0" vert="horz">
            <a:spAutoFit/>
          </a:bodyPr>
          <a:lstStyle/>
          <a:p>
            <a:pPr algn="ctr" marL="83820">
              <a:lnSpc>
                <a:spcPct val="100000"/>
              </a:lnSpc>
              <a:spcBef>
                <a:spcPts val="775"/>
              </a:spcBef>
            </a:pPr>
            <a:r>
              <a:rPr dirty="0" sz="1400" spc="-10">
                <a:solidFill>
                  <a:srgbClr val="003366"/>
                </a:solidFill>
                <a:latin typeface="Calibri"/>
                <a:cs typeface="Calibri"/>
              </a:rPr>
              <a:t>Fréquent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5074920" y="2644139"/>
            <a:ext cx="3321050" cy="433070"/>
          </a:xfrm>
          <a:prstGeom prst="rect">
            <a:avLst/>
          </a:prstGeom>
          <a:ln w="9525">
            <a:solidFill>
              <a:srgbClr val="003366"/>
            </a:solidFill>
          </a:ln>
        </p:spPr>
        <p:txBody>
          <a:bodyPr wrap="square" lIns="0" tIns="97790" rIns="0" bIns="0" rtlCol="0" vert="horz">
            <a:spAutoFit/>
          </a:bodyPr>
          <a:lstStyle/>
          <a:p>
            <a:pPr algn="ctr" marL="83820">
              <a:lnSpc>
                <a:spcPct val="100000"/>
              </a:lnSpc>
              <a:spcBef>
                <a:spcPts val="770"/>
              </a:spcBef>
            </a:pPr>
            <a:r>
              <a:rPr dirty="0" sz="1400" spc="-25">
                <a:solidFill>
                  <a:srgbClr val="003366"/>
                </a:solidFill>
                <a:latin typeface="Calibri"/>
                <a:cs typeface="Calibri"/>
              </a:rPr>
              <a:t>Très</a:t>
            </a:r>
            <a:r>
              <a:rPr dirty="0" sz="14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003366"/>
                </a:solidFill>
                <a:latin typeface="Calibri"/>
                <a:cs typeface="Calibri"/>
              </a:rPr>
              <a:t>rare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8581643" y="2650235"/>
            <a:ext cx="3321050" cy="433070"/>
          </a:xfrm>
          <a:prstGeom prst="rect">
            <a:avLst/>
          </a:prstGeom>
          <a:ln w="9525">
            <a:solidFill>
              <a:srgbClr val="003366"/>
            </a:solidFill>
          </a:ln>
        </p:spPr>
        <p:txBody>
          <a:bodyPr wrap="square" lIns="0" tIns="97790" rIns="0" bIns="0" rtlCol="0" vert="horz">
            <a:spAutoFit/>
          </a:bodyPr>
          <a:lstStyle/>
          <a:p>
            <a:pPr algn="ctr" marL="81915">
              <a:lnSpc>
                <a:spcPct val="100000"/>
              </a:lnSpc>
              <a:spcBef>
                <a:spcPts val="770"/>
              </a:spcBef>
            </a:pPr>
            <a:r>
              <a:rPr dirty="0" sz="1400" spc="-10">
                <a:solidFill>
                  <a:srgbClr val="003366"/>
                </a:solidFill>
                <a:latin typeface="Calibri"/>
                <a:cs typeface="Calibri"/>
              </a:rPr>
              <a:t>Exceptionnel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55447" y="3224783"/>
            <a:ext cx="1225550" cy="431800"/>
          </a:xfrm>
          <a:prstGeom prst="rect">
            <a:avLst/>
          </a:prstGeom>
          <a:solidFill>
            <a:srgbClr val="1223B8"/>
          </a:solidFill>
        </p:spPr>
        <p:txBody>
          <a:bodyPr wrap="square" lIns="0" tIns="86995" rIns="0" bIns="0" rtlCol="0" vert="horz">
            <a:spAutoFit/>
          </a:bodyPr>
          <a:lstStyle/>
          <a:p>
            <a:pPr marL="326390">
              <a:lnSpc>
                <a:spcPct val="100000"/>
              </a:lnSpc>
              <a:spcBef>
                <a:spcPts val="685"/>
              </a:spcBef>
            </a:pP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Objectif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1568196" y="3224783"/>
            <a:ext cx="3319779" cy="433070"/>
          </a:xfrm>
          <a:prstGeom prst="rect">
            <a:avLst/>
          </a:prstGeom>
          <a:ln w="9525">
            <a:solidFill>
              <a:srgbClr val="003366"/>
            </a:solidFill>
          </a:ln>
        </p:spPr>
        <p:txBody>
          <a:bodyPr wrap="square" lIns="0" tIns="98425" rIns="0" bIns="0" rtlCol="0" vert="horz">
            <a:spAutoFit/>
          </a:bodyPr>
          <a:lstStyle/>
          <a:p>
            <a:pPr marL="937260">
              <a:lnSpc>
                <a:spcPct val="100000"/>
              </a:lnSpc>
              <a:spcBef>
                <a:spcPts val="775"/>
              </a:spcBef>
            </a:pPr>
            <a:r>
              <a:rPr dirty="0" sz="1400" spc="-10">
                <a:solidFill>
                  <a:srgbClr val="003366"/>
                </a:solidFill>
                <a:latin typeface="Calibri"/>
                <a:cs typeface="Calibri"/>
              </a:rPr>
              <a:t>Continuité</a:t>
            </a:r>
            <a:r>
              <a:rPr dirty="0" sz="1400" spc="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400" spc="-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3366"/>
                </a:solidFill>
                <a:latin typeface="Calibri"/>
                <a:cs typeface="Calibri"/>
              </a:rPr>
              <a:t>service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5074920" y="3223259"/>
            <a:ext cx="3321050" cy="433070"/>
          </a:xfrm>
          <a:prstGeom prst="rect">
            <a:avLst/>
          </a:prstGeom>
          <a:ln w="9525">
            <a:solidFill>
              <a:srgbClr val="003366"/>
            </a:solidFill>
          </a:ln>
        </p:spPr>
        <p:txBody>
          <a:bodyPr wrap="square" lIns="0" tIns="98425" rIns="0" bIns="0" rtlCol="0" vert="horz">
            <a:spAutoFit/>
          </a:bodyPr>
          <a:lstStyle/>
          <a:p>
            <a:pPr marL="1016635">
              <a:lnSpc>
                <a:spcPct val="100000"/>
              </a:lnSpc>
              <a:spcBef>
                <a:spcPts val="775"/>
              </a:spcBef>
            </a:pPr>
            <a:r>
              <a:rPr dirty="0" sz="1400" spc="-10">
                <a:solidFill>
                  <a:srgbClr val="003366"/>
                </a:solidFill>
                <a:latin typeface="Calibri"/>
                <a:cs typeface="Calibri"/>
              </a:rPr>
              <a:t>Intégrité</a:t>
            </a:r>
            <a:r>
              <a:rPr dirty="0" sz="1400">
                <a:solidFill>
                  <a:srgbClr val="003366"/>
                </a:solidFill>
                <a:latin typeface="Calibri"/>
                <a:cs typeface="Calibri"/>
              </a:rPr>
              <a:t> du</a:t>
            </a:r>
            <a:r>
              <a:rPr dirty="0" sz="1400" spc="-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3366"/>
                </a:solidFill>
                <a:latin typeface="Calibri"/>
                <a:cs typeface="Calibri"/>
              </a:rPr>
              <a:t>réseau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8581643" y="3229355"/>
            <a:ext cx="3321050" cy="433070"/>
          </a:xfrm>
          <a:prstGeom prst="rect">
            <a:avLst/>
          </a:prstGeom>
          <a:ln w="9525">
            <a:solidFill>
              <a:srgbClr val="003366"/>
            </a:solidFill>
          </a:ln>
        </p:spPr>
        <p:txBody>
          <a:bodyPr wrap="square" lIns="0" tIns="98425" rIns="0" bIns="0" rtlCol="0" vert="horz">
            <a:spAutoFit/>
          </a:bodyPr>
          <a:lstStyle/>
          <a:p>
            <a:pPr marL="767080">
              <a:lnSpc>
                <a:spcPct val="100000"/>
              </a:lnSpc>
              <a:spcBef>
                <a:spcPts val="775"/>
              </a:spcBef>
            </a:pPr>
            <a:r>
              <a:rPr dirty="0" sz="1400">
                <a:solidFill>
                  <a:srgbClr val="003366"/>
                </a:solidFill>
                <a:latin typeface="Calibri"/>
                <a:cs typeface="Calibri"/>
              </a:rPr>
              <a:t>Sécurité</a:t>
            </a:r>
            <a:r>
              <a:rPr dirty="0" sz="14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14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3366"/>
                </a:solidFill>
                <a:latin typeface="Calibri"/>
                <a:cs typeface="Calibri"/>
              </a:rPr>
              <a:t>équipements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155447" y="3799332"/>
            <a:ext cx="1225550" cy="1344295"/>
          </a:xfrm>
          <a:prstGeom prst="rect">
            <a:avLst/>
          </a:prstGeom>
          <a:solidFill>
            <a:srgbClr val="1223B8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55"/>
              </a:spcBef>
            </a:pPr>
            <a:endParaRPr sz="1400">
              <a:latin typeface="Times New Roman"/>
              <a:cs typeface="Times New Roman"/>
            </a:endParaRPr>
          </a:p>
          <a:p>
            <a:pPr marL="56515">
              <a:lnSpc>
                <a:spcPct val="100000"/>
              </a:lnSpc>
            </a:pP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Moyens</a:t>
            </a:r>
            <a:r>
              <a:rPr dirty="0" sz="14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permis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1568196" y="3799332"/>
            <a:ext cx="3319779" cy="1344295"/>
          </a:xfrm>
          <a:prstGeom prst="rect">
            <a:avLst/>
          </a:prstGeom>
          <a:ln w="9525">
            <a:solidFill>
              <a:srgbClr val="003366"/>
            </a:solidFill>
          </a:ln>
        </p:spPr>
        <p:txBody>
          <a:bodyPr wrap="square" lIns="0" tIns="13525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65"/>
              </a:spcBef>
            </a:pPr>
            <a:endParaRPr sz="1400">
              <a:latin typeface="Times New Roman"/>
              <a:cs typeface="Times New Roman"/>
            </a:endParaRPr>
          </a:p>
          <a:p>
            <a:pPr marL="407034" indent="-287020">
              <a:lnSpc>
                <a:spcPct val="100000"/>
              </a:lnSpc>
              <a:spcBef>
                <a:spcPts val="5"/>
              </a:spcBef>
              <a:buFont typeface="Arial MT"/>
              <a:buChar char="•"/>
              <a:tabLst>
                <a:tab pos="407034" algn="l"/>
              </a:tabLst>
            </a:pPr>
            <a:r>
              <a:rPr dirty="0" sz="1400" spc="-10">
                <a:solidFill>
                  <a:srgbClr val="003366"/>
                </a:solidFill>
                <a:latin typeface="Calibri"/>
                <a:cs typeface="Calibri"/>
              </a:rPr>
              <a:t>Robustesse</a:t>
            </a:r>
            <a:r>
              <a:rPr dirty="0" sz="14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3366"/>
                </a:solidFill>
                <a:latin typeface="Calibri"/>
                <a:cs typeface="Calibri"/>
              </a:rPr>
              <a:t>intrinsèque</a:t>
            </a:r>
            <a:r>
              <a:rPr dirty="0" sz="1400">
                <a:solidFill>
                  <a:srgbClr val="003366"/>
                </a:solidFill>
                <a:latin typeface="Calibri"/>
                <a:cs typeface="Calibri"/>
              </a:rPr>
              <a:t> du</a:t>
            </a:r>
            <a:r>
              <a:rPr dirty="0" sz="1400" spc="-10">
                <a:solidFill>
                  <a:srgbClr val="003366"/>
                </a:solidFill>
                <a:latin typeface="Calibri"/>
                <a:cs typeface="Calibri"/>
              </a:rPr>
              <a:t> réseau</a:t>
            </a:r>
            <a:endParaRPr sz="1400">
              <a:latin typeface="Calibri"/>
              <a:cs typeface="Calibri"/>
            </a:endParaRPr>
          </a:p>
          <a:p>
            <a:pPr marL="407034" marR="826769" indent="-287020">
              <a:lnSpc>
                <a:spcPct val="100000"/>
              </a:lnSpc>
              <a:buFont typeface="Arial MT"/>
              <a:buChar char="•"/>
              <a:tabLst>
                <a:tab pos="407034" algn="l"/>
              </a:tabLst>
            </a:pPr>
            <a:r>
              <a:rPr dirty="0" sz="1400">
                <a:solidFill>
                  <a:srgbClr val="003366"/>
                </a:solidFill>
                <a:latin typeface="Calibri"/>
                <a:cs typeface="Calibri"/>
              </a:rPr>
              <a:t>Grandes</a:t>
            </a:r>
            <a:r>
              <a:rPr dirty="0" sz="14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3366"/>
                </a:solidFill>
                <a:latin typeface="Calibri"/>
                <a:cs typeface="Calibri"/>
              </a:rPr>
              <a:t>caractéristiques</a:t>
            </a:r>
            <a:r>
              <a:rPr dirty="0" sz="14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003366"/>
                </a:solidFill>
                <a:latin typeface="Calibri"/>
                <a:cs typeface="Calibri"/>
              </a:rPr>
              <a:t>des </a:t>
            </a:r>
            <a:r>
              <a:rPr dirty="0" sz="1400" spc="-10">
                <a:solidFill>
                  <a:srgbClr val="003366"/>
                </a:solidFill>
                <a:latin typeface="Calibri"/>
                <a:cs typeface="Calibri"/>
              </a:rPr>
              <a:t>équipements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5074920" y="3797808"/>
            <a:ext cx="3321050" cy="1346200"/>
          </a:xfrm>
          <a:prstGeom prst="rect">
            <a:avLst/>
          </a:prstGeom>
          <a:ln w="9525">
            <a:solidFill>
              <a:srgbClr val="003366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sz="1400">
              <a:latin typeface="Times New Roman"/>
              <a:cs typeface="Times New Roman"/>
            </a:endParaRPr>
          </a:p>
          <a:p>
            <a:pPr marL="407034" indent="-286385">
              <a:lnSpc>
                <a:spcPct val="100000"/>
              </a:lnSpc>
              <a:spcBef>
                <a:spcPts val="5"/>
              </a:spcBef>
              <a:buFont typeface="Arial MT"/>
              <a:buChar char="•"/>
              <a:tabLst>
                <a:tab pos="407034" algn="l"/>
              </a:tabLst>
            </a:pPr>
            <a:r>
              <a:rPr dirty="0" sz="1400" spc="-10">
                <a:solidFill>
                  <a:srgbClr val="003366"/>
                </a:solidFill>
                <a:latin typeface="Calibri"/>
                <a:cs typeface="Calibri"/>
              </a:rPr>
              <a:t>Automatismes</a:t>
            </a:r>
            <a:r>
              <a:rPr dirty="0" sz="14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03366"/>
                </a:solidFill>
                <a:latin typeface="Calibri"/>
                <a:cs typeface="Calibri"/>
              </a:rPr>
              <a:t>de </a:t>
            </a:r>
            <a:r>
              <a:rPr dirty="0" sz="1400" spc="-10">
                <a:solidFill>
                  <a:srgbClr val="003366"/>
                </a:solidFill>
                <a:latin typeface="Calibri"/>
                <a:cs typeface="Calibri"/>
              </a:rPr>
              <a:t>réseau</a:t>
            </a:r>
            <a:endParaRPr sz="1400">
              <a:latin typeface="Calibri"/>
              <a:cs typeface="Calibri"/>
            </a:endParaRPr>
          </a:p>
          <a:p>
            <a:pPr marL="407034" indent="-286385">
              <a:lnSpc>
                <a:spcPct val="100000"/>
              </a:lnSpc>
              <a:buFont typeface="Arial MT"/>
              <a:buChar char="•"/>
              <a:tabLst>
                <a:tab pos="407034" algn="l"/>
              </a:tabLst>
            </a:pPr>
            <a:r>
              <a:rPr dirty="0" sz="1400" spc="-10">
                <a:solidFill>
                  <a:srgbClr val="003366"/>
                </a:solidFill>
                <a:latin typeface="Calibri"/>
                <a:cs typeface="Calibri"/>
              </a:rPr>
              <a:t>Procédures</a:t>
            </a:r>
            <a:r>
              <a:rPr dirty="0" sz="14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03366"/>
                </a:solidFill>
                <a:latin typeface="Calibri"/>
                <a:cs typeface="Calibri"/>
              </a:rPr>
              <a:t>spéciales</a:t>
            </a:r>
            <a:r>
              <a:rPr dirty="0" sz="14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3366"/>
                </a:solidFill>
                <a:latin typeface="Calibri"/>
                <a:cs typeface="Calibri"/>
              </a:rPr>
              <a:t>d’exploitation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8581643" y="3803903"/>
            <a:ext cx="3321050" cy="1339850"/>
          </a:xfrm>
          <a:prstGeom prst="rect">
            <a:avLst/>
          </a:prstGeom>
          <a:ln w="9525">
            <a:solidFill>
              <a:srgbClr val="003366"/>
            </a:solidFill>
          </a:ln>
        </p:spPr>
        <p:txBody>
          <a:bodyPr wrap="square" lIns="0" tIns="17780" rIns="0" bIns="0" rtlCol="0" vert="horz">
            <a:spAutoFit/>
          </a:bodyPr>
          <a:lstStyle/>
          <a:p>
            <a:pPr marL="407034" marR="424815" indent="-287020">
              <a:lnSpc>
                <a:spcPct val="100000"/>
              </a:lnSpc>
              <a:spcBef>
                <a:spcPts val="140"/>
              </a:spcBef>
              <a:buFont typeface="Arial MT"/>
              <a:buChar char="•"/>
              <a:tabLst>
                <a:tab pos="407034" algn="l"/>
              </a:tabLst>
            </a:pPr>
            <a:r>
              <a:rPr dirty="0" sz="1400" spc="-10">
                <a:solidFill>
                  <a:srgbClr val="003366"/>
                </a:solidFill>
                <a:latin typeface="Calibri"/>
                <a:cs typeface="Calibri"/>
              </a:rPr>
              <a:t>Caractéristiques</a:t>
            </a:r>
            <a:r>
              <a:rPr dirty="0" sz="14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03366"/>
                </a:solidFill>
                <a:latin typeface="Calibri"/>
                <a:cs typeface="Calibri"/>
              </a:rPr>
              <a:t>spéciales</a:t>
            </a:r>
            <a:r>
              <a:rPr dirty="0" sz="14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03366"/>
                </a:solidFill>
                <a:latin typeface="Calibri"/>
                <a:cs typeface="Calibri"/>
              </a:rPr>
              <a:t>pour</a:t>
            </a:r>
            <a:r>
              <a:rPr dirty="0" sz="14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003366"/>
                </a:solidFill>
                <a:latin typeface="Calibri"/>
                <a:cs typeface="Calibri"/>
              </a:rPr>
              <a:t>les </a:t>
            </a:r>
            <a:r>
              <a:rPr dirty="0" sz="1400" spc="-10">
                <a:solidFill>
                  <a:srgbClr val="003366"/>
                </a:solidFill>
                <a:latin typeface="Calibri"/>
                <a:cs typeface="Calibri"/>
              </a:rPr>
              <a:t>équipements</a:t>
            </a:r>
            <a:endParaRPr sz="1400">
              <a:latin typeface="Calibri"/>
              <a:cs typeface="Calibri"/>
            </a:endParaRPr>
          </a:p>
          <a:p>
            <a:pPr marL="407034" indent="-286385">
              <a:lnSpc>
                <a:spcPct val="100000"/>
              </a:lnSpc>
              <a:buFont typeface="Arial MT"/>
              <a:buChar char="•"/>
              <a:tabLst>
                <a:tab pos="407034" algn="l"/>
              </a:tabLst>
            </a:pPr>
            <a:r>
              <a:rPr dirty="0" sz="1400" spc="-10">
                <a:solidFill>
                  <a:srgbClr val="003366"/>
                </a:solidFill>
                <a:latin typeface="Calibri"/>
                <a:cs typeface="Calibri"/>
              </a:rPr>
              <a:t>Automatisme</a:t>
            </a:r>
            <a:endParaRPr sz="1400">
              <a:latin typeface="Calibri"/>
              <a:cs typeface="Calibri"/>
            </a:endParaRPr>
          </a:p>
          <a:p>
            <a:pPr marL="407034" indent="-286385">
              <a:lnSpc>
                <a:spcPct val="100000"/>
              </a:lnSpc>
              <a:buFont typeface="Arial MT"/>
              <a:buChar char="•"/>
              <a:tabLst>
                <a:tab pos="407034" algn="l"/>
              </a:tabLst>
            </a:pPr>
            <a:r>
              <a:rPr dirty="0" sz="1400">
                <a:solidFill>
                  <a:srgbClr val="003366"/>
                </a:solidFill>
                <a:latin typeface="Calibri"/>
                <a:cs typeface="Calibri"/>
              </a:rPr>
              <a:t>Remise</a:t>
            </a:r>
            <a:r>
              <a:rPr dirty="0" sz="14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03366"/>
                </a:solidFill>
                <a:latin typeface="Calibri"/>
                <a:cs typeface="Calibri"/>
              </a:rPr>
              <a:t>en</a:t>
            </a:r>
            <a:r>
              <a:rPr dirty="0" sz="14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3366"/>
                </a:solidFill>
                <a:latin typeface="Calibri"/>
                <a:cs typeface="Calibri"/>
              </a:rPr>
              <a:t>charge</a:t>
            </a:r>
            <a:endParaRPr sz="1400">
              <a:latin typeface="Calibri"/>
              <a:cs typeface="Calibri"/>
            </a:endParaRPr>
          </a:p>
          <a:p>
            <a:pPr marL="407034" indent="-286385">
              <a:lnSpc>
                <a:spcPct val="100000"/>
              </a:lnSpc>
              <a:buFont typeface="Arial MT"/>
              <a:buChar char="•"/>
              <a:tabLst>
                <a:tab pos="407034" algn="l"/>
              </a:tabLst>
            </a:pPr>
            <a:r>
              <a:rPr dirty="0" sz="1400">
                <a:solidFill>
                  <a:srgbClr val="003366"/>
                </a:solidFill>
                <a:latin typeface="Calibri"/>
                <a:cs typeface="Calibri"/>
              </a:rPr>
              <a:t>Capacité</a:t>
            </a:r>
            <a:r>
              <a:rPr dirty="0" sz="14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4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3366"/>
                </a:solidFill>
                <a:latin typeface="Calibri"/>
                <a:cs typeface="Calibri"/>
              </a:rPr>
              <a:t>démarrage</a:t>
            </a:r>
            <a:r>
              <a:rPr dirty="0" sz="14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3366"/>
                </a:solidFill>
                <a:latin typeface="Calibri"/>
                <a:cs typeface="Calibri"/>
              </a:rPr>
              <a:t>autonome</a:t>
            </a:r>
            <a:endParaRPr sz="1400">
              <a:latin typeface="Calibri"/>
              <a:cs typeface="Calibri"/>
            </a:endParaRPr>
          </a:p>
          <a:p>
            <a:pPr marL="407034" indent="-286385">
              <a:lnSpc>
                <a:spcPct val="100000"/>
              </a:lnSpc>
              <a:buFont typeface="Arial MT"/>
              <a:buChar char="•"/>
              <a:tabLst>
                <a:tab pos="407034" algn="l"/>
              </a:tabLst>
            </a:pPr>
            <a:r>
              <a:rPr dirty="0" sz="1400">
                <a:solidFill>
                  <a:srgbClr val="003366"/>
                </a:solidFill>
                <a:latin typeface="Calibri"/>
                <a:cs typeface="Calibri"/>
              </a:rPr>
              <a:t>Plan</a:t>
            </a:r>
            <a:r>
              <a:rPr dirty="0" sz="14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3366"/>
                </a:solidFill>
                <a:latin typeface="Calibri"/>
                <a:cs typeface="Calibri"/>
              </a:rPr>
              <a:t>d’urgence interne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156971" y="5286755"/>
            <a:ext cx="1225550" cy="431800"/>
          </a:xfrm>
          <a:prstGeom prst="rect">
            <a:avLst/>
          </a:prstGeom>
          <a:solidFill>
            <a:srgbClr val="1223B8"/>
          </a:solidFill>
        </p:spPr>
        <p:txBody>
          <a:bodyPr wrap="square" lIns="0" tIns="86995" rIns="0" bIns="0" rtlCol="0" vert="horz">
            <a:spAutoFit/>
          </a:bodyPr>
          <a:lstStyle/>
          <a:p>
            <a:pPr marL="282575">
              <a:lnSpc>
                <a:spcPct val="100000"/>
              </a:lnSpc>
              <a:spcBef>
                <a:spcPts val="685"/>
              </a:spcBef>
            </a:pP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Résultats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1568196" y="5286755"/>
            <a:ext cx="3321050" cy="433070"/>
          </a:xfrm>
          <a:prstGeom prst="rect">
            <a:avLst/>
          </a:prstGeom>
          <a:ln w="9525">
            <a:solidFill>
              <a:srgbClr val="003366"/>
            </a:solidFill>
          </a:ln>
        </p:spPr>
        <p:txBody>
          <a:bodyPr wrap="square" lIns="0" tIns="98425" rIns="0" bIns="0" rtlCol="0" vert="horz">
            <a:spAutoFit/>
          </a:bodyPr>
          <a:lstStyle/>
          <a:p>
            <a:pPr marL="880110">
              <a:lnSpc>
                <a:spcPct val="100000"/>
              </a:lnSpc>
              <a:spcBef>
                <a:spcPts val="775"/>
              </a:spcBef>
            </a:pPr>
            <a:r>
              <a:rPr dirty="0" sz="1400">
                <a:solidFill>
                  <a:srgbClr val="003366"/>
                </a:solidFill>
                <a:latin typeface="Calibri"/>
                <a:cs typeface="Calibri"/>
              </a:rPr>
              <a:t>Pas</a:t>
            </a:r>
            <a:r>
              <a:rPr dirty="0" sz="14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4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03366"/>
                </a:solidFill>
                <a:latin typeface="Calibri"/>
                <a:cs typeface="Calibri"/>
              </a:rPr>
              <a:t>perte</a:t>
            </a:r>
            <a:r>
              <a:rPr dirty="0" sz="14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4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3366"/>
                </a:solidFill>
                <a:latin typeface="Calibri"/>
                <a:cs typeface="Calibri"/>
              </a:rPr>
              <a:t>charge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5074920" y="5285232"/>
            <a:ext cx="3321050" cy="433070"/>
          </a:xfrm>
          <a:prstGeom prst="rect">
            <a:avLst/>
          </a:prstGeom>
          <a:ln w="9525">
            <a:solidFill>
              <a:srgbClr val="003366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algn="ctr" marL="85725">
              <a:lnSpc>
                <a:spcPts val="1614"/>
              </a:lnSpc>
            </a:pPr>
            <a:r>
              <a:rPr dirty="0" sz="1400" spc="-10">
                <a:solidFill>
                  <a:srgbClr val="003366"/>
                </a:solidFill>
                <a:latin typeface="Calibri"/>
                <a:cs typeface="Calibri"/>
              </a:rPr>
              <a:t>Possibilité</a:t>
            </a:r>
            <a:r>
              <a:rPr dirty="0" sz="14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4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03366"/>
                </a:solidFill>
                <a:latin typeface="Calibri"/>
                <a:cs typeface="Calibri"/>
              </a:rPr>
              <a:t>panne</a:t>
            </a:r>
            <a:r>
              <a:rPr dirty="0" sz="14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03366"/>
                </a:solidFill>
                <a:latin typeface="Calibri"/>
                <a:cs typeface="Calibri"/>
              </a:rPr>
              <a:t>partielle</a:t>
            </a:r>
            <a:r>
              <a:rPr dirty="0" sz="14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003366"/>
                </a:solidFill>
                <a:latin typeface="Calibri"/>
                <a:cs typeface="Calibri"/>
              </a:rPr>
              <a:t>avec</a:t>
            </a:r>
            <a:endParaRPr sz="1400">
              <a:latin typeface="Calibri"/>
              <a:cs typeface="Calibri"/>
            </a:endParaRPr>
          </a:p>
          <a:p>
            <a:pPr algn="ctr" marL="82550">
              <a:lnSpc>
                <a:spcPct val="100000"/>
              </a:lnSpc>
            </a:pPr>
            <a:r>
              <a:rPr dirty="0" sz="1400" spc="-10">
                <a:solidFill>
                  <a:srgbClr val="003366"/>
                </a:solidFill>
                <a:latin typeface="Calibri"/>
                <a:cs typeface="Calibri"/>
              </a:rPr>
              <a:t>rétablissement</a:t>
            </a:r>
            <a:r>
              <a:rPr dirty="0" sz="140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3366"/>
                </a:solidFill>
                <a:latin typeface="Calibri"/>
                <a:cs typeface="Calibri"/>
              </a:rPr>
              <a:t>rapide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8581643" y="5291327"/>
            <a:ext cx="3321050" cy="433070"/>
          </a:xfrm>
          <a:prstGeom prst="rect">
            <a:avLst/>
          </a:prstGeom>
          <a:ln w="9525">
            <a:solidFill>
              <a:srgbClr val="003366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algn="ctr" marL="84455">
              <a:lnSpc>
                <a:spcPts val="1614"/>
              </a:lnSpc>
            </a:pPr>
            <a:r>
              <a:rPr dirty="0" sz="1400">
                <a:solidFill>
                  <a:srgbClr val="003366"/>
                </a:solidFill>
                <a:latin typeface="Calibri"/>
                <a:cs typeface="Calibri"/>
              </a:rPr>
              <a:t>Risque</a:t>
            </a:r>
            <a:r>
              <a:rPr dirty="0" sz="14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4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03366"/>
                </a:solidFill>
                <a:latin typeface="Calibri"/>
                <a:cs typeface="Calibri"/>
              </a:rPr>
              <a:t>panne</a:t>
            </a:r>
            <a:r>
              <a:rPr dirty="0" sz="14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3366"/>
                </a:solidFill>
                <a:latin typeface="Calibri"/>
                <a:cs typeface="Calibri"/>
              </a:rPr>
              <a:t>générale</a:t>
            </a:r>
            <a:r>
              <a:rPr dirty="0" sz="14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003366"/>
                </a:solidFill>
                <a:latin typeface="Calibri"/>
                <a:cs typeface="Calibri"/>
              </a:rPr>
              <a:t>avec</a:t>
            </a:r>
            <a:endParaRPr sz="1400">
              <a:latin typeface="Calibri"/>
              <a:cs typeface="Calibri"/>
            </a:endParaRPr>
          </a:p>
          <a:p>
            <a:pPr algn="ctr" marL="85090">
              <a:lnSpc>
                <a:spcPct val="100000"/>
              </a:lnSpc>
            </a:pPr>
            <a:r>
              <a:rPr dirty="0" sz="1400" spc="-10">
                <a:solidFill>
                  <a:srgbClr val="003366"/>
                </a:solidFill>
                <a:latin typeface="Calibri"/>
                <a:cs typeface="Calibri"/>
              </a:rPr>
              <a:t>rétablissement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  <p:transition spd="med">
    <p:fade thruBlk="0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618912" y="168655"/>
            <a:ext cx="401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Public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Les</a:t>
            </a:r>
            <a:r>
              <a:rPr dirty="0" spc="-95"/>
              <a:t> </a:t>
            </a:r>
            <a:r>
              <a:rPr dirty="0"/>
              <a:t>critères</a:t>
            </a:r>
            <a:r>
              <a:rPr dirty="0" spc="-114"/>
              <a:t> </a:t>
            </a:r>
            <a:r>
              <a:rPr dirty="0"/>
              <a:t>de</a:t>
            </a:r>
            <a:r>
              <a:rPr dirty="0" spc="-95"/>
              <a:t> </a:t>
            </a:r>
            <a:r>
              <a:rPr dirty="0"/>
              <a:t>conception</a:t>
            </a:r>
            <a:r>
              <a:rPr dirty="0" spc="-75"/>
              <a:t> </a:t>
            </a:r>
            <a:r>
              <a:rPr dirty="0"/>
              <a:t>du</a:t>
            </a:r>
            <a:r>
              <a:rPr dirty="0" spc="-95"/>
              <a:t> </a:t>
            </a:r>
            <a:r>
              <a:rPr dirty="0" spc="-10"/>
              <a:t>réseau</a:t>
            </a: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4758" y="1266445"/>
            <a:ext cx="178307" cy="178307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0706" y="1639825"/>
            <a:ext cx="152400" cy="160019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0706" y="1990345"/>
            <a:ext cx="152400" cy="160019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0706" y="2584705"/>
            <a:ext cx="152400" cy="160019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0706" y="2935224"/>
            <a:ext cx="152400" cy="160019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4758" y="3567685"/>
            <a:ext cx="178307" cy="178307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0706" y="3941064"/>
            <a:ext cx="152400" cy="160019"/>
          </a:xfrm>
          <a:prstGeom prst="rect">
            <a:avLst/>
          </a:prstGeom>
        </p:spPr>
      </p:pic>
      <p:sp>
        <p:nvSpPr>
          <p:cNvPr id="11" name="object 11" descr=""/>
          <p:cNvSpPr txBox="1"/>
          <p:nvPr/>
        </p:nvSpPr>
        <p:spPr>
          <a:xfrm>
            <a:off x="749426" y="1088642"/>
            <a:ext cx="6217285" cy="3069590"/>
          </a:xfrm>
          <a:prstGeom prst="rect">
            <a:avLst/>
          </a:prstGeom>
        </p:spPr>
        <p:txBody>
          <a:bodyPr wrap="square" lIns="0" tIns="990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Critères</a:t>
            </a:r>
            <a:r>
              <a:rPr dirty="0" sz="2000" spc="-8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000" spc="-3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conception</a:t>
            </a:r>
            <a:r>
              <a:rPr dirty="0" sz="2000" spc="-7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du</a:t>
            </a:r>
            <a:r>
              <a:rPr dirty="0" sz="2000" spc="-3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réseau</a:t>
            </a:r>
            <a:r>
              <a:rPr dirty="0" sz="2000" spc="-2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principal</a:t>
            </a:r>
            <a:r>
              <a:rPr dirty="0" sz="2000" spc="-5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(Bulk)</a:t>
            </a:r>
            <a:endParaRPr sz="2000">
              <a:latin typeface="Calibri"/>
              <a:cs typeface="Calibri"/>
            </a:endParaRPr>
          </a:p>
          <a:p>
            <a:pPr marL="358140" marR="46355">
              <a:lnSpc>
                <a:spcPct val="127800"/>
              </a:lnSpc>
              <a:spcBef>
                <a:spcPts val="5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critères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provenant</a:t>
            </a:r>
            <a:r>
              <a:rPr dirty="0" sz="18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NERC,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du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NPCC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et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propres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à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HQ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Couvrent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18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événements</a:t>
            </a:r>
            <a:r>
              <a:rPr dirty="0" sz="18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d’occurrence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 et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sévérité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diverses</a:t>
            </a:r>
            <a:endParaRPr sz="180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  <a:spcBef>
                <a:spcPts val="20"/>
              </a:spcBef>
            </a:pP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(ex</a:t>
            </a:r>
            <a:r>
              <a:rPr dirty="0" sz="16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:</a:t>
            </a:r>
            <a:r>
              <a:rPr dirty="0" sz="16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6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16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perte</a:t>
            </a:r>
            <a:r>
              <a:rPr dirty="0" sz="16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d’un</a:t>
            </a:r>
            <a:r>
              <a:rPr dirty="0" sz="16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élément</a:t>
            </a:r>
            <a:r>
              <a:rPr dirty="0" sz="16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jusqu’à</a:t>
            </a:r>
            <a:r>
              <a:rPr dirty="0" sz="16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16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perte</a:t>
            </a:r>
            <a:r>
              <a:rPr dirty="0" sz="16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d’un</a:t>
            </a:r>
            <a:r>
              <a:rPr dirty="0" sz="16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poste</a:t>
            </a:r>
            <a:r>
              <a:rPr dirty="0" sz="16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735</a:t>
            </a:r>
            <a:r>
              <a:rPr dirty="0" sz="1600" spc="-25">
                <a:solidFill>
                  <a:srgbClr val="003366"/>
                </a:solidFill>
                <a:latin typeface="Calibri"/>
                <a:cs typeface="Calibri"/>
              </a:rPr>
              <a:t> kV)</a:t>
            </a:r>
            <a:endParaRPr sz="160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  <a:spcBef>
                <a:spcPts val="580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Prise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en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compte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d’événements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environnementaux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(ex</a:t>
            </a:r>
            <a:r>
              <a:rPr dirty="0" sz="16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:</a:t>
            </a:r>
            <a:r>
              <a:rPr dirty="0" sz="16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verglas)</a:t>
            </a:r>
            <a:endParaRPr sz="1600">
              <a:latin typeface="Calibri"/>
              <a:cs typeface="Calibri"/>
            </a:endParaRPr>
          </a:p>
          <a:p>
            <a:pPr marL="358140" marR="5080">
              <a:lnSpc>
                <a:spcPct val="100000"/>
              </a:lnSpc>
              <a:spcBef>
                <a:spcPts val="600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Couvrent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conception</a:t>
            </a:r>
            <a:r>
              <a:rPr dirty="0" sz="1800" spc="-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installations,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automatismes,</a:t>
            </a:r>
            <a:r>
              <a:rPr dirty="0" sz="18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de 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l’exploitation,</a:t>
            </a:r>
            <a:r>
              <a:rPr dirty="0" sz="1800" spc="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etc.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95"/>
              </a:spcBef>
            </a:pP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Critères</a:t>
            </a:r>
            <a:r>
              <a:rPr dirty="0" sz="2000" spc="-4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000" spc="-4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conception</a:t>
            </a:r>
            <a:r>
              <a:rPr dirty="0" sz="2000" spc="-8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2000" spc="-3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réseaux</a:t>
            </a:r>
            <a:r>
              <a:rPr dirty="0" sz="2000" spc="-4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régionaux</a:t>
            </a:r>
            <a:endParaRPr sz="200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  <a:spcBef>
                <a:spcPts val="605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Couvrent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18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événements</a:t>
            </a:r>
            <a:r>
              <a:rPr dirty="0" sz="18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fréquents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(ex</a:t>
            </a:r>
            <a:r>
              <a:rPr dirty="0" sz="16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:</a:t>
            </a:r>
            <a:r>
              <a:rPr dirty="0" sz="16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perte</a:t>
            </a:r>
            <a:r>
              <a:rPr dirty="0" sz="16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d’un</a:t>
            </a:r>
            <a:r>
              <a:rPr dirty="0" sz="16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élément)</a:t>
            </a:r>
            <a:endParaRPr sz="1600">
              <a:latin typeface="Calibri"/>
              <a:cs typeface="Calibri"/>
            </a:endParaRPr>
          </a:p>
        </p:txBody>
      </p:sp>
      <p:pic>
        <p:nvPicPr>
          <p:cNvPr id="12" name="object 1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0706" y="4291584"/>
            <a:ext cx="152400" cy="160019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4758" y="4649725"/>
            <a:ext cx="178307" cy="178307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0706" y="5023105"/>
            <a:ext cx="152400" cy="160019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0706" y="5373625"/>
            <a:ext cx="152400" cy="160019"/>
          </a:xfrm>
          <a:prstGeom prst="rect">
            <a:avLst/>
          </a:prstGeom>
        </p:spPr>
      </p:pic>
      <p:pic>
        <p:nvPicPr>
          <p:cNvPr id="16" name="object 1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0706" y="5724145"/>
            <a:ext cx="152400" cy="160019"/>
          </a:xfrm>
          <a:prstGeom prst="rect">
            <a:avLst/>
          </a:prstGeom>
        </p:spPr>
      </p:pic>
      <p:sp>
        <p:nvSpPr>
          <p:cNvPr id="17" name="object 17" descr=""/>
          <p:cNvSpPr txBox="1"/>
          <p:nvPr/>
        </p:nvSpPr>
        <p:spPr>
          <a:xfrm>
            <a:off x="749426" y="4141707"/>
            <a:ext cx="6297295" cy="1799589"/>
          </a:xfrm>
          <a:prstGeom prst="rect">
            <a:avLst/>
          </a:prstGeom>
        </p:spPr>
        <p:txBody>
          <a:bodyPr wrap="square" lIns="0" tIns="79375" rIns="0" bIns="0" rtlCol="0" vert="horz">
            <a:spAutoFit/>
          </a:bodyPr>
          <a:lstStyle/>
          <a:p>
            <a:pPr marL="358140">
              <a:lnSpc>
                <a:spcPct val="100000"/>
              </a:lnSpc>
              <a:spcBef>
                <a:spcPts val="625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Dictent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le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nombre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liens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requis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pour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l’alimentation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d’un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poste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95"/>
              </a:spcBef>
            </a:pP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000" spc="-4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façon</a:t>
            </a:r>
            <a:r>
              <a:rPr dirty="0" sz="2000" spc="-4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générale</a:t>
            </a:r>
            <a:r>
              <a:rPr dirty="0" sz="2000" spc="-2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(pour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les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principes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1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&amp;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2)</a:t>
            </a:r>
            <a:endParaRPr sz="180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  <a:spcBef>
                <a:spcPts val="605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Assurent</a:t>
            </a:r>
            <a:r>
              <a:rPr dirty="0" sz="1800" spc="-8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18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stabilité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du</a:t>
            </a:r>
            <a:r>
              <a:rPr dirty="0" sz="18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réseau</a:t>
            </a:r>
            <a:r>
              <a:rPr dirty="0" sz="18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(tension,</a:t>
            </a:r>
            <a:r>
              <a:rPr dirty="0" sz="16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fréquence,</a:t>
            </a:r>
            <a:r>
              <a:rPr dirty="0" sz="16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machine,</a:t>
            </a:r>
            <a:r>
              <a:rPr dirty="0" sz="16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etc.)</a:t>
            </a:r>
            <a:endParaRPr sz="1600">
              <a:latin typeface="Calibri"/>
              <a:cs typeface="Calibri"/>
            </a:endParaRPr>
          </a:p>
          <a:p>
            <a:pPr marL="358140" marR="739140">
              <a:lnSpc>
                <a:spcPct val="127800"/>
              </a:lnSpc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Respect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capacités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transit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équipements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Respect</a:t>
            </a:r>
            <a:r>
              <a:rPr dirty="0" sz="18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contraintes</a:t>
            </a:r>
            <a:r>
              <a:rPr dirty="0" sz="18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diverses</a:t>
            </a:r>
            <a:r>
              <a:rPr dirty="0" sz="18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(ex</a:t>
            </a:r>
            <a:r>
              <a:rPr dirty="0" sz="16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:</a:t>
            </a:r>
            <a:r>
              <a:rPr dirty="0" sz="16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interco,</a:t>
            </a:r>
            <a:r>
              <a:rPr dirty="0" sz="16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harmoniques)</a:t>
            </a:r>
            <a:endParaRPr sz="1600">
              <a:latin typeface="Calibri"/>
              <a:cs typeface="Calibri"/>
            </a:endParaRPr>
          </a:p>
        </p:txBody>
      </p:sp>
      <p:pic>
        <p:nvPicPr>
          <p:cNvPr id="18" name="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281671" y="1158239"/>
            <a:ext cx="4495799" cy="2996171"/>
          </a:xfrm>
          <a:prstGeom prst="rect">
            <a:avLst/>
          </a:prstGeom>
        </p:spPr>
      </p:pic>
      <p:sp>
        <p:nvSpPr>
          <p:cNvPr id="19" name="object 19" descr=""/>
          <p:cNvSpPr txBox="1"/>
          <p:nvPr/>
        </p:nvSpPr>
        <p:spPr>
          <a:xfrm>
            <a:off x="7470957" y="4342773"/>
            <a:ext cx="4003675" cy="75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882650" marR="5080" indent="-870585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Objectif</a:t>
            </a:r>
            <a:r>
              <a:rPr dirty="0" sz="2400" spc="-4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:</a:t>
            </a:r>
            <a:r>
              <a:rPr dirty="0" sz="24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assurer</a:t>
            </a:r>
            <a:r>
              <a:rPr dirty="0" sz="24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le</a:t>
            </a:r>
            <a:r>
              <a:rPr dirty="0" sz="24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maintien</a:t>
            </a:r>
            <a:r>
              <a:rPr dirty="0" sz="2400" spc="-6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25">
                <a:solidFill>
                  <a:srgbClr val="003366"/>
                </a:solidFill>
                <a:latin typeface="Calibri"/>
                <a:cs typeface="Calibri"/>
              </a:rPr>
              <a:t>du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niveau</a:t>
            </a:r>
            <a:r>
              <a:rPr dirty="0" sz="24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4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 b="1">
                <a:solidFill>
                  <a:srgbClr val="003366"/>
                </a:solidFill>
                <a:latin typeface="Calibri"/>
                <a:cs typeface="Calibri"/>
              </a:rPr>
              <a:t>fiabilité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11243443" y="6599693"/>
            <a:ext cx="855980" cy="1657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50"/>
              </a:lnSpc>
            </a:pP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Hydro-Québec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13</a:t>
            </a:fld>
          </a:p>
        </p:txBody>
      </p:sp>
    </p:spTree>
  </p:cSld>
  <p:clrMapOvr>
    <a:masterClrMapping/>
  </p:clrMapOvr>
  <p:transition spd="med">
    <p:fade thruBlk="0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618912" y="168655"/>
            <a:ext cx="401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Public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Application</a:t>
            </a:r>
            <a:r>
              <a:rPr dirty="0" spc="-75"/>
              <a:t> </a:t>
            </a:r>
            <a:r>
              <a:rPr dirty="0"/>
              <a:t>des</a:t>
            </a:r>
            <a:r>
              <a:rPr dirty="0" spc="-95"/>
              <a:t> </a:t>
            </a:r>
            <a:r>
              <a:rPr dirty="0"/>
              <a:t>critères</a:t>
            </a:r>
            <a:r>
              <a:rPr dirty="0" spc="-105"/>
              <a:t> </a:t>
            </a:r>
            <a:r>
              <a:rPr dirty="0"/>
              <a:t>à</a:t>
            </a:r>
            <a:r>
              <a:rPr dirty="0" spc="-110"/>
              <a:t> </a:t>
            </a:r>
            <a:r>
              <a:rPr dirty="0" spc="-35"/>
              <a:t>Hydro-</a:t>
            </a:r>
            <a:r>
              <a:rPr dirty="0" spc="-10"/>
              <a:t>Québec</a:t>
            </a:r>
          </a:p>
        </p:txBody>
      </p:sp>
      <p:sp>
        <p:nvSpPr>
          <p:cNvPr id="4" name="object 4" descr=""/>
          <p:cNvSpPr/>
          <p:nvPr/>
        </p:nvSpPr>
        <p:spPr>
          <a:xfrm>
            <a:off x="8236451" y="1158998"/>
            <a:ext cx="3119755" cy="4640580"/>
          </a:xfrm>
          <a:custGeom>
            <a:avLst/>
            <a:gdLst/>
            <a:ahLst/>
            <a:cxnLst/>
            <a:rect l="l" t="t" r="r" b="b"/>
            <a:pathLst>
              <a:path w="3119754" h="4640580">
                <a:moveTo>
                  <a:pt x="2204542" y="4011815"/>
                </a:moveTo>
                <a:lnTo>
                  <a:pt x="2038159" y="4182681"/>
                </a:lnTo>
                <a:lnTo>
                  <a:pt x="2315464" y="4456049"/>
                </a:lnTo>
                <a:lnTo>
                  <a:pt x="2204542" y="4011815"/>
                </a:lnTo>
                <a:close/>
              </a:path>
              <a:path w="3119754" h="4640580">
                <a:moveTo>
                  <a:pt x="1012151" y="4011815"/>
                </a:moveTo>
                <a:lnTo>
                  <a:pt x="901230" y="4456049"/>
                </a:lnTo>
                <a:lnTo>
                  <a:pt x="1178534" y="4182681"/>
                </a:lnTo>
                <a:lnTo>
                  <a:pt x="1012151" y="4011815"/>
                </a:lnTo>
                <a:close/>
              </a:path>
              <a:path w="3119754" h="4640580">
                <a:moveTo>
                  <a:pt x="1850986" y="3998150"/>
                </a:moveTo>
                <a:lnTo>
                  <a:pt x="2017369" y="4141673"/>
                </a:lnTo>
                <a:lnTo>
                  <a:pt x="2169883" y="3998150"/>
                </a:lnTo>
                <a:lnTo>
                  <a:pt x="1850986" y="3998150"/>
                </a:lnTo>
                <a:close/>
              </a:path>
              <a:path w="3119754" h="4640580">
                <a:moveTo>
                  <a:pt x="1067612" y="3998150"/>
                </a:moveTo>
                <a:lnTo>
                  <a:pt x="1213192" y="4141673"/>
                </a:lnTo>
                <a:lnTo>
                  <a:pt x="1365707" y="3998150"/>
                </a:lnTo>
                <a:lnTo>
                  <a:pt x="1067612" y="3998150"/>
                </a:lnTo>
                <a:close/>
              </a:path>
              <a:path w="3119754" h="4640580">
                <a:moveTo>
                  <a:pt x="1608340" y="3847795"/>
                </a:moveTo>
                <a:lnTo>
                  <a:pt x="1566748" y="3902468"/>
                </a:lnTo>
                <a:lnTo>
                  <a:pt x="1643011" y="3902468"/>
                </a:lnTo>
                <a:lnTo>
                  <a:pt x="1608340" y="3847795"/>
                </a:lnTo>
                <a:close/>
              </a:path>
              <a:path w="3119754" h="4640580">
                <a:moveTo>
                  <a:pt x="1310246" y="3553904"/>
                </a:moveTo>
                <a:lnTo>
                  <a:pt x="1046810" y="3902468"/>
                </a:lnTo>
                <a:lnTo>
                  <a:pt x="1497431" y="3902468"/>
                </a:lnTo>
                <a:lnTo>
                  <a:pt x="1566748" y="3813619"/>
                </a:lnTo>
                <a:lnTo>
                  <a:pt x="1310246" y="3553904"/>
                </a:lnTo>
                <a:close/>
              </a:path>
              <a:path w="3119754" h="4640580">
                <a:moveTo>
                  <a:pt x="1906447" y="3553904"/>
                </a:moveTo>
                <a:lnTo>
                  <a:pt x="1643011" y="3813619"/>
                </a:lnTo>
                <a:lnTo>
                  <a:pt x="1719262" y="3902468"/>
                </a:lnTo>
                <a:lnTo>
                  <a:pt x="2183739" y="3902468"/>
                </a:lnTo>
                <a:lnTo>
                  <a:pt x="2183739" y="3881958"/>
                </a:lnTo>
                <a:lnTo>
                  <a:pt x="1906447" y="3553904"/>
                </a:lnTo>
                <a:close/>
              </a:path>
              <a:path w="3119754" h="4640580">
                <a:moveTo>
                  <a:pt x="1157732" y="3403549"/>
                </a:moveTo>
                <a:lnTo>
                  <a:pt x="1067612" y="3793109"/>
                </a:lnTo>
                <a:lnTo>
                  <a:pt x="1268653" y="3519741"/>
                </a:lnTo>
                <a:lnTo>
                  <a:pt x="1157732" y="3403549"/>
                </a:lnTo>
                <a:close/>
              </a:path>
              <a:path w="3119754" h="4640580">
                <a:moveTo>
                  <a:pt x="2052027" y="3403549"/>
                </a:moveTo>
                <a:lnTo>
                  <a:pt x="1941106" y="3519741"/>
                </a:lnTo>
                <a:lnTo>
                  <a:pt x="2149081" y="3772611"/>
                </a:lnTo>
                <a:lnTo>
                  <a:pt x="2052027" y="3403549"/>
                </a:lnTo>
                <a:close/>
              </a:path>
              <a:path w="3119754" h="4640580">
                <a:moveTo>
                  <a:pt x="1608340" y="3164344"/>
                </a:moveTo>
                <a:lnTo>
                  <a:pt x="1344917" y="3519741"/>
                </a:lnTo>
                <a:lnTo>
                  <a:pt x="1608340" y="3793109"/>
                </a:lnTo>
                <a:lnTo>
                  <a:pt x="1885645" y="3519741"/>
                </a:lnTo>
                <a:lnTo>
                  <a:pt x="1608340" y="3164344"/>
                </a:lnTo>
                <a:close/>
              </a:path>
              <a:path w="3119754" h="4640580">
                <a:moveTo>
                  <a:pt x="1906447" y="2802115"/>
                </a:moveTo>
                <a:lnTo>
                  <a:pt x="1643011" y="3130169"/>
                </a:lnTo>
                <a:lnTo>
                  <a:pt x="1927237" y="3478733"/>
                </a:lnTo>
                <a:lnTo>
                  <a:pt x="2038159" y="3348875"/>
                </a:lnTo>
                <a:lnTo>
                  <a:pt x="1906447" y="2802115"/>
                </a:lnTo>
                <a:close/>
              </a:path>
              <a:path w="3119754" h="4640580">
                <a:moveTo>
                  <a:pt x="1310246" y="2802115"/>
                </a:moveTo>
                <a:lnTo>
                  <a:pt x="1178534" y="3348875"/>
                </a:lnTo>
                <a:lnTo>
                  <a:pt x="1310246" y="3478733"/>
                </a:lnTo>
                <a:lnTo>
                  <a:pt x="1587550" y="3130169"/>
                </a:lnTo>
                <a:lnTo>
                  <a:pt x="1310246" y="2802115"/>
                </a:lnTo>
                <a:close/>
              </a:path>
              <a:path w="3119754" h="4640580">
                <a:moveTo>
                  <a:pt x="1344917" y="2781617"/>
                </a:moveTo>
                <a:lnTo>
                  <a:pt x="1608340" y="3096006"/>
                </a:lnTo>
                <a:lnTo>
                  <a:pt x="1871776" y="2781617"/>
                </a:lnTo>
                <a:lnTo>
                  <a:pt x="1344917" y="2781617"/>
                </a:lnTo>
                <a:close/>
              </a:path>
              <a:path w="3119754" h="4640580">
                <a:moveTo>
                  <a:pt x="1608340" y="2446731"/>
                </a:moveTo>
                <a:lnTo>
                  <a:pt x="1365707" y="2685935"/>
                </a:lnTo>
                <a:lnTo>
                  <a:pt x="1850986" y="2685935"/>
                </a:lnTo>
                <a:lnTo>
                  <a:pt x="1608340" y="2446731"/>
                </a:lnTo>
                <a:close/>
              </a:path>
              <a:path w="3119754" h="4640580">
                <a:moveTo>
                  <a:pt x="1850986" y="2207526"/>
                </a:moveTo>
                <a:lnTo>
                  <a:pt x="1643011" y="2412555"/>
                </a:lnTo>
                <a:lnTo>
                  <a:pt x="1885645" y="2631262"/>
                </a:lnTo>
                <a:lnTo>
                  <a:pt x="1850986" y="2207526"/>
                </a:lnTo>
                <a:close/>
              </a:path>
              <a:path w="3119754" h="4640580">
                <a:moveTo>
                  <a:pt x="1386509" y="2207526"/>
                </a:moveTo>
                <a:lnTo>
                  <a:pt x="1344917" y="2631262"/>
                </a:lnTo>
                <a:lnTo>
                  <a:pt x="1566748" y="2412555"/>
                </a:lnTo>
                <a:lnTo>
                  <a:pt x="1386509" y="2207526"/>
                </a:lnTo>
                <a:close/>
              </a:path>
              <a:path w="3119754" h="4640580">
                <a:moveTo>
                  <a:pt x="1906447" y="1913648"/>
                </a:moveTo>
                <a:lnTo>
                  <a:pt x="1927237" y="2118677"/>
                </a:lnTo>
                <a:lnTo>
                  <a:pt x="2842336" y="2118677"/>
                </a:lnTo>
                <a:lnTo>
                  <a:pt x="1906447" y="1913648"/>
                </a:lnTo>
                <a:close/>
              </a:path>
              <a:path w="3119754" h="4640580">
                <a:moveTo>
                  <a:pt x="1310246" y="1913648"/>
                </a:moveTo>
                <a:lnTo>
                  <a:pt x="298107" y="2118677"/>
                </a:lnTo>
                <a:lnTo>
                  <a:pt x="1289456" y="2118677"/>
                </a:lnTo>
                <a:lnTo>
                  <a:pt x="1310246" y="1913648"/>
                </a:lnTo>
                <a:close/>
              </a:path>
              <a:path w="3119754" h="4640580">
                <a:moveTo>
                  <a:pt x="1608340" y="1899970"/>
                </a:moveTo>
                <a:lnTo>
                  <a:pt x="1386509" y="2118677"/>
                </a:lnTo>
                <a:lnTo>
                  <a:pt x="1386509" y="2152853"/>
                </a:lnTo>
                <a:lnTo>
                  <a:pt x="1608340" y="2378379"/>
                </a:lnTo>
                <a:lnTo>
                  <a:pt x="1830184" y="2152853"/>
                </a:lnTo>
                <a:lnTo>
                  <a:pt x="1830184" y="2118677"/>
                </a:lnTo>
                <a:lnTo>
                  <a:pt x="1608340" y="1899970"/>
                </a:lnTo>
                <a:close/>
              </a:path>
              <a:path w="3119754" h="4640580">
                <a:moveTo>
                  <a:pt x="1795526" y="1715439"/>
                </a:moveTo>
                <a:lnTo>
                  <a:pt x="1643011" y="1858975"/>
                </a:lnTo>
                <a:lnTo>
                  <a:pt x="1830184" y="2043493"/>
                </a:lnTo>
                <a:lnTo>
                  <a:pt x="1795526" y="1715439"/>
                </a:lnTo>
                <a:close/>
              </a:path>
              <a:path w="3119754" h="4640580">
                <a:moveTo>
                  <a:pt x="1421168" y="1715439"/>
                </a:moveTo>
                <a:lnTo>
                  <a:pt x="1386509" y="2043493"/>
                </a:lnTo>
                <a:lnTo>
                  <a:pt x="1566748" y="1858975"/>
                </a:lnTo>
                <a:lnTo>
                  <a:pt x="1421168" y="1715439"/>
                </a:lnTo>
                <a:close/>
              </a:path>
              <a:path w="3119754" h="4640580">
                <a:moveTo>
                  <a:pt x="1608340" y="1421561"/>
                </a:moveTo>
                <a:lnTo>
                  <a:pt x="1421168" y="1606092"/>
                </a:lnTo>
                <a:lnTo>
                  <a:pt x="1421168" y="1660766"/>
                </a:lnTo>
                <a:lnTo>
                  <a:pt x="1608340" y="1845297"/>
                </a:lnTo>
                <a:lnTo>
                  <a:pt x="1795526" y="1660766"/>
                </a:lnTo>
                <a:lnTo>
                  <a:pt x="1795526" y="1606092"/>
                </a:lnTo>
                <a:lnTo>
                  <a:pt x="1608340" y="1421561"/>
                </a:lnTo>
                <a:close/>
              </a:path>
              <a:path w="3119754" h="4640580">
                <a:moveTo>
                  <a:pt x="1871776" y="1346390"/>
                </a:moveTo>
                <a:lnTo>
                  <a:pt x="1885645" y="1530921"/>
                </a:lnTo>
                <a:lnTo>
                  <a:pt x="2710611" y="1530921"/>
                </a:lnTo>
                <a:lnTo>
                  <a:pt x="1871776" y="1346390"/>
                </a:lnTo>
                <a:close/>
              </a:path>
              <a:path w="3119754" h="4640580">
                <a:moveTo>
                  <a:pt x="1365707" y="1346390"/>
                </a:moveTo>
                <a:lnTo>
                  <a:pt x="429818" y="1530921"/>
                </a:lnTo>
                <a:lnTo>
                  <a:pt x="1344917" y="1530921"/>
                </a:lnTo>
                <a:lnTo>
                  <a:pt x="1365707" y="1346390"/>
                </a:lnTo>
                <a:close/>
              </a:path>
              <a:path w="3119754" h="4640580">
                <a:moveTo>
                  <a:pt x="1455826" y="1271206"/>
                </a:moveTo>
                <a:lnTo>
                  <a:pt x="1441970" y="1530921"/>
                </a:lnTo>
                <a:lnTo>
                  <a:pt x="1566748" y="1401064"/>
                </a:lnTo>
                <a:lnTo>
                  <a:pt x="1455826" y="1271206"/>
                </a:lnTo>
                <a:close/>
              </a:path>
              <a:path w="3119754" h="4640580">
                <a:moveTo>
                  <a:pt x="1753933" y="1271206"/>
                </a:moveTo>
                <a:lnTo>
                  <a:pt x="1643011" y="1401064"/>
                </a:lnTo>
                <a:lnTo>
                  <a:pt x="1795526" y="1551419"/>
                </a:lnTo>
                <a:lnTo>
                  <a:pt x="1753933" y="1271206"/>
                </a:lnTo>
                <a:close/>
              </a:path>
              <a:path w="3119754" h="4640580">
                <a:moveTo>
                  <a:pt x="1608340" y="902144"/>
                </a:moveTo>
                <a:lnTo>
                  <a:pt x="1455826" y="1141349"/>
                </a:lnTo>
                <a:lnTo>
                  <a:pt x="1455826" y="1216533"/>
                </a:lnTo>
                <a:lnTo>
                  <a:pt x="1608340" y="1366888"/>
                </a:lnTo>
                <a:lnTo>
                  <a:pt x="1753933" y="1196035"/>
                </a:lnTo>
                <a:lnTo>
                  <a:pt x="1753933" y="1141349"/>
                </a:lnTo>
                <a:lnTo>
                  <a:pt x="1608340" y="902144"/>
                </a:lnTo>
                <a:close/>
              </a:path>
              <a:path w="3119754" h="4640580">
                <a:moveTo>
                  <a:pt x="1809394" y="758621"/>
                </a:moveTo>
                <a:lnTo>
                  <a:pt x="1830184" y="956818"/>
                </a:lnTo>
                <a:lnTo>
                  <a:pt x="2578900" y="956818"/>
                </a:lnTo>
                <a:lnTo>
                  <a:pt x="1809394" y="758621"/>
                </a:lnTo>
                <a:close/>
              </a:path>
              <a:path w="3119754" h="4640580">
                <a:moveTo>
                  <a:pt x="1400378" y="758621"/>
                </a:moveTo>
                <a:lnTo>
                  <a:pt x="561543" y="956818"/>
                </a:lnTo>
                <a:lnTo>
                  <a:pt x="1386509" y="956818"/>
                </a:lnTo>
                <a:lnTo>
                  <a:pt x="1400378" y="758621"/>
                </a:lnTo>
                <a:close/>
              </a:path>
              <a:path w="3119754" h="4640580">
                <a:moveTo>
                  <a:pt x="1719262" y="738124"/>
                </a:moveTo>
                <a:lnTo>
                  <a:pt x="1643011" y="867981"/>
                </a:lnTo>
                <a:lnTo>
                  <a:pt x="1740065" y="1032002"/>
                </a:lnTo>
                <a:lnTo>
                  <a:pt x="1719262" y="738124"/>
                </a:lnTo>
                <a:close/>
              </a:path>
              <a:path w="3119754" h="4640580">
                <a:moveTo>
                  <a:pt x="1497431" y="738124"/>
                </a:moveTo>
                <a:lnTo>
                  <a:pt x="1476629" y="1032002"/>
                </a:lnTo>
                <a:lnTo>
                  <a:pt x="1587550" y="867981"/>
                </a:lnTo>
                <a:lnTo>
                  <a:pt x="1497431" y="738124"/>
                </a:lnTo>
                <a:close/>
              </a:path>
              <a:path w="3119754" h="4640580">
                <a:moveTo>
                  <a:pt x="1511287" y="662940"/>
                </a:moveTo>
                <a:lnTo>
                  <a:pt x="1608340" y="813295"/>
                </a:lnTo>
                <a:lnTo>
                  <a:pt x="1698472" y="662940"/>
                </a:lnTo>
                <a:lnTo>
                  <a:pt x="1511287" y="662940"/>
                </a:lnTo>
                <a:close/>
              </a:path>
              <a:path w="3119754" h="4640580">
                <a:moveTo>
                  <a:pt x="1608340" y="205041"/>
                </a:moveTo>
                <a:lnTo>
                  <a:pt x="1511287" y="574090"/>
                </a:lnTo>
                <a:lnTo>
                  <a:pt x="1698472" y="574090"/>
                </a:lnTo>
                <a:lnTo>
                  <a:pt x="1608340" y="205041"/>
                </a:lnTo>
                <a:close/>
              </a:path>
              <a:path w="3119754" h="4640580">
                <a:moveTo>
                  <a:pt x="1566748" y="0"/>
                </a:moveTo>
                <a:lnTo>
                  <a:pt x="1608340" y="0"/>
                </a:lnTo>
                <a:lnTo>
                  <a:pt x="1663801" y="0"/>
                </a:lnTo>
                <a:lnTo>
                  <a:pt x="1795526" y="608266"/>
                </a:lnTo>
                <a:lnTo>
                  <a:pt x="1809394" y="717613"/>
                </a:lnTo>
                <a:lnTo>
                  <a:pt x="2800743" y="956818"/>
                </a:lnTo>
                <a:lnTo>
                  <a:pt x="2800743" y="1216533"/>
                </a:lnTo>
                <a:lnTo>
                  <a:pt x="2821533" y="1216533"/>
                </a:lnTo>
                <a:lnTo>
                  <a:pt x="2842336" y="1216533"/>
                </a:lnTo>
                <a:lnTo>
                  <a:pt x="2842336" y="1237030"/>
                </a:lnTo>
                <a:lnTo>
                  <a:pt x="2821533" y="1237030"/>
                </a:lnTo>
                <a:lnTo>
                  <a:pt x="2800743" y="1250708"/>
                </a:lnTo>
                <a:lnTo>
                  <a:pt x="2821533" y="1250708"/>
                </a:lnTo>
                <a:lnTo>
                  <a:pt x="2842336" y="1250708"/>
                </a:lnTo>
                <a:lnTo>
                  <a:pt x="2842336" y="1271206"/>
                </a:lnTo>
                <a:lnTo>
                  <a:pt x="2821533" y="1271206"/>
                </a:lnTo>
                <a:lnTo>
                  <a:pt x="2800743" y="1291717"/>
                </a:lnTo>
                <a:lnTo>
                  <a:pt x="2821533" y="1291717"/>
                </a:lnTo>
                <a:lnTo>
                  <a:pt x="2842336" y="1291717"/>
                </a:lnTo>
                <a:lnTo>
                  <a:pt x="2842336" y="1312214"/>
                </a:lnTo>
                <a:lnTo>
                  <a:pt x="2821533" y="1312214"/>
                </a:lnTo>
                <a:lnTo>
                  <a:pt x="2800743" y="1325880"/>
                </a:lnTo>
                <a:lnTo>
                  <a:pt x="2821533" y="1325880"/>
                </a:lnTo>
                <a:lnTo>
                  <a:pt x="2842336" y="1346390"/>
                </a:lnTo>
                <a:lnTo>
                  <a:pt x="2821533" y="1346390"/>
                </a:lnTo>
                <a:lnTo>
                  <a:pt x="2800743" y="1366888"/>
                </a:lnTo>
                <a:lnTo>
                  <a:pt x="2821533" y="1366888"/>
                </a:lnTo>
                <a:lnTo>
                  <a:pt x="2842336" y="1380553"/>
                </a:lnTo>
                <a:lnTo>
                  <a:pt x="2800743" y="1401064"/>
                </a:lnTo>
                <a:lnTo>
                  <a:pt x="2766072" y="1401064"/>
                </a:lnTo>
                <a:lnTo>
                  <a:pt x="2745282" y="1401064"/>
                </a:lnTo>
                <a:lnTo>
                  <a:pt x="2710611" y="1380553"/>
                </a:lnTo>
                <a:lnTo>
                  <a:pt x="2689821" y="1380553"/>
                </a:lnTo>
                <a:lnTo>
                  <a:pt x="2710611" y="1380553"/>
                </a:lnTo>
                <a:lnTo>
                  <a:pt x="2724480" y="1366888"/>
                </a:lnTo>
                <a:lnTo>
                  <a:pt x="2724480" y="1346390"/>
                </a:lnTo>
                <a:lnTo>
                  <a:pt x="2710611" y="1346390"/>
                </a:lnTo>
                <a:lnTo>
                  <a:pt x="2689821" y="1346390"/>
                </a:lnTo>
                <a:lnTo>
                  <a:pt x="2710611" y="1346390"/>
                </a:lnTo>
                <a:lnTo>
                  <a:pt x="2724480" y="1325880"/>
                </a:lnTo>
                <a:lnTo>
                  <a:pt x="2724480" y="1312214"/>
                </a:lnTo>
                <a:lnTo>
                  <a:pt x="2710611" y="1312214"/>
                </a:lnTo>
                <a:lnTo>
                  <a:pt x="2689821" y="1312214"/>
                </a:lnTo>
                <a:lnTo>
                  <a:pt x="2710611" y="1291717"/>
                </a:lnTo>
                <a:lnTo>
                  <a:pt x="2724480" y="1291717"/>
                </a:lnTo>
                <a:lnTo>
                  <a:pt x="2724480" y="1271206"/>
                </a:lnTo>
                <a:lnTo>
                  <a:pt x="2710611" y="1271206"/>
                </a:lnTo>
                <a:lnTo>
                  <a:pt x="2689821" y="1271206"/>
                </a:lnTo>
                <a:lnTo>
                  <a:pt x="2710611" y="1250708"/>
                </a:lnTo>
                <a:lnTo>
                  <a:pt x="2724480" y="1250708"/>
                </a:lnTo>
                <a:lnTo>
                  <a:pt x="2724480" y="1237030"/>
                </a:lnTo>
                <a:lnTo>
                  <a:pt x="2710611" y="1237030"/>
                </a:lnTo>
                <a:lnTo>
                  <a:pt x="2689821" y="1216533"/>
                </a:lnTo>
                <a:lnTo>
                  <a:pt x="2710611" y="1216533"/>
                </a:lnTo>
                <a:lnTo>
                  <a:pt x="2724480" y="1216533"/>
                </a:lnTo>
                <a:lnTo>
                  <a:pt x="2745282" y="1216533"/>
                </a:lnTo>
                <a:lnTo>
                  <a:pt x="2745282" y="997826"/>
                </a:lnTo>
                <a:lnTo>
                  <a:pt x="1830184" y="997826"/>
                </a:lnTo>
                <a:lnTo>
                  <a:pt x="1871776" y="1291717"/>
                </a:lnTo>
                <a:lnTo>
                  <a:pt x="2932455" y="1551419"/>
                </a:lnTo>
                <a:lnTo>
                  <a:pt x="2932455" y="1790623"/>
                </a:lnTo>
                <a:lnTo>
                  <a:pt x="2967113" y="1790623"/>
                </a:lnTo>
                <a:lnTo>
                  <a:pt x="2987916" y="1804289"/>
                </a:lnTo>
                <a:lnTo>
                  <a:pt x="2967113" y="1804289"/>
                </a:lnTo>
                <a:lnTo>
                  <a:pt x="2967113" y="1824799"/>
                </a:lnTo>
                <a:lnTo>
                  <a:pt x="2953258" y="1824799"/>
                </a:lnTo>
                <a:lnTo>
                  <a:pt x="2967113" y="1824799"/>
                </a:lnTo>
                <a:lnTo>
                  <a:pt x="2967113" y="1845297"/>
                </a:lnTo>
                <a:lnTo>
                  <a:pt x="2987916" y="1845297"/>
                </a:lnTo>
                <a:lnTo>
                  <a:pt x="2967113" y="1845297"/>
                </a:lnTo>
                <a:lnTo>
                  <a:pt x="2967113" y="1858975"/>
                </a:lnTo>
                <a:lnTo>
                  <a:pt x="2953258" y="1858975"/>
                </a:lnTo>
                <a:lnTo>
                  <a:pt x="2967113" y="1879473"/>
                </a:lnTo>
                <a:lnTo>
                  <a:pt x="2987916" y="1879473"/>
                </a:lnTo>
                <a:lnTo>
                  <a:pt x="2967113" y="1899970"/>
                </a:lnTo>
                <a:lnTo>
                  <a:pt x="2953258" y="1899970"/>
                </a:lnTo>
                <a:lnTo>
                  <a:pt x="2967113" y="1913648"/>
                </a:lnTo>
                <a:lnTo>
                  <a:pt x="2987916" y="1913648"/>
                </a:lnTo>
                <a:lnTo>
                  <a:pt x="2967113" y="1934146"/>
                </a:lnTo>
                <a:lnTo>
                  <a:pt x="2953258" y="1934146"/>
                </a:lnTo>
                <a:lnTo>
                  <a:pt x="2967113" y="1954657"/>
                </a:lnTo>
                <a:lnTo>
                  <a:pt x="2987916" y="1954657"/>
                </a:lnTo>
                <a:lnTo>
                  <a:pt x="2967113" y="1968322"/>
                </a:lnTo>
                <a:lnTo>
                  <a:pt x="2953258" y="1968322"/>
                </a:lnTo>
                <a:lnTo>
                  <a:pt x="2911652" y="1968322"/>
                </a:lnTo>
                <a:lnTo>
                  <a:pt x="2876994" y="1968322"/>
                </a:lnTo>
                <a:lnTo>
                  <a:pt x="2856191" y="1968322"/>
                </a:lnTo>
                <a:lnTo>
                  <a:pt x="2842336" y="1954657"/>
                </a:lnTo>
                <a:lnTo>
                  <a:pt x="2856191" y="1954657"/>
                </a:lnTo>
                <a:lnTo>
                  <a:pt x="2876994" y="1934146"/>
                </a:lnTo>
                <a:lnTo>
                  <a:pt x="2856191" y="1934146"/>
                </a:lnTo>
                <a:lnTo>
                  <a:pt x="2842336" y="1934146"/>
                </a:lnTo>
                <a:lnTo>
                  <a:pt x="2842336" y="1913648"/>
                </a:lnTo>
                <a:lnTo>
                  <a:pt x="2856191" y="1913648"/>
                </a:lnTo>
                <a:lnTo>
                  <a:pt x="2876994" y="1899970"/>
                </a:lnTo>
                <a:lnTo>
                  <a:pt x="2856191" y="1899970"/>
                </a:lnTo>
                <a:lnTo>
                  <a:pt x="2842336" y="1899970"/>
                </a:lnTo>
                <a:lnTo>
                  <a:pt x="2842336" y="1879473"/>
                </a:lnTo>
                <a:lnTo>
                  <a:pt x="2856191" y="1879473"/>
                </a:lnTo>
                <a:lnTo>
                  <a:pt x="2876994" y="1858975"/>
                </a:lnTo>
                <a:lnTo>
                  <a:pt x="2856191" y="1858975"/>
                </a:lnTo>
                <a:lnTo>
                  <a:pt x="2842336" y="1845297"/>
                </a:lnTo>
                <a:lnTo>
                  <a:pt x="2856191" y="1824799"/>
                </a:lnTo>
                <a:lnTo>
                  <a:pt x="2876994" y="1824799"/>
                </a:lnTo>
                <a:lnTo>
                  <a:pt x="2856191" y="1824799"/>
                </a:lnTo>
                <a:lnTo>
                  <a:pt x="2842336" y="1804289"/>
                </a:lnTo>
                <a:lnTo>
                  <a:pt x="2856191" y="1790623"/>
                </a:lnTo>
                <a:lnTo>
                  <a:pt x="2897797" y="1790623"/>
                </a:lnTo>
                <a:lnTo>
                  <a:pt x="2897797" y="1585595"/>
                </a:lnTo>
                <a:lnTo>
                  <a:pt x="1885645" y="1585595"/>
                </a:lnTo>
                <a:lnTo>
                  <a:pt x="1906447" y="1858975"/>
                </a:lnTo>
                <a:lnTo>
                  <a:pt x="3084969" y="2118677"/>
                </a:lnTo>
                <a:lnTo>
                  <a:pt x="3084969" y="2378379"/>
                </a:lnTo>
                <a:lnTo>
                  <a:pt x="3098838" y="2378379"/>
                </a:lnTo>
                <a:lnTo>
                  <a:pt x="3119628" y="2378379"/>
                </a:lnTo>
                <a:lnTo>
                  <a:pt x="3119628" y="2392057"/>
                </a:lnTo>
                <a:lnTo>
                  <a:pt x="3098838" y="2392057"/>
                </a:lnTo>
                <a:lnTo>
                  <a:pt x="3098838" y="2412555"/>
                </a:lnTo>
                <a:lnTo>
                  <a:pt x="3119628" y="2412555"/>
                </a:lnTo>
                <a:lnTo>
                  <a:pt x="3119628" y="2433066"/>
                </a:lnTo>
                <a:lnTo>
                  <a:pt x="3098838" y="2433066"/>
                </a:lnTo>
                <a:lnTo>
                  <a:pt x="3098838" y="2446731"/>
                </a:lnTo>
                <a:lnTo>
                  <a:pt x="3119628" y="2446731"/>
                </a:lnTo>
                <a:lnTo>
                  <a:pt x="3119628" y="2467229"/>
                </a:lnTo>
                <a:lnTo>
                  <a:pt x="3098838" y="2467229"/>
                </a:lnTo>
                <a:lnTo>
                  <a:pt x="3098838" y="2487739"/>
                </a:lnTo>
                <a:lnTo>
                  <a:pt x="3119628" y="2487739"/>
                </a:lnTo>
                <a:lnTo>
                  <a:pt x="3119628" y="2508237"/>
                </a:lnTo>
                <a:lnTo>
                  <a:pt x="3098838" y="2508237"/>
                </a:lnTo>
                <a:lnTo>
                  <a:pt x="3098838" y="2521915"/>
                </a:lnTo>
                <a:lnTo>
                  <a:pt x="3119628" y="2542413"/>
                </a:lnTo>
                <a:lnTo>
                  <a:pt x="3084969" y="2562910"/>
                </a:lnTo>
                <a:lnTo>
                  <a:pt x="3064179" y="2562910"/>
                </a:lnTo>
                <a:lnTo>
                  <a:pt x="3022574" y="2562910"/>
                </a:lnTo>
                <a:lnTo>
                  <a:pt x="2987916" y="2542413"/>
                </a:lnTo>
                <a:lnTo>
                  <a:pt x="3008718" y="2521915"/>
                </a:lnTo>
                <a:lnTo>
                  <a:pt x="3008718" y="2508237"/>
                </a:lnTo>
                <a:lnTo>
                  <a:pt x="2987916" y="2508237"/>
                </a:lnTo>
                <a:lnTo>
                  <a:pt x="2987916" y="2487739"/>
                </a:lnTo>
                <a:lnTo>
                  <a:pt x="3008718" y="2487739"/>
                </a:lnTo>
                <a:lnTo>
                  <a:pt x="3008718" y="2467229"/>
                </a:lnTo>
                <a:lnTo>
                  <a:pt x="2987916" y="2467229"/>
                </a:lnTo>
                <a:lnTo>
                  <a:pt x="2987916" y="2446731"/>
                </a:lnTo>
                <a:lnTo>
                  <a:pt x="3008718" y="2446731"/>
                </a:lnTo>
                <a:lnTo>
                  <a:pt x="3008718" y="2433066"/>
                </a:lnTo>
                <a:lnTo>
                  <a:pt x="2987916" y="2433066"/>
                </a:lnTo>
                <a:lnTo>
                  <a:pt x="2987916" y="2412555"/>
                </a:lnTo>
                <a:lnTo>
                  <a:pt x="3008718" y="2412555"/>
                </a:lnTo>
                <a:lnTo>
                  <a:pt x="3008718" y="2392057"/>
                </a:lnTo>
                <a:lnTo>
                  <a:pt x="2987916" y="2392057"/>
                </a:lnTo>
                <a:lnTo>
                  <a:pt x="2987916" y="2378379"/>
                </a:lnTo>
                <a:lnTo>
                  <a:pt x="3008718" y="2378379"/>
                </a:lnTo>
                <a:lnTo>
                  <a:pt x="3022574" y="2378379"/>
                </a:lnTo>
                <a:lnTo>
                  <a:pt x="3022574" y="2152853"/>
                </a:lnTo>
                <a:lnTo>
                  <a:pt x="1927237" y="2152853"/>
                </a:lnTo>
                <a:lnTo>
                  <a:pt x="1982698" y="2726944"/>
                </a:lnTo>
                <a:lnTo>
                  <a:pt x="2467978" y="4606417"/>
                </a:lnTo>
                <a:lnTo>
                  <a:pt x="2412517" y="4606417"/>
                </a:lnTo>
                <a:lnTo>
                  <a:pt x="2370924" y="4640580"/>
                </a:lnTo>
                <a:lnTo>
                  <a:pt x="1719262" y="3998150"/>
                </a:lnTo>
                <a:lnTo>
                  <a:pt x="1511287" y="3998150"/>
                </a:lnTo>
                <a:lnTo>
                  <a:pt x="838835" y="4640580"/>
                </a:lnTo>
                <a:lnTo>
                  <a:pt x="804176" y="4606417"/>
                </a:lnTo>
                <a:lnTo>
                  <a:pt x="769518" y="4606417"/>
                </a:lnTo>
                <a:lnTo>
                  <a:pt x="1233995" y="2726944"/>
                </a:lnTo>
                <a:lnTo>
                  <a:pt x="1289456" y="2152853"/>
                </a:lnTo>
                <a:lnTo>
                  <a:pt x="97066" y="2152853"/>
                </a:lnTo>
                <a:lnTo>
                  <a:pt x="97066" y="2378379"/>
                </a:lnTo>
                <a:lnTo>
                  <a:pt x="110921" y="2378379"/>
                </a:lnTo>
                <a:lnTo>
                  <a:pt x="131724" y="2378379"/>
                </a:lnTo>
                <a:lnTo>
                  <a:pt x="152527" y="2378379"/>
                </a:lnTo>
                <a:lnTo>
                  <a:pt x="131724" y="2392057"/>
                </a:lnTo>
                <a:lnTo>
                  <a:pt x="110921" y="2392057"/>
                </a:lnTo>
                <a:lnTo>
                  <a:pt x="110921" y="2412555"/>
                </a:lnTo>
                <a:lnTo>
                  <a:pt x="131724" y="2412555"/>
                </a:lnTo>
                <a:lnTo>
                  <a:pt x="152527" y="2433066"/>
                </a:lnTo>
                <a:lnTo>
                  <a:pt x="131724" y="2433066"/>
                </a:lnTo>
                <a:lnTo>
                  <a:pt x="110921" y="2433066"/>
                </a:lnTo>
                <a:lnTo>
                  <a:pt x="110921" y="2446731"/>
                </a:lnTo>
                <a:lnTo>
                  <a:pt x="131724" y="2446731"/>
                </a:lnTo>
                <a:lnTo>
                  <a:pt x="152527" y="2467229"/>
                </a:lnTo>
                <a:lnTo>
                  <a:pt x="131724" y="2467229"/>
                </a:lnTo>
                <a:lnTo>
                  <a:pt x="110921" y="2467229"/>
                </a:lnTo>
                <a:lnTo>
                  <a:pt x="110921" y="2487739"/>
                </a:lnTo>
                <a:lnTo>
                  <a:pt x="131724" y="2487739"/>
                </a:lnTo>
                <a:lnTo>
                  <a:pt x="152527" y="2508237"/>
                </a:lnTo>
                <a:lnTo>
                  <a:pt x="131724" y="2508237"/>
                </a:lnTo>
                <a:lnTo>
                  <a:pt x="110921" y="2508237"/>
                </a:lnTo>
                <a:lnTo>
                  <a:pt x="110921" y="2521915"/>
                </a:lnTo>
                <a:lnTo>
                  <a:pt x="131724" y="2542413"/>
                </a:lnTo>
                <a:lnTo>
                  <a:pt x="152527" y="2542413"/>
                </a:lnTo>
                <a:lnTo>
                  <a:pt x="131724" y="2542413"/>
                </a:lnTo>
                <a:lnTo>
                  <a:pt x="97066" y="2562910"/>
                </a:lnTo>
                <a:lnTo>
                  <a:pt x="76263" y="2562910"/>
                </a:lnTo>
                <a:lnTo>
                  <a:pt x="41605" y="2562910"/>
                </a:lnTo>
                <a:lnTo>
                  <a:pt x="0" y="2542413"/>
                </a:lnTo>
                <a:lnTo>
                  <a:pt x="20802" y="2521915"/>
                </a:lnTo>
                <a:lnTo>
                  <a:pt x="41605" y="2521915"/>
                </a:lnTo>
                <a:lnTo>
                  <a:pt x="20802" y="2508237"/>
                </a:lnTo>
                <a:lnTo>
                  <a:pt x="0" y="2508237"/>
                </a:lnTo>
                <a:lnTo>
                  <a:pt x="0" y="2487739"/>
                </a:lnTo>
                <a:lnTo>
                  <a:pt x="20802" y="2487739"/>
                </a:lnTo>
                <a:lnTo>
                  <a:pt x="41605" y="2487739"/>
                </a:lnTo>
                <a:lnTo>
                  <a:pt x="20802" y="2467229"/>
                </a:lnTo>
                <a:lnTo>
                  <a:pt x="0" y="2467229"/>
                </a:lnTo>
                <a:lnTo>
                  <a:pt x="0" y="2446731"/>
                </a:lnTo>
                <a:lnTo>
                  <a:pt x="20802" y="2446731"/>
                </a:lnTo>
                <a:lnTo>
                  <a:pt x="41605" y="2446731"/>
                </a:lnTo>
                <a:lnTo>
                  <a:pt x="20802" y="2433066"/>
                </a:lnTo>
                <a:lnTo>
                  <a:pt x="0" y="2433066"/>
                </a:lnTo>
                <a:lnTo>
                  <a:pt x="0" y="2412555"/>
                </a:lnTo>
                <a:lnTo>
                  <a:pt x="20802" y="2412555"/>
                </a:lnTo>
                <a:lnTo>
                  <a:pt x="41605" y="2412555"/>
                </a:lnTo>
                <a:lnTo>
                  <a:pt x="20802" y="2392057"/>
                </a:lnTo>
                <a:lnTo>
                  <a:pt x="0" y="2392057"/>
                </a:lnTo>
                <a:lnTo>
                  <a:pt x="0" y="2378379"/>
                </a:lnTo>
                <a:lnTo>
                  <a:pt x="20802" y="2378379"/>
                </a:lnTo>
                <a:lnTo>
                  <a:pt x="41605" y="2378379"/>
                </a:lnTo>
                <a:lnTo>
                  <a:pt x="41605" y="2118677"/>
                </a:lnTo>
                <a:lnTo>
                  <a:pt x="1310246" y="1858975"/>
                </a:lnTo>
                <a:lnTo>
                  <a:pt x="1324114" y="1585595"/>
                </a:lnTo>
                <a:lnTo>
                  <a:pt x="242646" y="1585595"/>
                </a:lnTo>
                <a:lnTo>
                  <a:pt x="242646" y="1790623"/>
                </a:lnTo>
                <a:lnTo>
                  <a:pt x="263436" y="1790623"/>
                </a:lnTo>
                <a:lnTo>
                  <a:pt x="284238" y="1804289"/>
                </a:lnTo>
                <a:lnTo>
                  <a:pt x="263436" y="1824799"/>
                </a:lnTo>
                <a:lnTo>
                  <a:pt x="242646" y="1824799"/>
                </a:lnTo>
                <a:lnTo>
                  <a:pt x="263436" y="1824799"/>
                </a:lnTo>
                <a:lnTo>
                  <a:pt x="284238" y="1845297"/>
                </a:lnTo>
                <a:lnTo>
                  <a:pt x="263436" y="1858975"/>
                </a:lnTo>
                <a:lnTo>
                  <a:pt x="242646" y="1858975"/>
                </a:lnTo>
                <a:lnTo>
                  <a:pt x="263436" y="1879473"/>
                </a:lnTo>
                <a:lnTo>
                  <a:pt x="284238" y="1879473"/>
                </a:lnTo>
                <a:lnTo>
                  <a:pt x="284238" y="1899970"/>
                </a:lnTo>
                <a:lnTo>
                  <a:pt x="263436" y="1899970"/>
                </a:lnTo>
                <a:lnTo>
                  <a:pt x="242646" y="1899970"/>
                </a:lnTo>
                <a:lnTo>
                  <a:pt x="263436" y="1913648"/>
                </a:lnTo>
                <a:lnTo>
                  <a:pt x="284238" y="1913648"/>
                </a:lnTo>
                <a:lnTo>
                  <a:pt x="284238" y="1934146"/>
                </a:lnTo>
                <a:lnTo>
                  <a:pt x="263436" y="1934146"/>
                </a:lnTo>
                <a:lnTo>
                  <a:pt x="242646" y="1934146"/>
                </a:lnTo>
                <a:lnTo>
                  <a:pt x="263436" y="1954657"/>
                </a:lnTo>
                <a:lnTo>
                  <a:pt x="284238" y="1954657"/>
                </a:lnTo>
                <a:lnTo>
                  <a:pt x="284238" y="1968322"/>
                </a:lnTo>
                <a:lnTo>
                  <a:pt x="242646" y="1968322"/>
                </a:lnTo>
                <a:lnTo>
                  <a:pt x="207975" y="1968322"/>
                </a:lnTo>
                <a:lnTo>
                  <a:pt x="173316" y="1968322"/>
                </a:lnTo>
                <a:lnTo>
                  <a:pt x="152527" y="1968322"/>
                </a:lnTo>
                <a:lnTo>
                  <a:pt x="131724" y="1954657"/>
                </a:lnTo>
                <a:lnTo>
                  <a:pt x="152527" y="1954657"/>
                </a:lnTo>
                <a:lnTo>
                  <a:pt x="173316" y="1954657"/>
                </a:lnTo>
                <a:lnTo>
                  <a:pt x="173316" y="1934146"/>
                </a:lnTo>
                <a:lnTo>
                  <a:pt x="152527" y="1934146"/>
                </a:lnTo>
                <a:lnTo>
                  <a:pt x="131724" y="1913648"/>
                </a:lnTo>
                <a:lnTo>
                  <a:pt x="152527" y="1913648"/>
                </a:lnTo>
                <a:lnTo>
                  <a:pt x="173316" y="1913648"/>
                </a:lnTo>
                <a:lnTo>
                  <a:pt x="173316" y="1899970"/>
                </a:lnTo>
                <a:lnTo>
                  <a:pt x="152527" y="1899970"/>
                </a:lnTo>
                <a:lnTo>
                  <a:pt x="131724" y="1879473"/>
                </a:lnTo>
                <a:lnTo>
                  <a:pt x="152527" y="1879473"/>
                </a:lnTo>
                <a:lnTo>
                  <a:pt x="173316" y="1879473"/>
                </a:lnTo>
                <a:lnTo>
                  <a:pt x="173316" y="1858975"/>
                </a:lnTo>
                <a:lnTo>
                  <a:pt x="152527" y="1845297"/>
                </a:lnTo>
                <a:lnTo>
                  <a:pt x="131724" y="1845297"/>
                </a:lnTo>
                <a:lnTo>
                  <a:pt x="152527" y="1845297"/>
                </a:lnTo>
                <a:lnTo>
                  <a:pt x="173316" y="1824799"/>
                </a:lnTo>
                <a:lnTo>
                  <a:pt x="152527" y="1804289"/>
                </a:lnTo>
                <a:lnTo>
                  <a:pt x="131724" y="1804289"/>
                </a:lnTo>
                <a:lnTo>
                  <a:pt x="152527" y="1804289"/>
                </a:lnTo>
                <a:lnTo>
                  <a:pt x="173316" y="1790623"/>
                </a:lnTo>
                <a:lnTo>
                  <a:pt x="187185" y="1790623"/>
                </a:lnTo>
                <a:lnTo>
                  <a:pt x="187185" y="1551419"/>
                </a:lnTo>
                <a:lnTo>
                  <a:pt x="1365707" y="1291717"/>
                </a:lnTo>
                <a:lnTo>
                  <a:pt x="1386509" y="997826"/>
                </a:lnTo>
                <a:lnTo>
                  <a:pt x="374357" y="997826"/>
                </a:lnTo>
                <a:lnTo>
                  <a:pt x="374357" y="1216533"/>
                </a:lnTo>
                <a:lnTo>
                  <a:pt x="395160" y="1216533"/>
                </a:lnTo>
                <a:lnTo>
                  <a:pt x="415950" y="1216533"/>
                </a:lnTo>
                <a:lnTo>
                  <a:pt x="429818" y="1216533"/>
                </a:lnTo>
                <a:lnTo>
                  <a:pt x="415950" y="1237030"/>
                </a:lnTo>
                <a:lnTo>
                  <a:pt x="395160" y="1237030"/>
                </a:lnTo>
                <a:lnTo>
                  <a:pt x="395160" y="1250708"/>
                </a:lnTo>
                <a:lnTo>
                  <a:pt x="415950" y="1250708"/>
                </a:lnTo>
                <a:lnTo>
                  <a:pt x="429818" y="1271206"/>
                </a:lnTo>
                <a:lnTo>
                  <a:pt x="415950" y="1271206"/>
                </a:lnTo>
                <a:lnTo>
                  <a:pt x="395160" y="1271206"/>
                </a:lnTo>
                <a:lnTo>
                  <a:pt x="395160" y="1291717"/>
                </a:lnTo>
                <a:lnTo>
                  <a:pt x="415950" y="1291717"/>
                </a:lnTo>
                <a:lnTo>
                  <a:pt x="429818" y="1312214"/>
                </a:lnTo>
                <a:lnTo>
                  <a:pt x="415950" y="1312214"/>
                </a:lnTo>
                <a:lnTo>
                  <a:pt x="395160" y="1312214"/>
                </a:lnTo>
                <a:lnTo>
                  <a:pt x="395160" y="1325880"/>
                </a:lnTo>
                <a:lnTo>
                  <a:pt x="415950" y="1346390"/>
                </a:lnTo>
                <a:lnTo>
                  <a:pt x="429818" y="1346390"/>
                </a:lnTo>
                <a:lnTo>
                  <a:pt x="415950" y="1346390"/>
                </a:lnTo>
                <a:lnTo>
                  <a:pt x="395160" y="1346390"/>
                </a:lnTo>
                <a:lnTo>
                  <a:pt x="395160" y="1366888"/>
                </a:lnTo>
                <a:lnTo>
                  <a:pt x="415950" y="1380553"/>
                </a:lnTo>
                <a:lnTo>
                  <a:pt x="429818" y="1380553"/>
                </a:lnTo>
                <a:lnTo>
                  <a:pt x="415950" y="1380553"/>
                </a:lnTo>
                <a:lnTo>
                  <a:pt x="395160" y="1401064"/>
                </a:lnTo>
                <a:lnTo>
                  <a:pt x="353568" y="1401064"/>
                </a:lnTo>
                <a:lnTo>
                  <a:pt x="318897" y="1401064"/>
                </a:lnTo>
                <a:lnTo>
                  <a:pt x="298107" y="1380553"/>
                </a:lnTo>
                <a:lnTo>
                  <a:pt x="284238" y="1380553"/>
                </a:lnTo>
                <a:lnTo>
                  <a:pt x="298107" y="1366888"/>
                </a:lnTo>
                <a:lnTo>
                  <a:pt x="318897" y="1366888"/>
                </a:lnTo>
                <a:lnTo>
                  <a:pt x="298107" y="1346390"/>
                </a:lnTo>
                <a:lnTo>
                  <a:pt x="284238" y="1346390"/>
                </a:lnTo>
                <a:lnTo>
                  <a:pt x="298107" y="1325880"/>
                </a:lnTo>
                <a:lnTo>
                  <a:pt x="318897" y="1325880"/>
                </a:lnTo>
                <a:lnTo>
                  <a:pt x="298107" y="1312214"/>
                </a:lnTo>
                <a:lnTo>
                  <a:pt x="284238" y="1312214"/>
                </a:lnTo>
                <a:lnTo>
                  <a:pt x="284238" y="1291717"/>
                </a:lnTo>
                <a:lnTo>
                  <a:pt x="298107" y="1291717"/>
                </a:lnTo>
                <a:lnTo>
                  <a:pt x="318897" y="1291717"/>
                </a:lnTo>
                <a:lnTo>
                  <a:pt x="298107" y="1271206"/>
                </a:lnTo>
                <a:lnTo>
                  <a:pt x="284238" y="1271206"/>
                </a:lnTo>
                <a:lnTo>
                  <a:pt x="284238" y="1250708"/>
                </a:lnTo>
                <a:lnTo>
                  <a:pt x="298107" y="1250708"/>
                </a:lnTo>
                <a:lnTo>
                  <a:pt x="318897" y="1250708"/>
                </a:lnTo>
                <a:lnTo>
                  <a:pt x="298107" y="1237030"/>
                </a:lnTo>
                <a:lnTo>
                  <a:pt x="284238" y="1237030"/>
                </a:lnTo>
                <a:lnTo>
                  <a:pt x="284238" y="1216533"/>
                </a:lnTo>
                <a:lnTo>
                  <a:pt x="298107" y="1216533"/>
                </a:lnTo>
                <a:lnTo>
                  <a:pt x="339699" y="1216533"/>
                </a:lnTo>
                <a:lnTo>
                  <a:pt x="339699" y="956818"/>
                </a:lnTo>
                <a:lnTo>
                  <a:pt x="1400378" y="703948"/>
                </a:lnTo>
                <a:lnTo>
                  <a:pt x="1421168" y="608266"/>
                </a:lnTo>
                <a:lnTo>
                  <a:pt x="1566748" y="0"/>
                </a:lnTo>
                <a:close/>
              </a:path>
            </a:pathLst>
          </a:custGeom>
          <a:ln w="3175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1266445"/>
            <a:ext cx="178307" cy="178307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1639825"/>
            <a:ext cx="152400" cy="160019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1990345"/>
            <a:ext cx="152400" cy="160019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2348484"/>
            <a:ext cx="178307" cy="178307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2721864"/>
            <a:ext cx="152400" cy="160019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3072384"/>
            <a:ext cx="152400" cy="160019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3674364"/>
            <a:ext cx="178307" cy="178307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4352545"/>
            <a:ext cx="152400" cy="160019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4703064"/>
            <a:ext cx="152400" cy="160019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5053584"/>
            <a:ext cx="152400" cy="160019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5404105"/>
            <a:ext cx="152400" cy="160019"/>
          </a:xfrm>
          <a:prstGeom prst="rect">
            <a:avLst/>
          </a:prstGeom>
        </p:spPr>
      </p:pic>
      <p:pic>
        <p:nvPicPr>
          <p:cNvPr id="16" name="object 1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5754625"/>
            <a:ext cx="152400" cy="160019"/>
          </a:xfrm>
          <a:prstGeom prst="rect">
            <a:avLst/>
          </a:prstGeom>
        </p:spPr>
      </p:pic>
      <p:sp>
        <p:nvSpPr>
          <p:cNvPr id="17" name="object 17" descr=""/>
          <p:cNvSpPr txBox="1"/>
          <p:nvPr/>
        </p:nvSpPr>
        <p:spPr>
          <a:xfrm>
            <a:off x="1049851" y="1088642"/>
            <a:ext cx="9322435" cy="4883150"/>
          </a:xfrm>
          <a:prstGeom prst="rect">
            <a:avLst/>
          </a:prstGeom>
        </p:spPr>
        <p:txBody>
          <a:bodyPr wrap="square" lIns="0" tIns="990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Adaptation</a:t>
            </a:r>
            <a:r>
              <a:rPr dirty="0" sz="2000" spc="-4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aux</a:t>
            </a:r>
            <a:r>
              <a:rPr dirty="0" sz="2000" spc="-114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besoins</a:t>
            </a:r>
            <a:r>
              <a:rPr dirty="0" sz="2000" spc="-3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du</a:t>
            </a:r>
            <a:r>
              <a:rPr dirty="0" sz="2000" spc="-1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Québec</a:t>
            </a:r>
            <a:endParaRPr sz="200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  <a:spcBef>
                <a:spcPts val="605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Plan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défense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organisé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en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niveaux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successifs</a:t>
            </a:r>
            <a:r>
              <a:rPr dirty="0" sz="18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(base,</a:t>
            </a:r>
            <a:r>
              <a:rPr dirty="0" sz="16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complémentaire,</a:t>
            </a:r>
            <a:r>
              <a:rPr dirty="0" sz="1600" spc="-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exceptionnel)</a:t>
            </a:r>
            <a:endParaRPr sz="160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  <a:spcBef>
                <a:spcPts val="600"/>
              </a:spcBef>
            </a:pP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Participation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active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aux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travaux</a:t>
            </a:r>
            <a:r>
              <a:rPr dirty="0" sz="18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NERC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et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du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NPCC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(certaines</a:t>
            </a:r>
            <a:r>
              <a:rPr dirty="0" sz="16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normes</a:t>
            </a:r>
            <a:r>
              <a:rPr dirty="0" sz="16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ont</a:t>
            </a:r>
            <a:r>
              <a:rPr dirty="0" sz="16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16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spécificités</a:t>
            </a:r>
            <a:r>
              <a:rPr dirty="0" sz="16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Québec)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95"/>
              </a:spcBef>
            </a:pP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Critères</a:t>
            </a:r>
            <a:r>
              <a:rPr dirty="0" sz="2000" spc="-3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et</a:t>
            </a:r>
            <a:r>
              <a:rPr dirty="0" sz="2000" spc="-3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événements</a:t>
            </a:r>
            <a:r>
              <a:rPr dirty="0" sz="2000" spc="-3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spécifiques</a:t>
            </a:r>
            <a:r>
              <a:rPr dirty="0" sz="2000" spc="-4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à</a:t>
            </a:r>
            <a:r>
              <a:rPr dirty="0" sz="2000" spc="-4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couvrir</a:t>
            </a:r>
            <a:r>
              <a:rPr dirty="0" sz="2000" spc="-3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au</a:t>
            </a:r>
            <a:r>
              <a:rPr dirty="0" sz="2000" spc="-3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réseau</a:t>
            </a:r>
            <a:r>
              <a:rPr dirty="0" sz="2000" spc="-2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20" b="1">
                <a:solidFill>
                  <a:srgbClr val="003366"/>
                </a:solidFill>
                <a:latin typeface="Calibri"/>
                <a:cs typeface="Calibri"/>
              </a:rPr>
              <a:t>d’Hydro-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Québec</a:t>
            </a:r>
            <a:endParaRPr sz="200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  <a:spcBef>
                <a:spcPts val="605"/>
              </a:spcBef>
            </a:pP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Nécessaires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dus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aux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particularités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du</a:t>
            </a:r>
            <a:r>
              <a:rPr dirty="0" sz="18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réseau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(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ex</a:t>
            </a:r>
            <a:r>
              <a:rPr dirty="0" sz="16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:</a:t>
            </a:r>
            <a:r>
              <a:rPr dirty="0" sz="16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perte</a:t>
            </a:r>
            <a:r>
              <a:rPr dirty="0" sz="1600" spc="-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6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deux</a:t>
            </a:r>
            <a:r>
              <a:rPr dirty="0" sz="16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lignes</a:t>
            </a:r>
            <a:r>
              <a:rPr dirty="0" sz="16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735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kV</a:t>
            </a:r>
            <a:r>
              <a:rPr dirty="0" sz="16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sur</a:t>
            </a:r>
            <a:r>
              <a:rPr dirty="0" sz="16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simple</a:t>
            </a:r>
            <a:r>
              <a:rPr dirty="0" sz="16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événement)</a:t>
            </a:r>
            <a:endParaRPr sz="1600">
              <a:latin typeface="Calibri"/>
              <a:cs typeface="Calibri"/>
            </a:endParaRPr>
          </a:p>
          <a:p>
            <a:pPr marL="358140" marR="80645">
              <a:lnSpc>
                <a:spcPct val="101000"/>
              </a:lnSpc>
              <a:spcBef>
                <a:spcPts val="580"/>
              </a:spcBef>
            </a:pP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Permettent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un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niveau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fiabilité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003366"/>
                </a:solidFill>
                <a:latin typeface="Calibri"/>
                <a:cs typeface="Calibri"/>
              </a:rPr>
              <a:t>équivalent</a:t>
            </a:r>
            <a:r>
              <a:rPr dirty="0" sz="1800" spc="-7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à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celui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réseaux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voisins</a:t>
            </a:r>
            <a:r>
              <a:rPr dirty="0" sz="18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(ex</a:t>
            </a:r>
            <a:r>
              <a:rPr dirty="0" sz="16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:</a:t>
            </a:r>
            <a:r>
              <a:rPr dirty="0" sz="16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usage</a:t>
            </a:r>
            <a:r>
              <a:rPr dirty="0" sz="16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d’automatismes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interdits</a:t>
            </a:r>
            <a:r>
              <a:rPr dirty="0" sz="16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pour</a:t>
            </a:r>
            <a:r>
              <a:rPr dirty="0" sz="16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les</a:t>
            </a:r>
            <a:r>
              <a:rPr dirty="0" sz="16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événements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6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20">
                <a:solidFill>
                  <a:srgbClr val="003366"/>
                </a:solidFill>
                <a:latin typeface="Calibri"/>
                <a:cs typeface="Calibri"/>
              </a:rPr>
              <a:t>base)</a:t>
            </a:r>
            <a:endParaRPr sz="1600">
              <a:latin typeface="Calibri"/>
              <a:cs typeface="Calibri"/>
            </a:endParaRPr>
          </a:p>
          <a:p>
            <a:pPr marL="12700" marR="1474470">
              <a:lnSpc>
                <a:spcPct val="100000"/>
              </a:lnSpc>
              <a:spcBef>
                <a:spcPts val="570"/>
              </a:spcBef>
            </a:pP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Concevoir</a:t>
            </a:r>
            <a:r>
              <a:rPr dirty="0" sz="2000" spc="-4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un</a:t>
            </a:r>
            <a:r>
              <a:rPr dirty="0" sz="2000" spc="-5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réseau</a:t>
            </a:r>
            <a:r>
              <a:rPr dirty="0" sz="2000" spc="-1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exploitable</a:t>
            </a:r>
            <a:r>
              <a:rPr dirty="0" sz="2000" spc="-6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en</a:t>
            </a:r>
            <a:r>
              <a:rPr dirty="0" sz="2000" spc="-3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tout</a:t>
            </a:r>
            <a:r>
              <a:rPr dirty="0" sz="2000" spc="-5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temps</a:t>
            </a:r>
            <a:r>
              <a:rPr dirty="0" sz="2000" spc="-5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disposant</a:t>
            </a:r>
            <a:r>
              <a:rPr dirty="0" sz="2000" spc="-6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000" spc="-4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suffisamment </a:t>
            </a:r>
            <a:r>
              <a:rPr dirty="0" sz="2000" spc="-20" b="1">
                <a:solidFill>
                  <a:srgbClr val="003366"/>
                </a:solidFill>
                <a:latin typeface="Calibri"/>
                <a:cs typeface="Calibri"/>
              </a:rPr>
              <a:t>d’équipements</a:t>
            </a:r>
            <a:r>
              <a:rPr dirty="0" sz="2000" spc="-6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pour</a:t>
            </a:r>
            <a:r>
              <a:rPr dirty="0" sz="2000" spc="-5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répondre</a:t>
            </a:r>
            <a:r>
              <a:rPr dirty="0" sz="2000" spc="-3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aux</a:t>
            </a:r>
            <a:r>
              <a:rPr dirty="0" sz="2000" spc="-3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besoins</a:t>
            </a:r>
            <a:r>
              <a:rPr dirty="0" sz="2000" spc="-5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2000" spc="-3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clients</a:t>
            </a:r>
            <a:endParaRPr sz="200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  <a:spcBef>
                <a:spcPts val="610"/>
              </a:spcBef>
            </a:pP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Planification</a:t>
            </a:r>
            <a:r>
              <a:rPr dirty="0" sz="1800" spc="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sans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congestion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(intégration</a:t>
            </a:r>
            <a:r>
              <a:rPr dirty="0" sz="16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ferme)</a:t>
            </a:r>
            <a:endParaRPr sz="1600">
              <a:latin typeface="Calibri"/>
              <a:cs typeface="Calibri"/>
            </a:endParaRPr>
          </a:p>
          <a:p>
            <a:pPr marL="358140" marR="3141345">
              <a:lnSpc>
                <a:spcPct val="127800"/>
              </a:lnSpc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Notions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d’exploitation</a:t>
            </a:r>
            <a:r>
              <a:rPr dirty="0" sz="1800" spc="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(ex.</a:t>
            </a:r>
            <a:r>
              <a:rPr dirty="0" sz="16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limites</a:t>
            </a:r>
            <a:r>
              <a:rPr dirty="0" sz="16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6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transit)</a:t>
            </a:r>
            <a:r>
              <a:rPr dirty="0" sz="1600" spc="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ne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sont</a:t>
            </a:r>
            <a:r>
              <a:rPr dirty="0" sz="18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pas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utilisées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Réseau</a:t>
            </a:r>
            <a:r>
              <a:rPr dirty="0" sz="1800" spc="-6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projeté</a:t>
            </a:r>
            <a:r>
              <a:rPr dirty="0" sz="18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(futur),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pas</a:t>
            </a:r>
            <a:r>
              <a:rPr dirty="0" sz="1800" spc="-7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historique</a:t>
            </a:r>
            <a:endParaRPr sz="180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  <a:spcBef>
                <a:spcPts val="600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Charge</a:t>
            </a:r>
            <a:r>
              <a:rPr dirty="0" sz="1800" spc="-7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prévue</a:t>
            </a:r>
            <a:endParaRPr sz="180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  <a:spcBef>
                <a:spcPts val="600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100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%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 équipements</a:t>
            </a:r>
            <a:r>
              <a:rPr dirty="0" sz="18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800" spc="-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transport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sont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considérés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en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service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11243443" y="6599693"/>
            <a:ext cx="855980" cy="1657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50"/>
              </a:lnSpc>
            </a:pP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Hydro-Québec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13</a:t>
            </a:fld>
          </a:p>
        </p:txBody>
      </p:sp>
    </p:spTree>
  </p:cSld>
  <p:clrMapOvr>
    <a:masterClrMapping/>
  </p:clrMapOvr>
  <p:transition spd="med">
    <p:fade thruBlk="0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618912" y="168655"/>
            <a:ext cx="401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Public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320200" y="2662297"/>
            <a:ext cx="5996940" cy="953135"/>
          </a:xfrm>
          <a:prstGeom prst="rect"/>
        </p:spPr>
        <p:txBody>
          <a:bodyPr wrap="square" lIns="0" tIns="67945" rIns="0" bIns="0" rtlCol="0" vert="horz">
            <a:spAutoFit/>
          </a:bodyPr>
          <a:lstStyle/>
          <a:p>
            <a:pPr marL="1333500" marR="5080" indent="-1321435">
              <a:lnSpc>
                <a:spcPts val="3460"/>
              </a:lnSpc>
              <a:spcBef>
                <a:spcPts val="535"/>
              </a:spcBef>
            </a:pPr>
            <a:r>
              <a:rPr dirty="0" sz="3200">
                <a:solidFill>
                  <a:srgbClr val="FF9B00"/>
                </a:solidFill>
              </a:rPr>
              <a:t>Comment</a:t>
            </a:r>
            <a:r>
              <a:rPr dirty="0" sz="3200" spc="-20">
                <a:solidFill>
                  <a:srgbClr val="FF9B00"/>
                </a:solidFill>
              </a:rPr>
              <a:t> </a:t>
            </a:r>
            <a:r>
              <a:rPr dirty="0" sz="3200" spc="-10">
                <a:solidFill>
                  <a:srgbClr val="FF9B00"/>
                </a:solidFill>
              </a:rPr>
              <a:t>planifie-</a:t>
            </a:r>
            <a:r>
              <a:rPr dirty="0" sz="3200" spc="-20">
                <a:solidFill>
                  <a:srgbClr val="FF9B00"/>
                </a:solidFill>
              </a:rPr>
              <a:t>t-</a:t>
            </a:r>
            <a:r>
              <a:rPr dirty="0" sz="3200">
                <a:solidFill>
                  <a:srgbClr val="FF9B00"/>
                </a:solidFill>
              </a:rPr>
              <a:t>on</a:t>
            </a:r>
            <a:r>
              <a:rPr dirty="0" sz="3200" spc="-35">
                <a:solidFill>
                  <a:srgbClr val="FF9B00"/>
                </a:solidFill>
              </a:rPr>
              <a:t> </a:t>
            </a:r>
            <a:r>
              <a:rPr dirty="0" sz="3200">
                <a:solidFill>
                  <a:srgbClr val="FF9B00"/>
                </a:solidFill>
              </a:rPr>
              <a:t>le</a:t>
            </a:r>
            <a:r>
              <a:rPr dirty="0" sz="3200" spc="-50">
                <a:solidFill>
                  <a:srgbClr val="FF9B00"/>
                </a:solidFill>
              </a:rPr>
              <a:t> </a:t>
            </a:r>
            <a:r>
              <a:rPr dirty="0" sz="3200">
                <a:solidFill>
                  <a:srgbClr val="FF9B00"/>
                </a:solidFill>
              </a:rPr>
              <a:t>réseau</a:t>
            </a:r>
            <a:r>
              <a:rPr dirty="0" sz="3200" spc="-40">
                <a:solidFill>
                  <a:srgbClr val="FF9B00"/>
                </a:solidFill>
              </a:rPr>
              <a:t> </a:t>
            </a:r>
            <a:r>
              <a:rPr dirty="0" sz="3200" spc="-25">
                <a:solidFill>
                  <a:srgbClr val="FF9B00"/>
                </a:solidFill>
              </a:rPr>
              <a:t>de </a:t>
            </a:r>
            <a:r>
              <a:rPr dirty="0" sz="3200">
                <a:solidFill>
                  <a:srgbClr val="FF9B00"/>
                </a:solidFill>
              </a:rPr>
              <a:t>transport</a:t>
            </a:r>
            <a:r>
              <a:rPr dirty="0" sz="3200" spc="-70">
                <a:solidFill>
                  <a:srgbClr val="FF9B00"/>
                </a:solidFill>
              </a:rPr>
              <a:t> </a:t>
            </a:r>
            <a:r>
              <a:rPr dirty="0" sz="3200">
                <a:solidFill>
                  <a:srgbClr val="FF9B00"/>
                </a:solidFill>
              </a:rPr>
              <a:t>du</a:t>
            </a:r>
            <a:r>
              <a:rPr dirty="0" sz="3200" spc="-45">
                <a:solidFill>
                  <a:srgbClr val="FF9B00"/>
                </a:solidFill>
              </a:rPr>
              <a:t> </a:t>
            </a:r>
            <a:r>
              <a:rPr dirty="0" sz="3200">
                <a:solidFill>
                  <a:srgbClr val="FF9B00"/>
                </a:solidFill>
              </a:rPr>
              <a:t>futur</a:t>
            </a:r>
            <a:r>
              <a:rPr dirty="0" sz="3200" spc="-40">
                <a:solidFill>
                  <a:srgbClr val="FF9B00"/>
                </a:solidFill>
              </a:rPr>
              <a:t> </a:t>
            </a:r>
            <a:r>
              <a:rPr dirty="0" sz="3200" spc="-50">
                <a:solidFill>
                  <a:srgbClr val="FF9B00"/>
                </a:solidFill>
              </a:rPr>
              <a:t>?</a:t>
            </a:r>
            <a:endParaRPr sz="3200"/>
          </a:p>
        </p:txBody>
      </p:sp>
      <p:sp>
        <p:nvSpPr>
          <p:cNvPr id="4" name="object 4" descr=""/>
          <p:cNvSpPr/>
          <p:nvPr/>
        </p:nvSpPr>
        <p:spPr>
          <a:xfrm>
            <a:off x="7421112" y="575304"/>
            <a:ext cx="3744595" cy="5570220"/>
          </a:xfrm>
          <a:custGeom>
            <a:avLst/>
            <a:gdLst/>
            <a:ahLst/>
            <a:cxnLst/>
            <a:rect l="l" t="t" r="r" b="b"/>
            <a:pathLst>
              <a:path w="3744595" h="5570220">
                <a:moveTo>
                  <a:pt x="2646095" y="4815497"/>
                </a:moveTo>
                <a:lnTo>
                  <a:pt x="2446388" y="5020589"/>
                </a:lnTo>
                <a:lnTo>
                  <a:pt x="2779229" y="5348732"/>
                </a:lnTo>
                <a:lnTo>
                  <a:pt x="2646095" y="4815497"/>
                </a:lnTo>
                <a:close/>
              </a:path>
              <a:path w="3744595" h="5570220">
                <a:moveTo>
                  <a:pt x="1214882" y="4815497"/>
                </a:moveTo>
                <a:lnTo>
                  <a:pt x="1081735" y="5348732"/>
                </a:lnTo>
                <a:lnTo>
                  <a:pt x="1414576" y="5020589"/>
                </a:lnTo>
                <a:lnTo>
                  <a:pt x="1214882" y="4815497"/>
                </a:lnTo>
                <a:close/>
              </a:path>
              <a:path w="3744595" h="5570220">
                <a:moveTo>
                  <a:pt x="2221725" y="4799088"/>
                </a:moveTo>
                <a:lnTo>
                  <a:pt x="2421432" y="4971364"/>
                </a:lnTo>
                <a:lnTo>
                  <a:pt x="2604490" y="4799088"/>
                </a:lnTo>
                <a:lnTo>
                  <a:pt x="2221725" y="4799088"/>
                </a:lnTo>
                <a:close/>
              </a:path>
              <a:path w="3744595" h="5570220">
                <a:moveTo>
                  <a:pt x="1281442" y="4799088"/>
                </a:moveTo>
                <a:lnTo>
                  <a:pt x="1456182" y="4971364"/>
                </a:lnTo>
                <a:lnTo>
                  <a:pt x="1639252" y="4799088"/>
                </a:lnTo>
                <a:lnTo>
                  <a:pt x="1281442" y="4799088"/>
                </a:lnTo>
                <a:close/>
              </a:path>
              <a:path w="3744595" h="5570220">
                <a:moveTo>
                  <a:pt x="1930488" y="4618609"/>
                </a:moveTo>
                <a:lnTo>
                  <a:pt x="1880565" y="4684242"/>
                </a:lnTo>
                <a:lnTo>
                  <a:pt x="1972094" y="4684242"/>
                </a:lnTo>
                <a:lnTo>
                  <a:pt x="1930488" y="4618609"/>
                </a:lnTo>
                <a:close/>
              </a:path>
              <a:path w="3744595" h="5570220">
                <a:moveTo>
                  <a:pt x="1572679" y="4265853"/>
                </a:moveTo>
                <a:lnTo>
                  <a:pt x="1256487" y="4684242"/>
                </a:lnTo>
                <a:lnTo>
                  <a:pt x="1797354" y="4684242"/>
                </a:lnTo>
                <a:lnTo>
                  <a:pt x="1880565" y="4577588"/>
                </a:lnTo>
                <a:lnTo>
                  <a:pt x="1572679" y="4265853"/>
                </a:lnTo>
                <a:close/>
              </a:path>
              <a:path w="3744595" h="5570220">
                <a:moveTo>
                  <a:pt x="2288286" y="4265853"/>
                </a:moveTo>
                <a:lnTo>
                  <a:pt x="1972094" y="4577588"/>
                </a:lnTo>
                <a:lnTo>
                  <a:pt x="2063623" y="4684242"/>
                </a:lnTo>
                <a:lnTo>
                  <a:pt x="2621127" y="4684242"/>
                </a:lnTo>
                <a:lnTo>
                  <a:pt x="2621127" y="4659630"/>
                </a:lnTo>
                <a:lnTo>
                  <a:pt x="2288286" y="4265853"/>
                </a:lnTo>
                <a:close/>
              </a:path>
              <a:path w="3744595" h="5570220">
                <a:moveTo>
                  <a:pt x="1389621" y="4085374"/>
                </a:moveTo>
                <a:lnTo>
                  <a:pt x="1281442" y="4552988"/>
                </a:lnTo>
                <a:lnTo>
                  <a:pt x="1522755" y="4224845"/>
                </a:lnTo>
                <a:lnTo>
                  <a:pt x="1389621" y="4085374"/>
                </a:lnTo>
                <a:close/>
              </a:path>
              <a:path w="3744595" h="5570220">
                <a:moveTo>
                  <a:pt x="2463038" y="4085374"/>
                </a:moveTo>
                <a:lnTo>
                  <a:pt x="2329891" y="4224845"/>
                </a:lnTo>
                <a:lnTo>
                  <a:pt x="2579522" y="4528375"/>
                </a:lnTo>
                <a:lnTo>
                  <a:pt x="2463038" y="4085374"/>
                </a:lnTo>
                <a:close/>
              </a:path>
              <a:path w="3744595" h="5570220">
                <a:moveTo>
                  <a:pt x="1930488" y="3798252"/>
                </a:moveTo>
                <a:lnTo>
                  <a:pt x="1614284" y="4224845"/>
                </a:lnTo>
                <a:lnTo>
                  <a:pt x="1930488" y="4552988"/>
                </a:lnTo>
                <a:lnTo>
                  <a:pt x="2263330" y="4224845"/>
                </a:lnTo>
                <a:lnTo>
                  <a:pt x="1930488" y="3798252"/>
                </a:lnTo>
                <a:close/>
              </a:path>
              <a:path w="3744595" h="5570220">
                <a:moveTo>
                  <a:pt x="2288286" y="3363468"/>
                </a:moveTo>
                <a:lnTo>
                  <a:pt x="1972094" y="3757231"/>
                </a:lnTo>
                <a:lnTo>
                  <a:pt x="2313254" y="4175620"/>
                </a:lnTo>
                <a:lnTo>
                  <a:pt x="2446388" y="4019753"/>
                </a:lnTo>
                <a:lnTo>
                  <a:pt x="2288286" y="3363468"/>
                </a:lnTo>
                <a:close/>
              </a:path>
              <a:path w="3744595" h="5570220">
                <a:moveTo>
                  <a:pt x="1572679" y="3363468"/>
                </a:moveTo>
                <a:lnTo>
                  <a:pt x="1414576" y="4019753"/>
                </a:lnTo>
                <a:lnTo>
                  <a:pt x="1572679" y="4175620"/>
                </a:lnTo>
                <a:lnTo>
                  <a:pt x="1905520" y="3757231"/>
                </a:lnTo>
                <a:lnTo>
                  <a:pt x="1572679" y="3363468"/>
                </a:lnTo>
                <a:close/>
              </a:path>
              <a:path w="3744595" h="5570220">
                <a:moveTo>
                  <a:pt x="1614284" y="3338855"/>
                </a:moveTo>
                <a:lnTo>
                  <a:pt x="1930488" y="3716223"/>
                </a:lnTo>
                <a:lnTo>
                  <a:pt x="2246680" y="3338855"/>
                </a:lnTo>
                <a:lnTo>
                  <a:pt x="1614284" y="3338855"/>
                </a:lnTo>
                <a:close/>
              </a:path>
              <a:path w="3744595" h="5570220">
                <a:moveTo>
                  <a:pt x="1930488" y="2936875"/>
                </a:moveTo>
                <a:lnTo>
                  <a:pt x="1639252" y="3224009"/>
                </a:lnTo>
                <a:lnTo>
                  <a:pt x="2221725" y="3224009"/>
                </a:lnTo>
                <a:lnTo>
                  <a:pt x="1930488" y="2936875"/>
                </a:lnTo>
                <a:close/>
              </a:path>
              <a:path w="3744595" h="5570220">
                <a:moveTo>
                  <a:pt x="2221725" y="2649753"/>
                </a:moveTo>
                <a:lnTo>
                  <a:pt x="1972094" y="2895866"/>
                </a:lnTo>
                <a:lnTo>
                  <a:pt x="2263330" y="3158375"/>
                </a:lnTo>
                <a:lnTo>
                  <a:pt x="2221725" y="2649753"/>
                </a:lnTo>
                <a:close/>
              </a:path>
              <a:path w="3744595" h="5570220">
                <a:moveTo>
                  <a:pt x="1664208" y="2649753"/>
                </a:moveTo>
                <a:lnTo>
                  <a:pt x="1614284" y="3158375"/>
                </a:lnTo>
                <a:lnTo>
                  <a:pt x="1880565" y="2895866"/>
                </a:lnTo>
                <a:lnTo>
                  <a:pt x="1664208" y="2649753"/>
                </a:lnTo>
                <a:close/>
              </a:path>
              <a:path w="3744595" h="5570220">
                <a:moveTo>
                  <a:pt x="2288286" y="2296998"/>
                </a:moveTo>
                <a:lnTo>
                  <a:pt x="2313254" y="2543111"/>
                </a:lnTo>
                <a:lnTo>
                  <a:pt x="3411626" y="2543111"/>
                </a:lnTo>
                <a:lnTo>
                  <a:pt x="2288286" y="2296998"/>
                </a:lnTo>
                <a:close/>
              </a:path>
              <a:path w="3744595" h="5570220">
                <a:moveTo>
                  <a:pt x="1572679" y="2296998"/>
                </a:moveTo>
                <a:lnTo>
                  <a:pt x="357809" y="2543111"/>
                </a:lnTo>
                <a:lnTo>
                  <a:pt x="1547723" y="2543111"/>
                </a:lnTo>
                <a:lnTo>
                  <a:pt x="1572679" y="2296998"/>
                </a:lnTo>
                <a:close/>
              </a:path>
              <a:path w="3744595" h="5570220">
                <a:moveTo>
                  <a:pt x="1930488" y="2280589"/>
                </a:moveTo>
                <a:lnTo>
                  <a:pt x="1664208" y="2543111"/>
                </a:lnTo>
                <a:lnTo>
                  <a:pt x="1664208" y="2584132"/>
                </a:lnTo>
                <a:lnTo>
                  <a:pt x="1930488" y="2854845"/>
                </a:lnTo>
                <a:lnTo>
                  <a:pt x="2196757" y="2584132"/>
                </a:lnTo>
                <a:lnTo>
                  <a:pt x="2196757" y="2543111"/>
                </a:lnTo>
                <a:lnTo>
                  <a:pt x="1930488" y="2280589"/>
                </a:lnTo>
                <a:close/>
              </a:path>
              <a:path w="3744595" h="5570220">
                <a:moveTo>
                  <a:pt x="2155151" y="2059101"/>
                </a:moveTo>
                <a:lnTo>
                  <a:pt x="1972094" y="2231377"/>
                </a:lnTo>
                <a:lnTo>
                  <a:pt x="2196757" y="2452865"/>
                </a:lnTo>
                <a:lnTo>
                  <a:pt x="2155151" y="2059101"/>
                </a:lnTo>
                <a:close/>
              </a:path>
              <a:path w="3744595" h="5570220">
                <a:moveTo>
                  <a:pt x="1705813" y="2059101"/>
                </a:moveTo>
                <a:lnTo>
                  <a:pt x="1664208" y="2452865"/>
                </a:lnTo>
                <a:lnTo>
                  <a:pt x="1880565" y="2231377"/>
                </a:lnTo>
                <a:lnTo>
                  <a:pt x="1705813" y="2059101"/>
                </a:lnTo>
                <a:close/>
              </a:path>
              <a:path w="3744595" h="5570220">
                <a:moveTo>
                  <a:pt x="1930488" y="1706346"/>
                </a:moveTo>
                <a:lnTo>
                  <a:pt x="1705813" y="1927847"/>
                </a:lnTo>
                <a:lnTo>
                  <a:pt x="1705813" y="1993468"/>
                </a:lnTo>
                <a:lnTo>
                  <a:pt x="1930488" y="2214968"/>
                </a:lnTo>
                <a:lnTo>
                  <a:pt x="2155151" y="1993468"/>
                </a:lnTo>
                <a:lnTo>
                  <a:pt x="2155151" y="1927847"/>
                </a:lnTo>
                <a:lnTo>
                  <a:pt x="1930488" y="1706346"/>
                </a:lnTo>
                <a:close/>
              </a:path>
              <a:path w="3744595" h="5570220">
                <a:moveTo>
                  <a:pt x="2246680" y="1616113"/>
                </a:moveTo>
                <a:lnTo>
                  <a:pt x="2263330" y="1837601"/>
                </a:lnTo>
                <a:lnTo>
                  <a:pt x="3253536" y="1837601"/>
                </a:lnTo>
                <a:lnTo>
                  <a:pt x="2246680" y="1616113"/>
                </a:lnTo>
                <a:close/>
              </a:path>
              <a:path w="3744595" h="5570220">
                <a:moveTo>
                  <a:pt x="1639252" y="1616113"/>
                </a:moveTo>
                <a:lnTo>
                  <a:pt x="515912" y="1837601"/>
                </a:lnTo>
                <a:lnTo>
                  <a:pt x="1614284" y="1837601"/>
                </a:lnTo>
                <a:lnTo>
                  <a:pt x="1639252" y="1616113"/>
                </a:lnTo>
                <a:close/>
              </a:path>
              <a:path w="3744595" h="5570220">
                <a:moveTo>
                  <a:pt x="1747418" y="1525866"/>
                </a:moveTo>
                <a:lnTo>
                  <a:pt x="1730781" y="1837601"/>
                </a:lnTo>
                <a:lnTo>
                  <a:pt x="1880565" y="1681734"/>
                </a:lnTo>
                <a:lnTo>
                  <a:pt x="1747418" y="1525866"/>
                </a:lnTo>
                <a:close/>
              </a:path>
              <a:path w="3744595" h="5570220">
                <a:moveTo>
                  <a:pt x="2105228" y="1525866"/>
                </a:moveTo>
                <a:lnTo>
                  <a:pt x="1972094" y="1681734"/>
                </a:lnTo>
                <a:lnTo>
                  <a:pt x="2155151" y="1862213"/>
                </a:lnTo>
                <a:lnTo>
                  <a:pt x="2105228" y="1525866"/>
                </a:lnTo>
                <a:close/>
              </a:path>
              <a:path w="3744595" h="5570220">
                <a:moveTo>
                  <a:pt x="1930488" y="1082878"/>
                </a:moveTo>
                <a:lnTo>
                  <a:pt x="1747418" y="1369999"/>
                </a:lnTo>
                <a:lnTo>
                  <a:pt x="1747418" y="1460233"/>
                </a:lnTo>
                <a:lnTo>
                  <a:pt x="1930488" y="1640713"/>
                </a:lnTo>
                <a:lnTo>
                  <a:pt x="2105228" y="1435633"/>
                </a:lnTo>
                <a:lnTo>
                  <a:pt x="2105228" y="1369999"/>
                </a:lnTo>
                <a:lnTo>
                  <a:pt x="1930488" y="1082878"/>
                </a:lnTo>
                <a:close/>
              </a:path>
              <a:path w="3744595" h="5570220">
                <a:moveTo>
                  <a:pt x="2171801" y="910602"/>
                </a:moveTo>
                <a:lnTo>
                  <a:pt x="2196757" y="1148499"/>
                </a:lnTo>
                <a:lnTo>
                  <a:pt x="3095434" y="1148499"/>
                </a:lnTo>
                <a:lnTo>
                  <a:pt x="2171801" y="910602"/>
                </a:lnTo>
                <a:close/>
              </a:path>
              <a:path w="3744595" h="5570220">
                <a:moveTo>
                  <a:pt x="1680857" y="910602"/>
                </a:moveTo>
                <a:lnTo>
                  <a:pt x="674014" y="1148499"/>
                </a:lnTo>
                <a:lnTo>
                  <a:pt x="1664208" y="1148499"/>
                </a:lnTo>
                <a:lnTo>
                  <a:pt x="1680857" y="910602"/>
                </a:lnTo>
                <a:close/>
              </a:path>
              <a:path w="3744595" h="5570220">
                <a:moveTo>
                  <a:pt x="2063623" y="885990"/>
                </a:moveTo>
                <a:lnTo>
                  <a:pt x="1972094" y="1041857"/>
                </a:lnTo>
                <a:lnTo>
                  <a:pt x="2088591" y="1238745"/>
                </a:lnTo>
                <a:lnTo>
                  <a:pt x="2063623" y="885990"/>
                </a:lnTo>
                <a:close/>
              </a:path>
              <a:path w="3744595" h="5570220">
                <a:moveTo>
                  <a:pt x="1797354" y="885990"/>
                </a:moveTo>
                <a:lnTo>
                  <a:pt x="1772386" y="1238745"/>
                </a:lnTo>
                <a:lnTo>
                  <a:pt x="1905520" y="1041857"/>
                </a:lnTo>
                <a:lnTo>
                  <a:pt x="1797354" y="885990"/>
                </a:lnTo>
                <a:close/>
              </a:path>
              <a:path w="3744595" h="5570220">
                <a:moveTo>
                  <a:pt x="1813991" y="795756"/>
                </a:moveTo>
                <a:lnTo>
                  <a:pt x="1930488" y="976223"/>
                </a:lnTo>
                <a:lnTo>
                  <a:pt x="2038654" y="795756"/>
                </a:lnTo>
                <a:lnTo>
                  <a:pt x="1813991" y="795756"/>
                </a:lnTo>
                <a:close/>
              </a:path>
              <a:path w="3744595" h="5570220">
                <a:moveTo>
                  <a:pt x="1930488" y="246113"/>
                </a:moveTo>
                <a:lnTo>
                  <a:pt x="1813991" y="689101"/>
                </a:lnTo>
                <a:lnTo>
                  <a:pt x="2038654" y="689101"/>
                </a:lnTo>
                <a:lnTo>
                  <a:pt x="1930488" y="246113"/>
                </a:lnTo>
                <a:close/>
              </a:path>
              <a:path w="3744595" h="5570220">
                <a:moveTo>
                  <a:pt x="1880565" y="0"/>
                </a:moveTo>
                <a:lnTo>
                  <a:pt x="1930488" y="0"/>
                </a:lnTo>
                <a:lnTo>
                  <a:pt x="1997049" y="0"/>
                </a:lnTo>
                <a:lnTo>
                  <a:pt x="2155151" y="730123"/>
                </a:lnTo>
                <a:lnTo>
                  <a:pt x="2171801" y="861377"/>
                </a:lnTo>
                <a:lnTo>
                  <a:pt x="3361702" y="1148499"/>
                </a:lnTo>
                <a:lnTo>
                  <a:pt x="3361702" y="1460233"/>
                </a:lnTo>
                <a:lnTo>
                  <a:pt x="3386670" y="1460233"/>
                </a:lnTo>
                <a:lnTo>
                  <a:pt x="3411626" y="1460233"/>
                </a:lnTo>
                <a:lnTo>
                  <a:pt x="3411626" y="1484845"/>
                </a:lnTo>
                <a:lnTo>
                  <a:pt x="3386670" y="1484845"/>
                </a:lnTo>
                <a:lnTo>
                  <a:pt x="3361702" y="1501254"/>
                </a:lnTo>
                <a:lnTo>
                  <a:pt x="3386670" y="1501254"/>
                </a:lnTo>
                <a:lnTo>
                  <a:pt x="3411626" y="1501254"/>
                </a:lnTo>
                <a:lnTo>
                  <a:pt x="3411626" y="1525866"/>
                </a:lnTo>
                <a:lnTo>
                  <a:pt x="3386670" y="1525866"/>
                </a:lnTo>
                <a:lnTo>
                  <a:pt x="3361702" y="1550479"/>
                </a:lnTo>
                <a:lnTo>
                  <a:pt x="3386670" y="1550479"/>
                </a:lnTo>
                <a:lnTo>
                  <a:pt x="3411626" y="1550479"/>
                </a:lnTo>
                <a:lnTo>
                  <a:pt x="3411626" y="1575092"/>
                </a:lnTo>
                <a:lnTo>
                  <a:pt x="3386670" y="1575092"/>
                </a:lnTo>
                <a:lnTo>
                  <a:pt x="3361702" y="1591500"/>
                </a:lnTo>
                <a:lnTo>
                  <a:pt x="3386670" y="1591500"/>
                </a:lnTo>
                <a:lnTo>
                  <a:pt x="3411626" y="1616113"/>
                </a:lnTo>
                <a:lnTo>
                  <a:pt x="3386670" y="1616113"/>
                </a:lnTo>
                <a:lnTo>
                  <a:pt x="3361702" y="1640713"/>
                </a:lnTo>
                <a:lnTo>
                  <a:pt x="3386670" y="1640713"/>
                </a:lnTo>
                <a:lnTo>
                  <a:pt x="3411626" y="1657121"/>
                </a:lnTo>
                <a:lnTo>
                  <a:pt x="3361702" y="1681734"/>
                </a:lnTo>
                <a:lnTo>
                  <a:pt x="3320097" y="1681734"/>
                </a:lnTo>
                <a:lnTo>
                  <a:pt x="3295142" y="1681734"/>
                </a:lnTo>
                <a:lnTo>
                  <a:pt x="3253536" y="1657121"/>
                </a:lnTo>
                <a:lnTo>
                  <a:pt x="3228568" y="1657121"/>
                </a:lnTo>
                <a:lnTo>
                  <a:pt x="3253536" y="1657121"/>
                </a:lnTo>
                <a:lnTo>
                  <a:pt x="3270173" y="1640713"/>
                </a:lnTo>
                <a:lnTo>
                  <a:pt x="3270173" y="1616113"/>
                </a:lnTo>
                <a:lnTo>
                  <a:pt x="3253536" y="1616113"/>
                </a:lnTo>
                <a:lnTo>
                  <a:pt x="3228568" y="1616113"/>
                </a:lnTo>
                <a:lnTo>
                  <a:pt x="3253536" y="1616113"/>
                </a:lnTo>
                <a:lnTo>
                  <a:pt x="3270173" y="1591500"/>
                </a:lnTo>
                <a:lnTo>
                  <a:pt x="3270173" y="1575092"/>
                </a:lnTo>
                <a:lnTo>
                  <a:pt x="3253536" y="1575092"/>
                </a:lnTo>
                <a:lnTo>
                  <a:pt x="3228568" y="1575092"/>
                </a:lnTo>
                <a:lnTo>
                  <a:pt x="3253536" y="1550479"/>
                </a:lnTo>
                <a:lnTo>
                  <a:pt x="3270173" y="1550479"/>
                </a:lnTo>
                <a:lnTo>
                  <a:pt x="3270173" y="1525866"/>
                </a:lnTo>
                <a:lnTo>
                  <a:pt x="3253536" y="1525866"/>
                </a:lnTo>
                <a:lnTo>
                  <a:pt x="3228568" y="1525866"/>
                </a:lnTo>
                <a:lnTo>
                  <a:pt x="3253536" y="1501254"/>
                </a:lnTo>
                <a:lnTo>
                  <a:pt x="3270173" y="1501254"/>
                </a:lnTo>
                <a:lnTo>
                  <a:pt x="3270173" y="1484845"/>
                </a:lnTo>
                <a:lnTo>
                  <a:pt x="3253536" y="1484845"/>
                </a:lnTo>
                <a:lnTo>
                  <a:pt x="3228568" y="1460233"/>
                </a:lnTo>
                <a:lnTo>
                  <a:pt x="3253536" y="1460233"/>
                </a:lnTo>
                <a:lnTo>
                  <a:pt x="3270173" y="1460233"/>
                </a:lnTo>
                <a:lnTo>
                  <a:pt x="3295142" y="1460233"/>
                </a:lnTo>
                <a:lnTo>
                  <a:pt x="3295142" y="1197724"/>
                </a:lnTo>
                <a:lnTo>
                  <a:pt x="2196757" y="1197724"/>
                </a:lnTo>
                <a:lnTo>
                  <a:pt x="2246680" y="1550479"/>
                </a:lnTo>
                <a:lnTo>
                  <a:pt x="3519805" y="1862213"/>
                </a:lnTo>
                <a:lnTo>
                  <a:pt x="3519805" y="2149335"/>
                </a:lnTo>
                <a:lnTo>
                  <a:pt x="3561410" y="2149335"/>
                </a:lnTo>
                <a:lnTo>
                  <a:pt x="3586378" y="2165743"/>
                </a:lnTo>
                <a:lnTo>
                  <a:pt x="3561410" y="2165743"/>
                </a:lnTo>
                <a:lnTo>
                  <a:pt x="3561410" y="2190356"/>
                </a:lnTo>
                <a:lnTo>
                  <a:pt x="3544773" y="2190356"/>
                </a:lnTo>
                <a:lnTo>
                  <a:pt x="3561410" y="2190356"/>
                </a:lnTo>
                <a:lnTo>
                  <a:pt x="3561410" y="2214968"/>
                </a:lnTo>
                <a:lnTo>
                  <a:pt x="3586378" y="2214968"/>
                </a:lnTo>
                <a:lnTo>
                  <a:pt x="3561410" y="2214968"/>
                </a:lnTo>
                <a:lnTo>
                  <a:pt x="3561410" y="2231377"/>
                </a:lnTo>
                <a:lnTo>
                  <a:pt x="3544773" y="2231377"/>
                </a:lnTo>
                <a:lnTo>
                  <a:pt x="3561410" y="2255989"/>
                </a:lnTo>
                <a:lnTo>
                  <a:pt x="3586378" y="2255989"/>
                </a:lnTo>
                <a:lnTo>
                  <a:pt x="3561410" y="2280589"/>
                </a:lnTo>
                <a:lnTo>
                  <a:pt x="3544773" y="2280589"/>
                </a:lnTo>
                <a:lnTo>
                  <a:pt x="3561410" y="2296998"/>
                </a:lnTo>
                <a:lnTo>
                  <a:pt x="3586378" y="2296998"/>
                </a:lnTo>
                <a:lnTo>
                  <a:pt x="3561410" y="2321610"/>
                </a:lnTo>
                <a:lnTo>
                  <a:pt x="3544773" y="2321610"/>
                </a:lnTo>
                <a:lnTo>
                  <a:pt x="3561410" y="2346223"/>
                </a:lnTo>
                <a:lnTo>
                  <a:pt x="3586378" y="2346223"/>
                </a:lnTo>
                <a:lnTo>
                  <a:pt x="3561410" y="2362631"/>
                </a:lnTo>
                <a:lnTo>
                  <a:pt x="3544773" y="2362631"/>
                </a:lnTo>
                <a:lnTo>
                  <a:pt x="3494836" y="2362631"/>
                </a:lnTo>
                <a:lnTo>
                  <a:pt x="3453231" y="2362631"/>
                </a:lnTo>
                <a:lnTo>
                  <a:pt x="3428276" y="2362631"/>
                </a:lnTo>
                <a:lnTo>
                  <a:pt x="3411626" y="2346223"/>
                </a:lnTo>
                <a:lnTo>
                  <a:pt x="3428276" y="2346223"/>
                </a:lnTo>
                <a:lnTo>
                  <a:pt x="3453231" y="2321610"/>
                </a:lnTo>
                <a:lnTo>
                  <a:pt x="3428276" y="2321610"/>
                </a:lnTo>
                <a:lnTo>
                  <a:pt x="3411626" y="2321610"/>
                </a:lnTo>
                <a:lnTo>
                  <a:pt x="3411626" y="2296998"/>
                </a:lnTo>
                <a:lnTo>
                  <a:pt x="3428276" y="2296998"/>
                </a:lnTo>
                <a:lnTo>
                  <a:pt x="3453231" y="2280589"/>
                </a:lnTo>
                <a:lnTo>
                  <a:pt x="3428276" y="2280589"/>
                </a:lnTo>
                <a:lnTo>
                  <a:pt x="3411626" y="2280589"/>
                </a:lnTo>
                <a:lnTo>
                  <a:pt x="3411626" y="2255989"/>
                </a:lnTo>
                <a:lnTo>
                  <a:pt x="3428276" y="2255989"/>
                </a:lnTo>
                <a:lnTo>
                  <a:pt x="3453231" y="2231377"/>
                </a:lnTo>
                <a:lnTo>
                  <a:pt x="3428276" y="2231377"/>
                </a:lnTo>
                <a:lnTo>
                  <a:pt x="3411626" y="2214968"/>
                </a:lnTo>
                <a:lnTo>
                  <a:pt x="3428276" y="2190356"/>
                </a:lnTo>
                <a:lnTo>
                  <a:pt x="3453231" y="2190356"/>
                </a:lnTo>
                <a:lnTo>
                  <a:pt x="3428276" y="2190356"/>
                </a:lnTo>
                <a:lnTo>
                  <a:pt x="3411626" y="2165743"/>
                </a:lnTo>
                <a:lnTo>
                  <a:pt x="3428276" y="2149335"/>
                </a:lnTo>
                <a:lnTo>
                  <a:pt x="3478199" y="2149335"/>
                </a:lnTo>
                <a:lnTo>
                  <a:pt x="3478199" y="1903234"/>
                </a:lnTo>
                <a:lnTo>
                  <a:pt x="2263330" y="1903234"/>
                </a:lnTo>
                <a:lnTo>
                  <a:pt x="2288286" y="2231377"/>
                </a:lnTo>
                <a:lnTo>
                  <a:pt x="3702862" y="2543111"/>
                </a:lnTo>
                <a:lnTo>
                  <a:pt x="3702862" y="2854845"/>
                </a:lnTo>
                <a:lnTo>
                  <a:pt x="3719512" y="2854845"/>
                </a:lnTo>
                <a:lnTo>
                  <a:pt x="3744468" y="2854845"/>
                </a:lnTo>
                <a:lnTo>
                  <a:pt x="3744468" y="2871254"/>
                </a:lnTo>
                <a:lnTo>
                  <a:pt x="3719512" y="2871254"/>
                </a:lnTo>
                <a:lnTo>
                  <a:pt x="3719512" y="2895866"/>
                </a:lnTo>
                <a:lnTo>
                  <a:pt x="3744468" y="2895866"/>
                </a:lnTo>
                <a:lnTo>
                  <a:pt x="3744468" y="2920479"/>
                </a:lnTo>
                <a:lnTo>
                  <a:pt x="3719512" y="2920479"/>
                </a:lnTo>
                <a:lnTo>
                  <a:pt x="3719512" y="2936875"/>
                </a:lnTo>
                <a:lnTo>
                  <a:pt x="3744468" y="2936875"/>
                </a:lnTo>
                <a:lnTo>
                  <a:pt x="3744468" y="2961487"/>
                </a:lnTo>
                <a:lnTo>
                  <a:pt x="3719512" y="2961487"/>
                </a:lnTo>
                <a:lnTo>
                  <a:pt x="3719512" y="2986100"/>
                </a:lnTo>
                <a:lnTo>
                  <a:pt x="3744468" y="2986100"/>
                </a:lnTo>
                <a:lnTo>
                  <a:pt x="3744468" y="3010712"/>
                </a:lnTo>
                <a:lnTo>
                  <a:pt x="3719512" y="3010712"/>
                </a:lnTo>
                <a:lnTo>
                  <a:pt x="3719512" y="3027121"/>
                </a:lnTo>
                <a:lnTo>
                  <a:pt x="3744468" y="3051733"/>
                </a:lnTo>
                <a:lnTo>
                  <a:pt x="3702862" y="3076346"/>
                </a:lnTo>
                <a:lnTo>
                  <a:pt x="3677907" y="3076346"/>
                </a:lnTo>
                <a:lnTo>
                  <a:pt x="3627983" y="3076346"/>
                </a:lnTo>
                <a:lnTo>
                  <a:pt x="3586378" y="3051733"/>
                </a:lnTo>
                <a:lnTo>
                  <a:pt x="3611333" y="3027121"/>
                </a:lnTo>
                <a:lnTo>
                  <a:pt x="3611333" y="3010712"/>
                </a:lnTo>
                <a:lnTo>
                  <a:pt x="3586378" y="3010712"/>
                </a:lnTo>
                <a:lnTo>
                  <a:pt x="3586378" y="2986100"/>
                </a:lnTo>
                <a:lnTo>
                  <a:pt x="3611333" y="2986100"/>
                </a:lnTo>
                <a:lnTo>
                  <a:pt x="3611333" y="2961487"/>
                </a:lnTo>
                <a:lnTo>
                  <a:pt x="3586378" y="2961487"/>
                </a:lnTo>
                <a:lnTo>
                  <a:pt x="3586378" y="2936875"/>
                </a:lnTo>
                <a:lnTo>
                  <a:pt x="3611333" y="2936875"/>
                </a:lnTo>
                <a:lnTo>
                  <a:pt x="3611333" y="2920479"/>
                </a:lnTo>
                <a:lnTo>
                  <a:pt x="3586378" y="2920479"/>
                </a:lnTo>
                <a:lnTo>
                  <a:pt x="3586378" y="2895866"/>
                </a:lnTo>
                <a:lnTo>
                  <a:pt x="3611333" y="2895866"/>
                </a:lnTo>
                <a:lnTo>
                  <a:pt x="3611333" y="2871254"/>
                </a:lnTo>
                <a:lnTo>
                  <a:pt x="3586378" y="2871254"/>
                </a:lnTo>
                <a:lnTo>
                  <a:pt x="3586378" y="2854845"/>
                </a:lnTo>
                <a:lnTo>
                  <a:pt x="3611333" y="2854845"/>
                </a:lnTo>
                <a:lnTo>
                  <a:pt x="3627983" y="2854845"/>
                </a:lnTo>
                <a:lnTo>
                  <a:pt x="3627983" y="2584132"/>
                </a:lnTo>
                <a:lnTo>
                  <a:pt x="2313254" y="2584132"/>
                </a:lnTo>
                <a:lnTo>
                  <a:pt x="2379827" y="3273221"/>
                </a:lnTo>
                <a:lnTo>
                  <a:pt x="2962300" y="5529211"/>
                </a:lnTo>
                <a:lnTo>
                  <a:pt x="2895727" y="5529211"/>
                </a:lnTo>
                <a:lnTo>
                  <a:pt x="2845803" y="5570220"/>
                </a:lnTo>
                <a:lnTo>
                  <a:pt x="2063623" y="4799088"/>
                </a:lnTo>
                <a:lnTo>
                  <a:pt x="1813991" y="4799088"/>
                </a:lnTo>
                <a:lnTo>
                  <a:pt x="1006856" y="5570220"/>
                </a:lnTo>
                <a:lnTo>
                  <a:pt x="965250" y="5529211"/>
                </a:lnTo>
                <a:lnTo>
                  <a:pt x="923645" y="5529211"/>
                </a:lnTo>
                <a:lnTo>
                  <a:pt x="1481150" y="3273221"/>
                </a:lnTo>
                <a:lnTo>
                  <a:pt x="1547723" y="2584132"/>
                </a:lnTo>
                <a:lnTo>
                  <a:pt x="116497" y="2584132"/>
                </a:lnTo>
                <a:lnTo>
                  <a:pt x="116497" y="2854845"/>
                </a:lnTo>
                <a:lnTo>
                  <a:pt x="133146" y="2854845"/>
                </a:lnTo>
                <a:lnTo>
                  <a:pt x="158102" y="2854845"/>
                </a:lnTo>
                <a:lnTo>
                  <a:pt x="183070" y="2854845"/>
                </a:lnTo>
                <a:lnTo>
                  <a:pt x="158102" y="2871254"/>
                </a:lnTo>
                <a:lnTo>
                  <a:pt x="133146" y="2871254"/>
                </a:lnTo>
                <a:lnTo>
                  <a:pt x="133146" y="2895866"/>
                </a:lnTo>
                <a:lnTo>
                  <a:pt x="158102" y="2895866"/>
                </a:lnTo>
                <a:lnTo>
                  <a:pt x="183070" y="2920479"/>
                </a:lnTo>
                <a:lnTo>
                  <a:pt x="158102" y="2920479"/>
                </a:lnTo>
                <a:lnTo>
                  <a:pt x="133146" y="2920479"/>
                </a:lnTo>
                <a:lnTo>
                  <a:pt x="133146" y="2936875"/>
                </a:lnTo>
                <a:lnTo>
                  <a:pt x="158102" y="2936875"/>
                </a:lnTo>
                <a:lnTo>
                  <a:pt x="183070" y="2961487"/>
                </a:lnTo>
                <a:lnTo>
                  <a:pt x="158102" y="2961487"/>
                </a:lnTo>
                <a:lnTo>
                  <a:pt x="133146" y="2961487"/>
                </a:lnTo>
                <a:lnTo>
                  <a:pt x="133146" y="2986100"/>
                </a:lnTo>
                <a:lnTo>
                  <a:pt x="158102" y="2986100"/>
                </a:lnTo>
                <a:lnTo>
                  <a:pt x="183070" y="3010712"/>
                </a:lnTo>
                <a:lnTo>
                  <a:pt x="158102" y="3010712"/>
                </a:lnTo>
                <a:lnTo>
                  <a:pt x="133146" y="3010712"/>
                </a:lnTo>
                <a:lnTo>
                  <a:pt x="133146" y="3027121"/>
                </a:lnTo>
                <a:lnTo>
                  <a:pt x="158102" y="3051733"/>
                </a:lnTo>
                <a:lnTo>
                  <a:pt x="183070" y="3051733"/>
                </a:lnTo>
                <a:lnTo>
                  <a:pt x="158102" y="3051733"/>
                </a:lnTo>
                <a:lnTo>
                  <a:pt x="116497" y="3076346"/>
                </a:lnTo>
                <a:lnTo>
                  <a:pt x="91541" y="3076346"/>
                </a:lnTo>
                <a:lnTo>
                  <a:pt x="49936" y="3076346"/>
                </a:lnTo>
                <a:lnTo>
                  <a:pt x="0" y="3051733"/>
                </a:lnTo>
                <a:lnTo>
                  <a:pt x="24968" y="3027121"/>
                </a:lnTo>
                <a:lnTo>
                  <a:pt x="49936" y="3027121"/>
                </a:lnTo>
                <a:lnTo>
                  <a:pt x="24968" y="3010712"/>
                </a:lnTo>
                <a:lnTo>
                  <a:pt x="0" y="3010712"/>
                </a:lnTo>
                <a:lnTo>
                  <a:pt x="0" y="2986100"/>
                </a:lnTo>
                <a:lnTo>
                  <a:pt x="24968" y="2986100"/>
                </a:lnTo>
                <a:lnTo>
                  <a:pt x="49936" y="2986100"/>
                </a:lnTo>
                <a:lnTo>
                  <a:pt x="24968" y="2961487"/>
                </a:lnTo>
                <a:lnTo>
                  <a:pt x="0" y="2961487"/>
                </a:lnTo>
                <a:lnTo>
                  <a:pt x="0" y="2936875"/>
                </a:lnTo>
                <a:lnTo>
                  <a:pt x="24968" y="2936875"/>
                </a:lnTo>
                <a:lnTo>
                  <a:pt x="49936" y="2936875"/>
                </a:lnTo>
                <a:lnTo>
                  <a:pt x="24968" y="2920479"/>
                </a:lnTo>
                <a:lnTo>
                  <a:pt x="0" y="2920479"/>
                </a:lnTo>
                <a:lnTo>
                  <a:pt x="0" y="2895866"/>
                </a:lnTo>
                <a:lnTo>
                  <a:pt x="24968" y="2895866"/>
                </a:lnTo>
                <a:lnTo>
                  <a:pt x="49936" y="2895866"/>
                </a:lnTo>
                <a:lnTo>
                  <a:pt x="24968" y="2871254"/>
                </a:lnTo>
                <a:lnTo>
                  <a:pt x="0" y="2871254"/>
                </a:lnTo>
                <a:lnTo>
                  <a:pt x="0" y="2854845"/>
                </a:lnTo>
                <a:lnTo>
                  <a:pt x="24968" y="2854845"/>
                </a:lnTo>
                <a:lnTo>
                  <a:pt x="49936" y="2854845"/>
                </a:lnTo>
                <a:lnTo>
                  <a:pt x="49936" y="2543111"/>
                </a:lnTo>
                <a:lnTo>
                  <a:pt x="1572679" y="2231377"/>
                </a:lnTo>
                <a:lnTo>
                  <a:pt x="1589328" y="1903234"/>
                </a:lnTo>
                <a:lnTo>
                  <a:pt x="291236" y="1903234"/>
                </a:lnTo>
                <a:lnTo>
                  <a:pt x="291236" y="2149335"/>
                </a:lnTo>
                <a:lnTo>
                  <a:pt x="316204" y="2149335"/>
                </a:lnTo>
                <a:lnTo>
                  <a:pt x="341172" y="2165743"/>
                </a:lnTo>
                <a:lnTo>
                  <a:pt x="316204" y="2190356"/>
                </a:lnTo>
                <a:lnTo>
                  <a:pt x="291236" y="2190356"/>
                </a:lnTo>
                <a:lnTo>
                  <a:pt x="316204" y="2190356"/>
                </a:lnTo>
                <a:lnTo>
                  <a:pt x="341172" y="2214968"/>
                </a:lnTo>
                <a:lnTo>
                  <a:pt x="316204" y="2231377"/>
                </a:lnTo>
                <a:lnTo>
                  <a:pt x="291236" y="2231377"/>
                </a:lnTo>
                <a:lnTo>
                  <a:pt x="316204" y="2255989"/>
                </a:lnTo>
                <a:lnTo>
                  <a:pt x="341172" y="2255989"/>
                </a:lnTo>
                <a:lnTo>
                  <a:pt x="341172" y="2280589"/>
                </a:lnTo>
                <a:lnTo>
                  <a:pt x="316204" y="2280589"/>
                </a:lnTo>
                <a:lnTo>
                  <a:pt x="291236" y="2280589"/>
                </a:lnTo>
                <a:lnTo>
                  <a:pt x="316204" y="2296998"/>
                </a:lnTo>
                <a:lnTo>
                  <a:pt x="341172" y="2296998"/>
                </a:lnTo>
                <a:lnTo>
                  <a:pt x="341172" y="2321610"/>
                </a:lnTo>
                <a:lnTo>
                  <a:pt x="316204" y="2321610"/>
                </a:lnTo>
                <a:lnTo>
                  <a:pt x="291236" y="2321610"/>
                </a:lnTo>
                <a:lnTo>
                  <a:pt x="316204" y="2346223"/>
                </a:lnTo>
                <a:lnTo>
                  <a:pt x="341172" y="2346223"/>
                </a:lnTo>
                <a:lnTo>
                  <a:pt x="341172" y="2362631"/>
                </a:lnTo>
                <a:lnTo>
                  <a:pt x="291236" y="2362631"/>
                </a:lnTo>
                <a:lnTo>
                  <a:pt x="249631" y="2362631"/>
                </a:lnTo>
                <a:lnTo>
                  <a:pt x="208026" y="2362631"/>
                </a:lnTo>
                <a:lnTo>
                  <a:pt x="183070" y="2362631"/>
                </a:lnTo>
                <a:lnTo>
                  <a:pt x="158102" y="2346223"/>
                </a:lnTo>
                <a:lnTo>
                  <a:pt x="183070" y="2346223"/>
                </a:lnTo>
                <a:lnTo>
                  <a:pt x="208026" y="2346223"/>
                </a:lnTo>
                <a:lnTo>
                  <a:pt x="208026" y="2321610"/>
                </a:lnTo>
                <a:lnTo>
                  <a:pt x="183070" y="2321610"/>
                </a:lnTo>
                <a:lnTo>
                  <a:pt x="158102" y="2296998"/>
                </a:lnTo>
                <a:lnTo>
                  <a:pt x="183070" y="2296998"/>
                </a:lnTo>
                <a:lnTo>
                  <a:pt x="208026" y="2296998"/>
                </a:lnTo>
                <a:lnTo>
                  <a:pt x="208026" y="2280589"/>
                </a:lnTo>
                <a:lnTo>
                  <a:pt x="183070" y="2280589"/>
                </a:lnTo>
                <a:lnTo>
                  <a:pt x="158102" y="2255989"/>
                </a:lnTo>
                <a:lnTo>
                  <a:pt x="183070" y="2255989"/>
                </a:lnTo>
                <a:lnTo>
                  <a:pt x="208026" y="2255989"/>
                </a:lnTo>
                <a:lnTo>
                  <a:pt x="208026" y="2231377"/>
                </a:lnTo>
                <a:lnTo>
                  <a:pt x="183070" y="2214968"/>
                </a:lnTo>
                <a:lnTo>
                  <a:pt x="158102" y="2214968"/>
                </a:lnTo>
                <a:lnTo>
                  <a:pt x="183070" y="2214968"/>
                </a:lnTo>
                <a:lnTo>
                  <a:pt x="208026" y="2190356"/>
                </a:lnTo>
                <a:lnTo>
                  <a:pt x="183070" y="2165743"/>
                </a:lnTo>
                <a:lnTo>
                  <a:pt x="158102" y="2165743"/>
                </a:lnTo>
                <a:lnTo>
                  <a:pt x="183070" y="2165743"/>
                </a:lnTo>
                <a:lnTo>
                  <a:pt x="208026" y="2149335"/>
                </a:lnTo>
                <a:lnTo>
                  <a:pt x="224675" y="2149335"/>
                </a:lnTo>
                <a:lnTo>
                  <a:pt x="224675" y="1862213"/>
                </a:lnTo>
                <a:lnTo>
                  <a:pt x="1639252" y="1550479"/>
                </a:lnTo>
                <a:lnTo>
                  <a:pt x="1664208" y="1197724"/>
                </a:lnTo>
                <a:lnTo>
                  <a:pt x="449338" y="1197724"/>
                </a:lnTo>
                <a:lnTo>
                  <a:pt x="449338" y="1460233"/>
                </a:lnTo>
                <a:lnTo>
                  <a:pt x="474306" y="1460233"/>
                </a:lnTo>
                <a:lnTo>
                  <a:pt x="499262" y="1460233"/>
                </a:lnTo>
                <a:lnTo>
                  <a:pt x="515912" y="1460233"/>
                </a:lnTo>
                <a:lnTo>
                  <a:pt x="499262" y="1484845"/>
                </a:lnTo>
                <a:lnTo>
                  <a:pt x="474306" y="1484845"/>
                </a:lnTo>
                <a:lnTo>
                  <a:pt x="474306" y="1501254"/>
                </a:lnTo>
                <a:lnTo>
                  <a:pt x="499262" y="1501254"/>
                </a:lnTo>
                <a:lnTo>
                  <a:pt x="515912" y="1525866"/>
                </a:lnTo>
                <a:lnTo>
                  <a:pt x="499262" y="1525866"/>
                </a:lnTo>
                <a:lnTo>
                  <a:pt x="474306" y="1525866"/>
                </a:lnTo>
                <a:lnTo>
                  <a:pt x="474306" y="1550479"/>
                </a:lnTo>
                <a:lnTo>
                  <a:pt x="499262" y="1550479"/>
                </a:lnTo>
                <a:lnTo>
                  <a:pt x="515912" y="1575092"/>
                </a:lnTo>
                <a:lnTo>
                  <a:pt x="499262" y="1575092"/>
                </a:lnTo>
                <a:lnTo>
                  <a:pt x="474306" y="1575092"/>
                </a:lnTo>
                <a:lnTo>
                  <a:pt x="474306" y="1591500"/>
                </a:lnTo>
                <a:lnTo>
                  <a:pt x="499262" y="1616113"/>
                </a:lnTo>
                <a:lnTo>
                  <a:pt x="515912" y="1616113"/>
                </a:lnTo>
                <a:lnTo>
                  <a:pt x="499262" y="1616113"/>
                </a:lnTo>
                <a:lnTo>
                  <a:pt x="474306" y="1616113"/>
                </a:lnTo>
                <a:lnTo>
                  <a:pt x="474306" y="1640713"/>
                </a:lnTo>
                <a:lnTo>
                  <a:pt x="499262" y="1657121"/>
                </a:lnTo>
                <a:lnTo>
                  <a:pt x="515912" y="1657121"/>
                </a:lnTo>
                <a:lnTo>
                  <a:pt x="499262" y="1657121"/>
                </a:lnTo>
                <a:lnTo>
                  <a:pt x="474306" y="1681734"/>
                </a:lnTo>
                <a:lnTo>
                  <a:pt x="424383" y="1681734"/>
                </a:lnTo>
                <a:lnTo>
                  <a:pt x="382778" y="1681734"/>
                </a:lnTo>
                <a:lnTo>
                  <a:pt x="357809" y="1657121"/>
                </a:lnTo>
                <a:lnTo>
                  <a:pt x="341172" y="1657121"/>
                </a:lnTo>
                <a:lnTo>
                  <a:pt x="357809" y="1640713"/>
                </a:lnTo>
                <a:lnTo>
                  <a:pt x="382778" y="1640713"/>
                </a:lnTo>
                <a:lnTo>
                  <a:pt x="357809" y="1616113"/>
                </a:lnTo>
                <a:lnTo>
                  <a:pt x="341172" y="1616113"/>
                </a:lnTo>
                <a:lnTo>
                  <a:pt x="357809" y="1591500"/>
                </a:lnTo>
                <a:lnTo>
                  <a:pt x="382778" y="1591500"/>
                </a:lnTo>
                <a:lnTo>
                  <a:pt x="357809" y="1575092"/>
                </a:lnTo>
                <a:lnTo>
                  <a:pt x="341172" y="1575092"/>
                </a:lnTo>
                <a:lnTo>
                  <a:pt x="341172" y="1550479"/>
                </a:lnTo>
                <a:lnTo>
                  <a:pt x="357809" y="1550479"/>
                </a:lnTo>
                <a:lnTo>
                  <a:pt x="382778" y="1550479"/>
                </a:lnTo>
                <a:lnTo>
                  <a:pt x="357809" y="1525866"/>
                </a:lnTo>
                <a:lnTo>
                  <a:pt x="341172" y="1525866"/>
                </a:lnTo>
                <a:lnTo>
                  <a:pt x="341172" y="1501254"/>
                </a:lnTo>
                <a:lnTo>
                  <a:pt x="357809" y="1501254"/>
                </a:lnTo>
                <a:lnTo>
                  <a:pt x="382778" y="1501254"/>
                </a:lnTo>
                <a:lnTo>
                  <a:pt x="357809" y="1484845"/>
                </a:lnTo>
                <a:lnTo>
                  <a:pt x="341172" y="1484845"/>
                </a:lnTo>
                <a:lnTo>
                  <a:pt x="341172" y="1460233"/>
                </a:lnTo>
                <a:lnTo>
                  <a:pt x="357809" y="1460233"/>
                </a:lnTo>
                <a:lnTo>
                  <a:pt x="407733" y="1460233"/>
                </a:lnTo>
                <a:lnTo>
                  <a:pt x="407733" y="1148499"/>
                </a:lnTo>
                <a:lnTo>
                  <a:pt x="1680857" y="844969"/>
                </a:lnTo>
                <a:lnTo>
                  <a:pt x="1705813" y="730123"/>
                </a:lnTo>
                <a:lnTo>
                  <a:pt x="1880565" y="0"/>
                </a:lnTo>
                <a:close/>
              </a:path>
            </a:pathLst>
          </a:custGeom>
          <a:ln w="317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11243443" y="6599693"/>
            <a:ext cx="855980" cy="1657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50"/>
              </a:lnSpc>
            </a:pP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Hydro-Québec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13</a:t>
            </a:fld>
          </a:p>
        </p:txBody>
      </p:sp>
    </p:spTree>
  </p:cSld>
  <p:clrMapOvr>
    <a:masterClrMapping/>
  </p:clrMapOvr>
  <p:transition spd="med">
    <p:fade thruBlk="0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618912" y="168655"/>
            <a:ext cx="401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Public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Planification</a:t>
            </a:r>
            <a:r>
              <a:rPr dirty="0" spc="-90"/>
              <a:t> </a:t>
            </a:r>
            <a:r>
              <a:rPr dirty="0"/>
              <a:t>court,</a:t>
            </a:r>
            <a:r>
              <a:rPr dirty="0" spc="-120"/>
              <a:t> </a:t>
            </a:r>
            <a:r>
              <a:rPr dirty="0"/>
              <a:t>moyen</a:t>
            </a:r>
            <a:r>
              <a:rPr dirty="0" spc="-100"/>
              <a:t> </a:t>
            </a:r>
            <a:r>
              <a:rPr dirty="0"/>
              <a:t>et</a:t>
            </a:r>
            <a:r>
              <a:rPr dirty="0" spc="-105"/>
              <a:t> </a:t>
            </a:r>
            <a:r>
              <a:rPr dirty="0"/>
              <a:t>long</a:t>
            </a:r>
            <a:r>
              <a:rPr dirty="0" spc="-95"/>
              <a:t> </a:t>
            </a:r>
            <a:r>
              <a:rPr dirty="0" spc="-10"/>
              <a:t>terme</a:t>
            </a:r>
          </a:p>
        </p:txBody>
      </p:sp>
      <p:sp>
        <p:nvSpPr>
          <p:cNvPr id="4" name="object 4" descr=""/>
          <p:cNvSpPr/>
          <p:nvPr/>
        </p:nvSpPr>
        <p:spPr>
          <a:xfrm>
            <a:off x="5746241" y="1262633"/>
            <a:ext cx="1805939" cy="2710180"/>
          </a:xfrm>
          <a:custGeom>
            <a:avLst/>
            <a:gdLst/>
            <a:ahLst/>
            <a:cxnLst/>
            <a:rect l="l" t="t" r="r" b="b"/>
            <a:pathLst>
              <a:path w="1805940" h="2710179">
                <a:moveTo>
                  <a:pt x="0" y="0"/>
                </a:moveTo>
                <a:lnTo>
                  <a:pt x="0" y="1806702"/>
                </a:lnTo>
                <a:lnTo>
                  <a:pt x="1564157" y="2709760"/>
                </a:lnTo>
                <a:lnTo>
                  <a:pt x="1588542" y="2666105"/>
                </a:lnTo>
                <a:lnTo>
                  <a:pt x="1611673" y="2621863"/>
                </a:lnTo>
                <a:lnTo>
                  <a:pt x="1633543" y="2577064"/>
                </a:lnTo>
                <a:lnTo>
                  <a:pt x="1654144" y="2531734"/>
                </a:lnTo>
                <a:lnTo>
                  <a:pt x="1673469" y="2485900"/>
                </a:lnTo>
                <a:lnTo>
                  <a:pt x="1691511" y="2439590"/>
                </a:lnTo>
                <a:lnTo>
                  <a:pt x="1708263" y="2392831"/>
                </a:lnTo>
                <a:lnTo>
                  <a:pt x="1723716" y="2345652"/>
                </a:lnTo>
                <a:lnTo>
                  <a:pt x="1737864" y="2298078"/>
                </a:lnTo>
                <a:lnTo>
                  <a:pt x="1750699" y="2250138"/>
                </a:lnTo>
                <a:lnTo>
                  <a:pt x="1762215" y="2201858"/>
                </a:lnTo>
                <a:lnTo>
                  <a:pt x="1772403" y="2153267"/>
                </a:lnTo>
                <a:lnTo>
                  <a:pt x="1781256" y="2104392"/>
                </a:lnTo>
                <a:lnTo>
                  <a:pt x="1788768" y="2055260"/>
                </a:lnTo>
                <a:lnTo>
                  <a:pt x="1794930" y="2005898"/>
                </a:lnTo>
                <a:lnTo>
                  <a:pt x="1799736" y="1956333"/>
                </a:lnTo>
                <a:lnTo>
                  <a:pt x="1803177" y="1906594"/>
                </a:lnTo>
                <a:lnTo>
                  <a:pt x="1805248" y="1856708"/>
                </a:lnTo>
                <a:lnTo>
                  <a:pt x="1805939" y="1806702"/>
                </a:lnTo>
                <a:lnTo>
                  <a:pt x="1805311" y="1758570"/>
                </a:lnTo>
                <a:lnTo>
                  <a:pt x="1803436" y="1710749"/>
                </a:lnTo>
                <a:lnTo>
                  <a:pt x="1800331" y="1663255"/>
                </a:lnTo>
                <a:lnTo>
                  <a:pt x="1796010" y="1616102"/>
                </a:lnTo>
                <a:lnTo>
                  <a:pt x="1790489" y="1569306"/>
                </a:lnTo>
                <a:lnTo>
                  <a:pt x="1783784" y="1522884"/>
                </a:lnTo>
                <a:lnTo>
                  <a:pt x="1775911" y="1476849"/>
                </a:lnTo>
                <a:lnTo>
                  <a:pt x="1766886" y="1431219"/>
                </a:lnTo>
                <a:lnTo>
                  <a:pt x="1756723" y="1386009"/>
                </a:lnTo>
                <a:lnTo>
                  <a:pt x="1745438" y="1341234"/>
                </a:lnTo>
                <a:lnTo>
                  <a:pt x="1733047" y="1296910"/>
                </a:lnTo>
                <a:lnTo>
                  <a:pt x="1719566" y="1253053"/>
                </a:lnTo>
                <a:lnTo>
                  <a:pt x="1705010" y="1209678"/>
                </a:lnTo>
                <a:lnTo>
                  <a:pt x="1689395" y="1166800"/>
                </a:lnTo>
                <a:lnTo>
                  <a:pt x="1672736" y="1124436"/>
                </a:lnTo>
                <a:lnTo>
                  <a:pt x="1655049" y="1082601"/>
                </a:lnTo>
                <a:lnTo>
                  <a:pt x="1636350" y="1041311"/>
                </a:lnTo>
                <a:lnTo>
                  <a:pt x="1616654" y="1000581"/>
                </a:lnTo>
                <a:lnTo>
                  <a:pt x="1595976" y="960426"/>
                </a:lnTo>
                <a:lnTo>
                  <a:pt x="1574333" y="920864"/>
                </a:lnTo>
                <a:lnTo>
                  <a:pt x="1551740" y="881908"/>
                </a:lnTo>
                <a:lnTo>
                  <a:pt x="1528213" y="843575"/>
                </a:lnTo>
                <a:lnTo>
                  <a:pt x="1503767" y="805880"/>
                </a:lnTo>
                <a:lnTo>
                  <a:pt x="1478418" y="768839"/>
                </a:lnTo>
                <a:lnTo>
                  <a:pt x="1452181" y="732467"/>
                </a:lnTo>
                <a:lnTo>
                  <a:pt x="1425072" y="696780"/>
                </a:lnTo>
                <a:lnTo>
                  <a:pt x="1397106" y="661795"/>
                </a:lnTo>
                <a:lnTo>
                  <a:pt x="1368300" y="627525"/>
                </a:lnTo>
                <a:lnTo>
                  <a:pt x="1338669" y="593987"/>
                </a:lnTo>
                <a:lnTo>
                  <a:pt x="1308227" y="561197"/>
                </a:lnTo>
                <a:lnTo>
                  <a:pt x="1276992" y="529170"/>
                </a:lnTo>
                <a:lnTo>
                  <a:pt x="1244979" y="497922"/>
                </a:lnTo>
                <a:lnTo>
                  <a:pt x="1212203" y="467468"/>
                </a:lnTo>
                <a:lnTo>
                  <a:pt x="1178679" y="437824"/>
                </a:lnTo>
                <a:lnTo>
                  <a:pt x="1144424" y="409006"/>
                </a:lnTo>
                <a:lnTo>
                  <a:pt x="1109453" y="381029"/>
                </a:lnTo>
                <a:lnTo>
                  <a:pt x="1073782" y="353908"/>
                </a:lnTo>
                <a:lnTo>
                  <a:pt x="1037426" y="327660"/>
                </a:lnTo>
                <a:lnTo>
                  <a:pt x="1000400" y="302300"/>
                </a:lnTo>
                <a:lnTo>
                  <a:pt x="962721" y="277843"/>
                </a:lnTo>
                <a:lnTo>
                  <a:pt x="924404" y="254306"/>
                </a:lnTo>
                <a:lnTo>
                  <a:pt x="885465" y="231704"/>
                </a:lnTo>
                <a:lnTo>
                  <a:pt x="845918" y="210052"/>
                </a:lnTo>
                <a:lnTo>
                  <a:pt x="805781" y="189366"/>
                </a:lnTo>
                <a:lnTo>
                  <a:pt x="765068" y="169661"/>
                </a:lnTo>
                <a:lnTo>
                  <a:pt x="723795" y="150954"/>
                </a:lnTo>
                <a:lnTo>
                  <a:pt x="681978" y="133260"/>
                </a:lnTo>
                <a:lnTo>
                  <a:pt x="639632" y="116594"/>
                </a:lnTo>
                <a:lnTo>
                  <a:pt x="596772" y="100972"/>
                </a:lnTo>
                <a:lnTo>
                  <a:pt x="553415" y="86410"/>
                </a:lnTo>
                <a:lnTo>
                  <a:pt x="509576" y="72923"/>
                </a:lnTo>
                <a:lnTo>
                  <a:pt x="465271" y="60527"/>
                </a:lnTo>
                <a:lnTo>
                  <a:pt x="420515" y="49237"/>
                </a:lnTo>
                <a:lnTo>
                  <a:pt x="375324" y="39070"/>
                </a:lnTo>
                <a:lnTo>
                  <a:pt x="329713" y="30040"/>
                </a:lnTo>
                <a:lnTo>
                  <a:pt x="283698" y="22164"/>
                </a:lnTo>
                <a:lnTo>
                  <a:pt x="237295" y="15456"/>
                </a:lnTo>
                <a:lnTo>
                  <a:pt x="190519" y="9934"/>
                </a:lnTo>
                <a:lnTo>
                  <a:pt x="143386" y="5611"/>
                </a:lnTo>
                <a:lnTo>
                  <a:pt x="95911" y="2504"/>
                </a:lnTo>
                <a:lnTo>
                  <a:pt x="48111" y="628"/>
                </a:lnTo>
                <a:lnTo>
                  <a:pt x="0" y="0"/>
                </a:lnTo>
                <a:close/>
              </a:path>
            </a:pathLst>
          </a:custGeom>
          <a:solidFill>
            <a:srgbClr val="00336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6055255" y="1899201"/>
            <a:ext cx="922019" cy="1191260"/>
          </a:xfrm>
          <a:prstGeom prst="rect">
            <a:avLst/>
          </a:prstGeom>
        </p:spPr>
        <p:txBody>
          <a:bodyPr wrap="square" lIns="0" tIns="48895" rIns="0" bIns="0" rtlCol="0" vert="horz">
            <a:spAutoFit/>
          </a:bodyPr>
          <a:lstStyle/>
          <a:p>
            <a:pPr marL="71755" marR="20320" indent="-45720">
              <a:lnSpc>
                <a:spcPts val="2640"/>
              </a:lnSpc>
              <a:spcBef>
                <a:spcPts val="385"/>
              </a:spcBef>
            </a:pPr>
            <a:r>
              <a:rPr dirty="0" sz="2400" spc="-20">
                <a:solidFill>
                  <a:srgbClr val="FFFFFF"/>
                </a:solidFill>
                <a:latin typeface="Calibri"/>
                <a:cs typeface="Calibri"/>
              </a:rPr>
              <a:t>Moyen </a:t>
            </a:r>
            <a:r>
              <a:rPr dirty="0" sz="2400" spc="-10">
                <a:solidFill>
                  <a:srgbClr val="FFFFFF"/>
                </a:solidFill>
                <a:latin typeface="Calibri"/>
                <a:cs typeface="Calibri"/>
              </a:rPr>
              <a:t>Terme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35"/>
              </a:spcBef>
            </a:pPr>
            <a:r>
              <a:rPr dirty="0" sz="2400" spc="-10">
                <a:solidFill>
                  <a:srgbClr val="FFFFFF"/>
                </a:solidFill>
                <a:latin typeface="Calibri"/>
                <a:cs typeface="Calibri"/>
              </a:rPr>
              <a:t>1-</a:t>
            </a:r>
            <a:r>
              <a:rPr dirty="0" sz="2400">
                <a:solidFill>
                  <a:srgbClr val="FFFFFF"/>
                </a:solidFill>
                <a:latin typeface="Calibri"/>
                <a:cs typeface="Calibri"/>
              </a:rPr>
              <a:t>5</a:t>
            </a:r>
            <a:r>
              <a:rPr dirty="0" sz="24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5">
                <a:solidFill>
                  <a:srgbClr val="FFFFFF"/>
                </a:solidFill>
                <a:latin typeface="Calibri"/>
                <a:cs typeface="Calibri"/>
              </a:rPr>
              <a:t>ans</a:t>
            </a:r>
            <a:endParaRPr sz="2400">
              <a:latin typeface="Calibri"/>
              <a:cs typeface="Calibri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4164808" y="3056630"/>
            <a:ext cx="3154045" cy="1832610"/>
            <a:chOff x="4164808" y="3056630"/>
            <a:chExt cx="3154045" cy="1832610"/>
          </a:xfrm>
        </p:grpSpPr>
        <p:sp>
          <p:nvSpPr>
            <p:cNvPr id="7" name="object 7" descr=""/>
            <p:cNvSpPr/>
            <p:nvPr/>
          </p:nvSpPr>
          <p:spPr>
            <a:xfrm>
              <a:off x="4177508" y="3069330"/>
              <a:ext cx="3128645" cy="1807210"/>
            </a:xfrm>
            <a:custGeom>
              <a:avLst/>
              <a:gdLst/>
              <a:ahLst/>
              <a:cxnLst/>
              <a:rect l="l" t="t" r="r" b="b"/>
              <a:pathLst>
                <a:path w="3128645" h="1807210">
                  <a:moveTo>
                    <a:pt x="1564157" y="0"/>
                  </a:moveTo>
                  <a:lnTo>
                    <a:pt x="0" y="903071"/>
                  </a:lnTo>
                  <a:lnTo>
                    <a:pt x="25612" y="946082"/>
                  </a:lnTo>
                  <a:lnTo>
                    <a:pt x="52361" y="988298"/>
                  </a:lnTo>
                  <a:lnTo>
                    <a:pt x="80226" y="1029698"/>
                  </a:lnTo>
                  <a:lnTo>
                    <a:pt x="109187" y="1070264"/>
                  </a:lnTo>
                  <a:lnTo>
                    <a:pt x="139224" y="1109973"/>
                  </a:lnTo>
                  <a:lnTo>
                    <a:pt x="170316" y="1148807"/>
                  </a:lnTo>
                  <a:lnTo>
                    <a:pt x="202445" y="1186745"/>
                  </a:lnTo>
                  <a:lnTo>
                    <a:pt x="235590" y="1223768"/>
                  </a:lnTo>
                  <a:lnTo>
                    <a:pt x="269730" y="1259854"/>
                  </a:lnTo>
                  <a:lnTo>
                    <a:pt x="304846" y="1294985"/>
                  </a:lnTo>
                  <a:lnTo>
                    <a:pt x="340917" y="1329139"/>
                  </a:lnTo>
                  <a:lnTo>
                    <a:pt x="377924" y="1362297"/>
                  </a:lnTo>
                  <a:lnTo>
                    <a:pt x="415846" y="1394438"/>
                  </a:lnTo>
                  <a:lnTo>
                    <a:pt x="454664" y="1425543"/>
                  </a:lnTo>
                  <a:lnTo>
                    <a:pt x="494357" y="1455592"/>
                  </a:lnTo>
                  <a:lnTo>
                    <a:pt x="534905" y="1484563"/>
                  </a:lnTo>
                  <a:lnTo>
                    <a:pt x="576288" y="1512438"/>
                  </a:lnTo>
                  <a:lnTo>
                    <a:pt x="618486" y="1539196"/>
                  </a:lnTo>
                  <a:lnTo>
                    <a:pt x="661479" y="1564817"/>
                  </a:lnTo>
                  <a:lnTo>
                    <a:pt x="703463" y="1588331"/>
                  </a:lnTo>
                  <a:lnTo>
                    <a:pt x="745800" y="1610610"/>
                  </a:lnTo>
                  <a:lnTo>
                    <a:pt x="788471" y="1631659"/>
                  </a:lnTo>
                  <a:lnTo>
                    <a:pt x="831453" y="1651484"/>
                  </a:lnTo>
                  <a:lnTo>
                    <a:pt x="874726" y="1670091"/>
                  </a:lnTo>
                  <a:lnTo>
                    <a:pt x="918268" y="1687486"/>
                  </a:lnTo>
                  <a:lnTo>
                    <a:pt x="962057" y="1703674"/>
                  </a:lnTo>
                  <a:lnTo>
                    <a:pt x="1006072" y="1718661"/>
                  </a:lnTo>
                  <a:lnTo>
                    <a:pt x="1050293" y="1732453"/>
                  </a:lnTo>
                  <a:lnTo>
                    <a:pt x="1094698" y="1745056"/>
                  </a:lnTo>
                  <a:lnTo>
                    <a:pt x="1139264" y="1756474"/>
                  </a:lnTo>
                  <a:lnTo>
                    <a:pt x="1183972" y="1766715"/>
                  </a:lnTo>
                  <a:lnTo>
                    <a:pt x="1228800" y="1775783"/>
                  </a:lnTo>
                  <a:lnTo>
                    <a:pt x="1273726" y="1783685"/>
                  </a:lnTo>
                  <a:lnTo>
                    <a:pt x="1318729" y="1790426"/>
                  </a:lnTo>
                  <a:lnTo>
                    <a:pt x="1363789" y="1796011"/>
                  </a:lnTo>
                  <a:lnTo>
                    <a:pt x="1408883" y="1800448"/>
                  </a:lnTo>
                  <a:lnTo>
                    <a:pt x="1453990" y="1803740"/>
                  </a:lnTo>
                  <a:lnTo>
                    <a:pt x="1499089" y="1805894"/>
                  </a:lnTo>
                  <a:lnTo>
                    <a:pt x="1544158" y="1806916"/>
                  </a:lnTo>
                  <a:lnTo>
                    <a:pt x="1589177" y="1806812"/>
                  </a:lnTo>
                  <a:lnTo>
                    <a:pt x="1634124" y="1805586"/>
                  </a:lnTo>
                  <a:lnTo>
                    <a:pt x="1678978" y="1803246"/>
                  </a:lnTo>
                  <a:lnTo>
                    <a:pt x="1723717" y="1799796"/>
                  </a:lnTo>
                  <a:lnTo>
                    <a:pt x="1768320" y="1795242"/>
                  </a:lnTo>
                  <a:lnTo>
                    <a:pt x="1812765" y="1789590"/>
                  </a:lnTo>
                  <a:lnTo>
                    <a:pt x="1857033" y="1782846"/>
                  </a:lnTo>
                  <a:lnTo>
                    <a:pt x="1901100" y="1775015"/>
                  </a:lnTo>
                  <a:lnTo>
                    <a:pt x="1944946" y="1766103"/>
                  </a:lnTo>
                  <a:lnTo>
                    <a:pt x="1988550" y="1756117"/>
                  </a:lnTo>
                  <a:lnTo>
                    <a:pt x="2031890" y="1745060"/>
                  </a:lnTo>
                  <a:lnTo>
                    <a:pt x="2074945" y="1732941"/>
                  </a:lnTo>
                  <a:lnTo>
                    <a:pt x="2117693" y="1719763"/>
                  </a:lnTo>
                  <a:lnTo>
                    <a:pt x="2160114" y="1705532"/>
                  </a:lnTo>
                  <a:lnTo>
                    <a:pt x="2202186" y="1690256"/>
                  </a:lnTo>
                  <a:lnTo>
                    <a:pt x="2243887" y="1673938"/>
                  </a:lnTo>
                  <a:lnTo>
                    <a:pt x="2285197" y="1656585"/>
                  </a:lnTo>
                  <a:lnTo>
                    <a:pt x="2326093" y="1638203"/>
                  </a:lnTo>
                  <a:lnTo>
                    <a:pt x="2366556" y="1618797"/>
                  </a:lnTo>
                  <a:lnTo>
                    <a:pt x="2406562" y="1598373"/>
                  </a:lnTo>
                  <a:lnTo>
                    <a:pt x="2446092" y="1576937"/>
                  </a:lnTo>
                  <a:lnTo>
                    <a:pt x="2485124" y="1554495"/>
                  </a:lnTo>
                  <a:lnTo>
                    <a:pt x="2523636" y="1531051"/>
                  </a:lnTo>
                  <a:lnTo>
                    <a:pt x="2561608" y="1506613"/>
                  </a:lnTo>
                  <a:lnTo>
                    <a:pt x="2599017" y="1481185"/>
                  </a:lnTo>
                  <a:lnTo>
                    <a:pt x="2635842" y="1454773"/>
                  </a:lnTo>
                  <a:lnTo>
                    <a:pt x="2672063" y="1427383"/>
                  </a:lnTo>
                  <a:lnTo>
                    <a:pt x="2707658" y="1399021"/>
                  </a:lnTo>
                  <a:lnTo>
                    <a:pt x="2742606" y="1369693"/>
                  </a:lnTo>
                  <a:lnTo>
                    <a:pt x="2776885" y="1339404"/>
                  </a:lnTo>
                  <a:lnTo>
                    <a:pt x="2810473" y="1308160"/>
                  </a:lnTo>
                  <a:lnTo>
                    <a:pt x="2843351" y="1275966"/>
                  </a:lnTo>
                  <a:lnTo>
                    <a:pt x="2875496" y="1242829"/>
                  </a:lnTo>
                  <a:lnTo>
                    <a:pt x="2906886" y="1208753"/>
                  </a:lnTo>
                  <a:lnTo>
                    <a:pt x="2937502" y="1173746"/>
                  </a:lnTo>
                  <a:lnTo>
                    <a:pt x="2967321" y="1137812"/>
                  </a:lnTo>
                  <a:lnTo>
                    <a:pt x="2996322" y="1100957"/>
                  </a:lnTo>
                  <a:lnTo>
                    <a:pt x="3024484" y="1063187"/>
                  </a:lnTo>
                  <a:lnTo>
                    <a:pt x="3051786" y="1024508"/>
                  </a:lnTo>
                  <a:lnTo>
                    <a:pt x="3078206" y="984925"/>
                  </a:lnTo>
                  <a:lnTo>
                    <a:pt x="3103722" y="944444"/>
                  </a:lnTo>
                  <a:lnTo>
                    <a:pt x="3128314" y="903071"/>
                  </a:lnTo>
                  <a:lnTo>
                    <a:pt x="1564157" y="0"/>
                  </a:lnTo>
                  <a:close/>
                </a:path>
              </a:pathLst>
            </a:custGeom>
            <a:solidFill>
              <a:srgbClr val="1223B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4177508" y="3069330"/>
              <a:ext cx="3128645" cy="1807210"/>
            </a:xfrm>
            <a:custGeom>
              <a:avLst/>
              <a:gdLst/>
              <a:ahLst/>
              <a:cxnLst/>
              <a:rect l="l" t="t" r="r" b="b"/>
              <a:pathLst>
                <a:path w="3128645" h="1807210">
                  <a:moveTo>
                    <a:pt x="3128314" y="903071"/>
                  </a:moveTo>
                  <a:lnTo>
                    <a:pt x="3103722" y="944444"/>
                  </a:lnTo>
                  <a:lnTo>
                    <a:pt x="3078206" y="984925"/>
                  </a:lnTo>
                  <a:lnTo>
                    <a:pt x="3051786" y="1024508"/>
                  </a:lnTo>
                  <a:lnTo>
                    <a:pt x="3024484" y="1063187"/>
                  </a:lnTo>
                  <a:lnTo>
                    <a:pt x="2996322" y="1100957"/>
                  </a:lnTo>
                  <a:lnTo>
                    <a:pt x="2967321" y="1137812"/>
                  </a:lnTo>
                  <a:lnTo>
                    <a:pt x="2937502" y="1173746"/>
                  </a:lnTo>
                  <a:lnTo>
                    <a:pt x="2906886" y="1208753"/>
                  </a:lnTo>
                  <a:lnTo>
                    <a:pt x="2875496" y="1242829"/>
                  </a:lnTo>
                  <a:lnTo>
                    <a:pt x="2843351" y="1275966"/>
                  </a:lnTo>
                  <a:lnTo>
                    <a:pt x="2810473" y="1308160"/>
                  </a:lnTo>
                  <a:lnTo>
                    <a:pt x="2776885" y="1339404"/>
                  </a:lnTo>
                  <a:lnTo>
                    <a:pt x="2742606" y="1369693"/>
                  </a:lnTo>
                  <a:lnTo>
                    <a:pt x="2707658" y="1399021"/>
                  </a:lnTo>
                  <a:lnTo>
                    <a:pt x="2672063" y="1427383"/>
                  </a:lnTo>
                  <a:lnTo>
                    <a:pt x="2635842" y="1454773"/>
                  </a:lnTo>
                  <a:lnTo>
                    <a:pt x="2599017" y="1481185"/>
                  </a:lnTo>
                  <a:lnTo>
                    <a:pt x="2561608" y="1506613"/>
                  </a:lnTo>
                  <a:lnTo>
                    <a:pt x="2523636" y="1531051"/>
                  </a:lnTo>
                  <a:lnTo>
                    <a:pt x="2485124" y="1554495"/>
                  </a:lnTo>
                  <a:lnTo>
                    <a:pt x="2446092" y="1576937"/>
                  </a:lnTo>
                  <a:lnTo>
                    <a:pt x="2406562" y="1598373"/>
                  </a:lnTo>
                  <a:lnTo>
                    <a:pt x="2366556" y="1618797"/>
                  </a:lnTo>
                  <a:lnTo>
                    <a:pt x="2326093" y="1638203"/>
                  </a:lnTo>
                  <a:lnTo>
                    <a:pt x="2285197" y="1656585"/>
                  </a:lnTo>
                  <a:lnTo>
                    <a:pt x="2243887" y="1673938"/>
                  </a:lnTo>
                  <a:lnTo>
                    <a:pt x="2202186" y="1690256"/>
                  </a:lnTo>
                  <a:lnTo>
                    <a:pt x="2160114" y="1705532"/>
                  </a:lnTo>
                  <a:lnTo>
                    <a:pt x="2117693" y="1719763"/>
                  </a:lnTo>
                  <a:lnTo>
                    <a:pt x="2074945" y="1732941"/>
                  </a:lnTo>
                  <a:lnTo>
                    <a:pt x="2031890" y="1745060"/>
                  </a:lnTo>
                  <a:lnTo>
                    <a:pt x="1988550" y="1756117"/>
                  </a:lnTo>
                  <a:lnTo>
                    <a:pt x="1944946" y="1766103"/>
                  </a:lnTo>
                  <a:lnTo>
                    <a:pt x="1901100" y="1775015"/>
                  </a:lnTo>
                  <a:lnTo>
                    <a:pt x="1857033" y="1782846"/>
                  </a:lnTo>
                  <a:lnTo>
                    <a:pt x="1812765" y="1789590"/>
                  </a:lnTo>
                  <a:lnTo>
                    <a:pt x="1768320" y="1795242"/>
                  </a:lnTo>
                  <a:lnTo>
                    <a:pt x="1723717" y="1799796"/>
                  </a:lnTo>
                  <a:lnTo>
                    <a:pt x="1678978" y="1803246"/>
                  </a:lnTo>
                  <a:lnTo>
                    <a:pt x="1634124" y="1805586"/>
                  </a:lnTo>
                  <a:lnTo>
                    <a:pt x="1589177" y="1806812"/>
                  </a:lnTo>
                  <a:lnTo>
                    <a:pt x="1544158" y="1806916"/>
                  </a:lnTo>
                  <a:lnTo>
                    <a:pt x="1499089" y="1805894"/>
                  </a:lnTo>
                  <a:lnTo>
                    <a:pt x="1453990" y="1803740"/>
                  </a:lnTo>
                  <a:lnTo>
                    <a:pt x="1408883" y="1800448"/>
                  </a:lnTo>
                  <a:lnTo>
                    <a:pt x="1363789" y="1796011"/>
                  </a:lnTo>
                  <a:lnTo>
                    <a:pt x="1318729" y="1790426"/>
                  </a:lnTo>
                  <a:lnTo>
                    <a:pt x="1273726" y="1783685"/>
                  </a:lnTo>
                  <a:lnTo>
                    <a:pt x="1228800" y="1775783"/>
                  </a:lnTo>
                  <a:lnTo>
                    <a:pt x="1183972" y="1766715"/>
                  </a:lnTo>
                  <a:lnTo>
                    <a:pt x="1139264" y="1756474"/>
                  </a:lnTo>
                  <a:lnTo>
                    <a:pt x="1094698" y="1745056"/>
                  </a:lnTo>
                  <a:lnTo>
                    <a:pt x="1050293" y="1732453"/>
                  </a:lnTo>
                  <a:lnTo>
                    <a:pt x="1006072" y="1718661"/>
                  </a:lnTo>
                  <a:lnTo>
                    <a:pt x="962057" y="1703674"/>
                  </a:lnTo>
                  <a:lnTo>
                    <a:pt x="918268" y="1687486"/>
                  </a:lnTo>
                  <a:lnTo>
                    <a:pt x="874726" y="1670091"/>
                  </a:lnTo>
                  <a:lnTo>
                    <a:pt x="831453" y="1651484"/>
                  </a:lnTo>
                  <a:lnTo>
                    <a:pt x="788471" y="1631659"/>
                  </a:lnTo>
                  <a:lnTo>
                    <a:pt x="745800" y="1610610"/>
                  </a:lnTo>
                  <a:lnTo>
                    <a:pt x="703463" y="1588331"/>
                  </a:lnTo>
                  <a:lnTo>
                    <a:pt x="661479" y="1564817"/>
                  </a:lnTo>
                  <a:lnTo>
                    <a:pt x="618486" y="1539196"/>
                  </a:lnTo>
                  <a:lnTo>
                    <a:pt x="576288" y="1512438"/>
                  </a:lnTo>
                  <a:lnTo>
                    <a:pt x="534905" y="1484563"/>
                  </a:lnTo>
                  <a:lnTo>
                    <a:pt x="494357" y="1455592"/>
                  </a:lnTo>
                  <a:lnTo>
                    <a:pt x="454664" y="1425543"/>
                  </a:lnTo>
                  <a:lnTo>
                    <a:pt x="415846" y="1394438"/>
                  </a:lnTo>
                  <a:lnTo>
                    <a:pt x="377924" y="1362297"/>
                  </a:lnTo>
                  <a:lnTo>
                    <a:pt x="340917" y="1329139"/>
                  </a:lnTo>
                  <a:lnTo>
                    <a:pt x="304846" y="1294985"/>
                  </a:lnTo>
                  <a:lnTo>
                    <a:pt x="269730" y="1259854"/>
                  </a:lnTo>
                  <a:lnTo>
                    <a:pt x="235590" y="1223768"/>
                  </a:lnTo>
                  <a:lnTo>
                    <a:pt x="202445" y="1186745"/>
                  </a:lnTo>
                  <a:lnTo>
                    <a:pt x="170316" y="1148807"/>
                  </a:lnTo>
                  <a:lnTo>
                    <a:pt x="139224" y="1109973"/>
                  </a:lnTo>
                  <a:lnTo>
                    <a:pt x="109187" y="1070264"/>
                  </a:lnTo>
                  <a:lnTo>
                    <a:pt x="80226" y="1029698"/>
                  </a:lnTo>
                  <a:lnTo>
                    <a:pt x="52361" y="988298"/>
                  </a:lnTo>
                  <a:lnTo>
                    <a:pt x="25612" y="946082"/>
                  </a:lnTo>
                  <a:lnTo>
                    <a:pt x="0" y="903071"/>
                  </a:lnTo>
                  <a:lnTo>
                    <a:pt x="1564157" y="0"/>
                  </a:lnTo>
                  <a:lnTo>
                    <a:pt x="3128314" y="903071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008405" y="3537325"/>
            <a:ext cx="1462405" cy="955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5910" marR="5080" indent="-283845">
              <a:lnSpc>
                <a:spcPct val="127099"/>
              </a:lnSpc>
              <a:spcBef>
                <a:spcPts val="100"/>
              </a:spcBef>
            </a:pPr>
            <a:r>
              <a:rPr dirty="0" sz="2400">
                <a:solidFill>
                  <a:srgbClr val="FFFFFF"/>
                </a:solidFill>
                <a:latin typeface="Calibri"/>
                <a:cs typeface="Calibri"/>
              </a:rPr>
              <a:t>Long</a:t>
            </a:r>
            <a:r>
              <a:rPr dirty="0" sz="24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50">
                <a:solidFill>
                  <a:srgbClr val="FFFFFF"/>
                </a:solidFill>
                <a:latin typeface="Calibri"/>
                <a:cs typeface="Calibri"/>
              </a:rPr>
              <a:t>Terme </a:t>
            </a:r>
            <a:r>
              <a:rPr dirty="0" sz="2400">
                <a:solidFill>
                  <a:srgbClr val="FFFFFF"/>
                </a:solidFill>
                <a:latin typeface="Calibri"/>
                <a:cs typeface="Calibri"/>
              </a:rPr>
              <a:t>5</a:t>
            </a:r>
            <a:r>
              <a:rPr dirty="0" sz="240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FFFFFF"/>
                </a:solidFill>
                <a:latin typeface="Calibri"/>
                <a:cs typeface="Calibri"/>
              </a:rPr>
              <a:t>ans</a:t>
            </a:r>
            <a:r>
              <a:rPr dirty="0" sz="24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50">
                <a:solidFill>
                  <a:srgbClr val="FFFFFF"/>
                </a:solidFill>
                <a:latin typeface="Calibri"/>
                <a:cs typeface="Calibri"/>
              </a:rPr>
              <a:t>+</a:t>
            </a:r>
            <a:endParaRPr sz="2400">
              <a:latin typeface="Calibri"/>
              <a:cs typeface="Calibri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3922822" y="1249941"/>
            <a:ext cx="1831975" cy="2735580"/>
            <a:chOff x="3922822" y="1249941"/>
            <a:chExt cx="1831975" cy="2735580"/>
          </a:xfrm>
        </p:grpSpPr>
        <p:sp>
          <p:nvSpPr>
            <p:cNvPr id="11" name="object 11" descr=""/>
            <p:cNvSpPr/>
            <p:nvPr/>
          </p:nvSpPr>
          <p:spPr>
            <a:xfrm>
              <a:off x="3935522" y="1262641"/>
              <a:ext cx="1806575" cy="2710180"/>
            </a:xfrm>
            <a:custGeom>
              <a:avLst/>
              <a:gdLst/>
              <a:ahLst/>
              <a:cxnLst/>
              <a:rect l="l" t="t" r="r" b="b"/>
              <a:pathLst>
                <a:path w="1806575" h="2710179">
                  <a:moveTo>
                    <a:pt x="1806151" y="0"/>
                  </a:moveTo>
                  <a:lnTo>
                    <a:pt x="1756164" y="691"/>
                  </a:lnTo>
                  <a:lnTo>
                    <a:pt x="1706298" y="2763"/>
                  </a:lnTo>
                  <a:lnTo>
                    <a:pt x="1656580" y="6205"/>
                  </a:lnTo>
                  <a:lnTo>
                    <a:pt x="1607036" y="11013"/>
                  </a:lnTo>
                  <a:lnTo>
                    <a:pt x="1557695" y="17177"/>
                  </a:lnTo>
                  <a:lnTo>
                    <a:pt x="1508583" y="24691"/>
                  </a:lnTo>
                  <a:lnTo>
                    <a:pt x="1459728" y="33548"/>
                  </a:lnTo>
                  <a:lnTo>
                    <a:pt x="1411157" y="43740"/>
                  </a:lnTo>
                  <a:lnTo>
                    <a:pt x="1362898" y="55260"/>
                  </a:lnTo>
                  <a:lnTo>
                    <a:pt x="1314978" y="68100"/>
                  </a:lnTo>
                  <a:lnTo>
                    <a:pt x="1267424" y="82254"/>
                  </a:lnTo>
                  <a:lnTo>
                    <a:pt x="1220264" y="97713"/>
                  </a:lnTo>
                  <a:lnTo>
                    <a:pt x="1173525" y="114472"/>
                  </a:lnTo>
                  <a:lnTo>
                    <a:pt x="1127234" y="132521"/>
                  </a:lnTo>
                  <a:lnTo>
                    <a:pt x="1081418" y="151855"/>
                  </a:lnTo>
                  <a:lnTo>
                    <a:pt x="1036106" y="172465"/>
                  </a:lnTo>
                  <a:lnTo>
                    <a:pt x="991324" y="194345"/>
                  </a:lnTo>
                  <a:lnTo>
                    <a:pt x="947099" y="217487"/>
                  </a:lnTo>
                  <a:lnTo>
                    <a:pt x="903460" y="241884"/>
                  </a:lnTo>
                  <a:lnTo>
                    <a:pt x="862105" y="266486"/>
                  </a:lnTo>
                  <a:lnTo>
                    <a:pt x="821641" y="292013"/>
                  </a:lnTo>
                  <a:lnTo>
                    <a:pt x="782075" y="318443"/>
                  </a:lnTo>
                  <a:lnTo>
                    <a:pt x="743412" y="345756"/>
                  </a:lnTo>
                  <a:lnTo>
                    <a:pt x="705659" y="373930"/>
                  </a:lnTo>
                  <a:lnTo>
                    <a:pt x="668820" y="402943"/>
                  </a:lnTo>
                  <a:lnTo>
                    <a:pt x="632901" y="432774"/>
                  </a:lnTo>
                  <a:lnTo>
                    <a:pt x="597908" y="463403"/>
                  </a:lnTo>
                  <a:lnTo>
                    <a:pt x="563847" y="494807"/>
                  </a:lnTo>
                  <a:lnTo>
                    <a:pt x="530724" y="526965"/>
                  </a:lnTo>
                  <a:lnTo>
                    <a:pt x="498544" y="559856"/>
                  </a:lnTo>
                  <a:lnTo>
                    <a:pt x="467313" y="593459"/>
                  </a:lnTo>
                  <a:lnTo>
                    <a:pt x="437037" y="627752"/>
                  </a:lnTo>
                  <a:lnTo>
                    <a:pt x="407721" y="662714"/>
                  </a:lnTo>
                  <a:lnTo>
                    <a:pt x="379371" y="698324"/>
                  </a:lnTo>
                  <a:lnTo>
                    <a:pt x="351993" y="734560"/>
                  </a:lnTo>
                  <a:lnTo>
                    <a:pt x="325593" y="771401"/>
                  </a:lnTo>
                  <a:lnTo>
                    <a:pt x="300176" y="808826"/>
                  </a:lnTo>
                  <a:lnTo>
                    <a:pt x="275748" y="846813"/>
                  </a:lnTo>
                  <a:lnTo>
                    <a:pt x="252314" y="885342"/>
                  </a:lnTo>
                  <a:lnTo>
                    <a:pt x="229881" y="924390"/>
                  </a:lnTo>
                  <a:lnTo>
                    <a:pt x="208454" y="963936"/>
                  </a:lnTo>
                  <a:lnTo>
                    <a:pt x="188039" y="1003960"/>
                  </a:lnTo>
                  <a:lnTo>
                    <a:pt x="168641" y="1044439"/>
                  </a:lnTo>
                  <a:lnTo>
                    <a:pt x="150267" y="1085353"/>
                  </a:lnTo>
                  <a:lnTo>
                    <a:pt x="132922" y="1126680"/>
                  </a:lnTo>
                  <a:lnTo>
                    <a:pt x="116611" y="1168399"/>
                  </a:lnTo>
                  <a:lnTo>
                    <a:pt x="101341" y="1210489"/>
                  </a:lnTo>
                  <a:lnTo>
                    <a:pt x="87117" y="1252927"/>
                  </a:lnTo>
                  <a:lnTo>
                    <a:pt x="73944" y="1295694"/>
                  </a:lnTo>
                  <a:lnTo>
                    <a:pt x="61829" y="1338767"/>
                  </a:lnTo>
                  <a:lnTo>
                    <a:pt x="50778" y="1382125"/>
                  </a:lnTo>
                  <a:lnTo>
                    <a:pt x="40795" y="1425747"/>
                  </a:lnTo>
                  <a:lnTo>
                    <a:pt x="31888" y="1469612"/>
                  </a:lnTo>
                  <a:lnTo>
                    <a:pt x="24060" y="1513698"/>
                  </a:lnTo>
                  <a:lnTo>
                    <a:pt x="17319" y="1557984"/>
                  </a:lnTo>
                  <a:lnTo>
                    <a:pt x="11669" y="1602449"/>
                  </a:lnTo>
                  <a:lnTo>
                    <a:pt x="7117" y="1647071"/>
                  </a:lnTo>
                  <a:lnTo>
                    <a:pt x="3669" y="1691829"/>
                  </a:lnTo>
                  <a:lnTo>
                    <a:pt x="1329" y="1736701"/>
                  </a:lnTo>
                  <a:lnTo>
                    <a:pt x="104" y="1781667"/>
                  </a:lnTo>
                  <a:lnTo>
                    <a:pt x="0" y="1826706"/>
                  </a:lnTo>
                  <a:lnTo>
                    <a:pt x="1021" y="1871794"/>
                  </a:lnTo>
                  <a:lnTo>
                    <a:pt x="3174" y="1916912"/>
                  </a:lnTo>
                  <a:lnTo>
                    <a:pt x="6465" y="1962039"/>
                  </a:lnTo>
                  <a:lnTo>
                    <a:pt x="10899" y="2007152"/>
                  </a:lnTo>
                  <a:lnTo>
                    <a:pt x="16483" y="2052230"/>
                  </a:lnTo>
                  <a:lnTo>
                    <a:pt x="23220" y="2097252"/>
                  </a:lnTo>
                  <a:lnTo>
                    <a:pt x="31119" y="2142198"/>
                  </a:lnTo>
                  <a:lnTo>
                    <a:pt x="40183" y="2187045"/>
                  </a:lnTo>
                  <a:lnTo>
                    <a:pt x="50419" y="2231772"/>
                  </a:lnTo>
                  <a:lnTo>
                    <a:pt x="61833" y="2276357"/>
                  </a:lnTo>
                  <a:lnTo>
                    <a:pt x="74430" y="2320781"/>
                  </a:lnTo>
                  <a:lnTo>
                    <a:pt x="88216" y="2365020"/>
                  </a:lnTo>
                  <a:lnTo>
                    <a:pt x="103197" y="2409054"/>
                  </a:lnTo>
                  <a:lnTo>
                    <a:pt x="119378" y="2452862"/>
                  </a:lnTo>
                  <a:lnTo>
                    <a:pt x="136765" y="2496422"/>
                  </a:lnTo>
                  <a:lnTo>
                    <a:pt x="155364" y="2539713"/>
                  </a:lnTo>
                  <a:lnTo>
                    <a:pt x="175181" y="2582714"/>
                  </a:lnTo>
                  <a:lnTo>
                    <a:pt x="196221" y="2625403"/>
                  </a:lnTo>
                  <a:lnTo>
                    <a:pt x="218490" y="2667759"/>
                  </a:lnTo>
                  <a:lnTo>
                    <a:pt x="241993" y="2709760"/>
                  </a:lnTo>
                  <a:lnTo>
                    <a:pt x="1806151" y="1806689"/>
                  </a:lnTo>
                  <a:lnTo>
                    <a:pt x="1806151" y="0"/>
                  </a:lnTo>
                  <a:close/>
                </a:path>
              </a:pathLst>
            </a:custGeom>
            <a:solidFill>
              <a:srgbClr val="FF9B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3935522" y="1262641"/>
              <a:ext cx="1806575" cy="2710180"/>
            </a:xfrm>
            <a:custGeom>
              <a:avLst/>
              <a:gdLst/>
              <a:ahLst/>
              <a:cxnLst/>
              <a:rect l="l" t="t" r="r" b="b"/>
              <a:pathLst>
                <a:path w="1806575" h="2710179">
                  <a:moveTo>
                    <a:pt x="241993" y="2709760"/>
                  </a:moveTo>
                  <a:lnTo>
                    <a:pt x="218490" y="2667759"/>
                  </a:lnTo>
                  <a:lnTo>
                    <a:pt x="196221" y="2625403"/>
                  </a:lnTo>
                  <a:lnTo>
                    <a:pt x="175181" y="2582714"/>
                  </a:lnTo>
                  <a:lnTo>
                    <a:pt x="155364" y="2539713"/>
                  </a:lnTo>
                  <a:lnTo>
                    <a:pt x="136765" y="2496422"/>
                  </a:lnTo>
                  <a:lnTo>
                    <a:pt x="119378" y="2452862"/>
                  </a:lnTo>
                  <a:lnTo>
                    <a:pt x="103197" y="2409054"/>
                  </a:lnTo>
                  <a:lnTo>
                    <a:pt x="88216" y="2365020"/>
                  </a:lnTo>
                  <a:lnTo>
                    <a:pt x="74430" y="2320781"/>
                  </a:lnTo>
                  <a:lnTo>
                    <a:pt x="61833" y="2276357"/>
                  </a:lnTo>
                  <a:lnTo>
                    <a:pt x="50419" y="2231772"/>
                  </a:lnTo>
                  <a:lnTo>
                    <a:pt x="40183" y="2187045"/>
                  </a:lnTo>
                  <a:lnTo>
                    <a:pt x="31119" y="2142198"/>
                  </a:lnTo>
                  <a:lnTo>
                    <a:pt x="23220" y="2097252"/>
                  </a:lnTo>
                  <a:lnTo>
                    <a:pt x="16483" y="2052230"/>
                  </a:lnTo>
                  <a:lnTo>
                    <a:pt x="10899" y="2007152"/>
                  </a:lnTo>
                  <a:lnTo>
                    <a:pt x="6465" y="1962039"/>
                  </a:lnTo>
                  <a:lnTo>
                    <a:pt x="3174" y="1916912"/>
                  </a:lnTo>
                  <a:lnTo>
                    <a:pt x="1021" y="1871794"/>
                  </a:lnTo>
                  <a:lnTo>
                    <a:pt x="0" y="1826706"/>
                  </a:lnTo>
                  <a:lnTo>
                    <a:pt x="104" y="1781667"/>
                  </a:lnTo>
                  <a:lnTo>
                    <a:pt x="1329" y="1736701"/>
                  </a:lnTo>
                  <a:lnTo>
                    <a:pt x="3669" y="1691829"/>
                  </a:lnTo>
                  <a:lnTo>
                    <a:pt x="7117" y="1647071"/>
                  </a:lnTo>
                  <a:lnTo>
                    <a:pt x="11669" y="1602449"/>
                  </a:lnTo>
                  <a:lnTo>
                    <a:pt x="17319" y="1557984"/>
                  </a:lnTo>
                  <a:lnTo>
                    <a:pt x="24060" y="1513698"/>
                  </a:lnTo>
                  <a:lnTo>
                    <a:pt x="31888" y="1469612"/>
                  </a:lnTo>
                  <a:lnTo>
                    <a:pt x="40795" y="1425747"/>
                  </a:lnTo>
                  <a:lnTo>
                    <a:pt x="50778" y="1382125"/>
                  </a:lnTo>
                  <a:lnTo>
                    <a:pt x="61829" y="1338767"/>
                  </a:lnTo>
                  <a:lnTo>
                    <a:pt x="73944" y="1295694"/>
                  </a:lnTo>
                  <a:lnTo>
                    <a:pt x="87117" y="1252927"/>
                  </a:lnTo>
                  <a:lnTo>
                    <a:pt x="101341" y="1210489"/>
                  </a:lnTo>
                  <a:lnTo>
                    <a:pt x="116611" y="1168399"/>
                  </a:lnTo>
                  <a:lnTo>
                    <a:pt x="132922" y="1126680"/>
                  </a:lnTo>
                  <a:lnTo>
                    <a:pt x="150267" y="1085353"/>
                  </a:lnTo>
                  <a:lnTo>
                    <a:pt x="168641" y="1044439"/>
                  </a:lnTo>
                  <a:lnTo>
                    <a:pt x="188039" y="1003960"/>
                  </a:lnTo>
                  <a:lnTo>
                    <a:pt x="208454" y="963936"/>
                  </a:lnTo>
                  <a:lnTo>
                    <a:pt x="229881" y="924390"/>
                  </a:lnTo>
                  <a:lnTo>
                    <a:pt x="252314" y="885342"/>
                  </a:lnTo>
                  <a:lnTo>
                    <a:pt x="275748" y="846813"/>
                  </a:lnTo>
                  <a:lnTo>
                    <a:pt x="300176" y="808826"/>
                  </a:lnTo>
                  <a:lnTo>
                    <a:pt x="325593" y="771401"/>
                  </a:lnTo>
                  <a:lnTo>
                    <a:pt x="351993" y="734560"/>
                  </a:lnTo>
                  <a:lnTo>
                    <a:pt x="379371" y="698324"/>
                  </a:lnTo>
                  <a:lnTo>
                    <a:pt x="407721" y="662714"/>
                  </a:lnTo>
                  <a:lnTo>
                    <a:pt x="437037" y="627752"/>
                  </a:lnTo>
                  <a:lnTo>
                    <a:pt x="467313" y="593459"/>
                  </a:lnTo>
                  <a:lnTo>
                    <a:pt x="498544" y="559856"/>
                  </a:lnTo>
                  <a:lnTo>
                    <a:pt x="530724" y="526965"/>
                  </a:lnTo>
                  <a:lnTo>
                    <a:pt x="563847" y="494807"/>
                  </a:lnTo>
                  <a:lnTo>
                    <a:pt x="597908" y="463403"/>
                  </a:lnTo>
                  <a:lnTo>
                    <a:pt x="632901" y="432774"/>
                  </a:lnTo>
                  <a:lnTo>
                    <a:pt x="668820" y="402943"/>
                  </a:lnTo>
                  <a:lnTo>
                    <a:pt x="705659" y="373930"/>
                  </a:lnTo>
                  <a:lnTo>
                    <a:pt x="743412" y="345756"/>
                  </a:lnTo>
                  <a:lnTo>
                    <a:pt x="782075" y="318443"/>
                  </a:lnTo>
                  <a:lnTo>
                    <a:pt x="821641" y="292013"/>
                  </a:lnTo>
                  <a:lnTo>
                    <a:pt x="862105" y="266486"/>
                  </a:lnTo>
                  <a:lnTo>
                    <a:pt x="903460" y="241884"/>
                  </a:lnTo>
                  <a:lnTo>
                    <a:pt x="947099" y="217487"/>
                  </a:lnTo>
                  <a:lnTo>
                    <a:pt x="991324" y="194345"/>
                  </a:lnTo>
                  <a:lnTo>
                    <a:pt x="1036106" y="172465"/>
                  </a:lnTo>
                  <a:lnTo>
                    <a:pt x="1081418" y="151855"/>
                  </a:lnTo>
                  <a:lnTo>
                    <a:pt x="1127234" y="132521"/>
                  </a:lnTo>
                  <a:lnTo>
                    <a:pt x="1173525" y="114472"/>
                  </a:lnTo>
                  <a:lnTo>
                    <a:pt x="1220264" y="97713"/>
                  </a:lnTo>
                  <a:lnTo>
                    <a:pt x="1267424" y="82254"/>
                  </a:lnTo>
                  <a:lnTo>
                    <a:pt x="1314978" y="68100"/>
                  </a:lnTo>
                  <a:lnTo>
                    <a:pt x="1362898" y="55260"/>
                  </a:lnTo>
                  <a:lnTo>
                    <a:pt x="1411157" y="43740"/>
                  </a:lnTo>
                  <a:lnTo>
                    <a:pt x="1459728" y="33548"/>
                  </a:lnTo>
                  <a:lnTo>
                    <a:pt x="1508583" y="24691"/>
                  </a:lnTo>
                  <a:lnTo>
                    <a:pt x="1557695" y="17177"/>
                  </a:lnTo>
                  <a:lnTo>
                    <a:pt x="1607036" y="11013"/>
                  </a:lnTo>
                  <a:lnTo>
                    <a:pt x="1656580" y="6205"/>
                  </a:lnTo>
                  <a:lnTo>
                    <a:pt x="1706298" y="2763"/>
                  </a:lnTo>
                  <a:lnTo>
                    <a:pt x="1756164" y="691"/>
                  </a:lnTo>
                  <a:lnTo>
                    <a:pt x="1806151" y="0"/>
                  </a:lnTo>
                  <a:lnTo>
                    <a:pt x="1806151" y="1806689"/>
                  </a:lnTo>
                  <a:lnTo>
                    <a:pt x="241993" y="270976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 descr=""/>
          <p:cNvSpPr txBox="1"/>
          <p:nvPr/>
        </p:nvSpPr>
        <p:spPr>
          <a:xfrm>
            <a:off x="4532793" y="1942214"/>
            <a:ext cx="803275" cy="1191260"/>
          </a:xfrm>
          <a:prstGeom prst="rect">
            <a:avLst/>
          </a:prstGeom>
        </p:spPr>
        <p:txBody>
          <a:bodyPr wrap="square" lIns="0" tIns="48895" rIns="0" bIns="0" rtlCol="0" vert="horz">
            <a:spAutoFit/>
          </a:bodyPr>
          <a:lstStyle/>
          <a:p>
            <a:pPr marL="12700" marR="6350" indent="42545">
              <a:lnSpc>
                <a:spcPts val="2640"/>
              </a:lnSpc>
              <a:spcBef>
                <a:spcPts val="385"/>
              </a:spcBef>
            </a:pPr>
            <a:r>
              <a:rPr dirty="0" sz="2400" spc="-10">
                <a:solidFill>
                  <a:srgbClr val="FFFFFF"/>
                </a:solidFill>
                <a:latin typeface="Calibri"/>
                <a:cs typeface="Calibri"/>
              </a:rPr>
              <a:t>Court </a:t>
            </a:r>
            <a:r>
              <a:rPr dirty="0" sz="2400" spc="-50">
                <a:solidFill>
                  <a:srgbClr val="FFFFFF"/>
                </a:solidFill>
                <a:latin typeface="Calibri"/>
                <a:cs typeface="Calibri"/>
              </a:rPr>
              <a:t>Terme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35"/>
              </a:spcBef>
            </a:pPr>
            <a:r>
              <a:rPr dirty="0" sz="2400" spc="-10">
                <a:solidFill>
                  <a:srgbClr val="FFFFFF"/>
                </a:solidFill>
                <a:latin typeface="Calibri"/>
                <a:cs typeface="Calibri"/>
              </a:rPr>
              <a:t>0-</a:t>
            </a:r>
            <a:r>
              <a:rPr dirty="0" sz="240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dirty="0" sz="24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25">
                <a:solidFill>
                  <a:srgbClr val="FFFFFF"/>
                </a:solidFill>
                <a:latin typeface="Calibri"/>
                <a:cs typeface="Calibri"/>
              </a:rPr>
              <a:t>an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/>
          <p:nvPr/>
        </p:nvSpPr>
        <p:spPr>
          <a:xfrm>
            <a:off x="2083307" y="1667262"/>
            <a:ext cx="2269490" cy="1871980"/>
          </a:xfrm>
          <a:custGeom>
            <a:avLst/>
            <a:gdLst/>
            <a:ahLst/>
            <a:cxnLst/>
            <a:rect l="l" t="t" r="r" b="b"/>
            <a:pathLst>
              <a:path w="2269490" h="1871979">
                <a:moveTo>
                  <a:pt x="1957311" y="0"/>
                </a:moveTo>
                <a:lnTo>
                  <a:pt x="311912" y="0"/>
                </a:lnTo>
                <a:lnTo>
                  <a:pt x="265820" y="3381"/>
                </a:lnTo>
                <a:lnTo>
                  <a:pt x="221828" y="13206"/>
                </a:lnTo>
                <a:lnTo>
                  <a:pt x="180418" y="28990"/>
                </a:lnTo>
                <a:lnTo>
                  <a:pt x="142073" y="50251"/>
                </a:lnTo>
                <a:lnTo>
                  <a:pt x="107275" y="76507"/>
                </a:lnTo>
                <a:lnTo>
                  <a:pt x="76507" y="107275"/>
                </a:lnTo>
                <a:lnTo>
                  <a:pt x="50251" y="142073"/>
                </a:lnTo>
                <a:lnTo>
                  <a:pt x="28990" y="180418"/>
                </a:lnTo>
                <a:lnTo>
                  <a:pt x="13206" y="221828"/>
                </a:lnTo>
                <a:lnTo>
                  <a:pt x="3381" y="265820"/>
                </a:lnTo>
                <a:lnTo>
                  <a:pt x="0" y="311912"/>
                </a:lnTo>
                <a:lnTo>
                  <a:pt x="0" y="1559547"/>
                </a:lnTo>
                <a:lnTo>
                  <a:pt x="3381" y="1605639"/>
                </a:lnTo>
                <a:lnTo>
                  <a:pt x="13206" y="1649632"/>
                </a:lnTo>
                <a:lnTo>
                  <a:pt x="28990" y="1691043"/>
                </a:lnTo>
                <a:lnTo>
                  <a:pt x="50251" y="1729389"/>
                </a:lnTo>
                <a:lnTo>
                  <a:pt x="76507" y="1764189"/>
                </a:lnTo>
                <a:lnTo>
                  <a:pt x="107275" y="1794959"/>
                </a:lnTo>
                <a:lnTo>
                  <a:pt x="142073" y="1821216"/>
                </a:lnTo>
                <a:lnTo>
                  <a:pt x="180418" y="1842479"/>
                </a:lnTo>
                <a:lnTo>
                  <a:pt x="221828" y="1858264"/>
                </a:lnTo>
                <a:lnTo>
                  <a:pt x="265820" y="1868089"/>
                </a:lnTo>
                <a:lnTo>
                  <a:pt x="311912" y="1871472"/>
                </a:lnTo>
                <a:lnTo>
                  <a:pt x="1957311" y="1871472"/>
                </a:lnTo>
                <a:lnTo>
                  <a:pt x="2003406" y="1868089"/>
                </a:lnTo>
                <a:lnTo>
                  <a:pt x="2047400" y="1858264"/>
                </a:lnTo>
                <a:lnTo>
                  <a:pt x="2088812" y="1842479"/>
                </a:lnTo>
                <a:lnTo>
                  <a:pt x="2127159" y="1821216"/>
                </a:lnTo>
                <a:lnTo>
                  <a:pt x="2161958" y="1794959"/>
                </a:lnTo>
                <a:lnTo>
                  <a:pt x="2192727" y="1764189"/>
                </a:lnTo>
                <a:lnTo>
                  <a:pt x="2218984" y="1729389"/>
                </a:lnTo>
                <a:lnTo>
                  <a:pt x="2240245" y="1691043"/>
                </a:lnTo>
                <a:lnTo>
                  <a:pt x="2256029" y="1649632"/>
                </a:lnTo>
                <a:lnTo>
                  <a:pt x="2265854" y="1605639"/>
                </a:lnTo>
                <a:lnTo>
                  <a:pt x="2269236" y="1559547"/>
                </a:lnTo>
                <a:lnTo>
                  <a:pt x="2269236" y="311912"/>
                </a:lnTo>
                <a:lnTo>
                  <a:pt x="2265854" y="265820"/>
                </a:lnTo>
                <a:lnTo>
                  <a:pt x="2256029" y="221828"/>
                </a:lnTo>
                <a:lnTo>
                  <a:pt x="2240245" y="180418"/>
                </a:lnTo>
                <a:lnTo>
                  <a:pt x="2218984" y="142073"/>
                </a:lnTo>
                <a:lnTo>
                  <a:pt x="2192727" y="107275"/>
                </a:lnTo>
                <a:lnTo>
                  <a:pt x="2161958" y="76507"/>
                </a:lnTo>
                <a:lnTo>
                  <a:pt x="2127159" y="50251"/>
                </a:lnTo>
                <a:lnTo>
                  <a:pt x="2088812" y="28990"/>
                </a:lnTo>
                <a:lnTo>
                  <a:pt x="2047400" y="13206"/>
                </a:lnTo>
                <a:lnTo>
                  <a:pt x="2003406" y="3381"/>
                </a:lnTo>
                <a:lnTo>
                  <a:pt x="1957311" y="0"/>
                </a:lnTo>
                <a:close/>
              </a:path>
            </a:pathLst>
          </a:custGeom>
          <a:solidFill>
            <a:srgbClr val="D9D9D9">
              <a:alpha val="32156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 txBox="1"/>
          <p:nvPr/>
        </p:nvSpPr>
        <p:spPr>
          <a:xfrm>
            <a:off x="2298504" y="1753313"/>
            <a:ext cx="1544320" cy="17322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90500" marR="431165" indent="-178435">
              <a:lnSpc>
                <a:spcPct val="100000"/>
              </a:lnSpc>
              <a:spcBef>
                <a:spcPts val="95"/>
              </a:spcBef>
              <a:buFont typeface="Arial MT"/>
              <a:buChar char="•"/>
              <a:tabLst>
                <a:tab pos="190500" algn="l"/>
              </a:tabLst>
            </a:pP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Support</a:t>
            </a:r>
            <a:r>
              <a:rPr dirty="0" sz="1600" spc="-50">
                <a:solidFill>
                  <a:srgbClr val="003366"/>
                </a:solidFill>
                <a:latin typeface="Calibri"/>
                <a:cs typeface="Calibri"/>
              </a:rPr>
              <a:t> à </a:t>
            </a:r>
            <a:r>
              <a:rPr dirty="0" sz="1600" spc="-20">
                <a:solidFill>
                  <a:srgbClr val="003366"/>
                </a:solidFill>
                <a:latin typeface="Calibri"/>
                <a:cs typeface="Calibri"/>
              </a:rPr>
              <a:t>l’exploitant</a:t>
            </a:r>
            <a:endParaRPr sz="1600">
              <a:latin typeface="Calibri"/>
              <a:cs typeface="Calibri"/>
            </a:endParaRPr>
          </a:p>
          <a:p>
            <a:pPr marL="191770" indent="-179070">
              <a:lnSpc>
                <a:spcPct val="100000"/>
              </a:lnSpc>
              <a:buFont typeface="Arial MT"/>
              <a:buChar char="•"/>
              <a:tabLst>
                <a:tab pos="191770" algn="l"/>
              </a:tabLst>
            </a:pP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Plan</a:t>
            </a:r>
            <a:r>
              <a:rPr dirty="0" sz="16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600" spc="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retrait</a:t>
            </a:r>
            <a:endParaRPr sz="1600">
              <a:latin typeface="Calibri"/>
              <a:cs typeface="Calibri"/>
            </a:endParaRPr>
          </a:p>
          <a:p>
            <a:pPr marL="190500" marR="269875" indent="-178435">
              <a:lnSpc>
                <a:spcPct val="100000"/>
              </a:lnSpc>
              <a:buFont typeface="Arial MT"/>
              <a:buChar char="•"/>
              <a:tabLst>
                <a:tab pos="190500" algn="l"/>
              </a:tabLst>
            </a:pP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Analyse </a:t>
            </a:r>
            <a:r>
              <a:rPr dirty="0" sz="1600" spc="-25">
                <a:solidFill>
                  <a:srgbClr val="003366"/>
                </a:solidFill>
                <a:latin typeface="Calibri"/>
                <a:cs typeface="Calibri"/>
              </a:rPr>
              <a:t>d’événement</a:t>
            </a:r>
            <a:endParaRPr sz="1600">
              <a:latin typeface="Calibri"/>
              <a:cs typeface="Calibri"/>
            </a:endParaRPr>
          </a:p>
          <a:p>
            <a:pPr marL="191770" indent="-179070">
              <a:lnSpc>
                <a:spcPct val="100000"/>
              </a:lnSpc>
              <a:buFont typeface="Arial MT"/>
              <a:buChar char="•"/>
              <a:tabLst>
                <a:tab pos="191770" algn="l"/>
              </a:tabLst>
            </a:pP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Limite</a:t>
            </a:r>
            <a:r>
              <a:rPr dirty="0" sz="16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6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transit</a:t>
            </a:r>
            <a:endParaRPr sz="1600">
              <a:latin typeface="Calibri"/>
              <a:cs typeface="Calibri"/>
            </a:endParaRPr>
          </a:p>
          <a:p>
            <a:pPr marL="191770" indent="-179070">
              <a:lnSpc>
                <a:spcPct val="100000"/>
              </a:lnSpc>
              <a:buFont typeface="Arial MT"/>
              <a:buChar char="•"/>
              <a:tabLst>
                <a:tab pos="191770" algn="l"/>
              </a:tabLst>
            </a:pPr>
            <a:r>
              <a:rPr dirty="0" sz="1600" spc="-20">
                <a:solidFill>
                  <a:srgbClr val="003366"/>
                </a:solidFill>
                <a:latin typeface="Calibri"/>
                <a:cs typeface="Calibri"/>
              </a:rPr>
              <a:t>Etc.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6" name="object 16" descr=""/>
          <p:cNvSpPr/>
          <p:nvPr/>
        </p:nvSpPr>
        <p:spPr>
          <a:xfrm>
            <a:off x="7188707" y="1677918"/>
            <a:ext cx="2269490" cy="1870075"/>
          </a:xfrm>
          <a:custGeom>
            <a:avLst/>
            <a:gdLst/>
            <a:ahLst/>
            <a:cxnLst/>
            <a:rect l="l" t="t" r="r" b="b"/>
            <a:pathLst>
              <a:path w="2269490" h="1870075">
                <a:moveTo>
                  <a:pt x="1957565" y="0"/>
                </a:moveTo>
                <a:lnTo>
                  <a:pt x="311670" y="0"/>
                </a:lnTo>
                <a:lnTo>
                  <a:pt x="265613" y="3379"/>
                </a:lnTo>
                <a:lnTo>
                  <a:pt x="221654" y="13196"/>
                </a:lnTo>
                <a:lnTo>
                  <a:pt x="180276" y="28968"/>
                </a:lnTo>
                <a:lnTo>
                  <a:pt x="141960" y="50214"/>
                </a:lnTo>
                <a:lnTo>
                  <a:pt x="107189" y="76450"/>
                </a:lnTo>
                <a:lnTo>
                  <a:pt x="76445" y="107195"/>
                </a:lnTo>
                <a:lnTo>
                  <a:pt x="50210" y="141966"/>
                </a:lnTo>
                <a:lnTo>
                  <a:pt x="28966" y="180281"/>
                </a:lnTo>
                <a:lnTo>
                  <a:pt x="13195" y="221658"/>
                </a:lnTo>
                <a:lnTo>
                  <a:pt x="3379" y="265616"/>
                </a:lnTo>
                <a:lnTo>
                  <a:pt x="0" y="311670"/>
                </a:lnTo>
                <a:lnTo>
                  <a:pt x="0" y="1558290"/>
                </a:lnTo>
                <a:lnTo>
                  <a:pt x="3379" y="1604344"/>
                </a:lnTo>
                <a:lnTo>
                  <a:pt x="13195" y="1648300"/>
                </a:lnTo>
                <a:lnTo>
                  <a:pt x="28966" y="1689676"/>
                </a:lnTo>
                <a:lnTo>
                  <a:pt x="50210" y="1727990"/>
                </a:lnTo>
                <a:lnTo>
                  <a:pt x="76445" y="1762760"/>
                </a:lnTo>
                <a:lnTo>
                  <a:pt x="107189" y="1793503"/>
                </a:lnTo>
                <a:lnTo>
                  <a:pt x="141960" y="1819737"/>
                </a:lnTo>
                <a:lnTo>
                  <a:pt x="180276" y="1840981"/>
                </a:lnTo>
                <a:lnTo>
                  <a:pt x="221654" y="1856752"/>
                </a:lnTo>
                <a:lnTo>
                  <a:pt x="265613" y="1866568"/>
                </a:lnTo>
                <a:lnTo>
                  <a:pt x="311670" y="1869948"/>
                </a:lnTo>
                <a:lnTo>
                  <a:pt x="1957565" y="1869948"/>
                </a:lnTo>
                <a:lnTo>
                  <a:pt x="2003622" y="1866568"/>
                </a:lnTo>
                <a:lnTo>
                  <a:pt x="2047581" y="1856752"/>
                </a:lnTo>
                <a:lnTo>
                  <a:pt x="2088959" y="1840981"/>
                </a:lnTo>
                <a:lnTo>
                  <a:pt x="2127275" y="1819737"/>
                </a:lnTo>
                <a:lnTo>
                  <a:pt x="2162046" y="1793503"/>
                </a:lnTo>
                <a:lnTo>
                  <a:pt x="2192790" y="1762760"/>
                </a:lnTo>
                <a:lnTo>
                  <a:pt x="2219025" y="1727990"/>
                </a:lnTo>
                <a:lnTo>
                  <a:pt x="2240269" y="1689676"/>
                </a:lnTo>
                <a:lnTo>
                  <a:pt x="2256040" y="1648300"/>
                </a:lnTo>
                <a:lnTo>
                  <a:pt x="2265856" y="1604344"/>
                </a:lnTo>
                <a:lnTo>
                  <a:pt x="2269236" y="1558290"/>
                </a:lnTo>
                <a:lnTo>
                  <a:pt x="2269236" y="311670"/>
                </a:lnTo>
                <a:lnTo>
                  <a:pt x="2265856" y="265616"/>
                </a:lnTo>
                <a:lnTo>
                  <a:pt x="2256040" y="221658"/>
                </a:lnTo>
                <a:lnTo>
                  <a:pt x="2240269" y="180281"/>
                </a:lnTo>
                <a:lnTo>
                  <a:pt x="2219025" y="141966"/>
                </a:lnTo>
                <a:lnTo>
                  <a:pt x="2192790" y="107195"/>
                </a:lnTo>
                <a:lnTo>
                  <a:pt x="2162046" y="76450"/>
                </a:lnTo>
                <a:lnTo>
                  <a:pt x="2127275" y="50214"/>
                </a:lnTo>
                <a:lnTo>
                  <a:pt x="2088959" y="28968"/>
                </a:lnTo>
                <a:lnTo>
                  <a:pt x="2047581" y="13196"/>
                </a:lnTo>
                <a:lnTo>
                  <a:pt x="2003622" y="3379"/>
                </a:lnTo>
                <a:lnTo>
                  <a:pt x="1957565" y="0"/>
                </a:lnTo>
                <a:close/>
              </a:path>
            </a:pathLst>
          </a:custGeom>
          <a:solidFill>
            <a:srgbClr val="D9D9D9">
              <a:alpha val="32156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 txBox="1"/>
          <p:nvPr/>
        </p:nvSpPr>
        <p:spPr>
          <a:xfrm>
            <a:off x="7616163" y="1742668"/>
            <a:ext cx="1739264" cy="17322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90500" marR="5080" indent="-178435">
              <a:lnSpc>
                <a:spcPct val="100000"/>
              </a:lnSpc>
              <a:spcBef>
                <a:spcPts val="95"/>
              </a:spcBef>
              <a:buFont typeface="Arial MT"/>
              <a:buChar char="•"/>
              <a:tabLst>
                <a:tab pos="190500" algn="l"/>
              </a:tabLst>
            </a:pP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Analyse d’intégration production/charge</a:t>
            </a:r>
            <a:endParaRPr sz="1600">
              <a:latin typeface="Calibri"/>
              <a:cs typeface="Calibri"/>
            </a:endParaRPr>
          </a:p>
          <a:p>
            <a:pPr marL="191770" indent="-179070">
              <a:lnSpc>
                <a:spcPct val="100000"/>
              </a:lnSpc>
              <a:buFont typeface="Arial MT"/>
              <a:buChar char="•"/>
              <a:tabLst>
                <a:tab pos="191770" algn="l"/>
              </a:tabLst>
            </a:pP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Pérennité</a:t>
            </a:r>
            <a:endParaRPr sz="1600">
              <a:latin typeface="Calibri"/>
              <a:cs typeface="Calibri"/>
            </a:endParaRPr>
          </a:p>
          <a:p>
            <a:pPr marL="190500" marR="632460" indent="-178435">
              <a:lnSpc>
                <a:spcPct val="100000"/>
              </a:lnSpc>
              <a:buFont typeface="Arial MT"/>
              <a:buChar char="•"/>
              <a:tabLst>
                <a:tab pos="190500" algn="l"/>
              </a:tabLst>
            </a:pP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Études</a:t>
            </a:r>
            <a:r>
              <a:rPr dirty="0" sz="1600" spc="-7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35">
                <a:solidFill>
                  <a:srgbClr val="003366"/>
                </a:solidFill>
                <a:latin typeface="Calibri"/>
                <a:cs typeface="Calibri"/>
              </a:rPr>
              <a:t>de </a:t>
            </a:r>
            <a:r>
              <a:rPr dirty="0" sz="1600" spc="-20">
                <a:solidFill>
                  <a:srgbClr val="003366"/>
                </a:solidFill>
                <a:latin typeface="Calibri"/>
                <a:cs typeface="Calibri"/>
              </a:rPr>
              <a:t>conformité</a:t>
            </a:r>
            <a:endParaRPr sz="1600">
              <a:latin typeface="Calibri"/>
              <a:cs typeface="Calibri"/>
            </a:endParaRPr>
          </a:p>
          <a:p>
            <a:pPr marL="191770" indent="-179070">
              <a:lnSpc>
                <a:spcPct val="100000"/>
              </a:lnSpc>
              <a:buFont typeface="Arial MT"/>
              <a:buChar char="•"/>
              <a:tabLst>
                <a:tab pos="191770" algn="l"/>
              </a:tabLst>
            </a:pPr>
            <a:r>
              <a:rPr dirty="0" sz="1600" spc="-20">
                <a:solidFill>
                  <a:srgbClr val="003366"/>
                </a:solidFill>
                <a:latin typeface="Calibri"/>
                <a:cs typeface="Calibri"/>
              </a:rPr>
              <a:t>Etc.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8" name="object 18" descr=""/>
          <p:cNvSpPr/>
          <p:nvPr/>
        </p:nvSpPr>
        <p:spPr>
          <a:xfrm>
            <a:off x="4614671" y="4552182"/>
            <a:ext cx="2269490" cy="1870075"/>
          </a:xfrm>
          <a:custGeom>
            <a:avLst/>
            <a:gdLst/>
            <a:ahLst/>
            <a:cxnLst/>
            <a:rect l="l" t="t" r="r" b="b"/>
            <a:pathLst>
              <a:path w="2269490" h="1870075">
                <a:moveTo>
                  <a:pt x="1957565" y="0"/>
                </a:moveTo>
                <a:lnTo>
                  <a:pt x="311670" y="0"/>
                </a:lnTo>
                <a:lnTo>
                  <a:pt x="265613" y="3379"/>
                </a:lnTo>
                <a:lnTo>
                  <a:pt x="221654" y="13196"/>
                </a:lnTo>
                <a:lnTo>
                  <a:pt x="180276" y="28968"/>
                </a:lnTo>
                <a:lnTo>
                  <a:pt x="141960" y="50214"/>
                </a:lnTo>
                <a:lnTo>
                  <a:pt x="107189" y="76450"/>
                </a:lnTo>
                <a:lnTo>
                  <a:pt x="76445" y="107195"/>
                </a:lnTo>
                <a:lnTo>
                  <a:pt x="50210" y="141966"/>
                </a:lnTo>
                <a:lnTo>
                  <a:pt x="28966" y="180281"/>
                </a:lnTo>
                <a:lnTo>
                  <a:pt x="13195" y="221658"/>
                </a:lnTo>
                <a:lnTo>
                  <a:pt x="3379" y="265616"/>
                </a:lnTo>
                <a:lnTo>
                  <a:pt x="0" y="311670"/>
                </a:lnTo>
                <a:lnTo>
                  <a:pt x="0" y="1558289"/>
                </a:lnTo>
                <a:lnTo>
                  <a:pt x="3379" y="1604344"/>
                </a:lnTo>
                <a:lnTo>
                  <a:pt x="13195" y="1648300"/>
                </a:lnTo>
                <a:lnTo>
                  <a:pt x="28966" y="1689676"/>
                </a:lnTo>
                <a:lnTo>
                  <a:pt x="50210" y="1727990"/>
                </a:lnTo>
                <a:lnTo>
                  <a:pt x="76445" y="1762760"/>
                </a:lnTo>
                <a:lnTo>
                  <a:pt x="107189" y="1793503"/>
                </a:lnTo>
                <a:lnTo>
                  <a:pt x="141960" y="1819737"/>
                </a:lnTo>
                <a:lnTo>
                  <a:pt x="180276" y="1840981"/>
                </a:lnTo>
                <a:lnTo>
                  <a:pt x="221654" y="1856752"/>
                </a:lnTo>
                <a:lnTo>
                  <a:pt x="265613" y="1866568"/>
                </a:lnTo>
                <a:lnTo>
                  <a:pt x="311670" y="1869947"/>
                </a:lnTo>
                <a:lnTo>
                  <a:pt x="1957565" y="1869947"/>
                </a:lnTo>
                <a:lnTo>
                  <a:pt x="2003622" y="1866568"/>
                </a:lnTo>
                <a:lnTo>
                  <a:pt x="2047581" y="1856752"/>
                </a:lnTo>
                <a:lnTo>
                  <a:pt x="2088959" y="1840981"/>
                </a:lnTo>
                <a:lnTo>
                  <a:pt x="2127275" y="1819737"/>
                </a:lnTo>
                <a:lnTo>
                  <a:pt x="2162046" y="1793503"/>
                </a:lnTo>
                <a:lnTo>
                  <a:pt x="2192790" y="1762760"/>
                </a:lnTo>
                <a:lnTo>
                  <a:pt x="2219025" y="1727990"/>
                </a:lnTo>
                <a:lnTo>
                  <a:pt x="2240269" y="1689676"/>
                </a:lnTo>
                <a:lnTo>
                  <a:pt x="2256040" y="1648300"/>
                </a:lnTo>
                <a:lnTo>
                  <a:pt x="2265856" y="1604344"/>
                </a:lnTo>
                <a:lnTo>
                  <a:pt x="2269236" y="1558289"/>
                </a:lnTo>
                <a:lnTo>
                  <a:pt x="2269236" y="311670"/>
                </a:lnTo>
                <a:lnTo>
                  <a:pt x="2265856" y="265616"/>
                </a:lnTo>
                <a:lnTo>
                  <a:pt x="2256040" y="221658"/>
                </a:lnTo>
                <a:lnTo>
                  <a:pt x="2240269" y="180281"/>
                </a:lnTo>
                <a:lnTo>
                  <a:pt x="2219025" y="141966"/>
                </a:lnTo>
                <a:lnTo>
                  <a:pt x="2192790" y="107195"/>
                </a:lnTo>
                <a:lnTo>
                  <a:pt x="2162046" y="76450"/>
                </a:lnTo>
                <a:lnTo>
                  <a:pt x="2127275" y="50214"/>
                </a:lnTo>
                <a:lnTo>
                  <a:pt x="2088959" y="28968"/>
                </a:lnTo>
                <a:lnTo>
                  <a:pt x="2047581" y="13196"/>
                </a:lnTo>
                <a:lnTo>
                  <a:pt x="2003622" y="3379"/>
                </a:lnTo>
                <a:lnTo>
                  <a:pt x="1957565" y="0"/>
                </a:lnTo>
                <a:close/>
              </a:path>
            </a:pathLst>
          </a:custGeom>
          <a:solidFill>
            <a:srgbClr val="D9D9D9">
              <a:alpha val="32156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 txBox="1"/>
          <p:nvPr/>
        </p:nvSpPr>
        <p:spPr>
          <a:xfrm>
            <a:off x="4668134" y="4870716"/>
            <a:ext cx="2315210" cy="1671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91770" indent="-179070">
              <a:lnSpc>
                <a:spcPct val="100000"/>
              </a:lnSpc>
              <a:spcBef>
                <a:spcPts val="95"/>
              </a:spcBef>
              <a:buFont typeface="Arial MT"/>
              <a:buChar char="•"/>
              <a:tabLst>
                <a:tab pos="191770" algn="l"/>
              </a:tabLst>
            </a:pP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Plan</a:t>
            </a:r>
            <a:r>
              <a:rPr dirty="0" sz="16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d’évolution</a:t>
            </a:r>
            <a:endParaRPr sz="1600">
              <a:latin typeface="Calibri"/>
              <a:cs typeface="Calibri"/>
            </a:endParaRPr>
          </a:p>
          <a:p>
            <a:pPr marL="190500" marR="5080" indent="-178435">
              <a:lnSpc>
                <a:spcPct val="100000"/>
              </a:lnSpc>
              <a:buFont typeface="Arial MT"/>
              <a:buChar char="•"/>
              <a:tabLst>
                <a:tab pos="190500" algn="l"/>
              </a:tabLst>
            </a:pP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Orientations</a:t>
            </a:r>
            <a:r>
              <a:rPr dirty="0" sz="1600" spc="-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long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terme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du</a:t>
            </a:r>
            <a:r>
              <a:rPr dirty="0" sz="16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réseau</a:t>
            </a:r>
            <a:r>
              <a:rPr dirty="0" sz="16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3366"/>
                </a:solidFill>
                <a:latin typeface="Calibri"/>
                <a:cs typeface="Calibri"/>
              </a:rPr>
              <a:t>(énergies </a:t>
            </a:r>
            <a:r>
              <a:rPr dirty="0" sz="1400">
                <a:solidFill>
                  <a:srgbClr val="003366"/>
                </a:solidFill>
                <a:latin typeface="Calibri"/>
                <a:cs typeface="Calibri"/>
              </a:rPr>
              <a:t>variables,</a:t>
            </a:r>
            <a:r>
              <a:rPr dirty="0" sz="14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3366"/>
                </a:solidFill>
                <a:latin typeface="Calibri"/>
                <a:cs typeface="Calibri"/>
              </a:rPr>
              <a:t>système</a:t>
            </a:r>
            <a:r>
              <a:rPr dirty="0" sz="14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4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3366"/>
                </a:solidFill>
                <a:latin typeface="Calibri"/>
                <a:cs typeface="Calibri"/>
              </a:rPr>
              <a:t>gestion </a:t>
            </a:r>
            <a:r>
              <a:rPr dirty="0" sz="1400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1400" spc="-20">
                <a:solidFill>
                  <a:srgbClr val="003366"/>
                </a:solidFill>
                <a:latin typeface="Calibri"/>
                <a:cs typeface="Calibri"/>
              </a:rPr>
              <a:t> RED)</a:t>
            </a:r>
            <a:endParaRPr sz="1400">
              <a:latin typeface="Calibri"/>
              <a:cs typeface="Calibri"/>
            </a:endParaRPr>
          </a:p>
          <a:p>
            <a:pPr marL="191770" indent="-179070">
              <a:lnSpc>
                <a:spcPct val="100000"/>
              </a:lnSpc>
              <a:buFont typeface="Arial MT"/>
              <a:buChar char="•"/>
              <a:tabLst>
                <a:tab pos="191770" algn="l"/>
              </a:tabLst>
            </a:pP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Pérennité</a:t>
            </a:r>
            <a:endParaRPr sz="1600">
              <a:latin typeface="Calibri"/>
              <a:cs typeface="Calibri"/>
            </a:endParaRPr>
          </a:p>
          <a:p>
            <a:pPr marL="191770" indent="-179070">
              <a:lnSpc>
                <a:spcPct val="100000"/>
              </a:lnSpc>
              <a:buFont typeface="Arial MT"/>
              <a:buChar char="•"/>
              <a:tabLst>
                <a:tab pos="191770" algn="l"/>
              </a:tabLst>
            </a:pPr>
            <a:r>
              <a:rPr dirty="0" sz="1600" spc="-20">
                <a:solidFill>
                  <a:srgbClr val="003366"/>
                </a:solidFill>
                <a:latin typeface="Calibri"/>
                <a:cs typeface="Calibri"/>
              </a:rPr>
              <a:t>Etc.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9900800" y="6599693"/>
            <a:ext cx="2198370" cy="1657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50"/>
              </a:lnSpc>
            </a:pPr>
            <a:r>
              <a:rPr dirty="0" sz="1100">
                <a:solidFill>
                  <a:srgbClr val="888888"/>
                </a:solidFill>
                <a:latin typeface="Calibri"/>
                <a:cs typeface="Calibri"/>
              </a:rPr>
              <a:t>Groupe –</a:t>
            </a:r>
            <a:r>
              <a:rPr dirty="0" sz="11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TransÉnergie </a:t>
            </a:r>
            <a:r>
              <a:rPr dirty="0" sz="1100">
                <a:solidFill>
                  <a:srgbClr val="888888"/>
                </a:solidFill>
                <a:latin typeface="Calibri"/>
                <a:cs typeface="Calibri"/>
              </a:rPr>
              <a:t>et </a:t>
            </a: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équipement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16</a:t>
            </a:fld>
          </a:p>
        </p:txBody>
      </p:sp>
    </p:spTree>
  </p:cSld>
  <p:clrMapOvr>
    <a:masterClrMapping/>
  </p:clrMapOvr>
  <p:transition spd="med">
    <p:fade thruBlk="0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618912" y="168655"/>
            <a:ext cx="401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Public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345947" y="3075434"/>
            <a:ext cx="1412875" cy="1000125"/>
          </a:xfrm>
          <a:custGeom>
            <a:avLst/>
            <a:gdLst/>
            <a:ahLst/>
            <a:cxnLst/>
            <a:rect l="l" t="t" r="r" b="b"/>
            <a:pathLst>
              <a:path w="1412875" h="1000125">
                <a:moveTo>
                  <a:pt x="1246124" y="0"/>
                </a:moveTo>
                <a:lnTo>
                  <a:pt x="166624" y="0"/>
                </a:lnTo>
                <a:lnTo>
                  <a:pt x="122328" y="5951"/>
                </a:lnTo>
                <a:lnTo>
                  <a:pt x="82525" y="22748"/>
                </a:lnTo>
                <a:lnTo>
                  <a:pt x="48802" y="48802"/>
                </a:lnTo>
                <a:lnTo>
                  <a:pt x="22748" y="82525"/>
                </a:lnTo>
                <a:lnTo>
                  <a:pt x="5951" y="122328"/>
                </a:lnTo>
                <a:lnTo>
                  <a:pt x="0" y="166624"/>
                </a:lnTo>
                <a:lnTo>
                  <a:pt x="0" y="833119"/>
                </a:lnTo>
                <a:lnTo>
                  <a:pt x="5951" y="877415"/>
                </a:lnTo>
                <a:lnTo>
                  <a:pt x="22748" y="917218"/>
                </a:lnTo>
                <a:lnTo>
                  <a:pt x="48802" y="950941"/>
                </a:lnTo>
                <a:lnTo>
                  <a:pt x="82525" y="976995"/>
                </a:lnTo>
                <a:lnTo>
                  <a:pt x="122328" y="993792"/>
                </a:lnTo>
                <a:lnTo>
                  <a:pt x="166624" y="999744"/>
                </a:lnTo>
                <a:lnTo>
                  <a:pt x="1246124" y="999744"/>
                </a:lnTo>
                <a:lnTo>
                  <a:pt x="1290419" y="993792"/>
                </a:lnTo>
                <a:lnTo>
                  <a:pt x="1330222" y="976995"/>
                </a:lnTo>
                <a:lnTo>
                  <a:pt x="1363945" y="950941"/>
                </a:lnTo>
                <a:lnTo>
                  <a:pt x="1389999" y="917218"/>
                </a:lnTo>
                <a:lnTo>
                  <a:pt x="1406796" y="877415"/>
                </a:lnTo>
                <a:lnTo>
                  <a:pt x="1412748" y="833119"/>
                </a:lnTo>
                <a:lnTo>
                  <a:pt x="1412748" y="166624"/>
                </a:lnTo>
                <a:lnTo>
                  <a:pt x="1406796" y="122328"/>
                </a:lnTo>
                <a:lnTo>
                  <a:pt x="1389999" y="82525"/>
                </a:lnTo>
                <a:lnTo>
                  <a:pt x="1363945" y="48802"/>
                </a:lnTo>
                <a:lnTo>
                  <a:pt x="1330222" y="22748"/>
                </a:lnTo>
                <a:lnTo>
                  <a:pt x="1290419" y="5951"/>
                </a:lnTo>
                <a:lnTo>
                  <a:pt x="1246124" y="0"/>
                </a:lnTo>
                <a:close/>
              </a:path>
            </a:pathLst>
          </a:custGeom>
          <a:solidFill>
            <a:srgbClr val="00336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03700" y="258730"/>
            <a:ext cx="11202670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Survol</a:t>
            </a:r>
            <a:r>
              <a:rPr dirty="0" spc="-105"/>
              <a:t> </a:t>
            </a:r>
            <a:r>
              <a:rPr dirty="0"/>
              <a:t>du</a:t>
            </a:r>
            <a:r>
              <a:rPr dirty="0" spc="-75"/>
              <a:t> </a:t>
            </a:r>
            <a:r>
              <a:rPr dirty="0"/>
              <a:t>processus</a:t>
            </a:r>
            <a:r>
              <a:rPr dirty="0" spc="-90"/>
              <a:t> </a:t>
            </a:r>
            <a:r>
              <a:rPr dirty="0"/>
              <a:t>d’une</a:t>
            </a:r>
            <a:r>
              <a:rPr dirty="0" spc="-80"/>
              <a:t> </a:t>
            </a:r>
            <a:r>
              <a:rPr dirty="0"/>
              <a:t>étude</a:t>
            </a:r>
            <a:r>
              <a:rPr dirty="0" spc="-85"/>
              <a:t> </a:t>
            </a:r>
            <a:r>
              <a:rPr dirty="0"/>
              <a:t>du</a:t>
            </a:r>
            <a:r>
              <a:rPr dirty="0" spc="-90"/>
              <a:t> </a:t>
            </a:r>
            <a:r>
              <a:rPr dirty="0"/>
              <a:t>réseau</a:t>
            </a:r>
            <a:r>
              <a:rPr dirty="0" spc="-100"/>
              <a:t> </a:t>
            </a:r>
            <a:r>
              <a:rPr dirty="0"/>
              <a:t>en</a:t>
            </a:r>
            <a:r>
              <a:rPr dirty="0" spc="-95"/>
              <a:t> </a:t>
            </a:r>
            <a:r>
              <a:rPr dirty="0" spc="-10"/>
              <a:t>planification</a:t>
            </a:r>
          </a:p>
        </p:txBody>
      </p:sp>
      <p:sp>
        <p:nvSpPr>
          <p:cNvPr id="5" name="object 5" descr=""/>
          <p:cNvSpPr txBox="1"/>
          <p:nvPr/>
        </p:nvSpPr>
        <p:spPr>
          <a:xfrm>
            <a:off x="391576" y="3063092"/>
            <a:ext cx="1058545" cy="546735"/>
          </a:xfrm>
          <a:prstGeom prst="rect">
            <a:avLst/>
          </a:prstGeom>
        </p:spPr>
        <p:txBody>
          <a:bodyPr wrap="square" lIns="0" tIns="43815" rIns="0" bIns="0" rtlCol="0" vert="horz">
            <a:spAutoFit/>
          </a:bodyPr>
          <a:lstStyle/>
          <a:p>
            <a:pPr marL="12700" marR="5080">
              <a:lnSpc>
                <a:spcPts val="1939"/>
              </a:lnSpc>
              <a:spcBef>
                <a:spcPts val="345"/>
              </a:spcBef>
            </a:pP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Collecte</a:t>
            </a:r>
            <a:r>
              <a:rPr dirty="0" sz="18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25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dirty="0" sz="1800" spc="-10">
                <a:solidFill>
                  <a:srgbClr val="FFFFFF"/>
                </a:solidFill>
                <a:latin typeface="Calibri"/>
                <a:cs typeface="Calibri"/>
              </a:rPr>
              <a:t>données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512254" y="3857440"/>
            <a:ext cx="1824355" cy="2369820"/>
            <a:chOff x="512254" y="3857440"/>
            <a:chExt cx="1824355" cy="2369820"/>
          </a:xfrm>
        </p:grpSpPr>
        <p:sp>
          <p:nvSpPr>
            <p:cNvPr id="7" name="object 7" descr=""/>
            <p:cNvSpPr/>
            <p:nvPr/>
          </p:nvSpPr>
          <p:spPr>
            <a:xfrm>
              <a:off x="526541" y="3871728"/>
              <a:ext cx="1795780" cy="2341245"/>
            </a:xfrm>
            <a:custGeom>
              <a:avLst/>
              <a:gdLst/>
              <a:ahLst/>
              <a:cxnLst/>
              <a:rect l="l" t="t" r="r" b="b"/>
              <a:pathLst>
                <a:path w="1795780" h="2341245">
                  <a:moveTo>
                    <a:pt x="1496060" y="0"/>
                  </a:moveTo>
                  <a:lnTo>
                    <a:pt x="299212" y="0"/>
                  </a:lnTo>
                  <a:lnTo>
                    <a:pt x="250677" y="3916"/>
                  </a:lnTo>
                  <a:lnTo>
                    <a:pt x="204637" y="15253"/>
                  </a:lnTo>
                  <a:lnTo>
                    <a:pt x="161705" y="33397"/>
                  </a:lnTo>
                  <a:lnTo>
                    <a:pt x="122500" y="57729"/>
                  </a:lnTo>
                  <a:lnTo>
                    <a:pt x="87636" y="87636"/>
                  </a:lnTo>
                  <a:lnTo>
                    <a:pt x="57729" y="122500"/>
                  </a:lnTo>
                  <a:lnTo>
                    <a:pt x="33397" y="161705"/>
                  </a:lnTo>
                  <a:lnTo>
                    <a:pt x="15253" y="204637"/>
                  </a:lnTo>
                  <a:lnTo>
                    <a:pt x="3916" y="250677"/>
                  </a:lnTo>
                  <a:lnTo>
                    <a:pt x="0" y="299212"/>
                  </a:lnTo>
                  <a:lnTo>
                    <a:pt x="0" y="2041639"/>
                  </a:lnTo>
                  <a:lnTo>
                    <a:pt x="3916" y="2090173"/>
                  </a:lnTo>
                  <a:lnTo>
                    <a:pt x="15253" y="2136215"/>
                  </a:lnTo>
                  <a:lnTo>
                    <a:pt x="33397" y="2179148"/>
                  </a:lnTo>
                  <a:lnTo>
                    <a:pt x="57729" y="2218355"/>
                  </a:lnTo>
                  <a:lnTo>
                    <a:pt x="87636" y="2253221"/>
                  </a:lnTo>
                  <a:lnTo>
                    <a:pt x="122500" y="2283129"/>
                  </a:lnTo>
                  <a:lnTo>
                    <a:pt x="161705" y="2307464"/>
                  </a:lnTo>
                  <a:lnTo>
                    <a:pt x="204637" y="2325608"/>
                  </a:lnTo>
                  <a:lnTo>
                    <a:pt x="250677" y="2336947"/>
                  </a:lnTo>
                  <a:lnTo>
                    <a:pt x="299212" y="2340864"/>
                  </a:lnTo>
                  <a:lnTo>
                    <a:pt x="1496060" y="2340864"/>
                  </a:lnTo>
                  <a:lnTo>
                    <a:pt x="1544594" y="2336947"/>
                  </a:lnTo>
                  <a:lnTo>
                    <a:pt x="1590634" y="2325608"/>
                  </a:lnTo>
                  <a:lnTo>
                    <a:pt x="1633566" y="2307464"/>
                  </a:lnTo>
                  <a:lnTo>
                    <a:pt x="1672771" y="2283129"/>
                  </a:lnTo>
                  <a:lnTo>
                    <a:pt x="1707635" y="2253221"/>
                  </a:lnTo>
                  <a:lnTo>
                    <a:pt x="1737542" y="2218355"/>
                  </a:lnTo>
                  <a:lnTo>
                    <a:pt x="1761874" y="2179148"/>
                  </a:lnTo>
                  <a:lnTo>
                    <a:pt x="1780018" y="2136215"/>
                  </a:lnTo>
                  <a:lnTo>
                    <a:pt x="1791355" y="2090173"/>
                  </a:lnTo>
                  <a:lnTo>
                    <a:pt x="1795272" y="2041639"/>
                  </a:lnTo>
                  <a:lnTo>
                    <a:pt x="1795272" y="299212"/>
                  </a:lnTo>
                  <a:lnTo>
                    <a:pt x="1791355" y="250677"/>
                  </a:lnTo>
                  <a:lnTo>
                    <a:pt x="1780018" y="204637"/>
                  </a:lnTo>
                  <a:lnTo>
                    <a:pt x="1761874" y="161705"/>
                  </a:lnTo>
                  <a:lnTo>
                    <a:pt x="1737542" y="122500"/>
                  </a:lnTo>
                  <a:lnTo>
                    <a:pt x="1707635" y="87636"/>
                  </a:lnTo>
                  <a:lnTo>
                    <a:pt x="1672771" y="57729"/>
                  </a:lnTo>
                  <a:lnTo>
                    <a:pt x="1633566" y="33397"/>
                  </a:lnTo>
                  <a:lnTo>
                    <a:pt x="1590634" y="15253"/>
                  </a:lnTo>
                  <a:lnTo>
                    <a:pt x="1544594" y="3916"/>
                  </a:lnTo>
                  <a:lnTo>
                    <a:pt x="1496060" y="0"/>
                  </a:lnTo>
                  <a:close/>
                </a:path>
              </a:pathLst>
            </a:custGeom>
            <a:solidFill>
              <a:srgbClr val="F1F1F1">
                <a:alpha val="38037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526541" y="3871728"/>
              <a:ext cx="1795780" cy="2341245"/>
            </a:xfrm>
            <a:custGeom>
              <a:avLst/>
              <a:gdLst/>
              <a:ahLst/>
              <a:cxnLst/>
              <a:rect l="l" t="t" r="r" b="b"/>
              <a:pathLst>
                <a:path w="1795780" h="2341245">
                  <a:moveTo>
                    <a:pt x="0" y="299212"/>
                  </a:moveTo>
                  <a:lnTo>
                    <a:pt x="3916" y="250677"/>
                  </a:lnTo>
                  <a:lnTo>
                    <a:pt x="15253" y="204637"/>
                  </a:lnTo>
                  <a:lnTo>
                    <a:pt x="33397" y="161705"/>
                  </a:lnTo>
                  <a:lnTo>
                    <a:pt x="57729" y="122500"/>
                  </a:lnTo>
                  <a:lnTo>
                    <a:pt x="87636" y="87636"/>
                  </a:lnTo>
                  <a:lnTo>
                    <a:pt x="122500" y="57729"/>
                  </a:lnTo>
                  <a:lnTo>
                    <a:pt x="161705" y="33397"/>
                  </a:lnTo>
                  <a:lnTo>
                    <a:pt x="204637" y="15253"/>
                  </a:lnTo>
                  <a:lnTo>
                    <a:pt x="250677" y="3916"/>
                  </a:lnTo>
                  <a:lnTo>
                    <a:pt x="299212" y="0"/>
                  </a:lnTo>
                  <a:lnTo>
                    <a:pt x="1496060" y="0"/>
                  </a:lnTo>
                  <a:lnTo>
                    <a:pt x="1544594" y="3916"/>
                  </a:lnTo>
                  <a:lnTo>
                    <a:pt x="1590634" y="15253"/>
                  </a:lnTo>
                  <a:lnTo>
                    <a:pt x="1633566" y="33397"/>
                  </a:lnTo>
                  <a:lnTo>
                    <a:pt x="1672771" y="57729"/>
                  </a:lnTo>
                  <a:lnTo>
                    <a:pt x="1707635" y="87636"/>
                  </a:lnTo>
                  <a:lnTo>
                    <a:pt x="1737542" y="122500"/>
                  </a:lnTo>
                  <a:lnTo>
                    <a:pt x="1761874" y="161705"/>
                  </a:lnTo>
                  <a:lnTo>
                    <a:pt x="1780018" y="204637"/>
                  </a:lnTo>
                  <a:lnTo>
                    <a:pt x="1791355" y="250677"/>
                  </a:lnTo>
                  <a:lnTo>
                    <a:pt x="1795272" y="299212"/>
                  </a:lnTo>
                  <a:lnTo>
                    <a:pt x="1795272" y="2041639"/>
                  </a:lnTo>
                  <a:lnTo>
                    <a:pt x="1791355" y="2090173"/>
                  </a:lnTo>
                  <a:lnTo>
                    <a:pt x="1780018" y="2136215"/>
                  </a:lnTo>
                  <a:lnTo>
                    <a:pt x="1761874" y="2179148"/>
                  </a:lnTo>
                  <a:lnTo>
                    <a:pt x="1737542" y="2218355"/>
                  </a:lnTo>
                  <a:lnTo>
                    <a:pt x="1707635" y="2253221"/>
                  </a:lnTo>
                  <a:lnTo>
                    <a:pt x="1672771" y="2283129"/>
                  </a:lnTo>
                  <a:lnTo>
                    <a:pt x="1633566" y="2307464"/>
                  </a:lnTo>
                  <a:lnTo>
                    <a:pt x="1590634" y="2325608"/>
                  </a:lnTo>
                  <a:lnTo>
                    <a:pt x="1544594" y="2336947"/>
                  </a:lnTo>
                  <a:lnTo>
                    <a:pt x="1496060" y="2340864"/>
                  </a:lnTo>
                  <a:lnTo>
                    <a:pt x="299212" y="2340864"/>
                  </a:lnTo>
                  <a:lnTo>
                    <a:pt x="250677" y="2336947"/>
                  </a:lnTo>
                  <a:lnTo>
                    <a:pt x="204637" y="2325608"/>
                  </a:lnTo>
                  <a:lnTo>
                    <a:pt x="161705" y="2307464"/>
                  </a:lnTo>
                  <a:lnTo>
                    <a:pt x="122500" y="2283129"/>
                  </a:lnTo>
                  <a:lnTo>
                    <a:pt x="87636" y="2253221"/>
                  </a:lnTo>
                  <a:lnTo>
                    <a:pt x="57729" y="2218355"/>
                  </a:lnTo>
                  <a:lnTo>
                    <a:pt x="33397" y="2179148"/>
                  </a:lnTo>
                  <a:lnTo>
                    <a:pt x="15253" y="2136215"/>
                  </a:lnTo>
                  <a:lnTo>
                    <a:pt x="3916" y="2090173"/>
                  </a:lnTo>
                  <a:lnTo>
                    <a:pt x="0" y="2041639"/>
                  </a:lnTo>
                  <a:lnTo>
                    <a:pt x="0" y="299212"/>
                  </a:lnTo>
                  <a:close/>
                </a:path>
              </a:pathLst>
            </a:custGeom>
            <a:ln w="28575">
              <a:solidFill>
                <a:srgbClr val="003366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98359" y="4053574"/>
            <a:ext cx="1525270" cy="1976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91770" indent="-179070">
              <a:lnSpc>
                <a:spcPct val="100000"/>
              </a:lnSpc>
              <a:spcBef>
                <a:spcPts val="95"/>
              </a:spcBef>
              <a:buFont typeface="Arial MT"/>
              <a:buChar char="•"/>
              <a:tabLst>
                <a:tab pos="191770" algn="l"/>
              </a:tabLst>
            </a:pP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Client</a:t>
            </a:r>
            <a:endParaRPr sz="1600">
              <a:latin typeface="Calibri"/>
              <a:cs typeface="Calibri"/>
            </a:endParaRPr>
          </a:p>
          <a:p>
            <a:pPr marL="191770" indent="-179070">
              <a:lnSpc>
                <a:spcPct val="100000"/>
              </a:lnSpc>
              <a:buFont typeface="Arial MT"/>
              <a:buChar char="•"/>
              <a:tabLst>
                <a:tab pos="191770" algn="l"/>
              </a:tabLst>
            </a:pP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Réseau</a:t>
            </a:r>
            <a:endParaRPr sz="1600">
              <a:latin typeface="Calibri"/>
              <a:cs typeface="Calibri"/>
            </a:endParaRPr>
          </a:p>
          <a:p>
            <a:pPr marL="190500" marR="77470" indent="-178435">
              <a:lnSpc>
                <a:spcPct val="100000"/>
              </a:lnSpc>
              <a:buFont typeface="Arial MT"/>
              <a:buChar char="•"/>
              <a:tabLst>
                <a:tab pos="190500" algn="l"/>
              </a:tabLst>
            </a:pP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Contraintes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connues</a:t>
            </a:r>
            <a:r>
              <a:rPr dirty="0" sz="1600" spc="-7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milieu d’accueil</a:t>
            </a:r>
            <a:endParaRPr sz="1600">
              <a:latin typeface="Calibri"/>
              <a:cs typeface="Calibri"/>
            </a:endParaRPr>
          </a:p>
          <a:p>
            <a:pPr marL="191770" indent="-179070">
              <a:lnSpc>
                <a:spcPct val="100000"/>
              </a:lnSpc>
              <a:buFont typeface="Arial MT"/>
              <a:buChar char="•"/>
              <a:tabLst>
                <a:tab pos="191770" algn="l"/>
              </a:tabLst>
            </a:pP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Modèles</a:t>
            </a:r>
            <a:endParaRPr sz="1600">
              <a:latin typeface="Calibri"/>
              <a:cs typeface="Calibri"/>
            </a:endParaRPr>
          </a:p>
          <a:p>
            <a:pPr marL="191770" indent="-179070">
              <a:lnSpc>
                <a:spcPct val="100000"/>
              </a:lnSpc>
              <a:buFont typeface="Arial MT"/>
              <a:buChar char="•"/>
              <a:tabLst>
                <a:tab pos="191770" algn="l"/>
              </a:tabLst>
            </a:pP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Plan</a:t>
            </a:r>
            <a:r>
              <a:rPr dirty="0" sz="16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d’évolution</a:t>
            </a:r>
            <a:endParaRPr sz="1600">
              <a:latin typeface="Calibri"/>
              <a:cs typeface="Calibri"/>
            </a:endParaRPr>
          </a:p>
          <a:p>
            <a:pPr marL="191770" indent="-179070">
              <a:lnSpc>
                <a:spcPct val="100000"/>
              </a:lnSpc>
              <a:buFont typeface="Arial MT"/>
              <a:buChar char="•"/>
              <a:tabLst>
                <a:tab pos="191770" algn="l"/>
              </a:tabLst>
            </a:pPr>
            <a:r>
              <a:rPr dirty="0" sz="1600" spc="-20">
                <a:solidFill>
                  <a:srgbClr val="003366"/>
                </a:solidFill>
                <a:latin typeface="Calibri"/>
                <a:cs typeface="Calibri"/>
              </a:rPr>
              <a:t>Etc.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1836420" y="3108959"/>
            <a:ext cx="792480" cy="612775"/>
          </a:xfrm>
          <a:custGeom>
            <a:avLst/>
            <a:gdLst/>
            <a:ahLst/>
            <a:cxnLst/>
            <a:rect l="l" t="t" r="r" b="b"/>
            <a:pathLst>
              <a:path w="792480" h="612775">
                <a:moveTo>
                  <a:pt x="486156" y="0"/>
                </a:moveTo>
                <a:lnTo>
                  <a:pt x="486156" y="122529"/>
                </a:lnTo>
                <a:lnTo>
                  <a:pt x="0" y="122529"/>
                </a:lnTo>
                <a:lnTo>
                  <a:pt x="0" y="490118"/>
                </a:lnTo>
                <a:lnTo>
                  <a:pt x="486156" y="490118"/>
                </a:lnTo>
                <a:lnTo>
                  <a:pt x="486156" y="612648"/>
                </a:lnTo>
                <a:lnTo>
                  <a:pt x="792480" y="306324"/>
                </a:lnTo>
                <a:lnTo>
                  <a:pt x="486156" y="0"/>
                </a:lnTo>
                <a:close/>
              </a:path>
            </a:pathLst>
          </a:custGeom>
          <a:solidFill>
            <a:srgbClr val="AAACB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2709672" y="3066291"/>
            <a:ext cx="1411605" cy="1003300"/>
          </a:xfrm>
          <a:custGeom>
            <a:avLst/>
            <a:gdLst/>
            <a:ahLst/>
            <a:cxnLst/>
            <a:rect l="l" t="t" r="r" b="b"/>
            <a:pathLst>
              <a:path w="1411604" h="1003300">
                <a:moveTo>
                  <a:pt x="1244092" y="0"/>
                </a:moveTo>
                <a:lnTo>
                  <a:pt x="167132" y="0"/>
                </a:lnTo>
                <a:lnTo>
                  <a:pt x="122701" y="5970"/>
                </a:lnTo>
                <a:lnTo>
                  <a:pt x="82777" y="22818"/>
                </a:lnTo>
                <a:lnTo>
                  <a:pt x="48952" y="48952"/>
                </a:lnTo>
                <a:lnTo>
                  <a:pt x="22818" y="82777"/>
                </a:lnTo>
                <a:lnTo>
                  <a:pt x="5970" y="122701"/>
                </a:lnTo>
                <a:lnTo>
                  <a:pt x="0" y="167132"/>
                </a:lnTo>
                <a:lnTo>
                  <a:pt x="0" y="835647"/>
                </a:lnTo>
                <a:lnTo>
                  <a:pt x="5970" y="880082"/>
                </a:lnTo>
                <a:lnTo>
                  <a:pt x="22818" y="920010"/>
                </a:lnTo>
                <a:lnTo>
                  <a:pt x="48952" y="953838"/>
                </a:lnTo>
                <a:lnTo>
                  <a:pt x="82777" y="979972"/>
                </a:lnTo>
                <a:lnTo>
                  <a:pt x="122701" y="996821"/>
                </a:lnTo>
                <a:lnTo>
                  <a:pt x="167132" y="1002792"/>
                </a:lnTo>
                <a:lnTo>
                  <a:pt x="1244092" y="1002792"/>
                </a:lnTo>
                <a:lnTo>
                  <a:pt x="1288522" y="996821"/>
                </a:lnTo>
                <a:lnTo>
                  <a:pt x="1328446" y="979972"/>
                </a:lnTo>
                <a:lnTo>
                  <a:pt x="1362271" y="953838"/>
                </a:lnTo>
                <a:lnTo>
                  <a:pt x="1388405" y="920010"/>
                </a:lnTo>
                <a:lnTo>
                  <a:pt x="1405253" y="880082"/>
                </a:lnTo>
                <a:lnTo>
                  <a:pt x="1411224" y="835647"/>
                </a:lnTo>
                <a:lnTo>
                  <a:pt x="1411224" y="167132"/>
                </a:lnTo>
                <a:lnTo>
                  <a:pt x="1405253" y="122701"/>
                </a:lnTo>
                <a:lnTo>
                  <a:pt x="1388405" y="82777"/>
                </a:lnTo>
                <a:lnTo>
                  <a:pt x="1362271" y="48952"/>
                </a:lnTo>
                <a:lnTo>
                  <a:pt x="1328446" y="22818"/>
                </a:lnTo>
                <a:lnTo>
                  <a:pt x="1288522" y="5970"/>
                </a:lnTo>
                <a:lnTo>
                  <a:pt x="1244092" y="0"/>
                </a:lnTo>
                <a:close/>
              </a:path>
            </a:pathLst>
          </a:custGeom>
          <a:solidFill>
            <a:srgbClr val="00336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 txBox="1"/>
          <p:nvPr/>
        </p:nvSpPr>
        <p:spPr>
          <a:xfrm>
            <a:off x="2755107" y="3063092"/>
            <a:ext cx="1226185" cy="793750"/>
          </a:xfrm>
          <a:prstGeom prst="rect">
            <a:avLst/>
          </a:prstGeom>
        </p:spPr>
        <p:txBody>
          <a:bodyPr wrap="square" lIns="0" tIns="43815" rIns="0" bIns="0" rtlCol="0" vert="horz">
            <a:spAutoFit/>
          </a:bodyPr>
          <a:lstStyle/>
          <a:p>
            <a:pPr marL="12700" marR="5080">
              <a:lnSpc>
                <a:spcPts val="1939"/>
              </a:lnSpc>
              <a:spcBef>
                <a:spcPts val="345"/>
              </a:spcBef>
            </a:pPr>
            <a:r>
              <a:rPr dirty="0" sz="1800" spc="-10">
                <a:solidFill>
                  <a:srgbClr val="FFFFFF"/>
                </a:solidFill>
                <a:latin typeface="Calibri"/>
                <a:cs typeface="Calibri"/>
              </a:rPr>
              <a:t>Analyse écoulement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8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Calibri"/>
                <a:cs typeface="Calibri"/>
              </a:rPr>
              <a:t>puissance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13" name="object 13" descr=""/>
          <p:cNvGrpSpPr/>
          <p:nvPr/>
        </p:nvGrpSpPr>
        <p:grpSpPr>
          <a:xfrm>
            <a:off x="2968942" y="3846772"/>
            <a:ext cx="1824355" cy="2369820"/>
            <a:chOff x="2968942" y="3846772"/>
            <a:chExt cx="1824355" cy="2369820"/>
          </a:xfrm>
        </p:grpSpPr>
        <p:sp>
          <p:nvSpPr>
            <p:cNvPr id="14" name="object 14" descr=""/>
            <p:cNvSpPr/>
            <p:nvPr/>
          </p:nvSpPr>
          <p:spPr>
            <a:xfrm>
              <a:off x="2983229" y="3861060"/>
              <a:ext cx="1795780" cy="2341245"/>
            </a:xfrm>
            <a:custGeom>
              <a:avLst/>
              <a:gdLst/>
              <a:ahLst/>
              <a:cxnLst/>
              <a:rect l="l" t="t" r="r" b="b"/>
              <a:pathLst>
                <a:path w="1795779" h="2341245">
                  <a:moveTo>
                    <a:pt x="1496060" y="0"/>
                  </a:moveTo>
                  <a:lnTo>
                    <a:pt x="299212" y="0"/>
                  </a:lnTo>
                  <a:lnTo>
                    <a:pt x="250677" y="3916"/>
                  </a:lnTo>
                  <a:lnTo>
                    <a:pt x="204637" y="15253"/>
                  </a:lnTo>
                  <a:lnTo>
                    <a:pt x="161705" y="33397"/>
                  </a:lnTo>
                  <a:lnTo>
                    <a:pt x="122500" y="57729"/>
                  </a:lnTo>
                  <a:lnTo>
                    <a:pt x="87636" y="87636"/>
                  </a:lnTo>
                  <a:lnTo>
                    <a:pt x="57729" y="122500"/>
                  </a:lnTo>
                  <a:lnTo>
                    <a:pt x="33397" y="161705"/>
                  </a:lnTo>
                  <a:lnTo>
                    <a:pt x="15253" y="204637"/>
                  </a:lnTo>
                  <a:lnTo>
                    <a:pt x="3916" y="250677"/>
                  </a:lnTo>
                  <a:lnTo>
                    <a:pt x="0" y="299212"/>
                  </a:lnTo>
                  <a:lnTo>
                    <a:pt x="0" y="2041639"/>
                  </a:lnTo>
                  <a:lnTo>
                    <a:pt x="3916" y="2090173"/>
                  </a:lnTo>
                  <a:lnTo>
                    <a:pt x="15253" y="2136215"/>
                  </a:lnTo>
                  <a:lnTo>
                    <a:pt x="33397" y="2179148"/>
                  </a:lnTo>
                  <a:lnTo>
                    <a:pt x="57729" y="2218355"/>
                  </a:lnTo>
                  <a:lnTo>
                    <a:pt x="87636" y="2253221"/>
                  </a:lnTo>
                  <a:lnTo>
                    <a:pt x="122500" y="2283129"/>
                  </a:lnTo>
                  <a:lnTo>
                    <a:pt x="161705" y="2307464"/>
                  </a:lnTo>
                  <a:lnTo>
                    <a:pt x="204637" y="2325608"/>
                  </a:lnTo>
                  <a:lnTo>
                    <a:pt x="250677" y="2336947"/>
                  </a:lnTo>
                  <a:lnTo>
                    <a:pt x="299212" y="2340864"/>
                  </a:lnTo>
                  <a:lnTo>
                    <a:pt x="1496060" y="2340864"/>
                  </a:lnTo>
                  <a:lnTo>
                    <a:pt x="1544594" y="2336947"/>
                  </a:lnTo>
                  <a:lnTo>
                    <a:pt x="1590634" y="2325608"/>
                  </a:lnTo>
                  <a:lnTo>
                    <a:pt x="1633566" y="2307464"/>
                  </a:lnTo>
                  <a:lnTo>
                    <a:pt x="1672771" y="2283129"/>
                  </a:lnTo>
                  <a:lnTo>
                    <a:pt x="1707635" y="2253221"/>
                  </a:lnTo>
                  <a:lnTo>
                    <a:pt x="1737542" y="2218355"/>
                  </a:lnTo>
                  <a:lnTo>
                    <a:pt x="1761874" y="2179148"/>
                  </a:lnTo>
                  <a:lnTo>
                    <a:pt x="1780018" y="2136215"/>
                  </a:lnTo>
                  <a:lnTo>
                    <a:pt x="1791355" y="2090173"/>
                  </a:lnTo>
                  <a:lnTo>
                    <a:pt x="1795272" y="2041639"/>
                  </a:lnTo>
                  <a:lnTo>
                    <a:pt x="1795272" y="299212"/>
                  </a:lnTo>
                  <a:lnTo>
                    <a:pt x="1791355" y="250677"/>
                  </a:lnTo>
                  <a:lnTo>
                    <a:pt x="1780018" y="204637"/>
                  </a:lnTo>
                  <a:lnTo>
                    <a:pt x="1761874" y="161705"/>
                  </a:lnTo>
                  <a:lnTo>
                    <a:pt x="1737542" y="122500"/>
                  </a:lnTo>
                  <a:lnTo>
                    <a:pt x="1707635" y="87636"/>
                  </a:lnTo>
                  <a:lnTo>
                    <a:pt x="1672771" y="57729"/>
                  </a:lnTo>
                  <a:lnTo>
                    <a:pt x="1633566" y="33397"/>
                  </a:lnTo>
                  <a:lnTo>
                    <a:pt x="1590634" y="15253"/>
                  </a:lnTo>
                  <a:lnTo>
                    <a:pt x="1544594" y="3916"/>
                  </a:lnTo>
                  <a:lnTo>
                    <a:pt x="1496060" y="0"/>
                  </a:lnTo>
                  <a:close/>
                </a:path>
              </a:pathLst>
            </a:custGeom>
            <a:solidFill>
              <a:srgbClr val="F1F1F1">
                <a:alpha val="38037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2983229" y="3861060"/>
              <a:ext cx="1795780" cy="2341245"/>
            </a:xfrm>
            <a:custGeom>
              <a:avLst/>
              <a:gdLst/>
              <a:ahLst/>
              <a:cxnLst/>
              <a:rect l="l" t="t" r="r" b="b"/>
              <a:pathLst>
                <a:path w="1795779" h="2341245">
                  <a:moveTo>
                    <a:pt x="0" y="299212"/>
                  </a:moveTo>
                  <a:lnTo>
                    <a:pt x="3916" y="250677"/>
                  </a:lnTo>
                  <a:lnTo>
                    <a:pt x="15253" y="204637"/>
                  </a:lnTo>
                  <a:lnTo>
                    <a:pt x="33397" y="161705"/>
                  </a:lnTo>
                  <a:lnTo>
                    <a:pt x="57729" y="122500"/>
                  </a:lnTo>
                  <a:lnTo>
                    <a:pt x="87636" y="87636"/>
                  </a:lnTo>
                  <a:lnTo>
                    <a:pt x="122500" y="57729"/>
                  </a:lnTo>
                  <a:lnTo>
                    <a:pt x="161705" y="33397"/>
                  </a:lnTo>
                  <a:lnTo>
                    <a:pt x="204637" y="15253"/>
                  </a:lnTo>
                  <a:lnTo>
                    <a:pt x="250677" y="3916"/>
                  </a:lnTo>
                  <a:lnTo>
                    <a:pt x="299212" y="0"/>
                  </a:lnTo>
                  <a:lnTo>
                    <a:pt x="1496060" y="0"/>
                  </a:lnTo>
                  <a:lnTo>
                    <a:pt x="1544594" y="3916"/>
                  </a:lnTo>
                  <a:lnTo>
                    <a:pt x="1590634" y="15253"/>
                  </a:lnTo>
                  <a:lnTo>
                    <a:pt x="1633566" y="33397"/>
                  </a:lnTo>
                  <a:lnTo>
                    <a:pt x="1672771" y="57729"/>
                  </a:lnTo>
                  <a:lnTo>
                    <a:pt x="1707635" y="87636"/>
                  </a:lnTo>
                  <a:lnTo>
                    <a:pt x="1737542" y="122500"/>
                  </a:lnTo>
                  <a:lnTo>
                    <a:pt x="1761874" y="161705"/>
                  </a:lnTo>
                  <a:lnTo>
                    <a:pt x="1780018" y="204637"/>
                  </a:lnTo>
                  <a:lnTo>
                    <a:pt x="1791355" y="250677"/>
                  </a:lnTo>
                  <a:lnTo>
                    <a:pt x="1795272" y="299212"/>
                  </a:lnTo>
                  <a:lnTo>
                    <a:pt x="1795272" y="2041639"/>
                  </a:lnTo>
                  <a:lnTo>
                    <a:pt x="1791355" y="2090173"/>
                  </a:lnTo>
                  <a:lnTo>
                    <a:pt x="1780018" y="2136215"/>
                  </a:lnTo>
                  <a:lnTo>
                    <a:pt x="1761874" y="2179148"/>
                  </a:lnTo>
                  <a:lnTo>
                    <a:pt x="1737542" y="2218355"/>
                  </a:lnTo>
                  <a:lnTo>
                    <a:pt x="1707635" y="2253221"/>
                  </a:lnTo>
                  <a:lnTo>
                    <a:pt x="1672771" y="2283129"/>
                  </a:lnTo>
                  <a:lnTo>
                    <a:pt x="1633566" y="2307464"/>
                  </a:lnTo>
                  <a:lnTo>
                    <a:pt x="1590634" y="2325608"/>
                  </a:lnTo>
                  <a:lnTo>
                    <a:pt x="1544594" y="2336947"/>
                  </a:lnTo>
                  <a:lnTo>
                    <a:pt x="1496060" y="2340864"/>
                  </a:lnTo>
                  <a:lnTo>
                    <a:pt x="299212" y="2340864"/>
                  </a:lnTo>
                  <a:lnTo>
                    <a:pt x="250677" y="2336947"/>
                  </a:lnTo>
                  <a:lnTo>
                    <a:pt x="204637" y="2325608"/>
                  </a:lnTo>
                  <a:lnTo>
                    <a:pt x="161705" y="2307464"/>
                  </a:lnTo>
                  <a:lnTo>
                    <a:pt x="122500" y="2283129"/>
                  </a:lnTo>
                  <a:lnTo>
                    <a:pt x="87636" y="2253221"/>
                  </a:lnTo>
                  <a:lnTo>
                    <a:pt x="57729" y="2218355"/>
                  </a:lnTo>
                  <a:lnTo>
                    <a:pt x="33397" y="2179148"/>
                  </a:lnTo>
                  <a:lnTo>
                    <a:pt x="15253" y="2136215"/>
                  </a:lnTo>
                  <a:lnTo>
                    <a:pt x="3916" y="2090173"/>
                  </a:lnTo>
                  <a:lnTo>
                    <a:pt x="0" y="2041639"/>
                  </a:lnTo>
                  <a:lnTo>
                    <a:pt x="0" y="299212"/>
                  </a:lnTo>
                  <a:close/>
                </a:path>
              </a:pathLst>
            </a:custGeom>
            <a:ln w="28575">
              <a:solidFill>
                <a:srgbClr val="003366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 descr=""/>
          <p:cNvSpPr txBox="1"/>
          <p:nvPr/>
        </p:nvSpPr>
        <p:spPr>
          <a:xfrm>
            <a:off x="3054361" y="4042234"/>
            <a:ext cx="1407160" cy="1976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90500" marR="5080" indent="-178435">
              <a:lnSpc>
                <a:spcPct val="100000"/>
              </a:lnSpc>
              <a:spcBef>
                <a:spcPts val="95"/>
              </a:spcBef>
              <a:buFont typeface="Arial MT"/>
              <a:buChar char="•"/>
              <a:tabLst>
                <a:tab pos="190500" algn="l"/>
              </a:tabLst>
            </a:pP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Capacité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thermique</a:t>
            </a:r>
            <a:r>
              <a:rPr dirty="0" sz="1600" spc="-7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25">
                <a:solidFill>
                  <a:srgbClr val="003366"/>
                </a:solidFill>
                <a:latin typeface="Calibri"/>
                <a:cs typeface="Calibri"/>
              </a:rPr>
              <a:t>des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équipements</a:t>
            </a:r>
            <a:endParaRPr sz="1600">
              <a:latin typeface="Calibri"/>
              <a:cs typeface="Calibri"/>
            </a:endParaRPr>
          </a:p>
          <a:p>
            <a:pPr marL="191770" indent="-179070">
              <a:lnSpc>
                <a:spcPct val="100000"/>
              </a:lnSpc>
              <a:buFont typeface="Arial MT"/>
              <a:buChar char="•"/>
              <a:tabLst>
                <a:tab pos="191770" algn="l"/>
              </a:tabLst>
            </a:pP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Court-Circuit</a:t>
            </a:r>
            <a:endParaRPr sz="1600">
              <a:latin typeface="Calibri"/>
              <a:cs typeface="Calibri"/>
            </a:endParaRPr>
          </a:p>
          <a:p>
            <a:pPr marL="190500" marR="73660" indent="-178435">
              <a:lnSpc>
                <a:spcPct val="100000"/>
              </a:lnSpc>
              <a:buFont typeface="Arial MT"/>
              <a:buChar char="•"/>
              <a:tabLst>
                <a:tab pos="190500" algn="l"/>
              </a:tabLst>
            </a:pP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Régulation</a:t>
            </a:r>
            <a:r>
              <a:rPr dirty="0" sz="1600" spc="-8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25">
                <a:solidFill>
                  <a:srgbClr val="003366"/>
                </a:solidFill>
                <a:latin typeface="Calibri"/>
                <a:cs typeface="Calibri"/>
              </a:rPr>
              <a:t>de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tension</a:t>
            </a:r>
            <a:endParaRPr sz="1600">
              <a:latin typeface="Calibri"/>
              <a:cs typeface="Calibri"/>
            </a:endParaRPr>
          </a:p>
          <a:p>
            <a:pPr marL="191770" indent="-179070">
              <a:lnSpc>
                <a:spcPct val="100000"/>
              </a:lnSpc>
              <a:buFont typeface="Arial MT"/>
              <a:buChar char="•"/>
              <a:tabLst>
                <a:tab pos="191770" algn="l"/>
              </a:tabLst>
            </a:pP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Angle</a:t>
            </a:r>
            <a:endParaRPr sz="1600">
              <a:latin typeface="Calibri"/>
              <a:cs typeface="Calibri"/>
            </a:endParaRPr>
          </a:p>
          <a:p>
            <a:pPr marL="191770" indent="-179070">
              <a:lnSpc>
                <a:spcPct val="100000"/>
              </a:lnSpc>
              <a:buFont typeface="Arial MT"/>
              <a:buChar char="•"/>
              <a:tabLst>
                <a:tab pos="191770" algn="l"/>
              </a:tabLst>
            </a:pPr>
            <a:r>
              <a:rPr dirty="0" sz="1600" spc="-20">
                <a:solidFill>
                  <a:srgbClr val="003366"/>
                </a:solidFill>
                <a:latin typeface="Calibri"/>
                <a:cs typeface="Calibri"/>
              </a:rPr>
              <a:t>Etc.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7" name="object 17" descr=""/>
          <p:cNvSpPr/>
          <p:nvPr/>
        </p:nvSpPr>
        <p:spPr>
          <a:xfrm>
            <a:off x="294131" y="1435610"/>
            <a:ext cx="1653539" cy="698500"/>
          </a:xfrm>
          <a:custGeom>
            <a:avLst/>
            <a:gdLst/>
            <a:ahLst/>
            <a:cxnLst/>
            <a:rect l="l" t="t" r="r" b="b"/>
            <a:pathLst>
              <a:path w="1653539" h="698500">
                <a:moveTo>
                  <a:pt x="1537208" y="0"/>
                </a:moveTo>
                <a:lnTo>
                  <a:pt x="116332" y="0"/>
                </a:lnTo>
                <a:lnTo>
                  <a:pt x="71049" y="9141"/>
                </a:lnTo>
                <a:lnTo>
                  <a:pt x="34072" y="34072"/>
                </a:lnTo>
                <a:lnTo>
                  <a:pt x="9141" y="71049"/>
                </a:lnTo>
                <a:lnTo>
                  <a:pt x="0" y="116332"/>
                </a:lnTo>
                <a:lnTo>
                  <a:pt x="0" y="581660"/>
                </a:lnTo>
                <a:lnTo>
                  <a:pt x="9141" y="626942"/>
                </a:lnTo>
                <a:lnTo>
                  <a:pt x="34072" y="663919"/>
                </a:lnTo>
                <a:lnTo>
                  <a:pt x="71049" y="688850"/>
                </a:lnTo>
                <a:lnTo>
                  <a:pt x="116332" y="697992"/>
                </a:lnTo>
                <a:lnTo>
                  <a:pt x="1537208" y="697992"/>
                </a:lnTo>
                <a:lnTo>
                  <a:pt x="1582490" y="688850"/>
                </a:lnTo>
                <a:lnTo>
                  <a:pt x="1619467" y="663919"/>
                </a:lnTo>
                <a:lnTo>
                  <a:pt x="1644398" y="626942"/>
                </a:lnTo>
                <a:lnTo>
                  <a:pt x="1653539" y="581660"/>
                </a:lnTo>
                <a:lnTo>
                  <a:pt x="1653539" y="116332"/>
                </a:lnTo>
                <a:lnTo>
                  <a:pt x="1644398" y="71049"/>
                </a:lnTo>
                <a:lnTo>
                  <a:pt x="1619467" y="34072"/>
                </a:lnTo>
                <a:lnTo>
                  <a:pt x="1582490" y="9141"/>
                </a:lnTo>
                <a:lnTo>
                  <a:pt x="1537208" y="0"/>
                </a:lnTo>
                <a:close/>
              </a:path>
            </a:pathLst>
          </a:custGeom>
          <a:solidFill>
            <a:srgbClr val="FF9B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 txBox="1"/>
          <p:nvPr/>
        </p:nvSpPr>
        <p:spPr>
          <a:xfrm>
            <a:off x="796488" y="1598009"/>
            <a:ext cx="64706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FFFFFF"/>
                </a:solidFill>
                <a:latin typeface="Calibri"/>
                <a:cs typeface="Calibri"/>
              </a:rPr>
              <a:t>Besoin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9" name="object 19" descr=""/>
          <p:cNvSpPr/>
          <p:nvPr/>
        </p:nvSpPr>
        <p:spPr>
          <a:xfrm>
            <a:off x="786383" y="2235707"/>
            <a:ext cx="614680" cy="792480"/>
          </a:xfrm>
          <a:custGeom>
            <a:avLst/>
            <a:gdLst/>
            <a:ahLst/>
            <a:cxnLst/>
            <a:rect l="l" t="t" r="r" b="b"/>
            <a:pathLst>
              <a:path w="614680" h="792480">
                <a:moveTo>
                  <a:pt x="491337" y="0"/>
                </a:moveTo>
                <a:lnTo>
                  <a:pt x="122834" y="0"/>
                </a:lnTo>
                <a:lnTo>
                  <a:pt x="122834" y="485394"/>
                </a:lnTo>
                <a:lnTo>
                  <a:pt x="0" y="485394"/>
                </a:lnTo>
                <a:lnTo>
                  <a:pt x="307086" y="792480"/>
                </a:lnTo>
                <a:lnTo>
                  <a:pt x="614172" y="485394"/>
                </a:lnTo>
                <a:lnTo>
                  <a:pt x="491337" y="485394"/>
                </a:lnTo>
                <a:lnTo>
                  <a:pt x="491337" y="0"/>
                </a:lnTo>
                <a:close/>
              </a:path>
            </a:pathLst>
          </a:custGeom>
          <a:solidFill>
            <a:srgbClr val="AAACB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/>
          <p:nvPr/>
        </p:nvSpPr>
        <p:spPr>
          <a:xfrm>
            <a:off x="5050535" y="3063243"/>
            <a:ext cx="1412875" cy="1003300"/>
          </a:xfrm>
          <a:custGeom>
            <a:avLst/>
            <a:gdLst/>
            <a:ahLst/>
            <a:cxnLst/>
            <a:rect l="l" t="t" r="r" b="b"/>
            <a:pathLst>
              <a:path w="1412875" h="1003300">
                <a:moveTo>
                  <a:pt x="1245616" y="0"/>
                </a:moveTo>
                <a:lnTo>
                  <a:pt x="167132" y="0"/>
                </a:lnTo>
                <a:lnTo>
                  <a:pt x="122701" y="5970"/>
                </a:lnTo>
                <a:lnTo>
                  <a:pt x="82777" y="22818"/>
                </a:lnTo>
                <a:lnTo>
                  <a:pt x="48952" y="48952"/>
                </a:lnTo>
                <a:lnTo>
                  <a:pt x="22818" y="82777"/>
                </a:lnTo>
                <a:lnTo>
                  <a:pt x="5970" y="122701"/>
                </a:lnTo>
                <a:lnTo>
                  <a:pt x="0" y="167132"/>
                </a:lnTo>
                <a:lnTo>
                  <a:pt x="0" y="835660"/>
                </a:lnTo>
                <a:lnTo>
                  <a:pt x="5970" y="880090"/>
                </a:lnTo>
                <a:lnTo>
                  <a:pt x="22818" y="920014"/>
                </a:lnTo>
                <a:lnTo>
                  <a:pt x="48952" y="953839"/>
                </a:lnTo>
                <a:lnTo>
                  <a:pt x="82777" y="979973"/>
                </a:lnTo>
                <a:lnTo>
                  <a:pt x="122701" y="996821"/>
                </a:lnTo>
                <a:lnTo>
                  <a:pt x="167132" y="1002792"/>
                </a:lnTo>
                <a:lnTo>
                  <a:pt x="1245616" y="1002792"/>
                </a:lnTo>
                <a:lnTo>
                  <a:pt x="1290046" y="996821"/>
                </a:lnTo>
                <a:lnTo>
                  <a:pt x="1329970" y="979973"/>
                </a:lnTo>
                <a:lnTo>
                  <a:pt x="1363795" y="953839"/>
                </a:lnTo>
                <a:lnTo>
                  <a:pt x="1389929" y="920014"/>
                </a:lnTo>
                <a:lnTo>
                  <a:pt x="1406777" y="880090"/>
                </a:lnTo>
                <a:lnTo>
                  <a:pt x="1412748" y="835660"/>
                </a:lnTo>
                <a:lnTo>
                  <a:pt x="1412748" y="167132"/>
                </a:lnTo>
                <a:lnTo>
                  <a:pt x="1406777" y="122701"/>
                </a:lnTo>
                <a:lnTo>
                  <a:pt x="1389929" y="82777"/>
                </a:lnTo>
                <a:lnTo>
                  <a:pt x="1363795" y="48952"/>
                </a:lnTo>
                <a:lnTo>
                  <a:pt x="1329970" y="22818"/>
                </a:lnTo>
                <a:lnTo>
                  <a:pt x="1290046" y="5970"/>
                </a:lnTo>
                <a:lnTo>
                  <a:pt x="1245616" y="0"/>
                </a:lnTo>
                <a:close/>
              </a:path>
            </a:pathLst>
          </a:custGeom>
          <a:solidFill>
            <a:srgbClr val="00336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 descr=""/>
          <p:cNvSpPr/>
          <p:nvPr/>
        </p:nvSpPr>
        <p:spPr>
          <a:xfrm>
            <a:off x="3107436" y="2234183"/>
            <a:ext cx="5163820" cy="1485900"/>
          </a:xfrm>
          <a:custGeom>
            <a:avLst/>
            <a:gdLst/>
            <a:ahLst/>
            <a:cxnLst/>
            <a:rect l="l" t="t" r="r" b="b"/>
            <a:pathLst>
              <a:path w="5163820" h="1485900">
                <a:moveTo>
                  <a:pt x="1885188" y="1178814"/>
                </a:moveTo>
                <a:lnTo>
                  <a:pt x="1578102" y="871728"/>
                </a:lnTo>
                <a:lnTo>
                  <a:pt x="1578102" y="994562"/>
                </a:lnTo>
                <a:lnTo>
                  <a:pt x="1094232" y="994562"/>
                </a:lnTo>
                <a:lnTo>
                  <a:pt x="1094232" y="1363065"/>
                </a:lnTo>
                <a:lnTo>
                  <a:pt x="1578102" y="1363065"/>
                </a:lnTo>
                <a:lnTo>
                  <a:pt x="1578102" y="1485900"/>
                </a:lnTo>
                <a:lnTo>
                  <a:pt x="1885188" y="1178814"/>
                </a:lnTo>
                <a:close/>
              </a:path>
              <a:path w="5163820" h="1485900">
                <a:moveTo>
                  <a:pt x="5163312" y="0"/>
                </a:moveTo>
                <a:lnTo>
                  <a:pt x="2226564" y="0"/>
                </a:lnTo>
                <a:lnTo>
                  <a:pt x="2226564" y="1524"/>
                </a:lnTo>
                <a:lnTo>
                  <a:pt x="492252" y="1524"/>
                </a:lnTo>
                <a:lnTo>
                  <a:pt x="491337" y="1524"/>
                </a:lnTo>
                <a:lnTo>
                  <a:pt x="207264" y="1524"/>
                </a:lnTo>
                <a:lnTo>
                  <a:pt x="123444" y="1524"/>
                </a:lnTo>
                <a:lnTo>
                  <a:pt x="122834" y="1524"/>
                </a:lnTo>
                <a:lnTo>
                  <a:pt x="122834" y="486918"/>
                </a:lnTo>
                <a:lnTo>
                  <a:pt x="0" y="486918"/>
                </a:lnTo>
                <a:lnTo>
                  <a:pt x="307086" y="794004"/>
                </a:lnTo>
                <a:lnTo>
                  <a:pt x="491490" y="609600"/>
                </a:lnTo>
                <a:lnTo>
                  <a:pt x="492252" y="609600"/>
                </a:lnTo>
                <a:lnTo>
                  <a:pt x="492252" y="608838"/>
                </a:lnTo>
                <a:lnTo>
                  <a:pt x="614172" y="486918"/>
                </a:lnTo>
                <a:lnTo>
                  <a:pt x="492252" y="486918"/>
                </a:lnTo>
                <a:lnTo>
                  <a:pt x="492252" y="370332"/>
                </a:lnTo>
                <a:lnTo>
                  <a:pt x="2471928" y="370332"/>
                </a:lnTo>
                <a:lnTo>
                  <a:pt x="2471928" y="367284"/>
                </a:lnTo>
                <a:lnTo>
                  <a:pt x="2474976" y="367284"/>
                </a:lnTo>
                <a:lnTo>
                  <a:pt x="2474976" y="781812"/>
                </a:lnTo>
                <a:lnTo>
                  <a:pt x="2842260" y="781812"/>
                </a:lnTo>
                <a:lnTo>
                  <a:pt x="2842260" y="367284"/>
                </a:lnTo>
                <a:lnTo>
                  <a:pt x="4796028" y="367284"/>
                </a:lnTo>
                <a:lnTo>
                  <a:pt x="4796028" y="787908"/>
                </a:lnTo>
                <a:lnTo>
                  <a:pt x="5163312" y="787908"/>
                </a:lnTo>
                <a:lnTo>
                  <a:pt x="5163312" y="367284"/>
                </a:lnTo>
                <a:lnTo>
                  <a:pt x="5163312" y="7620"/>
                </a:lnTo>
                <a:lnTo>
                  <a:pt x="5163312" y="0"/>
                </a:lnTo>
                <a:close/>
              </a:path>
            </a:pathLst>
          </a:custGeom>
          <a:solidFill>
            <a:srgbClr val="AAACB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 txBox="1"/>
          <p:nvPr/>
        </p:nvSpPr>
        <p:spPr>
          <a:xfrm>
            <a:off x="5096962" y="3060505"/>
            <a:ext cx="1068705" cy="546735"/>
          </a:xfrm>
          <a:prstGeom prst="rect">
            <a:avLst/>
          </a:prstGeom>
        </p:spPr>
        <p:txBody>
          <a:bodyPr wrap="square" lIns="0" tIns="43815" rIns="0" bIns="0" rtlCol="0" vert="horz">
            <a:spAutoFit/>
          </a:bodyPr>
          <a:lstStyle/>
          <a:p>
            <a:pPr marL="12700" marR="5080">
              <a:lnSpc>
                <a:spcPts val="1939"/>
              </a:lnSpc>
              <a:spcBef>
                <a:spcPts val="345"/>
              </a:spcBef>
            </a:pPr>
            <a:r>
              <a:rPr dirty="0" sz="1800" spc="-10">
                <a:solidFill>
                  <a:srgbClr val="FFFFFF"/>
                </a:solidFill>
                <a:latin typeface="Calibri"/>
                <a:cs typeface="Calibri"/>
              </a:rPr>
              <a:t>Analyse dynamique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23" name="object 23" descr=""/>
          <p:cNvGrpSpPr/>
          <p:nvPr/>
        </p:nvGrpSpPr>
        <p:grpSpPr>
          <a:xfrm>
            <a:off x="5311330" y="3843724"/>
            <a:ext cx="1824355" cy="2369820"/>
            <a:chOff x="5311330" y="3843724"/>
            <a:chExt cx="1824355" cy="2369820"/>
          </a:xfrm>
        </p:grpSpPr>
        <p:sp>
          <p:nvSpPr>
            <p:cNvPr id="24" name="object 24" descr=""/>
            <p:cNvSpPr/>
            <p:nvPr/>
          </p:nvSpPr>
          <p:spPr>
            <a:xfrm>
              <a:off x="5325617" y="3858012"/>
              <a:ext cx="1795780" cy="2341245"/>
            </a:xfrm>
            <a:custGeom>
              <a:avLst/>
              <a:gdLst/>
              <a:ahLst/>
              <a:cxnLst/>
              <a:rect l="l" t="t" r="r" b="b"/>
              <a:pathLst>
                <a:path w="1795779" h="2341245">
                  <a:moveTo>
                    <a:pt x="1496060" y="0"/>
                  </a:moveTo>
                  <a:lnTo>
                    <a:pt x="299212" y="0"/>
                  </a:lnTo>
                  <a:lnTo>
                    <a:pt x="250677" y="3916"/>
                  </a:lnTo>
                  <a:lnTo>
                    <a:pt x="204637" y="15253"/>
                  </a:lnTo>
                  <a:lnTo>
                    <a:pt x="161705" y="33397"/>
                  </a:lnTo>
                  <a:lnTo>
                    <a:pt x="122500" y="57729"/>
                  </a:lnTo>
                  <a:lnTo>
                    <a:pt x="87636" y="87636"/>
                  </a:lnTo>
                  <a:lnTo>
                    <a:pt x="57729" y="122500"/>
                  </a:lnTo>
                  <a:lnTo>
                    <a:pt x="33397" y="161705"/>
                  </a:lnTo>
                  <a:lnTo>
                    <a:pt x="15253" y="204637"/>
                  </a:lnTo>
                  <a:lnTo>
                    <a:pt x="3916" y="250677"/>
                  </a:lnTo>
                  <a:lnTo>
                    <a:pt x="0" y="299212"/>
                  </a:lnTo>
                  <a:lnTo>
                    <a:pt x="0" y="2041639"/>
                  </a:lnTo>
                  <a:lnTo>
                    <a:pt x="3916" y="2090173"/>
                  </a:lnTo>
                  <a:lnTo>
                    <a:pt x="15253" y="2136215"/>
                  </a:lnTo>
                  <a:lnTo>
                    <a:pt x="33397" y="2179148"/>
                  </a:lnTo>
                  <a:lnTo>
                    <a:pt x="57729" y="2218355"/>
                  </a:lnTo>
                  <a:lnTo>
                    <a:pt x="87636" y="2253221"/>
                  </a:lnTo>
                  <a:lnTo>
                    <a:pt x="122500" y="2283129"/>
                  </a:lnTo>
                  <a:lnTo>
                    <a:pt x="161705" y="2307464"/>
                  </a:lnTo>
                  <a:lnTo>
                    <a:pt x="204637" y="2325608"/>
                  </a:lnTo>
                  <a:lnTo>
                    <a:pt x="250677" y="2336947"/>
                  </a:lnTo>
                  <a:lnTo>
                    <a:pt x="299212" y="2340864"/>
                  </a:lnTo>
                  <a:lnTo>
                    <a:pt x="1496060" y="2340864"/>
                  </a:lnTo>
                  <a:lnTo>
                    <a:pt x="1544594" y="2336947"/>
                  </a:lnTo>
                  <a:lnTo>
                    <a:pt x="1590634" y="2325608"/>
                  </a:lnTo>
                  <a:lnTo>
                    <a:pt x="1633566" y="2307464"/>
                  </a:lnTo>
                  <a:lnTo>
                    <a:pt x="1672771" y="2283129"/>
                  </a:lnTo>
                  <a:lnTo>
                    <a:pt x="1707635" y="2253221"/>
                  </a:lnTo>
                  <a:lnTo>
                    <a:pt x="1737542" y="2218355"/>
                  </a:lnTo>
                  <a:lnTo>
                    <a:pt x="1761874" y="2179148"/>
                  </a:lnTo>
                  <a:lnTo>
                    <a:pt x="1780018" y="2136215"/>
                  </a:lnTo>
                  <a:lnTo>
                    <a:pt x="1791355" y="2090173"/>
                  </a:lnTo>
                  <a:lnTo>
                    <a:pt x="1795272" y="2041639"/>
                  </a:lnTo>
                  <a:lnTo>
                    <a:pt x="1795272" y="299212"/>
                  </a:lnTo>
                  <a:lnTo>
                    <a:pt x="1791355" y="250677"/>
                  </a:lnTo>
                  <a:lnTo>
                    <a:pt x="1780018" y="204637"/>
                  </a:lnTo>
                  <a:lnTo>
                    <a:pt x="1761874" y="161705"/>
                  </a:lnTo>
                  <a:lnTo>
                    <a:pt x="1737542" y="122500"/>
                  </a:lnTo>
                  <a:lnTo>
                    <a:pt x="1707635" y="87636"/>
                  </a:lnTo>
                  <a:lnTo>
                    <a:pt x="1672771" y="57729"/>
                  </a:lnTo>
                  <a:lnTo>
                    <a:pt x="1633566" y="33397"/>
                  </a:lnTo>
                  <a:lnTo>
                    <a:pt x="1590634" y="15253"/>
                  </a:lnTo>
                  <a:lnTo>
                    <a:pt x="1544594" y="3916"/>
                  </a:lnTo>
                  <a:lnTo>
                    <a:pt x="1496060" y="0"/>
                  </a:lnTo>
                  <a:close/>
                </a:path>
              </a:pathLst>
            </a:custGeom>
            <a:solidFill>
              <a:srgbClr val="F1F1F1">
                <a:alpha val="38037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5325617" y="3858012"/>
              <a:ext cx="1795780" cy="2341245"/>
            </a:xfrm>
            <a:custGeom>
              <a:avLst/>
              <a:gdLst/>
              <a:ahLst/>
              <a:cxnLst/>
              <a:rect l="l" t="t" r="r" b="b"/>
              <a:pathLst>
                <a:path w="1795779" h="2341245">
                  <a:moveTo>
                    <a:pt x="0" y="299212"/>
                  </a:moveTo>
                  <a:lnTo>
                    <a:pt x="3916" y="250677"/>
                  </a:lnTo>
                  <a:lnTo>
                    <a:pt x="15253" y="204637"/>
                  </a:lnTo>
                  <a:lnTo>
                    <a:pt x="33397" y="161705"/>
                  </a:lnTo>
                  <a:lnTo>
                    <a:pt x="57729" y="122500"/>
                  </a:lnTo>
                  <a:lnTo>
                    <a:pt x="87636" y="87636"/>
                  </a:lnTo>
                  <a:lnTo>
                    <a:pt x="122500" y="57729"/>
                  </a:lnTo>
                  <a:lnTo>
                    <a:pt x="161705" y="33397"/>
                  </a:lnTo>
                  <a:lnTo>
                    <a:pt x="204637" y="15253"/>
                  </a:lnTo>
                  <a:lnTo>
                    <a:pt x="250677" y="3916"/>
                  </a:lnTo>
                  <a:lnTo>
                    <a:pt x="299212" y="0"/>
                  </a:lnTo>
                  <a:lnTo>
                    <a:pt x="1496060" y="0"/>
                  </a:lnTo>
                  <a:lnTo>
                    <a:pt x="1544594" y="3916"/>
                  </a:lnTo>
                  <a:lnTo>
                    <a:pt x="1590634" y="15253"/>
                  </a:lnTo>
                  <a:lnTo>
                    <a:pt x="1633566" y="33397"/>
                  </a:lnTo>
                  <a:lnTo>
                    <a:pt x="1672771" y="57729"/>
                  </a:lnTo>
                  <a:lnTo>
                    <a:pt x="1707635" y="87636"/>
                  </a:lnTo>
                  <a:lnTo>
                    <a:pt x="1737542" y="122500"/>
                  </a:lnTo>
                  <a:lnTo>
                    <a:pt x="1761874" y="161705"/>
                  </a:lnTo>
                  <a:lnTo>
                    <a:pt x="1780018" y="204637"/>
                  </a:lnTo>
                  <a:lnTo>
                    <a:pt x="1791355" y="250677"/>
                  </a:lnTo>
                  <a:lnTo>
                    <a:pt x="1795272" y="299212"/>
                  </a:lnTo>
                  <a:lnTo>
                    <a:pt x="1795272" y="2041639"/>
                  </a:lnTo>
                  <a:lnTo>
                    <a:pt x="1791355" y="2090173"/>
                  </a:lnTo>
                  <a:lnTo>
                    <a:pt x="1780018" y="2136215"/>
                  </a:lnTo>
                  <a:lnTo>
                    <a:pt x="1761874" y="2179148"/>
                  </a:lnTo>
                  <a:lnTo>
                    <a:pt x="1737542" y="2218355"/>
                  </a:lnTo>
                  <a:lnTo>
                    <a:pt x="1707635" y="2253221"/>
                  </a:lnTo>
                  <a:lnTo>
                    <a:pt x="1672771" y="2283129"/>
                  </a:lnTo>
                  <a:lnTo>
                    <a:pt x="1633566" y="2307464"/>
                  </a:lnTo>
                  <a:lnTo>
                    <a:pt x="1590634" y="2325608"/>
                  </a:lnTo>
                  <a:lnTo>
                    <a:pt x="1544594" y="2336947"/>
                  </a:lnTo>
                  <a:lnTo>
                    <a:pt x="1496060" y="2340864"/>
                  </a:lnTo>
                  <a:lnTo>
                    <a:pt x="299212" y="2340864"/>
                  </a:lnTo>
                  <a:lnTo>
                    <a:pt x="250677" y="2336947"/>
                  </a:lnTo>
                  <a:lnTo>
                    <a:pt x="204637" y="2325608"/>
                  </a:lnTo>
                  <a:lnTo>
                    <a:pt x="161705" y="2307464"/>
                  </a:lnTo>
                  <a:lnTo>
                    <a:pt x="122500" y="2283129"/>
                  </a:lnTo>
                  <a:lnTo>
                    <a:pt x="87636" y="2253221"/>
                  </a:lnTo>
                  <a:lnTo>
                    <a:pt x="57729" y="2218355"/>
                  </a:lnTo>
                  <a:lnTo>
                    <a:pt x="33397" y="2179148"/>
                  </a:lnTo>
                  <a:lnTo>
                    <a:pt x="15253" y="2136215"/>
                  </a:lnTo>
                  <a:lnTo>
                    <a:pt x="3916" y="2090173"/>
                  </a:lnTo>
                  <a:lnTo>
                    <a:pt x="0" y="2041639"/>
                  </a:lnTo>
                  <a:lnTo>
                    <a:pt x="0" y="299212"/>
                  </a:lnTo>
                  <a:close/>
                </a:path>
              </a:pathLst>
            </a:custGeom>
            <a:ln w="28575">
              <a:solidFill>
                <a:srgbClr val="003366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 descr=""/>
          <p:cNvSpPr txBox="1"/>
          <p:nvPr/>
        </p:nvSpPr>
        <p:spPr>
          <a:xfrm>
            <a:off x="5396215" y="4039649"/>
            <a:ext cx="1353185" cy="1976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90500" marR="300355" indent="-178435">
              <a:lnSpc>
                <a:spcPct val="100000"/>
              </a:lnSpc>
              <a:spcBef>
                <a:spcPts val="95"/>
              </a:spcBef>
              <a:buFont typeface="Arial MT"/>
              <a:buChar char="•"/>
              <a:tabLst>
                <a:tab pos="190500" algn="l"/>
              </a:tabLst>
            </a:pP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Stabilité transitoire</a:t>
            </a:r>
            <a:endParaRPr sz="1600">
              <a:latin typeface="Calibri"/>
              <a:cs typeface="Calibri"/>
            </a:endParaRPr>
          </a:p>
          <a:p>
            <a:pPr marL="190500" marR="231775" indent="-178435">
              <a:lnSpc>
                <a:spcPct val="100000"/>
              </a:lnSpc>
              <a:buFont typeface="Arial MT"/>
              <a:buChar char="•"/>
              <a:tabLst>
                <a:tab pos="190500" algn="l"/>
              </a:tabLst>
            </a:pP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Stabilité</a:t>
            </a:r>
            <a:r>
              <a:rPr dirty="0" sz="1600" spc="-7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25">
                <a:solidFill>
                  <a:srgbClr val="003366"/>
                </a:solidFill>
                <a:latin typeface="Calibri"/>
                <a:cs typeface="Calibri"/>
              </a:rPr>
              <a:t>de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tension</a:t>
            </a:r>
            <a:endParaRPr sz="1600">
              <a:latin typeface="Calibri"/>
              <a:cs typeface="Calibri"/>
            </a:endParaRPr>
          </a:p>
          <a:p>
            <a:pPr marL="191770" indent="-179070">
              <a:lnSpc>
                <a:spcPct val="100000"/>
              </a:lnSpc>
              <a:buFont typeface="Arial MT"/>
              <a:buChar char="•"/>
              <a:tabLst>
                <a:tab pos="191770" algn="l"/>
              </a:tabLst>
            </a:pP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Synchronisme</a:t>
            </a:r>
            <a:endParaRPr sz="1600">
              <a:latin typeface="Calibri"/>
              <a:cs typeface="Calibri"/>
            </a:endParaRPr>
          </a:p>
          <a:p>
            <a:pPr marL="191770" indent="-179070">
              <a:lnSpc>
                <a:spcPct val="100000"/>
              </a:lnSpc>
              <a:buFont typeface="Arial MT"/>
              <a:buChar char="•"/>
              <a:tabLst>
                <a:tab pos="191770" algn="l"/>
              </a:tabLst>
            </a:pP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Automatisme</a:t>
            </a:r>
            <a:endParaRPr sz="1600">
              <a:latin typeface="Calibri"/>
              <a:cs typeface="Calibri"/>
            </a:endParaRPr>
          </a:p>
          <a:p>
            <a:pPr marL="191770" indent="-179070">
              <a:lnSpc>
                <a:spcPct val="100000"/>
              </a:lnSpc>
              <a:buFont typeface="Arial MT"/>
              <a:buChar char="•"/>
              <a:tabLst>
                <a:tab pos="191770" algn="l"/>
              </a:tabLst>
            </a:pP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Protection</a:t>
            </a:r>
            <a:endParaRPr sz="1600">
              <a:latin typeface="Calibri"/>
              <a:cs typeface="Calibri"/>
            </a:endParaRPr>
          </a:p>
          <a:p>
            <a:pPr marL="191770" indent="-179070">
              <a:lnSpc>
                <a:spcPct val="100000"/>
              </a:lnSpc>
              <a:buFont typeface="Arial MT"/>
              <a:buChar char="•"/>
              <a:tabLst>
                <a:tab pos="191770" algn="l"/>
              </a:tabLst>
            </a:pPr>
            <a:r>
              <a:rPr dirty="0" sz="1600" spc="-20">
                <a:solidFill>
                  <a:srgbClr val="003366"/>
                </a:solidFill>
                <a:latin typeface="Calibri"/>
                <a:cs typeface="Calibri"/>
              </a:rPr>
              <a:t>Etc.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7" name="object 27" descr=""/>
          <p:cNvSpPr/>
          <p:nvPr/>
        </p:nvSpPr>
        <p:spPr>
          <a:xfrm>
            <a:off x="6542531" y="3102863"/>
            <a:ext cx="792480" cy="614680"/>
          </a:xfrm>
          <a:custGeom>
            <a:avLst/>
            <a:gdLst/>
            <a:ahLst/>
            <a:cxnLst/>
            <a:rect l="l" t="t" r="r" b="b"/>
            <a:pathLst>
              <a:path w="792479" h="614679">
                <a:moveTo>
                  <a:pt x="485394" y="0"/>
                </a:moveTo>
                <a:lnTo>
                  <a:pt x="485394" y="122834"/>
                </a:lnTo>
                <a:lnTo>
                  <a:pt x="0" y="122834"/>
                </a:lnTo>
                <a:lnTo>
                  <a:pt x="0" y="491337"/>
                </a:lnTo>
                <a:lnTo>
                  <a:pt x="485394" y="491337"/>
                </a:lnTo>
                <a:lnTo>
                  <a:pt x="485394" y="614172"/>
                </a:lnTo>
                <a:lnTo>
                  <a:pt x="792480" y="307086"/>
                </a:lnTo>
                <a:lnTo>
                  <a:pt x="485394" y="0"/>
                </a:lnTo>
                <a:close/>
              </a:path>
            </a:pathLst>
          </a:custGeom>
          <a:solidFill>
            <a:srgbClr val="AAACB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 descr=""/>
          <p:cNvSpPr/>
          <p:nvPr/>
        </p:nvSpPr>
        <p:spPr>
          <a:xfrm>
            <a:off x="7415783" y="3072387"/>
            <a:ext cx="1411605" cy="1003300"/>
          </a:xfrm>
          <a:custGeom>
            <a:avLst/>
            <a:gdLst/>
            <a:ahLst/>
            <a:cxnLst/>
            <a:rect l="l" t="t" r="r" b="b"/>
            <a:pathLst>
              <a:path w="1411604" h="1003300">
                <a:moveTo>
                  <a:pt x="1244092" y="0"/>
                </a:moveTo>
                <a:lnTo>
                  <a:pt x="167132" y="0"/>
                </a:lnTo>
                <a:lnTo>
                  <a:pt x="122701" y="5970"/>
                </a:lnTo>
                <a:lnTo>
                  <a:pt x="82777" y="22818"/>
                </a:lnTo>
                <a:lnTo>
                  <a:pt x="48952" y="48952"/>
                </a:lnTo>
                <a:lnTo>
                  <a:pt x="22818" y="82777"/>
                </a:lnTo>
                <a:lnTo>
                  <a:pt x="5970" y="122701"/>
                </a:lnTo>
                <a:lnTo>
                  <a:pt x="0" y="167132"/>
                </a:lnTo>
                <a:lnTo>
                  <a:pt x="0" y="835647"/>
                </a:lnTo>
                <a:lnTo>
                  <a:pt x="5970" y="880082"/>
                </a:lnTo>
                <a:lnTo>
                  <a:pt x="22818" y="920010"/>
                </a:lnTo>
                <a:lnTo>
                  <a:pt x="48952" y="953838"/>
                </a:lnTo>
                <a:lnTo>
                  <a:pt x="82777" y="979972"/>
                </a:lnTo>
                <a:lnTo>
                  <a:pt x="122701" y="996821"/>
                </a:lnTo>
                <a:lnTo>
                  <a:pt x="167132" y="1002792"/>
                </a:lnTo>
                <a:lnTo>
                  <a:pt x="1244092" y="1002792"/>
                </a:lnTo>
                <a:lnTo>
                  <a:pt x="1288522" y="996821"/>
                </a:lnTo>
                <a:lnTo>
                  <a:pt x="1328446" y="979972"/>
                </a:lnTo>
                <a:lnTo>
                  <a:pt x="1362271" y="953838"/>
                </a:lnTo>
                <a:lnTo>
                  <a:pt x="1388405" y="920010"/>
                </a:lnTo>
                <a:lnTo>
                  <a:pt x="1405253" y="880082"/>
                </a:lnTo>
                <a:lnTo>
                  <a:pt x="1411224" y="835647"/>
                </a:lnTo>
                <a:lnTo>
                  <a:pt x="1411224" y="167132"/>
                </a:lnTo>
                <a:lnTo>
                  <a:pt x="1405253" y="122701"/>
                </a:lnTo>
                <a:lnTo>
                  <a:pt x="1388405" y="82777"/>
                </a:lnTo>
                <a:lnTo>
                  <a:pt x="1362271" y="48952"/>
                </a:lnTo>
                <a:lnTo>
                  <a:pt x="1328446" y="22818"/>
                </a:lnTo>
                <a:lnTo>
                  <a:pt x="1288522" y="5970"/>
                </a:lnTo>
                <a:lnTo>
                  <a:pt x="1244092" y="0"/>
                </a:lnTo>
                <a:close/>
              </a:path>
            </a:pathLst>
          </a:custGeom>
          <a:solidFill>
            <a:srgbClr val="00336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 descr=""/>
          <p:cNvSpPr txBox="1"/>
          <p:nvPr/>
        </p:nvSpPr>
        <p:spPr>
          <a:xfrm>
            <a:off x="7461562" y="3069117"/>
            <a:ext cx="812800" cy="546735"/>
          </a:xfrm>
          <a:prstGeom prst="rect">
            <a:avLst/>
          </a:prstGeom>
        </p:spPr>
        <p:txBody>
          <a:bodyPr wrap="square" lIns="0" tIns="43815" rIns="0" bIns="0" rtlCol="0" vert="horz">
            <a:spAutoFit/>
          </a:bodyPr>
          <a:lstStyle/>
          <a:p>
            <a:pPr marL="12700" marR="5080">
              <a:lnSpc>
                <a:spcPts val="1939"/>
              </a:lnSpc>
              <a:spcBef>
                <a:spcPts val="345"/>
              </a:spcBef>
            </a:pPr>
            <a:r>
              <a:rPr dirty="0" sz="1800" spc="-10">
                <a:solidFill>
                  <a:srgbClr val="FFFFFF"/>
                </a:solidFill>
                <a:latin typeface="Calibri"/>
                <a:cs typeface="Calibri"/>
              </a:rPr>
              <a:t>Autres analyses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0" name="object 30" descr=""/>
          <p:cNvGrpSpPr/>
          <p:nvPr/>
        </p:nvGrpSpPr>
        <p:grpSpPr>
          <a:xfrm>
            <a:off x="7675054" y="3852868"/>
            <a:ext cx="1824355" cy="2369820"/>
            <a:chOff x="7675054" y="3852868"/>
            <a:chExt cx="1824355" cy="2369820"/>
          </a:xfrm>
        </p:grpSpPr>
        <p:sp>
          <p:nvSpPr>
            <p:cNvPr id="31" name="object 31" descr=""/>
            <p:cNvSpPr/>
            <p:nvPr/>
          </p:nvSpPr>
          <p:spPr>
            <a:xfrm>
              <a:off x="7689342" y="3867156"/>
              <a:ext cx="1795780" cy="2341245"/>
            </a:xfrm>
            <a:custGeom>
              <a:avLst/>
              <a:gdLst/>
              <a:ahLst/>
              <a:cxnLst/>
              <a:rect l="l" t="t" r="r" b="b"/>
              <a:pathLst>
                <a:path w="1795779" h="2341245">
                  <a:moveTo>
                    <a:pt x="1496060" y="0"/>
                  </a:moveTo>
                  <a:lnTo>
                    <a:pt x="299212" y="0"/>
                  </a:lnTo>
                  <a:lnTo>
                    <a:pt x="250677" y="3916"/>
                  </a:lnTo>
                  <a:lnTo>
                    <a:pt x="204637" y="15253"/>
                  </a:lnTo>
                  <a:lnTo>
                    <a:pt x="161705" y="33397"/>
                  </a:lnTo>
                  <a:lnTo>
                    <a:pt x="122500" y="57729"/>
                  </a:lnTo>
                  <a:lnTo>
                    <a:pt x="87636" y="87636"/>
                  </a:lnTo>
                  <a:lnTo>
                    <a:pt x="57729" y="122500"/>
                  </a:lnTo>
                  <a:lnTo>
                    <a:pt x="33397" y="161705"/>
                  </a:lnTo>
                  <a:lnTo>
                    <a:pt x="15253" y="204637"/>
                  </a:lnTo>
                  <a:lnTo>
                    <a:pt x="3916" y="250677"/>
                  </a:lnTo>
                  <a:lnTo>
                    <a:pt x="0" y="299212"/>
                  </a:lnTo>
                  <a:lnTo>
                    <a:pt x="0" y="2041639"/>
                  </a:lnTo>
                  <a:lnTo>
                    <a:pt x="3916" y="2090173"/>
                  </a:lnTo>
                  <a:lnTo>
                    <a:pt x="15253" y="2136215"/>
                  </a:lnTo>
                  <a:lnTo>
                    <a:pt x="33397" y="2179148"/>
                  </a:lnTo>
                  <a:lnTo>
                    <a:pt x="57729" y="2218355"/>
                  </a:lnTo>
                  <a:lnTo>
                    <a:pt x="87636" y="2253221"/>
                  </a:lnTo>
                  <a:lnTo>
                    <a:pt x="122500" y="2283129"/>
                  </a:lnTo>
                  <a:lnTo>
                    <a:pt x="161705" y="2307464"/>
                  </a:lnTo>
                  <a:lnTo>
                    <a:pt x="204637" y="2325608"/>
                  </a:lnTo>
                  <a:lnTo>
                    <a:pt x="250677" y="2336947"/>
                  </a:lnTo>
                  <a:lnTo>
                    <a:pt x="299212" y="2340864"/>
                  </a:lnTo>
                  <a:lnTo>
                    <a:pt x="1496060" y="2340864"/>
                  </a:lnTo>
                  <a:lnTo>
                    <a:pt x="1544594" y="2336947"/>
                  </a:lnTo>
                  <a:lnTo>
                    <a:pt x="1590634" y="2325608"/>
                  </a:lnTo>
                  <a:lnTo>
                    <a:pt x="1633566" y="2307464"/>
                  </a:lnTo>
                  <a:lnTo>
                    <a:pt x="1672771" y="2283129"/>
                  </a:lnTo>
                  <a:lnTo>
                    <a:pt x="1707635" y="2253221"/>
                  </a:lnTo>
                  <a:lnTo>
                    <a:pt x="1737542" y="2218355"/>
                  </a:lnTo>
                  <a:lnTo>
                    <a:pt x="1761874" y="2179148"/>
                  </a:lnTo>
                  <a:lnTo>
                    <a:pt x="1780018" y="2136215"/>
                  </a:lnTo>
                  <a:lnTo>
                    <a:pt x="1791355" y="2090173"/>
                  </a:lnTo>
                  <a:lnTo>
                    <a:pt x="1795272" y="2041639"/>
                  </a:lnTo>
                  <a:lnTo>
                    <a:pt x="1795272" y="299212"/>
                  </a:lnTo>
                  <a:lnTo>
                    <a:pt x="1791355" y="250677"/>
                  </a:lnTo>
                  <a:lnTo>
                    <a:pt x="1780018" y="204637"/>
                  </a:lnTo>
                  <a:lnTo>
                    <a:pt x="1761874" y="161705"/>
                  </a:lnTo>
                  <a:lnTo>
                    <a:pt x="1737542" y="122500"/>
                  </a:lnTo>
                  <a:lnTo>
                    <a:pt x="1707635" y="87636"/>
                  </a:lnTo>
                  <a:lnTo>
                    <a:pt x="1672771" y="57729"/>
                  </a:lnTo>
                  <a:lnTo>
                    <a:pt x="1633566" y="33397"/>
                  </a:lnTo>
                  <a:lnTo>
                    <a:pt x="1590634" y="15253"/>
                  </a:lnTo>
                  <a:lnTo>
                    <a:pt x="1544594" y="3916"/>
                  </a:lnTo>
                  <a:lnTo>
                    <a:pt x="1496060" y="0"/>
                  </a:lnTo>
                  <a:close/>
                </a:path>
              </a:pathLst>
            </a:custGeom>
            <a:solidFill>
              <a:srgbClr val="F1F1F1">
                <a:alpha val="38037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7689342" y="3867156"/>
              <a:ext cx="1795780" cy="2341245"/>
            </a:xfrm>
            <a:custGeom>
              <a:avLst/>
              <a:gdLst/>
              <a:ahLst/>
              <a:cxnLst/>
              <a:rect l="l" t="t" r="r" b="b"/>
              <a:pathLst>
                <a:path w="1795779" h="2341245">
                  <a:moveTo>
                    <a:pt x="0" y="299212"/>
                  </a:moveTo>
                  <a:lnTo>
                    <a:pt x="3916" y="250677"/>
                  </a:lnTo>
                  <a:lnTo>
                    <a:pt x="15253" y="204637"/>
                  </a:lnTo>
                  <a:lnTo>
                    <a:pt x="33397" y="161705"/>
                  </a:lnTo>
                  <a:lnTo>
                    <a:pt x="57729" y="122500"/>
                  </a:lnTo>
                  <a:lnTo>
                    <a:pt x="87636" y="87636"/>
                  </a:lnTo>
                  <a:lnTo>
                    <a:pt x="122500" y="57729"/>
                  </a:lnTo>
                  <a:lnTo>
                    <a:pt x="161705" y="33397"/>
                  </a:lnTo>
                  <a:lnTo>
                    <a:pt x="204637" y="15253"/>
                  </a:lnTo>
                  <a:lnTo>
                    <a:pt x="250677" y="3916"/>
                  </a:lnTo>
                  <a:lnTo>
                    <a:pt x="299212" y="0"/>
                  </a:lnTo>
                  <a:lnTo>
                    <a:pt x="1496060" y="0"/>
                  </a:lnTo>
                  <a:lnTo>
                    <a:pt x="1544594" y="3916"/>
                  </a:lnTo>
                  <a:lnTo>
                    <a:pt x="1590634" y="15253"/>
                  </a:lnTo>
                  <a:lnTo>
                    <a:pt x="1633566" y="33397"/>
                  </a:lnTo>
                  <a:lnTo>
                    <a:pt x="1672771" y="57729"/>
                  </a:lnTo>
                  <a:lnTo>
                    <a:pt x="1707635" y="87636"/>
                  </a:lnTo>
                  <a:lnTo>
                    <a:pt x="1737542" y="122500"/>
                  </a:lnTo>
                  <a:lnTo>
                    <a:pt x="1761874" y="161705"/>
                  </a:lnTo>
                  <a:lnTo>
                    <a:pt x="1780018" y="204637"/>
                  </a:lnTo>
                  <a:lnTo>
                    <a:pt x="1791355" y="250677"/>
                  </a:lnTo>
                  <a:lnTo>
                    <a:pt x="1795272" y="299212"/>
                  </a:lnTo>
                  <a:lnTo>
                    <a:pt x="1795272" y="2041639"/>
                  </a:lnTo>
                  <a:lnTo>
                    <a:pt x="1791355" y="2090173"/>
                  </a:lnTo>
                  <a:lnTo>
                    <a:pt x="1780018" y="2136215"/>
                  </a:lnTo>
                  <a:lnTo>
                    <a:pt x="1761874" y="2179148"/>
                  </a:lnTo>
                  <a:lnTo>
                    <a:pt x="1737542" y="2218355"/>
                  </a:lnTo>
                  <a:lnTo>
                    <a:pt x="1707635" y="2253221"/>
                  </a:lnTo>
                  <a:lnTo>
                    <a:pt x="1672771" y="2283129"/>
                  </a:lnTo>
                  <a:lnTo>
                    <a:pt x="1633566" y="2307464"/>
                  </a:lnTo>
                  <a:lnTo>
                    <a:pt x="1590634" y="2325608"/>
                  </a:lnTo>
                  <a:lnTo>
                    <a:pt x="1544594" y="2336947"/>
                  </a:lnTo>
                  <a:lnTo>
                    <a:pt x="1496060" y="2340864"/>
                  </a:lnTo>
                  <a:lnTo>
                    <a:pt x="299212" y="2340864"/>
                  </a:lnTo>
                  <a:lnTo>
                    <a:pt x="250677" y="2336947"/>
                  </a:lnTo>
                  <a:lnTo>
                    <a:pt x="204637" y="2325608"/>
                  </a:lnTo>
                  <a:lnTo>
                    <a:pt x="161705" y="2307464"/>
                  </a:lnTo>
                  <a:lnTo>
                    <a:pt x="122500" y="2283129"/>
                  </a:lnTo>
                  <a:lnTo>
                    <a:pt x="87636" y="2253221"/>
                  </a:lnTo>
                  <a:lnTo>
                    <a:pt x="57729" y="2218355"/>
                  </a:lnTo>
                  <a:lnTo>
                    <a:pt x="33397" y="2179148"/>
                  </a:lnTo>
                  <a:lnTo>
                    <a:pt x="15253" y="2136215"/>
                  </a:lnTo>
                  <a:lnTo>
                    <a:pt x="3916" y="2090173"/>
                  </a:lnTo>
                  <a:lnTo>
                    <a:pt x="0" y="2041639"/>
                  </a:lnTo>
                  <a:lnTo>
                    <a:pt x="0" y="299212"/>
                  </a:lnTo>
                  <a:close/>
                </a:path>
              </a:pathLst>
            </a:custGeom>
            <a:ln w="28575">
              <a:solidFill>
                <a:srgbClr val="003366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 descr=""/>
          <p:cNvSpPr txBox="1"/>
          <p:nvPr/>
        </p:nvSpPr>
        <p:spPr>
          <a:xfrm>
            <a:off x="7760816" y="4038734"/>
            <a:ext cx="1641475" cy="1976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91770" indent="-179070">
              <a:lnSpc>
                <a:spcPct val="100000"/>
              </a:lnSpc>
              <a:spcBef>
                <a:spcPts val="95"/>
              </a:spcBef>
              <a:buFont typeface="Arial MT"/>
              <a:buChar char="•"/>
              <a:tabLst>
                <a:tab pos="191770" algn="l"/>
              </a:tabLst>
            </a:pP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Séquence</a:t>
            </a:r>
            <a:r>
              <a:rPr dirty="0" sz="16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inverse</a:t>
            </a:r>
            <a:endParaRPr sz="1600">
              <a:latin typeface="Calibri"/>
              <a:cs typeface="Calibri"/>
            </a:endParaRPr>
          </a:p>
          <a:p>
            <a:pPr marL="191770" indent="-179070">
              <a:lnSpc>
                <a:spcPct val="100000"/>
              </a:lnSpc>
              <a:buFont typeface="Arial MT"/>
              <a:buChar char="•"/>
              <a:tabLst>
                <a:tab pos="191770" algn="l"/>
              </a:tabLst>
            </a:pP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Harmoniques</a:t>
            </a:r>
            <a:endParaRPr sz="1600">
              <a:latin typeface="Calibri"/>
              <a:cs typeface="Calibri"/>
            </a:endParaRPr>
          </a:p>
          <a:p>
            <a:pPr marL="191770" indent="-179070">
              <a:lnSpc>
                <a:spcPct val="100000"/>
              </a:lnSpc>
              <a:buFont typeface="Arial MT"/>
              <a:buChar char="•"/>
              <a:tabLst>
                <a:tab pos="191770" algn="l"/>
              </a:tabLst>
            </a:pP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Résonnance</a:t>
            </a:r>
            <a:endParaRPr sz="1600">
              <a:latin typeface="Calibri"/>
              <a:cs typeface="Calibri"/>
            </a:endParaRPr>
          </a:p>
          <a:p>
            <a:pPr marL="191770" indent="-179070">
              <a:lnSpc>
                <a:spcPct val="100000"/>
              </a:lnSpc>
              <a:buFont typeface="Arial MT"/>
              <a:buChar char="•"/>
              <a:tabLst>
                <a:tab pos="191770" algn="l"/>
              </a:tabLst>
            </a:pP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Protection</a:t>
            </a:r>
            <a:endParaRPr sz="1600">
              <a:latin typeface="Calibri"/>
              <a:cs typeface="Calibri"/>
            </a:endParaRPr>
          </a:p>
          <a:p>
            <a:pPr marL="191770" indent="-179070">
              <a:lnSpc>
                <a:spcPct val="100000"/>
              </a:lnSpc>
              <a:buFont typeface="Arial MT"/>
              <a:buChar char="•"/>
              <a:tabLst>
                <a:tab pos="191770" algn="l"/>
              </a:tabLst>
            </a:pP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Télécom.</a:t>
            </a:r>
            <a:endParaRPr sz="1600">
              <a:latin typeface="Calibri"/>
              <a:cs typeface="Calibri"/>
            </a:endParaRPr>
          </a:p>
          <a:p>
            <a:pPr marL="190500" marR="375285" indent="-178435">
              <a:lnSpc>
                <a:spcPct val="100000"/>
              </a:lnSpc>
              <a:buFont typeface="Arial MT"/>
              <a:buChar char="•"/>
              <a:tabLst>
                <a:tab pos="190500" algn="l"/>
              </a:tabLst>
            </a:pP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Impact</a:t>
            </a:r>
            <a:r>
              <a:rPr dirty="0" sz="16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sur</a:t>
            </a:r>
            <a:r>
              <a:rPr dirty="0" sz="16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25">
                <a:solidFill>
                  <a:srgbClr val="003366"/>
                </a:solidFill>
                <a:latin typeface="Calibri"/>
                <a:cs typeface="Calibri"/>
              </a:rPr>
              <a:t>le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milieu</a:t>
            </a:r>
            <a:endParaRPr sz="1600">
              <a:latin typeface="Calibri"/>
              <a:cs typeface="Calibri"/>
            </a:endParaRPr>
          </a:p>
          <a:p>
            <a:pPr marL="191770" indent="-179070">
              <a:lnSpc>
                <a:spcPct val="100000"/>
              </a:lnSpc>
              <a:buFont typeface="Arial MT"/>
              <a:buChar char="•"/>
              <a:tabLst>
                <a:tab pos="191770" algn="l"/>
              </a:tabLst>
            </a:pPr>
            <a:r>
              <a:rPr dirty="0" sz="1600" spc="-20">
                <a:solidFill>
                  <a:srgbClr val="003366"/>
                </a:solidFill>
                <a:latin typeface="Calibri"/>
                <a:cs typeface="Calibri"/>
              </a:rPr>
              <a:t>Etc.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4" name="object 34" descr=""/>
          <p:cNvSpPr/>
          <p:nvPr/>
        </p:nvSpPr>
        <p:spPr>
          <a:xfrm>
            <a:off x="8907780" y="3112007"/>
            <a:ext cx="792480" cy="612775"/>
          </a:xfrm>
          <a:custGeom>
            <a:avLst/>
            <a:gdLst/>
            <a:ahLst/>
            <a:cxnLst/>
            <a:rect l="l" t="t" r="r" b="b"/>
            <a:pathLst>
              <a:path w="792479" h="612775">
                <a:moveTo>
                  <a:pt x="486156" y="0"/>
                </a:moveTo>
                <a:lnTo>
                  <a:pt x="486156" y="122529"/>
                </a:lnTo>
                <a:lnTo>
                  <a:pt x="0" y="122529"/>
                </a:lnTo>
                <a:lnTo>
                  <a:pt x="0" y="490118"/>
                </a:lnTo>
                <a:lnTo>
                  <a:pt x="486156" y="490118"/>
                </a:lnTo>
                <a:lnTo>
                  <a:pt x="486156" y="612648"/>
                </a:lnTo>
                <a:lnTo>
                  <a:pt x="792480" y="306324"/>
                </a:lnTo>
                <a:lnTo>
                  <a:pt x="486156" y="0"/>
                </a:lnTo>
                <a:close/>
              </a:path>
            </a:pathLst>
          </a:custGeom>
          <a:solidFill>
            <a:srgbClr val="AAACB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 descr=""/>
          <p:cNvSpPr/>
          <p:nvPr/>
        </p:nvSpPr>
        <p:spPr>
          <a:xfrm>
            <a:off x="9779507" y="3063243"/>
            <a:ext cx="1412875" cy="1003300"/>
          </a:xfrm>
          <a:custGeom>
            <a:avLst/>
            <a:gdLst/>
            <a:ahLst/>
            <a:cxnLst/>
            <a:rect l="l" t="t" r="r" b="b"/>
            <a:pathLst>
              <a:path w="1412875" h="1003300">
                <a:moveTo>
                  <a:pt x="1245616" y="0"/>
                </a:moveTo>
                <a:lnTo>
                  <a:pt x="167132" y="0"/>
                </a:lnTo>
                <a:lnTo>
                  <a:pt x="122701" y="5970"/>
                </a:lnTo>
                <a:lnTo>
                  <a:pt x="82777" y="22818"/>
                </a:lnTo>
                <a:lnTo>
                  <a:pt x="48952" y="48952"/>
                </a:lnTo>
                <a:lnTo>
                  <a:pt x="22818" y="82777"/>
                </a:lnTo>
                <a:lnTo>
                  <a:pt x="5970" y="122701"/>
                </a:lnTo>
                <a:lnTo>
                  <a:pt x="0" y="167132"/>
                </a:lnTo>
                <a:lnTo>
                  <a:pt x="0" y="835660"/>
                </a:lnTo>
                <a:lnTo>
                  <a:pt x="5970" y="880090"/>
                </a:lnTo>
                <a:lnTo>
                  <a:pt x="22818" y="920014"/>
                </a:lnTo>
                <a:lnTo>
                  <a:pt x="48952" y="953839"/>
                </a:lnTo>
                <a:lnTo>
                  <a:pt x="82777" y="979973"/>
                </a:lnTo>
                <a:lnTo>
                  <a:pt x="122701" y="996821"/>
                </a:lnTo>
                <a:lnTo>
                  <a:pt x="167132" y="1002792"/>
                </a:lnTo>
                <a:lnTo>
                  <a:pt x="1245616" y="1002792"/>
                </a:lnTo>
                <a:lnTo>
                  <a:pt x="1290046" y="996821"/>
                </a:lnTo>
                <a:lnTo>
                  <a:pt x="1329970" y="979973"/>
                </a:lnTo>
                <a:lnTo>
                  <a:pt x="1363795" y="953839"/>
                </a:lnTo>
                <a:lnTo>
                  <a:pt x="1389929" y="920014"/>
                </a:lnTo>
                <a:lnTo>
                  <a:pt x="1406777" y="880090"/>
                </a:lnTo>
                <a:lnTo>
                  <a:pt x="1412748" y="835660"/>
                </a:lnTo>
                <a:lnTo>
                  <a:pt x="1412748" y="167132"/>
                </a:lnTo>
                <a:lnTo>
                  <a:pt x="1406777" y="122701"/>
                </a:lnTo>
                <a:lnTo>
                  <a:pt x="1389929" y="82777"/>
                </a:lnTo>
                <a:lnTo>
                  <a:pt x="1363795" y="48952"/>
                </a:lnTo>
                <a:lnTo>
                  <a:pt x="1329970" y="22818"/>
                </a:lnTo>
                <a:lnTo>
                  <a:pt x="1290046" y="5970"/>
                </a:lnTo>
                <a:lnTo>
                  <a:pt x="1245616" y="0"/>
                </a:lnTo>
                <a:close/>
              </a:path>
            </a:pathLst>
          </a:custGeom>
          <a:solidFill>
            <a:srgbClr val="00336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 descr=""/>
          <p:cNvSpPr txBox="1"/>
          <p:nvPr/>
        </p:nvSpPr>
        <p:spPr>
          <a:xfrm>
            <a:off x="9826163" y="3060505"/>
            <a:ext cx="1184910" cy="546735"/>
          </a:xfrm>
          <a:prstGeom prst="rect">
            <a:avLst/>
          </a:prstGeom>
        </p:spPr>
        <p:txBody>
          <a:bodyPr wrap="square" lIns="0" tIns="43815" rIns="0" bIns="0" rtlCol="0" vert="horz">
            <a:spAutoFit/>
          </a:bodyPr>
          <a:lstStyle/>
          <a:p>
            <a:pPr marL="12700" marR="5080">
              <a:lnSpc>
                <a:spcPts val="1939"/>
              </a:lnSpc>
              <a:spcBef>
                <a:spcPts val="345"/>
              </a:spcBef>
            </a:pPr>
            <a:r>
              <a:rPr dirty="0" sz="1800" spc="-10">
                <a:solidFill>
                  <a:srgbClr val="FFFFFF"/>
                </a:solidFill>
                <a:latin typeface="Calibri"/>
                <a:cs typeface="Calibri"/>
              </a:rPr>
              <a:t>Analyse économique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7" name="object 37" descr=""/>
          <p:cNvGrpSpPr/>
          <p:nvPr/>
        </p:nvGrpSpPr>
        <p:grpSpPr>
          <a:xfrm>
            <a:off x="10040302" y="3843724"/>
            <a:ext cx="1824355" cy="2369820"/>
            <a:chOff x="10040302" y="3843724"/>
            <a:chExt cx="1824355" cy="2369820"/>
          </a:xfrm>
        </p:grpSpPr>
        <p:sp>
          <p:nvSpPr>
            <p:cNvPr id="38" name="object 38" descr=""/>
            <p:cNvSpPr/>
            <p:nvPr/>
          </p:nvSpPr>
          <p:spPr>
            <a:xfrm>
              <a:off x="10054590" y="3858012"/>
              <a:ext cx="1795780" cy="2341245"/>
            </a:xfrm>
            <a:custGeom>
              <a:avLst/>
              <a:gdLst/>
              <a:ahLst/>
              <a:cxnLst/>
              <a:rect l="l" t="t" r="r" b="b"/>
              <a:pathLst>
                <a:path w="1795779" h="2341245">
                  <a:moveTo>
                    <a:pt x="1496047" y="0"/>
                  </a:moveTo>
                  <a:lnTo>
                    <a:pt x="299212" y="0"/>
                  </a:lnTo>
                  <a:lnTo>
                    <a:pt x="250677" y="3916"/>
                  </a:lnTo>
                  <a:lnTo>
                    <a:pt x="204637" y="15253"/>
                  </a:lnTo>
                  <a:lnTo>
                    <a:pt x="161705" y="33397"/>
                  </a:lnTo>
                  <a:lnTo>
                    <a:pt x="122500" y="57729"/>
                  </a:lnTo>
                  <a:lnTo>
                    <a:pt x="87636" y="87636"/>
                  </a:lnTo>
                  <a:lnTo>
                    <a:pt x="57729" y="122500"/>
                  </a:lnTo>
                  <a:lnTo>
                    <a:pt x="33397" y="161705"/>
                  </a:lnTo>
                  <a:lnTo>
                    <a:pt x="15253" y="204637"/>
                  </a:lnTo>
                  <a:lnTo>
                    <a:pt x="3916" y="250677"/>
                  </a:lnTo>
                  <a:lnTo>
                    <a:pt x="0" y="299212"/>
                  </a:lnTo>
                  <a:lnTo>
                    <a:pt x="0" y="2041639"/>
                  </a:lnTo>
                  <a:lnTo>
                    <a:pt x="3916" y="2090173"/>
                  </a:lnTo>
                  <a:lnTo>
                    <a:pt x="15253" y="2136215"/>
                  </a:lnTo>
                  <a:lnTo>
                    <a:pt x="33397" y="2179148"/>
                  </a:lnTo>
                  <a:lnTo>
                    <a:pt x="57729" y="2218355"/>
                  </a:lnTo>
                  <a:lnTo>
                    <a:pt x="87636" y="2253221"/>
                  </a:lnTo>
                  <a:lnTo>
                    <a:pt x="122500" y="2283129"/>
                  </a:lnTo>
                  <a:lnTo>
                    <a:pt x="161705" y="2307464"/>
                  </a:lnTo>
                  <a:lnTo>
                    <a:pt x="204637" y="2325608"/>
                  </a:lnTo>
                  <a:lnTo>
                    <a:pt x="250677" y="2336947"/>
                  </a:lnTo>
                  <a:lnTo>
                    <a:pt x="299212" y="2340864"/>
                  </a:lnTo>
                  <a:lnTo>
                    <a:pt x="1496047" y="2340864"/>
                  </a:lnTo>
                  <a:lnTo>
                    <a:pt x="1544585" y="2336947"/>
                  </a:lnTo>
                  <a:lnTo>
                    <a:pt x="1590628" y="2325608"/>
                  </a:lnTo>
                  <a:lnTo>
                    <a:pt x="1633561" y="2307464"/>
                  </a:lnTo>
                  <a:lnTo>
                    <a:pt x="1672768" y="2283129"/>
                  </a:lnTo>
                  <a:lnTo>
                    <a:pt x="1707634" y="2253221"/>
                  </a:lnTo>
                  <a:lnTo>
                    <a:pt x="1737541" y="2218355"/>
                  </a:lnTo>
                  <a:lnTo>
                    <a:pt x="1761874" y="2179148"/>
                  </a:lnTo>
                  <a:lnTo>
                    <a:pt x="1780018" y="2136215"/>
                  </a:lnTo>
                  <a:lnTo>
                    <a:pt x="1791355" y="2090173"/>
                  </a:lnTo>
                  <a:lnTo>
                    <a:pt x="1795272" y="2041639"/>
                  </a:lnTo>
                  <a:lnTo>
                    <a:pt x="1795272" y="299212"/>
                  </a:lnTo>
                  <a:lnTo>
                    <a:pt x="1791355" y="250677"/>
                  </a:lnTo>
                  <a:lnTo>
                    <a:pt x="1780018" y="204637"/>
                  </a:lnTo>
                  <a:lnTo>
                    <a:pt x="1761874" y="161705"/>
                  </a:lnTo>
                  <a:lnTo>
                    <a:pt x="1737541" y="122500"/>
                  </a:lnTo>
                  <a:lnTo>
                    <a:pt x="1707634" y="87636"/>
                  </a:lnTo>
                  <a:lnTo>
                    <a:pt x="1672768" y="57729"/>
                  </a:lnTo>
                  <a:lnTo>
                    <a:pt x="1633561" y="33397"/>
                  </a:lnTo>
                  <a:lnTo>
                    <a:pt x="1590628" y="15253"/>
                  </a:lnTo>
                  <a:lnTo>
                    <a:pt x="1544585" y="3916"/>
                  </a:lnTo>
                  <a:lnTo>
                    <a:pt x="1496047" y="0"/>
                  </a:lnTo>
                  <a:close/>
                </a:path>
              </a:pathLst>
            </a:custGeom>
            <a:solidFill>
              <a:srgbClr val="F1F1F1">
                <a:alpha val="38037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10054590" y="3858012"/>
              <a:ext cx="1795780" cy="2341245"/>
            </a:xfrm>
            <a:custGeom>
              <a:avLst/>
              <a:gdLst/>
              <a:ahLst/>
              <a:cxnLst/>
              <a:rect l="l" t="t" r="r" b="b"/>
              <a:pathLst>
                <a:path w="1795779" h="2341245">
                  <a:moveTo>
                    <a:pt x="0" y="299212"/>
                  </a:moveTo>
                  <a:lnTo>
                    <a:pt x="3916" y="250677"/>
                  </a:lnTo>
                  <a:lnTo>
                    <a:pt x="15253" y="204637"/>
                  </a:lnTo>
                  <a:lnTo>
                    <a:pt x="33397" y="161705"/>
                  </a:lnTo>
                  <a:lnTo>
                    <a:pt x="57729" y="122500"/>
                  </a:lnTo>
                  <a:lnTo>
                    <a:pt x="87636" y="87636"/>
                  </a:lnTo>
                  <a:lnTo>
                    <a:pt x="122500" y="57729"/>
                  </a:lnTo>
                  <a:lnTo>
                    <a:pt x="161705" y="33397"/>
                  </a:lnTo>
                  <a:lnTo>
                    <a:pt x="204637" y="15253"/>
                  </a:lnTo>
                  <a:lnTo>
                    <a:pt x="250677" y="3916"/>
                  </a:lnTo>
                  <a:lnTo>
                    <a:pt x="299212" y="0"/>
                  </a:lnTo>
                  <a:lnTo>
                    <a:pt x="1496047" y="0"/>
                  </a:lnTo>
                  <a:lnTo>
                    <a:pt x="1544585" y="3916"/>
                  </a:lnTo>
                  <a:lnTo>
                    <a:pt x="1590628" y="15253"/>
                  </a:lnTo>
                  <a:lnTo>
                    <a:pt x="1633561" y="33397"/>
                  </a:lnTo>
                  <a:lnTo>
                    <a:pt x="1672768" y="57729"/>
                  </a:lnTo>
                  <a:lnTo>
                    <a:pt x="1707634" y="87636"/>
                  </a:lnTo>
                  <a:lnTo>
                    <a:pt x="1737541" y="122500"/>
                  </a:lnTo>
                  <a:lnTo>
                    <a:pt x="1761874" y="161705"/>
                  </a:lnTo>
                  <a:lnTo>
                    <a:pt x="1780018" y="204637"/>
                  </a:lnTo>
                  <a:lnTo>
                    <a:pt x="1791355" y="250677"/>
                  </a:lnTo>
                  <a:lnTo>
                    <a:pt x="1795272" y="299212"/>
                  </a:lnTo>
                  <a:lnTo>
                    <a:pt x="1795272" y="2041639"/>
                  </a:lnTo>
                  <a:lnTo>
                    <a:pt x="1791355" y="2090173"/>
                  </a:lnTo>
                  <a:lnTo>
                    <a:pt x="1780018" y="2136215"/>
                  </a:lnTo>
                  <a:lnTo>
                    <a:pt x="1761874" y="2179148"/>
                  </a:lnTo>
                  <a:lnTo>
                    <a:pt x="1737541" y="2218355"/>
                  </a:lnTo>
                  <a:lnTo>
                    <a:pt x="1707634" y="2253221"/>
                  </a:lnTo>
                  <a:lnTo>
                    <a:pt x="1672768" y="2283129"/>
                  </a:lnTo>
                  <a:lnTo>
                    <a:pt x="1633561" y="2307464"/>
                  </a:lnTo>
                  <a:lnTo>
                    <a:pt x="1590628" y="2325608"/>
                  </a:lnTo>
                  <a:lnTo>
                    <a:pt x="1544585" y="2336947"/>
                  </a:lnTo>
                  <a:lnTo>
                    <a:pt x="1496047" y="2340864"/>
                  </a:lnTo>
                  <a:lnTo>
                    <a:pt x="299212" y="2340864"/>
                  </a:lnTo>
                  <a:lnTo>
                    <a:pt x="250677" y="2336947"/>
                  </a:lnTo>
                  <a:lnTo>
                    <a:pt x="204637" y="2325608"/>
                  </a:lnTo>
                  <a:lnTo>
                    <a:pt x="161705" y="2307464"/>
                  </a:lnTo>
                  <a:lnTo>
                    <a:pt x="122500" y="2283129"/>
                  </a:lnTo>
                  <a:lnTo>
                    <a:pt x="87636" y="2253221"/>
                  </a:lnTo>
                  <a:lnTo>
                    <a:pt x="57729" y="2218355"/>
                  </a:lnTo>
                  <a:lnTo>
                    <a:pt x="33397" y="2179148"/>
                  </a:lnTo>
                  <a:lnTo>
                    <a:pt x="15253" y="2136215"/>
                  </a:lnTo>
                  <a:lnTo>
                    <a:pt x="3916" y="2090173"/>
                  </a:lnTo>
                  <a:lnTo>
                    <a:pt x="0" y="2041639"/>
                  </a:lnTo>
                  <a:lnTo>
                    <a:pt x="0" y="299212"/>
                  </a:lnTo>
                  <a:close/>
                </a:path>
              </a:pathLst>
            </a:custGeom>
            <a:ln w="28575">
              <a:solidFill>
                <a:srgbClr val="003366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0" name="object 40" descr=""/>
          <p:cNvSpPr txBox="1"/>
          <p:nvPr/>
        </p:nvSpPr>
        <p:spPr>
          <a:xfrm>
            <a:off x="10125416" y="4039649"/>
            <a:ext cx="1360170" cy="1244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90500" marR="5080" indent="-178435">
              <a:lnSpc>
                <a:spcPct val="100000"/>
              </a:lnSpc>
              <a:spcBef>
                <a:spcPts val="95"/>
              </a:spcBef>
              <a:buFont typeface="Arial MT"/>
              <a:buChar char="•"/>
              <a:tabLst>
                <a:tab pos="190500" algn="l"/>
              </a:tabLst>
            </a:pP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Estimation d’Équipement</a:t>
            </a:r>
            <a:endParaRPr sz="1600">
              <a:latin typeface="Calibri"/>
              <a:cs typeface="Calibri"/>
            </a:endParaRPr>
          </a:p>
          <a:p>
            <a:pPr marL="191770" indent="-179070">
              <a:lnSpc>
                <a:spcPct val="100000"/>
              </a:lnSpc>
              <a:buFont typeface="Arial MT"/>
              <a:buChar char="•"/>
              <a:tabLst>
                <a:tab pos="191770" algn="l"/>
              </a:tabLst>
            </a:pP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Pertes</a:t>
            </a:r>
            <a:endParaRPr sz="1600">
              <a:latin typeface="Calibri"/>
              <a:cs typeface="Calibri"/>
            </a:endParaRPr>
          </a:p>
          <a:p>
            <a:pPr marL="191770" indent="-179070">
              <a:lnSpc>
                <a:spcPct val="100000"/>
              </a:lnSpc>
              <a:buFont typeface="Arial MT"/>
              <a:buChar char="•"/>
              <a:tabLst>
                <a:tab pos="191770" algn="l"/>
              </a:tabLst>
            </a:pP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Durée</a:t>
            </a:r>
            <a:r>
              <a:rPr dirty="0" sz="16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6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25">
                <a:solidFill>
                  <a:srgbClr val="003366"/>
                </a:solidFill>
                <a:latin typeface="Calibri"/>
                <a:cs typeface="Calibri"/>
              </a:rPr>
              <a:t>vie</a:t>
            </a:r>
            <a:endParaRPr sz="1600">
              <a:latin typeface="Calibri"/>
              <a:cs typeface="Calibri"/>
            </a:endParaRPr>
          </a:p>
          <a:p>
            <a:pPr marL="191770" indent="-179070">
              <a:lnSpc>
                <a:spcPct val="100000"/>
              </a:lnSpc>
              <a:buFont typeface="Arial MT"/>
              <a:buChar char="•"/>
              <a:tabLst>
                <a:tab pos="191770" algn="l"/>
              </a:tabLst>
            </a:pPr>
            <a:r>
              <a:rPr dirty="0" sz="1600" spc="-20">
                <a:solidFill>
                  <a:srgbClr val="003366"/>
                </a:solidFill>
                <a:latin typeface="Calibri"/>
                <a:cs typeface="Calibri"/>
              </a:rPr>
              <a:t>Etc.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41" name="object 41" descr=""/>
          <p:cNvSpPr/>
          <p:nvPr/>
        </p:nvSpPr>
        <p:spPr>
          <a:xfrm>
            <a:off x="10137647" y="2220467"/>
            <a:ext cx="614680" cy="792480"/>
          </a:xfrm>
          <a:custGeom>
            <a:avLst/>
            <a:gdLst/>
            <a:ahLst/>
            <a:cxnLst/>
            <a:rect l="l" t="t" r="r" b="b"/>
            <a:pathLst>
              <a:path w="614679" h="792480">
                <a:moveTo>
                  <a:pt x="307086" y="0"/>
                </a:moveTo>
                <a:lnTo>
                  <a:pt x="0" y="307085"/>
                </a:lnTo>
                <a:lnTo>
                  <a:pt x="122834" y="307085"/>
                </a:lnTo>
                <a:lnTo>
                  <a:pt x="122834" y="792479"/>
                </a:lnTo>
                <a:lnTo>
                  <a:pt x="491337" y="792479"/>
                </a:lnTo>
                <a:lnTo>
                  <a:pt x="491337" y="307085"/>
                </a:lnTo>
                <a:lnTo>
                  <a:pt x="614172" y="307085"/>
                </a:lnTo>
                <a:lnTo>
                  <a:pt x="307086" y="0"/>
                </a:lnTo>
                <a:close/>
              </a:path>
            </a:pathLst>
          </a:custGeom>
          <a:solidFill>
            <a:srgbClr val="AAACB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 descr=""/>
          <p:cNvSpPr/>
          <p:nvPr/>
        </p:nvSpPr>
        <p:spPr>
          <a:xfrm>
            <a:off x="9634728" y="1440181"/>
            <a:ext cx="1652270" cy="699770"/>
          </a:xfrm>
          <a:custGeom>
            <a:avLst/>
            <a:gdLst/>
            <a:ahLst/>
            <a:cxnLst/>
            <a:rect l="l" t="t" r="r" b="b"/>
            <a:pathLst>
              <a:path w="1652270" h="699769">
                <a:moveTo>
                  <a:pt x="1535430" y="0"/>
                </a:moveTo>
                <a:lnTo>
                  <a:pt x="116586" y="0"/>
                </a:lnTo>
                <a:lnTo>
                  <a:pt x="71205" y="9161"/>
                </a:lnTo>
                <a:lnTo>
                  <a:pt x="34147" y="34147"/>
                </a:lnTo>
                <a:lnTo>
                  <a:pt x="9161" y="71205"/>
                </a:lnTo>
                <a:lnTo>
                  <a:pt x="0" y="116586"/>
                </a:lnTo>
                <a:lnTo>
                  <a:pt x="0" y="582930"/>
                </a:lnTo>
                <a:lnTo>
                  <a:pt x="9161" y="628310"/>
                </a:lnTo>
                <a:lnTo>
                  <a:pt x="34147" y="665368"/>
                </a:lnTo>
                <a:lnTo>
                  <a:pt x="71205" y="690354"/>
                </a:lnTo>
                <a:lnTo>
                  <a:pt x="116586" y="699516"/>
                </a:lnTo>
                <a:lnTo>
                  <a:pt x="1535430" y="699516"/>
                </a:lnTo>
                <a:lnTo>
                  <a:pt x="1580810" y="690354"/>
                </a:lnTo>
                <a:lnTo>
                  <a:pt x="1617868" y="665368"/>
                </a:lnTo>
                <a:lnTo>
                  <a:pt x="1642854" y="628310"/>
                </a:lnTo>
                <a:lnTo>
                  <a:pt x="1652016" y="582930"/>
                </a:lnTo>
                <a:lnTo>
                  <a:pt x="1652016" y="116586"/>
                </a:lnTo>
                <a:lnTo>
                  <a:pt x="1642854" y="71205"/>
                </a:lnTo>
                <a:lnTo>
                  <a:pt x="1617868" y="34147"/>
                </a:lnTo>
                <a:lnTo>
                  <a:pt x="1580810" y="9161"/>
                </a:lnTo>
                <a:lnTo>
                  <a:pt x="1535430" y="0"/>
                </a:lnTo>
                <a:close/>
              </a:path>
            </a:pathLst>
          </a:custGeom>
          <a:solidFill>
            <a:srgbClr val="FF9B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 descr=""/>
          <p:cNvSpPr txBox="1"/>
          <p:nvPr/>
        </p:nvSpPr>
        <p:spPr>
          <a:xfrm>
            <a:off x="9939872" y="1356017"/>
            <a:ext cx="1040765" cy="793750"/>
          </a:xfrm>
          <a:prstGeom prst="rect">
            <a:avLst/>
          </a:prstGeom>
        </p:spPr>
        <p:txBody>
          <a:bodyPr wrap="square" lIns="0" tIns="43815" rIns="0" bIns="0" rtlCol="0" vert="horz">
            <a:spAutoFit/>
          </a:bodyPr>
          <a:lstStyle/>
          <a:p>
            <a:pPr algn="ctr" marL="12700" marR="5080">
              <a:lnSpc>
                <a:spcPts val="1939"/>
              </a:lnSpc>
              <a:spcBef>
                <a:spcPts val="345"/>
              </a:spcBef>
            </a:pP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Choix</a:t>
            </a:r>
            <a:r>
              <a:rPr dirty="0" sz="18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800" spc="-25">
                <a:solidFill>
                  <a:srgbClr val="FFFFFF"/>
                </a:solidFill>
                <a:latin typeface="Calibri"/>
                <a:cs typeface="Calibri"/>
              </a:rPr>
              <a:t> la </a:t>
            </a:r>
            <a:r>
              <a:rPr dirty="0" sz="1800" spc="-10">
                <a:solidFill>
                  <a:srgbClr val="FFFFFF"/>
                </a:solidFill>
                <a:latin typeface="Calibri"/>
                <a:cs typeface="Calibri"/>
              </a:rPr>
              <a:t>meilleure solution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4" name="object 44" descr=""/>
          <p:cNvSpPr/>
          <p:nvPr/>
        </p:nvSpPr>
        <p:spPr>
          <a:xfrm>
            <a:off x="3312414" y="1043177"/>
            <a:ext cx="4794885" cy="792480"/>
          </a:xfrm>
          <a:custGeom>
            <a:avLst/>
            <a:gdLst/>
            <a:ahLst/>
            <a:cxnLst/>
            <a:rect l="l" t="t" r="r" b="b"/>
            <a:pathLst>
              <a:path w="4794884" h="792480">
                <a:moveTo>
                  <a:pt x="0" y="0"/>
                </a:moveTo>
                <a:lnTo>
                  <a:pt x="4662424" y="0"/>
                </a:lnTo>
                <a:lnTo>
                  <a:pt x="4794504" y="132080"/>
                </a:lnTo>
                <a:lnTo>
                  <a:pt x="4794504" y="792480"/>
                </a:lnTo>
                <a:lnTo>
                  <a:pt x="132080" y="792480"/>
                </a:lnTo>
                <a:lnTo>
                  <a:pt x="0" y="660400"/>
                </a:lnTo>
                <a:lnTo>
                  <a:pt x="0" y="0"/>
                </a:lnTo>
                <a:close/>
              </a:path>
            </a:pathLst>
          </a:custGeom>
          <a:ln w="25399">
            <a:solidFill>
              <a:srgbClr val="1B75B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 descr=""/>
          <p:cNvSpPr txBox="1"/>
          <p:nvPr/>
        </p:nvSpPr>
        <p:spPr>
          <a:xfrm>
            <a:off x="3972208" y="1123472"/>
            <a:ext cx="3494404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Communication</a:t>
            </a:r>
            <a:r>
              <a:rPr dirty="0" sz="16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constante</a:t>
            </a:r>
            <a:r>
              <a:rPr dirty="0" sz="16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avec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les</a:t>
            </a:r>
            <a:r>
              <a:rPr dirty="0" sz="16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parties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9900800" y="6599693"/>
            <a:ext cx="2198370" cy="1657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50"/>
              </a:lnSpc>
            </a:pPr>
            <a:r>
              <a:rPr dirty="0" sz="1100">
                <a:solidFill>
                  <a:srgbClr val="888888"/>
                </a:solidFill>
                <a:latin typeface="Calibri"/>
                <a:cs typeface="Calibri"/>
              </a:rPr>
              <a:t>Groupe –</a:t>
            </a:r>
            <a:r>
              <a:rPr dirty="0" sz="11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TransÉnergie </a:t>
            </a:r>
            <a:r>
              <a:rPr dirty="0" sz="1100">
                <a:solidFill>
                  <a:srgbClr val="888888"/>
                </a:solidFill>
                <a:latin typeface="Calibri"/>
                <a:cs typeface="Calibri"/>
              </a:rPr>
              <a:t>et </a:t>
            </a: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équipement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8" name="object 48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16</a:t>
            </a:fld>
          </a:p>
        </p:txBody>
      </p:sp>
      <p:sp>
        <p:nvSpPr>
          <p:cNvPr id="46" name="object 46" descr=""/>
          <p:cNvSpPr txBox="1"/>
          <p:nvPr/>
        </p:nvSpPr>
        <p:spPr>
          <a:xfrm>
            <a:off x="4209965" y="1367311"/>
            <a:ext cx="301942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prenantes</a:t>
            </a:r>
            <a:r>
              <a:rPr dirty="0" sz="1600" spc="-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tout</a:t>
            </a:r>
            <a:r>
              <a:rPr dirty="0" sz="16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au</a:t>
            </a:r>
            <a:r>
              <a:rPr dirty="0" sz="16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long</a:t>
            </a:r>
            <a:r>
              <a:rPr dirty="0" sz="16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du</a:t>
            </a:r>
            <a:r>
              <a:rPr dirty="0" sz="16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processus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  <p:transition spd="med">
    <p:fade thruBlk="0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618912" y="168655"/>
            <a:ext cx="401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Public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Exemple</a:t>
            </a:r>
            <a:r>
              <a:rPr dirty="0" spc="-130"/>
              <a:t> </a:t>
            </a:r>
            <a:r>
              <a:rPr dirty="0"/>
              <a:t>de</a:t>
            </a:r>
            <a:r>
              <a:rPr dirty="0" spc="-114"/>
              <a:t> </a:t>
            </a:r>
            <a:r>
              <a:rPr dirty="0" spc="-10"/>
              <a:t>problématiques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11243443" y="6564641"/>
            <a:ext cx="85598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Hydro-Québec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224" y="6578101"/>
            <a:ext cx="16891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25">
                <a:solidFill>
                  <a:srgbClr val="888888"/>
                </a:solidFill>
                <a:latin typeface="Calibri"/>
                <a:cs typeface="Calibri"/>
              </a:rPr>
              <a:t>18</a:t>
            </a:r>
            <a:endParaRPr sz="1100">
              <a:latin typeface="Calibri"/>
              <a:cs typeface="Calibri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1278637"/>
            <a:ext cx="202691" cy="213359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1720596"/>
            <a:ext cx="202691" cy="213359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2148840"/>
            <a:ext cx="178307" cy="178307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2529840"/>
            <a:ext cx="178307" cy="178307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2910840"/>
            <a:ext cx="178307" cy="178307"/>
          </a:xfrm>
          <a:prstGeom prst="rect">
            <a:avLst/>
          </a:prstGeom>
        </p:spPr>
      </p:pic>
      <p:sp>
        <p:nvSpPr>
          <p:cNvPr id="11" name="object 11" descr=""/>
          <p:cNvSpPr txBox="1"/>
          <p:nvPr/>
        </p:nvSpPr>
        <p:spPr>
          <a:xfrm>
            <a:off x="1049851" y="1095248"/>
            <a:ext cx="5889625" cy="53143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1149350">
              <a:lnSpc>
                <a:spcPct val="120800"/>
              </a:lnSpc>
              <a:spcBef>
                <a:spcPts val="100"/>
              </a:spcBef>
            </a:pP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Intégration</a:t>
            </a:r>
            <a:r>
              <a:rPr dirty="0" sz="2400" spc="-8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d’une</a:t>
            </a:r>
            <a:r>
              <a:rPr dirty="0" sz="2400" spc="-8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nouvelle</a:t>
            </a:r>
            <a:r>
              <a:rPr dirty="0" sz="2400" spc="-7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3366"/>
                </a:solidFill>
                <a:latin typeface="Calibri"/>
                <a:cs typeface="Calibri"/>
              </a:rPr>
              <a:t>production Évolution</a:t>
            </a:r>
            <a:r>
              <a:rPr dirty="0" sz="24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4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24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3366"/>
                </a:solidFill>
                <a:latin typeface="Calibri"/>
                <a:cs typeface="Calibri"/>
              </a:rPr>
              <a:t>charge</a:t>
            </a:r>
            <a:endParaRPr sz="2400">
              <a:latin typeface="Calibri"/>
              <a:cs typeface="Calibri"/>
            </a:endParaRPr>
          </a:p>
          <a:p>
            <a:pPr marL="358140" marR="4145279">
              <a:lnSpc>
                <a:spcPct val="125000"/>
              </a:lnSpc>
              <a:spcBef>
                <a:spcPts val="25"/>
              </a:spcBef>
            </a:pP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Croissance Décroissance Déplacement</a:t>
            </a:r>
            <a:endParaRPr sz="2000">
              <a:latin typeface="Calibri"/>
              <a:cs typeface="Calibri"/>
            </a:endParaRPr>
          </a:p>
          <a:p>
            <a:pPr marL="12700" marR="1941830">
              <a:lnSpc>
                <a:spcPts val="3479"/>
              </a:lnSpc>
              <a:spcBef>
                <a:spcPts val="190"/>
              </a:spcBef>
            </a:pPr>
            <a:r>
              <a:rPr dirty="0" sz="2400" spc="-10">
                <a:solidFill>
                  <a:srgbClr val="003366"/>
                </a:solidFill>
                <a:latin typeface="Calibri"/>
                <a:cs typeface="Calibri"/>
              </a:rPr>
              <a:t>Pérennité</a:t>
            </a:r>
            <a:r>
              <a:rPr dirty="0" sz="2400" spc="-10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3366"/>
                </a:solidFill>
                <a:latin typeface="Calibri"/>
                <a:cs typeface="Calibri"/>
              </a:rPr>
              <a:t>d’équipements Démantèlement</a:t>
            </a:r>
            <a:r>
              <a:rPr dirty="0" sz="24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3366"/>
                </a:solidFill>
                <a:latin typeface="Calibri"/>
                <a:cs typeface="Calibri"/>
              </a:rPr>
              <a:t>d’équipements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Nouvelle</a:t>
            </a:r>
            <a:r>
              <a:rPr dirty="0" sz="2400" spc="-9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3366"/>
                </a:solidFill>
                <a:latin typeface="Calibri"/>
                <a:cs typeface="Calibri"/>
              </a:rPr>
              <a:t>interconnexion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dirty="0" sz="2400" spc="-10">
                <a:solidFill>
                  <a:srgbClr val="003366"/>
                </a:solidFill>
                <a:latin typeface="Calibri"/>
                <a:cs typeface="Calibri"/>
              </a:rPr>
              <a:t>Conformité</a:t>
            </a:r>
            <a:r>
              <a:rPr dirty="0" sz="2400" spc="-7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à</a:t>
            </a:r>
            <a:r>
              <a:rPr dirty="0" sz="24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une</a:t>
            </a:r>
            <a:r>
              <a:rPr dirty="0" sz="24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nouvelle</a:t>
            </a:r>
            <a:r>
              <a:rPr dirty="0" sz="24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norme</a:t>
            </a:r>
            <a:r>
              <a:rPr dirty="0" sz="24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(ou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mise</a:t>
            </a:r>
            <a:r>
              <a:rPr dirty="0" sz="20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à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jour)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Et</a:t>
            </a:r>
            <a:r>
              <a:rPr dirty="0" sz="24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plein</a:t>
            </a:r>
            <a:r>
              <a:rPr dirty="0" sz="24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3366"/>
                </a:solidFill>
                <a:latin typeface="Calibri"/>
                <a:cs typeface="Calibri"/>
              </a:rPr>
              <a:t>d’autres!</a:t>
            </a:r>
            <a:endParaRPr sz="2400">
              <a:latin typeface="Calibri"/>
              <a:cs typeface="Calibri"/>
            </a:endParaRPr>
          </a:p>
          <a:p>
            <a:pPr marL="134620" marR="189865" indent="30480">
              <a:lnSpc>
                <a:spcPct val="100000"/>
              </a:lnSpc>
              <a:spcBef>
                <a:spcPts val="2525"/>
              </a:spcBef>
            </a:pP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Il</a:t>
            </a:r>
            <a:r>
              <a:rPr dirty="0" sz="2400" spc="-5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n’y</a:t>
            </a:r>
            <a:r>
              <a:rPr dirty="0" sz="2400" spc="-4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a</a:t>
            </a:r>
            <a:r>
              <a:rPr dirty="0" sz="2400" spc="-4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pas</a:t>
            </a:r>
            <a:r>
              <a:rPr dirty="0" sz="2400" spc="-4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une</a:t>
            </a:r>
            <a:r>
              <a:rPr dirty="0" sz="2400" spc="-4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solution,</a:t>
            </a:r>
            <a:r>
              <a:rPr dirty="0" sz="2400" spc="-4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mais</a:t>
            </a:r>
            <a:r>
              <a:rPr dirty="0" sz="2400" spc="-4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2400" spc="-5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 b="1">
                <a:solidFill>
                  <a:srgbClr val="003366"/>
                </a:solidFill>
                <a:latin typeface="Calibri"/>
                <a:cs typeface="Calibri"/>
              </a:rPr>
              <a:t>solutions </a:t>
            </a:r>
            <a:r>
              <a:rPr dirty="0" sz="2400" spc="-20" b="1">
                <a:solidFill>
                  <a:srgbClr val="003366"/>
                </a:solidFill>
                <a:latin typeface="Calibri"/>
                <a:cs typeface="Calibri"/>
              </a:rPr>
              <a:t>lorsqu’on</a:t>
            </a:r>
            <a:r>
              <a:rPr dirty="0" sz="2400" spc="-6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pense</a:t>
            </a:r>
            <a:r>
              <a:rPr dirty="0" sz="2400" spc="-4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à</a:t>
            </a:r>
            <a:r>
              <a:rPr dirty="0" sz="2400" spc="-4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2400" spc="-4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planification</a:t>
            </a:r>
            <a:r>
              <a:rPr dirty="0" sz="2400" spc="-5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du</a:t>
            </a:r>
            <a:r>
              <a:rPr dirty="0" sz="2400" spc="-3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 b="1">
                <a:solidFill>
                  <a:srgbClr val="003366"/>
                </a:solidFill>
                <a:latin typeface="Calibri"/>
                <a:cs typeface="Calibri"/>
              </a:rPr>
              <a:t>réseau.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12" name="object 1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90" y="3305568"/>
            <a:ext cx="202685" cy="213347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3747516"/>
            <a:ext cx="202691" cy="213359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4189477"/>
            <a:ext cx="202691" cy="213359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90" y="4631448"/>
            <a:ext cx="202685" cy="213347"/>
          </a:xfrm>
          <a:prstGeom prst="rect">
            <a:avLst/>
          </a:prstGeom>
        </p:spPr>
      </p:pic>
      <p:pic>
        <p:nvPicPr>
          <p:cNvPr id="16" name="object 1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5073396"/>
            <a:ext cx="202691" cy="213359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952232" y="1158240"/>
            <a:ext cx="3397617" cy="4643627"/>
          </a:xfrm>
          <a:prstGeom prst="rect">
            <a:avLst/>
          </a:prstGeom>
        </p:spPr>
      </p:pic>
    </p:spTree>
  </p:cSld>
  <p:clrMapOvr>
    <a:masterClrMapping/>
  </p:clrMapOvr>
  <p:transition spd="med">
    <p:fade thruBlk="0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618912" y="168655"/>
            <a:ext cx="401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Public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La</a:t>
            </a:r>
            <a:r>
              <a:rPr dirty="0" spc="-90"/>
              <a:t> </a:t>
            </a:r>
            <a:r>
              <a:rPr dirty="0"/>
              <a:t>collecte</a:t>
            </a:r>
            <a:r>
              <a:rPr dirty="0" spc="-85"/>
              <a:t> </a:t>
            </a:r>
            <a:r>
              <a:rPr dirty="0"/>
              <a:t>de</a:t>
            </a:r>
            <a:r>
              <a:rPr dirty="0" spc="-85"/>
              <a:t> </a:t>
            </a:r>
            <a:r>
              <a:rPr dirty="0" spc="-10"/>
              <a:t>données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9900800" y="6564641"/>
            <a:ext cx="219837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solidFill>
                  <a:srgbClr val="888888"/>
                </a:solidFill>
                <a:latin typeface="Calibri"/>
                <a:cs typeface="Calibri"/>
              </a:rPr>
              <a:t>Groupe –</a:t>
            </a:r>
            <a:r>
              <a:rPr dirty="0" sz="11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TransÉnergie </a:t>
            </a:r>
            <a:r>
              <a:rPr dirty="0" sz="1100">
                <a:solidFill>
                  <a:srgbClr val="888888"/>
                </a:solidFill>
                <a:latin typeface="Calibri"/>
                <a:cs typeface="Calibri"/>
              </a:rPr>
              <a:t>et </a:t>
            </a: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équipement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54" y="6578101"/>
            <a:ext cx="16891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25">
                <a:solidFill>
                  <a:srgbClr val="888888"/>
                </a:solidFill>
                <a:latin typeface="Calibri"/>
                <a:cs typeface="Calibri"/>
              </a:rPr>
              <a:t>19</a:t>
            </a:r>
            <a:endParaRPr sz="1100">
              <a:latin typeface="Calibri"/>
              <a:cs typeface="Calibri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1266445"/>
            <a:ext cx="178307" cy="178307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1639825"/>
            <a:ext cx="152400" cy="160019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1990345"/>
            <a:ext cx="152400" cy="160019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2340864"/>
            <a:ext cx="152400" cy="160019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2699005"/>
            <a:ext cx="178307" cy="178307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3072384"/>
            <a:ext cx="152400" cy="160019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3422905"/>
            <a:ext cx="152400" cy="160019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3781045"/>
            <a:ext cx="178307" cy="178307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4154425"/>
            <a:ext cx="152400" cy="160019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4504945"/>
            <a:ext cx="152400" cy="160019"/>
          </a:xfrm>
          <a:prstGeom prst="rect">
            <a:avLst/>
          </a:prstGeom>
        </p:spPr>
      </p:pic>
      <p:pic>
        <p:nvPicPr>
          <p:cNvPr id="16" name="object 1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5129784"/>
            <a:ext cx="152400" cy="160019"/>
          </a:xfrm>
          <a:prstGeom prst="rect">
            <a:avLst/>
          </a:prstGeom>
        </p:spPr>
      </p:pic>
      <p:pic>
        <p:nvPicPr>
          <p:cNvPr id="17" name="object 1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5724145"/>
            <a:ext cx="152400" cy="160019"/>
          </a:xfrm>
          <a:prstGeom prst="rect">
            <a:avLst/>
          </a:prstGeom>
        </p:spPr>
      </p:pic>
      <p:pic>
        <p:nvPicPr>
          <p:cNvPr id="18" name="object 1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6318505"/>
            <a:ext cx="152400" cy="160019"/>
          </a:xfrm>
          <a:prstGeom prst="rect">
            <a:avLst/>
          </a:prstGeom>
        </p:spPr>
      </p:pic>
      <p:sp>
        <p:nvSpPr>
          <p:cNvPr id="19" name="object 19" descr=""/>
          <p:cNvSpPr txBox="1"/>
          <p:nvPr/>
        </p:nvSpPr>
        <p:spPr>
          <a:xfrm>
            <a:off x="1049851" y="1088642"/>
            <a:ext cx="5972175" cy="5447030"/>
          </a:xfrm>
          <a:prstGeom prst="rect">
            <a:avLst/>
          </a:prstGeom>
        </p:spPr>
        <p:txBody>
          <a:bodyPr wrap="square" lIns="0" tIns="990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Une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étape</a:t>
            </a:r>
            <a:r>
              <a:rPr dirty="0" sz="2000" spc="-5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essentielle</a:t>
            </a:r>
            <a:r>
              <a:rPr dirty="0" sz="2000" spc="-5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à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réalisation</a:t>
            </a:r>
            <a:r>
              <a:rPr dirty="0" sz="20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d’une</a:t>
            </a:r>
            <a:r>
              <a:rPr dirty="0" sz="2000" spc="-7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analyse</a:t>
            </a:r>
            <a:endParaRPr sz="2000">
              <a:latin typeface="Calibri"/>
              <a:cs typeface="Calibri"/>
            </a:endParaRPr>
          </a:p>
          <a:p>
            <a:pPr marL="358140" marR="2113280">
              <a:lnSpc>
                <a:spcPct val="127800"/>
              </a:lnSpc>
              <a:spcBef>
                <a:spcPts val="5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Connaître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tous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les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scénarios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à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étudier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Modèles</a:t>
            </a:r>
            <a:r>
              <a:rPr dirty="0" sz="18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représentatifs Représentation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fidèle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du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réseau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95"/>
              </a:spcBef>
            </a:pP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Différents</a:t>
            </a:r>
            <a:r>
              <a:rPr dirty="0" sz="20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leviers</a:t>
            </a:r>
            <a:r>
              <a:rPr dirty="0" sz="2000" spc="-5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pour</a:t>
            </a:r>
            <a:r>
              <a:rPr dirty="0" sz="2000" spc="-8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obtenir</a:t>
            </a:r>
            <a:r>
              <a:rPr dirty="0" sz="20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les</a:t>
            </a:r>
            <a:r>
              <a:rPr dirty="0" sz="20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données</a:t>
            </a:r>
            <a:r>
              <a:rPr dirty="0" sz="2000" spc="-7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requises</a:t>
            </a:r>
            <a:endParaRPr sz="200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  <a:spcBef>
                <a:spcPts val="605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Exigences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raccordement</a:t>
            </a:r>
            <a:endParaRPr sz="180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  <a:spcBef>
                <a:spcPts val="600"/>
              </a:spcBef>
            </a:pP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MOD-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032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(Model-On-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Demand</a:t>
            </a:r>
            <a:r>
              <a:rPr dirty="0" sz="1600" spc="-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–</a:t>
            </a:r>
            <a:r>
              <a:rPr dirty="0" sz="16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norme</a:t>
            </a:r>
            <a:r>
              <a:rPr dirty="0" sz="1600" spc="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NERC)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95"/>
              </a:spcBef>
            </a:pP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Plusieurs</a:t>
            </a:r>
            <a:r>
              <a:rPr dirty="0" sz="2000" spc="-11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sources</a:t>
            </a:r>
            <a:endParaRPr sz="200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  <a:spcBef>
                <a:spcPts val="605"/>
              </a:spcBef>
            </a:pP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Clients</a:t>
            </a:r>
            <a:endParaRPr sz="1800">
              <a:latin typeface="Calibri"/>
              <a:cs typeface="Calibri"/>
            </a:endParaRPr>
          </a:p>
          <a:p>
            <a:pPr marL="358140" marR="763905">
              <a:lnSpc>
                <a:spcPct val="100000"/>
              </a:lnSpc>
              <a:spcBef>
                <a:spcPts val="600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Acteurs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en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aménagement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du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territoire (consultation régionale)</a:t>
            </a:r>
            <a:endParaRPr sz="1800">
              <a:latin typeface="Calibri"/>
              <a:cs typeface="Calibri"/>
            </a:endParaRPr>
          </a:p>
          <a:p>
            <a:pPr marL="358140" marR="5080">
              <a:lnSpc>
                <a:spcPct val="101000"/>
              </a:lnSpc>
              <a:spcBef>
                <a:spcPts val="580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Équipes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partout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chez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Hydro-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Québec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(prévision</a:t>
            </a:r>
            <a:r>
              <a:rPr dirty="0" sz="16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6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16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charge,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RED,</a:t>
            </a:r>
            <a:r>
              <a:rPr dirty="0" sz="16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données</a:t>
            </a:r>
            <a:r>
              <a:rPr dirty="0" sz="16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16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centrales,</a:t>
            </a:r>
            <a:r>
              <a:rPr dirty="0" sz="16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20">
                <a:solidFill>
                  <a:srgbClr val="003366"/>
                </a:solidFill>
                <a:latin typeface="Calibri"/>
                <a:cs typeface="Calibri"/>
              </a:rPr>
              <a:t>etc.)</a:t>
            </a:r>
            <a:endParaRPr sz="1600">
              <a:latin typeface="Calibri"/>
              <a:cs typeface="Calibri"/>
            </a:endParaRPr>
          </a:p>
          <a:p>
            <a:pPr marL="358140" marR="443865" indent="-635">
              <a:lnSpc>
                <a:spcPct val="101000"/>
              </a:lnSpc>
              <a:spcBef>
                <a:spcPts val="555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Autres</a:t>
            </a:r>
            <a:r>
              <a:rPr dirty="0" sz="1800" spc="-6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planificateurs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(plan</a:t>
            </a:r>
            <a:r>
              <a:rPr dirty="0" sz="16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d’évolution,</a:t>
            </a:r>
            <a:r>
              <a:rPr dirty="0" sz="16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contraintes</a:t>
            </a:r>
            <a:r>
              <a:rPr dirty="0" sz="16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connues,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arrimage</a:t>
            </a:r>
            <a:r>
              <a:rPr dirty="0" sz="16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6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besoins)</a:t>
            </a:r>
            <a:endParaRPr sz="160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  <a:spcBef>
                <a:spcPts val="580"/>
              </a:spcBef>
            </a:pP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Etc.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20" name="object 2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952231" y="1158239"/>
            <a:ext cx="3399776" cy="4643628"/>
          </a:xfrm>
          <a:prstGeom prst="rect">
            <a:avLst/>
          </a:prstGeom>
        </p:spPr>
      </p:pic>
    </p:spTree>
  </p:cSld>
  <p:clrMapOvr>
    <a:masterClrMapping/>
  </p:clrMapOvr>
  <p:transition spd="med">
    <p:fade thruBlk="0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618912" y="168655"/>
            <a:ext cx="401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Public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03699" y="258730"/>
            <a:ext cx="3278504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Mise</a:t>
            </a:r>
            <a:r>
              <a:rPr dirty="0" spc="-60"/>
              <a:t> </a:t>
            </a:r>
            <a:r>
              <a:rPr dirty="0"/>
              <a:t>en</a:t>
            </a:r>
            <a:r>
              <a:rPr dirty="0" spc="-60"/>
              <a:t> </a:t>
            </a:r>
            <a:r>
              <a:rPr dirty="0" spc="-10"/>
              <a:t>contexte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9900800" y="6564641"/>
            <a:ext cx="219837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solidFill>
                  <a:srgbClr val="888888"/>
                </a:solidFill>
                <a:latin typeface="Calibri"/>
                <a:cs typeface="Calibri"/>
              </a:rPr>
              <a:t>Groupe –</a:t>
            </a:r>
            <a:r>
              <a:rPr dirty="0" sz="11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TransÉnergie </a:t>
            </a:r>
            <a:r>
              <a:rPr dirty="0" sz="1100">
                <a:solidFill>
                  <a:srgbClr val="888888"/>
                </a:solidFill>
                <a:latin typeface="Calibri"/>
                <a:cs typeface="Calibri"/>
              </a:rPr>
              <a:t>et </a:t>
            </a: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équipement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54" y="6578101"/>
            <a:ext cx="9652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0">
                <a:solidFill>
                  <a:srgbClr val="888888"/>
                </a:solidFill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772483" y="1144017"/>
            <a:ext cx="6872605" cy="2708910"/>
          </a:xfrm>
          <a:prstGeom prst="rect">
            <a:avLst/>
          </a:prstGeom>
        </p:spPr>
        <p:txBody>
          <a:bodyPr wrap="square" lIns="0" tIns="47625" rIns="0" bIns="0" rtlCol="0" vert="horz">
            <a:spAutoFit/>
          </a:bodyPr>
          <a:lstStyle/>
          <a:p>
            <a:pPr marL="12700" marR="297815">
              <a:lnSpc>
                <a:spcPts val="2160"/>
              </a:lnSpc>
              <a:spcBef>
                <a:spcPts val="375"/>
              </a:spcBef>
            </a:pP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Cette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présentation</a:t>
            </a:r>
            <a:r>
              <a:rPr dirty="0" sz="20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à</a:t>
            </a:r>
            <a:r>
              <a:rPr dirty="0" sz="20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pour</a:t>
            </a:r>
            <a:r>
              <a:rPr dirty="0" sz="20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but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d’introduire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20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manière</a:t>
            </a:r>
            <a:r>
              <a:rPr dirty="0" sz="2000" spc="-4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dont</a:t>
            </a:r>
            <a:r>
              <a:rPr dirty="0" sz="2000" spc="-5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25" b="1">
                <a:solidFill>
                  <a:srgbClr val="003366"/>
                </a:solidFill>
                <a:latin typeface="Calibri"/>
                <a:cs typeface="Calibri"/>
              </a:rPr>
              <a:t>les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études</a:t>
            </a:r>
            <a:r>
              <a:rPr dirty="0" sz="2000" spc="-6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en</a:t>
            </a:r>
            <a:r>
              <a:rPr dirty="0" sz="2000" spc="-3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planification</a:t>
            </a:r>
            <a:r>
              <a:rPr dirty="0" sz="2000" spc="-7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du</a:t>
            </a:r>
            <a:r>
              <a:rPr dirty="0" sz="2000" spc="-4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réseau</a:t>
            </a:r>
            <a:r>
              <a:rPr dirty="0" sz="2000" spc="-3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sont</a:t>
            </a:r>
            <a:r>
              <a:rPr dirty="0" sz="2000" spc="-5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réalisées</a:t>
            </a:r>
            <a:r>
              <a:rPr dirty="0" sz="2000" spc="-4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et</a:t>
            </a:r>
            <a:r>
              <a:rPr dirty="0" sz="20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25">
                <a:solidFill>
                  <a:srgbClr val="003366"/>
                </a:solidFill>
                <a:latin typeface="Calibri"/>
                <a:cs typeface="Calibri"/>
              </a:rPr>
              <a:t>non </a:t>
            </a:r>
            <a:r>
              <a:rPr dirty="0" sz="2000" spc="-20">
                <a:solidFill>
                  <a:srgbClr val="003366"/>
                </a:solidFill>
                <a:latin typeface="Calibri"/>
                <a:cs typeface="Calibri"/>
              </a:rPr>
              <a:t>d’expliquer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toute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planification</a:t>
            </a:r>
            <a:r>
              <a:rPr dirty="0" sz="20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du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réseau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(ce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qui</a:t>
            </a:r>
            <a:r>
              <a:rPr dirty="0" sz="20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demanderait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une</a:t>
            </a:r>
            <a:r>
              <a:rPr dirty="0" sz="2000" spc="-6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volumineuse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présentation!)</a:t>
            </a:r>
            <a:endParaRPr sz="2000">
              <a:latin typeface="Calibri"/>
              <a:cs typeface="Calibri"/>
            </a:endParaRPr>
          </a:p>
          <a:p>
            <a:pPr marL="12700" marR="83820">
              <a:lnSpc>
                <a:spcPts val="2160"/>
              </a:lnSpc>
              <a:spcBef>
                <a:spcPts val="1800"/>
              </a:spcBef>
            </a:pPr>
            <a:r>
              <a:rPr dirty="0" sz="2000" spc="-30">
                <a:solidFill>
                  <a:srgbClr val="003366"/>
                </a:solidFill>
                <a:latin typeface="Calibri"/>
                <a:cs typeface="Calibri"/>
              </a:rPr>
              <a:t>Toutefois,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pour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réussir</a:t>
            </a:r>
            <a:r>
              <a:rPr dirty="0" sz="20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à</a:t>
            </a:r>
            <a:r>
              <a:rPr dirty="0" sz="20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comprendre</a:t>
            </a:r>
            <a:r>
              <a:rPr dirty="0" sz="20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20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méthodologie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études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quelques</a:t>
            </a:r>
            <a:r>
              <a:rPr dirty="0" sz="2000" spc="-7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notions</a:t>
            </a:r>
            <a:r>
              <a:rPr dirty="0" sz="2000" spc="-7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les</a:t>
            </a:r>
            <a:r>
              <a:rPr dirty="0" sz="20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entourant</a:t>
            </a:r>
            <a:r>
              <a:rPr dirty="0" sz="20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doivent</a:t>
            </a:r>
            <a:r>
              <a:rPr dirty="0" sz="20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également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être</a:t>
            </a:r>
            <a:r>
              <a:rPr dirty="0" sz="20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introduite</a:t>
            </a:r>
            <a:endParaRPr sz="2000">
              <a:latin typeface="Calibri"/>
              <a:cs typeface="Calibri"/>
            </a:endParaRPr>
          </a:p>
          <a:p>
            <a:pPr marL="12700" marR="5080">
              <a:lnSpc>
                <a:spcPts val="2160"/>
              </a:lnSpc>
              <a:spcBef>
                <a:spcPts val="1800"/>
              </a:spcBef>
            </a:pP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Cette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présentation</a:t>
            </a:r>
            <a:r>
              <a:rPr dirty="0" sz="20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ne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présente</a:t>
            </a:r>
            <a:r>
              <a:rPr dirty="0" sz="20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pas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tous</a:t>
            </a:r>
            <a:r>
              <a:rPr dirty="0" sz="20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les</a:t>
            </a:r>
            <a:r>
              <a:rPr dirty="0" sz="20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aspects</a:t>
            </a:r>
            <a:r>
              <a:rPr dirty="0" sz="20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façon exhaustives,</a:t>
            </a:r>
            <a:r>
              <a:rPr dirty="0" sz="2000" spc="-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mais</a:t>
            </a:r>
            <a:r>
              <a:rPr dirty="0" sz="20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se</a:t>
            </a:r>
            <a:r>
              <a:rPr dirty="0" sz="20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veut</a:t>
            </a:r>
            <a:r>
              <a:rPr dirty="0" sz="20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plutôt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donner</a:t>
            </a:r>
            <a:r>
              <a:rPr dirty="0" sz="20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un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aperçu</a:t>
            </a:r>
            <a:r>
              <a:rPr dirty="0" sz="20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haut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niveau.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  <p:transition spd="med">
    <p:fade thruBlk="0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618912" y="168655"/>
            <a:ext cx="401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Public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Analyse</a:t>
            </a:r>
            <a:r>
              <a:rPr dirty="0" spc="-90"/>
              <a:t> </a:t>
            </a:r>
            <a:r>
              <a:rPr dirty="0"/>
              <a:t>de</a:t>
            </a:r>
            <a:r>
              <a:rPr dirty="0" spc="-85"/>
              <a:t> </a:t>
            </a:r>
            <a:r>
              <a:rPr dirty="0" spc="-10"/>
              <a:t>planification</a:t>
            </a:r>
          </a:p>
        </p:txBody>
      </p:sp>
      <p:grpSp>
        <p:nvGrpSpPr>
          <p:cNvPr id="4" name="object 4" descr=""/>
          <p:cNvGrpSpPr/>
          <p:nvPr/>
        </p:nvGrpSpPr>
        <p:grpSpPr>
          <a:xfrm>
            <a:off x="263652" y="1421893"/>
            <a:ext cx="11483340" cy="426720"/>
            <a:chOff x="263652" y="1421893"/>
            <a:chExt cx="11483340" cy="426720"/>
          </a:xfrm>
        </p:grpSpPr>
        <p:sp>
          <p:nvSpPr>
            <p:cNvPr id="5" name="object 5" descr=""/>
            <p:cNvSpPr/>
            <p:nvPr/>
          </p:nvSpPr>
          <p:spPr>
            <a:xfrm>
              <a:off x="2228087" y="1432561"/>
              <a:ext cx="1602105" cy="416559"/>
            </a:xfrm>
            <a:custGeom>
              <a:avLst/>
              <a:gdLst/>
              <a:ahLst/>
              <a:cxnLst/>
              <a:rect l="l" t="t" r="r" b="b"/>
              <a:pathLst>
                <a:path w="1602104" h="416560">
                  <a:moveTo>
                    <a:pt x="1532382" y="0"/>
                  </a:moveTo>
                  <a:lnTo>
                    <a:pt x="69342" y="0"/>
                  </a:lnTo>
                  <a:lnTo>
                    <a:pt x="42353" y="5448"/>
                  </a:lnTo>
                  <a:lnTo>
                    <a:pt x="20312" y="20307"/>
                  </a:lnTo>
                  <a:lnTo>
                    <a:pt x="5450" y="42348"/>
                  </a:lnTo>
                  <a:lnTo>
                    <a:pt x="0" y="69341"/>
                  </a:lnTo>
                  <a:lnTo>
                    <a:pt x="0" y="346709"/>
                  </a:lnTo>
                  <a:lnTo>
                    <a:pt x="5450" y="373698"/>
                  </a:lnTo>
                  <a:lnTo>
                    <a:pt x="20312" y="395739"/>
                  </a:lnTo>
                  <a:lnTo>
                    <a:pt x="42353" y="410601"/>
                  </a:lnTo>
                  <a:lnTo>
                    <a:pt x="69342" y="416051"/>
                  </a:lnTo>
                  <a:lnTo>
                    <a:pt x="1532382" y="416051"/>
                  </a:lnTo>
                  <a:lnTo>
                    <a:pt x="1559370" y="410601"/>
                  </a:lnTo>
                  <a:lnTo>
                    <a:pt x="1581411" y="395739"/>
                  </a:lnTo>
                  <a:lnTo>
                    <a:pt x="1596273" y="373698"/>
                  </a:lnTo>
                  <a:lnTo>
                    <a:pt x="1601724" y="346709"/>
                  </a:lnTo>
                  <a:lnTo>
                    <a:pt x="1601724" y="69341"/>
                  </a:lnTo>
                  <a:lnTo>
                    <a:pt x="1596273" y="42348"/>
                  </a:lnTo>
                  <a:lnTo>
                    <a:pt x="1581411" y="20307"/>
                  </a:lnTo>
                  <a:lnTo>
                    <a:pt x="1559370" y="5448"/>
                  </a:lnTo>
                  <a:lnTo>
                    <a:pt x="1532382" y="0"/>
                  </a:lnTo>
                  <a:close/>
                </a:path>
              </a:pathLst>
            </a:custGeom>
            <a:solidFill>
              <a:srgbClr val="1223B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263652" y="1421904"/>
              <a:ext cx="11483340" cy="426720"/>
            </a:xfrm>
            <a:custGeom>
              <a:avLst/>
              <a:gdLst/>
              <a:ahLst/>
              <a:cxnLst/>
              <a:rect l="l" t="t" r="r" b="b"/>
              <a:pathLst>
                <a:path w="11483340" h="426719">
                  <a:moveTo>
                    <a:pt x="1603248" y="76962"/>
                  </a:moveTo>
                  <a:lnTo>
                    <a:pt x="1597787" y="49961"/>
                  </a:lnTo>
                  <a:lnTo>
                    <a:pt x="1582928" y="27927"/>
                  </a:lnTo>
                  <a:lnTo>
                    <a:pt x="1560893" y="13068"/>
                  </a:lnTo>
                  <a:lnTo>
                    <a:pt x="1533906" y="7620"/>
                  </a:lnTo>
                  <a:lnTo>
                    <a:pt x="69342" y="7620"/>
                  </a:lnTo>
                  <a:lnTo>
                    <a:pt x="42341" y="13068"/>
                  </a:lnTo>
                  <a:lnTo>
                    <a:pt x="20307" y="27927"/>
                  </a:lnTo>
                  <a:lnTo>
                    <a:pt x="5448" y="49961"/>
                  </a:lnTo>
                  <a:lnTo>
                    <a:pt x="0" y="76962"/>
                  </a:lnTo>
                  <a:lnTo>
                    <a:pt x="0" y="354330"/>
                  </a:lnTo>
                  <a:lnTo>
                    <a:pt x="5448" y="381317"/>
                  </a:lnTo>
                  <a:lnTo>
                    <a:pt x="20307" y="403352"/>
                  </a:lnTo>
                  <a:lnTo>
                    <a:pt x="42341" y="418211"/>
                  </a:lnTo>
                  <a:lnTo>
                    <a:pt x="69342" y="423672"/>
                  </a:lnTo>
                  <a:lnTo>
                    <a:pt x="1533906" y="423672"/>
                  </a:lnTo>
                  <a:lnTo>
                    <a:pt x="1560893" y="418211"/>
                  </a:lnTo>
                  <a:lnTo>
                    <a:pt x="1582928" y="403352"/>
                  </a:lnTo>
                  <a:lnTo>
                    <a:pt x="1597787" y="381317"/>
                  </a:lnTo>
                  <a:lnTo>
                    <a:pt x="1603248" y="354330"/>
                  </a:lnTo>
                  <a:lnTo>
                    <a:pt x="1603248" y="76962"/>
                  </a:lnTo>
                  <a:close/>
                </a:path>
                <a:path w="11483340" h="426719">
                  <a:moveTo>
                    <a:pt x="5533644" y="69596"/>
                  </a:moveTo>
                  <a:lnTo>
                    <a:pt x="5528170" y="42494"/>
                  </a:lnTo>
                  <a:lnTo>
                    <a:pt x="5513248" y="20370"/>
                  </a:lnTo>
                  <a:lnTo>
                    <a:pt x="5491124" y="5461"/>
                  </a:lnTo>
                  <a:lnTo>
                    <a:pt x="5464048" y="0"/>
                  </a:lnTo>
                  <a:lnTo>
                    <a:pt x="4001516" y="0"/>
                  </a:lnTo>
                  <a:lnTo>
                    <a:pt x="3974427" y="5461"/>
                  </a:lnTo>
                  <a:lnTo>
                    <a:pt x="3952303" y="20370"/>
                  </a:lnTo>
                  <a:lnTo>
                    <a:pt x="3937381" y="42494"/>
                  </a:lnTo>
                  <a:lnTo>
                    <a:pt x="3931920" y="69596"/>
                  </a:lnTo>
                  <a:lnTo>
                    <a:pt x="3931920" y="347980"/>
                  </a:lnTo>
                  <a:lnTo>
                    <a:pt x="3937381" y="375056"/>
                  </a:lnTo>
                  <a:lnTo>
                    <a:pt x="3952303" y="397179"/>
                  </a:lnTo>
                  <a:lnTo>
                    <a:pt x="3974427" y="412102"/>
                  </a:lnTo>
                  <a:lnTo>
                    <a:pt x="4001516" y="417576"/>
                  </a:lnTo>
                  <a:lnTo>
                    <a:pt x="5464048" y="417576"/>
                  </a:lnTo>
                  <a:lnTo>
                    <a:pt x="5491124" y="412102"/>
                  </a:lnTo>
                  <a:lnTo>
                    <a:pt x="5513248" y="397179"/>
                  </a:lnTo>
                  <a:lnTo>
                    <a:pt x="5528170" y="375056"/>
                  </a:lnTo>
                  <a:lnTo>
                    <a:pt x="5533644" y="347980"/>
                  </a:lnTo>
                  <a:lnTo>
                    <a:pt x="5533644" y="69596"/>
                  </a:lnTo>
                  <a:close/>
                </a:path>
                <a:path w="11483340" h="426719">
                  <a:moveTo>
                    <a:pt x="7505700" y="79997"/>
                  </a:moveTo>
                  <a:lnTo>
                    <a:pt x="7500239" y="53009"/>
                  </a:lnTo>
                  <a:lnTo>
                    <a:pt x="7485380" y="30962"/>
                  </a:lnTo>
                  <a:lnTo>
                    <a:pt x="7463345" y="16103"/>
                  </a:lnTo>
                  <a:lnTo>
                    <a:pt x="7436358" y="10655"/>
                  </a:lnTo>
                  <a:lnTo>
                    <a:pt x="5971794" y="10655"/>
                  </a:lnTo>
                  <a:lnTo>
                    <a:pt x="5944794" y="16103"/>
                  </a:lnTo>
                  <a:lnTo>
                    <a:pt x="5922759" y="30962"/>
                  </a:lnTo>
                  <a:lnTo>
                    <a:pt x="5907900" y="53009"/>
                  </a:lnTo>
                  <a:lnTo>
                    <a:pt x="5902452" y="79997"/>
                  </a:lnTo>
                  <a:lnTo>
                    <a:pt x="5902452" y="357365"/>
                  </a:lnTo>
                  <a:lnTo>
                    <a:pt x="5907900" y="384365"/>
                  </a:lnTo>
                  <a:lnTo>
                    <a:pt x="5922759" y="406400"/>
                  </a:lnTo>
                  <a:lnTo>
                    <a:pt x="5944794" y="421259"/>
                  </a:lnTo>
                  <a:lnTo>
                    <a:pt x="5971794" y="426707"/>
                  </a:lnTo>
                  <a:lnTo>
                    <a:pt x="7436358" y="426707"/>
                  </a:lnTo>
                  <a:lnTo>
                    <a:pt x="7463345" y="421259"/>
                  </a:lnTo>
                  <a:lnTo>
                    <a:pt x="7485380" y="406400"/>
                  </a:lnTo>
                  <a:lnTo>
                    <a:pt x="7500239" y="384365"/>
                  </a:lnTo>
                  <a:lnTo>
                    <a:pt x="7505700" y="357365"/>
                  </a:lnTo>
                  <a:lnTo>
                    <a:pt x="7505700" y="79997"/>
                  </a:lnTo>
                  <a:close/>
                </a:path>
                <a:path w="11483340" h="426719">
                  <a:moveTo>
                    <a:pt x="9492996" y="69596"/>
                  </a:moveTo>
                  <a:lnTo>
                    <a:pt x="9487522" y="42494"/>
                  </a:lnTo>
                  <a:lnTo>
                    <a:pt x="9472600" y="20370"/>
                  </a:lnTo>
                  <a:lnTo>
                    <a:pt x="9450476" y="5461"/>
                  </a:lnTo>
                  <a:lnTo>
                    <a:pt x="9423400" y="0"/>
                  </a:lnTo>
                  <a:lnTo>
                    <a:pt x="7959344" y="0"/>
                  </a:lnTo>
                  <a:lnTo>
                    <a:pt x="7932242" y="5461"/>
                  </a:lnTo>
                  <a:lnTo>
                    <a:pt x="7910119" y="20370"/>
                  </a:lnTo>
                  <a:lnTo>
                    <a:pt x="7895209" y="42494"/>
                  </a:lnTo>
                  <a:lnTo>
                    <a:pt x="7889748" y="69596"/>
                  </a:lnTo>
                  <a:lnTo>
                    <a:pt x="7889748" y="347980"/>
                  </a:lnTo>
                  <a:lnTo>
                    <a:pt x="7895209" y="375056"/>
                  </a:lnTo>
                  <a:lnTo>
                    <a:pt x="7910119" y="397179"/>
                  </a:lnTo>
                  <a:lnTo>
                    <a:pt x="7932242" y="412102"/>
                  </a:lnTo>
                  <a:lnTo>
                    <a:pt x="7959344" y="417576"/>
                  </a:lnTo>
                  <a:lnTo>
                    <a:pt x="9423400" y="417576"/>
                  </a:lnTo>
                  <a:lnTo>
                    <a:pt x="9450476" y="412102"/>
                  </a:lnTo>
                  <a:lnTo>
                    <a:pt x="9472600" y="397179"/>
                  </a:lnTo>
                  <a:lnTo>
                    <a:pt x="9487522" y="375056"/>
                  </a:lnTo>
                  <a:lnTo>
                    <a:pt x="9492996" y="347980"/>
                  </a:lnTo>
                  <a:lnTo>
                    <a:pt x="9492996" y="69596"/>
                  </a:lnTo>
                  <a:close/>
                </a:path>
                <a:path w="11483340" h="426719">
                  <a:moveTo>
                    <a:pt x="11483340" y="79997"/>
                  </a:moveTo>
                  <a:lnTo>
                    <a:pt x="11477879" y="53009"/>
                  </a:lnTo>
                  <a:lnTo>
                    <a:pt x="11463020" y="30962"/>
                  </a:lnTo>
                  <a:lnTo>
                    <a:pt x="11440986" y="16103"/>
                  </a:lnTo>
                  <a:lnTo>
                    <a:pt x="11413998" y="10655"/>
                  </a:lnTo>
                  <a:lnTo>
                    <a:pt x="9949434" y="10655"/>
                  </a:lnTo>
                  <a:lnTo>
                    <a:pt x="9922434" y="16103"/>
                  </a:lnTo>
                  <a:lnTo>
                    <a:pt x="9900399" y="30962"/>
                  </a:lnTo>
                  <a:lnTo>
                    <a:pt x="9885540" y="53009"/>
                  </a:lnTo>
                  <a:lnTo>
                    <a:pt x="9880092" y="79997"/>
                  </a:lnTo>
                  <a:lnTo>
                    <a:pt x="9880092" y="357365"/>
                  </a:lnTo>
                  <a:lnTo>
                    <a:pt x="9885540" y="384365"/>
                  </a:lnTo>
                  <a:lnTo>
                    <a:pt x="9900399" y="406400"/>
                  </a:lnTo>
                  <a:lnTo>
                    <a:pt x="9922434" y="421259"/>
                  </a:lnTo>
                  <a:lnTo>
                    <a:pt x="9949434" y="426707"/>
                  </a:lnTo>
                  <a:lnTo>
                    <a:pt x="11413998" y="426707"/>
                  </a:lnTo>
                  <a:lnTo>
                    <a:pt x="11440986" y="421259"/>
                  </a:lnTo>
                  <a:lnTo>
                    <a:pt x="11463020" y="406400"/>
                  </a:lnTo>
                  <a:lnTo>
                    <a:pt x="11477879" y="384365"/>
                  </a:lnTo>
                  <a:lnTo>
                    <a:pt x="11483340" y="357365"/>
                  </a:lnTo>
                  <a:lnTo>
                    <a:pt x="11483340" y="79997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 descr=""/>
          <p:cNvSpPr txBox="1"/>
          <p:nvPr/>
        </p:nvSpPr>
        <p:spPr>
          <a:xfrm>
            <a:off x="11243443" y="6564641"/>
            <a:ext cx="85598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Hydro-Québec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95224" y="6578101"/>
            <a:ext cx="16891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25">
                <a:solidFill>
                  <a:srgbClr val="888888"/>
                </a:solidFill>
                <a:latin typeface="Calibri"/>
                <a:cs typeface="Calibri"/>
              </a:rPr>
              <a:t>20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6201239" y="1420379"/>
            <a:ext cx="155257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0">
                <a:solidFill>
                  <a:srgbClr val="7E7E7E"/>
                </a:solidFill>
                <a:latin typeface="Calibri"/>
                <a:cs typeface="Calibri"/>
              </a:rPr>
              <a:t>Autorisation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8149826" y="1420379"/>
            <a:ext cx="161544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0">
                <a:solidFill>
                  <a:srgbClr val="7E7E7E"/>
                </a:solidFill>
                <a:latin typeface="Calibri"/>
                <a:cs typeface="Calibri"/>
              </a:rPr>
              <a:t>Construction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196862" y="1420379"/>
            <a:ext cx="150304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0">
                <a:solidFill>
                  <a:srgbClr val="7E7E7E"/>
                </a:solidFill>
                <a:latin typeface="Calibri"/>
                <a:cs typeface="Calibri"/>
              </a:rPr>
              <a:t>Exploitation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1879092" y="1432559"/>
            <a:ext cx="8246745" cy="426720"/>
          </a:xfrm>
          <a:custGeom>
            <a:avLst/>
            <a:gdLst/>
            <a:ahLst/>
            <a:cxnLst/>
            <a:rect l="l" t="t" r="r" b="b"/>
            <a:pathLst>
              <a:path w="8246745" h="426719">
                <a:moveTo>
                  <a:pt x="348996" y="208026"/>
                </a:moveTo>
                <a:lnTo>
                  <a:pt x="174498" y="0"/>
                </a:lnTo>
                <a:lnTo>
                  <a:pt x="174498" y="104013"/>
                </a:lnTo>
                <a:lnTo>
                  <a:pt x="0" y="104013"/>
                </a:lnTo>
                <a:lnTo>
                  <a:pt x="0" y="312039"/>
                </a:lnTo>
                <a:lnTo>
                  <a:pt x="174498" y="312039"/>
                </a:lnTo>
                <a:lnTo>
                  <a:pt x="174498" y="416052"/>
                </a:lnTo>
                <a:lnTo>
                  <a:pt x="348996" y="208026"/>
                </a:lnTo>
                <a:close/>
              </a:path>
              <a:path w="8246745" h="426719">
                <a:moveTo>
                  <a:pt x="2311908" y="218694"/>
                </a:moveTo>
                <a:lnTo>
                  <a:pt x="2138172" y="10668"/>
                </a:lnTo>
                <a:lnTo>
                  <a:pt x="2138172" y="114681"/>
                </a:lnTo>
                <a:lnTo>
                  <a:pt x="1964436" y="114681"/>
                </a:lnTo>
                <a:lnTo>
                  <a:pt x="1964436" y="322707"/>
                </a:lnTo>
                <a:lnTo>
                  <a:pt x="2138172" y="322707"/>
                </a:lnTo>
                <a:lnTo>
                  <a:pt x="2138172" y="426720"/>
                </a:lnTo>
                <a:lnTo>
                  <a:pt x="2311908" y="218694"/>
                </a:lnTo>
                <a:close/>
              </a:path>
              <a:path w="8246745" h="426719">
                <a:moveTo>
                  <a:pt x="4280916" y="214122"/>
                </a:moveTo>
                <a:lnTo>
                  <a:pt x="4106418" y="6096"/>
                </a:lnTo>
                <a:lnTo>
                  <a:pt x="4106418" y="110109"/>
                </a:lnTo>
                <a:lnTo>
                  <a:pt x="3931920" y="110109"/>
                </a:lnTo>
                <a:lnTo>
                  <a:pt x="3931920" y="318135"/>
                </a:lnTo>
                <a:lnTo>
                  <a:pt x="4106418" y="318135"/>
                </a:lnTo>
                <a:lnTo>
                  <a:pt x="4106418" y="422148"/>
                </a:lnTo>
                <a:lnTo>
                  <a:pt x="4280916" y="214122"/>
                </a:lnTo>
                <a:close/>
              </a:path>
              <a:path w="8246745" h="426719">
                <a:moveTo>
                  <a:pt x="6259068" y="217170"/>
                </a:moveTo>
                <a:lnTo>
                  <a:pt x="6085332" y="9144"/>
                </a:lnTo>
                <a:lnTo>
                  <a:pt x="6085332" y="113157"/>
                </a:lnTo>
                <a:lnTo>
                  <a:pt x="5911596" y="113157"/>
                </a:lnTo>
                <a:lnTo>
                  <a:pt x="5911596" y="321183"/>
                </a:lnTo>
                <a:lnTo>
                  <a:pt x="6085332" y="321183"/>
                </a:lnTo>
                <a:lnTo>
                  <a:pt x="6085332" y="425196"/>
                </a:lnTo>
                <a:lnTo>
                  <a:pt x="6259068" y="217170"/>
                </a:lnTo>
                <a:close/>
              </a:path>
              <a:path w="8246745" h="426719">
                <a:moveTo>
                  <a:pt x="8246364" y="208026"/>
                </a:moveTo>
                <a:lnTo>
                  <a:pt x="8071866" y="0"/>
                </a:lnTo>
                <a:lnTo>
                  <a:pt x="8071866" y="104013"/>
                </a:lnTo>
                <a:lnTo>
                  <a:pt x="7897368" y="104013"/>
                </a:lnTo>
                <a:lnTo>
                  <a:pt x="7897368" y="312039"/>
                </a:lnTo>
                <a:lnTo>
                  <a:pt x="8071866" y="312039"/>
                </a:lnTo>
                <a:lnTo>
                  <a:pt x="8071866" y="416052"/>
                </a:lnTo>
                <a:lnTo>
                  <a:pt x="8246364" y="208026"/>
                </a:lnTo>
                <a:close/>
              </a:path>
            </a:pathLst>
          </a:custGeom>
          <a:solidFill>
            <a:srgbClr val="AAACB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3" name="object 13" descr=""/>
          <p:cNvGrpSpPr/>
          <p:nvPr/>
        </p:nvGrpSpPr>
        <p:grpSpPr>
          <a:xfrm>
            <a:off x="4837176" y="2371344"/>
            <a:ext cx="4308475" cy="4208145"/>
            <a:chOff x="4837176" y="2371344"/>
            <a:chExt cx="4308475" cy="4208145"/>
          </a:xfrm>
        </p:grpSpPr>
        <p:pic>
          <p:nvPicPr>
            <p:cNvPr id="14" name="object 1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02936" y="2540507"/>
              <a:ext cx="3320795" cy="115823"/>
            </a:xfrm>
            <a:prstGeom prst="rect">
              <a:avLst/>
            </a:prstGeom>
          </p:spPr>
        </p:pic>
        <p:sp>
          <p:nvSpPr>
            <p:cNvPr id="15" name="object 15" descr=""/>
            <p:cNvSpPr/>
            <p:nvPr/>
          </p:nvSpPr>
          <p:spPr>
            <a:xfrm>
              <a:off x="5258560" y="2576318"/>
              <a:ext cx="3223260" cy="5715"/>
            </a:xfrm>
            <a:custGeom>
              <a:avLst/>
              <a:gdLst/>
              <a:ahLst/>
              <a:cxnLst/>
              <a:rect l="l" t="t" r="r" b="b"/>
              <a:pathLst>
                <a:path w="3223259" h="5714">
                  <a:moveTo>
                    <a:pt x="3223005" y="5156"/>
                  </a:moveTo>
                  <a:lnTo>
                    <a:pt x="0" y="0"/>
                  </a:lnTo>
                </a:path>
              </a:pathLst>
            </a:custGeom>
            <a:ln w="25400">
              <a:solidFill>
                <a:srgbClr val="666666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01768" y="3425951"/>
              <a:ext cx="2354579" cy="118871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5057388" y="3461768"/>
              <a:ext cx="2257425" cy="7620"/>
            </a:xfrm>
            <a:custGeom>
              <a:avLst/>
              <a:gdLst/>
              <a:ahLst/>
              <a:cxnLst/>
              <a:rect l="l" t="t" r="r" b="b"/>
              <a:pathLst>
                <a:path w="2257425" h="7620">
                  <a:moveTo>
                    <a:pt x="2256993" y="7073"/>
                  </a:moveTo>
                  <a:lnTo>
                    <a:pt x="0" y="0"/>
                  </a:lnTo>
                </a:path>
              </a:pathLst>
            </a:custGeom>
            <a:ln w="25400">
              <a:solidFill>
                <a:srgbClr val="666666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010144" y="2540507"/>
              <a:ext cx="1135379" cy="1232915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058205" y="2565262"/>
              <a:ext cx="1040417" cy="1138045"/>
            </a:xfrm>
            <a:prstGeom prst="rect">
              <a:avLst/>
            </a:prstGeom>
          </p:spPr>
        </p:pic>
        <p:sp>
          <p:nvSpPr>
            <p:cNvPr id="20" name="object 20" descr=""/>
            <p:cNvSpPr/>
            <p:nvPr/>
          </p:nvSpPr>
          <p:spPr>
            <a:xfrm>
              <a:off x="8058203" y="2565258"/>
              <a:ext cx="1040765" cy="1138555"/>
            </a:xfrm>
            <a:custGeom>
              <a:avLst/>
              <a:gdLst/>
              <a:ahLst/>
              <a:cxnLst/>
              <a:rect l="l" t="t" r="r" b="b"/>
              <a:pathLst>
                <a:path w="1040765" h="1138554">
                  <a:moveTo>
                    <a:pt x="0" y="555371"/>
                  </a:moveTo>
                  <a:lnTo>
                    <a:pt x="399542" y="0"/>
                  </a:lnTo>
                  <a:lnTo>
                    <a:pt x="1040422" y="239445"/>
                  </a:lnTo>
                  <a:lnTo>
                    <a:pt x="1036967" y="942809"/>
                  </a:lnTo>
                  <a:lnTo>
                    <a:pt x="393954" y="1138047"/>
                  </a:lnTo>
                  <a:lnTo>
                    <a:pt x="0" y="555371"/>
                  </a:lnTo>
                  <a:close/>
                </a:path>
              </a:pathLst>
            </a:custGeom>
            <a:ln w="9525">
              <a:solidFill>
                <a:srgbClr val="636363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229855" y="3215640"/>
              <a:ext cx="1142999" cy="1231391"/>
            </a:xfrm>
            <a:prstGeom prst="rect">
              <a:avLst/>
            </a:prstGeom>
          </p:spPr>
        </p:pic>
        <p:pic>
          <p:nvPicPr>
            <p:cNvPr id="22" name="object 22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277417" y="3239504"/>
              <a:ext cx="1047686" cy="1137735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7277427" y="3239509"/>
              <a:ext cx="1047750" cy="1137920"/>
            </a:xfrm>
            <a:custGeom>
              <a:avLst/>
              <a:gdLst/>
              <a:ahLst/>
              <a:cxnLst/>
              <a:rect l="l" t="t" r="r" b="b"/>
              <a:pathLst>
                <a:path w="1047750" h="1137920">
                  <a:moveTo>
                    <a:pt x="16764" y="220916"/>
                  </a:moveTo>
                  <a:lnTo>
                    <a:pt x="664260" y="0"/>
                  </a:lnTo>
                  <a:lnTo>
                    <a:pt x="1047673" y="566623"/>
                  </a:lnTo>
                  <a:lnTo>
                    <a:pt x="637133" y="1137729"/>
                  </a:lnTo>
                  <a:lnTo>
                    <a:pt x="0" y="924077"/>
                  </a:lnTo>
                  <a:lnTo>
                    <a:pt x="16764" y="220916"/>
                  </a:lnTo>
                  <a:close/>
                </a:path>
              </a:pathLst>
            </a:custGeom>
            <a:ln w="9525">
              <a:solidFill>
                <a:srgbClr val="636363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199888" y="4847844"/>
              <a:ext cx="1630679" cy="111251"/>
            </a:xfrm>
            <a:prstGeom prst="rect">
              <a:avLst/>
            </a:prstGeom>
          </p:spPr>
        </p:pic>
        <p:sp>
          <p:nvSpPr>
            <p:cNvPr id="25" name="object 25" descr=""/>
            <p:cNvSpPr/>
            <p:nvPr/>
          </p:nvSpPr>
          <p:spPr>
            <a:xfrm>
              <a:off x="5255508" y="4883657"/>
              <a:ext cx="1533525" cy="635"/>
            </a:xfrm>
            <a:custGeom>
              <a:avLst/>
              <a:gdLst/>
              <a:ahLst/>
              <a:cxnLst/>
              <a:rect l="l" t="t" r="r" b="b"/>
              <a:pathLst>
                <a:path w="1533525" h="635">
                  <a:moveTo>
                    <a:pt x="1533144" y="0"/>
                  </a:moveTo>
                  <a:lnTo>
                    <a:pt x="0" y="495"/>
                  </a:lnTo>
                </a:path>
              </a:pathLst>
            </a:custGeom>
            <a:ln w="25400">
              <a:solidFill>
                <a:srgbClr val="666666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003292" y="6274308"/>
              <a:ext cx="2380487" cy="111251"/>
            </a:xfrm>
            <a:prstGeom prst="rect">
              <a:avLst/>
            </a:prstGeom>
          </p:spPr>
        </p:pic>
        <p:sp>
          <p:nvSpPr>
            <p:cNvPr id="27" name="object 27" descr=""/>
            <p:cNvSpPr/>
            <p:nvPr/>
          </p:nvSpPr>
          <p:spPr>
            <a:xfrm>
              <a:off x="5058920" y="6310121"/>
              <a:ext cx="2282190" cy="0"/>
            </a:xfrm>
            <a:custGeom>
              <a:avLst/>
              <a:gdLst/>
              <a:ahLst/>
              <a:cxnLst/>
              <a:rect l="l" t="t" r="r" b="b"/>
              <a:pathLst>
                <a:path w="2282190" h="0">
                  <a:moveTo>
                    <a:pt x="2282050" y="0"/>
                  </a:moveTo>
                  <a:lnTo>
                    <a:pt x="0" y="0"/>
                  </a:lnTo>
                </a:path>
              </a:pathLst>
            </a:custGeom>
            <a:ln w="25400">
              <a:solidFill>
                <a:srgbClr val="666666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009388" y="3419856"/>
              <a:ext cx="111251" cy="228599"/>
            </a:xfrm>
            <a:prstGeom prst="rect">
              <a:avLst/>
            </a:prstGeom>
          </p:spPr>
        </p:pic>
        <p:sp>
          <p:nvSpPr>
            <p:cNvPr id="29" name="object 29" descr=""/>
            <p:cNvSpPr/>
            <p:nvPr/>
          </p:nvSpPr>
          <p:spPr>
            <a:xfrm>
              <a:off x="5065013" y="3455673"/>
              <a:ext cx="0" cy="130810"/>
            </a:xfrm>
            <a:custGeom>
              <a:avLst/>
              <a:gdLst/>
              <a:ahLst/>
              <a:cxnLst/>
              <a:rect l="l" t="t" r="r" b="b"/>
              <a:pathLst>
                <a:path w="0" h="130810">
                  <a:moveTo>
                    <a:pt x="0" y="130238"/>
                  </a:moveTo>
                  <a:lnTo>
                    <a:pt x="0" y="0"/>
                  </a:lnTo>
                </a:path>
              </a:pathLst>
            </a:custGeom>
            <a:ln w="25400">
              <a:solidFill>
                <a:srgbClr val="666666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009388" y="6150864"/>
              <a:ext cx="111251" cy="228599"/>
            </a:xfrm>
            <a:prstGeom prst="rect">
              <a:avLst/>
            </a:prstGeom>
          </p:spPr>
        </p:pic>
        <p:sp>
          <p:nvSpPr>
            <p:cNvPr id="31" name="object 31" descr=""/>
            <p:cNvSpPr/>
            <p:nvPr/>
          </p:nvSpPr>
          <p:spPr>
            <a:xfrm>
              <a:off x="5065013" y="6186680"/>
              <a:ext cx="0" cy="130810"/>
            </a:xfrm>
            <a:custGeom>
              <a:avLst/>
              <a:gdLst/>
              <a:ahLst/>
              <a:cxnLst/>
              <a:rect l="l" t="t" r="r" b="b"/>
              <a:pathLst>
                <a:path w="0" h="130810">
                  <a:moveTo>
                    <a:pt x="0" y="130695"/>
                  </a:moveTo>
                  <a:lnTo>
                    <a:pt x="0" y="0"/>
                  </a:lnTo>
                </a:path>
              </a:pathLst>
            </a:custGeom>
            <a:ln w="25400">
              <a:solidFill>
                <a:srgbClr val="666666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2" name="object 3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850892" y="2371344"/>
              <a:ext cx="454151" cy="454151"/>
            </a:xfrm>
            <a:prstGeom prst="rect">
              <a:avLst/>
            </a:prstGeom>
          </p:spPr>
        </p:pic>
        <p:pic>
          <p:nvPicPr>
            <p:cNvPr id="33" name="object 33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898135" y="2395727"/>
              <a:ext cx="359663" cy="359663"/>
            </a:xfrm>
            <a:prstGeom prst="rect">
              <a:avLst/>
            </a:prstGeom>
          </p:spPr>
        </p:pic>
        <p:sp>
          <p:nvSpPr>
            <p:cNvPr id="34" name="object 34" descr=""/>
            <p:cNvSpPr/>
            <p:nvPr/>
          </p:nvSpPr>
          <p:spPr>
            <a:xfrm>
              <a:off x="4898135" y="2395727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5" h="360044">
                  <a:moveTo>
                    <a:pt x="0" y="179832"/>
                  </a:moveTo>
                  <a:lnTo>
                    <a:pt x="6424" y="132027"/>
                  </a:lnTo>
                  <a:lnTo>
                    <a:pt x="24553" y="89069"/>
                  </a:lnTo>
                  <a:lnTo>
                    <a:pt x="52673" y="52673"/>
                  </a:lnTo>
                  <a:lnTo>
                    <a:pt x="89069" y="24553"/>
                  </a:lnTo>
                  <a:lnTo>
                    <a:pt x="132027" y="6424"/>
                  </a:lnTo>
                  <a:lnTo>
                    <a:pt x="179832" y="0"/>
                  </a:lnTo>
                  <a:lnTo>
                    <a:pt x="227636" y="6424"/>
                  </a:lnTo>
                  <a:lnTo>
                    <a:pt x="270594" y="24553"/>
                  </a:lnTo>
                  <a:lnTo>
                    <a:pt x="306990" y="52673"/>
                  </a:lnTo>
                  <a:lnTo>
                    <a:pt x="335110" y="89069"/>
                  </a:lnTo>
                  <a:lnTo>
                    <a:pt x="353239" y="132027"/>
                  </a:lnTo>
                  <a:lnTo>
                    <a:pt x="359664" y="179832"/>
                  </a:lnTo>
                  <a:lnTo>
                    <a:pt x="353239" y="227636"/>
                  </a:lnTo>
                  <a:lnTo>
                    <a:pt x="335110" y="270594"/>
                  </a:lnTo>
                  <a:lnTo>
                    <a:pt x="306990" y="306990"/>
                  </a:lnTo>
                  <a:lnTo>
                    <a:pt x="270594" y="335110"/>
                  </a:lnTo>
                  <a:lnTo>
                    <a:pt x="227636" y="353239"/>
                  </a:lnTo>
                  <a:lnTo>
                    <a:pt x="179832" y="359664"/>
                  </a:lnTo>
                  <a:lnTo>
                    <a:pt x="132027" y="353239"/>
                  </a:lnTo>
                  <a:lnTo>
                    <a:pt x="89069" y="335110"/>
                  </a:lnTo>
                  <a:lnTo>
                    <a:pt x="52673" y="306990"/>
                  </a:lnTo>
                  <a:lnTo>
                    <a:pt x="24553" y="270594"/>
                  </a:lnTo>
                  <a:lnTo>
                    <a:pt x="6424" y="227636"/>
                  </a:lnTo>
                  <a:lnTo>
                    <a:pt x="0" y="179832"/>
                  </a:lnTo>
                  <a:close/>
                </a:path>
              </a:pathLst>
            </a:custGeom>
            <a:ln w="9525">
              <a:solidFill>
                <a:srgbClr val="636363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5" name="object 3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837176" y="3560064"/>
              <a:ext cx="454151" cy="454151"/>
            </a:xfrm>
            <a:prstGeom prst="rect">
              <a:avLst/>
            </a:prstGeom>
          </p:spPr>
        </p:pic>
        <p:sp>
          <p:nvSpPr>
            <p:cNvPr id="36" name="object 36" descr=""/>
            <p:cNvSpPr/>
            <p:nvPr/>
          </p:nvSpPr>
          <p:spPr>
            <a:xfrm>
              <a:off x="4884419" y="3584447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5" h="360045">
                  <a:moveTo>
                    <a:pt x="0" y="179831"/>
                  </a:moveTo>
                  <a:lnTo>
                    <a:pt x="6424" y="132027"/>
                  </a:lnTo>
                  <a:lnTo>
                    <a:pt x="24553" y="89069"/>
                  </a:lnTo>
                  <a:lnTo>
                    <a:pt x="52673" y="52673"/>
                  </a:lnTo>
                  <a:lnTo>
                    <a:pt x="89069" y="24553"/>
                  </a:lnTo>
                  <a:lnTo>
                    <a:pt x="132027" y="6424"/>
                  </a:lnTo>
                  <a:lnTo>
                    <a:pt x="179832" y="0"/>
                  </a:lnTo>
                  <a:lnTo>
                    <a:pt x="227636" y="6424"/>
                  </a:lnTo>
                  <a:lnTo>
                    <a:pt x="270594" y="24553"/>
                  </a:lnTo>
                  <a:lnTo>
                    <a:pt x="306990" y="52673"/>
                  </a:lnTo>
                  <a:lnTo>
                    <a:pt x="335110" y="89069"/>
                  </a:lnTo>
                  <a:lnTo>
                    <a:pt x="353239" y="132027"/>
                  </a:lnTo>
                  <a:lnTo>
                    <a:pt x="359664" y="179831"/>
                  </a:lnTo>
                  <a:lnTo>
                    <a:pt x="353239" y="227636"/>
                  </a:lnTo>
                  <a:lnTo>
                    <a:pt x="335110" y="270594"/>
                  </a:lnTo>
                  <a:lnTo>
                    <a:pt x="306990" y="306990"/>
                  </a:lnTo>
                  <a:lnTo>
                    <a:pt x="270594" y="335110"/>
                  </a:lnTo>
                  <a:lnTo>
                    <a:pt x="227636" y="353239"/>
                  </a:lnTo>
                  <a:lnTo>
                    <a:pt x="179832" y="359663"/>
                  </a:lnTo>
                  <a:lnTo>
                    <a:pt x="132027" y="353239"/>
                  </a:lnTo>
                  <a:lnTo>
                    <a:pt x="89069" y="335110"/>
                  </a:lnTo>
                  <a:lnTo>
                    <a:pt x="52673" y="306990"/>
                  </a:lnTo>
                  <a:lnTo>
                    <a:pt x="24553" y="270594"/>
                  </a:lnTo>
                  <a:lnTo>
                    <a:pt x="6424" y="227636"/>
                  </a:lnTo>
                  <a:lnTo>
                    <a:pt x="0" y="179831"/>
                  </a:lnTo>
                  <a:close/>
                </a:path>
              </a:pathLst>
            </a:custGeom>
            <a:ln w="9525">
              <a:solidFill>
                <a:srgbClr val="636363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7" name="object 37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884420" y="3584447"/>
              <a:ext cx="359663" cy="359663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837176" y="5801867"/>
              <a:ext cx="454151" cy="454151"/>
            </a:xfrm>
            <a:prstGeom prst="rect">
              <a:avLst/>
            </a:prstGeom>
          </p:spPr>
        </p:pic>
        <p:pic>
          <p:nvPicPr>
            <p:cNvPr id="39" name="object 39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884420" y="5826252"/>
              <a:ext cx="359663" cy="359664"/>
            </a:xfrm>
            <a:prstGeom prst="rect">
              <a:avLst/>
            </a:prstGeom>
          </p:spPr>
        </p:pic>
        <p:sp>
          <p:nvSpPr>
            <p:cNvPr id="40" name="object 40" descr=""/>
            <p:cNvSpPr/>
            <p:nvPr/>
          </p:nvSpPr>
          <p:spPr>
            <a:xfrm>
              <a:off x="4884419" y="5826252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5" h="360045">
                  <a:moveTo>
                    <a:pt x="0" y="179832"/>
                  </a:moveTo>
                  <a:lnTo>
                    <a:pt x="6424" y="132027"/>
                  </a:lnTo>
                  <a:lnTo>
                    <a:pt x="24553" y="89069"/>
                  </a:lnTo>
                  <a:lnTo>
                    <a:pt x="52673" y="52673"/>
                  </a:lnTo>
                  <a:lnTo>
                    <a:pt x="89069" y="24553"/>
                  </a:lnTo>
                  <a:lnTo>
                    <a:pt x="132027" y="6424"/>
                  </a:lnTo>
                  <a:lnTo>
                    <a:pt x="179832" y="0"/>
                  </a:lnTo>
                  <a:lnTo>
                    <a:pt x="227636" y="6424"/>
                  </a:lnTo>
                  <a:lnTo>
                    <a:pt x="270594" y="24553"/>
                  </a:lnTo>
                  <a:lnTo>
                    <a:pt x="306990" y="52673"/>
                  </a:lnTo>
                  <a:lnTo>
                    <a:pt x="335110" y="89069"/>
                  </a:lnTo>
                  <a:lnTo>
                    <a:pt x="353239" y="132027"/>
                  </a:lnTo>
                  <a:lnTo>
                    <a:pt x="359664" y="179832"/>
                  </a:lnTo>
                  <a:lnTo>
                    <a:pt x="353239" y="227636"/>
                  </a:lnTo>
                  <a:lnTo>
                    <a:pt x="335110" y="270594"/>
                  </a:lnTo>
                  <a:lnTo>
                    <a:pt x="306990" y="306990"/>
                  </a:lnTo>
                  <a:lnTo>
                    <a:pt x="270594" y="335110"/>
                  </a:lnTo>
                  <a:lnTo>
                    <a:pt x="227636" y="353239"/>
                  </a:lnTo>
                  <a:lnTo>
                    <a:pt x="179832" y="359664"/>
                  </a:lnTo>
                  <a:lnTo>
                    <a:pt x="132027" y="353239"/>
                  </a:lnTo>
                  <a:lnTo>
                    <a:pt x="89069" y="335110"/>
                  </a:lnTo>
                  <a:lnTo>
                    <a:pt x="52673" y="306990"/>
                  </a:lnTo>
                  <a:lnTo>
                    <a:pt x="24553" y="270594"/>
                  </a:lnTo>
                  <a:lnTo>
                    <a:pt x="6424" y="227636"/>
                  </a:lnTo>
                  <a:lnTo>
                    <a:pt x="0" y="179832"/>
                  </a:lnTo>
                  <a:close/>
                </a:path>
              </a:pathLst>
            </a:custGeom>
            <a:ln w="9525">
              <a:solidFill>
                <a:srgbClr val="636363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1" name="object 41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847844" y="4678679"/>
              <a:ext cx="454151" cy="455675"/>
            </a:xfrm>
            <a:prstGeom prst="rect">
              <a:avLst/>
            </a:prstGeom>
          </p:spPr>
        </p:pic>
        <p:pic>
          <p:nvPicPr>
            <p:cNvPr id="42" name="object 42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895088" y="4703063"/>
              <a:ext cx="359663" cy="361188"/>
            </a:xfrm>
            <a:prstGeom prst="rect">
              <a:avLst/>
            </a:prstGeom>
          </p:spPr>
        </p:pic>
        <p:sp>
          <p:nvSpPr>
            <p:cNvPr id="43" name="object 43" descr=""/>
            <p:cNvSpPr/>
            <p:nvPr/>
          </p:nvSpPr>
          <p:spPr>
            <a:xfrm>
              <a:off x="4895088" y="4703063"/>
              <a:ext cx="360045" cy="361315"/>
            </a:xfrm>
            <a:custGeom>
              <a:avLst/>
              <a:gdLst/>
              <a:ahLst/>
              <a:cxnLst/>
              <a:rect l="l" t="t" r="r" b="b"/>
              <a:pathLst>
                <a:path w="360045" h="361314">
                  <a:moveTo>
                    <a:pt x="0" y="180594"/>
                  </a:moveTo>
                  <a:lnTo>
                    <a:pt x="6424" y="132587"/>
                  </a:lnTo>
                  <a:lnTo>
                    <a:pt x="24553" y="89447"/>
                  </a:lnTo>
                  <a:lnTo>
                    <a:pt x="52673" y="52897"/>
                  </a:lnTo>
                  <a:lnTo>
                    <a:pt x="89069" y="24657"/>
                  </a:lnTo>
                  <a:lnTo>
                    <a:pt x="132027" y="6451"/>
                  </a:lnTo>
                  <a:lnTo>
                    <a:pt x="179832" y="0"/>
                  </a:lnTo>
                  <a:lnTo>
                    <a:pt x="227636" y="6451"/>
                  </a:lnTo>
                  <a:lnTo>
                    <a:pt x="270594" y="24657"/>
                  </a:lnTo>
                  <a:lnTo>
                    <a:pt x="306990" y="52897"/>
                  </a:lnTo>
                  <a:lnTo>
                    <a:pt x="335110" y="89447"/>
                  </a:lnTo>
                  <a:lnTo>
                    <a:pt x="353239" y="132587"/>
                  </a:lnTo>
                  <a:lnTo>
                    <a:pt x="359664" y="180594"/>
                  </a:lnTo>
                  <a:lnTo>
                    <a:pt x="353239" y="228600"/>
                  </a:lnTo>
                  <a:lnTo>
                    <a:pt x="335110" y="271740"/>
                  </a:lnTo>
                  <a:lnTo>
                    <a:pt x="306990" y="308290"/>
                  </a:lnTo>
                  <a:lnTo>
                    <a:pt x="270594" y="336530"/>
                  </a:lnTo>
                  <a:lnTo>
                    <a:pt x="227636" y="354736"/>
                  </a:lnTo>
                  <a:lnTo>
                    <a:pt x="179832" y="361188"/>
                  </a:lnTo>
                  <a:lnTo>
                    <a:pt x="132027" y="354736"/>
                  </a:lnTo>
                  <a:lnTo>
                    <a:pt x="89069" y="336530"/>
                  </a:lnTo>
                  <a:lnTo>
                    <a:pt x="52673" y="308290"/>
                  </a:lnTo>
                  <a:lnTo>
                    <a:pt x="24553" y="271740"/>
                  </a:lnTo>
                  <a:lnTo>
                    <a:pt x="6424" y="228600"/>
                  </a:lnTo>
                  <a:lnTo>
                    <a:pt x="0" y="180594"/>
                  </a:lnTo>
                  <a:close/>
                </a:path>
              </a:pathLst>
            </a:custGeom>
            <a:ln w="9525">
              <a:solidFill>
                <a:srgbClr val="636363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4" name="object 44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723888" y="4308347"/>
              <a:ext cx="1182623" cy="1181099"/>
            </a:xfrm>
            <a:prstGeom prst="rect">
              <a:avLst/>
            </a:prstGeom>
          </p:spPr>
        </p:pic>
        <p:pic>
          <p:nvPicPr>
            <p:cNvPr id="45" name="object 45" descr="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771132" y="4332732"/>
              <a:ext cx="1088133" cy="1086611"/>
            </a:xfrm>
            <a:prstGeom prst="rect">
              <a:avLst/>
            </a:prstGeom>
          </p:spPr>
        </p:pic>
        <p:sp>
          <p:nvSpPr>
            <p:cNvPr id="46" name="object 46" descr=""/>
            <p:cNvSpPr/>
            <p:nvPr/>
          </p:nvSpPr>
          <p:spPr>
            <a:xfrm>
              <a:off x="6771129" y="4332730"/>
              <a:ext cx="1088390" cy="1087120"/>
            </a:xfrm>
            <a:custGeom>
              <a:avLst/>
              <a:gdLst/>
              <a:ahLst/>
              <a:cxnLst/>
              <a:rect l="l" t="t" r="r" b="b"/>
              <a:pathLst>
                <a:path w="1088390" h="1087120">
                  <a:moveTo>
                    <a:pt x="415632" y="1086612"/>
                  </a:moveTo>
                  <a:lnTo>
                    <a:pt x="0" y="543306"/>
                  </a:lnTo>
                  <a:lnTo>
                    <a:pt x="415632" y="0"/>
                  </a:lnTo>
                  <a:lnTo>
                    <a:pt x="1088135" y="207530"/>
                  </a:lnTo>
                  <a:lnTo>
                    <a:pt x="1088135" y="879094"/>
                  </a:lnTo>
                  <a:lnTo>
                    <a:pt x="415632" y="1086612"/>
                  </a:lnTo>
                  <a:close/>
                </a:path>
              </a:pathLst>
            </a:custGeom>
            <a:ln w="9525">
              <a:solidFill>
                <a:srgbClr val="636363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7" name="object 47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7191756" y="5379719"/>
              <a:ext cx="1185671" cy="1199387"/>
            </a:xfrm>
            <a:prstGeom prst="rect">
              <a:avLst/>
            </a:prstGeom>
          </p:spPr>
        </p:pic>
        <p:pic>
          <p:nvPicPr>
            <p:cNvPr id="48" name="object 48" descr="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7239723" y="5403597"/>
              <a:ext cx="1090409" cy="1104834"/>
            </a:xfrm>
            <a:prstGeom prst="rect">
              <a:avLst/>
            </a:prstGeom>
          </p:spPr>
        </p:pic>
        <p:sp>
          <p:nvSpPr>
            <p:cNvPr id="49" name="object 49" descr=""/>
            <p:cNvSpPr/>
            <p:nvPr/>
          </p:nvSpPr>
          <p:spPr>
            <a:xfrm>
              <a:off x="7239731" y="5403600"/>
              <a:ext cx="1090930" cy="1104900"/>
            </a:xfrm>
            <a:custGeom>
              <a:avLst/>
              <a:gdLst/>
              <a:ahLst/>
              <a:cxnLst/>
              <a:rect l="l" t="t" r="r" b="b"/>
              <a:pathLst>
                <a:path w="1090929" h="1104900">
                  <a:moveTo>
                    <a:pt x="42557" y="903439"/>
                  </a:moveTo>
                  <a:lnTo>
                    <a:pt x="0" y="220611"/>
                  </a:lnTo>
                  <a:lnTo>
                    <a:pt x="647598" y="0"/>
                  </a:lnTo>
                  <a:lnTo>
                    <a:pt x="1090409" y="546480"/>
                  </a:lnTo>
                  <a:lnTo>
                    <a:pt x="716470" y="1104836"/>
                  </a:lnTo>
                  <a:lnTo>
                    <a:pt x="42557" y="903439"/>
                  </a:lnTo>
                  <a:close/>
                </a:path>
              </a:pathLst>
            </a:custGeom>
            <a:ln w="9525">
              <a:solidFill>
                <a:srgbClr val="63636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0" name="object 50" descr=""/>
          <p:cNvSpPr txBox="1"/>
          <p:nvPr/>
        </p:nvSpPr>
        <p:spPr>
          <a:xfrm>
            <a:off x="8505296" y="4144769"/>
            <a:ext cx="3020695" cy="1122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Plusieurs</a:t>
            </a:r>
            <a:r>
              <a:rPr dirty="0" sz="2400" spc="-8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domaines</a:t>
            </a:r>
            <a:r>
              <a:rPr dirty="0" sz="2400" spc="-9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20">
                <a:solidFill>
                  <a:srgbClr val="003366"/>
                </a:solidFill>
                <a:latin typeface="Calibri"/>
                <a:cs typeface="Calibri"/>
              </a:rPr>
              <a:t>sont </a:t>
            </a:r>
            <a:r>
              <a:rPr dirty="0" sz="2400" spc="-10">
                <a:solidFill>
                  <a:srgbClr val="003366"/>
                </a:solidFill>
                <a:latin typeface="Calibri"/>
                <a:cs typeface="Calibri"/>
              </a:rPr>
              <a:t>considérés</a:t>
            </a:r>
            <a:r>
              <a:rPr dirty="0" sz="24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lors</a:t>
            </a:r>
            <a:r>
              <a:rPr dirty="0" sz="24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20">
                <a:solidFill>
                  <a:srgbClr val="003366"/>
                </a:solidFill>
                <a:latin typeface="Calibri"/>
                <a:cs typeface="Calibri"/>
              </a:rPr>
              <a:t>d’un </a:t>
            </a:r>
            <a:r>
              <a:rPr dirty="0" sz="2400" spc="-10">
                <a:solidFill>
                  <a:srgbClr val="003366"/>
                </a:solidFill>
                <a:latin typeface="Calibri"/>
                <a:cs typeface="Calibri"/>
              </a:rPr>
              <a:t>exercice</a:t>
            </a:r>
            <a:r>
              <a:rPr dirty="0" sz="2400" spc="-9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4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3366"/>
                </a:solidFill>
                <a:latin typeface="Calibri"/>
                <a:cs typeface="Calibri"/>
              </a:rPr>
              <a:t>planification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638944" y="1420379"/>
            <a:ext cx="5155565" cy="29991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25600" algn="l"/>
                <a:tab pos="3592195" algn="l"/>
              </a:tabLst>
            </a:pPr>
            <a:r>
              <a:rPr dirty="0" sz="2400" spc="-10">
                <a:solidFill>
                  <a:srgbClr val="7E7E7E"/>
                </a:solidFill>
                <a:latin typeface="Calibri"/>
                <a:cs typeface="Calibri"/>
              </a:rPr>
              <a:t>Besoin</a:t>
            </a:r>
            <a:r>
              <a:rPr dirty="0" sz="2400">
                <a:solidFill>
                  <a:srgbClr val="7E7E7E"/>
                </a:solidFill>
                <a:latin typeface="Calibri"/>
                <a:cs typeface="Calibri"/>
              </a:rPr>
              <a:t>	</a:t>
            </a:r>
            <a:r>
              <a:rPr dirty="0" sz="2400" spc="-10">
                <a:solidFill>
                  <a:srgbClr val="FFFFFF"/>
                </a:solidFill>
                <a:latin typeface="Calibri"/>
                <a:cs typeface="Calibri"/>
              </a:rPr>
              <a:t>Planification</a:t>
            </a:r>
            <a:r>
              <a:rPr dirty="0" sz="24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2400" spc="-35">
                <a:solidFill>
                  <a:srgbClr val="7E7E7E"/>
                </a:solidFill>
                <a:latin typeface="Calibri"/>
                <a:cs typeface="Calibri"/>
              </a:rPr>
              <a:t>Avant-</a:t>
            </a:r>
            <a:r>
              <a:rPr dirty="0" sz="2400" spc="-10">
                <a:solidFill>
                  <a:srgbClr val="7E7E7E"/>
                </a:solidFill>
                <a:latin typeface="Calibri"/>
                <a:cs typeface="Calibri"/>
              </a:rPr>
              <a:t>projet</a:t>
            </a:r>
            <a:endParaRPr sz="2400">
              <a:latin typeface="Calibri"/>
              <a:cs typeface="Calibri"/>
            </a:endParaRPr>
          </a:p>
          <a:p>
            <a:pPr marL="179705">
              <a:lnSpc>
                <a:spcPct val="100000"/>
              </a:lnSpc>
              <a:spcBef>
                <a:spcPts val="1745"/>
              </a:spcBef>
            </a:pP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Aspect</a:t>
            </a:r>
            <a:r>
              <a:rPr dirty="0" sz="2000" spc="-5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technique</a:t>
            </a:r>
            <a:endParaRPr sz="2000">
              <a:latin typeface="Calibri"/>
              <a:cs typeface="Calibri"/>
            </a:endParaRPr>
          </a:p>
          <a:p>
            <a:pPr marL="179705" marR="1173480">
              <a:lnSpc>
                <a:spcPct val="100000"/>
              </a:lnSpc>
              <a:spcBef>
                <a:spcPts val="5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Assurer</a:t>
            </a:r>
            <a:r>
              <a:rPr dirty="0" sz="1800" spc="-6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fiabilité</a:t>
            </a:r>
            <a:r>
              <a:rPr dirty="0" sz="18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du</a:t>
            </a:r>
            <a:r>
              <a:rPr dirty="0" sz="18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réseau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à</a:t>
            </a:r>
            <a:r>
              <a:rPr dirty="0" sz="18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travers</a:t>
            </a:r>
            <a:r>
              <a:rPr dirty="0" sz="18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les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analyses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techniques</a:t>
            </a:r>
            <a:r>
              <a:rPr dirty="0" sz="18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et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les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solutions envisagées</a:t>
            </a:r>
            <a:endParaRPr sz="1800">
              <a:latin typeface="Calibri"/>
              <a:cs typeface="Calibri"/>
            </a:endParaRPr>
          </a:p>
          <a:p>
            <a:pPr marL="179705">
              <a:lnSpc>
                <a:spcPct val="100000"/>
              </a:lnSpc>
              <a:spcBef>
                <a:spcPts val="1010"/>
              </a:spcBef>
            </a:pP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Acceptabilité</a:t>
            </a:r>
            <a:r>
              <a:rPr dirty="0" sz="2000" spc="-1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sociale</a:t>
            </a:r>
            <a:endParaRPr sz="2000">
              <a:latin typeface="Calibri"/>
              <a:cs typeface="Calibri"/>
            </a:endParaRPr>
          </a:p>
          <a:p>
            <a:pPr marL="179705" marR="1168400">
              <a:lnSpc>
                <a:spcPct val="100000"/>
              </a:lnSpc>
              <a:spcBef>
                <a:spcPts val="10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Évaluer</a:t>
            </a:r>
            <a:r>
              <a:rPr dirty="0" sz="18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l’acceptation</a:t>
            </a:r>
            <a:r>
              <a:rPr dirty="0" sz="18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du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milieu,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entrevoir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18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solutions</a:t>
            </a:r>
            <a:r>
              <a:rPr dirty="0" sz="18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mitigation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et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faire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des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consultations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le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plus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tôt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possible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806452" y="4548977"/>
            <a:ext cx="3681729" cy="88074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Respect</a:t>
            </a:r>
            <a:r>
              <a:rPr dirty="0" sz="2000" spc="-8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environnemental</a:t>
            </a:r>
            <a:r>
              <a:rPr dirty="0" sz="2000" spc="50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Minimiser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l’impact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sur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l’environnement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18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solutions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3" name="object 53" descr=""/>
          <p:cNvSpPr txBox="1"/>
          <p:nvPr/>
        </p:nvSpPr>
        <p:spPr>
          <a:xfrm>
            <a:off x="806452" y="5573062"/>
            <a:ext cx="3837940" cy="88074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Aspect</a:t>
            </a:r>
            <a:r>
              <a:rPr dirty="0" sz="2000" spc="-5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économique</a:t>
            </a:r>
            <a:endParaRPr sz="2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10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Proposer</a:t>
            </a:r>
            <a:r>
              <a:rPr dirty="0" sz="1800" spc="-6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18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solutions</a:t>
            </a:r>
            <a:r>
              <a:rPr dirty="0" sz="18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économiquement intéressantes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54" name="object 54" descr=""/>
          <p:cNvGrpSpPr/>
          <p:nvPr/>
        </p:nvGrpSpPr>
        <p:grpSpPr>
          <a:xfrm>
            <a:off x="6990000" y="2856221"/>
            <a:ext cx="1954530" cy="3402965"/>
            <a:chOff x="6990000" y="2856221"/>
            <a:chExt cx="1954530" cy="3402965"/>
          </a:xfrm>
        </p:grpSpPr>
        <p:sp>
          <p:nvSpPr>
            <p:cNvPr id="55" name="object 55" descr=""/>
            <p:cNvSpPr/>
            <p:nvPr/>
          </p:nvSpPr>
          <p:spPr>
            <a:xfrm>
              <a:off x="8377252" y="2856221"/>
              <a:ext cx="567055" cy="563880"/>
            </a:xfrm>
            <a:custGeom>
              <a:avLst/>
              <a:gdLst/>
              <a:ahLst/>
              <a:cxnLst/>
              <a:rect l="l" t="t" r="r" b="b"/>
              <a:pathLst>
                <a:path w="567054" h="563879">
                  <a:moveTo>
                    <a:pt x="315275" y="228332"/>
                  </a:moveTo>
                  <a:lnTo>
                    <a:pt x="269590" y="228332"/>
                  </a:lnTo>
                  <a:lnTo>
                    <a:pt x="376126" y="121968"/>
                  </a:lnTo>
                  <a:lnTo>
                    <a:pt x="372687" y="96641"/>
                  </a:lnTo>
                  <a:lnTo>
                    <a:pt x="385412" y="48595"/>
                  </a:lnTo>
                  <a:lnTo>
                    <a:pt x="421979" y="12399"/>
                  </a:lnTo>
                  <a:lnTo>
                    <a:pt x="471756" y="0"/>
                  </a:lnTo>
                  <a:lnTo>
                    <a:pt x="497828" y="4141"/>
                  </a:lnTo>
                  <a:lnTo>
                    <a:pt x="501313" y="5175"/>
                  </a:lnTo>
                  <a:lnTo>
                    <a:pt x="503951" y="7994"/>
                  </a:lnTo>
                  <a:lnTo>
                    <a:pt x="504893" y="11470"/>
                  </a:lnTo>
                  <a:lnTo>
                    <a:pt x="505741" y="14947"/>
                  </a:lnTo>
                  <a:lnTo>
                    <a:pt x="504833" y="18567"/>
                  </a:lnTo>
                  <a:lnTo>
                    <a:pt x="461109" y="18567"/>
                  </a:lnTo>
                  <a:lnTo>
                    <a:pt x="443924" y="22393"/>
                  </a:lnTo>
                  <a:lnTo>
                    <a:pt x="400676" y="58646"/>
                  </a:lnTo>
                  <a:lnTo>
                    <a:pt x="391009" y="100027"/>
                  </a:lnTo>
                  <a:lnTo>
                    <a:pt x="395060" y="121686"/>
                  </a:lnTo>
                  <a:lnTo>
                    <a:pt x="396661" y="126854"/>
                  </a:lnTo>
                  <a:lnTo>
                    <a:pt x="305196" y="218278"/>
                  </a:lnTo>
                  <a:lnTo>
                    <a:pt x="315275" y="228332"/>
                  </a:lnTo>
                  <a:close/>
                </a:path>
                <a:path w="567054" h="563879">
                  <a:moveTo>
                    <a:pt x="50206" y="563679"/>
                  </a:moveTo>
                  <a:lnTo>
                    <a:pt x="5322" y="533640"/>
                  </a:lnTo>
                  <a:lnTo>
                    <a:pt x="1789" y="515466"/>
                  </a:lnTo>
                  <a:lnTo>
                    <a:pt x="5322" y="497274"/>
                  </a:lnTo>
                  <a:lnTo>
                    <a:pt x="15919" y="481276"/>
                  </a:lnTo>
                  <a:lnTo>
                    <a:pt x="227578" y="270333"/>
                  </a:lnTo>
                  <a:lnTo>
                    <a:pt x="89675" y="132774"/>
                  </a:lnTo>
                  <a:lnTo>
                    <a:pt x="58872" y="122156"/>
                  </a:lnTo>
                  <a:lnTo>
                    <a:pt x="0" y="44826"/>
                  </a:lnTo>
                  <a:lnTo>
                    <a:pt x="43424" y="1510"/>
                  </a:lnTo>
                  <a:lnTo>
                    <a:pt x="75267" y="25564"/>
                  </a:lnTo>
                  <a:lnTo>
                    <a:pt x="45120" y="25564"/>
                  </a:lnTo>
                  <a:lnTo>
                    <a:pt x="24208" y="46424"/>
                  </a:lnTo>
                  <a:lnTo>
                    <a:pt x="70082" y="106747"/>
                  </a:lnTo>
                  <a:lnTo>
                    <a:pt x="99659" y="116988"/>
                  </a:lnTo>
                  <a:lnTo>
                    <a:pt x="101072" y="118492"/>
                  </a:lnTo>
                  <a:lnTo>
                    <a:pt x="240483" y="257460"/>
                  </a:lnTo>
                  <a:lnTo>
                    <a:pt x="266293" y="257460"/>
                  </a:lnTo>
                  <a:lnTo>
                    <a:pt x="230404" y="293259"/>
                  </a:lnTo>
                  <a:lnTo>
                    <a:pt x="243151" y="306038"/>
                  </a:lnTo>
                  <a:lnTo>
                    <a:pt x="217499" y="306038"/>
                  </a:lnTo>
                  <a:lnTo>
                    <a:pt x="28824" y="494242"/>
                  </a:lnTo>
                  <a:lnTo>
                    <a:pt x="22200" y="504196"/>
                  </a:lnTo>
                  <a:lnTo>
                    <a:pt x="20004" y="515466"/>
                  </a:lnTo>
                  <a:lnTo>
                    <a:pt x="20089" y="516018"/>
                  </a:lnTo>
                  <a:lnTo>
                    <a:pt x="22200" y="526853"/>
                  </a:lnTo>
                  <a:lnTo>
                    <a:pt x="28824" y="536807"/>
                  </a:lnTo>
                  <a:lnTo>
                    <a:pt x="38763" y="543413"/>
                  </a:lnTo>
                  <a:lnTo>
                    <a:pt x="50124" y="545615"/>
                  </a:lnTo>
                  <a:lnTo>
                    <a:pt x="88474" y="545615"/>
                  </a:lnTo>
                  <a:lnTo>
                    <a:pt x="84494" y="549585"/>
                  </a:lnTo>
                  <a:lnTo>
                    <a:pt x="76871" y="555752"/>
                  </a:lnTo>
                  <a:lnTo>
                    <a:pt x="68445" y="560156"/>
                  </a:lnTo>
                  <a:lnTo>
                    <a:pt x="59471" y="562799"/>
                  </a:lnTo>
                  <a:lnTo>
                    <a:pt x="50206" y="563679"/>
                  </a:lnTo>
                  <a:close/>
                </a:path>
                <a:path w="567054" h="563879">
                  <a:moveTo>
                    <a:pt x="493024" y="142546"/>
                  </a:moveTo>
                  <a:lnTo>
                    <a:pt x="423884" y="73578"/>
                  </a:lnTo>
                  <a:lnTo>
                    <a:pt x="478895" y="18705"/>
                  </a:lnTo>
                  <a:lnTo>
                    <a:pt x="461109" y="18567"/>
                  </a:lnTo>
                  <a:lnTo>
                    <a:pt x="504833" y="18567"/>
                  </a:lnTo>
                  <a:lnTo>
                    <a:pt x="504799" y="18705"/>
                  </a:lnTo>
                  <a:lnTo>
                    <a:pt x="449600" y="73766"/>
                  </a:lnTo>
                  <a:lnTo>
                    <a:pt x="492930" y="116988"/>
                  </a:lnTo>
                  <a:lnTo>
                    <a:pt x="518646" y="116988"/>
                  </a:lnTo>
                  <a:lnTo>
                    <a:pt x="493024" y="142546"/>
                  </a:lnTo>
                  <a:close/>
                </a:path>
                <a:path w="567054" h="563879">
                  <a:moveTo>
                    <a:pt x="266293" y="257460"/>
                  </a:moveTo>
                  <a:lnTo>
                    <a:pt x="240483" y="257460"/>
                  </a:lnTo>
                  <a:lnTo>
                    <a:pt x="256685" y="241299"/>
                  </a:lnTo>
                  <a:lnTo>
                    <a:pt x="115861" y="100827"/>
                  </a:lnTo>
                  <a:lnTo>
                    <a:pt x="105594" y="71323"/>
                  </a:lnTo>
                  <a:lnTo>
                    <a:pt x="45120" y="25564"/>
                  </a:lnTo>
                  <a:lnTo>
                    <a:pt x="75267" y="25564"/>
                  </a:lnTo>
                  <a:lnTo>
                    <a:pt x="121042" y="60142"/>
                  </a:lnTo>
                  <a:lnTo>
                    <a:pt x="131686" y="90961"/>
                  </a:lnTo>
                  <a:lnTo>
                    <a:pt x="269590" y="228332"/>
                  </a:lnTo>
                  <a:lnTo>
                    <a:pt x="315275" y="228332"/>
                  </a:lnTo>
                  <a:lnTo>
                    <a:pt x="318384" y="231433"/>
                  </a:lnTo>
                  <a:lnTo>
                    <a:pt x="292386" y="231433"/>
                  </a:lnTo>
                  <a:lnTo>
                    <a:pt x="266293" y="257460"/>
                  </a:lnTo>
                  <a:close/>
                </a:path>
                <a:path w="567054" h="563879">
                  <a:moveTo>
                    <a:pt x="518646" y="116988"/>
                  </a:moveTo>
                  <a:lnTo>
                    <a:pt x="492930" y="116988"/>
                  </a:lnTo>
                  <a:lnTo>
                    <a:pt x="547941" y="62115"/>
                  </a:lnTo>
                  <a:lnTo>
                    <a:pt x="551709" y="61082"/>
                  </a:lnTo>
                  <a:lnTo>
                    <a:pt x="558773" y="62773"/>
                  </a:lnTo>
                  <a:lnTo>
                    <a:pt x="561599" y="65404"/>
                  </a:lnTo>
                  <a:lnTo>
                    <a:pt x="562635" y="68880"/>
                  </a:lnTo>
                  <a:lnTo>
                    <a:pt x="565636" y="87673"/>
                  </a:lnTo>
                  <a:lnTo>
                    <a:pt x="548035" y="87673"/>
                  </a:lnTo>
                  <a:lnTo>
                    <a:pt x="518646" y="116988"/>
                  </a:lnTo>
                  <a:close/>
                </a:path>
                <a:path w="567054" h="563879">
                  <a:moveTo>
                    <a:pt x="525566" y="175325"/>
                  </a:moveTo>
                  <a:lnTo>
                    <a:pt x="466602" y="175325"/>
                  </a:lnTo>
                  <a:lnTo>
                    <a:pt x="488032" y="173353"/>
                  </a:lnTo>
                  <a:lnTo>
                    <a:pt x="508049" y="165656"/>
                  </a:lnTo>
                  <a:lnTo>
                    <a:pt x="525522" y="152506"/>
                  </a:lnTo>
                  <a:lnTo>
                    <a:pt x="536709" y="138451"/>
                  </a:lnTo>
                  <a:lnTo>
                    <a:pt x="544302" y="122520"/>
                  </a:lnTo>
                  <a:lnTo>
                    <a:pt x="548134" y="105374"/>
                  </a:lnTo>
                  <a:lnTo>
                    <a:pt x="548035" y="87673"/>
                  </a:lnTo>
                  <a:lnTo>
                    <a:pt x="565636" y="87673"/>
                  </a:lnTo>
                  <a:lnTo>
                    <a:pt x="566787" y="94887"/>
                  </a:lnTo>
                  <a:lnTo>
                    <a:pt x="563919" y="120559"/>
                  </a:lnTo>
                  <a:lnTo>
                    <a:pt x="554356" y="144540"/>
                  </a:lnTo>
                  <a:lnTo>
                    <a:pt x="538427" y="165472"/>
                  </a:lnTo>
                  <a:lnTo>
                    <a:pt x="525566" y="175325"/>
                  </a:lnTo>
                  <a:close/>
                </a:path>
                <a:path w="567054" h="563879">
                  <a:moveTo>
                    <a:pt x="373960" y="260843"/>
                  </a:moveTo>
                  <a:lnTo>
                    <a:pt x="347867" y="260843"/>
                  </a:lnTo>
                  <a:lnTo>
                    <a:pt x="439521" y="169513"/>
                  </a:lnTo>
                  <a:lnTo>
                    <a:pt x="444890" y="171298"/>
                  </a:lnTo>
                  <a:lnTo>
                    <a:pt x="466602" y="175325"/>
                  </a:lnTo>
                  <a:lnTo>
                    <a:pt x="525566" y="175325"/>
                  </a:lnTo>
                  <a:lnTo>
                    <a:pt x="518085" y="181057"/>
                  </a:lnTo>
                  <a:lnTo>
                    <a:pt x="495360" y="190372"/>
                  </a:lnTo>
                  <a:lnTo>
                    <a:pt x="444607" y="190372"/>
                  </a:lnTo>
                  <a:lnTo>
                    <a:pt x="373960" y="260843"/>
                  </a:lnTo>
                  <a:close/>
                </a:path>
                <a:path w="567054" h="563879">
                  <a:moveTo>
                    <a:pt x="469983" y="193762"/>
                  </a:moveTo>
                  <a:lnTo>
                    <a:pt x="444607" y="190372"/>
                  </a:lnTo>
                  <a:lnTo>
                    <a:pt x="495360" y="190372"/>
                  </a:lnTo>
                  <a:lnTo>
                    <a:pt x="494873" y="190572"/>
                  </a:lnTo>
                  <a:lnTo>
                    <a:pt x="469983" y="193762"/>
                  </a:lnTo>
                  <a:close/>
                </a:path>
                <a:path w="567054" h="563879">
                  <a:moveTo>
                    <a:pt x="274959" y="311958"/>
                  </a:moveTo>
                  <a:lnTo>
                    <a:pt x="249055" y="311958"/>
                  </a:lnTo>
                  <a:lnTo>
                    <a:pt x="311131" y="250131"/>
                  </a:lnTo>
                  <a:lnTo>
                    <a:pt x="292386" y="231433"/>
                  </a:lnTo>
                  <a:lnTo>
                    <a:pt x="318384" y="231433"/>
                  </a:lnTo>
                  <a:lnTo>
                    <a:pt x="347867" y="260843"/>
                  </a:lnTo>
                  <a:lnTo>
                    <a:pt x="373960" y="260843"/>
                  </a:lnTo>
                  <a:lnTo>
                    <a:pt x="371793" y="263004"/>
                  </a:lnTo>
                  <a:lnTo>
                    <a:pt x="324036" y="263004"/>
                  </a:lnTo>
                  <a:lnTo>
                    <a:pt x="274959" y="311958"/>
                  </a:lnTo>
                  <a:close/>
                </a:path>
                <a:path w="567054" h="563879">
                  <a:moveTo>
                    <a:pt x="535695" y="544699"/>
                  </a:moveTo>
                  <a:lnTo>
                    <a:pt x="496215" y="544699"/>
                  </a:lnTo>
                  <a:lnTo>
                    <a:pt x="508618" y="542303"/>
                  </a:lnTo>
                  <a:lnTo>
                    <a:pt x="519493" y="535115"/>
                  </a:lnTo>
                  <a:lnTo>
                    <a:pt x="541159" y="513504"/>
                  </a:lnTo>
                  <a:lnTo>
                    <a:pt x="544644" y="505236"/>
                  </a:lnTo>
                  <a:lnTo>
                    <a:pt x="544644" y="487665"/>
                  </a:lnTo>
                  <a:lnTo>
                    <a:pt x="541159" y="479396"/>
                  </a:lnTo>
                  <a:lnTo>
                    <a:pt x="324036" y="263004"/>
                  </a:lnTo>
                  <a:lnTo>
                    <a:pt x="371793" y="263004"/>
                  </a:lnTo>
                  <a:lnTo>
                    <a:pt x="360866" y="273903"/>
                  </a:lnTo>
                  <a:lnTo>
                    <a:pt x="547847" y="460416"/>
                  </a:lnTo>
                  <a:lnTo>
                    <a:pt x="554240" y="468181"/>
                  </a:lnTo>
                  <a:lnTo>
                    <a:pt x="558938" y="476942"/>
                  </a:lnTo>
                  <a:lnTo>
                    <a:pt x="561835" y="486460"/>
                  </a:lnTo>
                  <a:lnTo>
                    <a:pt x="562824" y="496497"/>
                  </a:lnTo>
                  <a:lnTo>
                    <a:pt x="561848" y="506522"/>
                  </a:lnTo>
                  <a:lnTo>
                    <a:pt x="558974" y="516018"/>
                  </a:lnTo>
                  <a:lnTo>
                    <a:pt x="554280" y="524774"/>
                  </a:lnTo>
                  <a:lnTo>
                    <a:pt x="547847" y="532578"/>
                  </a:lnTo>
                  <a:lnTo>
                    <a:pt x="535695" y="544699"/>
                  </a:lnTo>
                  <a:close/>
                </a:path>
                <a:path w="567054" h="563879">
                  <a:moveTo>
                    <a:pt x="88474" y="545615"/>
                  </a:moveTo>
                  <a:lnTo>
                    <a:pt x="50124" y="545615"/>
                  </a:lnTo>
                  <a:lnTo>
                    <a:pt x="61502" y="543413"/>
                  </a:lnTo>
                  <a:lnTo>
                    <a:pt x="71495" y="536807"/>
                  </a:lnTo>
                  <a:lnTo>
                    <a:pt x="260170" y="348603"/>
                  </a:lnTo>
                  <a:lnTo>
                    <a:pt x="217499" y="306038"/>
                  </a:lnTo>
                  <a:lnTo>
                    <a:pt x="243151" y="306038"/>
                  </a:lnTo>
                  <a:lnTo>
                    <a:pt x="249055" y="311958"/>
                  </a:lnTo>
                  <a:lnTo>
                    <a:pt x="274959" y="311958"/>
                  </a:lnTo>
                  <a:lnTo>
                    <a:pt x="262054" y="324830"/>
                  </a:lnTo>
                  <a:lnTo>
                    <a:pt x="298791" y="361475"/>
                  </a:lnTo>
                  <a:lnTo>
                    <a:pt x="273075" y="361475"/>
                  </a:lnTo>
                  <a:lnTo>
                    <a:pt x="88474" y="545615"/>
                  </a:lnTo>
                  <a:close/>
                </a:path>
                <a:path w="567054" h="563879">
                  <a:moveTo>
                    <a:pt x="496227" y="562928"/>
                  </a:moveTo>
                  <a:lnTo>
                    <a:pt x="460055" y="547988"/>
                  </a:lnTo>
                  <a:lnTo>
                    <a:pt x="273075" y="361475"/>
                  </a:lnTo>
                  <a:lnTo>
                    <a:pt x="298791" y="361475"/>
                  </a:lnTo>
                  <a:lnTo>
                    <a:pt x="472866" y="535115"/>
                  </a:lnTo>
                  <a:lnTo>
                    <a:pt x="483794" y="542303"/>
                  </a:lnTo>
                  <a:lnTo>
                    <a:pt x="496215" y="544699"/>
                  </a:lnTo>
                  <a:lnTo>
                    <a:pt x="535695" y="544699"/>
                  </a:lnTo>
                  <a:lnTo>
                    <a:pt x="532398" y="547988"/>
                  </a:lnTo>
                  <a:lnTo>
                    <a:pt x="524375" y="554524"/>
                  </a:lnTo>
                  <a:lnTo>
                    <a:pt x="515478" y="559193"/>
                  </a:lnTo>
                  <a:lnTo>
                    <a:pt x="505998" y="561994"/>
                  </a:lnTo>
                  <a:lnTo>
                    <a:pt x="496227" y="562928"/>
                  </a:lnTo>
                  <a:close/>
                </a:path>
              </a:pathLst>
            </a:custGeom>
            <a:solidFill>
              <a:srgbClr val="0F086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6990000" y="4588991"/>
              <a:ext cx="776605" cy="561340"/>
            </a:xfrm>
            <a:custGeom>
              <a:avLst/>
              <a:gdLst/>
              <a:ahLst/>
              <a:cxnLst/>
              <a:rect l="l" t="t" r="r" b="b"/>
              <a:pathLst>
                <a:path w="776604" h="561339">
                  <a:moveTo>
                    <a:pt x="746827" y="330200"/>
                  </a:moveTo>
                  <a:lnTo>
                    <a:pt x="467463" y="330200"/>
                  </a:lnTo>
                  <a:lnTo>
                    <a:pt x="471322" y="309880"/>
                  </a:lnTo>
                  <a:lnTo>
                    <a:pt x="474718" y="298450"/>
                  </a:lnTo>
                  <a:lnTo>
                    <a:pt x="480928" y="284480"/>
                  </a:lnTo>
                  <a:lnTo>
                    <a:pt x="491058" y="270510"/>
                  </a:lnTo>
                  <a:lnTo>
                    <a:pt x="495493" y="264160"/>
                  </a:lnTo>
                  <a:lnTo>
                    <a:pt x="494927" y="259080"/>
                  </a:lnTo>
                  <a:lnTo>
                    <a:pt x="493417" y="248920"/>
                  </a:lnTo>
                  <a:lnTo>
                    <a:pt x="492187" y="238760"/>
                  </a:lnTo>
                  <a:lnTo>
                    <a:pt x="492638" y="227330"/>
                  </a:lnTo>
                  <a:lnTo>
                    <a:pt x="496735" y="214630"/>
                  </a:lnTo>
                  <a:lnTo>
                    <a:pt x="506441" y="203200"/>
                  </a:lnTo>
                  <a:lnTo>
                    <a:pt x="514374" y="193040"/>
                  </a:lnTo>
                  <a:lnTo>
                    <a:pt x="518369" y="184150"/>
                  </a:lnTo>
                  <a:lnTo>
                    <a:pt x="519727" y="175260"/>
                  </a:lnTo>
                  <a:lnTo>
                    <a:pt x="519673" y="163830"/>
                  </a:lnTo>
                  <a:lnTo>
                    <a:pt x="519560" y="160020"/>
                  </a:lnTo>
                  <a:lnTo>
                    <a:pt x="519466" y="153670"/>
                  </a:lnTo>
                  <a:lnTo>
                    <a:pt x="538436" y="125730"/>
                  </a:lnTo>
                  <a:lnTo>
                    <a:pt x="544948" y="119380"/>
                  </a:lnTo>
                  <a:lnTo>
                    <a:pt x="550234" y="113030"/>
                  </a:lnTo>
                  <a:lnTo>
                    <a:pt x="550517" y="110490"/>
                  </a:lnTo>
                  <a:lnTo>
                    <a:pt x="550989" y="104140"/>
                  </a:lnTo>
                  <a:lnTo>
                    <a:pt x="551483" y="99060"/>
                  </a:lnTo>
                  <a:lnTo>
                    <a:pt x="567505" y="66040"/>
                  </a:lnTo>
                  <a:lnTo>
                    <a:pt x="572319" y="60960"/>
                  </a:lnTo>
                  <a:lnTo>
                    <a:pt x="579869" y="54610"/>
                  </a:lnTo>
                  <a:lnTo>
                    <a:pt x="584494" y="50800"/>
                  </a:lnTo>
                  <a:lnTo>
                    <a:pt x="585154" y="43180"/>
                  </a:lnTo>
                  <a:lnTo>
                    <a:pt x="587387" y="34290"/>
                  </a:lnTo>
                  <a:lnTo>
                    <a:pt x="591619" y="25400"/>
                  </a:lnTo>
                  <a:lnTo>
                    <a:pt x="596276" y="16510"/>
                  </a:lnTo>
                  <a:lnTo>
                    <a:pt x="599783" y="11430"/>
                  </a:lnTo>
                  <a:lnTo>
                    <a:pt x="607522" y="0"/>
                  </a:lnTo>
                  <a:lnTo>
                    <a:pt x="614978" y="11430"/>
                  </a:lnTo>
                  <a:lnTo>
                    <a:pt x="622422" y="24130"/>
                  </a:lnTo>
                  <a:lnTo>
                    <a:pt x="626671" y="34290"/>
                  </a:lnTo>
                  <a:lnTo>
                    <a:pt x="607333" y="34290"/>
                  </a:lnTo>
                  <a:lnTo>
                    <a:pt x="605068" y="38100"/>
                  </a:lnTo>
                  <a:lnTo>
                    <a:pt x="603464" y="43180"/>
                  </a:lnTo>
                  <a:lnTo>
                    <a:pt x="603275" y="44450"/>
                  </a:lnTo>
                  <a:lnTo>
                    <a:pt x="600817" y="54610"/>
                  </a:lnTo>
                  <a:lnTo>
                    <a:pt x="596208" y="62230"/>
                  </a:lnTo>
                  <a:lnTo>
                    <a:pt x="590414" y="69850"/>
                  </a:lnTo>
                  <a:lnTo>
                    <a:pt x="584399" y="74930"/>
                  </a:lnTo>
                  <a:lnTo>
                    <a:pt x="580435" y="78740"/>
                  </a:lnTo>
                  <a:lnTo>
                    <a:pt x="576660" y="81280"/>
                  </a:lnTo>
                  <a:lnTo>
                    <a:pt x="569959" y="92710"/>
                  </a:lnTo>
                  <a:lnTo>
                    <a:pt x="567977" y="120650"/>
                  </a:lnTo>
                  <a:lnTo>
                    <a:pt x="561654" y="128270"/>
                  </a:lnTo>
                  <a:lnTo>
                    <a:pt x="557973" y="132080"/>
                  </a:lnTo>
                  <a:lnTo>
                    <a:pt x="554009" y="135890"/>
                  </a:lnTo>
                  <a:lnTo>
                    <a:pt x="550611" y="138430"/>
                  </a:lnTo>
                  <a:lnTo>
                    <a:pt x="544665" y="143510"/>
                  </a:lnTo>
                  <a:lnTo>
                    <a:pt x="540041" y="148590"/>
                  </a:lnTo>
                  <a:lnTo>
                    <a:pt x="537492" y="156210"/>
                  </a:lnTo>
                  <a:lnTo>
                    <a:pt x="537573" y="160020"/>
                  </a:lnTo>
                  <a:lnTo>
                    <a:pt x="537597" y="176530"/>
                  </a:lnTo>
                  <a:lnTo>
                    <a:pt x="535664" y="189230"/>
                  </a:lnTo>
                  <a:lnTo>
                    <a:pt x="529997" y="201930"/>
                  </a:lnTo>
                  <a:lnTo>
                    <a:pt x="518711" y="215900"/>
                  </a:lnTo>
                  <a:lnTo>
                    <a:pt x="512793" y="223520"/>
                  </a:lnTo>
                  <a:lnTo>
                    <a:pt x="510299" y="231140"/>
                  </a:lnTo>
                  <a:lnTo>
                    <a:pt x="510124" y="237490"/>
                  </a:lnTo>
                  <a:lnTo>
                    <a:pt x="511160" y="246380"/>
                  </a:lnTo>
                  <a:lnTo>
                    <a:pt x="512244" y="254000"/>
                  </a:lnTo>
                  <a:lnTo>
                    <a:pt x="512328" y="262890"/>
                  </a:lnTo>
                  <a:lnTo>
                    <a:pt x="510271" y="271780"/>
                  </a:lnTo>
                  <a:lnTo>
                    <a:pt x="504931" y="281940"/>
                  </a:lnTo>
                  <a:lnTo>
                    <a:pt x="498550" y="290830"/>
                  </a:lnTo>
                  <a:lnTo>
                    <a:pt x="494019" y="298450"/>
                  </a:lnTo>
                  <a:lnTo>
                    <a:pt x="490956" y="306070"/>
                  </a:lnTo>
                  <a:lnTo>
                    <a:pt x="488981" y="312420"/>
                  </a:lnTo>
                  <a:lnTo>
                    <a:pt x="743356" y="312420"/>
                  </a:lnTo>
                  <a:lnTo>
                    <a:pt x="744562" y="318770"/>
                  </a:lnTo>
                  <a:lnTo>
                    <a:pt x="746827" y="330200"/>
                  </a:lnTo>
                  <a:close/>
                </a:path>
                <a:path w="776604" h="561339">
                  <a:moveTo>
                    <a:pt x="415742" y="427990"/>
                  </a:moveTo>
                  <a:lnTo>
                    <a:pt x="65971" y="427990"/>
                  </a:lnTo>
                  <a:lnTo>
                    <a:pt x="68236" y="415290"/>
                  </a:lnTo>
                  <a:lnTo>
                    <a:pt x="82344" y="373380"/>
                  </a:lnTo>
                  <a:lnTo>
                    <a:pt x="98492" y="349250"/>
                  </a:lnTo>
                  <a:lnTo>
                    <a:pt x="99889" y="341630"/>
                  </a:lnTo>
                  <a:lnTo>
                    <a:pt x="99710" y="335280"/>
                  </a:lnTo>
                  <a:lnTo>
                    <a:pt x="98532" y="326390"/>
                  </a:lnTo>
                  <a:lnTo>
                    <a:pt x="97104" y="313690"/>
                  </a:lnTo>
                  <a:lnTo>
                    <a:pt x="114388" y="269240"/>
                  </a:lnTo>
                  <a:lnTo>
                    <a:pt x="124964" y="256540"/>
                  </a:lnTo>
                  <a:lnTo>
                    <a:pt x="130267" y="243840"/>
                  </a:lnTo>
                  <a:lnTo>
                    <a:pt x="132066" y="232410"/>
                  </a:lnTo>
                  <a:lnTo>
                    <a:pt x="132100" y="219710"/>
                  </a:lnTo>
                  <a:lnTo>
                    <a:pt x="131974" y="214630"/>
                  </a:lnTo>
                  <a:lnTo>
                    <a:pt x="131848" y="205740"/>
                  </a:lnTo>
                  <a:lnTo>
                    <a:pt x="155160" y="171450"/>
                  </a:lnTo>
                  <a:lnTo>
                    <a:pt x="159313" y="167640"/>
                  </a:lnTo>
                  <a:lnTo>
                    <a:pt x="163560" y="163830"/>
                  </a:lnTo>
                  <a:lnTo>
                    <a:pt x="167429" y="158750"/>
                  </a:lnTo>
                  <a:lnTo>
                    <a:pt x="170921" y="154940"/>
                  </a:lnTo>
                  <a:lnTo>
                    <a:pt x="171393" y="151130"/>
                  </a:lnTo>
                  <a:lnTo>
                    <a:pt x="171959" y="142240"/>
                  </a:lnTo>
                  <a:lnTo>
                    <a:pt x="172601" y="134620"/>
                  </a:lnTo>
                  <a:lnTo>
                    <a:pt x="192251" y="95250"/>
                  </a:lnTo>
                  <a:lnTo>
                    <a:pt x="198291" y="90170"/>
                  </a:lnTo>
                  <a:lnTo>
                    <a:pt x="204492" y="83820"/>
                  </a:lnTo>
                  <a:lnTo>
                    <a:pt x="209747" y="78740"/>
                  </a:lnTo>
                  <a:lnTo>
                    <a:pt x="213568" y="72390"/>
                  </a:lnTo>
                  <a:lnTo>
                    <a:pt x="229723" y="31750"/>
                  </a:lnTo>
                  <a:lnTo>
                    <a:pt x="241329" y="13970"/>
                  </a:lnTo>
                  <a:lnTo>
                    <a:pt x="248785" y="25400"/>
                  </a:lnTo>
                  <a:lnTo>
                    <a:pt x="252493" y="31750"/>
                  </a:lnTo>
                  <a:lnTo>
                    <a:pt x="258069" y="41910"/>
                  </a:lnTo>
                  <a:lnTo>
                    <a:pt x="261000" y="48260"/>
                  </a:lnTo>
                  <a:lnTo>
                    <a:pt x="241234" y="48260"/>
                  </a:lnTo>
                  <a:lnTo>
                    <a:pt x="233967" y="62230"/>
                  </a:lnTo>
                  <a:lnTo>
                    <a:pt x="210466" y="102870"/>
                  </a:lnTo>
                  <a:lnTo>
                    <a:pt x="205181" y="107950"/>
                  </a:lnTo>
                  <a:lnTo>
                    <a:pt x="190080" y="143510"/>
                  </a:lnTo>
                  <a:lnTo>
                    <a:pt x="189479" y="151130"/>
                  </a:lnTo>
                  <a:lnTo>
                    <a:pt x="188240" y="157480"/>
                  </a:lnTo>
                  <a:lnTo>
                    <a:pt x="167524" y="184150"/>
                  </a:lnTo>
                  <a:lnTo>
                    <a:pt x="162041" y="189230"/>
                  </a:lnTo>
                  <a:lnTo>
                    <a:pt x="157354" y="194310"/>
                  </a:lnTo>
                  <a:lnTo>
                    <a:pt x="153694" y="199390"/>
                  </a:lnTo>
                  <a:lnTo>
                    <a:pt x="151290" y="204470"/>
                  </a:lnTo>
                  <a:lnTo>
                    <a:pt x="150158" y="208280"/>
                  </a:lnTo>
                  <a:lnTo>
                    <a:pt x="150284" y="215900"/>
                  </a:lnTo>
                  <a:lnTo>
                    <a:pt x="150261" y="233680"/>
                  </a:lnTo>
                  <a:lnTo>
                    <a:pt x="147893" y="248920"/>
                  </a:lnTo>
                  <a:lnTo>
                    <a:pt x="140923" y="265430"/>
                  </a:lnTo>
                  <a:lnTo>
                    <a:pt x="127035" y="281940"/>
                  </a:lnTo>
                  <a:lnTo>
                    <a:pt x="118949" y="292100"/>
                  </a:lnTo>
                  <a:lnTo>
                    <a:pt x="115509" y="302260"/>
                  </a:lnTo>
                  <a:lnTo>
                    <a:pt x="115236" y="312420"/>
                  </a:lnTo>
                  <a:lnTo>
                    <a:pt x="117970" y="334010"/>
                  </a:lnTo>
                  <a:lnTo>
                    <a:pt x="118057" y="344170"/>
                  </a:lnTo>
                  <a:lnTo>
                    <a:pt x="115578" y="355600"/>
                  </a:lnTo>
                  <a:lnTo>
                    <a:pt x="109197" y="365760"/>
                  </a:lnTo>
                  <a:lnTo>
                    <a:pt x="100341" y="378460"/>
                  </a:lnTo>
                  <a:lnTo>
                    <a:pt x="94202" y="389890"/>
                  </a:lnTo>
                  <a:lnTo>
                    <a:pt x="90204" y="400050"/>
                  </a:lnTo>
                  <a:lnTo>
                    <a:pt x="87773" y="410210"/>
                  </a:lnTo>
                  <a:lnTo>
                    <a:pt x="412425" y="410210"/>
                  </a:lnTo>
                  <a:lnTo>
                    <a:pt x="415742" y="427990"/>
                  </a:lnTo>
                  <a:close/>
                </a:path>
                <a:path w="776604" h="561339">
                  <a:moveTo>
                    <a:pt x="743356" y="312420"/>
                  </a:moveTo>
                  <a:lnTo>
                    <a:pt x="725308" y="312420"/>
                  </a:lnTo>
                  <a:lnTo>
                    <a:pt x="723320" y="306070"/>
                  </a:lnTo>
                  <a:lnTo>
                    <a:pt x="720235" y="298450"/>
                  </a:lnTo>
                  <a:lnTo>
                    <a:pt x="715699" y="289560"/>
                  </a:lnTo>
                  <a:lnTo>
                    <a:pt x="709358" y="281940"/>
                  </a:lnTo>
                  <a:lnTo>
                    <a:pt x="704071" y="271780"/>
                  </a:lnTo>
                  <a:lnTo>
                    <a:pt x="702032" y="262890"/>
                  </a:lnTo>
                  <a:lnTo>
                    <a:pt x="702098" y="254000"/>
                  </a:lnTo>
                  <a:lnTo>
                    <a:pt x="703129" y="246380"/>
                  </a:lnTo>
                  <a:lnTo>
                    <a:pt x="704052" y="238760"/>
                  </a:lnTo>
                  <a:lnTo>
                    <a:pt x="684293" y="201930"/>
                  </a:lnTo>
                  <a:lnTo>
                    <a:pt x="678626" y="189230"/>
                  </a:lnTo>
                  <a:lnTo>
                    <a:pt x="676692" y="176530"/>
                  </a:lnTo>
                  <a:lnTo>
                    <a:pt x="676716" y="160020"/>
                  </a:lnTo>
                  <a:lnTo>
                    <a:pt x="676797" y="156210"/>
                  </a:lnTo>
                  <a:lnTo>
                    <a:pt x="675948" y="153670"/>
                  </a:lnTo>
                  <a:lnTo>
                    <a:pt x="674343" y="148590"/>
                  </a:lnTo>
                  <a:lnTo>
                    <a:pt x="669624" y="143510"/>
                  </a:lnTo>
                  <a:lnTo>
                    <a:pt x="663773" y="138430"/>
                  </a:lnTo>
                  <a:lnTo>
                    <a:pt x="660280" y="135890"/>
                  </a:lnTo>
                  <a:lnTo>
                    <a:pt x="656411" y="132080"/>
                  </a:lnTo>
                  <a:lnTo>
                    <a:pt x="646407" y="120650"/>
                  </a:lnTo>
                  <a:lnTo>
                    <a:pt x="645840" y="113030"/>
                  </a:lnTo>
                  <a:lnTo>
                    <a:pt x="645368" y="105410"/>
                  </a:lnTo>
                  <a:lnTo>
                    <a:pt x="644425" y="92710"/>
                  </a:lnTo>
                  <a:lnTo>
                    <a:pt x="637724" y="81280"/>
                  </a:lnTo>
                  <a:lnTo>
                    <a:pt x="633949" y="78740"/>
                  </a:lnTo>
                  <a:lnTo>
                    <a:pt x="629985" y="74930"/>
                  </a:lnTo>
                  <a:lnTo>
                    <a:pt x="611014" y="43180"/>
                  </a:lnTo>
                  <a:lnTo>
                    <a:pt x="609410" y="38100"/>
                  </a:lnTo>
                  <a:lnTo>
                    <a:pt x="607333" y="34290"/>
                  </a:lnTo>
                  <a:lnTo>
                    <a:pt x="626671" y="34290"/>
                  </a:lnTo>
                  <a:lnTo>
                    <a:pt x="628946" y="43180"/>
                  </a:lnTo>
                  <a:lnTo>
                    <a:pt x="629607" y="50800"/>
                  </a:lnTo>
                  <a:lnTo>
                    <a:pt x="634326" y="54610"/>
                  </a:lnTo>
                  <a:lnTo>
                    <a:pt x="659304" y="85090"/>
                  </a:lnTo>
                  <a:lnTo>
                    <a:pt x="663678" y="110490"/>
                  </a:lnTo>
                  <a:lnTo>
                    <a:pt x="663961" y="113030"/>
                  </a:lnTo>
                  <a:lnTo>
                    <a:pt x="669247" y="119380"/>
                  </a:lnTo>
                  <a:lnTo>
                    <a:pt x="680981" y="130810"/>
                  </a:lnTo>
                  <a:lnTo>
                    <a:pt x="685893" y="135890"/>
                  </a:lnTo>
                  <a:lnTo>
                    <a:pt x="690079" y="140970"/>
                  </a:lnTo>
                  <a:lnTo>
                    <a:pt x="693125" y="148590"/>
                  </a:lnTo>
                  <a:lnTo>
                    <a:pt x="694635" y="153670"/>
                  </a:lnTo>
                  <a:lnTo>
                    <a:pt x="694540" y="160020"/>
                  </a:lnTo>
                  <a:lnTo>
                    <a:pt x="694455" y="175260"/>
                  </a:lnTo>
                  <a:lnTo>
                    <a:pt x="695791" y="184150"/>
                  </a:lnTo>
                  <a:lnTo>
                    <a:pt x="699781" y="193040"/>
                  </a:lnTo>
                  <a:lnTo>
                    <a:pt x="707754" y="203200"/>
                  </a:lnTo>
                  <a:lnTo>
                    <a:pt x="717460" y="214630"/>
                  </a:lnTo>
                  <a:lnTo>
                    <a:pt x="721557" y="227330"/>
                  </a:lnTo>
                  <a:lnTo>
                    <a:pt x="722008" y="238760"/>
                  </a:lnTo>
                  <a:lnTo>
                    <a:pt x="720778" y="248920"/>
                  </a:lnTo>
                  <a:lnTo>
                    <a:pt x="719268" y="259080"/>
                  </a:lnTo>
                  <a:lnTo>
                    <a:pt x="718607" y="264160"/>
                  </a:lnTo>
                  <a:lnTo>
                    <a:pt x="723137" y="270510"/>
                  </a:lnTo>
                  <a:lnTo>
                    <a:pt x="733267" y="284480"/>
                  </a:lnTo>
                  <a:lnTo>
                    <a:pt x="739477" y="298450"/>
                  </a:lnTo>
                  <a:lnTo>
                    <a:pt x="742873" y="309880"/>
                  </a:lnTo>
                  <a:lnTo>
                    <a:pt x="743356" y="312420"/>
                  </a:lnTo>
                  <a:close/>
                </a:path>
                <a:path w="776604" h="561339">
                  <a:moveTo>
                    <a:pt x="412425" y="410210"/>
                  </a:moveTo>
                  <a:lnTo>
                    <a:pt x="394129" y="410210"/>
                  </a:lnTo>
                  <a:lnTo>
                    <a:pt x="391752" y="400050"/>
                  </a:lnTo>
                  <a:lnTo>
                    <a:pt x="387782" y="389890"/>
                  </a:lnTo>
                  <a:lnTo>
                    <a:pt x="381654" y="378460"/>
                  </a:lnTo>
                  <a:lnTo>
                    <a:pt x="372800" y="365760"/>
                  </a:lnTo>
                  <a:lnTo>
                    <a:pt x="366366" y="355600"/>
                  </a:lnTo>
                  <a:lnTo>
                    <a:pt x="363869" y="344170"/>
                  </a:lnTo>
                  <a:lnTo>
                    <a:pt x="363974" y="334010"/>
                  </a:lnTo>
                  <a:lnTo>
                    <a:pt x="365344" y="323850"/>
                  </a:lnTo>
                  <a:lnTo>
                    <a:pt x="366603" y="313690"/>
                  </a:lnTo>
                  <a:lnTo>
                    <a:pt x="341113" y="265430"/>
                  </a:lnTo>
                  <a:lnTo>
                    <a:pt x="334139" y="248920"/>
                  </a:lnTo>
                  <a:lnTo>
                    <a:pt x="331749" y="233680"/>
                  </a:lnTo>
                  <a:lnTo>
                    <a:pt x="331713" y="215900"/>
                  </a:lnTo>
                  <a:lnTo>
                    <a:pt x="331839" y="208280"/>
                  </a:lnTo>
                  <a:lnTo>
                    <a:pt x="330706" y="204470"/>
                  </a:lnTo>
                  <a:lnTo>
                    <a:pt x="310131" y="180340"/>
                  </a:lnTo>
                  <a:lnTo>
                    <a:pt x="305224" y="175260"/>
                  </a:lnTo>
                  <a:lnTo>
                    <a:pt x="291391" y="137160"/>
                  </a:lnTo>
                  <a:lnTo>
                    <a:pt x="290335" y="130810"/>
                  </a:lnTo>
                  <a:lnTo>
                    <a:pt x="264030" y="96520"/>
                  </a:lnTo>
                  <a:lnTo>
                    <a:pt x="256948" y="87630"/>
                  </a:lnTo>
                  <a:lnTo>
                    <a:pt x="251424" y="78740"/>
                  </a:lnTo>
                  <a:lnTo>
                    <a:pt x="248501" y="66040"/>
                  </a:lnTo>
                  <a:lnTo>
                    <a:pt x="248124" y="62230"/>
                  </a:lnTo>
                  <a:lnTo>
                    <a:pt x="244915" y="55880"/>
                  </a:lnTo>
                  <a:lnTo>
                    <a:pt x="241234" y="48260"/>
                  </a:lnTo>
                  <a:lnTo>
                    <a:pt x="261000" y="48260"/>
                  </a:lnTo>
                  <a:lnTo>
                    <a:pt x="263344" y="53340"/>
                  </a:lnTo>
                  <a:lnTo>
                    <a:pt x="266151" y="64770"/>
                  </a:lnTo>
                  <a:lnTo>
                    <a:pt x="268051" y="72390"/>
                  </a:lnTo>
                  <a:lnTo>
                    <a:pt x="271872" y="78740"/>
                  </a:lnTo>
                  <a:lnTo>
                    <a:pt x="277127" y="83820"/>
                  </a:lnTo>
                  <a:lnTo>
                    <a:pt x="283328" y="90170"/>
                  </a:lnTo>
                  <a:lnTo>
                    <a:pt x="307630" y="127000"/>
                  </a:lnTo>
                  <a:lnTo>
                    <a:pt x="310226" y="151130"/>
                  </a:lnTo>
                  <a:lnTo>
                    <a:pt x="310698" y="154940"/>
                  </a:lnTo>
                  <a:lnTo>
                    <a:pt x="314190" y="158750"/>
                  </a:lnTo>
                  <a:lnTo>
                    <a:pt x="318059" y="163830"/>
                  </a:lnTo>
                  <a:lnTo>
                    <a:pt x="326459" y="171450"/>
                  </a:lnTo>
                  <a:lnTo>
                    <a:pt x="349771" y="205740"/>
                  </a:lnTo>
                  <a:lnTo>
                    <a:pt x="349645" y="214630"/>
                  </a:lnTo>
                  <a:lnTo>
                    <a:pt x="349519" y="219710"/>
                  </a:lnTo>
                  <a:lnTo>
                    <a:pt x="349553" y="232410"/>
                  </a:lnTo>
                  <a:lnTo>
                    <a:pt x="351352" y="243840"/>
                  </a:lnTo>
                  <a:lnTo>
                    <a:pt x="356655" y="256540"/>
                  </a:lnTo>
                  <a:lnTo>
                    <a:pt x="367231" y="269240"/>
                  </a:lnTo>
                  <a:lnTo>
                    <a:pt x="379092" y="284480"/>
                  </a:lnTo>
                  <a:lnTo>
                    <a:pt x="384113" y="299720"/>
                  </a:lnTo>
                  <a:lnTo>
                    <a:pt x="384658" y="313690"/>
                  </a:lnTo>
                  <a:lnTo>
                    <a:pt x="383087" y="326390"/>
                  </a:lnTo>
                  <a:lnTo>
                    <a:pt x="381909" y="335280"/>
                  </a:lnTo>
                  <a:lnTo>
                    <a:pt x="381730" y="342900"/>
                  </a:lnTo>
                  <a:lnTo>
                    <a:pt x="383127" y="349250"/>
                  </a:lnTo>
                  <a:lnTo>
                    <a:pt x="386673" y="354330"/>
                  </a:lnTo>
                  <a:lnTo>
                    <a:pt x="399275" y="373380"/>
                  </a:lnTo>
                  <a:lnTo>
                    <a:pt x="407001" y="389890"/>
                  </a:lnTo>
                  <a:lnTo>
                    <a:pt x="411240" y="403860"/>
                  </a:lnTo>
                  <a:lnTo>
                    <a:pt x="412425" y="410210"/>
                  </a:lnTo>
                  <a:close/>
                </a:path>
                <a:path w="776604" h="561339">
                  <a:moveTo>
                    <a:pt x="458883" y="452120"/>
                  </a:moveTo>
                  <a:lnTo>
                    <a:pt x="421877" y="452120"/>
                  </a:lnTo>
                  <a:lnTo>
                    <a:pt x="432518" y="448310"/>
                  </a:lnTo>
                  <a:lnTo>
                    <a:pt x="443938" y="440690"/>
                  </a:lnTo>
                  <a:lnTo>
                    <a:pt x="456172" y="430530"/>
                  </a:lnTo>
                  <a:lnTo>
                    <a:pt x="469256" y="417830"/>
                  </a:lnTo>
                  <a:lnTo>
                    <a:pt x="491403" y="397510"/>
                  </a:lnTo>
                  <a:lnTo>
                    <a:pt x="516752" y="378460"/>
                  </a:lnTo>
                  <a:lnTo>
                    <a:pt x="546102" y="361950"/>
                  </a:lnTo>
                  <a:lnTo>
                    <a:pt x="580246" y="354330"/>
                  </a:lnTo>
                  <a:lnTo>
                    <a:pt x="580246" y="330200"/>
                  </a:lnTo>
                  <a:lnTo>
                    <a:pt x="598084" y="330200"/>
                  </a:lnTo>
                  <a:lnTo>
                    <a:pt x="598084" y="373380"/>
                  </a:lnTo>
                  <a:lnTo>
                    <a:pt x="580058" y="373380"/>
                  </a:lnTo>
                  <a:lnTo>
                    <a:pt x="550821" y="379730"/>
                  </a:lnTo>
                  <a:lnTo>
                    <a:pt x="525176" y="393700"/>
                  </a:lnTo>
                  <a:lnTo>
                    <a:pt x="502362" y="411480"/>
                  </a:lnTo>
                  <a:lnTo>
                    <a:pt x="481620" y="431800"/>
                  </a:lnTo>
                  <a:lnTo>
                    <a:pt x="471956" y="440690"/>
                  </a:lnTo>
                  <a:lnTo>
                    <a:pt x="462567" y="449580"/>
                  </a:lnTo>
                  <a:lnTo>
                    <a:pt x="458883" y="452120"/>
                  </a:lnTo>
                  <a:close/>
                </a:path>
                <a:path w="776604" h="561339">
                  <a:moveTo>
                    <a:pt x="631899" y="430530"/>
                  </a:moveTo>
                  <a:lnTo>
                    <a:pt x="611581" y="430530"/>
                  </a:lnTo>
                  <a:lnTo>
                    <a:pt x="615450" y="426720"/>
                  </a:lnTo>
                  <a:lnTo>
                    <a:pt x="615450" y="330200"/>
                  </a:lnTo>
                  <a:lnTo>
                    <a:pt x="633477" y="330200"/>
                  </a:lnTo>
                  <a:lnTo>
                    <a:pt x="633477" y="354330"/>
                  </a:lnTo>
                  <a:lnTo>
                    <a:pt x="683309" y="354330"/>
                  </a:lnTo>
                  <a:lnTo>
                    <a:pt x="719505" y="361950"/>
                  </a:lnTo>
                  <a:lnTo>
                    <a:pt x="735266" y="372110"/>
                  </a:lnTo>
                  <a:lnTo>
                    <a:pt x="633477" y="372110"/>
                  </a:lnTo>
                  <a:lnTo>
                    <a:pt x="633477" y="422910"/>
                  </a:lnTo>
                  <a:lnTo>
                    <a:pt x="631899" y="430530"/>
                  </a:lnTo>
                  <a:close/>
                </a:path>
                <a:path w="776604" h="561339">
                  <a:moveTo>
                    <a:pt x="734018" y="521970"/>
                  </a:moveTo>
                  <a:lnTo>
                    <a:pt x="683309" y="521970"/>
                  </a:lnTo>
                  <a:lnTo>
                    <a:pt x="712473" y="515620"/>
                  </a:lnTo>
                  <a:lnTo>
                    <a:pt x="736327" y="499110"/>
                  </a:lnTo>
                  <a:lnTo>
                    <a:pt x="752431" y="476250"/>
                  </a:lnTo>
                  <a:lnTo>
                    <a:pt x="758341" y="447040"/>
                  </a:lnTo>
                  <a:lnTo>
                    <a:pt x="752431" y="417830"/>
                  </a:lnTo>
                  <a:lnTo>
                    <a:pt x="736327" y="393700"/>
                  </a:lnTo>
                  <a:lnTo>
                    <a:pt x="712473" y="378460"/>
                  </a:lnTo>
                  <a:lnTo>
                    <a:pt x="683309" y="372110"/>
                  </a:lnTo>
                  <a:lnTo>
                    <a:pt x="735266" y="372110"/>
                  </a:lnTo>
                  <a:lnTo>
                    <a:pt x="749056" y="381000"/>
                  </a:lnTo>
                  <a:lnTo>
                    <a:pt x="768928" y="411480"/>
                  </a:lnTo>
                  <a:lnTo>
                    <a:pt x="776084" y="447040"/>
                  </a:lnTo>
                  <a:lnTo>
                    <a:pt x="768764" y="482600"/>
                  </a:lnTo>
                  <a:lnTo>
                    <a:pt x="748809" y="511810"/>
                  </a:lnTo>
                  <a:lnTo>
                    <a:pt x="734018" y="521970"/>
                  </a:lnTo>
                  <a:close/>
                </a:path>
                <a:path w="776604" h="561339">
                  <a:moveTo>
                    <a:pt x="606767" y="448310"/>
                  </a:moveTo>
                  <a:lnTo>
                    <a:pt x="596382" y="447040"/>
                  </a:lnTo>
                  <a:lnTo>
                    <a:pt x="587891" y="440690"/>
                  </a:lnTo>
                  <a:lnTo>
                    <a:pt x="582161" y="433070"/>
                  </a:lnTo>
                  <a:lnTo>
                    <a:pt x="580058" y="422910"/>
                  </a:lnTo>
                  <a:lnTo>
                    <a:pt x="580058" y="373380"/>
                  </a:lnTo>
                  <a:lnTo>
                    <a:pt x="598084" y="373380"/>
                  </a:lnTo>
                  <a:lnTo>
                    <a:pt x="598084" y="426720"/>
                  </a:lnTo>
                  <a:lnTo>
                    <a:pt x="601954" y="430530"/>
                  </a:lnTo>
                  <a:lnTo>
                    <a:pt x="631899" y="430530"/>
                  </a:lnTo>
                  <a:lnTo>
                    <a:pt x="631374" y="433070"/>
                  </a:lnTo>
                  <a:lnTo>
                    <a:pt x="625643" y="440690"/>
                  </a:lnTo>
                  <a:lnTo>
                    <a:pt x="617152" y="447040"/>
                  </a:lnTo>
                  <a:lnTo>
                    <a:pt x="606767" y="448310"/>
                  </a:lnTo>
                  <a:close/>
                </a:path>
                <a:path w="776604" h="561339">
                  <a:moveTo>
                    <a:pt x="240290" y="561340"/>
                  </a:moveTo>
                  <a:lnTo>
                    <a:pt x="230173" y="560070"/>
                  </a:lnTo>
                  <a:lnTo>
                    <a:pt x="221426" y="554990"/>
                  </a:lnTo>
                  <a:lnTo>
                    <a:pt x="214609" y="547370"/>
                  </a:lnTo>
                  <a:lnTo>
                    <a:pt x="210278" y="538480"/>
                  </a:lnTo>
                  <a:lnTo>
                    <a:pt x="52097" y="538480"/>
                  </a:lnTo>
                  <a:lnTo>
                    <a:pt x="29543" y="534670"/>
                  </a:lnTo>
                  <a:lnTo>
                    <a:pt x="13236" y="524510"/>
                  </a:lnTo>
                  <a:lnTo>
                    <a:pt x="3335" y="509270"/>
                  </a:lnTo>
                  <a:lnTo>
                    <a:pt x="0" y="492760"/>
                  </a:lnTo>
                  <a:lnTo>
                    <a:pt x="839" y="483870"/>
                  </a:lnTo>
                  <a:lnTo>
                    <a:pt x="29269" y="452120"/>
                  </a:lnTo>
                  <a:lnTo>
                    <a:pt x="77353" y="447040"/>
                  </a:lnTo>
                  <a:lnTo>
                    <a:pt x="98603" y="441960"/>
                  </a:lnTo>
                  <a:lnTo>
                    <a:pt x="115004" y="435610"/>
                  </a:lnTo>
                  <a:lnTo>
                    <a:pt x="127601" y="427990"/>
                  </a:lnTo>
                  <a:lnTo>
                    <a:pt x="153839" y="427990"/>
                  </a:lnTo>
                  <a:lnTo>
                    <a:pt x="138089" y="441960"/>
                  </a:lnTo>
                  <a:lnTo>
                    <a:pt x="117172" y="454660"/>
                  </a:lnTo>
                  <a:lnTo>
                    <a:pt x="88752" y="463550"/>
                  </a:lnTo>
                  <a:lnTo>
                    <a:pt x="50493" y="466090"/>
                  </a:lnTo>
                  <a:lnTo>
                    <a:pt x="42964" y="467360"/>
                  </a:lnTo>
                  <a:lnTo>
                    <a:pt x="18215" y="486410"/>
                  </a:lnTo>
                  <a:lnTo>
                    <a:pt x="18215" y="492760"/>
                  </a:lnTo>
                  <a:lnTo>
                    <a:pt x="20248" y="502920"/>
                  </a:lnTo>
                  <a:lnTo>
                    <a:pt x="26485" y="511810"/>
                  </a:lnTo>
                  <a:lnTo>
                    <a:pt x="37128" y="519430"/>
                  </a:lnTo>
                  <a:lnTo>
                    <a:pt x="52380" y="521970"/>
                  </a:lnTo>
                  <a:lnTo>
                    <a:pt x="227077" y="521970"/>
                  </a:lnTo>
                  <a:lnTo>
                    <a:pt x="227077" y="537210"/>
                  </a:lnTo>
                  <a:lnTo>
                    <a:pt x="233118" y="543560"/>
                  </a:lnTo>
                  <a:lnTo>
                    <a:pt x="267836" y="543560"/>
                  </a:lnTo>
                  <a:lnTo>
                    <a:pt x="265985" y="547370"/>
                  </a:lnTo>
                  <a:lnTo>
                    <a:pt x="259190" y="554990"/>
                  </a:lnTo>
                  <a:lnTo>
                    <a:pt x="250448" y="560070"/>
                  </a:lnTo>
                  <a:lnTo>
                    <a:pt x="240290" y="561340"/>
                  </a:lnTo>
                  <a:close/>
                </a:path>
                <a:path w="776604" h="561339">
                  <a:moveTo>
                    <a:pt x="227077" y="521970"/>
                  </a:moveTo>
                  <a:lnTo>
                    <a:pt x="209051" y="521970"/>
                  </a:lnTo>
                  <a:lnTo>
                    <a:pt x="209051" y="427990"/>
                  </a:lnTo>
                  <a:lnTo>
                    <a:pt x="227077" y="427990"/>
                  </a:lnTo>
                  <a:lnTo>
                    <a:pt x="227077" y="521970"/>
                  </a:lnTo>
                  <a:close/>
                </a:path>
                <a:path w="776604" h="561339">
                  <a:moveTo>
                    <a:pt x="267836" y="543560"/>
                  </a:moveTo>
                  <a:lnTo>
                    <a:pt x="248030" y="543560"/>
                  </a:lnTo>
                  <a:lnTo>
                    <a:pt x="254070" y="537210"/>
                  </a:lnTo>
                  <a:lnTo>
                    <a:pt x="254070" y="427990"/>
                  </a:lnTo>
                  <a:lnTo>
                    <a:pt x="272002" y="427990"/>
                  </a:lnTo>
                  <a:lnTo>
                    <a:pt x="272002" y="521970"/>
                  </a:lnTo>
                  <a:lnTo>
                    <a:pt x="734018" y="521970"/>
                  </a:lnTo>
                  <a:lnTo>
                    <a:pt x="719227" y="532130"/>
                  </a:lnTo>
                  <a:lnTo>
                    <a:pt x="683026" y="538480"/>
                  </a:lnTo>
                  <a:lnTo>
                    <a:pt x="270303" y="538480"/>
                  </a:lnTo>
                  <a:lnTo>
                    <a:pt x="267836" y="543560"/>
                  </a:lnTo>
                  <a:close/>
                </a:path>
                <a:path w="776604" h="561339">
                  <a:moveTo>
                    <a:pt x="508895" y="495300"/>
                  </a:moveTo>
                  <a:lnTo>
                    <a:pt x="503610" y="495300"/>
                  </a:lnTo>
                  <a:lnTo>
                    <a:pt x="452558" y="483870"/>
                  </a:lnTo>
                  <a:lnTo>
                    <a:pt x="416321" y="469900"/>
                  </a:lnTo>
                  <a:lnTo>
                    <a:pt x="390789" y="450850"/>
                  </a:lnTo>
                  <a:lnTo>
                    <a:pt x="372328" y="427990"/>
                  </a:lnTo>
                  <a:lnTo>
                    <a:pt x="394413" y="427990"/>
                  </a:lnTo>
                  <a:lnTo>
                    <a:pt x="399792" y="434340"/>
                  </a:lnTo>
                  <a:lnTo>
                    <a:pt x="406021" y="440690"/>
                  </a:lnTo>
                  <a:lnTo>
                    <a:pt x="413312" y="445770"/>
                  </a:lnTo>
                  <a:lnTo>
                    <a:pt x="421877" y="452120"/>
                  </a:lnTo>
                  <a:lnTo>
                    <a:pt x="458883" y="452120"/>
                  </a:lnTo>
                  <a:lnTo>
                    <a:pt x="444151" y="462280"/>
                  </a:lnTo>
                  <a:lnTo>
                    <a:pt x="456725" y="467360"/>
                  </a:lnTo>
                  <a:lnTo>
                    <a:pt x="471061" y="471170"/>
                  </a:lnTo>
                  <a:lnTo>
                    <a:pt x="487325" y="473710"/>
                  </a:lnTo>
                  <a:lnTo>
                    <a:pt x="505686" y="477520"/>
                  </a:lnTo>
                  <a:lnTo>
                    <a:pt x="510594" y="477520"/>
                  </a:lnTo>
                  <a:lnTo>
                    <a:pt x="513992" y="482600"/>
                  </a:lnTo>
                  <a:lnTo>
                    <a:pt x="513331" y="487680"/>
                  </a:lnTo>
                  <a:lnTo>
                    <a:pt x="512765" y="491490"/>
                  </a:lnTo>
                  <a:lnTo>
                    <a:pt x="508895" y="495300"/>
                  </a:lnTo>
                  <a:close/>
                </a:path>
              </a:pathLst>
            </a:custGeom>
            <a:solidFill>
              <a:srgbClr val="00823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7450112" y="5697258"/>
              <a:ext cx="565785" cy="561975"/>
            </a:xfrm>
            <a:custGeom>
              <a:avLst/>
              <a:gdLst/>
              <a:ahLst/>
              <a:cxnLst/>
              <a:rect l="l" t="t" r="r" b="b"/>
              <a:pathLst>
                <a:path w="565784" h="561975">
                  <a:moveTo>
                    <a:pt x="392125" y="332511"/>
                  </a:moveTo>
                  <a:lnTo>
                    <a:pt x="372745" y="279273"/>
                  </a:lnTo>
                  <a:lnTo>
                    <a:pt x="317881" y="246456"/>
                  </a:lnTo>
                  <a:lnTo>
                    <a:pt x="283083" y="236448"/>
                  </a:lnTo>
                  <a:lnTo>
                    <a:pt x="266674" y="231482"/>
                  </a:lnTo>
                  <a:lnTo>
                    <a:pt x="266674" y="215379"/>
                  </a:lnTo>
                  <a:lnTo>
                    <a:pt x="276098" y="212483"/>
                  </a:lnTo>
                  <a:lnTo>
                    <a:pt x="286435" y="211226"/>
                  </a:lnTo>
                  <a:lnTo>
                    <a:pt x="297891" y="213169"/>
                  </a:lnTo>
                  <a:lnTo>
                    <a:pt x="308698" y="218262"/>
                  </a:lnTo>
                  <a:lnTo>
                    <a:pt x="317119" y="226428"/>
                  </a:lnTo>
                  <a:lnTo>
                    <a:pt x="320522" y="231394"/>
                  </a:lnTo>
                  <a:lnTo>
                    <a:pt x="325615" y="234759"/>
                  </a:lnTo>
                  <a:lnTo>
                    <a:pt x="331266" y="235699"/>
                  </a:lnTo>
                  <a:lnTo>
                    <a:pt x="334949" y="236347"/>
                  </a:lnTo>
                  <a:lnTo>
                    <a:pt x="338620" y="235978"/>
                  </a:lnTo>
                  <a:lnTo>
                    <a:pt x="342011" y="234759"/>
                  </a:lnTo>
                  <a:lnTo>
                    <a:pt x="344182" y="234010"/>
                  </a:lnTo>
                  <a:lnTo>
                    <a:pt x="346163" y="232892"/>
                  </a:lnTo>
                  <a:lnTo>
                    <a:pt x="365379" y="217906"/>
                  </a:lnTo>
                  <a:lnTo>
                    <a:pt x="375119" y="210324"/>
                  </a:lnTo>
                  <a:lnTo>
                    <a:pt x="380085" y="204749"/>
                  </a:lnTo>
                  <a:lnTo>
                    <a:pt x="382676" y="197878"/>
                  </a:lnTo>
                  <a:lnTo>
                    <a:pt x="382752" y="190398"/>
                  </a:lnTo>
                  <a:lnTo>
                    <a:pt x="380212" y="182905"/>
                  </a:lnTo>
                  <a:lnTo>
                    <a:pt x="369912" y="168300"/>
                  </a:lnTo>
                  <a:lnTo>
                    <a:pt x="356527" y="156857"/>
                  </a:lnTo>
                  <a:lnTo>
                    <a:pt x="340233" y="148678"/>
                  </a:lnTo>
                  <a:lnTo>
                    <a:pt x="321183" y="143865"/>
                  </a:lnTo>
                  <a:lnTo>
                    <a:pt x="321183" y="112890"/>
                  </a:lnTo>
                  <a:lnTo>
                    <a:pt x="320624" y="110172"/>
                  </a:lnTo>
                  <a:lnTo>
                    <a:pt x="319506" y="104698"/>
                  </a:lnTo>
                  <a:lnTo>
                    <a:pt x="314960" y="98005"/>
                  </a:lnTo>
                  <a:lnTo>
                    <a:pt x="308203" y="93484"/>
                  </a:lnTo>
                  <a:lnTo>
                    <a:pt x="299961" y="91821"/>
                  </a:lnTo>
                  <a:lnTo>
                    <a:pt x="271767" y="91821"/>
                  </a:lnTo>
                  <a:lnTo>
                    <a:pt x="263512" y="93484"/>
                  </a:lnTo>
                  <a:lnTo>
                    <a:pt x="256768" y="98005"/>
                  </a:lnTo>
                  <a:lnTo>
                    <a:pt x="252222" y="104698"/>
                  </a:lnTo>
                  <a:lnTo>
                    <a:pt x="250545" y="112890"/>
                  </a:lnTo>
                  <a:lnTo>
                    <a:pt x="250545" y="145923"/>
                  </a:lnTo>
                  <a:lnTo>
                    <a:pt x="225691" y="158851"/>
                  </a:lnTo>
                  <a:lnTo>
                    <a:pt x="206590" y="177368"/>
                  </a:lnTo>
                  <a:lnTo>
                    <a:pt x="194335" y="200152"/>
                  </a:lnTo>
                  <a:lnTo>
                    <a:pt x="190004" y="225869"/>
                  </a:lnTo>
                  <a:lnTo>
                    <a:pt x="194602" y="253161"/>
                  </a:lnTo>
                  <a:lnTo>
                    <a:pt x="207873" y="276567"/>
                  </a:lnTo>
                  <a:lnTo>
                    <a:pt x="229031" y="295148"/>
                  </a:lnTo>
                  <a:lnTo>
                    <a:pt x="257340" y="307962"/>
                  </a:lnTo>
                  <a:lnTo>
                    <a:pt x="293928" y="318820"/>
                  </a:lnTo>
                  <a:lnTo>
                    <a:pt x="305536" y="323469"/>
                  </a:lnTo>
                  <a:lnTo>
                    <a:pt x="311505" y="328256"/>
                  </a:lnTo>
                  <a:lnTo>
                    <a:pt x="313639" y="332397"/>
                  </a:lnTo>
                  <a:lnTo>
                    <a:pt x="313753" y="333044"/>
                  </a:lnTo>
                  <a:lnTo>
                    <a:pt x="313994" y="335394"/>
                  </a:lnTo>
                  <a:lnTo>
                    <a:pt x="313969" y="335673"/>
                  </a:lnTo>
                  <a:lnTo>
                    <a:pt x="311759" y="341160"/>
                  </a:lnTo>
                  <a:lnTo>
                    <a:pt x="305828" y="345033"/>
                  </a:lnTo>
                  <a:lnTo>
                    <a:pt x="297459" y="347294"/>
                  </a:lnTo>
                  <a:lnTo>
                    <a:pt x="287896" y="348030"/>
                  </a:lnTo>
                  <a:lnTo>
                    <a:pt x="276453" y="346811"/>
                  </a:lnTo>
                  <a:lnTo>
                    <a:pt x="267042" y="342785"/>
                  </a:lnTo>
                  <a:lnTo>
                    <a:pt x="258813" y="335394"/>
                  </a:lnTo>
                  <a:lnTo>
                    <a:pt x="256400" y="331927"/>
                  </a:lnTo>
                  <a:lnTo>
                    <a:pt x="233578" y="331927"/>
                  </a:lnTo>
                  <a:lnTo>
                    <a:pt x="234327" y="332117"/>
                  </a:lnTo>
                  <a:lnTo>
                    <a:pt x="235089" y="332574"/>
                  </a:lnTo>
                  <a:lnTo>
                    <a:pt x="235458" y="333324"/>
                  </a:lnTo>
                  <a:lnTo>
                    <a:pt x="246202" y="348259"/>
                  </a:lnTo>
                  <a:lnTo>
                    <a:pt x="258165" y="358495"/>
                  </a:lnTo>
                  <a:lnTo>
                    <a:pt x="271907" y="364324"/>
                  </a:lnTo>
                  <a:lnTo>
                    <a:pt x="288074" y="366179"/>
                  </a:lnTo>
                  <a:lnTo>
                    <a:pt x="306387" y="364020"/>
                  </a:lnTo>
                  <a:lnTo>
                    <a:pt x="320357" y="357873"/>
                  </a:lnTo>
                  <a:lnTo>
                    <a:pt x="329234" y="348297"/>
                  </a:lnTo>
                  <a:lnTo>
                    <a:pt x="329323" y="348030"/>
                  </a:lnTo>
                  <a:lnTo>
                    <a:pt x="332397" y="335673"/>
                  </a:lnTo>
                  <a:lnTo>
                    <a:pt x="330301" y="324358"/>
                  </a:lnTo>
                  <a:lnTo>
                    <a:pt x="324040" y="314871"/>
                  </a:lnTo>
                  <a:lnTo>
                    <a:pt x="313664" y="307276"/>
                  </a:lnTo>
                  <a:lnTo>
                    <a:pt x="299212" y="301599"/>
                  </a:lnTo>
                  <a:lnTo>
                    <a:pt x="262712" y="290741"/>
                  </a:lnTo>
                  <a:lnTo>
                    <a:pt x="239864" y="280530"/>
                  </a:lnTo>
                  <a:lnTo>
                    <a:pt x="222796" y="265836"/>
                  </a:lnTo>
                  <a:lnTo>
                    <a:pt x="212102" y="247434"/>
                  </a:lnTo>
                  <a:lnTo>
                    <a:pt x="208457" y="226428"/>
                  </a:lnTo>
                  <a:lnTo>
                    <a:pt x="208432" y="225869"/>
                  </a:lnTo>
                  <a:lnTo>
                    <a:pt x="212293" y="204749"/>
                  </a:lnTo>
                  <a:lnTo>
                    <a:pt x="223266" y="186042"/>
                  </a:lnTo>
                  <a:lnTo>
                    <a:pt x="240258" y="171196"/>
                  </a:lnTo>
                  <a:lnTo>
                    <a:pt x="262242" y="161467"/>
                  </a:lnTo>
                  <a:lnTo>
                    <a:pt x="268935" y="159600"/>
                  </a:lnTo>
                  <a:lnTo>
                    <a:pt x="268935" y="111480"/>
                  </a:lnTo>
                  <a:lnTo>
                    <a:pt x="270256" y="110172"/>
                  </a:lnTo>
                  <a:lnTo>
                    <a:pt x="301663" y="110172"/>
                  </a:lnTo>
                  <a:lnTo>
                    <a:pt x="302983" y="111480"/>
                  </a:lnTo>
                  <a:lnTo>
                    <a:pt x="302983" y="160528"/>
                  </a:lnTo>
                  <a:lnTo>
                    <a:pt x="311365" y="161188"/>
                  </a:lnTo>
                  <a:lnTo>
                    <a:pt x="355333" y="179425"/>
                  </a:lnTo>
                  <a:lnTo>
                    <a:pt x="365404" y="194983"/>
                  </a:lnTo>
                  <a:lnTo>
                    <a:pt x="363893" y="196189"/>
                  </a:lnTo>
                  <a:lnTo>
                    <a:pt x="336829" y="217258"/>
                  </a:lnTo>
                  <a:lnTo>
                    <a:pt x="336270" y="217627"/>
                  </a:lnTo>
                  <a:lnTo>
                    <a:pt x="335508" y="217906"/>
                  </a:lnTo>
                  <a:lnTo>
                    <a:pt x="335038" y="217906"/>
                  </a:lnTo>
                  <a:lnTo>
                    <a:pt x="334467" y="217817"/>
                  </a:lnTo>
                  <a:lnTo>
                    <a:pt x="333717" y="217728"/>
                  </a:lnTo>
                  <a:lnTo>
                    <a:pt x="332867" y="217068"/>
                  </a:lnTo>
                  <a:lnTo>
                    <a:pt x="332308" y="216230"/>
                  </a:lnTo>
                  <a:lnTo>
                    <a:pt x="327240" y="211226"/>
                  </a:lnTo>
                  <a:lnTo>
                    <a:pt x="319493" y="203568"/>
                  </a:lnTo>
                  <a:lnTo>
                    <a:pt x="303403" y="195935"/>
                  </a:lnTo>
                  <a:lnTo>
                    <a:pt x="286397" y="193192"/>
                  </a:lnTo>
                  <a:lnTo>
                    <a:pt x="270827" y="195160"/>
                  </a:lnTo>
                  <a:lnTo>
                    <a:pt x="261442" y="199504"/>
                  </a:lnTo>
                  <a:lnTo>
                    <a:pt x="254419" y="205854"/>
                  </a:lnTo>
                  <a:lnTo>
                    <a:pt x="249999" y="213931"/>
                  </a:lnTo>
                  <a:lnTo>
                    <a:pt x="248475" y="223431"/>
                  </a:lnTo>
                  <a:lnTo>
                    <a:pt x="248932" y="229184"/>
                  </a:lnTo>
                  <a:lnTo>
                    <a:pt x="252158" y="237299"/>
                  </a:lnTo>
                  <a:lnTo>
                    <a:pt x="260883" y="246062"/>
                  </a:lnTo>
                  <a:lnTo>
                    <a:pt x="277901" y="253758"/>
                  </a:lnTo>
                  <a:lnTo>
                    <a:pt x="312788" y="263867"/>
                  </a:lnTo>
                  <a:lnTo>
                    <a:pt x="338721" y="274777"/>
                  </a:lnTo>
                  <a:lnTo>
                    <a:pt x="357911" y="290347"/>
                  </a:lnTo>
                  <a:lnTo>
                    <a:pt x="369811" y="309981"/>
                  </a:lnTo>
                  <a:lnTo>
                    <a:pt x="373799" y="332511"/>
                  </a:lnTo>
                  <a:lnTo>
                    <a:pt x="373837" y="333324"/>
                  </a:lnTo>
                  <a:lnTo>
                    <a:pt x="369481" y="356997"/>
                  </a:lnTo>
                  <a:lnTo>
                    <a:pt x="356819" y="376974"/>
                  </a:lnTo>
                  <a:lnTo>
                    <a:pt x="336816" y="391998"/>
                  </a:lnTo>
                  <a:lnTo>
                    <a:pt x="310337" y="401104"/>
                  </a:lnTo>
                  <a:lnTo>
                    <a:pt x="302983" y="402602"/>
                  </a:lnTo>
                  <a:lnTo>
                    <a:pt x="302983" y="450240"/>
                  </a:lnTo>
                  <a:lnTo>
                    <a:pt x="301663" y="451548"/>
                  </a:lnTo>
                  <a:lnTo>
                    <a:pt x="270256" y="451548"/>
                  </a:lnTo>
                  <a:lnTo>
                    <a:pt x="268935" y="450240"/>
                  </a:lnTo>
                  <a:lnTo>
                    <a:pt x="268935" y="402602"/>
                  </a:lnTo>
                  <a:lnTo>
                    <a:pt x="261772" y="401002"/>
                  </a:lnTo>
                  <a:lnTo>
                    <a:pt x="227050" y="385089"/>
                  </a:lnTo>
                  <a:lnTo>
                    <a:pt x="201231" y="355422"/>
                  </a:lnTo>
                  <a:lnTo>
                    <a:pt x="200482" y="354114"/>
                  </a:lnTo>
                  <a:lnTo>
                    <a:pt x="200850" y="352336"/>
                  </a:lnTo>
                  <a:lnTo>
                    <a:pt x="202171" y="351485"/>
                  </a:lnTo>
                  <a:lnTo>
                    <a:pt x="231216" y="332397"/>
                  </a:lnTo>
                  <a:lnTo>
                    <a:pt x="226225" y="324815"/>
                  </a:lnTo>
                  <a:lnTo>
                    <a:pt x="232079" y="331825"/>
                  </a:lnTo>
                  <a:lnTo>
                    <a:pt x="232638" y="331825"/>
                  </a:lnTo>
                  <a:lnTo>
                    <a:pt x="233108" y="331825"/>
                  </a:lnTo>
                  <a:lnTo>
                    <a:pt x="256336" y="331825"/>
                  </a:lnTo>
                  <a:lnTo>
                    <a:pt x="251447" y="324815"/>
                  </a:lnTo>
                  <a:lnTo>
                    <a:pt x="250926" y="324065"/>
                  </a:lnTo>
                  <a:lnTo>
                    <a:pt x="248005" y="319100"/>
                  </a:lnTo>
                  <a:lnTo>
                    <a:pt x="243103" y="315544"/>
                  </a:lnTo>
                  <a:lnTo>
                    <a:pt x="237439" y="314236"/>
                  </a:lnTo>
                  <a:lnTo>
                    <a:pt x="234048" y="313486"/>
                  </a:lnTo>
                  <a:lnTo>
                    <a:pt x="230466" y="313486"/>
                  </a:lnTo>
                  <a:lnTo>
                    <a:pt x="227164" y="314426"/>
                  </a:lnTo>
                  <a:lnTo>
                    <a:pt x="224993" y="314985"/>
                  </a:lnTo>
                  <a:lnTo>
                    <a:pt x="191985" y="336232"/>
                  </a:lnTo>
                  <a:lnTo>
                    <a:pt x="182791" y="356997"/>
                  </a:lnTo>
                  <a:lnTo>
                    <a:pt x="185293" y="364223"/>
                  </a:lnTo>
                  <a:lnTo>
                    <a:pt x="198018" y="382409"/>
                  </a:lnTo>
                  <a:lnTo>
                    <a:pt x="213296" y="397306"/>
                  </a:lnTo>
                  <a:lnTo>
                    <a:pt x="230873" y="408762"/>
                  </a:lnTo>
                  <a:lnTo>
                    <a:pt x="250545" y="416636"/>
                  </a:lnTo>
                  <a:lnTo>
                    <a:pt x="250545" y="448462"/>
                  </a:lnTo>
                  <a:lnTo>
                    <a:pt x="252222" y="456653"/>
                  </a:lnTo>
                  <a:lnTo>
                    <a:pt x="256768" y="463346"/>
                  </a:lnTo>
                  <a:lnTo>
                    <a:pt x="263512" y="467868"/>
                  </a:lnTo>
                  <a:lnTo>
                    <a:pt x="271767" y="469531"/>
                  </a:lnTo>
                  <a:lnTo>
                    <a:pt x="299961" y="469531"/>
                  </a:lnTo>
                  <a:lnTo>
                    <a:pt x="308203" y="467868"/>
                  </a:lnTo>
                  <a:lnTo>
                    <a:pt x="314960" y="463346"/>
                  </a:lnTo>
                  <a:lnTo>
                    <a:pt x="319506" y="456653"/>
                  </a:lnTo>
                  <a:lnTo>
                    <a:pt x="320548" y="451548"/>
                  </a:lnTo>
                  <a:lnTo>
                    <a:pt x="321183" y="448462"/>
                  </a:lnTo>
                  <a:lnTo>
                    <a:pt x="321183" y="417106"/>
                  </a:lnTo>
                  <a:lnTo>
                    <a:pt x="350850" y="404952"/>
                  </a:lnTo>
                  <a:lnTo>
                    <a:pt x="373189" y="386181"/>
                  </a:lnTo>
                  <a:lnTo>
                    <a:pt x="387286" y="361810"/>
                  </a:lnTo>
                  <a:lnTo>
                    <a:pt x="392099" y="333324"/>
                  </a:lnTo>
                  <a:lnTo>
                    <a:pt x="392125" y="332511"/>
                  </a:lnTo>
                  <a:close/>
                </a:path>
                <a:path w="565784" h="561975">
                  <a:moveTo>
                    <a:pt x="565785" y="280809"/>
                  </a:moveTo>
                  <a:lnTo>
                    <a:pt x="562076" y="235331"/>
                  </a:lnTo>
                  <a:lnTo>
                    <a:pt x="551332" y="192151"/>
                  </a:lnTo>
                  <a:lnTo>
                    <a:pt x="547484" y="183134"/>
                  </a:lnTo>
                  <a:lnTo>
                    <a:pt x="547484" y="280809"/>
                  </a:lnTo>
                  <a:lnTo>
                    <a:pt x="543217" y="327964"/>
                  </a:lnTo>
                  <a:lnTo>
                    <a:pt x="530910" y="372364"/>
                  </a:lnTo>
                  <a:lnTo>
                    <a:pt x="511302" y="413270"/>
                  </a:lnTo>
                  <a:lnTo>
                    <a:pt x="485178" y="449935"/>
                  </a:lnTo>
                  <a:lnTo>
                    <a:pt x="453263" y="481622"/>
                  </a:lnTo>
                  <a:lnTo>
                    <a:pt x="416331" y="507555"/>
                  </a:lnTo>
                  <a:lnTo>
                    <a:pt x="375119" y="527011"/>
                  </a:lnTo>
                  <a:lnTo>
                    <a:pt x="330390" y="539229"/>
                  </a:lnTo>
                  <a:lnTo>
                    <a:pt x="282892" y="543471"/>
                  </a:lnTo>
                  <a:lnTo>
                    <a:pt x="235394" y="539229"/>
                  </a:lnTo>
                  <a:lnTo>
                    <a:pt x="190665" y="527011"/>
                  </a:lnTo>
                  <a:lnTo>
                    <a:pt x="149453" y="507555"/>
                  </a:lnTo>
                  <a:lnTo>
                    <a:pt x="112522" y="481622"/>
                  </a:lnTo>
                  <a:lnTo>
                    <a:pt x="80606" y="449935"/>
                  </a:lnTo>
                  <a:lnTo>
                    <a:pt x="54483" y="413270"/>
                  </a:lnTo>
                  <a:lnTo>
                    <a:pt x="34874" y="372364"/>
                  </a:lnTo>
                  <a:lnTo>
                    <a:pt x="22567" y="327964"/>
                  </a:lnTo>
                  <a:lnTo>
                    <a:pt x="18300" y="280809"/>
                  </a:lnTo>
                  <a:lnTo>
                    <a:pt x="22567" y="233667"/>
                  </a:lnTo>
                  <a:lnTo>
                    <a:pt x="34874" y="189255"/>
                  </a:lnTo>
                  <a:lnTo>
                    <a:pt x="54483" y="148336"/>
                  </a:lnTo>
                  <a:lnTo>
                    <a:pt x="80606" y="111645"/>
                  </a:lnTo>
                  <a:lnTo>
                    <a:pt x="112522" y="79959"/>
                  </a:lnTo>
                  <a:lnTo>
                    <a:pt x="149453" y="54000"/>
                  </a:lnTo>
                  <a:lnTo>
                    <a:pt x="190665" y="34531"/>
                  </a:lnTo>
                  <a:lnTo>
                    <a:pt x="235394" y="22301"/>
                  </a:lnTo>
                  <a:lnTo>
                    <a:pt x="282892" y="18059"/>
                  </a:lnTo>
                  <a:lnTo>
                    <a:pt x="330390" y="22301"/>
                  </a:lnTo>
                  <a:lnTo>
                    <a:pt x="375119" y="34518"/>
                  </a:lnTo>
                  <a:lnTo>
                    <a:pt x="416331" y="53987"/>
                  </a:lnTo>
                  <a:lnTo>
                    <a:pt x="453263" y="79933"/>
                  </a:lnTo>
                  <a:lnTo>
                    <a:pt x="485178" y="111607"/>
                  </a:lnTo>
                  <a:lnTo>
                    <a:pt x="511302" y="148297"/>
                  </a:lnTo>
                  <a:lnTo>
                    <a:pt x="530910" y="189217"/>
                  </a:lnTo>
                  <a:lnTo>
                    <a:pt x="543217" y="233641"/>
                  </a:lnTo>
                  <a:lnTo>
                    <a:pt x="547484" y="280809"/>
                  </a:lnTo>
                  <a:lnTo>
                    <a:pt x="547484" y="183134"/>
                  </a:lnTo>
                  <a:lnTo>
                    <a:pt x="511124" y="115087"/>
                  </a:lnTo>
                  <a:lnTo>
                    <a:pt x="482828" y="82346"/>
                  </a:lnTo>
                  <a:lnTo>
                    <a:pt x="449846" y="54254"/>
                  </a:lnTo>
                  <a:lnTo>
                    <a:pt x="412775" y="31394"/>
                  </a:lnTo>
                  <a:lnTo>
                    <a:pt x="372198" y="14338"/>
                  </a:lnTo>
                  <a:lnTo>
                    <a:pt x="328714" y="3683"/>
                  </a:lnTo>
                  <a:lnTo>
                    <a:pt x="282892" y="0"/>
                  </a:lnTo>
                  <a:lnTo>
                    <a:pt x="237070" y="3683"/>
                  </a:lnTo>
                  <a:lnTo>
                    <a:pt x="193586" y="14338"/>
                  </a:lnTo>
                  <a:lnTo>
                    <a:pt x="153009" y="31394"/>
                  </a:lnTo>
                  <a:lnTo>
                    <a:pt x="115938" y="54254"/>
                  </a:lnTo>
                  <a:lnTo>
                    <a:pt x="82956" y="82346"/>
                  </a:lnTo>
                  <a:lnTo>
                    <a:pt x="54660" y="115087"/>
                  </a:lnTo>
                  <a:lnTo>
                    <a:pt x="31623" y="151879"/>
                  </a:lnTo>
                  <a:lnTo>
                    <a:pt x="14452" y="192151"/>
                  </a:lnTo>
                  <a:lnTo>
                    <a:pt x="3708" y="235331"/>
                  </a:lnTo>
                  <a:lnTo>
                    <a:pt x="0" y="280809"/>
                  </a:lnTo>
                  <a:lnTo>
                    <a:pt x="3708" y="326301"/>
                  </a:lnTo>
                  <a:lnTo>
                    <a:pt x="14452" y="369468"/>
                  </a:lnTo>
                  <a:lnTo>
                    <a:pt x="31623" y="409752"/>
                  </a:lnTo>
                  <a:lnTo>
                    <a:pt x="54660" y="446544"/>
                  </a:lnTo>
                  <a:lnTo>
                    <a:pt x="82956" y="479285"/>
                  </a:lnTo>
                  <a:lnTo>
                    <a:pt x="115938" y="507377"/>
                  </a:lnTo>
                  <a:lnTo>
                    <a:pt x="153009" y="530237"/>
                  </a:lnTo>
                  <a:lnTo>
                    <a:pt x="193586" y="547293"/>
                  </a:lnTo>
                  <a:lnTo>
                    <a:pt x="237070" y="557949"/>
                  </a:lnTo>
                  <a:lnTo>
                    <a:pt x="282892" y="561632"/>
                  </a:lnTo>
                  <a:lnTo>
                    <a:pt x="328714" y="557949"/>
                  </a:lnTo>
                  <a:lnTo>
                    <a:pt x="372198" y="547293"/>
                  </a:lnTo>
                  <a:lnTo>
                    <a:pt x="381292" y="543471"/>
                  </a:lnTo>
                  <a:lnTo>
                    <a:pt x="412775" y="530237"/>
                  </a:lnTo>
                  <a:lnTo>
                    <a:pt x="449846" y="507377"/>
                  </a:lnTo>
                  <a:lnTo>
                    <a:pt x="482828" y="479285"/>
                  </a:lnTo>
                  <a:lnTo>
                    <a:pt x="511124" y="446544"/>
                  </a:lnTo>
                  <a:lnTo>
                    <a:pt x="534149" y="409752"/>
                  </a:lnTo>
                  <a:lnTo>
                    <a:pt x="551332" y="369468"/>
                  </a:lnTo>
                  <a:lnTo>
                    <a:pt x="562076" y="326301"/>
                  </a:lnTo>
                  <a:lnTo>
                    <a:pt x="565785" y="280809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8" name="object 58" descr="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7347471" y="3573797"/>
              <a:ext cx="800013" cy="450849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>
    <p:fade thruBlk="0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618912" y="168655"/>
            <a:ext cx="401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Public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Analyse</a:t>
            </a:r>
            <a:r>
              <a:rPr dirty="0" spc="-90"/>
              <a:t> </a:t>
            </a:r>
            <a:r>
              <a:rPr dirty="0"/>
              <a:t>de</a:t>
            </a:r>
            <a:r>
              <a:rPr dirty="0" spc="-85"/>
              <a:t> </a:t>
            </a:r>
            <a:r>
              <a:rPr dirty="0" spc="-30"/>
              <a:t>l’écoulement</a:t>
            </a:r>
            <a:r>
              <a:rPr dirty="0" spc="-75"/>
              <a:t> </a:t>
            </a:r>
            <a:r>
              <a:rPr dirty="0"/>
              <a:t>de</a:t>
            </a:r>
            <a:r>
              <a:rPr dirty="0" spc="-85"/>
              <a:t> </a:t>
            </a:r>
            <a:r>
              <a:rPr dirty="0" spc="-10"/>
              <a:t>puissance</a:t>
            </a: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1266445"/>
            <a:ext cx="178307" cy="178307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1049775" y="1174497"/>
            <a:ext cx="6087745" cy="35629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889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Identification</a:t>
            </a:r>
            <a:r>
              <a:rPr dirty="0" sz="2000" spc="-4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et</a:t>
            </a:r>
            <a:r>
              <a:rPr dirty="0" sz="2000" spc="-4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positionnement</a:t>
            </a:r>
            <a:r>
              <a:rPr dirty="0" sz="2000" spc="-4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du</a:t>
            </a:r>
            <a:r>
              <a:rPr dirty="0" sz="2000" spc="-4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besoin</a:t>
            </a:r>
            <a:r>
              <a:rPr dirty="0" sz="2000" spc="-6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(ex :</a:t>
            </a:r>
            <a:r>
              <a:rPr dirty="0" sz="1800" spc="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localisation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d’une</a:t>
            </a:r>
            <a:r>
              <a:rPr dirty="0" sz="18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nouvelle</a:t>
            </a:r>
            <a:r>
              <a:rPr dirty="0" sz="18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production</a:t>
            </a:r>
            <a:r>
              <a:rPr dirty="0" sz="18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à</a:t>
            </a:r>
            <a:r>
              <a:rPr dirty="0" sz="1800" spc="-7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intégrer)</a:t>
            </a:r>
            <a:endParaRPr sz="18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600"/>
              </a:spcBef>
            </a:pP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Intégration</a:t>
            </a:r>
            <a:r>
              <a:rPr dirty="0" sz="2000" spc="-5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2000" spc="-4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données</a:t>
            </a:r>
            <a:r>
              <a:rPr dirty="0" sz="2000" spc="-6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dans</a:t>
            </a:r>
            <a:r>
              <a:rPr dirty="0" sz="20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les</a:t>
            </a:r>
            <a:r>
              <a:rPr dirty="0" sz="20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réseaux</a:t>
            </a:r>
            <a:r>
              <a:rPr dirty="0" sz="20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20">
                <a:solidFill>
                  <a:srgbClr val="003366"/>
                </a:solidFill>
                <a:latin typeface="Calibri"/>
                <a:cs typeface="Calibri"/>
              </a:rPr>
              <a:t>d’études</a:t>
            </a:r>
            <a:r>
              <a:rPr dirty="0" sz="20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et</a:t>
            </a:r>
            <a:r>
              <a:rPr dirty="0" sz="20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20">
                <a:solidFill>
                  <a:srgbClr val="003366"/>
                </a:solidFill>
                <a:latin typeface="Calibri"/>
                <a:cs typeface="Calibri"/>
              </a:rPr>
              <a:t>dans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20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réflexion</a:t>
            </a:r>
            <a:r>
              <a:rPr dirty="0" sz="20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0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l’étude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Application</a:t>
            </a:r>
            <a:r>
              <a:rPr dirty="0" sz="20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20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critères</a:t>
            </a:r>
            <a:r>
              <a:rPr dirty="0" sz="2000" spc="-4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et</a:t>
            </a:r>
            <a:r>
              <a:rPr dirty="0" sz="2000" spc="-6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jugement</a:t>
            </a:r>
            <a:r>
              <a:rPr dirty="0" sz="2000" spc="-5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du</a:t>
            </a:r>
            <a:r>
              <a:rPr dirty="0" sz="2000" spc="-7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planificateur</a:t>
            </a:r>
            <a:endParaRPr sz="2000">
              <a:latin typeface="Calibri"/>
              <a:cs typeface="Calibri"/>
            </a:endParaRPr>
          </a:p>
          <a:p>
            <a:pPr marL="12700" marR="131445" indent="-635">
              <a:lnSpc>
                <a:spcPct val="100000"/>
              </a:lnSpc>
              <a:spcBef>
                <a:spcPts val="600"/>
              </a:spcBef>
            </a:pP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Identifier</a:t>
            </a:r>
            <a:r>
              <a:rPr dirty="0" sz="20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une</a:t>
            </a:r>
            <a:r>
              <a:rPr dirty="0" sz="2000" spc="-7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première</a:t>
            </a:r>
            <a:r>
              <a:rPr dirty="0" sz="2000" spc="-6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parties</a:t>
            </a:r>
            <a:r>
              <a:rPr dirty="0" sz="2000" spc="-6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2000" spc="-6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enjeux</a:t>
            </a:r>
            <a:r>
              <a:rPr dirty="0" sz="2000" spc="-7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(tension,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transit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et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capacité</a:t>
            </a:r>
            <a:r>
              <a:rPr dirty="0" sz="1800" spc="-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18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équipements,</a:t>
            </a:r>
            <a:r>
              <a:rPr dirty="0" sz="18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court-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circuit,</a:t>
            </a:r>
            <a:r>
              <a:rPr dirty="0" sz="1800" spc="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etc.)</a:t>
            </a:r>
            <a:endParaRPr sz="1800">
              <a:latin typeface="Calibri"/>
              <a:cs typeface="Calibri"/>
            </a:endParaRPr>
          </a:p>
          <a:p>
            <a:pPr marL="12700" marR="40005">
              <a:lnSpc>
                <a:spcPct val="100000"/>
              </a:lnSpc>
              <a:spcBef>
                <a:spcPts val="600"/>
              </a:spcBef>
            </a:pP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Déterminer</a:t>
            </a:r>
            <a:r>
              <a:rPr dirty="0" sz="2000" spc="-4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différentes</a:t>
            </a:r>
            <a:r>
              <a:rPr dirty="0" sz="2000" spc="-2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solutions</a:t>
            </a:r>
            <a:r>
              <a:rPr dirty="0" sz="2000" spc="-6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possibles</a:t>
            </a:r>
            <a:r>
              <a:rPr dirty="0" sz="2000" spc="-5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pour</a:t>
            </a:r>
            <a:r>
              <a:rPr dirty="0" sz="20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répondre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au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besoin</a:t>
            </a:r>
            <a:r>
              <a:rPr dirty="0" sz="20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tout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en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respectant</a:t>
            </a:r>
            <a:r>
              <a:rPr dirty="0" sz="20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les</a:t>
            </a:r>
            <a:r>
              <a:rPr dirty="0" sz="20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critères</a:t>
            </a:r>
            <a:r>
              <a:rPr dirty="0" sz="20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et</a:t>
            </a:r>
            <a:r>
              <a:rPr dirty="0" sz="20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contraintes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(elles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devront</a:t>
            </a:r>
            <a:r>
              <a:rPr dirty="0" sz="18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possiblement</a:t>
            </a:r>
            <a:r>
              <a:rPr dirty="0" sz="18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être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validées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dans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les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étapes suivantes)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1921765"/>
            <a:ext cx="178307" cy="178307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2607565"/>
            <a:ext cx="178307" cy="1783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2988565"/>
            <a:ext cx="178307" cy="178307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3643884"/>
            <a:ext cx="178307" cy="178307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952231" y="1158240"/>
            <a:ext cx="3398202" cy="4643627"/>
          </a:xfrm>
          <a:prstGeom prst="rect">
            <a:avLst/>
          </a:prstGeom>
        </p:spPr>
      </p:pic>
      <p:sp>
        <p:nvSpPr>
          <p:cNvPr id="11" name="object 11" descr=""/>
          <p:cNvSpPr txBox="1"/>
          <p:nvPr/>
        </p:nvSpPr>
        <p:spPr>
          <a:xfrm>
            <a:off x="9900800" y="6599693"/>
            <a:ext cx="2198370" cy="1657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50"/>
              </a:lnSpc>
            </a:pPr>
            <a:r>
              <a:rPr dirty="0" sz="1100">
                <a:solidFill>
                  <a:srgbClr val="888888"/>
                </a:solidFill>
                <a:latin typeface="Calibri"/>
                <a:cs typeface="Calibri"/>
              </a:rPr>
              <a:t>Groupe –</a:t>
            </a:r>
            <a:r>
              <a:rPr dirty="0" sz="11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TransÉnergie </a:t>
            </a:r>
            <a:r>
              <a:rPr dirty="0" sz="1100">
                <a:solidFill>
                  <a:srgbClr val="888888"/>
                </a:solidFill>
                <a:latin typeface="Calibri"/>
                <a:cs typeface="Calibri"/>
              </a:rPr>
              <a:t>et </a:t>
            </a: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équipement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21</a:t>
            </a:fld>
          </a:p>
        </p:txBody>
      </p:sp>
    </p:spTree>
  </p:cSld>
  <p:clrMapOvr>
    <a:masterClrMapping/>
  </p:clrMapOvr>
  <p:transition spd="med">
    <p:fade thruBlk="0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618912" y="168655"/>
            <a:ext cx="401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Public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Analyse</a:t>
            </a:r>
            <a:r>
              <a:rPr dirty="0" spc="-85"/>
              <a:t> </a:t>
            </a:r>
            <a:r>
              <a:rPr dirty="0"/>
              <a:t>du</a:t>
            </a:r>
            <a:r>
              <a:rPr dirty="0" spc="-70"/>
              <a:t> </a:t>
            </a:r>
            <a:r>
              <a:rPr dirty="0" spc="-20"/>
              <a:t>comportement</a:t>
            </a:r>
            <a:r>
              <a:rPr dirty="0" spc="-85"/>
              <a:t> </a:t>
            </a:r>
            <a:r>
              <a:rPr dirty="0" spc="-10"/>
              <a:t>dynamique</a:t>
            </a: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1266445"/>
            <a:ext cx="178307" cy="178307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1921765"/>
            <a:ext cx="178307" cy="178307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2607565"/>
            <a:ext cx="178307" cy="178307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3262884"/>
            <a:ext cx="178307" cy="1783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3643884"/>
            <a:ext cx="178307" cy="178307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4573525"/>
            <a:ext cx="178307" cy="178307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5221225"/>
            <a:ext cx="152400" cy="160019"/>
          </a:xfrm>
          <a:prstGeom prst="rect">
            <a:avLst/>
          </a:prstGeom>
        </p:spPr>
      </p:pic>
      <p:sp>
        <p:nvSpPr>
          <p:cNvPr id="11" name="object 11" descr=""/>
          <p:cNvSpPr txBox="1"/>
          <p:nvPr/>
        </p:nvSpPr>
        <p:spPr>
          <a:xfrm>
            <a:off x="1049851" y="1174497"/>
            <a:ext cx="6058535" cy="42640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Intégration</a:t>
            </a:r>
            <a:r>
              <a:rPr dirty="0" sz="2000" spc="-2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2000" spc="-20" b="1">
                <a:solidFill>
                  <a:srgbClr val="003366"/>
                </a:solidFill>
                <a:latin typeface="Calibri"/>
                <a:cs typeface="Calibri"/>
              </a:rPr>
              <a:t> données</a:t>
            </a:r>
            <a:r>
              <a:rPr dirty="0" sz="2000" spc="-20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dans</a:t>
            </a:r>
            <a:r>
              <a:rPr dirty="0" sz="20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les</a:t>
            </a:r>
            <a:r>
              <a:rPr dirty="0" sz="2000" spc="-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modèles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dynamiques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(charge,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production,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automatisme,</a:t>
            </a:r>
            <a:r>
              <a:rPr dirty="0" sz="18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interconnexion,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etc.)</a:t>
            </a:r>
            <a:endParaRPr sz="1800">
              <a:latin typeface="Calibri"/>
              <a:cs typeface="Calibri"/>
            </a:endParaRPr>
          </a:p>
          <a:p>
            <a:pPr marL="12700" marR="579120">
              <a:lnSpc>
                <a:spcPct val="100000"/>
              </a:lnSpc>
              <a:spcBef>
                <a:spcPts val="595"/>
              </a:spcBef>
            </a:pP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Adaptation</a:t>
            </a:r>
            <a:r>
              <a:rPr dirty="0" sz="2000" spc="-6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2000" spc="-5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réseaux</a:t>
            </a:r>
            <a:r>
              <a:rPr dirty="0" sz="2000" spc="-4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20">
                <a:solidFill>
                  <a:srgbClr val="003366"/>
                </a:solidFill>
                <a:latin typeface="Calibri"/>
                <a:cs typeface="Calibri"/>
              </a:rPr>
              <a:t>d’étude</a:t>
            </a:r>
            <a:r>
              <a:rPr dirty="0" sz="20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pour</a:t>
            </a:r>
            <a:r>
              <a:rPr dirty="0" sz="20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les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simulations dynamiques</a:t>
            </a:r>
            <a:endParaRPr sz="2000">
              <a:latin typeface="Calibri"/>
              <a:cs typeface="Calibri"/>
            </a:endParaRPr>
          </a:p>
          <a:p>
            <a:pPr marL="12700" marR="1058545">
              <a:lnSpc>
                <a:spcPct val="100000"/>
              </a:lnSpc>
              <a:spcBef>
                <a:spcPts val="600"/>
              </a:spcBef>
            </a:pP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Validation</a:t>
            </a:r>
            <a:r>
              <a:rPr dirty="0" sz="2000" spc="-7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000" spc="-4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2000" spc="-5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concordance</a:t>
            </a:r>
            <a:r>
              <a:rPr dirty="0" sz="2000" spc="-6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2000" spc="-5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données</a:t>
            </a:r>
            <a:r>
              <a:rPr dirty="0" sz="2000" spc="-4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(ex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003366"/>
                </a:solidFill>
                <a:latin typeface="Calibri"/>
                <a:cs typeface="Calibri"/>
              </a:rPr>
              <a:t>: 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modèle/représentation/comportement</a:t>
            </a:r>
            <a:r>
              <a:rPr dirty="0" sz="1800" spc="2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représentatif)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Application</a:t>
            </a:r>
            <a:r>
              <a:rPr dirty="0" sz="20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20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critères</a:t>
            </a:r>
            <a:r>
              <a:rPr dirty="0" sz="2000" spc="-4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et</a:t>
            </a:r>
            <a:r>
              <a:rPr dirty="0" sz="2000" spc="-6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jugement</a:t>
            </a:r>
            <a:r>
              <a:rPr dirty="0" sz="2000" spc="-5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du</a:t>
            </a:r>
            <a:r>
              <a:rPr dirty="0" sz="2000" spc="-7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planificateur</a:t>
            </a:r>
            <a:endParaRPr sz="2000">
              <a:latin typeface="Calibri"/>
              <a:cs typeface="Calibri"/>
            </a:endParaRPr>
          </a:p>
          <a:p>
            <a:pPr marL="12700" marR="128270" indent="-635">
              <a:lnSpc>
                <a:spcPct val="100000"/>
              </a:lnSpc>
              <a:spcBef>
                <a:spcPts val="600"/>
              </a:spcBef>
            </a:pP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Identifier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une</a:t>
            </a:r>
            <a:r>
              <a:rPr dirty="0" sz="20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deuxième</a:t>
            </a:r>
            <a:r>
              <a:rPr dirty="0" sz="2000" spc="-5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partie</a:t>
            </a:r>
            <a:r>
              <a:rPr dirty="0" sz="2000" spc="-6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2000" spc="-5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enjeux</a:t>
            </a:r>
            <a:r>
              <a:rPr dirty="0" sz="2000" spc="-5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(comportement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dynamique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transitoire,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stabilité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tension,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synchronisme,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modèles,</a:t>
            </a:r>
            <a:r>
              <a:rPr dirty="0" sz="18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etc.)</a:t>
            </a:r>
            <a:endParaRPr sz="18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600"/>
              </a:spcBef>
            </a:pP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Bonifier</a:t>
            </a:r>
            <a:r>
              <a:rPr dirty="0" sz="2000" spc="-4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les</a:t>
            </a:r>
            <a:r>
              <a:rPr dirty="0" sz="2000" spc="-3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différentes</a:t>
            </a:r>
            <a:r>
              <a:rPr dirty="0" sz="2000" spc="-3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solutions</a:t>
            </a:r>
            <a:r>
              <a:rPr dirty="0" sz="2000" spc="-7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(ex</a:t>
            </a:r>
            <a:r>
              <a:rPr dirty="0" sz="18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:</a:t>
            </a:r>
            <a:r>
              <a:rPr dirty="0" sz="18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ajout/modification</a:t>
            </a:r>
            <a:r>
              <a:rPr dirty="0" sz="18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des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renforcements</a:t>
            </a:r>
            <a:r>
              <a:rPr dirty="0" sz="1800" spc="-9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trouvés</a:t>
            </a:r>
            <a:r>
              <a:rPr dirty="0" sz="1800" spc="-10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précédemment)</a:t>
            </a:r>
            <a:endParaRPr sz="180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  <a:spcBef>
                <a:spcPts val="605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Il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est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aussi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possible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qu’une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solution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soit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écartée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12" name="object 12" descr=""/>
          <p:cNvGrpSpPr/>
          <p:nvPr/>
        </p:nvGrpSpPr>
        <p:grpSpPr>
          <a:xfrm>
            <a:off x="7962900" y="1409421"/>
            <a:ext cx="3820795" cy="3799840"/>
            <a:chOff x="7962900" y="1409421"/>
            <a:chExt cx="3820795" cy="3799840"/>
          </a:xfrm>
        </p:grpSpPr>
        <p:pic>
          <p:nvPicPr>
            <p:cNvPr id="13" name="object 13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62900" y="1409421"/>
              <a:ext cx="2580257" cy="2646221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198863" y="2546603"/>
              <a:ext cx="2584703" cy="2662427"/>
            </a:xfrm>
            <a:prstGeom prst="rect">
              <a:avLst/>
            </a:prstGeom>
          </p:spPr>
        </p:pic>
      </p:grpSp>
      <p:sp>
        <p:nvSpPr>
          <p:cNvPr id="15" name="object 15" descr=""/>
          <p:cNvSpPr txBox="1"/>
          <p:nvPr/>
        </p:nvSpPr>
        <p:spPr>
          <a:xfrm>
            <a:off x="9900800" y="6599693"/>
            <a:ext cx="2198370" cy="1657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50"/>
              </a:lnSpc>
            </a:pPr>
            <a:r>
              <a:rPr dirty="0" sz="1100">
                <a:solidFill>
                  <a:srgbClr val="888888"/>
                </a:solidFill>
                <a:latin typeface="Calibri"/>
                <a:cs typeface="Calibri"/>
              </a:rPr>
              <a:t>Groupe –</a:t>
            </a:r>
            <a:r>
              <a:rPr dirty="0" sz="11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TransÉnergie </a:t>
            </a:r>
            <a:r>
              <a:rPr dirty="0" sz="1100">
                <a:solidFill>
                  <a:srgbClr val="888888"/>
                </a:solidFill>
                <a:latin typeface="Calibri"/>
                <a:cs typeface="Calibri"/>
              </a:rPr>
              <a:t>et </a:t>
            </a: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équipement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21</a:t>
            </a:fld>
          </a:p>
        </p:txBody>
      </p:sp>
    </p:spTree>
  </p:cSld>
  <p:clrMapOvr>
    <a:masterClrMapping/>
  </p:clrMapOvr>
  <p:transition spd="med">
    <p:fade thruBlk="0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618912" y="168655"/>
            <a:ext cx="401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Public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Autres</a:t>
            </a:r>
            <a:r>
              <a:rPr dirty="0" spc="-130"/>
              <a:t> </a:t>
            </a:r>
            <a:r>
              <a:rPr dirty="0"/>
              <a:t>analyses</a:t>
            </a:r>
            <a:r>
              <a:rPr dirty="0" spc="-110"/>
              <a:t> </a:t>
            </a:r>
            <a:r>
              <a:rPr dirty="0"/>
              <a:t>à</a:t>
            </a:r>
            <a:r>
              <a:rPr dirty="0" spc="-130"/>
              <a:t> </a:t>
            </a:r>
            <a:r>
              <a:rPr dirty="0"/>
              <a:t>considérer</a:t>
            </a:r>
            <a:r>
              <a:rPr dirty="0" spc="-114"/>
              <a:t> </a:t>
            </a:r>
            <a:r>
              <a:rPr dirty="0" sz="2400" spc="-10"/>
              <a:t>(exemples)</a:t>
            </a:r>
            <a:endParaRPr sz="2400"/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1266445"/>
            <a:ext cx="178307" cy="178307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1952244"/>
            <a:ext cx="178307" cy="178307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2325624"/>
            <a:ext cx="152400" cy="160019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1049851" y="1174497"/>
            <a:ext cx="6459855" cy="34397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99695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Autres</a:t>
            </a:r>
            <a:r>
              <a:rPr dirty="0" sz="20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types</a:t>
            </a:r>
            <a:r>
              <a:rPr dirty="0" sz="20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d’analyses</a:t>
            </a:r>
            <a:r>
              <a:rPr dirty="0" sz="20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peuvent</a:t>
            </a:r>
            <a:r>
              <a:rPr dirty="0" sz="20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être</a:t>
            </a:r>
            <a:r>
              <a:rPr dirty="0" sz="20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requise</a:t>
            </a:r>
            <a:r>
              <a:rPr dirty="0" sz="20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en</a:t>
            </a:r>
            <a:r>
              <a:rPr dirty="0" sz="20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fonction</a:t>
            </a:r>
            <a:r>
              <a:rPr dirty="0" sz="2000" spc="-25">
                <a:solidFill>
                  <a:srgbClr val="003366"/>
                </a:solidFill>
                <a:latin typeface="Calibri"/>
                <a:cs typeface="Calibri"/>
              </a:rPr>
              <a:t> des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besoins/enjeux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du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 réseau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L’outil</a:t>
            </a:r>
            <a:r>
              <a:rPr dirty="0" sz="2000" spc="-8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PSS/E</a:t>
            </a:r>
            <a:r>
              <a:rPr dirty="0" sz="20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est</a:t>
            </a:r>
            <a:r>
              <a:rPr dirty="0" sz="2000" spc="-6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20">
                <a:solidFill>
                  <a:srgbClr val="003366"/>
                </a:solidFill>
                <a:latin typeface="Calibri"/>
                <a:cs typeface="Calibri"/>
              </a:rPr>
              <a:t>limité</a:t>
            </a:r>
            <a:r>
              <a:rPr dirty="0" sz="2000" spc="-2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(fonctionne</a:t>
            </a:r>
            <a:r>
              <a:rPr dirty="0" sz="1800" spc="-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en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séquence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directe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seulement)</a:t>
            </a:r>
            <a:endParaRPr sz="1800">
              <a:latin typeface="Calibri"/>
              <a:cs typeface="Calibri"/>
            </a:endParaRPr>
          </a:p>
          <a:p>
            <a:pPr marL="358140" marR="71120">
              <a:lnSpc>
                <a:spcPct val="100000"/>
              </a:lnSpc>
              <a:spcBef>
                <a:spcPts val="605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EMTP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peut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être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utilisé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pour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simuler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plus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précisément</a:t>
            </a:r>
            <a:r>
              <a:rPr dirty="0" sz="18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des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phénomènes</a:t>
            </a:r>
            <a:r>
              <a:rPr dirty="0" sz="18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ou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d’autres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phénomènes</a:t>
            </a:r>
            <a:r>
              <a:rPr dirty="0" sz="18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impossibles</a:t>
            </a:r>
            <a:r>
              <a:rPr dirty="0" sz="18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à</a:t>
            </a:r>
            <a:r>
              <a:rPr dirty="0" sz="18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représenter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en</a:t>
            </a:r>
            <a:r>
              <a:rPr dirty="0" sz="1800" spc="-7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séquence</a:t>
            </a:r>
            <a:r>
              <a:rPr dirty="0" sz="1800" spc="-7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directe</a:t>
            </a:r>
            <a:r>
              <a:rPr dirty="0" sz="18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(résonnance,</a:t>
            </a:r>
            <a:r>
              <a:rPr dirty="0" sz="16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harmoniques)</a:t>
            </a:r>
            <a:endParaRPr sz="1600">
              <a:latin typeface="Calibri"/>
              <a:cs typeface="Calibri"/>
            </a:endParaRPr>
          </a:p>
          <a:p>
            <a:pPr marL="12700" marR="48260">
              <a:lnSpc>
                <a:spcPts val="3000"/>
              </a:lnSpc>
              <a:spcBef>
                <a:spcPts val="195"/>
              </a:spcBef>
            </a:pP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Besoin</a:t>
            </a:r>
            <a:r>
              <a:rPr dirty="0" sz="20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en</a:t>
            </a:r>
            <a:r>
              <a:rPr dirty="0" sz="2000" spc="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protection</a:t>
            </a:r>
            <a:r>
              <a:rPr dirty="0" sz="2000" spc="-5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(ajout,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 modification, accélération)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Besoin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en</a:t>
            </a:r>
            <a:r>
              <a:rPr dirty="0" sz="2000" spc="1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télécommunication</a:t>
            </a:r>
            <a:r>
              <a:rPr dirty="0" sz="2000" spc="-5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(protection,</a:t>
            </a:r>
            <a:r>
              <a:rPr dirty="0" sz="20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données,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 contrôle)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Impacts</a:t>
            </a:r>
            <a:r>
              <a:rPr dirty="0" sz="2000" spc="-6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sur</a:t>
            </a:r>
            <a:r>
              <a:rPr dirty="0" sz="2000" spc="-6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l’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exploitation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Et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plein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d’autres,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s’il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y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a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lieu!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3232405"/>
            <a:ext cx="178307" cy="178307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3613404"/>
            <a:ext cx="178307" cy="178307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3994404"/>
            <a:ext cx="178307" cy="178307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4375404"/>
            <a:ext cx="178307" cy="178307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952231" y="1158240"/>
            <a:ext cx="3403091" cy="4641456"/>
          </a:xfrm>
          <a:prstGeom prst="rect">
            <a:avLst/>
          </a:prstGeom>
        </p:spPr>
      </p:pic>
      <p:sp>
        <p:nvSpPr>
          <p:cNvPr id="13" name="object 1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23</a:t>
            </a:fld>
          </a:p>
        </p:txBody>
      </p:sp>
    </p:spTree>
  </p:cSld>
  <p:clrMapOvr>
    <a:masterClrMapping/>
  </p:clrMapOvr>
  <p:transition spd="med">
    <p:fade thruBlk="0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618912" y="168655"/>
            <a:ext cx="401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Public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Analyse</a:t>
            </a:r>
            <a:r>
              <a:rPr dirty="0" spc="-135"/>
              <a:t> </a:t>
            </a:r>
            <a:r>
              <a:rPr dirty="0" spc="-10"/>
              <a:t>économique</a:t>
            </a: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1266445"/>
            <a:ext cx="178307" cy="178307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1944624"/>
            <a:ext cx="152400" cy="160019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2577084"/>
            <a:ext cx="178307" cy="178307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2950464"/>
            <a:ext cx="152400" cy="160019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3300985"/>
            <a:ext cx="152400" cy="160019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3659125"/>
            <a:ext cx="178307" cy="178307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4337305"/>
            <a:ext cx="152400" cy="160019"/>
          </a:xfrm>
          <a:prstGeom prst="rect">
            <a:avLst/>
          </a:prstGeom>
        </p:spPr>
      </p:pic>
      <p:sp>
        <p:nvSpPr>
          <p:cNvPr id="11" name="object 11" descr=""/>
          <p:cNvSpPr txBox="1"/>
          <p:nvPr/>
        </p:nvSpPr>
        <p:spPr>
          <a:xfrm>
            <a:off x="1049748" y="1174497"/>
            <a:ext cx="6124575" cy="36544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46735" indent="-635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Permet</a:t>
            </a:r>
            <a:r>
              <a:rPr dirty="0" sz="20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0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dresser</a:t>
            </a:r>
            <a:r>
              <a:rPr dirty="0" sz="20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un</a:t>
            </a:r>
            <a:r>
              <a:rPr dirty="0" sz="20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portrait</a:t>
            </a:r>
            <a:r>
              <a:rPr dirty="0" sz="20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clair</a:t>
            </a:r>
            <a:r>
              <a:rPr dirty="0" sz="20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du</a:t>
            </a:r>
            <a:r>
              <a:rPr dirty="0" sz="2000" spc="-1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coût</a:t>
            </a:r>
            <a:r>
              <a:rPr dirty="0" sz="2000" spc="-6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000" spc="-5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chaque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solution</a:t>
            </a:r>
            <a:r>
              <a:rPr dirty="0" sz="2000" spc="-5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proposée</a:t>
            </a:r>
            <a:endParaRPr sz="2000">
              <a:latin typeface="Calibri"/>
              <a:cs typeface="Calibri"/>
            </a:endParaRPr>
          </a:p>
          <a:p>
            <a:pPr marL="358140" marR="1036319">
              <a:lnSpc>
                <a:spcPct val="100000"/>
              </a:lnSpc>
              <a:spcBef>
                <a:spcPts val="605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Estimation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coûts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et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échéanciers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provenant d’Équipement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95"/>
              </a:spcBef>
            </a:pP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Peut</a:t>
            </a:r>
            <a:r>
              <a:rPr dirty="0" sz="20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inclure</a:t>
            </a:r>
            <a:r>
              <a:rPr dirty="0" sz="20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20">
                <a:solidFill>
                  <a:srgbClr val="003366"/>
                </a:solidFill>
                <a:latin typeface="Calibri"/>
                <a:cs typeface="Calibri"/>
              </a:rPr>
              <a:t>d’</a:t>
            </a:r>
            <a:r>
              <a:rPr dirty="0" sz="2000" spc="-20" b="1">
                <a:solidFill>
                  <a:srgbClr val="003366"/>
                </a:solidFill>
                <a:latin typeface="Calibri"/>
                <a:cs typeface="Calibri"/>
              </a:rPr>
              <a:t>autres</a:t>
            </a:r>
            <a:r>
              <a:rPr dirty="0" sz="2000" spc="-7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valeurs</a:t>
            </a:r>
            <a:r>
              <a:rPr dirty="0" sz="2000" spc="-6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50">
                <a:solidFill>
                  <a:srgbClr val="003366"/>
                </a:solidFill>
                <a:latin typeface="Calibri"/>
                <a:cs typeface="Calibri"/>
              </a:rPr>
              <a:t>:</a:t>
            </a:r>
            <a:endParaRPr sz="200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  <a:spcBef>
                <a:spcPts val="605"/>
              </a:spcBef>
            </a:pP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Pertes</a:t>
            </a:r>
            <a:endParaRPr sz="180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  <a:spcBef>
                <a:spcPts val="600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Coûts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évités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(ex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: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pérennité)</a:t>
            </a:r>
            <a:endParaRPr sz="1800">
              <a:latin typeface="Calibri"/>
              <a:cs typeface="Calibri"/>
            </a:endParaRPr>
          </a:p>
          <a:p>
            <a:pPr marL="12700" marR="554355">
              <a:lnSpc>
                <a:spcPct val="100000"/>
              </a:lnSpc>
              <a:spcBef>
                <a:spcPts val="595"/>
              </a:spcBef>
            </a:pP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Permet</a:t>
            </a:r>
            <a:r>
              <a:rPr dirty="0" sz="20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0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déterminer</a:t>
            </a:r>
            <a:r>
              <a:rPr dirty="0" sz="20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2000" spc="-11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meilleure</a:t>
            </a:r>
            <a:r>
              <a:rPr dirty="0" sz="2000" spc="-5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solution</a:t>
            </a:r>
            <a:r>
              <a:rPr dirty="0" sz="2000" spc="-8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technico- économique</a:t>
            </a:r>
            <a:endParaRPr sz="2000">
              <a:latin typeface="Calibri"/>
              <a:cs typeface="Calibri"/>
            </a:endParaRPr>
          </a:p>
          <a:p>
            <a:pPr marL="358140" marR="5080">
              <a:lnSpc>
                <a:spcPct val="100000"/>
              </a:lnSpc>
              <a:spcBef>
                <a:spcPts val="605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À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coût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comparable,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solution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plus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robuste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techniquement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est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privilégiée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12" name="object 1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952232" y="1158240"/>
            <a:ext cx="3397617" cy="4643627"/>
          </a:xfrm>
          <a:prstGeom prst="rect">
            <a:avLst/>
          </a:prstGeom>
        </p:spPr>
      </p:pic>
      <p:sp>
        <p:nvSpPr>
          <p:cNvPr id="13" name="object 1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23</a:t>
            </a:fld>
          </a:p>
        </p:txBody>
      </p:sp>
    </p:spTree>
  </p:cSld>
  <p:clrMapOvr>
    <a:masterClrMapping/>
  </p:clrMapOvr>
  <p:transition spd="med">
    <p:fade thruBlk="0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618912" y="168655"/>
            <a:ext cx="401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Public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Analyse</a:t>
            </a:r>
            <a:r>
              <a:rPr dirty="0" spc="-114"/>
              <a:t> </a:t>
            </a:r>
            <a:r>
              <a:rPr dirty="0"/>
              <a:t>de</a:t>
            </a:r>
            <a:r>
              <a:rPr dirty="0" spc="-114"/>
              <a:t> </a:t>
            </a:r>
            <a:r>
              <a:rPr dirty="0"/>
              <a:t>planification</a:t>
            </a:r>
            <a:r>
              <a:rPr dirty="0" spc="-90"/>
              <a:t> </a:t>
            </a:r>
            <a:r>
              <a:rPr dirty="0"/>
              <a:t>dans</a:t>
            </a:r>
            <a:r>
              <a:rPr dirty="0" spc="-110"/>
              <a:t> </a:t>
            </a:r>
            <a:r>
              <a:rPr dirty="0"/>
              <a:t>le</a:t>
            </a:r>
            <a:r>
              <a:rPr dirty="0" spc="-110"/>
              <a:t> </a:t>
            </a:r>
            <a:r>
              <a:rPr dirty="0"/>
              <a:t>processus</a:t>
            </a:r>
            <a:r>
              <a:rPr dirty="0" spc="-110"/>
              <a:t> </a:t>
            </a:r>
            <a:r>
              <a:rPr dirty="0" spc="-10"/>
              <a:t>projet</a:t>
            </a:r>
          </a:p>
        </p:txBody>
      </p:sp>
      <p:grpSp>
        <p:nvGrpSpPr>
          <p:cNvPr id="4" name="object 4" descr=""/>
          <p:cNvGrpSpPr/>
          <p:nvPr/>
        </p:nvGrpSpPr>
        <p:grpSpPr>
          <a:xfrm>
            <a:off x="263652" y="1421893"/>
            <a:ext cx="11483340" cy="426720"/>
            <a:chOff x="263652" y="1421893"/>
            <a:chExt cx="11483340" cy="426720"/>
          </a:xfrm>
        </p:grpSpPr>
        <p:sp>
          <p:nvSpPr>
            <p:cNvPr id="5" name="object 5" descr=""/>
            <p:cNvSpPr/>
            <p:nvPr/>
          </p:nvSpPr>
          <p:spPr>
            <a:xfrm>
              <a:off x="2228087" y="1432561"/>
              <a:ext cx="1602105" cy="416559"/>
            </a:xfrm>
            <a:custGeom>
              <a:avLst/>
              <a:gdLst/>
              <a:ahLst/>
              <a:cxnLst/>
              <a:rect l="l" t="t" r="r" b="b"/>
              <a:pathLst>
                <a:path w="1602104" h="416560">
                  <a:moveTo>
                    <a:pt x="1532382" y="0"/>
                  </a:moveTo>
                  <a:lnTo>
                    <a:pt x="69342" y="0"/>
                  </a:lnTo>
                  <a:lnTo>
                    <a:pt x="42353" y="5448"/>
                  </a:lnTo>
                  <a:lnTo>
                    <a:pt x="20312" y="20307"/>
                  </a:lnTo>
                  <a:lnTo>
                    <a:pt x="5450" y="42348"/>
                  </a:lnTo>
                  <a:lnTo>
                    <a:pt x="0" y="69341"/>
                  </a:lnTo>
                  <a:lnTo>
                    <a:pt x="0" y="346709"/>
                  </a:lnTo>
                  <a:lnTo>
                    <a:pt x="5450" y="373698"/>
                  </a:lnTo>
                  <a:lnTo>
                    <a:pt x="20312" y="395739"/>
                  </a:lnTo>
                  <a:lnTo>
                    <a:pt x="42353" y="410601"/>
                  </a:lnTo>
                  <a:lnTo>
                    <a:pt x="69342" y="416051"/>
                  </a:lnTo>
                  <a:lnTo>
                    <a:pt x="1532382" y="416051"/>
                  </a:lnTo>
                  <a:lnTo>
                    <a:pt x="1559370" y="410601"/>
                  </a:lnTo>
                  <a:lnTo>
                    <a:pt x="1581411" y="395739"/>
                  </a:lnTo>
                  <a:lnTo>
                    <a:pt x="1596273" y="373698"/>
                  </a:lnTo>
                  <a:lnTo>
                    <a:pt x="1601724" y="346709"/>
                  </a:lnTo>
                  <a:lnTo>
                    <a:pt x="1601724" y="69341"/>
                  </a:lnTo>
                  <a:lnTo>
                    <a:pt x="1596273" y="42348"/>
                  </a:lnTo>
                  <a:lnTo>
                    <a:pt x="1581411" y="20307"/>
                  </a:lnTo>
                  <a:lnTo>
                    <a:pt x="1559370" y="5448"/>
                  </a:lnTo>
                  <a:lnTo>
                    <a:pt x="1532382" y="0"/>
                  </a:lnTo>
                  <a:close/>
                </a:path>
              </a:pathLst>
            </a:custGeom>
            <a:solidFill>
              <a:srgbClr val="1223B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263652" y="1421904"/>
              <a:ext cx="11483340" cy="426720"/>
            </a:xfrm>
            <a:custGeom>
              <a:avLst/>
              <a:gdLst/>
              <a:ahLst/>
              <a:cxnLst/>
              <a:rect l="l" t="t" r="r" b="b"/>
              <a:pathLst>
                <a:path w="11483340" h="426719">
                  <a:moveTo>
                    <a:pt x="1603248" y="76962"/>
                  </a:moveTo>
                  <a:lnTo>
                    <a:pt x="1597787" y="49961"/>
                  </a:lnTo>
                  <a:lnTo>
                    <a:pt x="1582928" y="27927"/>
                  </a:lnTo>
                  <a:lnTo>
                    <a:pt x="1560893" y="13068"/>
                  </a:lnTo>
                  <a:lnTo>
                    <a:pt x="1533906" y="7620"/>
                  </a:lnTo>
                  <a:lnTo>
                    <a:pt x="69342" y="7620"/>
                  </a:lnTo>
                  <a:lnTo>
                    <a:pt x="42341" y="13068"/>
                  </a:lnTo>
                  <a:lnTo>
                    <a:pt x="20307" y="27927"/>
                  </a:lnTo>
                  <a:lnTo>
                    <a:pt x="5448" y="49961"/>
                  </a:lnTo>
                  <a:lnTo>
                    <a:pt x="0" y="76962"/>
                  </a:lnTo>
                  <a:lnTo>
                    <a:pt x="0" y="354330"/>
                  </a:lnTo>
                  <a:lnTo>
                    <a:pt x="5448" y="381317"/>
                  </a:lnTo>
                  <a:lnTo>
                    <a:pt x="20307" y="403352"/>
                  </a:lnTo>
                  <a:lnTo>
                    <a:pt x="42341" y="418211"/>
                  </a:lnTo>
                  <a:lnTo>
                    <a:pt x="69342" y="423672"/>
                  </a:lnTo>
                  <a:lnTo>
                    <a:pt x="1533906" y="423672"/>
                  </a:lnTo>
                  <a:lnTo>
                    <a:pt x="1560893" y="418211"/>
                  </a:lnTo>
                  <a:lnTo>
                    <a:pt x="1582928" y="403352"/>
                  </a:lnTo>
                  <a:lnTo>
                    <a:pt x="1597787" y="381317"/>
                  </a:lnTo>
                  <a:lnTo>
                    <a:pt x="1603248" y="354330"/>
                  </a:lnTo>
                  <a:lnTo>
                    <a:pt x="1603248" y="76962"/>
                  </a:lnTo>
                  <a:close/>
                </a:path>
                <a:path w="11483340" h="426719">
                  <a:moveTo>
                    <a:pt x="5533644" y="69596"/>
                  </a:moveTo>
                  <a:lnTo>
                    <a:pt x="5528170" y="42494"/>
                  </a:lnTo>
                  <a:lnTo>
                    <a:pt x="5513248" y="20370"/>
                  </a:lnTo>
                  <a:lnTo>
                    <a:pt x="5491124" y="5461"/>
                  </a:lnTo>
                  <a:lnTo>
                    <a:pt x="5464048" y="0"/>
                  </a:lnTo>
                  <a:lnTo>
                    <a:pt x="4001516" y="0"/>
                  </a:lnTo>
                  <a:lnTo>
                    <a:pt x="3974427" y="5461"/>
                  </a:lnTo>
                  <a:lnTo>
                    <a:pt x="3952303" y="20370"/>
                  </a:lnTo>
                  <a:lnTo>
                    <a:pt x="3937381" y="42494"/>
                  </a:lnTo>
                  <a:lnTo>
                    <a:pt x="3931920" y="69596"/>
                  </a:lnTo>
                  <a:lnTo>
                    <a:pt x="3931920" y="347980"/>
                  </a:lnTo>
                  <a:lnTo>
                    <a:pt x="3937381" y="375056"/>
                  </a:lnTo>
                  <a:lnTo>
                    <a:pt x="3952303" y="397179"/>
                  </a:lnTo>
                  <a:lnTo>
                    <a:pt x="3974427" y="412102"/>
                  </a:lnTo>
                  <a:lnTo>
                    <a:pt x="4001516" y="417576"/>
                  </a:lnTo>
                  <a:lnTo>
                    <a:pt x="5464048" y="417576"/>
                  </a:lnTo>
                  <a:lnTo>
                    <a:pt x="5491124" y="412102"/>
                  </a:lnTo>
                  <a:lnTo>
                    <a:pt x="5513248" y="397179"/>
                  </a:lnTo>
                  <a:lnTo>
                    <a:pt x="5528170" y="375056"/>
                  </a:lnTo>
                  <a:lnTo>
                    <a:pt x="5533644" y="347980"/>
                  </a:lnTo>
                  <a:lnTo>
                    <a:pt x="5533644" y="69596"/>
                  </a:lnTo>
                  <a:close/>
                </a:path>
                <a:path w="11483340" h="426719">
                  <a:moveTo>
                    <a:pt x="7505700" y="79997"/>
                  </a:moveTo>
                  <a:lnTo>
                    <a:pt x="7500239" y="53009"/>
                  </a:lnTo>
                  <a:lnTo>
                    <a:pt x="7485380" y="30962"/>
                  </a:lnTo>
                  <a:lnTo>
                    <a:pt x="7463345" y="16103"/>
                  </a:lnTo>
                  <a:lnTo>
                    <a:pt x="7436358" y="10655"/>
                  </a:lnTo>
                  <a:lnTo>
                    <a:pt x="5971794" y="10655"/>
                  </a:lnTo>
                  <a:lnTo>
                    <a:pt x="5944794" y="16103"/>
                  </a:lnTo>
                  <a:lnTo>
                    <a:pt x="5922759" y="30962"/>
                  </a:lnTo>
                  <a:lnTo>
                    <a:pt x="5907900" y="53009"/>
                  </a:lnTo>
                  <a:lnTo>
                    <a:pt x="5902452" y="79997"/>
                  </a:lnTo>
                  <a:lnTo>
                    <a:pt x="5902452" y="357365"/>
                  </a:lnTo>
                  <a:lnTo>
                    <a:pt x="5907900" y="384365"/>
                  </a:lnTo>
                  <a:lnTo>
                    <a:pt x="5922759" y="406400"/>
                  </a:lnTo>
                  <a:lnTo>
                    <a:pt x="5944794" y="421259"/>
                  </a:lnTo>
                  <a:lnTo>
                    <a:pt x="5971794" y="426707"/>
                  </a:lnTo>
                  <a:lnTo>
                    <a:pt x="7436358" y="426707"/>
                  </a:lnTo>
                  <a:lnTo>
                    <a:pt x="7463345" y="421259"/>
                  </a:lnTo>
                  <a:lnTo>
                    <a:pt x="7485380" y="406400"/>
                  </a:lnTo>
                  <a:lnTo>
                    <a:pt x="7500239" y="384365"/>
                  </a:lnTo>
                  <a:lnTo>
                    <a:pt x="7505700" y="357365"/>
                  </a:lnTo>
                  <a:lnTo>
                    <a:pt x="7505700" y="79997"/>
                  </a:lnTo>
                  <a:close/>
                </a:path>
                <a:path w="11483340" h="426719">
                  <a:moveTo>
                    <a:pt x="9492996" y="69596"/>
                  </a:moveTo>
                  <a:lnTo>
                    <a:pt x="9487522" y="42494"/>
                  </a:lnTo>
                  <a:lnTo>
                    <a:pt x="9472600" y="20370"/>
                  </a:lnTo>
                  <a:lnTo>
                    <a:pt x="9450476" y="5461"/>
                  </a:lnTo>
                  <a:lnTo>
                    <a:pt x="9423400" y="0"/>
                  </a:lnTo>
                  <a:lnTo>
                    <a:pt x="7959344" y="0"/>
                  </a:lnTo>
                  <a:lnTo>
                    <a:pt x="7932242" y="5461"/>
                  </a:lnTo>
                  <a:lnTo>
                    <a:pt x="7910119" y="20370"/>
                  </a:lnTo>
                  <a:lnTo>
                    <a:pt x="7895209" y="42494"/>
                  </a:lnTo>
                  <a:lnTo>
                    <a:pt x="7889748" y="69596"/>
                  </a:lnTo>
                  <a:lnTo>
                    <a:pt x="7889748" y="347980"/>
                  </a:lnTo>
                  <a:lnTo>
                    <a:pt x="7895209" y="375056"/>
                  </a:lnTo>
                  <a:lnTo>
                    <a:pt x="7910119" y="397179"/>
                  </a:lnTo>
                  <a:lnTo>
                    <a:pt x="7932242" y="412102"/>
                  </a:lnTo>
                  <a:lnTo>
                    <a:pt x="7959344" y="417576"/>
                  </a:lnTo>
                  <a:lnTo>
                    <a:pt x="9423400" y="417576"/>
                  </a:lnTo>
                  <a:lnTo>
                    <a:pt x="9450476" y="412102"/>
                  </a:lnTo>
                  <a:lnTo>
                    <a:pt x="9472600" y="397179"/>
                  </a:lnTo>
                  <a:lnTo>
                    <a:pt x="9487522" y="375056"/>
                  </a:lnTo>
                  <a:lnTo>
                    <a:pt x="9492996" y="347980"/>
                  </a:lnTo>
                  <a:lnTo>
                    <a:pt x="9492996" y="69596"/>
                  </a:lnTo>
                  <a:close/>
                </a:path>
                <a:path w="11483340" h="426719">
                  <a:moveTo>
                    <a:pt x="11483340" y="79997"/>
                  </a:moveTo>
                  <a:lnTo>
                    <a:pt x="11477879" y="53009"/>
                  </a:lnTo>
                  <a:lnTo>
                    <a:pt x="11463020" y="30962"/>
                  </a:lnTo>
                  <a:lnTo>
                    <a:pt x="11440986" y="16103"/>
                  </a:lnTo>
                  <a:lnTo>
                    <a:pt x="11413998" y="10655"/>
                  </a:lnTo>
                  <a:lnTo>
                    <a:pt x="9949434" y="10655"/>
                  </a:lnTo>
                  <a:lnTo>
                    <a:pt x="9922434" y="16103"/>
                  </a:lnTo>
                  <a:lnTo>
                    <a:pt x="9900399" y="30962"/>
                  </a:lnTo>
                  <a:lnTo>
                    <a:pt x="9885540" y="53009"/>
                  </a:lnTo>
                  <a:lnTo>
                    <a:pt x="9880092" y="79997"/>
                  </a:lnTo>
                  <a:lnTo>
                    <a:pt x="9880092" y="357365"/>
                  </a:lnTo>
                  <a:lnTo>
                    <a:pt x="9885540" y="384365"/>
                  </a:lnTo>
                  <a:lnTo>
                    <a:pt x="9900399" y="406400"/>
                  </a:lnTo>
                  <a:lnTo>
                    <a:pt x="9922434" y="421259"/>
                  </a:lnTo>
                  <a:lnTo>
                    <a:pt x="9949434" y="426707"/>
                  </a:lnTo>
                  <a:lnTo>
                    <a:pt x="11413998" y="426707"/>
                  </a:lnTo>
                  <a:lnTo>
                    <a:pt x="11440986" y="421259"/>
                  </a:lnTo>
                  <a:lnTo>
                    <a:pt x="11463020" y="406400"/>
                  </a:lnTo>
                  <a:lnTo>
                    <a:pt x="11477879" y="384365"/>
                  </a:lnTo>
                  <a:lnTo>
                    <a:pt x="11483340" y="357365"/>
                  </a:lnTo>
                  <a:lnTo>
                    <a:pt x="11483340" y="79997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2" y="2359252"/>
            <a:ext cx="178307" cy="1783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0" y="3038957"/>
            <a:ext cx="152400" cy="160019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0" y="3389476"/>
            <a:ext cx="152400" cy="160019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0" y="3739996"/>
            <a:ext cx="152400" cy="160019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0" y="4090516"/>
            <a:ext cx="152400" cy="160019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0" y="4441036"/>
            <a:ext cx="152400" cy="160019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0" y="4791556"/>
            <a:ext cx="152400" cy="160019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2" y="5148172"/>
            <a:ext cx="178307" cy="178307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0" y="5523076"/>
            <a:ext cx="152400" cy="160019"/>
          </a:xfrm>
          <a:prstGeom prst="rect">
            <a:avLst/>
          </a:prstGeom>
        </p:spPr>
      </p:pic>
      <p:pic>
        <p:nvPicPr>
          <p:cNvPr id="16" name="object 1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0" y="5873596"/>
            <a:ext cx="152400" cy="160019"/>
          </a:xfrm>
          <a:prstGeom prst="rect">
            <a:avLst/>
          </a:prstGeom>
        </p:spPr>
      </p:pic>
      <p:pic>
        <p:nvPicPr>
          <p:cNvPr id="17" name="object 1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0" y="6224116"/>
            <a:ext cx="152400" cy="160019"/>
          </a:xfrm>
          <a:prstGeom prst="rect">
            <a:avLst/>
          </a:prstGeom>
        </p:spPr>
      </p:pic>
      <p:sp>
        <p:nvSpPr>
          <p:cNvPr id="18" name="object 18" descr=""/>
          <p:cNvSpPr txBox="1"/>
          <p:nvPr/>
        </p:nvSpPr>
        <p:spPr>
          <a:xfrm>
            <a:off x="638944" y="1420379"/>
            <a:ext cx="7287895" cy="50209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25600" algn="l"/>
                <a:tab pos="3592195" algn="l"/>
                <a:tab pos="5574665" algn="l"/>
              </a:tabLst>
            </a:pPr>
            <a:r>
              <a:rPr dirty="0" sz="2400" spc="-10">
                <a:solidFill>
                  <a:srgbClr val="BEBEBE"/>
                </a:solidFill>
                <a:latin typeface="Calibri"/>
                <a:cs typeface="Calibri"/>
              </a:rPr>
              <a:t>Besoin</a:t>
            </a:r>
            <a:r>
              <a:rPr dirty="0" sz="2400">
                <a:solidFill>
                  <a:srgbClr val="BEBEBE"/>
                </a:solidFill>
                <a:latin typeface="Calibri"/>
                <a:cs typeface="Calibri"/>
              </a:rPr>
              <a:t>	</a:t>
            </a:r>
            <a:r>
              <a:rPr dirty="0" sz="2400" spc="-10">
                <a:solidFill>
                  <a:srgbClr val="FFFFFF"/>
                </a:solidFill>
                <a:latin typeface="Calibri"/>
                <a:cs typeface="Calibri"/>
              </a:rPr>
              <a:t>Planification</a:t>
            </a:r>
            <a:r>
              <a:rPr dirty="0" sz="24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2400" spc="-35">
                <a:solidFill>
                  <a:srgbClr val="BEBEBE"/>
                </a:solidFill>
                <a:latin typeface="Calibri"/>
                <a:cs typeface="Calibri"/>
              </a:rPr>
              <a:t>Avant-</a:t>
            </a:r>
            <a:r>
              <a:rPr dirty="0" sz="2400" spc="-10">
                <a:solidFill>
                  <a:srgbClr val="BEBEBE"/>
                </a:solidFill>
                <a:latin typeface="Calibri"/>
                <a:cs typeface="Calibri"/>
              </a:rPr>
              <a:t>projet</a:t>
            </a:r>
            <a:r>
              <a:rPr dirty="0" sz="2400">
                <a:solidFill>
                  <a:srgbClr val="BEBEBE"/>
                </a:solidFill>
                <a:latin typeface="Calibri"/>
                <a:cs typeface="Calibri"/>
              </a:rPr>
              <a:t>	</a:t>
            </a:r>
            <a:r>
              <a:rPr dirty="0" sz="2400" spc="-10">
                <a:solidFill>
                  <a:srgbClr val="BEBEBE"/>
                </a:solidFill>
                <a:latin typeface="Calibri"/>
                <a:cs typeface="Calibri"/>
              </a:rPr>
              <a:t>Autorisation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875"/>
              </a:spcBef>
            </a:pPr>
            <a:endParaRPr sz="2400">
              <a:latin typeface="Calibri"/>
              <a:cs typeface="Calibri"/>
            </a:endParaRPr>
          </a:p>
          <a:p>
            <a:pPr algn="just" marL="423545" marR="5080">
              <a:lnSpc>
                <a:spcPct val="100000"/>
              </a:lnSpc>
            </a:pP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Les</a:t>
            </a:r>
            <a:r>
              <a:rPr dirty="0" sz="2000" spc="-5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analyses</a:t>
            </a:r>
            <a:r>
              <a:rPr dirty="0" sz="2000" spc="-5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000" spc="-5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planification</a:t>
            </a:r>
            <a:r>
              <a:rPr dirty="0" sz="2000" spc="-5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peuvent</a:t>
            </a:r>
            <a:r>
              <a:rPr dirty="0" sz="2000" spc="-5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prendre</a:t>
            </a:r>
            <a:r>
              <a:rPr dirty="0" sz="2000" spc="-5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différentes</a:t>
            </a:r>
            <a:r>
              <a:rPr dirty="0" sz="2000" spc="-5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formes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selon</a:t>
            </a:r>
            <a:r>
              <a:rPr dirty="0" sz="2000" spc="-5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2000" spc="-3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nature</a:t>
            </a:r>
            <a:r>
              <a:rPr dirty="0" sz="2000" spc="-4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000" spc="-3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2000" spc="-4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demande.</a:t>
            </a:r>
            <a:r>
              <a:rPr dirty="0" sz="2000" spc="-3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Quelques</a:t>
            </a:r>
            <a:r>
              <a:rPr dirty="0" sz="2000" spc="-5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exemples</a:t>
            </a:r>
            <a:r>
              <a:rPr dirty="0" sz="2000" spc="-3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50" b="1">
                <a:solidFill>
                  <a:srgbClr val="003366"/>
                </a:solidFill>
                <a:latin typeface="Calibri"/>
                <a:cs typeface="Calibri"/>
              </a:rPr>
              <a:t>:</a:t>
            </a:r>
            <a:endParaRPr sz="2000">
              <a:latin typeface="Calibri"/>
              <a:cs typeface="Calibri"/>
            </a:endParaRPr>
          </a:p>
          <a:p>
            <a:pPr algn="just" marL="768985" marR="3300729">
              <a:lnSpc>
                <a:spcPct val="127800"/>
              </a:lnSpc>
              <a:spcBef>
                <a:spcPts val="5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Étude</a:t>
            </a:r>
            <a:r>
              <a:rPr dirty="0" sz="1800" spc="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exploratoire</a:t>
            </a:r>
            <a:r>
              <a:rPr dirty="0" sz="1800" spc="-8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(jours/semaines)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Étude</a:t>
            </a:r>
            <a:r>
              <a:rPr dirty="0" sz="18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d’intégration</a:t>
            </a:r>
            <a:r>
              <a:rPr dirty="0" sz="1800" spc="-9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(semaines/mois)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Appel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 d’offres</a:t>
            </a:r>
            <a:r>
              <a:rPr dirty="0" sz="1800" spc="-17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(mois)</a:t>
            </a:r>
            <a:endParaRPr sz="1600">
              <a:latin typeface="Calibri"/>
              <a:cs typeface="Calibri"/>
            </a:endParaRPr>
          </a:p>
          <a:p>
            <a:pPr marL="768985" marR="3578225">
              <a:lnSpc>
                <a:spcPct val="127800"/>
              </a:lnSpc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Avis</a:t>
            </a:r>
            <a:r>
              <a:rPr dirty="0" sz="1800" spc="-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technique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(jours/semaines)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Plan</a:t>
            </a:r>
            <a:r>
              <a:rPr dirty="0" sz="1800" spc="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d’évolution</a:t>
            </a:r>
            <a:r>
              <a:rPr dirty="0" sz="1800" spc="-1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(mois)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Démantèlement</a:t>
            </a:r>
            <a:r>
              <a:rPr dirty="0" sz="18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(semaines/mois)</a:t>
            </a:r>
            <a:endParaRPr sz="1600">
              <a:latin typeface="Calibri"/>
              <a:cs typeface="Calibri"/>
            </a:endParaRPr>
          </a:p>
          <a:p>
            <a:pPr marL="423545">
              <a:lnSpc>
                <a:spcPct val="100000"/>
              </a:lnSpc>
              <a:spcBef>
                <a:spcPts val="595"/>
              </a:spcBef>
            </a:pP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Étude</a:t>
            </a:r>
            <a:r>
              <a:rPr dirty="0" sz="2000" spc="-3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technique</a:t>
            </a:r>
            <a:r>
              <a:rPr dirty="0" sz="2000" spc="-3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pour</a:t>
            </a:r>
            <a:r>
              <a:rPr dirty="0" sz="2000" spc="-3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50" b="1">
                <a:solidFill>
                  <a:srgbClr val="003366"/>
                </a:solidFill>
                <a:latin typeface="Calibri"/>
                <a:cs typeface="Calibri"/>
              </a:rPr>
              <a:t>:</a:t>
            </a:r>
            <a:endParaRPr sz="2000">
              <a:latin typeface="Calibri"/>
              <a:cs typeface="Calibri"/>
            </a:endParaRPr>
          </a:p>
          <a:p>
            <a:pPr marL="768985" marR="513715">
              <a:lnSpc>
                <a:spcPct val="127800"/>
              </a:lnSpc>
              <a:spcBef>
                <a:spcPts val="5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Analyser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et</a:t>
            </a:r>
            <a:r>
              <a:rPr dirty="0" sz="1800" spc="-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identifier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les</a:t>
            </a:r>
            <a:r>
              <a:rPr dirty="0" sz="1800" spc="-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besoins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du</a:t>
            </a:r>
            <a:r>
              <a:rPr dirty="0" sz="1800" spc="-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réseau</a:t>
            </a:r>
            <a:r>
              <a:rPr dirty="0" sz="1800" spc="-21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(maintien</a:t>
            </a:r>
            <a:r>
              <a:rPr dirty="0" sz="16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6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16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fiabilité)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Choix</a:t>
            </a:r>
            <a:r>
              <a:rPr dirty="0" sz="18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solution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à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privilégier</a:t>
            </a:r>
            <a:r>
              <a:rPr dirty="0" sz="1800" spc="8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(technico-économique)</a:t>
            </a:r>
            <a:r>
              <a:rPr dirty="0" sz="1600" spc="50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Intégration</a:t>
            </a:r>
            <a:r>
              <a:rPr dirty="0" sz="18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d’éléments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nature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sociale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et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environnementale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8149826" y="1420379"/>
            <a:ext cx="161544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0">
                <a:solidFill>
                  <a:srgbClr val="BEBEBE"/>
                </a:solidFill>
                <a:latin typeface="Calibri"/>
                <a:cs typeface="Calibri"/>
              </a:rPr>
              <a:t>Construction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10196862" y="1420379"/>
            <a:ext cx="150304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0">
                <a:solidFill>
                  <a:srgbClr val="BEBEBE"/>
                </a:solidFill>
                <a:latin typeface="Calibri"/>
                <a:cs typeface="Calibri"/>
              </a:rPr>
              <a:t>Exploitation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1" name="object 21" descr=""/>
          <p:cNvSpPr/>
          <p:nvPr/>
        </p:nvSpPr>
        <p:spPr>
          <a:xfrm>
            <a:off x="1879092" y="1432559"/>
            <a:ext cx="8246745" cy="426720"/>
          </a:xfrm>
          <a:custGeom>
            <a:avLst/>
            <a:gdLst/>
            <a:ahLst/>
            <a:cxnLst/>
            <a:rect l="l" t="t" r="r" b="b"/>
            <a:pathLst>
              <a:path w="8246745" h="426719">
                <a:moveTo>
                  <a:pt x="348996" y="208026"/>
                </a:moveTo>
                <a:lnTo>
                  <a:pt x="174498" y="0"/>
                </a:lnTo>
                <a:lnTo>
                  <a:pt x="174498" y="104013"/>
                </a:lnTo>
                <a:lnTo>
                  <a:pt x="0" y="104013"/>
                </a:lnTo>
                <a:lnTo>
                  <a:pt x="0" y="312039"/>
                </a:lnTo>
                <a:lnTo>
                  <a:pt x="174498" y="312039"/>
                </a:lnTo>
                <a:lnTo>
                  <a:pt x="174498" y="416052"/>
                </a:lnTo>
                <a:lnTo>
                  <a:pt x="348996" y="208026"/>
                </a:lnTo>
                <a:close/>
              </a:path>
              <a:path w="8246745" h="426719">
                <a:moveTo>
                  <a:pt x="2311908" y="218694"/>
                </a:moveTo>
                <a:lnTo>
                  <a:pt x="2138172" y="10668"/>
                </a:lnTo>
                <a:lnTo>
                  <a:pt x="2138172" y="114681"/>
                </a:lnTo>
                <a:lnTo>
                  <a:pt x="1964436" y="114681"/>
                </a:lnTo>
                <a:lnTo>
                  <a:pt x="1964436" y="322707"/>
                </a:lnTo>
                <a:lnTo>
                  <a:pt x="2138172" y="322707"/>
                </a:lnTo>
                <a:lnTo>
                  <a:pt x="2138172" y="426720"/>
                </a:lnTo>
                <a:lnTo>
                  <a:pt x="2311908" y="218694"/>
                </a:lnTo>
                <a:close/>
              </a:path>
              <a:path w="8246745" h="426719">
                <a:moveTo>
                  <a:pt x="4280916" y="214122"/>
                </a:moveTo>
                <a:lnTo>
                  <a:pt x="4106418" y="6096"/>
                </a:lnTo>
                <a:lnTo>
                  <a:pt x="4106418" y="110109"/>
                </a:lnTo>
                <a:lnTo>
                  <a:pt x="3931920" y="110109"/>
                </a:lnTo>
                <a:lnTo>
                  <a:pt x="3931920" y="318135"/>
                </a:lnTo>
                <a:lnTo>
                  <a:pt x="4106418" y="318135"/>
                </a:lnTo>
                <a:lnTo>
                  <a:pt x="4106418" y="422148"/>
                </a:lnTo>
                <a:lnTo>
                  <a:pt x="4280916" y="214122"/>
                </a:lnTo>
                <a:close/>
              </a:path>
              <a:path w="8246745" h="426719">
                <a:moveTo>
                  <a:pt x="6259068" y="217170"/>
                </a:moveTo>
                <a:lnTo>
                  <a:pt x="6085332" y="9144"/>
                </a:lnTo>
                <a:lnTo>
                  <a:pt x="6085332" y="113157"/>
                </a:lnTo>
                <a:lnTo>
                  <a:pt x="5911596" y="113157"/>
                </a:lnTo>
                <a:lnTo>
                  <a:pt x="5911596" y="321183"/>
                </a:lnTo>
                <a:lnTo>
                  <a:pt x="6085332" y="321183"/>
                </a:lnTo>
                <a:lnTo>
                  <a:pt x="6085332" y="425196"/>
                </a:lnTo>
                <a:lnTo>
                  <a:pt x="6259068" y="217170"/>
                </a:lnTo>
                <a:close/>
              </a:path>
              <a:path w="8246745" h="426719">
                <a:moveTo>
                  <a:pt x="8246364" y="208026"/>
                </a:moveTo>
                <a:lnTo>
                  <a:pt x="8071866" y="0"/>
                </a:lnTo>
                <a:lnTo>
                  <a:pt x="8071866" y="104013"/>
                </a:lnTo>
                <a:lnTo>
                  <a:pt x="7897368" y="104013"/>
                </a:lnTo>
                <a:lnTo>
                  <a:pt x="7897368" y="312039"/>
                </a:lnTo>
                <a:lnTo>
                  <a:pt x="8071866" y="312039"/>
                </a:lnTo>
                <a:lnTo>
                  <a:pt x="8071866" y="416052"/>
                </a:lnTo>
                <a:lnTo>
                  <a:pt x="8246364" y="208026"/>
                </a:lnTo>
                <a:close/>
              </a:path>
            </a:pathLst>
          </a:custGeom>
          <a:solidFill>
            <a:srgbClr val="AAACB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23</a:t>
            </a:fld>
          </a:p>
        </p:txBody>
      </p:sp>
    </p:spTree>
  </p:cSld>
  <p:clrMapOvr>
    <a:masterClrMapping/>
  </p:clrMapOvr>
  <p:transition spd="med">
    <p:fade thruBlk="0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618912" y="168655"/>
            <a:ext cx="401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Public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410116" y="2881753"/>
            <a:ext cx="581723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30">
                <a:solidFill>
                  <a:srgbClr val="FF9B00"/>
                </a:solidFill>
              </a:rPr>
              <a:t>L’intégration</a:t>
            </a:r>
            <a:r>
              <a:rPr dirty="0" sz="3200" spc="-65">
                <a:solidFill>
                  <a:srgbClr val="FF9B00"/>
                </a:solidFill>
              </a:rPr>
              <a:t> </a:t>
            </a:r>
            <a:r>
              <a:rPr dirty="0" sz="3200">
                <a:solidFill>
                  <a:srgbClr val="FF9B00"/>
                </a:solidFill>
              </a:rPr>
              <a:t>des</a:t>
            </a:r>
            <a:r>
              <a:rPr dirty="0" sz="3200" spc="-25">
                <a:solidFill>
                  <a:srgbClr val="FF9B00"/>
                </a:solidFill>
              </a:rPr>
              <a:t> </a:t>
            </a:r>
            <a:r>
              <a:rPr dirty="0" sz="3200">
                <a:solidFill>
                  <a:srgbClr val="FF9B00"/>
                </a:solidFill>
              </a:rPr>
              <a:t>RED</a:t>
            </a:r>
            <a:r>
              <a:rPr dirty="0" sz="3200" spc="-30">
                <a:solidFill>
                  <a:srgbClr val="FF9B00"/>
                </a:solidFill>
              </a:rPr>
              <a:t> </a:t>
            </a:r>
            <a:r>
              <a:rPr dirty="0" sz="3200">
                <a:solidFill>
                  <a:srgbClr val="FF9B00"/>
                </a:solidFill>
              </a:rPr>
              <a:t>sur</a:t>
            </a:r>
            <a:r>
              <a:rPr dirty="0" sz="3200" spc="-25">
                <a:solidFill>
                  <a:srgbClr val="FF9B00"/>
                </a:solidFill>
              </a:rPr>
              <a:t> </a:t>
            </a:r>
            <a:r>
              <a:rPr dirty="0" sz="3200">
                <a:solidFill>
                  <a:srgbClr val="FF9B00"/>
                </a:solidFill>
              </a:rPr>
              <a:t>le</a:t>
            </a:r>
            <a:r>
              <a:rPr dirty="0" sz="3200" spc="-30">
                <a:solidFill>
                  <a:srgbClr val="FF9B00"/>
                </a:solidFill>
              </a:rPr>
              <a:t> </a:t>
            </a:r>
            <a:r>
              <a:rPr dirty="0" sz="3200" spc="-10">
                <a:solidFill>
                  <a:srgbClr val="FF9B00"/>
                </a:solidFill>
              </a:rPr>
              <a:t>réseau</a:t>
            </a:r>
            <a:endParaRPr sz="3200"/>
          </a:p>
        </p:txBody>
      </p:sp>
      <p:sp>
        <p:nvSpPr>
          <p:cNvPr id="4" name="object 4" descr=""/>
          <p:cNvSpPr/>
          <p:nvPr/>
        </p:nvSpPr>
        <p:spPr>
          <a:xfrm>
            <a:off x="7421112" y="575304"/>
            <a:ext cx="3744595" cy="5570220"/>
          </a:xfrm>
          <a:custGeom>
            <a:avLst/>
            <a:gdLst/>
            <a:ahLst/>
            <a:cxnLst/>
            <a:rect l="l" t="t" r="r" b="b"/>
            <a:pathLst>
              <a:path w="3744595" h="5570220">
                <a:moveTo>
                  <a:pt x="2646095" y="4815497"/>
                </a:moveTo>
                <a:lnTo>
                  <a:pt x="2446388" y="5020589"/>
                </a:lnTo>
                <a:lnTo>
                  <a:pt x="2779229" y="5348732"/>
                </a:lnTo>
                <a:lnTo>
                  <a:pt x="2646095" y="4815497"/>
                </a:lnTo>
                <a:close/>
              </a:path>
              <a:path w="3744595" h="5570220">
                <a:moveTo>
                  <a:pt x="1214882" y="4815497"/>
                </a:moveTo>
                <a:lnTo>
                  <a:pt x="1081735" y="5348732"/>
                </a:lnTo>
                <a:lnTo>
                  <a:pt x="1414576" y="5020589"/>
                </a:lnTo>
                <a:lnTo>
                  <a:pt x="1214882" y="4815497"/>
                </a:lnTo>
                <a:close/>
              </a:path>
              <a:path w="3744595" h="5570220">
                <a:moveTo>
                  <a:pt x="2221725" y="4799088"/>
                </a:moveTo>
                <a:lnTo>
                  <a:pt x="2421432" y="4971364"/>
                </a:lnTo>
                <a:lnTo>
                  <a:pt x="2604490" y="4799088"/>
                </a:lnTo>
                <a:lnTo>
                  <a:pt x="2221725" y="4799088"/>
                </a:lnTo>
                <a:close/>
              </a:path>
              <a:path w="3744595" h="5570220">
                <a:moveTo>
                  <a:pt x="1281442" y="4799088"/>
                </a:moveTo>
                <a:lnTo>
                  <a:pt x="1456182" y="4971364"/>
                </a:lnTo>
                <a:lnTo>
                  <a:pt x="1639252" y="4799088"/>
                </a:lnTo>
                <a:lnTo>
                  <a:pt x="1281442" y="4799088"/>
                </a:lnTo>
                <a:close/>
              </a:path>
              <a:path w="3744595" h="5570220">
                <a:moveTo>
                  <a:pt x="1930488" y="4618609"/>
                </a:moveTo>
                <a:lnTo>
                  <a:pt x="1880565" y="4684242"/>
                </a:lnTo>
                <a:lnTo>
                  <a:pt x="1972094" y="4684242"/>
                </a:lnTo>
                <a:lnTo>
                  <a:pt x="1930488" y="4618609"/>
                </a:lnTo>
                <a:close/>
              </a:path>
              <a:path w="3744595" h="5570220">
                <a:moveTo>
                  <a:pt x="1572679" y="4265853"/>
                </a:moveTo>
                <a:lnTo>
                  <a:pt x="1256487" y="4684242"/>
                </a:lnTo>
                <a:lnTo>
                  <a:pt x="1797354" y="4684242"/>
                </a:lnTo>
                <a:lnTo>
                  <a:pt x="1880565" y="4577588"/>
                </a:lnTo>
                <a:lnTo>
                  <a:pt x="1572679" y="4265853"/>
                </a:lnTo>
                <a:close/>
              </a:path>
              <a:path w="3744595" h="5570220">
                <a:moveTo>
                  <a:pt x="2288286" y="4265853"/>
                </a:moveTo>
                <a:lnTo>
                  <a:pt x="1972094" y="4577588"/>
                </a:lnTo>
                <a:lnTo>
                  <a:pt x="2063623" y="4684242"/>
                </a:lnTo>
                <a:lnTo>
                  <a:pt x="2621127" y="4684242"/>
                </a:lnTo>
                <a:lnTo>
                  <a:pt x="2621127" y="4659630"/>
                </a:lnTo>
                <a:lnTo>
                  <a:pt x="2288286" y="4265853"/>
                </a:lnTo>
                <a:close/>
              </a:path>
              <a:path w="3744595" h="5570220">
                <a:moveTo>
                  <a:pt x="1389621" y="4085374"/>
                </a:moveTo>
                <a:lnTo>
                  <a:pt x="1281442" y="4552988"/>
                </a:lnTo>
                <a:lnTo>
                  <a:pt x="1522755" y="4224845"/>
                </a:lnTo>
                <a:lnTo>
                  <a:pt x="1389621" y="4085374"/>
                </a:lnTo>
                <a:close/>
              </a:path>
              <a:path w="3744595" h="5570220">
                <a:moveTo>
                  <a:pt x="2463038" y="4085374"/>
                </a:moveTo>
                <a:lnTo>
                  <a:pt x="2329891" y="4224845"/>
                </a:lnTo>
                <a:lnTo>
                  <a:pt x="2579522" y="4528375"/>
                </a:lnTo>
                <a:lnTo>
                  <a:pt x="2463038" y="4085374"/>
                </a:lnTo>
                <a:close/>
              </a:path>
              <a:path w="3744595" h="5570220">
                <a:moveTo>
                  <a:pt x="1930488" y="3798252"/>
                </a:moveTo>
                <a:lnTo>
                  <a:pt x="1614284" y="4224845"/>
                </a:lnTo>
                <a:lnTo>
                  <a:pt x="1930488" y="4552988"/>
                </a:lnTo>
                <a:lnTo>
                  <a:pt x="2263330" y="4224845"/>
                </a:lnTo>
                <a:lnTo>
                  <a:pt x="1930488" y="3798252"/>
                </a:lnTo>
                <a:close/>
              </a:path>
              <a:path w="3744595" h="5570220">
                <a:moveTo>
                  <a:pt x="2288286" y="3363468"/>
                </a:moveTo>
                <a:lnTo>
                  <a:pt x="1972094" y="3757231"/>
                </a:lnTo>
                <a:lnTo>
                  <a:pt x="2313254" y="4175620"/>
                </a:lnTo>
                <a:lnTo>
                  <a:pt x="2446388" y="4019753"/>
                </a:lnTo>
                <a:lnTo>
                  <a:pt x="2288286" y="3363468"/>
                </a:lnTo>
                <a:close/>
              </a:path>
              <a:path w="3744595" h="5570220">
                <a:moveTo>
                  <a:pt x="1572679" y="3363468"/>
                </a:moveTo>
                <a:lnTo>
                  <a:pt x="1414576" y="4019753"/>
                </a:lnTo>
                <a:lnTo>
                  <a:pt x="1572679" y="4175620"/>
                </a:lnTo>
                <a:lnTo>
                  <a:pt x="1905520" y="3757231"/>
                </a:lnTo>
                <a:lnTo>
                  <a:pt x="1572679" y="3363468"/>
                </a:lnTo>
                <a:close/>
              </a:path>
              <a:path w="3744595" h="5570220">
                <a:moveTo>
                  <a:pt x="1614284" y="3338855"/>
                </a:moveTo>
                <a:lnTo>
                  <a:pt x="1930488" y="3716223"/>
                </a:lnTo>
                <a:lnTo>
                  <a:pt x="2246680" y="3338855"/>
                </a:lnTo>
                <a:lnTo>
                  <a:pt x="1614284" y="3338855"/>
                </a:lnTo>
                <a:close/>
              </a:path>
              <a:path w="3744595" h="5570220">
                <a:moveTo>
                  <a:pt x="1930488" y="2936875"/>
                </a:moveTo>
                <a:lnTo>
                  <a:pt x="1639252" y="3224009"/>
                </a:lnTo>
                <a:lnTo>
                  <a:pt x="2221725" y="3224009"/>
                </a:lnTo>
                <a:lnTo>
                  <a:pt x="1930488" y="2936875"/>
                </a:lnTo>
                <a:close/>
              </a:path>
              <a:path w="3744595" h="5570220">
                <a:moveTo>
                  <a:pt x="2221725" y="2649753"/>
                </a:moveTo>
                <a:lnTo>
                  <a:pt x="1972094" y="2895866"/>
                </a:lnTo>
                <a:lnTo>
                  <a:pt x="2263330" y="3158375"/>
                </a:lnTo>
                <a:lnTo>
                  <a:pt x="2221725" y="2649753"/>
                </a:lnTo>
                <a:close/>
              </a:path>
              <a:path w="3744595" h="5570220">
                <a:moveTo>
                  <a:pt x="1664208" y="2649753"/>
                </a:moveTo>
                <a:lnTo>
                  <a:pt x="1614284" y="3158375"/>
                </a:lnTo>
                <a:lnTo>
                  <a:pt x="1880565" y="2895866"/>
                </a:lnTo>
                <a:lnTo>
                  <a:pt x="1664208" y="2649753"/>
                </a:lnTo>
                <a:close/>
              </a:path>
              <a:path w="3744595" h="5570220">
                <a:moveTo>
                  <a:pt x="2288286" y="2296998"/>
                </a:moveTo>
                <a:lnTo>
                  <a:pt x="2313254" y="2543111"/>
                </a:lnTo>
                <a:lnTo>
                  <a:pt x="3411626" y="2543111"/>
                </a:lnTo>
                <a:lnTo>
                  <a:pt x="2288286" y="2296998"/>
                </a:lnTo>
                <a:close/>
              </a:path>
              <a:path w="3744595" h="5570220">
                <a:moveTo>
                  <a:pt x="1572679" y="2296998"/>
                </a:moveTo>
                <a:lnTo>
                  <a:pt x="357809" y="2543111"/>
                </a:lnTo>
                <a:lnTo>
                  <a:pt x="1547723" y="2543111"/>
                </a:lnTo>
                <a:lnTo>
                  <a:pt x="1572679" y="2296998"/>
                </a:lnTo>
                <a:close/>
              </a:path>
              <a:path w="3744595" h="5570220">
                <a:moveTo>
                  <a:pt x="1930488" y="2280589"/>
                </a:moveTo>
                <a:lnTo>
                  <a:pt x="1664208" y="2543111"/>
                </a:lnTo>
                <a:lnTo>
                  <a:pt x="1664208" y="2584132"/>
                </a:lnTo>
                <a:lnTo>
                  <a:pt x="1930488" y="2854845"/>
                </a:lnTo>
                <a:lnTo>
                  <a:pt x="2196757" y="2584132"/>
                </a:lnTo>
                <a:lnTo>
                  <a:pt x="2196757" y="2543111"/>
                </a:lnTo>
                <a:lnTo>
                  <a:pt x="1930488" y="2280589"/>
                </a:lnTo>
                <a:close/>
              </a:path>
              <a:path w="3744595" h="5570220">
                <a:moveTo>
                  <a:pt x="2155151" y="2059101"/>
                </a:moveTo>
                <a:lnTo>
                  <a:pt x="1972094" y="2231377"/>
                </a:lnTo>
                <a:lnTo>
                  <a:pt x="2196757" y="2452865"/>
                </a:lnTo>
                <a:lnTo>
                  <a:pt x="2155151" y="2059101"/>
                </a:lnTo>
                <a:close/>
              </a:path>
              <a:path w="3744595" h="5570220">
                <a:moveTo>
                  <a:pt x="1705813" y="2059101"/>
                </a:moveTo>
                <a:lnTo>
                  <a:pt x="1664208" y="2452865"/>
                </a:lnTo>
                <a:lnTo>
                  <a:pt x="1880565" y="2231377"/>
                </a:lnTo>
                <a:lnTo>
                  <a:pt x="1705813" y="2059101"/>
                </a:lnTo>
                <a:close/>
              </a:path>
              <a:path w="3744595" h="5570220">
                <a:moveTo>
                  <a:pt x="1930488" y="1706346"/>
                </a:moveTo>
                <a:lnTo>
                  <a:pt x="1705813" y="1927847"/>
                </a:lnTo>
                <a:lnTo>
                  <a:pt x="1705813" y="1993468"/>
                </a:lnTo>
                <a:lnTo>
                  <a:pt x="1930488" y="2214968"/>
                </a:lnTo>
                <a:lnTo>
                  <a:pt x="2155151" y="1993468"/>
                </a:lnTo>
                <a:lnTo>
                  <a:pt x="2155151" y="1927847"/>
                </a:lnTo>
                <a:lnTo>
                  <a:pt x="1930488" y="1706346"/>
                </a:lnTo>
                <a:close/>
              </a:path>
              <a:path w="3744595" h="5570220">
                <a:moveTo>
                  <a:pt x="2246680" y="1616113"/>
                </a:moveTo>
                <a:lnTo>
                  <a:pt x="2263330" y="1837601"/>
                </a:lnTo>
                <a:lnTo>
                  <a:pt x="3253536" y="1837601"/>
                </a:lnTo>
                <a:lnTo>
                  <a:pt x="2246680" y="1616113"/>
                </a:lnTo>
                <a:close/>
              </a:path>
              <a:path w="3744595" h="5570220">
                <a:moveTo>
                  <a:pt x="1639252" y="1616113"/>
                </a:moveTo>
                <a:lnTo>
                  <a:pt x="515912" y="1837601"/>
                </a:lnTo>
                <a:lnTo>
                  <a:pt x="1614284" y="1837601"/>
                </a:lnTo>
                <a:lnTo>
                  <a:pt x="1639252" y="1616113"/>
                </a:lnTo>
                <a:close/>
              </a:path>
              <a:path w="3744595" h="5570220">
                <a:moveTo>
                  <a:pt x="1747418" y="1525866"/>
                </a:moveTo>
                <a:lnTo>
                  <a:pt x="1730781" y="1837601"/>
                </a:lnTo>
                <a:lnTo>
                  <a:pt x="1880565" y="1681734"/>
                </a:lnTo>
                <a:lnTo>
                  <a:pt x="1747418" y="1525866"/>
                </a:lnTo>
                <a:close/>
              </a:path>
              <a:path w="3744595" h="5570220">
                <a:moveTo>
                  <a:pt x="2105228" y="1525866"/>
                </a:moveTo>
                <a:lnTo>
                  <a:pt x="1972094" y="1681734"/>
                </a:lnTo>
                <a:lnTo>
                  <a:pt x="2155151" y="1862213"/>
                </a:lnTo>
                <a:lnTo>
                  <a:pt x="2105228" y="1525866"/>
                </a:lnTo>
                <a:close/>
              </a:path>
              <a:path w="3744595" h="5570220">
                <a:moveTo>
                  <a:pt x="1930488" y="1082878"/>
                </a:moveTo>
                <a:lnTo>
                  <a:pt x="1747418" y="1369999"/>
                </a:lnTo>
                <a:lnTo>
                  <a:pt x="1747418" y="1460233"/>
                </a:lnTo>
                <a:lnTo>
                  <a:pt x="1930488" y="1640713"/>
                </a:lnTo>
                <a:lnTo>
                  <a:pt x="2105228" y="1435633"/>
                </a:lnTo>
                <a:lnTo>
                  <a:pt x="2105228" y="1369999"/>
                </a:lnTo>
                <a:lnTo>
                  <a:pt x="1930488" y="1082878"/>
                </a:lnTo>
                <a:close/>
              </a:path>
              <a:path w="3744595" h="5570220">
                <a:moveTo>
                  <a:pt x="2171801" y="910602"/>
                </a:moveTo>
                <a:lnTo>
                  <a:pt x="2196757" y="1148499"/>
                </a:lnTo>
                <a:lnTo>
                  <a:pt x="3095434" y="1148499"/>
                </a:lnTo>
                <a:lnTo>
                  <a:pt x="2171801" y="910602"/>
                </a:lnTo>
                <a:close/>
              </a:path>
              <a:path w="3744595" h="5570220">
                <a:moveTo>
                  <a:pt x="1680857" y="910602"/>
                </a:moveTo>
                <a:lnTo>
                  <a:pt x="674014" y="1148499"/>
                </a:lnTo>
                <a:lnTo>
                  <a:pt x="1664208" y="1148499"/>
                </a:lnTo>
                <a:lnTo>
                  <a:pt x="1680857" y="910602"/>
                </a:lnTo>
                <a:close/>
              </a:path>
              <a:path w="3744595" h="5570220">
                <a:moveTo>
                  <a:pt x="2063623" y="885990"/>
                </a:moveTo>
                <a:lnTo>
                  <a:pt x="1972094" y="1041857"/>
                </a:lnTo>
                <a:lnTo>
                  <a:pt x="2088591" y="1238745"/>
                </a:lnTo>
                <a:lnTo>
                  <a:pt x="2063623" y="885990"/>
                </a:lnTo>
                <a:close/>
              </a:path>
              <a:path w="3744595" h="5570220">
                <a:moveTo>
                  <a:pt x="1797354" y="885990"/>
                </a:moveTo>
                <a:lnTo>
                  <a:pt x="1772386" y="1238745"/>
                </a:lnTo>
                <a:lnTo>
                  <a:pt x="1905520" y="1041857"/>
                </a:lnTo>
                <a:lnTo>
                  <a:pt x="1797354" y="885990"/>
                </a:lnTo>
                <a:close/>
              </a:path>
              <a:path w="3744595" h="5570220">
                <a:moveTo>
                  <a:pt x="1813991" y="795756"/>
                </a:moveTo>
                <a:lnTo>
                  <a:pt x="1930488" y="976223"/>
                </a:lnTo>
                <a:lnTo>
                  <a:pt x="2038654" y="795756"/>
                </a:lnTo>
                <a:lnTo>
                  <a:pt x="1813991" y="795756"/>
                </a:lnTo>
                <a:close/>
              </a:path>
              <a:path w="3744595" h="5570220">
                <a:moveTo>
                  <a:pt x="1930488" y="246113"/>
                </a:moveTo>
                <a:lnTo>
                  <a:pt x="1813991" y="689101"/>
                </a:lnTo>
                <a:lnTo>
                  <a:pt x="2038654" y="689101"/>
                </a:lnTo>
                <a:lnTo>
                  <a:pt x="1930488" y="246113"/>
                </a:lnTo>
                <a:close/>
              </a:path>
              <a:path w="3744595" h="5570220">
                <a:moveTo>
                  <a:pt x="1880565" y="0"/>
                </a:moveTo>
                <a:lnTo>
                  <a:pt x="1930488" y="0"/>
                </a:lnTo>
                <a:lnTo>
                  <a:pt x="1997049" y="0"/>
                </a:lnTo>
                <a:lnTo>
                  <a:pt x="2155151" y="730123"/>
                </a:lnTo>
                <a:lnTo>
                  <a:pt x="2171801" y="861377"/>
                </a:lnTo>
                <a:lnTo>
                  <a:pt x="3361702" y="1148499"/>
                </a:lnTo>
                <a:lnTo>
                  <a:pt x="3361702" y="1460233"/>
                </a:lnTo>
                <a:lnTo>
                  <a:pt x="3386670" y="1460233"/>
                </a:lnTo>
                <a:lnTo>
                  <a:pt x="3411626" y="1460233"/>
                </a:lnTo>
                <a:lnTo>
                  <a:pt x="3411626" y="1484845"/>
                </a:lnTo>
                <a:lnTo>
                  <a:pt x="3386670" y="1484845"/>
                </a:lnTo>
                <a:lnTo>
                  <a:pt x="3361702" y="1501254"/>
                </a:lnTo>
                <a:lnTo>
                  <a:pt x="3386670" y="1501254"/>
                </a:lnTo>
                <a:lnTo>
                  <a:pt x="3411626" y="1501254"/>
                </a:lnTo>
                <a:lnTo>
                  <a:pt x="3411626" y="1525866"/>
                </a:lnTo>
                <a:lnTo>
                  <a:pt x="3386670" y="1525866"/>
                </a:lnTo>
                <a:lnTo>
                  <a:pt x="3361702" y="1550479"/>
                </a:lnTo>
                <a:lnTo>
                  <a:pt x="3386670" y="1550479"/>
                </a:lnTo>
                <a:lnTo>
                  <a:pt x="3411626" y="1550479"/>
                </a:lnTo>
                <a:lnTo>
                  <a:pt x="3411626" y="1575092"/>
                </a:lnTo>
                <a:lnTo>
                  <a:pt x="3386670" y="1575092"/>
                </a:lnTo>
                <a:lnTo>
                  <a:pt x="3361702" y="1591500"/>
                </a:lnTo>
                <a:lnTo>
                  <a:pt x="3386670" y="1591500"/>
                </a:lnTo>
                <a:lnTo>
                  <a:pt x="3411626" y="1616113"/>
                </a:lnTo>
                <a:lnTo>
                  <a:pt x="3386670" y="1616113"/>
                </a:lnTo>
                <a:lnTo>
                  <a:pt x="3361702" y="1640713"/>
                </a:lnTo>
                <a:lnTo>
                  <a:pt x="3386670" y="1640713"/>
                </a:lnTo>
                <a:lnTo>
                  <a:pt x="3411626" y="1657121"/>
                </a:lnTo>
                <a:lnTo>
                  <a:pt x="3361702" y="1681734"/>
                </a:lnTo>
                <a:lnTo>
                  <a:pt x="3320097" y="1681734"/>
                </a:lnTo>
                <a:lnTo>
                  <a:pt x="3295142" y="1681734"/>
                </a:lnTo>
                <a:lnTo>
                  <a:pt x="3253536" y="1657121"/>
                </a:lnTo>
                <a:lnTo>
                  <a:pt x="3228568" y="1657121"/>
                </a:lnTo>
                <a:lnTo>
                  <a:pt x="3253536" y="1657121"/>
                </a:lnTo>
                <a:lnTo>
                  <a:pt x="3270173" y="1640713"/>
                </a:lnTo>
                <a:lnTo>
                  <a:pt x="3270173" y="1616113"/>
                </a:lnTo>
                <a:lnTo>
                  <a:pt x="3253536" y="1616113"/>
                </a:lnTo>
                <a:lnTo>
                  <a:pt x="3228568" y="1616113"/>
                </a:lnTo>
                <a:lnTo>
                  <a:pt x="3253536" y="1616113"/>
                </a:lnTo>
                <a:lnTo>
                  <a:pt x="3270173" y="1591500"/>
                </a:lnTo>
                <a:lnTo>
                  <a:pt x="3270173" y="1575092"/>
                </a:lnTo>
                <a:lnTo>
                  <a:pt x="3253536" y="1575092"/>
                </a:lnTo>
                <a:lnTo>
                  <a:pt x="3228568" y="1575092"/>
                </a:lnTo>
                <a:lnTo>
                  <a:pt x="3253536" y="1550479"/>
                </a:lnTo>
                <a:lnTo>
                  <a:pt x="3270173" y="1550479"/>
                </a:lnTo>
                <a:lnTo>
                  <a:pt x="3270173" y="1525866"/>
                </a:lnTo>
                <a:lnTo>
                  <a:pt x="3253536" y="1525866"/>
                </a:lnTo>
                <a:lnTo>
                  <a:pt x="3228568" y="1525866"/>
                </a:lnTo>
                <a:lnTo>
                  <a:pt x="3253536" y="1501254"/>
                </a:lnTo>
                <a:lnTo>
                  <a:pt x="3270173" y="1501254"/>
                </a:lnTo>
                <a:lnTo>
                  <a:pt x="3270173" y="1484845"/>
                </a:lnTo>
                <a:lnTo>
                  <a:pt x="3253536" y="1484845"/>
                </a:lnTo>
                <a:lnTo>
                  <a:pt x="3228568" y="1460233"/>
                </a:lnTo>
                <a:lnTo>
                  <a:pt x="3253536" y="1460233"/>
                </a:lnTo>
                <a:lnTo>
                  <a:pt x="3270173" y="1460233"/>
                </a:lnTo>
                <a:lnTo>
                  <a:pt x="3295142" y="1460233"/>
                </a:lnTo>
                <a:lnTo>
                  <a:pt x="3295142" y="1197724"/>
                </a:lnTo>
                <a:lnTo>
                  <a:pt x="2196757" y="1197724"/>
                </a:lnTo>
                <a:lnTo>
                  <a:pt x="2246680" y="1550479"/>
                </a:lnTo>
                <a:lnTo>
                  <a:pt x="3519805" y="1862213"/>
                </a:lnTo>
                <a:lnTo>
                  <a:pt x="3519805" y="2149335"/>
                </a:lnTo>
                <a:lnTo>
                  <a:pt x="3561410" y="2149335"/>
                </a:lnTo>
                <a:lnTo>
                  <a:pt x="3586378" y="2165743"/>
                </a:lnTo>
                <a:lnTo>
                  <a:pt x="3561410" y="2165743"/>
                </a:lnTo>
                <a:lnTo>
                  <a:pt x="3561410" y="2190356"/>
                </a:lnTo>
                <a:lnTo>
                  <a:pt x="3544773" y="2190356"/>
                </a:lnTo>
                <a:lnTo>
                  <a:pt x="3561410" y="2190356"/>
                </a:lnTo>
                <a:lnTo>
                  <a:pt x="3561410" y="2214968"/>
                </a:lnTo>
                <a:lnTo>
                  <a:pt x="3586378" y="2214968"/>
                </a:lnTo>
                <a:lnTo>
                  <a:pt x="3561410" y="2214968"/>
                </a:lnTo>
                <a:lnTo>
                  <a:pt x="3561410" y="2231377"/>
                </a:lnTo>
                <a:lnTo>
                  <a:pt x="3544773" y="2231377"/>
                </a:lnTo>
                <a:lnTo>
                  <a:pt x="3561410" y="2255989"/>
                </a:lnTo>
                <a:lnTo>
                  <a:pt x="3586378" y="2255989"/>
                </a:lnTo>
                <a:lnTo>
                  <a:pt x="3561410" y="2280589"/>
                </a:lnTo>
                <a:lnTo>
                  <a:pt x="3544773" y="2280589"/>
                </a:lnTo>
                <a:lnTo>
                  <a:pt x="3561410" y="2296998"/>
                </a:lnTo>
                <a:lnTo>
                  <a:pt x="3586378" y="2296998"/>
                </a:lnTo>
                <a:lnTo>
                  <a:pt x="3561410" y="2321610"/>
                </a:lnTo>
                <a:lnTo>
                  <a:pt x="3544773" y="2321610"/>
                </a:lnTo>
                <a:lnTo>
                  <a:pt x="3561410" y="2346223"/>
                </a:lnTo>
                <a:lnTo>
                  <a:pt x="3586378" y="2346223"/>
                </a:lnTo>
                <a:lnTo>
                  <a:pt x="3561410" y="2362631"/>
                </a:lnTo>
                <a:lnTo>
                  <a:pt x="3544773" y="2362631"/>
                </a:lnTo>
                <a:lnTo>
                  <a:pt x="3494836" y="2362631"/>
                </a:lnTo>
                <a:lnTo>
                  <a:pt x="3453231" y="2362631"/>
                </a:lnTo>
                <a:lnTo>
                  <a:pt x="3428276" y="2362631"/>
                </a:lnTo>
                <a:lnTo>
                  <a:pt x="3411626" y="2346223"/>
                </a:lnTo>
                <a:lnTo>
                  <a:pt x="3428276" y="2346223"/>
                </a:lnTo>
                <a:lnTo>
                  <a:pt x="3453231" y="2321610"/>
                </a:lnTo>
                <a:lnTo>
                  <a:pt x="3428276" y="2321610"/>
                </a:lnTo>
                <a:lnTo>
                  <a:pt x="3411626" y="2321610"/>
                </a:lnTo>
                <a:lnTo>
                  <a:pt x="3411626" y="2296998"/>
                </a:lnTo>
                <a:lnTo>
                  <a:pt x="3428276" y="2296998"/>
                </a:lnTo>
                <a:lnTo>
                  <a:pt x="3453231" y="2280589"/>
                </a:lnTo>
                <a:lnTo>
                  <a:pt x="3428276" y="2280589"/>
                </a:lnTo>
                <a:lnTo>
                  <a:pt x="3411626" y="2280589"/>
                </a:lnTo>
                <a:lnTo>
                  <a:pt x="3411626" y="2255989"/>
                </a:lnTo>
                <a:lnTo>
                  <a:pt x="3428276" y="2255989"/>
                </a:lnTo>
                <a:lnTo>
                  <a:pt x="3453231" y="2231377"/>
                </a:lnTo>
                <a:lnTo>
                  <a:pt x="3428276" y="2231377"/>
                </a:lnTo>
                <a:lnTo>
                  <a:pt x="3411626" y="2214968"/>
                </a:lnTo>
                <a:lnTo>
                  <a:pt x="3428276" y="2190356"/>
                </a:lnTo>
                <a:lnTo>
                  <a:pt x="3453231" y="2190356"/>
                </a:lnTo>
                <a:lnTo>
                  <a:pt x="3428276" y="2190356"/>
                </a:lnTo>
                <a:lnTo>
                  <a:pt x="3411626" y="2165743"/>
                </a:lnTo>
                <a:lnTo>
                  <a:pt x="3428276" y="2149335"/>
                </a:lnTo>
                <a:lnTo>
                  <a:pt x="3478199" y="2149335"/>
                </a:lnTo>
                <a:lnTo>
                  <a:pt x="3478199" y="1903234"/>
                </a:lnTo>
                <a:lnTo>
                  <a:pt x="2263330" y="1903234"/>
                </a:lnTo>
                <a:lnTo>
                  <a:pt x="2288286" y="2231377"/>
                </a:lnTo>
                <a:lnTo>
                  <a:pt x="3702862" y="2543111"/>
                </a:lnTo>
                <a:lnTo>
                  <a:pt x="3702862" y="2854845"/>
                </a:lnTo>
                <a:lnTo>
                  <a:pt x="3719512" y="2854845"/>
                </a:lnTo>
                <a:lnTo>
                  <a:pt x="3744468" y="2854845"/>
                </a:lnTo>
                <a:lnTo>
                  <a:pt x="3744468" y="2871254"/>
                </a:lnTo>
                <a:lnTo>
                  <a:pt x="3719512" y="2871254"/>
                </a:lnTo>
                <a:lnTo>
                  <a:pt x="3719512" y="2895866"/>
                </a:lnTo>
                <a:lnTo>
                  <a:pt x="3744468" y="2895866"/>
                </a:lnTo>
                <a:lnTo>
                  <a:pt x="3744468" y="2920479"/>
                </a:lnTo>
                <a:lnTo>
                  <a:pt x="3719512" y="2920479"/>
                </a:lnTo>
                <a:lnTo>
                  <a:pt x="3719512" y="2936875"/>
                </a:lnTo>
                <a:lnTo>
                  <a:pt x="3744468" y="2936875"/>
                </a:lnTo>
                <a:lnTo>
                  <a:pt x="3744468" y="2961487"/>
                </a:lnTo>
                <a:lnTo>
                  <a:pt x="3719512" y="2961487"/>
                </a:lnTo>
                <a:lnTo>
                  <a:pt x="3719512" y="2986100"/>
                </a:lnTo>
                <a:lnTo>
                  <a:pt x="3744468" y="2986100"/>
                </a:lnTo>
                <a:lnTo>
                  <a:pt x="3744468" y="3010712"/>
                </a:lnTo>
                <a:lnTo>
                  <a:pt x="3719512" y="3010712"/>
                </a:lnTo>
                <a:lnTo>
                  <a:pt x="3719512" y="3027121"/>
                </a:lnTo>
                <a:lnTo>
                  <a:pt x="3744468" y="3051733"/>
                </a:lnTo>
                <a:lnTo>
                  <a:pt x="3702862" y="3076346"/>
                </a:lnTo>
                <a:lnTo>
                  <a:pt x="3677907" y="3076346"/>
                </a:lnTo>
                <a:lnTo>
                  <a:pt x="3627983" y="3076346"/>
                </a:lnTo>
                <a:lnTo>
                  <a:pt x="3586378" y="3051733"/>
                </a:lnTo>
                <a:lnTo>
                  <a:pt x="3611333" y="3027121"/>
                </a:lnTo>
                <a:lnTo>
                  <a:pt x="3611333" y="3010712"/>
                </a:lnTo>
                <a:lnTo>
                  <a:pt x="3586378" y="3010712"/>
                </a:lnTo>
                <a:lnTo>
                  <a:pt x="3586378" y="2986100"/>
                </a:lnTo>
                <a:lnTo>
                  <a:pt x="3611333" y="2986100"/>
                </a:lnTo>
                <a:lnTo>
                  <a:pt x="3611333" y="2961487"/>
                </a:lnTo>
                <a:lnTo>
                  <a:pt x="3586378" y="2961487"/>
                </a:lnTo>
                <a:lnTo>
                  <a:pt x="3586378" y="2936875"/>
                </a:lnTo>
                <a:lnTo>
                  <a:pt x="3611333" y="2936875"/>
                </a:lnTo>
                <a:lnTo>
                  <a:pt x="3611333" y="2920479"/>
                </a:lnTo>
                <a:lnTo>
                  <a:pt x="3586378" y="2920479"/>
                </a:lnTo>
                <a:lnTo>
                  <a:pt x="3586378" y="2895866"/>
                </a:lnTo>
                <a:lnTo>
                  <a:pt x="3611333" y="2895866"/>
                </a:lnTo>
                <a:lnTo>
                  <a:pt x="3611333" y="2871254"/>
                </a:lnTo>
                <a:lnTo>
                  <a:pt x="3586378" y="2871254"/>
                </a:lnTo>
                <a:lnTo>
                  <a:pt x="3586378" y="2854845"/>
                </a:lnTo>
                <a:lnTo>
                  <a:pt x="3611333" y="2854845"/>
                </a:lnTo>
                <a:lnTo>
                  <a:pt x="3627983" y="2854845"/>
                </a:lnTo>
                <a:lnTo>
                  <a:pt x="3627983" y="2584132"/>
                </a:lnTo>
                <a:lnTo>
                  <a:pt x="2313254" y="2584132"/>
                </a:lnTo>
                <a:lnTo>
                  <a:pt x="2379827" y="3273221"/>
                </a:lnTo>
                <a:lnTo>
                  <a:pt x="2962300" y="5529211"/>
                </a:lnTo>
                <a:lnTo>
                  <a:pt x="2895727" y="5529211"/>
                </a:lnTo>
                <a:lnTo>
                  <a:pt x="2845803" y="5570220"/>
                </a:lnTo>
                <a:lnTo>
                  <a:pt x="2063623" y="4799088"/>
                </a:lnTo>
                <a:lnTo>
                  <a:pt x="1813991" y="4799088"/>
                </a:lnTo>
                <a:lnTo>
                  <a:pt x="1006856" y="5570220"/>
                </a:lnTo>
                <a:lnTo>
                  <a:pt x="965250" y="5529211"/>
                </a:lnTo>
                <a:lnTo>
                  <a:pt x="923645" y="5529211"/>
                </a:lnTo>
                <a:lnTo>
                  <a:pt x="1481150" y="3273221"/>
                </a:lnTo>
                <a:lnTo>
                  <a:pt x="1547723" y="2584132"/>
                </a:lnTo>
                <a:lnTo>
                  <a:pt x="116497" y="2584132"/>
                </a:lnTo>
                <a:lnTo>
                  <a:pt x="116497" y="2854845"/>
                </a:lnTo>
                <a:lnTo>
                  <a:pt x="133146" y="2854845"/>
                </a:lnTo>
                <a:lnTo>
                  <a:pt x="158102" y="2854845"/>
                </a:lnTo>
                <a:lnTo>
                  <a:pt x="183070" y="2854845"/>
                </a:lnTo>
                <a:lnTo>
                  <a:pt x="158102" y="2871254"/>
                </a:lnTo>
                <a:lnTo>
                  <a:pt x="133146" y="2871254"/>
                </a:lnTo>
                <a:lnTo>
                  <a:pt x="133146" y="2895866"/>
                </a:lnTo>
                <a:lnTo>
                  <a:pt x="158102" y="2895866"/>
                </a:lnTo>
                <a:lnTo>
                  <a:pt x="183070" y="2920479"/>
                </a:lnTo>
                <a:lnTo>
                  <a:pt x="158102" y="2920479"/>
                </a:lnTo>
                <a:lnTo>
                  <a:pt x="133146" y="2920479"/>
                </a:lnTo>
                <a:lnTo>
                  <a:pt x="133146" y="2936875"/>
                </a:lnTo>
                <a:lnTo>
                  <a:pt x="158102" y="2936875"/>
                </a:lnTo>
                <a:lnTo>
                  <a:pt x="183070" y="2961487"/>
                </a:lnTo>
                <a:lnTo>
                  <a:pt x="158102" y="2961487"/>
                </a:lnTo>
                <a:lnTo>
                  <a:pt x="133146" y="2961487"/>
                </a:lnTo>
                <a:lnTo>
                  <a:pt x="133146" y="2986100"/>
                </a:lnTo>
                <a:lnTo>
                  <a:pt x="158102" y="2986100"/>
                </a:lnTo>
                <a:lnTo>
                  <a:pt x="183070" y="3010712"/>
                </a:lnTo>
                <a:lnTo>
                  <a:pt x="158102" y="3010712"/>
                </a:lnTo>
                <a:lnTo>
                  <a:pt x="133146" y="3010712"/>
                </a:lnTo>
                <a:lnTo>
                  <a:pt x="133146" y="3027121"/>
                </a:lnTo>
                <a:lnTo>
                  <a:pt x="158102" y="3051733"/>
                </a:lnTo>
                <a:lnTo>
                  <a:pt x="183070" y="3051733"/>
                </a:lnTo>
                <a:lnTo>
                  <a:pt x="158102" y="3051733"/>
                </a:lnTo>
                <a:lnTo>
                  <a:pt x="116497" y="3076346"/>
                </a:lnTo>
                <a:lnTo>
                  <a:pt x="91541" y="3076346"/>
                </a:lnTo>
                <a:lnTo>
                  <a:pt x="49936" y="3076346"/>
                </a:lnTo>
                <a:lnTo>
                  <a:pt x="0" y="3051733"/>
                </a:lnTo>
                <a:lnTo>
                  <a:pt x="24968" y="3027121"/>
                </a:lnTo>
                <a:lnTo>
                  <a:pt x="49936" y="3027121"/>
                </a:lnTo>
                <a:lnTo>
                  <a:pt x="24968" y="3010712"/>
                </a:lnTo>
                <a:lnTo>
                  <a:pt x="0" y="3010712"/>
                </a:lnTo>
                <a:lnTo>
                  <a:pt x="0" y="2986100"/>
                </a:lnTo>
                <a:lnTo>
                  <a:pt x="24968" y="2986100"/>
                </a:lnTo>
                <a:lnTo>
                  <a:pt x="49936" y="2986100"/>
                </a:lnTo>
                <a:lnTo>
                  <a:pt x="24968" y="2961487"/>
                </a:lnTo>
                <a:lnTo>
                  <a:pt x="0" y="2961487"/>
                </a:lnTo>
                <a:lnTo>
                  <a:pt x="0" y="2936875"/>
                </a:lnTo>
                <a:lnTo>
                  <a:pt x="24968" y="2936875"/>
                </a:lnTo>
                <a:lnTo>
                  <a:pt x="49936" y="2936875"/>
                </a:lnTo>
                <a:lnTo>
                  <a:pt x="24968" y="2920479"/>
                </a:lnTo>
                <a:lnTo>
                  <a:pt x="0" y="2920479"/>
                </a:lnTo>
                <a:lnTo>
                  <a:pt x="0" y="2895866"/>
                </a:lnTo>
                <a:lnTo>
                  <a:pt x="24968" y="2895866"/>
                </a:lnTo>
                <a:lnTo>
                  <a:pt x="49936" y="2895866"/>
                </a:lnTo>
                <a:lnTo>
                  <a:pt x="24968" y="2871254"/>
                </a:lnTo>
                <a:lnTo>
                  <a:pt x="0" y="2871254"/>
                </a:lnTo>
                <a:lnTo>
                  <a:pt x="0" y="2854845"/>
                </a:lnTo>
                <a:lnTo>
                  <a:pt x="24968" y="2854845"/>
                </a:lnTo>
                <a:lnTo>
                  <a:pt x="49936" y="2854845"/>
                </a:lnTo>
                <a:lnTo>
                  <a:pt x="49936" y="2543111"/>
                </a:lnTo>
                <a:lnTo>
                  <a:pt x="1572679" y="2231377"/>
                </a:lnTo>
                <a:lnTo>
                  <a:pt x="1589328" y="1903234"/>
                </a:lnTo>
                <a:lnTo>
                  <a:pt x="291236" y="1903234"/>
                </a:lnTo>
                <a:lnTo>
                  <a:pt x="291236" y="2149335"/>
                </a:lnTo>
                <a:lnTo>
                  <a:pt x="316204" y="2149335"/>
                </a:lnTo>
                <a:lnTo>
                  <a:pt x="341172" y="2165743"/>
                </a:lnTo>
                <a:lnTo>
                  <a:pt x="316204" y="2190356"/>
                </a:lnTo>
                <a:lnTo>
                  <a:pt x="291236" y="2190356"/>
                </a:lnTo>
                <a:lnTo>
                  <a:pt x="316204" y="2190356"/>
                </a:lnTo>
                <a:lnTo>
                  <a:pt x="341172" y="2214968"/>
                </a:lnTo>
                <a:lnTo>
                  <a:pt x="316204" y="2231377"/>
                </a:lnTo>
                <a:lnTo>
                  <a:pt x="291236" y="2231377"/>
                </a:lnTo>
                <a:lnTo>
                  <a:pt x="316204" y="2255989"/>
                </a:lnTo>
                <a:lnTo>
                  <a:pt x="341172" y="2255989"/>
                </a:lnTo>
                <a:lnTo>
                  <a:pt x="341172" y="2280589"/>
                </a:lnTo>
                <a:lnTo>
                  <a:pt x="316204" y="2280589"/>
                </a:lnTo>
                <a:lnTo>
                  <a:pt x="291236" y="2280589"/>
                </a:lnTo>
                <a:lnTo>
                  <a:pt x="316204" y="2296998"/>
                </a:lnTo>
                <a:lnTo>
                  <a:pt x="341172" y="2296998"/>
                </a:lnTo>
                <a:lnTo>
                  <a:pt x="341172" y="2321610"/>
                </a:lnTo>
                <a:lnTo>
                  <a:pt x="316204" y="2321610"/>
                </a:lnTo>
                <a:lnTo>
                  <a:pt x="291236" y="2321610"/>
                </a:lnTo>
                <a:lnTo>
                  <a:pt x="316204" y="2346223"/>
                </a:lnTo>
                <a:lnTo>
                  <a:pt x="341172" y="2346223"/>
                </a:lnTo>
                <a:lnTo>
                  <a:pt x="341172" y="2362631"/>
                </a:lnTo>
                <a:lnTo>
                  <a:pt x="291236" y="2362631"/>
                </a:lnTo>
                <a:lnTo>
                  <a:pt x="249631" y="2362631"/>
                </a:lnTo>
                <a:lnTo>
                  <a:pt x="208026" y="2362631"/>
                </a:lnTo>
                <a:lnTo>
                  <a:pt x="183070" y="2362631"/>
                </a:lnTo>
                <a:lnTo>
                  <a:pt x="158102" y="2346223"/>
                </a:lnTo>
                <a:lnTo>
                  <a:pt x="183070" y="2346223"/>
                </a:lnTo>
                <a:lnTo>
                  <a:pt x="208026" y="2346223"/>
                </a:lnTo>
                <a:lnTo>
                  <a:pt x="208026" y="2321610"/>
                </a:lnTo>
                <a:lnTo>
                  <a:pt x="183070" y="2321610"/>
                </a:lnTo>
                <a:lnTo>
                  <a:pt x="158102" y="2296998"/>
                </a:lnTo>
                <a:lnTo>
                  <a:pt x="183070" y="2296998"/>
                </a:lnTo>
                <a:lnTo>
                  <a:pt x="208026" y="2296998"/>
                </a:lnTo>
                <a:lnTo>
                  <a:pt x="208026" y="2280589"/>
                </a:lnTo>
                <a:lnTo>
                  <a:pt x="183070" y="2280589"/>
                </a:lnTo>
                <a:lnTo>
                  <a:pt x="158102" y="2255989"/>
                </a:lnTo>
                <a:lnTo>
                  <a:pt x="183070" y="2255989"/>
                </a:lnTo>
                <a:lnTo>
                  <a:pt x="208026" y="2255989"/>
                </a:lnTo>
                <a:lnTo>
                  <a:pt x="208026" y="2231377"/>
                </a:lnTo>
                <a:lnTo>
                  <a:pt x="183070" y="2214968"/>
                </a:lnTo>
                <a:lnTo>
                  <a:pt x="158102" y="2214968"/>
                </a:lnTo>
                <a:lnTo>
                  <a:pt x="183070" y="2214968"/>
                </a:lnTo>
                <a:lnTo>
                  <a:pt x="208026" y="2190356"/>
                </a:lnTo>
                <a:lnTo>
                  <a:pt x="183070" y="2165743"/>
                </a:lnTo>
                <a:lnTo>
                  <a:pt x="158102" y="2165743"/>
                </a:lnTo>
                <a:lnTo>
                  <a:pt x="183070" y="2165743"/>
                </a:lnTo>
                <a:lnTo>
                  <a:pt x="208026" y="2149335"/>
                </a:lnTo>
                <a:lnTo>
                  <a:pt x="224675" y="2149335"/>
                </a:lnTo>
                <a:lnTo>
                  <a:pt x="224675" y="1862213"/>
                </a:lnTo>
                <a:lnTo>
                  <a:pt x="1639252" y="1550479"/>
                </a:lnTo>
                <a:lnTo>
                  <a:pt x="1664208" y="1197724"/>
                </a:lnTo>
                <a:lnTo>
                  <a:pt x="449338" y="1197724"/>
                </a:lnTo>
                <a:lnTo>
                  <a:pt x="449338" y="1460233"/>
                </a:lnTo>
                <a:lnTo>
                  <a:pt x="474306" y="1460233"/>
                </a:lnTo>
                <a:lnTo>
                  <a:pt x="499262" y="1460233"/>
                </a:lnTo>
                <a:lnTo>
                  <a:pt x="515912" y="1460233"/>
                </a:lnTo>
                <a:lnTo>
                  <a:pt x="499262" y="1484845"/>
                </a:lnTo>
                <a:lnTo>
                  <a:pt x="474306" y="1484845"/>
                </a:lnTo>
                <a:lnTo>
                  <a:pt x="474306" y="1501254"/>
                </a:lnTo>
                <a:lnTo>
                  <a:pt x="499262" y="1501254"/>
                </a:lnTo>
                <a:lnTo>
                  <a:pt x="515912" y="1525866"/>
                </a:lnTo>
                <a:lnTo>
                  <a:pt x="499262" y="1525866"/>
                </a:lnTo>
                <a:lnTo>
                  <a:pt x="474306" y="1525866"/>
                </a:lnTo>
                <a:lnTo>
                  <a:pt x="474306" y="1550479"/>
                </a:lnTo>
                <a:lnTo>
                  <a:pt x="499262" y="1550479"/>
                </a:lnTo>
                <a:lnTo>
                  <a:pt x="515912" y="1575092"/>
                </a:lnTo>
                <a:lnTo>
                  <a:pt x="499262" y="1575092"/>
                </a:lnTo>
                <a:lnTo>
                  <a:pt x="474306" y="1575092"/>
                </a:lnTo>
                <a:lnTo>
                  <a:pt x="474306" y="1591500"/>
                </a:lnTo>
                <a:lnTo>
                  <a:pt x="499262" y="1616113"/>
                </a:lnTo>
                <a:lnTo>
                  <a:pt x="515912" y="1616113"/>
                </a:lnTo>
                <a:lnTo>
                  <a:pt x="499262" y="1616113"/>
                </a:lnTo>
                <a:lnTo>
                  <a:pt x="474306" y="1616113"/>
                </a:lnTo>
                <a:lnTo>
                  <a:pt x="474306" y="1640713"/>
                </a:lnTo>
                <a:lnTo>
                  <a:pt x="499262" y="1657121"/>
                </a:lnTo>
                <a:lnTo>
                  <a:pt x="515912" y="1657121"/>
                </a:lnTo>
                <a:lnTo>
                  <a:pt x="499262" y="1657121"/>
                </a:lnTo>
                <a:lnTo>
                  <a:pt x="474306" y="1681734"/>
                </a:lnTo>
                <a:lnTo>
                  <a:pt x="424383" y="1681734"/>
                </a:lnTo>
                <a:lnTo>
                  <a:pt x="382778" y="1681734"/>
                </a:lnTo>
                <a:lnTo>
                  <a:pt x="357809" y="1657121"/>
                </a:lnTo>
                <a:lnTo>
                  <a:pt x="341172" y="1657121"/>
                </a:lnTo>
                <a:lnTo>
                  <a:pt x="357809" y="1640713"/>
                </a:lnTo>
                <a:lnTo>
                  <a:pt x="382778" y="1640713"/>
                </a:lnTo>
                <a:lnTo>
                  <a:pt x="357809" y="1616113"/>
                </a:lnTo>
                <a:lnTo>
                  <a:pt x="341172" y="1616113"/>
                </a:lnTo>
                <a:lnTo>
                  <a:pt x="357809" y="1591500"/>
                </a:lnTo>
                <a:lnTo>
                  <a:pt x="382778" y="1591500"/>
                </a:lnTo>
                <a:lnTo>
                  <a:pt x="357809" y="1575092"/>
                </a:lnTo>
                <a:lnTo>
                  <a:pt x="341172" y="1575092"/>
                </a:lnTo>
                <a:lnTo>
                  <a:pt x="341172" y="1550479"/>
                </a:lnTo>
                <a:lnTo>
                  <a:pt x="357809" y="1550479"/>
                </a:lnTo>
                <a:lnTo>
                  <a:pt x="382778" y="1550479"/>
                </a:lnTo>
                <a:lnTo>
                  <a:pt x="357809" y="1525866"/>
                </a:lnTo>
                <a:lnTo>
                  <a:pt x="341172" y="1525866"/>
                </a:lnTo>
                <a:lnTo>
                  <a:pt x="341172" y="1501254"/>
                </a:lnTo>
                <a:lnTo>
                  <a:pt x="357809" y="1501254"/>
                </a:lnTo>
                <a:lnTo>
                  <a:pt x="382778" y="1501254"/>
                </a:lnTo>
                <a:lnTo>
                  <a:pt x="357809" y="1484845"/>
                </a:lnTo>
                <a:lnTo>
                  <a:pt x="341172" y="1484845"/>
                </a:lnTo>
                <a:lnTo>
                  <a:pt x="341172" y="1460233"/>
                </a:lnTo>
                <a:lnTo>
                  <a:pt x="357809" y="1460233"/>
                </a:lnTo>
                <a:lnTo>
                  <a:pt x="407733" y="1460233"/>
                </a:lnTo>
                <a:lnTo>
                  <a:pt x="407733" y="1148499"/>
                </a:lnTo>
                <a:lnTo>
                  <a:pt x="1680857" y="844969"/>
                </a:lnTo>
                <a:lnTo>
                  <a:pt x="1705813" y="730123"/>
                </a:lnTo>
                <a:lnTo>
                  <a:pt x="1880565" y="0"/>
                </a:lnTo>
                <a:close/>
              </a:path>
            </a:pathLst>
          </a:custGeom>
          <a:ln w="317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11243443" y="6599693"/>
            <a:ext cx="855980" cy="1657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50"/>
              </a:lnSpc>
            </a:pP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Hydro-Québec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26</a:t>
            </a:fld>
          </a:p>
        </p:txBody>
      </p:sp>
    </p:spTree>
  </p:cSld>
  <p:clrMapOvr>
    <a:masterClrMapping/>
  </p:clrMapOvr>
  <p:transition spd="med">
    <p:fade thruBlk="0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618912" y="168655"/>
            <a:ext cx="401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Public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Les</a:t>
            </a:r>
            <a:r>
              <a:rPr dirty="0" spc="-70"/>
              <a:t> </a:t>
            </a:r>
            <a:r>
              <a:rPr dirty="0" spc="-20"/>
              <a:t>avantages</a:t>
            </a:r>
            <a:r>
              <a:rPr dirty="0" spc="-85"/>
              <a:t> </a:t>
            </a:r>
            <a:r>
              <a:rPr dirty="0"/>
              <a:t>et</a:t>
            </a:r>
            <a:r>
              <a:rPr dirty="0" spc="-75"/>
              <a:t> </a:t>
            </a:r>
            <a:r>
              <a:rPr dirty="0"/>
              <a:t>les</a:t>
            </a:r>
            <a:r>
              <a:rPr dirty="0" spc="-65"/>
              <a:t> </a:t>
            </a:r>
            <a:r>
              <a:rPr dirty="0"/>
              <a:t>limites</a:t>
            </a:r>
            <a:r>
              <a:rPr dirty="0" spc="-85"/>
              <a:t> </a:t>
            </a:r>
            <a:r>
              <a:rPr dirty="0"/>
              <a:t>des</a:t>
            </a:r>
            <a:r>
              <a:rPr dirty="0" spc="-70"/>
              <a:t> </a:t>
            </a:r>
            <a:r>
              <a:rPr dirty="0" spc="-25"/>
              <a:t>RED</a:t>
            </a: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1183387"/>
            <a:ext cx="202691" cy="213359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1977390"/>
            <a:ext cx="178307" cy="178307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2663190"/>
            <a:ext cx="178307" cy="178307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90" y="3819918"/>
            <a:ext cx="202685" cy="21334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4613911"/>
            <a:ext cx="178307" cy="178307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5299711"/>
            <a:ext cx="178307" cy="178307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1" y="5680711"/>
            <a:ext cx="178307" cy="178307"/>
          </a:xfrm>
          <a:prstGeom prst="rect">
            <a:avLst/>
          </a:prstGeom>
        </p:spPr>
      </p:pic>
      <p:sp>
        <p:nvSpPr>
          <p:cNvPr id="11" name="object 11" descr=""/>
          <p:cNvSpPr txBox="1"/>
          <p:nvPr/>
        </p:nvSpPr>
        <p:spPr>
          <a:xfrm>
            <a:off x="1045593" y="1076199"/>
            <a:ext cx="6348730" cy="53733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6510" marR="508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Les</a:t>
            </a:r>
            <a:r>
              <a:rPr dirty="0" sz="2400" spc="-7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Ressources</a:t>
            </a:r>
            <a:r>
              <a:rPr dirty="0" sz="2400" spc="-7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Énergétiques</a:t>
            </a:r>
            <a:r>
              <a:rPr dirty="0" sz="2400" spc="-7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Décentralisées</a:t>
            </a:r>
            <a:r>
              <a:rPr dirty="0" sz="2400" spc="-7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 b="1">
                <a:solidFill>
                  <a:srgbClr val="003366"/>
                </a:solidFill>
                <a:latin typeface="Calibri"/>
                <a:cs typeface="Calibri"/>
              </a:rPr>
              <a:t>(RED)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peuvent</a:t>
            </a:r>
            <a:r>
              <a:rPr dirty="0" sz="2400" spc="-6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 b="1">
                <a:solidFill>
                  <a:srgbClr val="003366"/>
                </a:solidFill>
                <a:latin typeface="Calibri"/>
                <a:cs typeface="Calibri"/>
              </a:rPr>
              <a:t>offrirent</a:t>
            </a:r>
            <a:r>
              <a:rPr dirty="0" sz="2400" spc="-8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 b="1">
                <a:solidFill>
                  <a:srgbClr val="003366"/>
                </a:solidFill>
                <a:latin typeface="Calibri"/>
                <a:cs typeface="Calibri"/>
              </a:rPr>
              <a:t>différents</a:t>
            </a:r>
            <a:r>
              <a:rPr dirty="0" sz="2400" spc="-6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20" b="1">
                <a:solidFill>
                  <a:srgbClr val="003366"/>
                </a:solidFill>
                <a:latin typeface="Calibri"/>
                <a:cs typeface="Calibri"/>
              </a:rPr>
              <a:t>avantages</a:t>
            </a:r>
            <a:r>
              <a:rPr dirty="0" sz="2400" spc="-6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50" b="1">
                <a:solidFill>
                  <a:srgbClr val="003366"/>
                </a:solidFill>
                <a:latin typeface="Calibri"/>
                <a:cs typeface="Calibri"/>
              </a:rPr>
              <a:t>:</a:t>
            </a:r>
            <a:endParaRPr sz="2400">
              <a:latin typeface="Calibri"/>
              <a:cs typeface="Calibri"/>
            </a:endParaRPr>
          </a:p>
          <a:p>
            <a:pPr marL="362585" marR="358140">
              <a:lnSpc>
                <a:spcPct val="100000"/>
              </a:lnSpc>
              <a:spcBef>
                <a:spcPts val="625"/>
              </a:spcBef>
            </a:pP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Flexibilité</a:t>
            </a:r>
            <a:r>
              <a:rPr dirty="0" sz="2000" spc="-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et</a:t>
            </a:r>
            <a:r>
              <a:rPr dirty="0" sz="20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diversité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 dans</a:t>
            </a:r>
            <a:r>
              <a:rPr dirty="0" sz="20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20">
                <a:solidFill>
                  <a:srgbClr val="003366"/>
                </a:solidFill>
                <a:latin typeface="Calibri"/>
                <a:cs typeface="Calibri"/>
              </a:rPr>
              <a:t>l’alimentation</a:t>
            </a:r>
            <a:r>
              <a:rPr dirty="0" sz="2000" spc="-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en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électricité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d’un</a:t>
            </a:r>
            <a:r>
              <a:rPr dirty="0" sz="20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réseau</a:t>
            </a:r>
            <a:r>
              <a:rPr dirty="0" sz="20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et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dans</a:t>
            </a:r>
            <a:r>
              <a:rPr dirty="0" sz="20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ses</a:t>
            </a:r>
            <a:r>
              <a:rPr dirty="0" sz="20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moyens</a:t>
            </a:r>
            <a:r>
              <a:rPr dirty="0" sz="20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0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gestion</a:t>
            </a:r>
            <a:endParaRPr sz="2000">
              <a:latin typeface="Calibri"/>
              <a:cs typeface="Calibri"/>
            </a:endParaRPr>
          </a:p>
          <a:p>
            <a:pPr marL="362585" marR="468630">
              <a:lnSpc>
                <a:spcPct val="100000"/>
              </a:lnSpc>
              <a:spcBef>
                <a:spcPts val="600"/>
              </a:spcBef>
            </a:pP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Réduire</a:t>
            </a:r>
            <a:r>
              <a:rPr dirty="0" sz="20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facture</a:t>
            </a:r>
            <a:r>
              <a:rPr dirty="0" sz="20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20">
                <a:solidFill>
                  <a:srgbClr val="003366"/>
                </a:solidFill>
                <a:latin typeface="Calibri"/>
                <a:cs typeface="Calibri"/>
              </a:rPr>
              <a:t>d’électricité</a:t>
            </a:r>
            <a:r>
              <a:rPr dirty="0" sz="20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clients</a:t>
            </a:r>
            <a:r>
              <a:rPr dirty="0" sz="20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50">
                <a:solidFill>
                  <a:srgbClr val="003366"/>
                </a:solidFill>
                <a:latin typeface="Calibri"/>
                <a:cs typeface="Calibri"/>
              </a:rPr>
              <a:t>: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autoproduction</a:t>
            </a:r>
            <a:r>
              <a:rPr dirty="0" sz="20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ou</a:t>
            </a:r>
            <a:r>
              <a:rPr dirty="0" sz="20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client</a:t>
            </a:r>
            <a:r>
              <a:rPr dirty="0" sz="20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participatif</a:t>
            </a:r>
            <a:r>
              <a:rPr dirty="0" sz="20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(ex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: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programme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Hilo,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tarification</a:t>
            </a:r>
            <a:r>
              <a:rPr dirty="0" sz="20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dynamique)</a:t>
            </a:r>
            <a:endParaRPr sz="2000">
              <a:latin typeface="Calibri"/>
              <a:cs typeface="Calibri"/>
            </a:endParaRPr>
          </a:p>
          <a:p>
            <a:pPr marL="16510" marR="300355">
              <a:lnSpc>
                <a:spcPct val="100000"/>
              </a:lnSpc>
              <a:spcBef>
                <a:spcPts val="1775"/>
              </a:spcBef>
            </a:pP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Les</a:t>
            </a:r>
            <a:r>
              <a:rPr dirty="0" sz="2400" spc="-5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RED</a:t>
            </a:r>
            <a:r>
              <a:rPr dirty="0" sz="2400" spc="-4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ont</a:t>
            </a:r>
            <a:r>
              <a:rPr dirty="0" sz="2400" spc="-5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aussi</a:t>
            </a:r>
            <a:r>
              <a:rPr dirty="0" sz="2400" spc="-4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leurs</a:t>
            </a:r>
            <a:r>
              <a:rPr dirty="0" sz="2400" spc="-3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limites</a:t>
            </a:r>
            <a:r>
              <a:rPr dirty="0" sz="2400" spc="-4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dans</a:t>
            </a:r>
            <a:r>
              <a:rPr dirty="0" sz="2400" spc="-3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un</a:t>
            </a:r>
            <a:r>
              <a:rPr dirty="0" sz="2400" spc="-3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 b="1">
                <a:solidFill>
                  <a:srgbClr val="003366"/>
                </a:solidFill>
                <a:latin typeface="Calibri"/>
                <a:cs typeface="Calibri"/>
              </a:rPr>
              <a:t>contexte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400" spc="-5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fiabilité</a:t>
            </a:r>
            <a:r>
              <a:rPr dirty="0" sz="2400" spc="-4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du</a:t>
            </a:r>
            <a:r>
              <a:rPr dirty="0" sz="2400" spc="-6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réseau</a:t>
            </a:r>
            <a:r>
              <a:rPr dirty="0" sz="2400" spc="-6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400" spc="-5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 b="1">
                <a:solidFill>
                  <a:srgbClr val="003366"/>
                </a:solidFill>
                <a:latin typeface="Calibri"/>
                <a:cs typeface="Calibri"/>
              </a:rPr>
              <a:t>transport</a:t>
            </a:r>
            <a:endParaRPr sz="2400">
              <a:latin typeface="Calibri"/>
              <a:cs typeface="Calibri"/>
            </a:endParaRPr>
          </a:p>
          <a:p>
            <a:pPr marL="362585" marR="266065">
              <a:lnSpc>
                <a:spcPct val="100000"/>
              </a:lnSpc>
              <a:spcBef>
                <a:spcPts val="625"/>
              </a:spcBef>
            </a:pP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Elles</a:t>
            </a:r>
            <a:r>
              <a:rPr dirty="0" sz="20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ne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peuvent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pas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remplacer</a:t>
            </a:r>
            <a:r>
              <a:rPr dirty="0" sz="20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un</a:t>
            </a:r>
            <a:r>
              <a:rPr dirty="0" sz="20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réseau</a:t>
            </a:r>
            <a:r>
              <a:rPr dirty="0" sz="20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ou</a:t>
            </a:r>
            <a:r>
              <a:rPr dirty="0" sz="20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les</a:t>
            </a:r>
            <a:r>
              <a:rPr dirty="0" sz="20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grands complexes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production</a:t>
            </a:r>
            <a:endParaRPr sz="2000">
              <a:latin typeface="Calibri"/>
              <a:cs typeface="Calibri"/>
            </a:endParaRPr>
          </a:p>
          <a:p>
            <a:pPr marL="362585">
              <a:lnSpc>
                <a:spcPct val="100000"/>
              </a:lnSpc>
              <a:spcBef>
                <a:spcPts val="600"/>
              </a:spcBef>
            </a:pP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Leur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coordination</a:t>
            </a:r>
            <a:r>
              <a:rPr dirty="0" sz="20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est</a:t>
            </a:r>
            <a:r>
              <a:rPr dirty="0" sz="20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complexe</a:t>
            </a:r>
            <a:endParaRPr sz="2000">
              <a:latin typeface="Calibri"/>
              <a:cs typeface="Calibri"/>
            </a:endParaRPr>
          </a:p>
          <a:p>
            <a:pPr marL="362585">
              <a:lnSpc>
                <a:spcPct val="100000"/>
              </a:lnSpc>
              <a:spcBef>
                <a:spcPts val="600"/>
              </a:spcBef>
            </a:pP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Ne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remplace</a:t>
            </a:r>
            <a:r>
              <a:rPr dirty="0" sz="20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pas</a:t>
            </a:r>
            <a:r>
              <a:rPr dirty="0" sz="20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machines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synchrones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285"/>
              </a:spcBef>
            </a:pP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Profiter</a:t>
            </a:r>
            <a:r>
              <a:rPr dirty="0" sz="2400" spc="-9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400" spc="-5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20" b="1">
                <a:solidFill>
                  <a:srgbClr val="003366"/>
                </a:solidFill>
                <a:latin typeface="Calibri"/>
                <a:cs typeface="Calibri"/>
              </a:rPr>
              <a:t>l’expériences</a:t>
            </a:r>
            <a:r>
              <a:rPr dirty="0" sz="2400" spc="-8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2400" spc="-6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3366"/>
                </a:solidFill>
                <a:latin typeface="Calibri"/>
                <a:cs typeface="Calibri"/>
              </a:rPr>
              <a:t>autres</a:t>
            </a:r>
            <a:r>
              <a:rPr dirty="0" sz="2400" spc="-6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 b="1">
                <a:solidFill>
                  <a:srgbClr val="003366"/>
                </a:solidFill>
                <a:latin typeface="Calibri"/>
                <a:cs typeface="Calibri"/>
              </a:rPr>
              <a:t>juridictions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12" name="object 12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952231" y="1158239"/>
            <a:ext cx="3403091" cy="2356104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952232" y="3570732"/>
            <a:ext cx="3403091" cy="2254961"/>
          </a:xfrm>
          <a:prstGeom prst="rect">
            <a:avLst/>
          </a:prstGeom>
        </p:spPr>
      </p:pic>
      <p:sp>
        <p:nvSpPr>
          <p:cNvPr id="14" name="object 14" descr=""/>
          <p:cNvSpPr txBox="1"/>
          <p:nvPr/>
        </p:nvSpPr>
        <p:spPr>
          <a:xfrm>
            <a:off x="11243443" y="6599693"/>
            <a:ext cx="855980" cy="1657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50"/>
              </a:lnSpc>
            </a:pP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Hydro-Québec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" name="object 1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26</a:t>
            </a:fld>
          </a:p>
        </p:txBody>
      </p:sp>
    </p:spTree>
  </p:cSld>
  <p:clrMapOvr>
    <a:masterClrMapping/>
  </p:clrMapOvr>
  <p:transition spd="med">
    <p:fade thruBlk="0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2195175" cy="6859905"/>
          </a:xfrm>
          <a:custGeom>
            <a:avLst/>
            <a:gdLst/>
            <a:ahLst/>
            <a:cxnLst/>
            <a:rect l="l" t="t" r="r" b="b"/>
            <a:pathLst>
              <a:path w="12195175" h="6859905">
                <a:moveTo>
                  <a:pt x="12195048" y="0"/>
                </a:moveTo>
                <a:lnTo>
                  <a:pt x="0" y="0"/>
                </a:lnTo>
                <a:lnTo>
                  <a:pt x="0" y="6859524"/>
                </a:lnTo>
                <a:lnTo>
                  <a:pt x="12195048" y="6859524"/>
                </a:lnTo>
                <a:lnTo>
                  <a:pt x="12195048" y="0"/>
                </a:lnTo>
                <a:close/>
              </a:path>
            </a:pathLst>
          </a:custGeom>
          <a:solidFill>
            <a:srgbClr val="0F08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11618912" y="168655"/>
            <a:ext cx="401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Public</a:t>
            </a:r>
            <a:endParaRPr sz="1200">
              <a:latin typeface="Calibri"/>
              <a:cs typeface="Calibri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12805" y="2519895"/>
            <a:ext cx="990492" cy="827097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1129203" y="3398804"/>
            <a:ext cx="1358265" cy="1214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ts val="2140"/>
              </a:lnSpc>
              <a:spcBef>
                <a:spcPts val="100"/>
              </a:spcBef>
            </a:pP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Production</a:t>
            </a:r>
            <a:r>
              <a:rPr dirty="0" sz="1800" spc="-8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25" b="1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endParaRPr sz="1800">
              <a:latin typeface="Calibri"/>
              <a:cs typeface="Calibri"/>
            </a:endParaRPr>
          </a:p>
          <a:p>
            <a:pPr algn="ctr" marL="635">
              <a:lnSpc>
                <a:spcPts val="2860"/>
              </a:lnSpc>
            </a:pPr>
            <a:r>
              <a:rPr dirty="0" sz="2400" spc="-50" b="1">
                <a:solidFill>
                  <a:srgbClr val="FF9B00"/>
                </a:solidFill>
                <a:latin typeface="Calibri"/>
                <a:cs typeface="Calibri"/>
              </a:rPr>
              <a:t>1</a:t>
            </a:r>
            <a:endParaRPr sz="2400">
              <a:latin typeface="Calibri"/>
              <a:cs typeface="Calibri"/>
            </a:endParaRPr>
          </a:p>
          <a:p>
            <a:pPr algn="ctr" marL="81280" marR="69850">
              <a:lnSpc>
                <a:spcPct val="100000"/>
              </a:lnSpc>
              <a:spcBef>
                <a:spcPts val="35"/>
              </a:spcBef>
            </a:pP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complexe</a:t>
            </a:r>
            <a:r>
              <a:rPr dirty="0" sz="18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25" b="1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1800" spc="-10" b="1">
                <a:solidFill>
                  <a:srgbClr val="FFFFFF"/>
                </a:solidFill>
                <a:latin typeface="Calibri"/>
                <a:cs typeface="Calibri"/>
              </a:rPr>
              <a:t> Romaine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16600" y="2468503"/>
            <a:ext cx="1020684" cy="828349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3041995" y="3398804"/>
            <a:ext cx="1358265" cy="939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ts val="2140"/>
              </a:lnSpc>
              <a:spcBef>
                <a:spcPts val="100"/>
              </a:spcBef>
            </a:pP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Production</a:t>
            </a:r>
            <a:r>
              <a:rPr dirty="0" sz="1800" spc="-8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25" b="1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endParaRPr sz="1800">
              <a:latin typeface="Calibri"/>
              <a:cs typeface="Calibri"/>
            </a:endParaRPr>
          </a:p>
          <a:p>
            <a:pPr algn="ctr" marL="635">
              <a:lnSpc>
                <a:spcPts val="2860"/>
              </a:lnSpc>
            </a:pPr>
            <a:r>
              <a:rPr dirty="0" sz="2400" b="1">
                <a:solidFill>
                  <a:srgbClr val="FF9B00"/>
                </a:solidFill>
                <a:latin typeface="Calibri"/>
                <a:cs typeface="Calibri"/>
              </a:rPr>
              <a:t>1</a:t>
            </a:r>
            <a:r>
              <a:rPr dirty="0" sz="2400" spc="-10" b="1">
                <a:solidFill>
                  <a:srgbClr val="FF9B00"/>
                </a:solidFill>
                <a:latin typeface="Calibri"/>
                <a:cs typeface="Calibri"/>
              </a:rPr>
              <a:t> </a:t>
            </a:r>
            <a:r>
              <a:rPr dirty="0" sz="2400" spc="-25" b="1">
                <a:solidFill>
                  <a:srgbClr val="FF9B00"/>
                </a:solidFill>
                <a:latin typeface="Calibri"/>
                <a:cs typeface="Calibri"/>
              </a:rPr>
              <a:t>300</a:t>
            </a:r>
            <a:endParaRPr sz="2400">
              <a:latin typeface="Calibri"/>
              <a:cs typeface="Calibri"/>
            </a:endParaRPr>
          </a:p>
          <a:p>
            <a:pPr algn="ctr" marL="1270">
              <a:lnSpc>
                <a:spcPct val="100000"/>
              </a:lnSpc>
              <a:spcBef>
                <a:spcPts val="35"/>
              </a:spcBef>
            </a:pPr>
            <a:r>
              <a:rPr dirty="0" sz="1800" spc="-10" b="1">
                <a:solidFill>
                  <a:srgbClr val="FFFFFF"/>
                </a:solidFill>
                <a:latin typeface="Calibri"/>
                <a:cs typeface="Calibri"/>
              </a:rPr>
              <a:t>éoliennes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4797948" y="3398804"/>
            <a:ext cx="1759585" cy="1214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ts val="2140"/>
              </a:lnSpc>
              <a:spcBef>
                <a:spcPts val="100"/>
              </a:spcBef>
            </a:pP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Consommation</a:t>
            </a:r>
            <a:r>
              <a:rPr dirty="0" sz="1800" spc="-4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25" b="1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endParaRPr sz="1800">
              <a:latin typeface="Calibri"/>
              <a:cs typeface="Calibri"/>
            </a:endParaRPr>
          </a:p>
          <a:p>
            <a:pPr algn="ctr">
              <a:lnSpc>
                <a:spcPts val="2860"/>
              </a:lnSpc>
            </a:pPr>
            <a:r>
              <a:rPr dirty="0" sz="2400" b="1">
                <a:solidFill>
                  <a:srgbClr val="FF9B00"/>
                </a:solidFill>
                <a:latin typeface="Calibri"/>
                <a:cs typeface="Calibri"/>
              </a:rPr>
              <a:t>500</a:t>
            </a:r>
            <a:r>
              <a:rPr dirty="0" sz="2400" spc="-20" b="1">
                <a:solidFill>
                  <a:srgbClr val="FF9B00"/>
                </a:solidFill>
                <a:latin typeface="Calibri"/>
                <a:cs typeface="Calibri"/>
              </a:rPr>
              <a:t> </a:t>
            </a:r>
            <a:r>
              <a:rPr dirty="0" sz="2400" spc="-25" b="1">
                <a:solidFill>
                  <a:srgbClr val="FF9B00"/>
                </a:solidFill>
                <a:latin typeface="Calibri"/>
                <a:cs typeface="Calibri"/>
              </a:rPr>
              <a:t>000</a:t>
            </a:r>
            <a:endParaRPr sz="2400">
              <a:latin typeface="Calibri"/>
              <a:cs typeface="Calibri"/>
            </a:endParaRPr>
          </a:p>
          <a:p>
            <a:pPr algn="ctr" marL="273050" marR="265430" indent="1270">
              <a:lnSpc>
                <a:spcPct val="100000"/>
              </a:lnSpc>
              <a:spcBef>
                <a:spcPts val="35"/>
              </a:spcBef>
            </a:pPr>
            <a:r>
              <a:rPr dirty="0" sz="1800" spc="-10" b="1">
                <a:solidFill>
                  <a:srgbClr val="FFFFFF"/>
                </a:solidFill>
                <a:latin typeface="Calibri"/>
                <a:cs typeface="Calibri"/>
              </a:rPr>
              <a:t>maisons unifamiliales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9" name="object 9" descr=""/>
          <p:cNvGrpSpPr/>
          <p:nvPr/>
        </p:nvGrpSpPr>
        <p:grpSpPr>
          <a:xfrm>
            <a:off x="9124397" y="2746353"/>
            <a:ext cx="1077595" cy="544830"/>
            <a:chOff x="9124397" y="2746353"/>
            <a:chExt cx="1077595" cy="544830"/>
          </a:xfrm>
        </p:grpSpPr>
        <p:sp>
          <p:nvSpPr>
            <p:cNvPr id="10" name="object 10" descr=""/>
            <p:cNvSpPr/>
            <p:nvPr/>
          </p:nvSpPr>
          <p:spPr>
            <a:xfrm>
              <a:off x="9130660" y="2752617"/>
              <a:ext cx="1064895" cy="532130"/>
            </a:xfrm>
            <a:custGeom>
              <a:avLst/>
              <a:gdLst/>
              <a:ahLst/>
              <a:cxnLst/>
              <a:rect l="l" t="t" r="r" b="b"/>
              <a:pathLst>
                <a:path w="1064895" h="532129">
                  <a:moveTo>
                    <a:pt x="224311" y="531967"/>
                  </a:moveTo>
                  <a:lnTo>
                    <a:pt x="184866" y="525327"/>
                  </a:lnTo>
                  <a:lnTo>
                    <a:pt x="150970" y="506927"/>
                  </a:lnTo>
                  <a:lnTo>
                    <a:pt x="124873" y="479043"/>
                  </a:lnTo>
                  <a:lnTo>
                    <a:pt x="108825" y="443952"/>
                  </a:lnTo>
                  <a:lnTo>
                    <a:pt x="79042" y="443952"/>
                  </a:lnTo>
                  <a:lnTo>
                    <a:pt x="48296" y="437888"/>
                  </a:lnTo>
                  <a:lnTo>
                    <a:pt x="23169" y="421354"/>
                  </a:lnTo>
                  <a:lnTo>
                    <a:pt x="6218" y="396839"/>
                  </a:lnTo>
                  <a:lnTo>
                    <a:pt x="0" y="366830"/>
                  </a:lnTo>
                  <a:lnTo>
                    <a:pt x="803" y="358487"/>
                  </a:lnTo>
                  <a:lnTo>
                    <a:pt x="3063" y="350727"/>
                  </a:lnTo>
                  <a:lnTo>
                    <a:pt x="6626" y="343573"/>
                  </a:lnTo>
                  <a:lnTo>
                    <a:pt x="11309" y="337158"/>
                  </a:lnTo>
                  <a:lnTo>
                    <a:pt x="11678" y="287701"/>
                  </a:lnTo>
                  <a:lnTo>
                    <a:pt x="12754" y="247141"/>
                  </a:lnTo>
                  <a:lnTo>
                    <a:pt x="16839" y="198439"/>
                  </a:lnTo>
                  <a:lnTo>
                    <a:pt x="32289" y="151967"/>
                  </a:lnTo>
                  <a:lnTo>
                    <a:pt x="56473" y="109822"/>
                  </a:lnTo>
                  <a:lnTo>
                    <a:pt x="88291" y="73031"/>
                  </a:lnTo>
                  <a:lnTo>
                    <a:pt x="126645" y="42623"/>
                  </a:lnTo>
                  <a:lnTo>
                    <a:pt x="170435" y="19630"/>
                  </a:lnTo>
                  <a:lnTo>
                    <a:pt x="218562" y="5079"/>
                  </a:lnTo>
                  <a:lnTo>
                    <a:pt x="269927" y="0"/>
                  </a:lnTo>
                  <a:lnTo>
                    <a:pt x="603817" y="125"/>
                  </a:lnTo>
                  <a:lnTo>
                    <a:pt x="640971" y="5129"/>
                  </a:lnTo>
                  <a:lnTo>
                    <a:pt x="677677" y="19593"/>
                  </a:lnTo>
                  <a:lnTo>
                    <a:pt x="684160" y="23912"/>
                  </a:lnTo>
                  <a:lnTo>
                    <a:pt x="269801" y="23912"/>
                  </a:lnTo>
                  <a:lnTo>
                    <a:pt x="234880" y="26498"/>
                  </a:lnTo>
                  <a:lnTo>
                    <a:pt x="201455" y="33991"/>
                  </a:lnTo>
                  <a:lnTo>
                    <a:pt x="169939" y="45990"/>
                  </a:lnTo>
                  <a:lnTo>
                    <a:pt x="140744" y="62098"/>
                  </a:lnTo>
                  <a:lnTo>
                    <a:pt x="140744" y="79125"/>
                  </a:lnTo>
                  <a:lnTo>
                    <a:pt x="117998" y="79125"/>
                  </a:lnTo>
                  <a:lnTo>
                    <a:pt x="93211" y="103049"/>
                  </a:lnTo>
                  <a:lnTo>
                    <a:pt x="72288" y="130237"/>
                  </a:lnTo>
                  <a:lnTo>
                    <a:pt x="55653" y="160288"/>
                  </a:lnTo>
                  <a:lnTo>
                    <a:pt x="43731" y="192805"/>
                  </a:lnTo>
                  <a:lnTo>
                    <a:pt x="119303" y="192805"/>
                  </a:lnTo>
                  <a:lnTo>
                    <a:pt x="118721" y="193681"/>
                  </a:lnTo>
                  <a:lnTo>
                    <a:pt x="94833" y="210074"/>
                  </a:lnTo>
                  <a:lnTo>
                    <a:pt x="65596" y="216092"/>
                  </a:lnTo>
                  <a:lnTo>
                    <a:pt x="38453" y="216092"/>
                  </a:lnTo>
                  <a:lnTo>
                    <a:pt x="36564" y="238592"/>
                  </a:lnTo>
                  <a:lnTo>
                    <a:pt x="35594" y="257125"/>
                  </a:lnTo>
                  <a:lnTo>
                    <a:pt x="35350" y="273861"/>
                  </a:lnTo>
                  <a:lnTo>
                    <a:pt x="35229" y="287701"/>
                  </a:lnTo>
                  <a:lnTo>
                    <a:pt x="35186" y="322009"/>
                  </a:lnTo>
                  <a:lnTo>
                    <a:pt x="204349" y="322009"/>
                  </a:lnTo>
                  <a:lnTo>
                    <a:pt x="186990" y="325493"/>
                  </a:lnTo>
                  <a:lnTo>
                    <a:pt x="160750" y="343042"/>
                  </a:lnTo>
                  <a:lnTo>
                    <a:pt x="47878" y="343042"/>
                  </a:lnTo>
                  <a:lnTo>
                    <a:pt x="38304" y="344930"/>
                  </a:lnTo>
                  <a:lnTo>
                    <a:pt x="30473" y="350069"/>
                  </a:lnTo>
                  <a:lnTo>
                    <a:pt x="25187" y="357673"/>
                  </a:lnTo>
                  <a:lnTo>
                    <a:pt x="23247" y="366955"/>
                  </a:lnTo>
                  <a:lnTo>
                    <a:pt x="27636" y="388069"/>
                  </a:lnTo>
                  <a:lnTo>
                    <a:pt x="39600" y="405344"/>
                  </a:lnTo>
                  <a:lnTo>
                    <a:pt x="57336" y="417009"/>
                  </a:lnTo>
                  <a:lnTo>
                    <a:pt x="79042" y="421291"/>
                  </a:lnTo>
                  <a:lnTo>
                    <a:pt x="129992" y="421417"/>
                  </a:lnTo>
                  <a:lnTo>
                    <a:pt x="135864" y="450151"/>
                  </a:lnTo>
                  <a:lnTo>
                    <a:pt x="156467" y="480401"/>
                  </a:lnTo>
                  <a:lnTo>
                    <a:pt x="186990" y="500814"/>
                  </a:lnTo>
                  <a:lnTo>
                    <a:pt x="224311" y="508304"/>
                  </a:lnTo>
                  <a:lnTo>
                    <a:pt x="295115" y="508304"/>
                  </a:lnTo>
                  <a:lnTo>
                    <a:pt x="263755" y="525327"/>
                  </a:lnTo>
                  <a:lnTo>
                    <a:pt x="224311" y="531967"/>
                  </a:lnTo>
                  <a:close/>
                </a:path>
                <a:path w="1064895" h="532129">
                  <a:moveTo>
                    <a:pt x="1046910" y="320131"/>
                  </a:moveTo>
                  <a:lnTo>
                    <a:pt x="1022154" y="320131"/>
                  </a:lnTo>
                  <a:lnTo>
                    <a:pt x="1012837" y="273861"/>
                  </a:lnTo>
                  <a:lnTo>
                    <a:pt x="989466" y="245842"/>
                  </a:lnTo>
                  <a:lnTo>
                    <a:pt x="958908" y="230710"/>
                  </a:lnTo>
                  <a:lnTo>
                    <a:pt x="928032" y="223103"/>
                  </a:lnTo>
                  <a:lnTo>
                    <a:pt x="895365" y="216898"/>
                  </a:lnTo>
                  <a:lnTo>
                    <a:pt x="863016" y="208767"/>
                  </a:lnTo>
                  <a:lnTo>
                    <a:pt x="804126" y="174150"/>
                  </a:lnTo>
                  <a:lnTo>
                    <a:pt x="777046" y="146247"/>
                  </a:lnTo>
                  <a:lnTo>
                    <a:pt x="724706" y="89141"/>
                  </a:lnTo>
                  <a:lnTo>
                    <a:pt x="708996" y="72366"/>
                  </a:lnTo>
                  <a:lnTo>
                    <a:pt x="682530" y="50720"/>
                  </a:lnTo>
                  <a:lnTo>
                    <a:pt x="646899" y="32009"/>
                  </a:lnTo>
                  <a:lnTo>
                    <a:pt x="603692" y="24038"/>
                  </a:lnTo>
                  <a:lnTo>
                    <a:pt x="269801" y="23912"/>
                  </a:lnTo>
                  <a:lnTo>
                    <a:pt x="684160" y="23912"/>
                  </a:lnTo>
                  <a:lnTo>
                    <a:pt x="712356" y="42696"/>
                  </a:lnTo>
                  <a:lnTo>
                    <a:pt x="743430" y="73616"/>
                  </a:lnTo>
                  <a:lnTo>
                    <a:pt x="774831" y="107795"/>
                  </a:lnTo>
                  <a:lnTo>
                    <a:pt x="800421" y="135307"/>
                  </a:lnTo>
                  <a:lnTo>
                    <a:pt x="847771" y="175128"/>
                  </a:lnTo>
                  <a:lnTo>
                    <a:pt x="910022" y="194769"/>
                  </a:lnTo>
                  <a:lnTo>
                    <a:pt x="932807" y="199565"/>
                  </a:lnTo>
                  <a:lnTo>
                    <a:pt x="969032" y="209706"/>
                  </a:lnTo>
                  <a:lnTo>
                    <a:pt x="1006211" y="228768"/>
                  </a:lnTo>
                  <a:lnTo>
                    <a:pt x="1035214" y="263369"/>
                  </a:lnTo>
                  <a:lnTo>
                    <a:pt x="1046910" y="320131"/>
                  </a:lnTo>
                  <a:close/>
                </a:path>
                <a:path w="1064895" h="532129">
                  <a:moveTo>
                    <a:pt x="119303" y="192805"/>
                  </a:moveTo>
                  <a:lnTo>
                    <a:pt x="65722" y="192805"/>
                  </a:lnTo>
                  <a:lnTo>
                    <a:pt x="86031" y="188630"/>
                  </a:lnTo>
                  <a:lnTo>
                    <a:pt x="102652" y="177249"/>
                  </a:lnTo>
                  <a:lnTo>
                    <a:pt x="113877" y="160374"/>
                  </a:lnTo>
                  <a:lnTo>
                    <a:pt x="117998" y="139721"/>
                  </a:lnTo>
                  <a:lnTo>
                    <a:pt x="117998" y="79125"/>
                  </a:lnTo>
                  <a:lnTo>
                    <a:pt x="140744" y="79125"/>
                  </a:lnTo>
                  <a:lnTo>
                    <a:pt x="140744" y="139721"/>
                  </a:lnTo>
                  <a:lnTo>
                    <a:pt x="134834" y="169400"/>
                  </a:lnTo>
                  <a:lnTo>
                    <a:pt x="119303" y="192805"/>
                  </a:lnTo>
                  <a:close/>
                </a:path>
                <a:path w="1064895" h="532129">
                  <a:moveTo>
                    <a:pt x="211835" y="320507"/>
                  </a:moveTo>
                  <a:lnTo>
                    <a:pt x="149540" y="320507"/>
                  </a:lnTo>
                  <a:lnTo>
                    <a:pt x="165888" y="309552"/>
                  </a:lnTo>
                  <a:lnTo>
                    <a:pt x="184004" y="301320"/>
                  </a:lnTo>
                  <a:lnTo>
                    <a:pt x="203580" y="296140"/>
                  </a:lnTo>
                  <a:lnTo>
                    <a:pt x="224311" y="294340"/>
                  </a:lnTo>
                  <a:lnTo>
                    <a:pt x="244857" y="296099"/>
                  </a:lnTo>
                  <a:lnTo>
                    <a:pt x="264272" y="301179"/>
                  </a:lnTo>
                  <a:lnTo>
                    <a:pt x="282273" y="309288"/>
                  </a:lnTo>
                  <a:lnTo>
                    <a:pt x="295378" y="318003"/>
                  </a:lnTo>
                  <a:lnTo>
                    <a:pt x="224311" y="318003"/>
                  </a:lnTo>
                  <a:lnTo>
                    <a:pt x="211835" y="320507"/>
                  </a:lnTo>
                  <a:close/>
                </a:path>
                <a:path w="1064895" h="532129">
                  <a:moveTo>
                    <a:pt x="782589" y="320131"/>
                  </a:moveTo>
                  <a:lnTo>
                    <a:pt x="718926" y="320131"/>
                  </a:lnTo>
                  <a:lnTo>
                    <a:pt x="735178" y="309288"/>
                  </a:lnTo>
                  <a:lnTo>
                    <a:pt x="753185" y="301179"/>
                  </a:lnTo>
                  <a:lnTo>
                    <a:pt x="772630" y="296099"/>
                  </a:lnTo>
                  <a:lnTo>
                    <a:pt x="793194" y="294340"/>
                  </a:lnTo>
                  <a:lnTo>
                    <a:pt x="814612" y="296257"/>
                  </a:lnTo>
                  <a:lnTo>
                    <a:pt x="835511" y="301602"/>
                  </a:lnTo>
                  <a:lnTo>
                    <a:pt x="854479" y="309763"/>
                  </a:lnTo>
                  <a:lnTo>
                    <a:pt x="866893" y="318003"/>
                  </a:lnTo>
                  <a:lnTo>
                    <a:pt x="793194" y="318003"/>
                  </a:lnTo>
                  <a:lnTo>
                    <a:pt x="782589" y="320131"/>
                  </a:lnTo>
                  <a:close/>
                </a:path>
                <a:path w="1064895" h="532129">
                  <a:moveTo>
                    <a:pt x="295115" y="508304"/>
                  </a:moveTo>
                  <a:lnTo>
                    <a:pt x="224311" y="508304"/>
                  </a:lnTo>
                  <a:lnTo>
                    <a:pt x="261631" y="500814"/>
                  </a:lnTo>
                  <a:lnTo>
                    <a:pt x="292154" y="480401"/>
                  </a:lnTo>
                  <a:lnTo>
                    <a:pt x="312757" y="450151"/>
                  </a:lnTo>
                  <a:lnTo>
                    <a:pt x="320318" y="413153"/>
                  </a:lnTo>
                  <a:lnTo>
                    <a:pt x="312757" y="376155"/>
                  </a:lnTo>
                  <a:lnTo>
                    <a:pt x="292154" y="345906"/>
                  </a:lnTo>
                  <a:lnTo>
                    <a:pt x="261631" y="325493"/>
                  </a:lnTo>
                  <a:lnTo>
                    <a:pt x="224311" y="318003"/>
                  </a:lnTo>
                  <a:lnTo>
                    <a:pt x="295378" y="318003"/>
                  </a:lnTo>
                  <a:lnTo>
                    <a:pt x="298578" y="320131"/>
                  </a:lnTo>
                  <a:lnTo>
                    <a:pt x="782589" y="320131"/>
                  </a:lnTo>
                  <a:lnTo>
                    <a:pt x="755873" y="325493"/>
                  </a:lnTo>
                  <a:lnTo>
                    <a:pt x="729820" y="342917"/>
                  </a:lnTo>
                  <a:lnTo>
                    <a:pt x="320570" y="342917"/>
                  </a:lnTo>
                  <a:lnTo>
                    <a:pt x="330424" y="358487"/>
                  </a:lnTo>
                  <a:lnTo>
                    <a:pt x="337770" y="375547"/>
                  </a:lnTo>
                  <a:lnTo>
                    <a:pt x="342359" y="393851"/>
                  </a:lnTo>
                  <a:lnTo>
                    <a:pt x="343943" y="413153"/>
                  </a:lnTo>
                  <a:lnTo>
                    <a:pt x="343843" y="417009"/>
                  </a:lnTo>
                  <a:lnTo>
                    <a:pt x="343703" y="418537"/>
                  </a:lnTo>
                  <a:lnTo>
                    <a:pt x="343566" y="421291"/>
                  </a:lnTo>
                  <a:lnTo>
                    <a:pt x="698849" y="421291"/>
                  </a:lnTo>
                  <a:lnTo>
                    <a:pt x="703480" y="443952"/>
                  </a:lnTo>
                  <a:lnTo>
                    <a:pt x="339796" y="443952"/>
                  </a:lnTo>
                  <a:lnTo>
                    <a:pt x="323748" y="479043"/>
                  </a:lnTo>
                  <a:lnTo>
                    <a:pt x="297652" y="506927"/>
                  </a:lnTo>
                  <a:lnTo>
                    <a:pt x="295115" y="508304"/>
                  </a:lnTo>
                  <a:close/>
                </a:path>
                <a:path w="1064895" h="532129">
                  <a:moveTo>
                    <a:pt x="863998" y="508304"/>
                  </a:moveTo>
                  <a:lnTo>
                    <a:pt x="793194" y="508304"/>
                  </a:lnTo>
                  <a:lnTo>
                    <a:pt x="830514" y="500814"/>
                  </a:lnTo>
                  <a:lnTo>
                    <a:pt x="861037" y="480401"/>
                  </a:lnTo>
                  <a:lnTo>
                    <a:pt x="881640" y="450151"/>
                  </a:lnTo>
                  <a:lnTo>
                    <a:pt x="889201" y="413153"/>
                  </a:lnTo>
                  <a:lnTo>
                    <a:pt x="881640" y="376155"/>
                  </a:lnTo>
                  <a:lnTo>
                    <a:pt x="861037" y="345906"/>
                  </a:lnTo>
                  <a:lnTo>
                    <a:pt x="830514" y="325493"/>
                  </a:lnTo>
                  <a:lnTo>
                    <a:pt x="793194" y="318003"/>
                  </a:lnTo>
                  <a:lnTo>
                    <a:pt x="866893" y="318003"/>
                  </a:lnTo>
                  <a:lnTo>
                    <a:pt x="870100" y="320131"/>
                  </a:lnTo>
                  <a:lnTo>
                    <a:pt x="1046910" y="320131"/>
                  </a:lnTo>
                  <a:lnTo>
                    <a:pt x="1057439" y="323060"/>
                  </a:lnTo>
                  <a:lnTo>
                    <a:pt x="1063938" y="330507"/>
                  </a:lnTo>
                  <a:lnTo>
                    <a:pt x="1064900" y="333414"/>
                  </a:lnTo>
                  <a:lnTo>
                    <a:pt x="1064900" y="342917"/>
                  </a:lnTo>
                  <a:lnTo>
                    <a:pt x="889453" y="342917"/>
                  </a:lnTo>
                  <a:lnTo>
                    <a:pt x="899254" y="358487"/>
                  </a:lnTo>
                  <a:lnTo>
                    <a:pt x="906606" y="375547"/>
                  </a:lnTo>
                  <a:lnTo>
                    <a:pt x="911224" y="393851"/>
                  </a:lnTo>
                  <a:lnTo>
                    <a:pt x="912826" y="413153"/>
                  </a:lnTo>
                  <a:lnTo>
                    <a:pt x="912721" y="417009"/>
                  </a:lnTo>
                  <a:lnTo>
                    <a:pt x="912575" y="418537"/>
                  </a:lnTo>
                  <a:lnTo>
                    <a:pt x="912449" y="421291"/>
                  </a:lnTo>
                  <a:lnTo>
                    <a:pt x="1039203" y="421291"/>
                  </a:lnTo>
                  <a:lnTo>
                    <a:pt x="1014444" y="437319"/>
                  </a:lnTo>
                  <a:lnTo>
                    <a:pt x="980308" y="443952"/>
                  </a:lnTo>
                  <a:lnTo>
                    <a:pt x="908679" y="443952"/>
                  </a:lnTo>
                  <a:lnTo>
                    <a:pt x="892632" y="479043"/>
                  </a:lnTo>
                  <a:lnTo>
                    <a:pt x="866535" y="506927"/>
                  </a:lnTo>
                  <a:lnTo>
                    <a:pt x="863998" y="508304"/>
                  </a:lnTo>
                  <a:close/>
                </a:path>
                <a:path w="1064895" h="532129">
                  <a:moveTo>
                    <a:pt x="204349" y="322009"/>
                  </a:moveTo>
                  <a:lnTo>
                    <a:pt x="35186" y="322009"/>
                  </a:lnTo>
                  <a:lnTo>
                    <a:pt x="39332" y="320882"/>
                  </a:lnTo>
                  <a:lnTo>
                    <a:pt x="43479" y="320131"/>
                  </a:lnTo>
                  <a:lnTo>
                    <a:pt x="211835" y="320507"/>
                  </a:lnTo>
                  <a:lnTo>
                    <a:pt x="204349" y="322009"/>
                  </a:lnTo>
                  <a:close/>
                </a:path>
                <a:path w="1064895" h="532129">
                  <a:moveTo>
                    <a:pt x="698849" y="421291"/>
                  </a:moveTo>
                  <a:lnTo>
                    <a:pt x="673938" y="421291"/>
                  </a:lnTo>
                  <a:lnTo>
                    <a:pt x="673812" y="418537"/>
                  </a:lnTo>
                  <a:lnTo>
                    <a:pt x="673666" y="417009"/>
                  </a:lnTo>
                  <a:lnTo>
                    <a:pt x="679781" y="375547"/>
                  </a:lnTo>
                  <a:lnTo>
                    <a:pt x="696935" y="342917"/>
                  </a:lnTo>
                  <a:lnTo>
                    <a:pt x="729820" y="342917"/>
                  </a:lnTo>
                  <a:lnTo>
                    <a:pt x="725351" y="345906"/>
                  </a:lnTo>
                  <a:lnTo>
                    <a:pt x="704747" y="376155"/>
                  </a:lnTo>
                  <a:lnTo>
                    <a:pt x="697186" y="413153"/>
                  </a:lnTo>
                  <a:lnTo>
                    <a:pt x="698849" y="421291"/>
                  </a:lnTo>
                  <a:close/>
                </a:path>
                <a:path w="1064895" h="532129">
                  <a:moveTo>
                    <a:pt x="1039203" y="421291"/>
                  </a:moveTo>
                  <a:lnTo>
                    <a:pt x="980308" y="421291"/>
                  </a:lnTo>
                  <a:lnTo>
                    <a:pt x="1005239" y="416438"/>
                  </a:lnTo>
                  <a:lnTo>
                    <a:pt x="1025657" y="403216"/>
                  </a:lnTo>
                  <a:lnTo>
                    <a:pt x="1039455" y="383632"/>
                  </a:lnTo>
                  <a:lnTo>
                    <a:pt x="1044523" y="359694"/>
                  </a:lnTo>
                  <a:lnTo>
                    <a:pt x="1044523" y="346548"/>
                  </a:lnTo>
                  <a:lnTo>
                    <a:pt x="1040753" y="342917"/>
                  </a:lnTo>
                  <a:lnTo>
                    <a:pt x="1064900" y="342917"/>
                  </a:lnTo>
                  <a:lnTo>
                    <a:pt x="1064798" y="375547"/>
                  </a:lnTo>
                  <a:lnTo>
                    <a:pt x="1061226" y="392455"/>
                  </a:lnTo>
                  <a:lnTo>
                    <a:pt x="1042371" y="419241"/>
                  </a:lnTo>
                  <a:lnTo>
                    <a:pt x="1039203" y="421291"/>
                  </a:lnTo>
                  <a:close/>
                </a:path>
                <a:path w="1064895" h="532129">
                  <a:moveTo>
                    <a:pt x="129992" y="421417"/>
                  </a:moveTo>
                  <a:lnTo>
                    <a:pt x="105055" y="421417"/>
                  </a:lnTo>
                  <a:lnTo>
                    <a:pt x="104917" y="418537"/>
                  </a:lnTo>
                  <a:lnTo>
                    <a:pt x="104771" y="417009"/>
                  </a:lnTo>
                  <a:lnTo>
                    <a:pt x="110898" y="375672"/>
                  </a:lnTo>
                  <a:lnTo>
                    <a:pt x="128052" y="343042"/>
                  </a:lnTo>
                  <a:lnTo>
                    <a:pt x="160750" y="343042"/>
                  </a:lnTo>
                  <a:lnTo>
                    <a:pt x="156467" y="345906"/>
                  </a:lnTo>
                  <a:lnTo>
                    <a:pt x="135864" y="376155"/>
                  </a:lnTo>
                  <a:lnTo>
                    <a:pt x="128303" y="413153"/>
                  </a:lnTo>
                  <a:lnTo>
                    <a:pt x="129992" y="421417"/>
                  </a:lnTo>
                  <a:close/>
                </a:path>
                <a:path w="1064895" h="532129">
                  <a:moveTo>
                    <a:pt x="793194" y="531967"/>
                  </a:moveTo>
                  <a:lnTo>
                    <a:pt x="753749" y="525327"/>
                  </a:lnTo>
                  <a:lnTo>
                    <a:pt x="719853" y="506927"/>
                  </a:lnTo>
                  <a:lnTo>
                    <a:pt x="693756" y="479043"/>
                  </a:lnTo>
                  <a:lnTo>
                    <a:pt x="677708" y="443952"/>
                  </a:lnTo>
                  <a:lnTo>
                    <a:pt x="703480" y="443952"/>
                  </a:lnTo>
                  <a:lnTo>
                    <a:pt x="704747" y="450151"/>
                  </a:lnTo>
                  <a:lnTo>
                    <a:pt x="725351" y="480401"/>
                  </a:lnTo>
                  <a:lnTo>
                    <a:pt x="755873" y="500814"/>
                  </a:lnTo>
                  <a:lnTo>
                    <a:pt x="793194" y="508304"/>
                  </a:lnTo>
                  <a:lnTo>
                    <a:pt x="863998" y="508304"/>
                  </a:lnTo>
                  <a:lnTo>
                    <a:pt x="832639" y="525327"/>
                  </a:lnTo>
                  <a:lnTo>
                    <a:pt x="793194" y="531967"/>
                  </a:lnTo>
                  <a:close/>
                </a:path>
              </a:pathLst>
            </a:custGeom>
            <a:solidFill>
              <a:srgbClr val="0F086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9130661" y="2752617"/>
              <a:ext cx="1064895" cy="532130"/>
            </a:xfrm>
            <a:custGeom>
              <a:avLst/>
              <a:gdLst/>
              <a:ahLst/>
              <a:cxnLst/>
              <a:rect l="l" t="t" r="r" b="b"/>
              <a:pathLst>
                <a:path w="1064895" h="532129">
                  <a:moveTo>
                    <a:pt x="1046910" y="320131"/>
                  </a:moveTo>
                  <a:lnTo>
                    <a:pt x="1035214" y="263369"/>
                  </a:lnTo>
                  <a:lnTo>
                    <a:pt x="1006211" y="228768"/>
                  </a:lnTo>
                  <a:lnTo>
                    <a:pt x="969032" y="209706"/>
                  </a:lnTo>
                  <a:lnTo>
                    <a:pt x="910022" y="194769"/>
                  </a:lnTo>
                  <a:lnTo>
                    <a:pt x="879651" y="187296"/>
                  </a:lnTo>
                  <a:lnTo>
                    <a:pt x="820463" y="156247"/>
                  </a:lnTo>
                  <a:lnTo>
                    <a:pt x="774831" y="107795"/>
                  </a:lnTo>
                  <a:lnTo>
                    <a:pt x="743431" y="73616"/>
                  </a:lnTo>
                  <a:lnTo>
                    <a:pt x="712356" y="42696"/>
                  </a:lnTo>
                  <a:lnTo>
                    <a:pt x="677677" y="19593"/>
                  </a:lnTo>
                  <a:lnTo>
                    <a:pt x="640971" y="5129"/>
                  </a:lnTo>
                  <a:lnTo>
                    <a:pt x="603817" y="125"/>
                  </a:lnTo>
                  <a:lnTo>
                    <a:pt x="269927" y="0"/>
                  </a:lnTo>
                  <a:lnTo>
                    <a:pt x="218562" y="5079"/>
                  </a:lnTo>
                  <a:lnTo>
                    <a:pt x="170435" y="19630"/>
                  </a:lnTo>
                  <a:lnTo>
                    <a:pt x="126645" y="42623"/>
                  </a:lnTo>
                  <a:lnTo>
                    <a:pt x="88291" y="73031"/>
                  </a:lnTo>
                  <a:lnTo>
                    <a:pt x="56473" y="109822"/>
                  </a:lnTo>
                  <a:lnTo>
                    <a:pt x="32289" y="151967"/>
                  </a:lnTo>
                  <a:lnTo>
                    <a:pt x="16839" y="198439"/>
                  </a:lnTo>
                  <a:lnTo>
                    <a:pt x="12754" y="247141"/>
                  </a:lnTo>
                  <a:lnTo>
                    <a:pt x="11678" y="287701"/>
                  </a:lnTo>
                  <a:lnTo>
                    <a:pt x="11309" y="337158"/>
                  </a:lnTo>
                  <a:lnTo>
                    <a:pt x="6626" y="343573"/>
                  </a:lnTo>
                  <a:lnTo>
                    <a:pt x="3063" y="350726"/>
                  </a:lnTo>
                  <a:lnTo>
                    <a:pt x="795" y="358514"/>
                  </a:lnTo>
                  <a:lnTo>
                    <a:pt x="0" y="366830"/>
                  </a:lnTo>
                  <a:lnTo>
                    <a:pt x="6218" y="396839"/>
                  </a:lnTo>
                  <a:lnTo>
                    <a:pt x="23169" y="421354"/>
                  </a:lnTo>
                  <a:lnTo>
                    <a:pt x="48296" y="437888"/>
                  </a:lnTo>
                  <a:lnTo>
                    <a:pt x="79042" y="443952"/>
                  </a:lnTo>
                  <a:lnTo>
                    <a:pt x="108825" y="443952"/>
                  </a:lnTo>
                  <a:lnTo>
                    <a:pt x="124873" y="479043"/>
                  </a:lnTo>
                  <a:lnTo>
                    <a:pt x="150970" y="506927"/>
                  </a:lnTo>
                  <a:lnTo>
                    <a:pt x="184866" y="525327"/>
                  </a:lnTo>
                  <a:lnTo>
                    <a:pt x="224311" y="531966"/>
                  </a:lnTo>
                  <a:lnTo>
                    <a:pt x="263756" y="525327"/>
                  </a:lnTo>
                  <a:lnTo>
                    <a:pt x="297652" y="506927"/>
                  </a:lnTo>
                  <a:lnTo>
                    <a:pt x="323749" y="479043"/>
                  </a:lnTo>
                  <a:lnTo>
                    <a:pt x="339796" y="443952"/>
                  </a:lnTo>
                  <a:lnTo>
                    <a:pt x="677708" y="443952"/>
                  </a:lnTo>
                  <a:lnTo>
                    <a:pt x="693756" y="479043"/>
                  </a:lnTo>
                  <a:lnTo>
                    <a:pt x="719853" y="506927"/>
                  </a:lnTo>
                  <a:lnTo>
                    <a:pt x="753749" y="525327"/>
                  </a:lnTo>
                  <a:lnTo>
                    <a:pt x="793194" y="531966"/>
                  </a:lnTo>
                  <a:lnTo>
                    <a:pt x="832639" y="525327"/>
                  </a:lnTo>
                  <a:lnTo>
                    <a:pt x="866535" y="506927"/>
                  </a:lnTo>
                  <a:lnTo>
                    <a:pt x="892632" y="479043"/>
                  </a:lnTo>
                  <a:lnTo>
                    <a:pt x="908679" y="443952"/>
                  </a:lnTo>
                  <a:lnTo>
                    <a:pt x="980308" y="443952"/>
                  </a:lnTo>
                  <a:lnTo>
                    <a:pt x="1014444" y="437319"/>
                  </a:lnTo>
                  <a:lnTo>
                    <a:pt x="1042371" y="419241"/>
                  </a:lnTo>
                  <a:lnTo>
                    <a:pt x="1061226" y="392455"/>
                  </a:lnTo>
                  <a:lnTo>
                    <a:pt x="1064898" y="375075"/>
                  </a:lnTo>
                </a:path>
                <a:path w="1064895" h="532129">
                  <a:moveTo>
                    <a:pt x="1064898" y="333409"/>
                  </a:moveTo>
                  <a:lnTo>
                    <a:pt x="1063938" y="330507"/>
                  </a:lnTo>
                  <a:lnTo>
                    <a:pt x="1057439" y="323060"/>
                  </a:lnTo>
                  <a:lnTo>
                    <a:pt x="1046910" y="320131"/>
                  </a:lnTo>
                </a:path>
                <a:path w="1064895" h="532129">
                  <a:moveTo>
                    <a:pt x="603692" y="24038"/>
                  </a:moveTo>
                  <a:lnTo>
                    <a:pt x="646899" y="32009"/>
                  </a:lnTo>
                  <a:lnTo>
                    <a:pt x="682530" y="50720"/>
                  </a:lnTo>
                  <a:lnTo>
                    <a:pt x="724707" y="89141"/>
                  </a:lnTo>
                  <a:lnTo>
                    <a:pt x="757756" y="125329"/>
                  </a:lnTo>
                  <a:lnTo>
                    <a:pt x="777046" y="146247"/>
                  </a:lnTo>
                  <a:lnTo>
                    <a:pt x="804127" y="174150"/>
                  </a:lnTo>
                  <a:lnTo>
                    <a:pt x="863016" y="208767"/>
                  </a:lnTo>
                  <a:lnTo>
                    <a:pt x="928032" y="223103"/>
                  </a:lnTo>
                  <a:lnTo>
                    <a:pt x="958908" y="230710"/>
                  </a:lnTo>
                  <a:lnTo>
                    <a:pt x="989466" y="245842"/>
                  </a:lnTo>
                  <a:lnTo>
                    <a:pt x="1012838" y="273861"/>
                  </a:lnTo>
                  <a:lnTo>
                    <a:pt x="1022154" y="320131"/>
                  </a:lnTo>
                  <a:lnTo>
                    <a:pt x="870100" y="320131"/>
                  </a:lnTo>
                  <a:lnTo>
                    <a:pt x="854479" y="309763"/>
                  </a:lnTo>
                  <a:lnTo>
                    <a:pt x="835511" y="301602"/>
                  </a:lnTo>
                  <a:lnTo>
                    <a:pt x="814612" y="296257"/>
                  </a:lnTo>
                  <a:lnTo>
                    <a:pt x="793194" y="294340"/>
                  </a:lnTo>
                  <a:lnTo>
                    <a:pt x="772630" y="296099"/>
                  </a:lnTo>
                  <a:lnTo>
                    <a:pt x="753185" y="301179"/>
                  </a:lnTo>
                  <a:lnTo>
                    <a:pt x="735178" y="309288"/>
                  </a:lnTo>
                  <a:lnTo>
                    <a:pt x="718926" y="320131"/>
                  </a:lnTo>
                  <a:lnTo>
                    <a:pt x="298578" y="320131"/>
                  </a:lnTo>
                  <a:lnTo>
                    <a:pt x="282273" y="309288"/>
                  </a:lnTo>
                  <a:lnTo>
                    <a:pt x="264272" y="301179"/>
                  </a:lnTo>
                  <a:lnTo>
                    <a:pt x="244857" y="296099"/>
                  </a:lnTo>
                  <a:lnTo>
                    <a:pt x="224311" y="294340"/>
                  </a:lnTo>
                  <a:lnTo>
                    <a:pt x="203580" y="296140"/>
                  </a:lnTo>
                  <a:lnTo>
                    <a:pt x="184004" y="301320"/>
                  </a:lnTo>
                  <a:lnTo>
                    <a:pt x="165888" y="309552"/>
                  </a:lnTo>
                  <a:lnTo>
                    <a:pt x="149540" y="320507"/>
                  </a:lnTo>
                  <a:lnTo>
                    <a:pt x="133390" y="320395"/>
                  </a:lnTo>
                  <a:lnTo>
                    <a:pt x="98473" y="320272"/>
                  </a:lnTo>
                  <a:lnTo>
                    <a:pt x="63674" y="320172"/>
                  </a:lnTo>
                  <a:lnTo>
                    <a:pt x="47878" y="320131"/>
                  </a:lnTo>
                  <a:lnTo>
                    <a:pt x="43479" y="320131"/>
                  </a:lnTo>
                  <a:lnTo>
                    <a:pt x="39332" y="320882"/>
                  </a:lnTo>
                  <a:lnTo>
                    <a:pt x="35186" y="322009"/>
                  </a:lnTo>
                  <a:lnTo>
                    <a:pt x="35237" y="281621"/>
                  </a:lnTo>
                  <a:lnTo>
                    <a:pt x="35594" y="257125"/>
                  </a:lnTo>
                  <a:lnTo>
                    <a:pt x="36564" y="238592"/>
                  </a:lnTo>
                  <a:lnTo>
                    <a:pt x="38453" y="216092"/>
                  </a:lnTo>
                  <a:lnTo>
                    <a:pt x="65596" y="216092"/>
                  </a:lnTo>
                  <a:lnTo>
                    <a:pt x="94833" y="210074"/>
                  </a:lnTo>
                  <a:lnTo>
                    <a:pt x="118721" y="193681"/>
                  </a:lnTo>
                  <a:lnTo>
                    <a:pt x="134834" y="169400"/>
                  </a:lnTo>
                  <a:lnTo>
                    <a:pt x="140744" y="139721"/>
                  </a:lnTo>
                  <a:lnTo>
                    <a:pt x="140744" y="62098"/>
                  </a:lnTo>
                  <a:lnTo>
                    <a:pt x="169939" y="45990"/>
                  </a:lnTo>
                  <a:lnTo>
                    <a:pt x="201455" y="33991"/>
                  </a:lnTo>
                  <a:lnTo>
                    <a:pt x="234880" y="26498"/>
                  </a:lnTo>
                  <a:lnTo>
                    <a:pt x="269801" y="23912"/>
                  </a:lnTo>
                  <a:lnTo>
                    <a:pt x="322025" y="23932"/>
                  </a:lnTo>
                  <a:lnTo>
                    <a:pt x="436794" y="23975"/>
                  </a:lnTo>
                  <a:lnTo>
                    <a:pt x="551539" y="24018"/>
                  </a:lnTo>
                  <a:lnTo>
                    <a:pt x="603692" y="24038"/>
                  </a:lnTo>
                </a:path>
              </a:pathLst>
            </a:custGeom>
            <a:ln w="12543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168116" y="2825466"/>
              <a:ext cx="86820" cy="126232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147641" y="3064349"/>
              <a:ext cx="309610" cy="202844"/>
            </a:xfrm>
            <a:prstGeom prst="rect">
              <a:avLst/>
            </a:prstGeom>
          </p:spPr>
        </p:pic>
        <p:sp>
          <p:nvSpPr>
            <p:cNvPr id="14" name="object 14" descr=""/>
            <p:cNvSpPr/>
            <p:nvPr/>
          </p:nvSpPr>
          <p:spPr>
            <a:xfrm>
              <a:off x="9451232" y="3095535"/>
              <a:ext cx="376555" cy="78740"/>
            </a:xfrm>
            <a:custGeom>
              <a:avLst/>
              <a:gdLst/>
              <a:ahLst/>
              <a:cxnLst/>
              <a:rect l="l" t="t" r="r" b="b"/>
              <a:pathLst>
                <a:path w="376554" h="78739">
                  <a:moveTo>
                    <a:pt x="0" y="0"/>
                  </a:moveTo>
                  <a:lnTo>
                    <a:pt x="376365" y="0"/>
                  </a:lnTo>
                  <a:lnTo>
                    <a:pt x="366563" y="15569"/>
                  </a:lnTo>
                  <a:lnTo>
                    <a:pt x="359211" y="32629"/>
                  </a:lnTo>
                  <a:lnTo>
                    <a:pt x="354593" y="50934"/>
                  </a:lnTo>
                  <a:lnTo>
                    <a:pt x="352991" y="70236"/>
                  </a:lnTo>
                  <a:lnTo>
                    <a:pt x="352991" y="72990"/>
                  </a:lnTo>
                  <a:lnTo>
                    <a:pt x="353242" y="75619"/>
                  </a:lnTo>
                  <a:lnTo>
                    <a:pt x="353368" y="78374"/>
                  </a:lnTo>
                  <a:lnTo>
                    <a:pt x="22996" y="78374"/>
                  </a:lnTo>
                  <a:lnTo>
                    <a:pt x="23122" y="75744"/>
                  </a:lnTo>
                  <a:lnTo>
                    <a:pt x="23373" y="72990"/>
                  </a:lnTo>
                  <a:lnTo>
                    <a:pt x="23373" y="70236"/>
                  </a:lnTo>
                  <a:lnTo>
                    <a:pt x="21789" y="50934"/>
                  </a:lnTo>
                  <a:lnTo>
                    <a:pt x="17200" y="32629"/>
                  </a:lnTo>
                  <a:lnTo>
                    <a:pt x="9854" y="15569"/>
                  </a:lnTo>
                  <a:lnTo>
                    <a:pt x="0" y="0"/>
                  </a:lnTo>
                </a:path>
              </a:pathLst>
            </a:custGeom>
            <a:ln w="1252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821576" y="3064349"/>
              <a:ext cx="359872" cy="202844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336515" y="2802813"/>
              <a:ext cx="222649" cy="183809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9613091" y="2809458"/>
              <a:ext cx="301625" cy="170180"/>
            </a:xfrm>
            <a:custGeom>
              <a:avLst/>
              <a:gdLst/>
              <a:ahLst/>
              <a:cxnLst/>
              <a:rect l="l" t="t" r="r" b="b"/>
              <a:pathLst>
                <a:path w="301625" h="170180">
                  <a:moveTo>
                    <a:pt x="301092" y="170019"/>
                  </a:moveTo>
                  <a:lnTo>
                    <a:pt x="3015" y="170019"/>
                  </a:lnTo>
                  <a:lnTo>
                    <a:pt x="0" y="0"/>
                  </a:lnTo>
                  <a:lnTo>
                    <a:pt x="104929" y="0"/>
                  </a:lnTo>
                  <a:lnTo>
                    <a:pt x="140608" y="4475"/>
                  </a:lnTo>
                  <a:lnTo>
                    <a:pt x="167652" y="15712"/>
                  </a:lnTo>
                  <a:lnTo>
                    <a:pt x="177803" y="23286"/>
                  </a:lnTo>
                  <a:lnTo>
                    <a:pt x="23876" y="23286"/>
                  </a:lnTo>
                  <a:lnTo>
                    <a:pt x="26012" y="146857"/>
                  </a:lnTo>
                  <a:lnTo>
                    <a:pt x="282508" y="146857"/>
                  </a:lnTo>
                  <a:lnTo>
                    <a:pt x="301092" y="170019"/>
                  </a:lnTo>
                  <a:close/>
                </a:path>
                <a:path w="301625" h="170180">
                  <a:moveTo>
                    <a:pt x="282508" y="146857"/>
                  </a:moveTo>
                  <a:lnTo>
                    <a:pt x="252836" y="146857"/>
                  </a:lnTo>
                  <a:lnTo>
                    <a:pt x="183721" y="61096"/>
                  </a:lnTo>
                  <a:lnTo>
                    <a:pt x="169378" y="44995"/>
                  </a:lnTo>
                  <a:lnTo>
                    <a:pt x="153420" y="33130"/>
                  </a:lnTo>
                  <a:lnTo>
                    <a:pt x="132915" y="25796"/>
                  </a:lnTo>
                  <a:lnTo>
                    <a:pt x="104929" y="23286"/>
                  </a:lnTo>
                  <a:lnTo>
                    <a:pt x="177803" y="23286"/>
                  </a:lnTo>
                  <a:lnTo>
                    <a:pt x="187367" y="30423"/>
                  </a:lnTo>
                  <a:lnTo>
                    <a:pt x="201063" y="45321"/>
                  </a:lnTo>
                  <a:lnTo>
                    <a:pt x="282508" y="146857"/>
                  </a:lnTo>
                  <a:close/>
                </a:path>
              </a:pathLst>
            </a:custGeom>
            <a:solidFill>
              <a:srgbClr val="0F086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9613092" y="2809458"/>
              <a:ext cx="301625" cy="170180"/>
            </a:xfrm>
            <a:custGeom>
              <a:avLst/>
              <a:gdLst/>
              <a:ahLst/>
              <a:cxnLst/>
              <a:rect l="l" t="t" r="r" b="b"/>
              <a:pathLst>
                <a:path w="301625" h="170180">
                  <a:moveTo>
                    <a:pt x="301092" y="170019"/>
                  </a:moveTo>
                  <a:lnTo>
                    <a:pt x="251603" y="108351"/>
                  </a:lnTo>
                  <a:lnTo>
                    <a:pt x="224688" y="74805"/>
                  </a:lnTo>
                  <a:lnTo>
                    <a:pt x="210967" y="57692"/>
                  </a:lnTo>
                  <a:lnTo>
                    <a:pt x="201063" y="45321"/>
                  </a:lnTo>
                  <a:lnTo>
                    <a:pt x="187367" y="30423"/>
                  </a:lnTo>
                  <a:lnTo>
                    <a:pt x="167652" y="15712"/>
                  </a:lnTo>
                  <a:lnTo>
                    <a:pt x="140608" y="4475"/>
                  </a:lnTo>
                  <a:lnTo>
                    <a:pt x="104929" y="0"/>
                  </a:lnTo>
                  <a:lnTo>
                    <a:pt x="0" y="0"/>
                  </a:lnTo>
                  <a:lnTo>
                    <a:pt x="3015" y="170019"/>
                  </a:lnTo>
                  <a:lnTo>
                    <a:pt x="301092" y="170019"/>
                  </a:lnTo>
                  <a:close/>
                </a:path>
              </a:pathLst>
            </a:custGeom>
            <a:ln w="1253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630703" y="2826480"/>
              <a:ext cx="241491" cy="136100"/>
            </a:xfrm>
            <a:prstGeom prst="rect">
              <a:avLst/>
            </a:prstGeom>
          </p:spPr>
        </p:pic>
      </p:grpSp>
      <p:sp>
        <p:nvSpPr>
          <p:cNvPr id="20" name="object 20" descr=""/>
          <p:cNvSpPr txBox="1"/>
          <p:nvPr/>
        </p:nvSpPr>
        <p:spPr>
          <a:xfrm>
            <a:off x="8832016" y="3398804"/>
            <a:ext cx="1759585" cy="1214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ts val="2140"/>
              </a:lnSpc>
              <a:spcBef>
                <a:spcPts val="100"/>
              </a:spcBef>
            </a:pP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Consommation</a:t>
            </a:r>
            <a:r>
              <a:rPr dirty="0" sz="1800" spc="-4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25" b="1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endParaRPr sz="1800">
              <a:latin typeface="Calibri"/>
              <a:cs typeface="Calibri"/>
            </a:endParaRPr>
          </a:p>
          <a:p>
            <a:pPr algn="ctr">
              <a:lnSpc>
                <a:spcPts val="2860"/>
              </a:lnSpc>
            </a:pPr>
            <a:r>
              <a:rPr dirty="0" sz="2400" b="1">
                <a:solidFill>
                  <a:srgbClr val="FF9B00"/>
                </a:solidFill>
                <a:latin typeface="Calibri"/>
                <a:cs typeface="Calibri"/>
              </a:rPr>
              <a:t>2</a:t>
            </a:r>
            <a:r>
              <a:rPr dirty="0" sz="2400" spc="-15" b="1">
                <a:solidFill>
                  <a:srgbClr val="FF9B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FF9B00"/>
                </a:solidFill>
                <a:latin typeface="Calibri"/>
                <a:cs typeface="Calibri"/>
              </a:rPr>
              <a:t>600</a:t>
            </a:r>
            <a:r>
              <a:rPr dirty="0" sz="2400" spc="-15" b="1">
                <a:solidFill>
                  <a:srgbClr val="FF9B00"/>
                </a:solidFill>
                <a:latin typeface="Calibri"/>
                <a:cs typeface="Calibri"/>
              </a:rPr>
              <a:t> </a:t>
            </a:r>
            <a:r>
              <a:rPr dirty="0" sz="2400" spc="-25" b="1">
                <a:solidFill>
                  <a:srgbClr val="FF9B00"/>
                </a:solidFill>
                <a:latin typeface="Calibri"/>
                <a:cs typeface="Calibri"/>
              </a:rPr>
              <a:t>000</a:t>
            </a:r>
            <a:endParaRPr sz="2400">
              <a:latin typeface="Calibri"/>
              <a:cs typeface="Calibri"/>
            </a:endParaRPr>
          </a:p>
          <a:p>
            <a:pPr algn="ctr" marL="347980" marR="341630">
              <a:lnSpc>
                <a:spcPct val="100000"/>
              </a:lnSpc>
              <a:spcBef>
                <a:spcPts val="35"/>
              </a:spcBef>
            </a:pP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800" spc="-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10" b="1">
                <a:solidFill>
                  <a:srgbClr val="FFFFFF"/>
                </a:solidFill>
                <a:latin typeface="Calibri"/>
                <a:cs typeface="Calibri"/>
              </a:rPr>
              <a:t>voitures électriques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21" name="object 21" descr=""/>
          <p:cNvGrpSpPr/>
          <p:nvPr/>
        </p:nvGrpSpPr>
        <p:grpSpPr>
          <a:xfrm>
            <a:off x="7106946" y="2492276"/>
            <a:ext cx="948055" cy="829944"/>
            <a:chOff x="7106946" y="2492276"/>
            <a:chExt cx="948055" cy="829944"/>
          </a:xfrm>
        </p:grpSpPr>
        <p:sp>
          <p:nvSpPr>
            <p:cNvPr id="22" name="object 22" descr=""/>
            <p:cNvSpPr/>
            <p:nvPr/>
          </p:nvSpPr>
          <p:spPr>
            <a:xfrm>
              <a:off x="7222618" y="2613703"/>
              <a:ext cx="120650" cy="120014"/>
            </a:xfrm>
            <a:custGeom>
              <a:avLst/>
              <a:gdLst/>
              <a:ahLst/>
              <a:cxnLst/>
              <a:rect l="l" t="t" r="r" b="b"/>
              <a:pathLst>
                <a:path w="120650" h="120014">
                  <a:moveTo>
                    <a:pt x="60101" y="119630"/>
                  </a:moveTo>
                  <a:lnTo>
                    <a:pt x="36765" y="114929"/>
                  </a:lnTo>
                  <a:lnTo>
                    <a:pt x="17654" y="102110"/>
                  </a:lnTo>
                  <a:lnTo>
                    <a:pt x="4742" y="83097"/>
                  </a:lnTo>
                  <a:lnTo>
                    <a:pt x="0" y="59815"/>
                  </a:lnTo>
                  <a:lnTo>
                    <a:pt x="4723" y="36532"/>
                  </a:lnTo>
                  <a:lnTo>
                    <a:pt x="17603" y="17519"/>
                  </a:lnTo>
                  <a:lnTo>
                    <a:pt x="36707" y="4700"/>
                  </a:lnTo>
                  <a:lnTo>
                    <a:pt x="60101" y="0"/>
                  </a:lnTo>
                  <a:lnTo>
                    <a:pt x="83437" y="4700"/>
                  </a:lnTo>
                  <a:lnTo>
                    <a:pt x="102547" y="17519"/>
                  </a:lnTo>
                  <a:lnTo>
                    <a:pt x="108468" y="26237"/>
                  </a:lnTo>
                  <a:lnTo>
                    <a:pt x="60101" y="26237"/>
                  </a:lnTo>
                  <a:lnTo>
                    <a:pt x="46992" y="28883"/>
                  </a:lnTo>
                  <a:lnTo>
                    <a:pt x="36265" y="36093"/>
                  </a:lnTo>
                  <a:lnTo>
                    <a:pt x="29021" y="46768"/>
                  </a:lnTo>
                  <a:lnTo>
                    <a:pt x="26362" y="59815"/>
                  </a:lnTo>
                  <a:lnTo>
                    <a:pt x="29021" y="72861"/>
                  </a:lnTo>
                  <a:lnTo>
                    <a:pt x="36265" y="83537"/>
                  </a:lnTo>
                  <a:lnTo>
                    <a:pt x="46992" y="90746"/>
                  </a:lnTo>
                  <a:lnTo>
                    <a:pt x="60101" y="93393"/>
                  </a:lnTo>
                  <a:lnTo>
                    <a:pt x="108468" y="93393"/>
                  </a:lnTo>
                  <a:lnTo>
                    <a:pt x="102547" y="102110"/>
                  </a:lnTo>
                  <a:lnTo>
                    <a:pt x="83437" y="114929"/>
                  </a:lnTo>
                  <a:lnTo>
                    <a:pt x="60101" y="119630"/>
                  </a:lnTo>
                  <a:close/>
                </a:path>
                <a:path w="120650" h="120014">
                  <a:moveTo>
                    <a:pt x="108468" y="93393"/>
                  </a:moveTo>
                  <a:lnTo>
                    <a:pt x="60101" y="93393"/>
                  </a:lnTo>
                  <a:lnTo>
                    <a:pt x="73210" y="90746"/>
                  </a:lnTo>
                  <a:lnTo>
                    <a:pt x="83936" y="83537"/>
                  </a:lnTo>
                  <a:lnTo>
                    <a:pt x="91180" y="72861"/>
                  </a:lnTo>
                  <a:lnTo>
                    <a:pt x="93839" y="59815"/>
                  </a:lnTo>
                  <a:lnTo>
                    <a:pt x="91180" y="46768"/>
                  </a:lnTo>
                  <a:lnTo>
                    <a:pt x="83936" y="36093"/>
                  </a:lnTo>
                  <a:lnTo>
                    <a:pt x="73210" y="28883"/>
                  </a:lnTo>
                  <a:lnTo>
                    <a:pt x="60101" y="26237"/>
                  </a:lnTo>
                  <a:lnTo>
                    <a:pt x="108468" y="26237"/>
                  </a:lnTo>
                  <a:lnTo>
                    <a:pt x="115460" y="36532"/>
                  </a:lnTo>
                  <a:lnTo>
                    <a:pt x="120202" y="59815"/>
                  </a:lnTo>
                  <a:lnTo>
                    <a:pt x="115460" y="83097"/>
                  </a:lnTo>
                  <a:lnTo>
                    <a:pt x="108468" y="93393"/>
                  </a:lnTo>
                  <a:close/>
                </a:path>
              </a:pathLst>
            </a:custGeom>
            <a:solidFill>
              <a:srgbClr val="0F086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7222618" y="2613703"/>
              <a:ext cx="120650" cy="120014"/>
            </a:xfrm>
            <a:custGeom>
              <a:avLst/>
              <a:gdLst/>
              <a:ahLst/>
              <a:cxnLst/>
              <a:rect l="l" t="t" r="r" b="b"/>
              <a:pathLst>
                <a:path w="120650" h="120014">
                  <a:moveTo>
                    <a:pt x="120202" y="59815"/>
                  </a:moveTo>
                  <a:lnTo>
                    <a:pt x="115460" y="36532"/>
                  </a:lnTo>
                  <a:lnTo>
                    <a:pt x="102547" y="17519"/>
                  </a:lnTo>
                  <a:lnTo>
                    <a:pt x="83437" y="4700"/>
                  </a:lnTo>
                  <a:lnTo>
                    <a:pt x="60101" y="0"/>
                  </a:lnTo>
                  <a:lnTo>
                    <a:pt x="36707" y="4700"/>
                  </a:lnTo>
                  <a:lnTo>
                    <a:pt x="17603" y="17519"/>
                  </a:lnTo>
                  <a:lnTo>
                    <a:pt x="4723" y="36532"/>
                  </a:lnTo>
                  <a:lnTo>
                    <a:pt x="0" y="59815"/>
                  </a:lnTo>
                  <a:lnTo>
                    <a:pt x="4742" y="83097"/>
                  </a:lnTo>
                  <a:lnTo>
                    <a:pt x="17654" y="102110"/>
                  </a:lnTo>
                  <a:lnTo>
                    <a:pt x="36765" y="114929"/>
                  </a:lnTo>
                  <a:lnTo>
                    <a:pt x="60101" y="119630"/>
                  </a:lnTo>
                  <a:lnTo>
                    <a:pt x="83437" y="114929"/>
                  </a:lnTo>
                  <a:lnTo>
                    <a:pt x="102547" y="102110"/>
                  </a:lnTo>
                  <a:lnTo>
                    <a:pt x="115460" y="83097"/>
                  </a:lnTo>
                  <a:lnTo>
                    <a:pt x="120202" y="59815"/>
                  </a:lnTo>
                  <a:close/>
                </a:path>
                <a:path w="120650" h="120014">
                  <a:moveTo>
                    <a:pt x="26362" y="59815"/>
                  </a:moveTo>
                  <a:lnTo>
                    <a:pt x="29021" y="46768"/>
                  </a:lnTo>
                  <a:lnTo>
                    <a:pt x="36265" y="36093"/>
                  </a:lnTo>
                  <a:lnTo>
                    <a:pt x="46992" y="28883"/>
                  </a:lnTo>
                  <a:lnTo>
                    <a:pt x="60101" y="26237"/>
                  </a:lnTo>
                  <a:lnTo>
                    <a:pt x="73210" y="28883"/>
                  </a:lnTo>
                  <a:lnTo>
                    <a:pt x="83936" y="36093"/>
                  </a:lnTo>
                  <a:lnTo>
                    <a:pt x="91180" y="46768"/>
                  </a:lnTo>
                  <a:lnTo>
                    <a:pt x="93839" y="59815"/>
                  </a:lnTo>
                  <a:lnTo>
                    <a:pt x="91180" y="72861"/>
                  </a:lnTo>
                  <a:lnTo>
                    <a:pt x="83936" y="83537"/>
                  </a:lnTo>
                  <a:lnTo>
                    <a:pt x="73210" y="90746"/>
                  </a:lnTo>
                  <a:lnTo>
                    <a:pt x="60101" y="93393"/>
                  </a:lnTo>
                  <a:lnTo>
                    <a:pt x="46992" y="90746"/>
                  </a:lnTo>
                  <a:lnTo>
                    <a:pt x="36265" y="83537"/>
                  </a:lnTo>
                  <a:lnTo>
                    <a:pt x="29021" y="72861"/>
                  </a:lnTo>
                  <a:lnTo>
                    <a:pt x="26362" y="59815"/>
                  </a:lnTo>
                  <a:close/>
                </a:path>
              </a:pathLst>
            </a:custGeom>
            <a:ln w="13626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7269470" y="2499102"/>
              <a:ext cx="26670" cy="76835"/>
            </a:xfrm>
            <a:custGeom>
              <a:avLst/>
              <a:gdLst/>
              <a:ahLst/>
              <a:cxnLst/>
              <a:rect l="l" t="t" r="r" b="b"/>
              <a:pathLst>
                <a:path w="26670" h="76835">
                  <a:moveTo>
                    <a:pt x="13249" y="76672"/>
                  </a:moveTo>
                  <a:lnTo>
                    <a:pt x="20489" y="76672"/>
                  </a:lnTo>
                  <a:lnTo>
                    <a:pt x="26499" y="70826"/>
                  </a:lnTo>
                  <a:lnTo>
                    <a:pt x="26499" y="63485"/>
                  </a:lnTo>
                  <a:lnTo>
                    <a:pt x="26499" y="13186"/>
                  </a:lnTo>
                  <a:lnTo>
                    <a:pt x="26499" y="5981"/>
                  </a:lnTo>
                  <a:lnTo>
                    <a:pt x="20625" y="0"/>
                  </a:lnTo>
                  <a:lnTo>
                    <a:pt x="13249" y="0"/>
                  </a:lnTo>
                  <a:lnTo>
                    <a:pt x="6010" y="0"/>
                  </a:lnTo>
                  <a:lnTo>
                    <a:pt x="0" y="5845"/>
                  </a:lnTo>
                  <a:lnTo>
                    <a:pt x="0" y="13186"/>
                  </a:lnTo>
                  <a:lnTo>
                    <a:pt x="0" y="63485"/>
                  </a:lnTo>
                  <a:lnTo>
                    <a:pt x="0" y="70826"/>
                  </a:lnTo>
                  <a:lnTo>
                    <a:pt x="5873" y="76672"/>
                  </a:lnTo>
                  <a:lnTo>
                    <a:pt x="13249" y="76672"/>
                  </a:lnTo>
                  <a:close/>
                </a:path>
              </a:pathLst>
            </a:custGeom>
            <a:ln w="1365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7333122" y="2528194"/>
              <a:ext cx="59690" cy="69215"/>
            </a:xfrm>
            <a:custGeom>
              <a:avLst/>
              <a:gdLst/>
              <a:ahLst/>
              <a:cxnLst/>
              <a:rect l="l" t="t" r="r" b="b"/>
              <a:pathLst>
                <a:path w="59690" h="69214">
                  <a:moveTo>
                    <a:pt x="19123" y="68787"/>
                  </a:moveTo>
                  <a:lnTo>
                    <a:pt x="15025" y="68787"/>
                  </a:lnTo>
                  <a:lnTo>
                    <a:pt x="12293" y="68787"/>
                  </a:lnTo>
                  <a:lnTo>
                    <a:pt x="9561" y="67971"/>
                  </a:lnTo>
                  <a:lnTo>
                    <a:pt x="1365" y="61990"/>
                  </a:lnTo>
                  <a:lnTo>
                    <a:pt x="0" y="53697"/>
                  </a:lnTo>
                  <a:lnTo>
                    <a:pt x="4371" y="47852"/>
                  </a:lnTo>
                  <a:lnTo>
                    <a:pt x="38246" y="1359"/>
                  </a:lnTo>
                  <a:lnTo>
                    <a:pt x="46578" y="0"/>
                  </a:lnTo>
                  <a:lnTo>
                    <a:pt x="58325" y="8564"/>
                  </a:lnTo>
                  <a:lnTo>
                    <a:pt x="59554" y="16857"/>
                  </a:lnTo>
                  <a:lnTo>
                    <a:pt x="23084" y="66884"/>
                  </a:lnTo>
                  <a:lnTo>
                    <a:pt x="19123" y="68787"/>
                  </a:lnTo>
                  <a:close/>
                </a:path>
              </a:pathLst>
            </a:custGeom>
            <a:solidFill>
              <a:srgbClr val="0F086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7333122" y="2528194"/>
              <a:ext cx="59690" cy="69215"/>
            </a:xfrm>
            <a:custGeom>
              <a:avLst/>
              <a:gdLst/>
              <a:ahLst/>
              <a:cxnLst/>
              <a:rect l="l" t="t" r="r" b="b"/>
              <a:pathLst>
                <a:path w="59690" h="69214">
                  <a:moveTo>
                    <a:pt x="15025" y="68787"/>
                  </a:moveTo>
                  <a:lnTo>
                    <a:pt x="19123" y="68787"/>
                  </a:lnTo>
                  <a:lnTo>
                    <a:pt x="23084" y="66884"/>
                  </a:lnTo>
                  <a:lnTo>
                    <a:pt x="25679" y="63349"/>
                  </a:lnTo>
                  <a:lnTo>
                    <a:pt x="55320" y="22702"/>
                  </a:lnTo>
                  <a:lnTo>
                    <a:pt x="59554" y="16857"/>
                  </a:lnTo>
                  <a:lnTo>
                    <a:pt x="58325" y="8564"/>
                  </a:lnTo>
                  <a:lnTo>
                    <a:pt x="52452" y="4350"/>
                  </a:lnTo>
                  <a:lnTo>
                    <a:pt x="46578" y="0"/>
                  </a:lnTo>
                  <a:lnTo>
                    <a:pt x="38246" y="1359"/>
                  </a:lnTo>
                  <a:lnTo>
                    <a:pt x="34011" y="7205"/>
                  </a:lnTo>
                  <a:lnTo>
                    <a:pt x="4371" y="47852"/>
                  </a:lnTo>
                  <a:lnTo>
                    <a:pt x="0" y="53697"/>
                  </a:lnTo>
                  <a:lnTo>
                    <a:pt x="1365" y="61990"/>
                  </a:lnTo>
                  <a:lnTo>
                    <a:pt x="7239" y="66204"/>
                  </a:lnTo>
                  <a:lnTo>
                    <a:pt x="9561" y="67971"/>
                  </a:lnTo>
                  <a:lnTo>
                    <a:pt x="12293" y="68787"/>
                  </a:lnTo>
                  <a:lnTo>
                    <a:pt x="15025" y="68787"/>
                  </a:lnTo>
                  <a:close/>
                </a:path>
              </a:pathLst>
            </a:custGeom>
            <a:ln w="1363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7373827" y="2608945"/>
              <a:ext cx="78105" cy="43815"/>
            </a:xfrm>
            <a:custGeom>
              <a:avLst/>
              <a:gdLst/>
              <a:ahLst/>
              <a:cxnLst/>
              <a:rect l="l" t="t" r="r" b="b"/>
              <a:pathLst>
                <a:path w="78104" h="43814">
                  <a:moveTo>
                    <a:pt x="16118" y="43501"/>
                  </a:moveTo>
                  <a:lnTo>
                    <a:pt x="9151" y="43501"/>
                  </a:lnTo>
                  <a:lnTo>
                    <a:pt x="3961" y="39967"/>
                  </a:lnTo>
                  <a:lnTo>
                    <a:pt x="2185" y="34393"/>
                  </a:lnTo>
                  <a:lnTo>
                    <a:pt x="0" y="27460"/>
                  </a:lnTo>
                  <a:lnTo>
                    <a:pt x="3824" y="19983"/>
                  </a:lnTo>
                  <a:lnTo>
                    <a:pt x="65701" y="0"/>
                  </a:lnTo>
                  <a:lnTo>
                    <a:pt x="73077" y="3806"/>
                  </a:lnTo>
                  <a:lnTo>
                    <a:pt x="77721" y="17672"/>
                  </a:lnTo>
                  <a:lnTo>
                    <a:pt x="73897" y="25149"/>
                  </a:lnTo>
                  <a:lnTo>
                    <a:pt x="18849" y="42822"/>
                  </a:lnTo>
                  <a:lnTo>
                    <a:pt x="16118" y="43501"/>
                  </a:lnTo>
                  <a:close/>
                </a:path>
              </a:pathLst>
            </a:custGeom>
            <a:solidFill>
              <a:srgbClr val="0F086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7373827" y="2608945"/>
              <a:ext cx="78105" cy="43815"/>
            </a:xfrm>
            <a:custGeom>
              <a:avLst/>
              <a:gdLst/>
              <a:ahLst/>
              <a:cxnLst/>
              <a:rect l="l" t="t" r="r" b="b"/>
              <a:pathLst>
                <a:path w="78104" h="43814">
                  <a:moveTo>
                    <a:pt x="2185" y="34393"/>
                  </a:moveTo>
                  <a:lnTo>
                    <a:pt x="3961" y="39967"/>
                  </a:lnTo>
                  <a:lnTo>
                    <a:pt x="9151" y="43501"/>
                  </a:lnTo>
                  <a:lnTo>
                    <a:pt x="14752" y="43501"/>
                  </a:lnTo>
                  <a:lnTo>
                    <a:pt x="16118" y="43501"/>
                  </a:lnTo>
                  <a:lnTo>
                    <a:pt x="17484" y="43230"/>
                  </a:lnTo>
                  <a:lnTo>
                    <a:pt x="18849" y="42822"/>
                  </a:lnTo>
                  <a:lnTo>
                    <a:pt x="66930" y="27324"/>
                  </a:lnTo>
                  <a:lnTo>
                    <a:pt x="73897" y="25149"/>
                  </a:lnTo>
                  <a:lnTo>
                    <a:pt x="77721" y="17672"/>
                  </a:lnTo>
                  <a:lnTo>
                    <a:pt x="75399" y="10739"/>
                  </a:lnTo>
                  <a:lnTo>
                    <a:pt x="73077" y="3806"/>
                  </a:lnTo>
                  <a:lnTo>
                    <a:pt x="65701" y="0"/>
                  </a:lnTo>
                  <a:lnTo>
                    <a:pt x="58735" y="2311"/>
                  </a:lnTo>
                  <a:lnTo>
                    <a:pt x="10654" y="17808"/>
                  </a:lnTo>
                  <a:lnTo>
                    <a:pt x="3824" y="19983"/>
                  </a:lnTo>
                  <a:lnTo>
                    <a:pt x="0" y="27460"/>
                  </a:lnTo>
                  <a:lnTo>
                    <a:pt x="2185" y="34393"/>
                  </a:lnTo>
                  <a:close/>
                </a:path>
              </a:pathLst>
            </a:custGeom>
            <a:ln w="1360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7373964" y="2693094"/>
              <a:ext cx="78105" cy="43815"/>
            </a:xfrm>
            <a:custGeom>
              <a:avLst/>
              <a:gdLst/>
              <a:ahLst/>
              <a:cxnLst/>
              <a:rect l="l" t="t" r="r" b="b"/>
              <a:pathLst>
                <a:path w="78104" h="43814">
                  <a:moveTo>
                    <a:pt x="68296" y="43366"/>
                  </a:moveTo>
                  <a:lnTo>
                    <a:pt x="62696" y="43366"/>
                  </a:lnTo>
                  <a:lnTo>
                    <a:pt x="61330" y="43366"/>
                  </a:lnTo>
                  <a:lnTo>
                    <a:pt x="59964" y="43094"/>
                  </a:lnTo>
                  <a:lnTo>
                    <a:pt x="3688" y="24877"/>
                  </a:lnTo>
                  <a:lnTo>
                    <a:pt x="0" y="17536"/>
                  </a:lnTo>
                  <a:lnTo>
                    <a:pt x="4507" y="3670"/>
                  </a:lnTo>
                  <a:lnTo>
                    <a:pt x="11883" y="0"/>
                  </a:lnTo>
                  <a:lnTo>
                    <a:pt x="73760" y="19983"/>
                  </a:lnTo>
                  <a:lnTo>
                    <a:pt x="77585" y="27324"/>
                  </a:lnTo>
                  <a:lnTo>
                    <a:pt x="73487" y="39831"/>
                  </a:lnTo>
                  <a:lnTo>
                    <a:pt x="68296" y="43366"/>
                  </a:lnTo>
                  <a:close/>
                </a:path>
              </a:pathLst>
            </a:custGeom>
            <a:solidFill>
              <a:srgbClr val="0F086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7373964" y="2693094"/>
              <a:ext cx="78105" cy="43815"/>
            </a:xfrm>
            <a:custGeom>
              <a:avLst/>
              <a:gdLst/>
              <a:ahLst/>
              <a:cxnLst/>
              <a:rect l="l" t="t" r="r" b="b"/>
              <a:pathLst>
                <a:path w="78104" h="43814">
                  <a:moveTo>
                    <a:pt x="62696" y="43366"/>
                  </a:moveTo>
                  <a:lnTo>
                    <a:pt x="68296" y="43366"/>
                  </a:lnTo>
                  <a:lnTo>
                    <a:pt x="73487" y="39831"/>
                  </a:lnTo>
                  <a:lnTo>
                    <a:pt x="75263" y="34257"/>
                  </a:lnTo>
                  <a:lnTo>
                    <a:pt x="77585" y="27324"/>
                  </a:lnTo>
                  <a:lnTo>
                    <a:pt x="73760" y="19983"/>
                  </a:lnTo>
                  <a:lnTo>
                    <a:pt x="66794" y="17672"/>
                  </a:lnTo>
                  <a:lnTo>
                    <a:pt x="18849" y="2175"/>
                  </a:lnTo>
                  <a:lnTo>
                    <a:pt x="11883" y="0"/>
                  </a:lnTo>
                  <a:lnTo>
                    <a:pt x="4507" y="3670"/>
                  </a:lnTo>
                  <a:lnTo>
                    <a:pt x="2185" y="10603"/>
                  </a:lnTo>
                  <a:lnTo>
                    <a:pt x="0" y="17536"/>
                  </a:lnTo>
                  <a:lnTo>
                    <a:pt x="3688" y="24877"/>
                  </a:lnTo>
                  <a:lnTo>
                    <a:pt x="10654" y="27188"/>
                  </a:lnTo>
                  <a:lnTo>
                    <a:pt x="58598" y="42686"/>
                  </a:lnTo>
                  <a:lnTo>
                    <a:pt x="59964" y="43094"/>
                  </a:lnTo>
                  <a:lnTo>
                    <a:pt x="61330" y="43366"/>
                  </a:lnTo>
                  <a:lnTo>
                    <a:pt x="62696" y="43366"/>
                  </a:lnTo>
                  <a:close/>
                </a:path>
              </a:pathLst>
            </a:custGeom>
            <a:ln w="1360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7333122" y="2748287"/>
              <a:ext cx="59690" cy="69215"/>
            </a:xfrm>
            <a:custGeom>
              <a:avLst/>
              <a:gdLst/>
              <a:ahLst/>
              <a:cxnLst/>
              <a:rect l="l" t="t" r="r" b="b"/>
              <a:pathLst>
                <a:path w="59690" h="69214">
                  <a:moveTo>
                    <a:pt x="47398" y="68787"/>
                  </a:moveTo>
                  <a:lnTo>
                    <a:pt x="40568" y="68787"/>
                  </a:lnTo>
                  <a:lnTo>
                    <a:pt x="36607" y="66884"/>
                  </a:lnTo>
                  <a:lnTo>
                    <a:pt x="4371" y="22702"/>
                  </a:lnTo>
                  <a:lnTo>
                    <a:pt x="0" y="16857"/>
                  </a:lnTo>
                  <a:lnTo>
                    <a:pt x="1365" y="8564"/>
                  </a:lnTo>
                  <a:lnTo>
                    <a:pt x="7239" y="4350"/>
                  </a:lnTo>
                  <a:lnTo>
                    <a:pt x="13249" y="0"/>
                  </a:lnTo>
                  <a:lnTo>
                    <a:pt x="21445" y="1359"/>
                  </a:lnTo>
                  <a:lnTo>
                    <a:pt x="55320" y="47852"/>
                  </a:lnTo>
                  <a:lnTo>
                    <a:pt x="59691" y="53697"/>
                  </a:lnTo>
                  <a:lnTo>
                    <a:pt x="58325" y="61990"/>
                  </a:lnTo>
                  <a:lnTo>
                    <a:pt x="50129" y="67971"/>
                  </a:lnTo>
                  <a:lnTo>
                    <a:pt x="47398" y="68787"/>
                  </a:lnTo>
                  <a:close/>
                </a:path>
              </a:pathLst>
            </a:custGeom>
            <a:solidFill>
              <a:srgbClr val="0F086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7333122" y="2748287"/>
              <a:ext cx="59690" cy="69215"/>
            </a:xfrm>
            <a:custGeom>
              <a:avLst/>
              <a:gdLst/>
              <a:ahLst/>
              <a:cxnLst/>
              <a:rect l="l" t="t" r="r" b="b"/>
              <a:pathLst>
                <a:path w="59690" h="69214">
                  <a:moveTo>
                    <a:pt x="7239" y="4350"/>
                  </a:moveTo>
                  <a:lnTo>
                    <a:pt x="1365" y="8564"/>
                  </a:lnTo>
                  <a:lnTo>
                    <a:pt x="0" y="16857"/>
                  </a:lnTo>
                  <a:lnTo>
                    <a:pt x="4371" y="22702"/>
                  </a:lnTo>
                  <a:lnTo>
                    <a:pt x="34011" y="63349"/>
                  </a:lnTo>
                  <a:lnTo>
                    <a:pt x="36607" y="66884"/>
                  </a:lnTo>
                  <a:lnTo>
                    <a:pt x="40568" y="68787"/>
                  </a:lnTo>
                  <a:lnTo>
                    <a:pt x="44666" y="68787"/>
                  </a:lnTo>
                  <a:lnTo>
                    <a:pt x="47398" y="68787"/>
                  </a:lnTo>
                  <a:lnTo>
                    <a:pt x="50129" y="67971"/>
                  </a:lnTo>
                  <a:lnTo>
                    <a:pt x="52452" y="66204"/>
                  </a:lnTo>
                  <a:lnTo>
                    <a:pt x="58325" y="61990"/>
                  </a:lnTo>
                  <a:lnTo>
                    <a:pt x="59691" y="53697"/>
                  </a:lnTo>
                  <a:lnTo>
                    <a:pt x="55320" y="47852"/>
                  </a:lnTo>
                  <a:lnTo>
                    <a:pt x="25679" y="7205"/>
                  </a:lnTo>
                  <a:lnTo>
                    <a:pt x="21445" y="1359"/>
                  </a:lnTo>
                  <a:lnTo>
                    <a:pt x="13249" y="0"/>
                  </a:lnTo>
                  <a:lnTo>
                    <a:pt x="7239" y="4350"/>
                  </a:lnTo>
                  <a:close/>
                </a:path>
              </a:pathLst>
            </a:custGeom>
            <a:ln w="1363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7269470" y="2771262"/>
              <a:ext cx="26670" cy="76835"/>
            </a:xfrm>
            <a:custGeom>
              <a:avLst/>
              <a:gdLst/>
              <a:ahLst/>
              <a:cxnLst/>
              <a:rect l="l" t="t" r="r" b="b"/>
              <a:pathLst>
                <a:path w="26670" h="76835">
                  <a:moveTo>
                    <a:pt x="20489" y="76672"/>
                  </a:moveTo>
                  <a:lnTo>
                    <a:pt x="5873" y="76672"/>
                  </a:lnTo>
                  <a:lnTo>
                    <a:pt x="0" y="70690"/>
                  </a:lnTo>
                  <a:lnTo>
                    <a:pt x="0" y="5845"/>
                  </a:lnTo>
                  <a:lnTo>
                    <a:pt x="6010" y="0"/>
                  </a:lnTo>
                  <a:lnTo>
                    <a:pt x="13249" y="0"/>
                  </a:lnTo>
                  <a:lnTo>
                    <a:pt x="20489" y="0"/>
                  </a:lnTo>
                  <a:lnTo>
                    <a:pt x="26362" y="5845"/>
                  </a:lnTo>
                  <a:lnTo>
                    <a:pt x="26499" y="13186"/>
                  </a:lnTo>
                  <a:lnTo>
                    <a:pt x="26499" y="70826"/>
                  </a:lnTo>
                  <a:lnTo>
                    <a:pt x="20489" y="76672"/>
                  </a:lnTo>
                  <a:close/>
                </a:path>
              </a:pathLst>
            </a:custGeom>
            <a:solidFill>
              <a:srgbClr val="0F086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7269470" y="2771262"/>
              <a:ext cx="26670" cy="76835"/>
            </a:xfrm>
            <a:custGeom>
              <a:avLst/>
              <a:gdLst/>
              <a:ahLst/>
              <a:cxnLst/>
              <a:rect l="l" t="t" r="r" b="b"/>
              <a:pathLst>
                <a:path w="26670" h="76835">
                  <a:moveTo>
                    <a:pt x="13249" y="0"/>
                  </a:moveTo>
                  <a:lnTo>
                    <a:pt x="6010" y="0"/>
                  </a:lnTo>
                  <a:lnTo>
                    <a:pt x="0" y="5845"/>
                  </a:lnTo>
                  <a:lnTo>
                    <a:pt x="0" y="13186"/>
                  </a:lnTo>
                  <a:lnTo>
                    <a:pt x="0" y="63485"/>
                  </a:lnTo>
                  <a:lnTo>
                    <a:pt x="0" y="70690"/>
                  </a:lnTo>
                  <a:lnTo>
                    <a:pt x="5873" y="76672"/>
                  </a:lnTo>
                  <a:lnTo>
                    <a:pt x="13249" y="76672"/>
                  </a:lnTo>
                  <a:lnTo>
                    <a:pt x="20489" y="76672"/>
                  </a:lnTo>
                  <a:lnTo>
                    <a:pt x="26499" y="70826"/>
                  </a:lnTo>
                  <a:lnTo>
                    <a:pt x="26499" y="63485"/>
                  </a:lnTo>
                  <a:lnTo>
                    <a:pt x="26499" y="13186"/>
                  </a:lnTo>
                  <a:lnTo>
                    <a:pt x="26362" y="5845"/>
                  </a:lnTo>
                  <a:lnTo>
                    <a:pt x="20489" y="0"/>
                  </a:lnTo>
                  <a:lnTo>
                    <a:pt x="13249" y="0"/>
                  </a:lnTo>
                  <a:close/>
                </a:path>
              </a:pathLst>
            </a:custGeom>
            <a:ln w="1365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7172488" y="2748287"/>
              <a:ext cx="59690" cy="69215"/>
            </a:xfrm>
            <a:custGeom>
              <a:avLst/>
              <a:gdLst/>
              <a:ahLst/>
              <a:cxnLst/>
              <a:rect l="l" t="t" r="r" b="b"/>
              <a:pathLst>
                <a:path w="59690" h="69214">
                  <a:moveTo>
                    <a:pt x="19123" y="68787"/>
                  </a:moveTo>
                  <a:lnTo>
                    <a:pt x="12293" y="68787"/>
                  </a:lnTo>
                  <a:lnTo>
                    <a:pt x="9561" y="67971"/>
                  </a:lnTo>
                  <a:lnTo>
                    <a:pt x="1365" y="61990"/>
                  </a:lnTo>
                  <a:lnTo>
                    <a:pt x="0" y="53697"/>
                  </a:lnTo>
                  <a:lnTo>
                    <a:pt x="4371" y="47852"/>
                  </a:lnTo>
                  <a:lnTo>
                    <a:pt x="34011" y="7205"/>
                  </a:lnTo>
                  <a:lnTo>
                    <a:pt x="38246" y="1359"/>
                  </a:lnTo>
                  <a:lnTo>
                    <a:pt x="46578" y="0"/>
                  </a:lnTo>
                  <a:lnTo>
                    <a:pt x="58325" y="8564"/>
                  </a:lnTo>
                  <a:lnTo>
                    <a:pt x="59554" y="16857"/>
                  </a:lnTo>
                  <a:lnTo>
                    <a:pt x="23084" y="66884"/>
                  </a:lnTo>
                  <a:lnTo>
                    <a:pt x="19123" y="68787"/>
                  </a:lnTo>
                  <a:close/>
                </a:path>
              </a:pathLst>
            </a:custGeom>
            <a:solidFill>
              <a:srgbClr val="0F086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7172488" y="2748287"/>
              <a:ext cx="59690" cy="69215"/>
            </a:xfrm>
            <a:custGeom>
              <a:avLst/>
              <a:gdLst/>
              <a:ahLst/>
              <a:cxnLst/>
              <a:rect l="l" t="t" r="r" b="b"/>
              <a:pathLst>
                <a:path w="59690" h="69214">
                  <a:moveTo>
                    <a:pt x="34011" y="7205"/>
                  </a:moveTo>
                  <a:lnTo>
                    <a:pt x="4371" y="47852"/>
                  </a:lnTo>
                  <a:lnTo>
                    <a:pt x="0" y="53697"/>
                  </a:lnTo>
                  <a:lnTo>
                    <a:pt x="1365" y="61990"/>
                  </a:lnTo>
                  <a:lnTo>
                    <a:pt x="7239" y="66204"/>
                  </a:lnTo>
                  <a:lnTo>
                    <a:pt x="9561" y="67971"/>
                  </a:lnTo>
                  <a:lnTo>
                    <a:pt x="12293" y="68787"/>
                  </a:lnTo>
                  <a:lnTo>
                    <a:pt x="15025" y="68787"/>
                  </a:lnTo>
                  <a:lnTo>
                    <a:pt x="19123" y="68787"/>
                  </a:lnTo>
                  <a:lnTo>
                    <a:pt x="23084" y="66884"/>
                  </a:lnTo>
                  <a:lnTo>
                    <a:pt x="25679" y="63349"/>
                  </a:lnTo>
                  <a:lnTo>
                    <a:pt x="55320" y="22702"/>
                  </a:lnTo>
                  <a:lnTo>
                    <a:pt x="59554" y="16857"/>
                  </a:lnTo>
                  <a:lnTo>
                    <a:pt x="58325" y="8564"/>
                  </a:lnTo>
                  <a:lnTo>
                    <a:pt x="52452" y="4350"/>
                  </a:lnTo>
                  <a:lnTo>
                    <a:pt x="46578" y="0"/>
                  </a:lnTo>
                  <a:lnTo>
                    <a:pt x="38246" y="1359"/>
                  </a:lnTo>
                  <a:lnTo>
                    <a:pt x="34011" y="7205"/>
                  </a:lnTo>
                  <a:close/>
                </a:path>
              </a:pathLst>
            </a:custGeom>
            <a:ln w="1363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7113889" y="2693094"/>
              <a:ext cx="78105" cy="43815"/>
            </a:xfrm>
            <a:custGeom>
              <a:avLst/>
              <a:gdLst/>
              <a:ahLst/>
              <a:cxnLst/>
              <a:rect l="l" t="t" r="r" b="b"/>
              <a:pathLst>
                <a:path w="78104" h="43814">
                  <a:moveTo>
                    <a:pt x="16254" y="43366"/>
                  </a:moveTo>
                  <a:lnTo>
                    <a:pt x="9288" y="43366"/>
                  </a:lnTo>
                  <a:lnTo>
                    <a:pt x="4097" y="39831"/>
                  </a:lnTo>
                  <a:lnTo>
                    <a:pt x="0" y="27324"/>
                  </a:lnTo>
                  <a:lnTo>
                    <a:pt x="3824" y="19983"/>
                  </a:lnTo>
                  <a:lnTo>
                    <a:pt x="65701" y="0"/>
                  </a:lnTo>
                  <a:lnTo>
                    <a:pt x="73077" y="3670"/>
                  </a:lnTo>
                  <a:lnTo>
                    <a:pt x="75399" y="10603"/>
                  </a:lnTo>
                  <a:lnTo>
                    <a:pt x="77585" y="17536"/>
                  </a:lnTo>
                  <a:lnTo>
                    <a:pt x="73897" y="24877"/>
                  </a:lnTo>
                  <a:lnTo>
                    <a:pt x="18986" y="42686"/>
                  </a:lnTo>
                  <a:lnTo>
                    <a:pt x="16254" y="43366"/>
                  </a:lnTo>
                  <a:close/>
                </a:path>
              </a:pathLst>
            </a:custGeom>
            <a:solidFill>
              <a:srgbClr val="0F086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7113889" y="2693094"/>
              <a:ext cx="78105" cy="43815"/>
            </a:xfrm>
            <a:custGeom>
              <a:avLst/>
              <a:gdLst/>
              <a:ahLst/>
              <a:cxnLst/>
              <a:rect l="l" t="t" r="r" b="b"/>
              <a:pathLst>
                <a:path w="78104" h="43814">
                  <a:moveTo>
                    <a:pt x="75399" y="10603"/>
                  </a:moveTo>
                  <a:lnTo>
                    <a:pt x="73077" y="3670"/>
                  </a:lnTo>
                  <a:lnTo>
                    <a:pt x="65701" y="0"/>
                  </a:lnTo>
                  <a:lnTo>
                    <a:pt x="58735" y="2175"/>
                  </a:lnTo>
                  <a:lnTo>
                    <a:pt x="10790" y="17672"/>
                  </a:lnTo>
                  <a:lnTo>
                    <a:pt x="3824" y="19983"/>
                  </a:lnTo>
                  <a:lnTo>
                    <a:pt x="0" y="27324"/>
                  </a:lnTo>
                  <a:lnTo>
                    <a:pt x="2322" y="34257"/>
                  </a:lnTo>
                  <a:lnTo>
                    <a:pt x="4097" y="39831"/>
                  </a:lnTo>
                  <a:lnTo>
                    <a:pt x="9288" y="43366"/>
                  </a:lnTo>
                  <a:lnTo>
                    <a:pt x="14888" y="43366"/>
                  </a:lnTo>
                  <a:lnTo>
                    <a:pt x="16254" y="43366"/>
                  </a:lnTo>
                  <a:lnTo>
                    <a:pt x="66930" y="27188"/>
                  </a:lnTo>
                  <a:lnTo>
                    <a:pt x="77585" y="17536"/>
                  </a:lnTo>
                  <a:lnTo>
                    <a:pt x="75399" y="10603"/>
                  </a:lnTo>
                  <a:close/>
                </a:path>
              </a:pathLst>
            </a:custGeom>
            <a:ln w="1360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7113751" y="2608945"/>
              <a:ext cx="78105" cy="43815"/>
            </a:xfrm>
            <a:custGeom>
              <a:avLst/>
              <a:gdLst/>
              <a:ahLst/>
              <a:cxnLst/>
              <a:rect l="l" t="t" r="r" b="b"/>
              <a:pathLst>
                <a:path w="78104" h="43814">
                  <a:moveTo>
                    <a:pt x="68706" y="43501"/>
                  </a:moveTo>
                  <a:lnTo>
                    <a:pt x="61740" y="43501"/>
                  </a:lnTo>
                  <a:lnTo>
                    <a:pt x="60374" y="43230"/>
                  </a:lnTo>
                  <a:lnTo>
                    <a:pt x="10927" y="27324"/>
                  </a:lnTo>
                  <a:lnTo>
                    <a:pt x="3961" y="25013"/>
                  </a:lnTo>
                  <a:lnTo>
                    <a:pt x="0" y="17672"/>
                  </a:lnTo>
                  <a:lnTo>
                    <a:pt x="4644" y="3806"/>
                  </a:lnTo>
                  <a:lnTo>
                    <a:pt x="12156" y="0"/>
                  </a:lnTo>
                  <a:lnTo>
                    <a:pt x="18986" y="2311"/>
                  </a:lnTo>
                  <a:lnTo>
                    <a:pt x="74170" y="20119"/>
                  </a:lnTo>
                  <a:lnTo>
                    <a:pt x="77858" y="27460"/>
                  </a:lnTo>
                  <a:lnTo>
                    <a:pt x="73897" y="39967"/>
                  </a:lnTo>
                  <a:lnTo>
                    <a:pt x="68706" y="43501"/>
                  </a:lnTo>
                  <a:close/>
                </a:path>
              </a:pathLst>
            </a:custGeom>
            <a:solidFill>
              <a:srgbClr val="0F086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7113751" y="2608945"/>
              <a:ext cx="78105" cy="43815"/>
            </a:xfrm>
            <a:custGeom>
              <a:avLst/>
              <a:gdLst/>
              <a:ahLst/>
              <a:cxnLst/>
              <a:rect l="l" t="t" r="r" b="b"/>
              <a:pathLst>
                <a:path w="78104" h="43814">
                  <a:moveTo>
                    <a:pt x="10927" y="27324"/>
                  </a:moveTo>
                  <a:lnTo>
                    <a:pt x="59008" y="42822"/>
                  </a:lnTo>
                  <a:lnTo>
                    <a:pt x="60374" y="43230"/>
                  </a:lnTo>
                  <a:lnTo>
                    <a:pt x="61740" y="43501"/>
                  </a:lnTo>
                  <a:lnTo>
                    <a:pt x="63106" y="43501"/>
                  </a:lnTo>
                  <a:lnTo>
                    <a:pt x="68706" y="43501"/>
                  </a:lnTo>
                  <a:lnTo>
                    <a:pt x="73897" y="39967"/>
                  </a:lnTo>
                  <a:lnTo>
                    <a:pt x="75672" y="34393"/>
                  </a:lnTo>
                  <a:lnTo>
                    <a:pt x="77858" y="27460"/>
                  </a:lnTo>
                  <a:lnTo>
                    <a:pt x="74170" y="20119"/>
                  </a:lnTo>
                  <a:lnTo>
                    <a:pt x="67204" y="17808"/>
                  </a:lnTo>
                  <a:lnTo>
                    <a:pt x="18986" y="2311"/>
                  </a:lnTo>
                  <a:lnTo>
                    <a:pt x="12156" y="0"/>
                  </a:lnTo>
                  <a:lnTo>
                    <a:pt x="4644" y="3806"/>
                  </a:lnTo>
                  <a:lnTo>
                    <a:pt x="2322" y="10739"/>
                  </a:lnTo>
                  <a:lnTo>
                    <a:pt x="0" y="17672"/>
                  </a:lnTo>
                  <a:lnTo>
                    <a:pt x="3961" y="25013"/>
                  </a:lnTo>
                  <a:lnTo>
                    <a:pt x="10927" y="27324"/>
                  </a:lnTo>
                  <a:close/>
                </a:path>
              </a:pathLst>
            </a:custGeom>
            <a:ln w="1360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7172488" y="2528194"/>
              <a:ext cx="59690" cy="69215"/>
            </a:xfrm>
            <a:custGeom>
              <a:avLst/>
              <a:gdLst/>
              <a:ahLst/>
              <a:cxnLst/>
              <a:rect l="l" t="t" r="r" b="b"/>
              <a:pathLst>
                <a:path w="59690" h="69214">
                  <a:moveTo>
                    <a:pt x="47398" y="68787"/>
                  </a:moveTo>
                  <a:lnTo>
                    <a:pt x="40568" y="68787"/>
                  </a:lnTo>
                  <a:lnTo>
                    <a:pt x="36607" y="66884"/>
                  </a:lnTo>
                  <a:lnTo>
                    <a:pt x="34011" y="63349"/>
                  </a:lnTo>
                  <a:lnTo>
                    <a:pt x="4371" y="22702"/>
                  </a:lnTo>
                  <a:lnTo>
                    <a:pt x="0" y="16857"/>
                  </a:lnTo>
                  <a:lnTo>
                    <a:pt x="1365" y="8564"/>
                  </a:lnTo>
                  <a:lnTo>
                    <a:pt x="13113" y="0"/>
                  </a:lnTo>
                  <a:lnTo>
                    <a:pt x="21445" y="1359"/>
                  </a:lnTo>
                  <a:lnTo>
                    <a:pt x="55320" y="47852"/>
                  </a:lnTo>
                  <a:lnTo>
                    <a:pt x="59691" y="53697"/>
                  </a:lnTo>
                  <a:lnTo>
                    <a:pt x="58325" y="61990"/>
                  </a:lnTo>
                  <a:lnTo>
                    <a:pt x="50129" y="67971"/>
                  </a:lnTo>
                  <a:lnTo>
                    <a:pt x="47398" y="68787"/>
                  </a:lnTo>
                  <a:close/>
                </a:path>
              </a:pathLst>
            </a:custGeom>
            <a:solidFill>
              <a:srgbClr val="0F086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7172488" y="2528194"/>
              <a:ext cx="59690" cy="69215"/>
            </a:xfrm>
            <a:custGeom>
              <a:avLst/>
              <a:gdLst/>
              <a:ahLst/>
              <a:cxnLst/>
              <a:rect l="l" t="t" r="r" b="b"/>
              <a:pathLst>
                <a:path w="59690" h="69214">
                  <a:moveTo>
                    <a:pt x="34011" y="63349"/>
                  </a:moveTo>
                  <a:lnTo>
                    <a:pt x="36607" y="66884"/>
                  </a:lnTo>
                  <a:lnTo>
                    <a:pt x="40568" y="68787"/>
                  </a:lnTo>
                  <a:lnTo>
                    <a:pt x="44666" y="68787"/>
                  </a:lnTo>
                  <a:lnTo>
                    <a:pt x="47398" y="68787"/>
                  </a:lnTo>
                  <a:lnTo>
                    <a:pt x="50129" y="67971"/>
                  </a:lnTo>
                  <a:lnTo>
                    <a:pt x="52452" y="66204"/>
                  </a:lnTo>
                  <a:lnTo>
                    <a:pt x="58325" y="61990"/>
                  </a:lnTo>
                  <a:lnTo>
                    <a:pt x="59691" y="53697"/>
                  </a:lnTo>
                  <a:lnTo>
                    <a:pt x="55320" y="47852"/>
                  </a:lnTo>
                  <a:lnTo>
                    <a:pt x="25679" y="7205"/>
                  </a:lnTo>
                  <a:lnTo>
                    <a:pt x="21445" y="1359"/>
                  </a:lnTo>
                  <a:lnTo>
                    <a:pt x="13113" y="0"/>
                  </a:lnTo>
                  <a:lnTo>
                    <a:pt x="7239" y="4350"/>
                  </a:lnTo>
                  <a:lnTo>
                    <a:pt x="1365" y="8564"/>
                  </a:lnTo>
                  <a:lnTo>
                    <a:pt x="0" y="16857"/>
                  </a:lnTo>
                  <a:lnTo>
                    <a:pt x="4371" y="22702"/>
                  </a:lnTo>
                  <a:lnTo>
                    <a:pt x="34011" y="63349"/>
                  </a:lnTo>
                  <a:close/>
                </a:path>
              </a:pathLst>
            </a:custGeom>
            <a:ln w="1363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7304574" y="2847934"/>
              <a:ext cx="743585" cy="467359"/>
            </a:xfrm>
            <a:custGeom>
              <a:avLst/>
              <a:gdLst/>
              <a:ahLst/>
              <a:cxnLst/>
              <a:rect l="l" t="t" r="r" b="b"/>
              <a:pathLst>
                <a:path w="743584" h="467360">
                  <a:moveTo>
                    <a:pt x="743343" y="404840"/>
                  </a:moveTo>
                  <a:lnTo>
                    <a:pt x="0" y="404840"/>
                  </a:lnTo>
                  <a:lnTo>
                    <a:pt x="116924" y="0"/>
                  </a:lnTo>
                  <a:lnTo>
                    <a:pt x="626419" y="0"/>
                  </a:lnTo>
                  <a:lnTo>
                    <a:pt x="634036" y="26373"/>
                  </a:lnTo>
                  <a:lnTo>
                    <a:pt x="136867" y="26373"/>
                  </a:lnTo>
                  <a:lnTo>
                    <a:pt x="92337" y="180397"/>
                  </a:lnTo>
                  <a:lnTo>
                    <a:pt x="384921" y="180397"/>
                  </a:lnTo>
                  <a:lnTo>
                    <a:pt x="384921" y="180533"/>
                  </a:lnTo>
                  <a:lnTo>
                    <a:pt x="678560" y="180533"/>
                  </a:lnTo>
                  <a:lnTo>
                    <a:pt x="686137" y="206770"/>
                  </a:lnTo>
                  <a:lnTo>
                    <a:pt x="84688" y="206770"/>
                  </a:lnTo>
                  <a:lnTo>
                    <a:pt x="35104" y="378603"/>
                  </a:lnTo>
                  <a:lnTo>
                    <a:pt x="735765" y="378603"/>
                  </a:lnTo>
                  <a:lnTo>
                    <a:pt x="743343" y="404840"/>
                  </a:lnTo>
                  <a:close/>
                </a:path>
                <a:path w="743584" h="467360">
                  <a:moveTo>
                    <a:pt x="384921" y="180397"/>
                  </a:moveTo>
                  <a:lnTo>
                    <a:pt x="358558" y="180397"/>
                  </a:lnTo>
                  <a:lnTo>
                    <a:pt x="358558" y="26373"/>
                  </a:lnTo>
                  <a:lnTo>
                    <a:pt x="384921" y="26373"/>
                  </a:lnTo>
                  <a:lnTo>
                    <a:pt x="384921" y="180397"/>
                  </a:lnTo>
                  <a:close/>
                </a:path>
                <a:path w="743584" h="467360">
                  <a:moveTo>
                    <a:pt x="678560" y="180533"/>
                  </a:moveTo>
                  <a:lnTo>
                    <a:pt x="651006" y="180533"/>
                  </a:lnTo>
                  <a:lnTo>
                    <a:pt x="606613" y="26373"/>
                  </a:lnTo>
                  <a:lnTo>
                    <a:pt x="634036" y="26373"/>
                  </a:lnTo>
                  <a:lnTo>
                    <a:pt x="678560" y="180533"/>
                  </a:lnTo>
                  <a:close/>
                </a:path>
                <a:path w="743584" h="467360">
                  <a:moveTo>
                    <a:pt x="384921" y="378603"/>
                  </a:moveTo>
                  <a:lnTo>
                    <a:pt x="358422" y="378603"/>
                  </a:lnTo>
                  <a:lnTo>
                    <a:pt x="358422" y="206770"/>
                  </a:lnTo>
                  <a:lnTo>
                    <a:pt x="384921" y="206770"/>
                  </a:lnTo>
                  <a:lnTo>
                    <a:pt x="384921" y="378603"/>
                  </a:lnTo>
                  <a:close/>
                </a:path>
                <a:path w="743584" h="467360">
                  <a:moveTo>
                    <a:pt x="735765" y="378603"/>
                  </a:moveTo>
                  <a:lnTo>
                    <a:pt x="708239" y="378603"/>
                  </a:lnTo>
                  <a:lnTo>
                    <a:pt x="658655" y="206770"/>
                  </a:lnTo>
                  <a:lnTo>
                    <a:pt x="686137" y="206770"/>
                  </a:lnTo>
                  <a:lnTo>
                    <a:pt x="735765" y="378603"/>
                  </a:lnTo>
                  <a:close/>
                </a:path>
                <a:path w="743584" h="467360">
                  <a:moveTo>
                    <a:pt x="478078" y="466966"/>
                  </a:moveTo>
                  <a:lnTo>
                    <a:pt x="265401" y="466966"/>
                  </a:lnTo>
                  <a:lnTo>
                    <a:pt x="265401" y="404840"/>
                  </a:lnTo>
                  <a:lnTo>
                    <a:pt x="291764" y="404840"/>
                  </a:lnTo>
                  <a:lnTo>
                    <a:pt x="291764" y="440593"/>
                  </a:lnTo>
                  <a:lnTo>
                    <a:pt x="478078" y="440593"/>
                  </a:lnTo>
                  <a:lnTo>
                    <a:pt x="478078" y="466966"/>
                  </a:lnTo>
                  <a:close/>
                </a:path>
                <a:path w="743584" h="467360">
                  <a:moveTo>
                    <a:pt x="478078" y="440593"/>
                  </a:moveTo>
                  <a:lnTo>
                    <a:pt x="451579" y="440593"/>
                  </a:lnTo>
                  <a:lnTo>
                    <a:pt x="451579" y="404840"/>
                  </a:lnTo>
                  <a:lnTo>
                    <a:pt x="478078" y="404840"/>
                  </a:lnTo>
                  <a:lnTo>
                    <a:pt x="478078" y="440593"/>
                  </a:lnTo>
                  <a:close/>
                </a:path>
              </a:pathLst>
            </a:custGeom>
            <a:solidFill>
              <a:srgbClr val="0F086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7304574" y="2847934"/>
              <a:ext cx="743585" cy="467359"/>
            </a:xfrm>
            <a:custGeom>
              <a:avLst/>
              <a:gdLst/>
              <a:ahLst/>
              <a:cxnLst/>
              <a:rect l="l" t="t" r="r" b="b"/>
              <a:pathLst>
                <a:path w="743584" h="467360">
                  <a:moveTo>
                    <a:pt x="743343" y="404840"/>
                  </a:moveTo>
                  <a:lnTo>
                    <a:pt x="626419" y="0"/>
                  </a:lnTo>
                  <a:lnTo>
                    <a:pt x="116924" y="0"/>
                  </a:lnTo>
                  <a:lnTo>
                    <a:pt x="0" y="404840"/>
                  </a:lnTo>
                  <a:lnTo>
                    <a:pt x="265401" y="404840"/>
                  </a:lnTo>
                  <a:lnTo>
                    <a:pt x="265401" y="466966"/>
                  </a:lnTo>
                  <a:lnTo>
                    <a:pt x="478078" y="466966"/>
                  </a:lnTo>
                  <a:lnTo>
                    <a:pt x="478078" y="404840"/>
                  </a:lnTo>
                  <a:lnTo>
                    <a:pt x="743343" y="404840"/>
                  </a:lnTo>
                  <a:close/>
                </a:path>
                <a:path w="743584" h="467360">
                  <a:moveTo>
                    <a:pt x="384921" y="378603"/>
                  </a:moveTo>
                  <a:lnTo>
                    <a:pt x="384921" y="206770"/>
                  </a:lnTo>
                  <a:lnTo>
                    <a:pt x="658655" y="206770"/>
                  </a:lnTo>
                  <a:lnTo>
                    <a:pt x="708239" y="378603"/>
                  </a:lnTo>
                  <a:lnTo>
                    <a:pt x="384921" y="378603"/>
                  </a:lnTo>
                  <a:close/>
                </a:path>
                <a:path w="743584" h="467360">
                  <a:moveTo>
                    <a:pt x="651006" y="180533"/>
                  </a:moveTo>
                  <a:lnTo>
                    <a:pt x="384921" y="180533"/>
                  </a:lnTo>
                  <a:lnTo>
                    <a:pt x="384921" y="26373"/>
                  </a:lnTo>
                  <a:lnTo>
                    <a:pt x="606613" y="26373"/>
                  </a:lnTo>
                  <a:lnTo>
                    <a:pt x="651006" y="180533"/>
                  </a:lnTo>
                  <a:close/>
                </a:path>
                <a:path w="743584" h="467360">
                  <a:moveTo>
                    <a:pt x="136867" y="26373"/>
                  </a:moveTo>
                  <a:lnTo>
                    <a:pt x="358558" y="26373"/>
                  </a:lnTo>
                  <a:lnTo>
                    <a:pt x="358558" y="180397"/>
                  </a:lnTo>
                  <a:lnTo>
                    <a:pt x="92337" y="180397"/>
                  </a:lnTo>
                  <a:lnTo>
                    <a:pt x="136867" y="26373"/>
                  </a:lnTo>
                  <a:close/>
                </a:path>
                <a:path w="743584" h="467360">
                  <a:moveTo>
                    <a:pt x="84688" y="206770"/>
                  </a:moveTo>
                  <a:lnTo>
                    <a:pt x="358422" y="206770"/>
                  </a:lnTo>
                  <a:lnTo>
                    <a:pt x="358422" y="378603"/>
                  </a:lnTo>
                  <a:lnTo>
                    <a:pt x="35104" y="378603"/>
                  </a:lnTo>
                  <a:lnTo>
                    <a:pt x="84688" y="206770"/>
                  </a:lnTo>
                  <a:close/>
                </a:path>
                <a:path w="743584" h="467360">
                  <a:moveTo>
                    <a:pt x="451579" y="440593"/>
                  </a:moveTo>
                  <a:lnTo>
                    <a:pt x="291764" y="440593"/>
                  </a:lnTo>
                  <a:lnTo>
                    <a:pt x="291764" y="404840"/>
                  </a:lnTo>
                  <a:lnTo>
                    <a:pt x="451579" y="404840"/>
                  </a:lnTo>
                  <a:lnTo>
                    <a:pt x="451579" y="440593"/>
                  </a:lnTo>
                  <a:close/>
                </a:path>
              </a:pathLst>
            </a:custGeom>
            <a:ln w="13626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5" name="object 45" descr=""/>
          <p:cNvSpPr txBox="1"/>
          <p:nvPr/>
        </p:nvSpPr>
        <p:spPr>
          <a:xfrm>
            <a:off x="6750085" y="3398804"/>
            <a:ext cx="1884680" cy="1214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70">
              <a:lnSpc>
                <a:spcPts val="2140"/>
              </a:lnSpc>
              <a:spcBef>
                <a:spcPts val="100"/>
              </a:spcBef>
            </a:pP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Production</a:t>
            </a:r>
            <a:r>
              <a:rPr dirty="0" sz="1800" spc="-8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25" b="1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endParaRPr sz="1800">
              <a:latin typeface="Calibri"/>
              <a:cs typeface="Calibri"/>
            </a:endParaRPr>
          </a:p>
          <a:p>
            <a:pPr algn="ctr" marL="1905">
              <a:lnSpc>
                <a:spcPts val="2860"/>
              </a:lnSpc>
            </a:pPr>
            <a:r>
              <a:rPr dirty="0" sz="2400" b="1">
                <a:solidFill>
                  <a:srgbClr val="FF9B00"/>
                </a:solidFill>
                <a:latin typeface="Calibri"/>
                <a:cs typeface="Calibri"/>
              </a:rPr>
              <a:t>1</a:t>
            </a:r>
            <a:r>
              <a:rPr dirty="0" sz="2400" spc="-15" b="1">
                <a:solidFill>
                  <a:srgbClr val="FF9B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FF9B00"/>
                </a:solidFill>
                <a:latin typeface="Calibri"/>
                <a:cs typeface="Calibri"/>
              </a:rPr>
              <a:t>200</a:t>
            </a:r>
            <a:r>
              <a:rPr dirty="0" sz="2400" spc="-15" b="1">
                <a:solidFill>
                  <a:srgbClr val="FF9B00"/>
                </a:solidFill>
                <a:latin typeface="Calibri"/>
                <a:cs typeface="Calibri"/>
              </a:rPr>
              <a:t> </a:t>
            </a:r>
            <a:r>
              <a:rPr dirty="0" sz="2400" spc="-25" b="1">
                <a:solidFill>
                  <a:srgbClr val="FF9B00"/>
                </a:solidFill>
                <a:latin typeface="Calibri"/>
                <a:cs typeface="Calibri"/>
              </a:rPr>
              <a:t>000</a:t>
            </a:r>
            <a:endParaRPr sz="2400">
              <a:latin typeface="Calibri"/>
              <a:cs typeface="Calibri"/>
            </a:endParaRPr>
          </a:p>
          <a:p>
            <a:pPr algn="ctr" marL="12700" marR="5080">
              <a:lnSpc>
                <a:spcPct val="100000"/>
              </a:lnSpc>
              <a:spcBef>
                <a:spcPts val="35"/>
              </a:spcBef>
            </a:pPr>
            <a:r>
              <a:rPr dirty="0" sz="1800" spc="-10" b="1">
                <a:solidFill>
                  <a:srgbClr val="FFFFFF"/>
                </a:solidFill>
                <a:latin typeface="Calibri"/>
                <a:cs typeface="Calibri"/>
              </a:rPr>
              <a:t>installations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solaires</a:t>
            </a:r>
            <a:r>
              <a:rPr dirty="0" sz="1800" spc="-2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sur</a:t>
            </a:r>
            <a:r>
              <a:rPr dirty="0" sz="1800" spc="-4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les</a:t>
            </a:r>
            <a:r>
              <a:rPr dirty="0" sz="1800" spc="-3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10" b="1">
                <a:solidFill>
                  <a:srgbClr val="FFFFFF"/>
                </a:solidFill>
                <a:latin typeface="Calibri"/>
                <a:cs typeface="Calibri"/>
              </a:rPr>
              <a:t>toits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6" name="object 4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9B00"/>
                </a:solidFill>
              </a:rPr>
              <a:t>Comparaison</a:t>
            </a:r>
            <a:r>
              <a:rPr dirty="0" spc="-130">
                <a:solidFill>
                  <a:srgbClr val="FF9B00"/>
                </a:solidFill>
              </a:rPr>
              <a:t> </a:t>
            </a:r>
            <a:r>
              <a:rPr dirty="0">
                <a:solidFill>
                  <a:srgbClr val="FF9B00"/>
                </a:solidFill>
              </a:rPr>
              <a:t>sur</a:t>
            </a:r>
            <a:r>
              <a:rPr dirty="0" spc="-130">
                <a:solidFill>
                  <a:srgbClr val="FF9B00"/>
                </a:solidFill>
              </a:rPr>
              <a:t> </a:t>
            </a:r>
            <a:r>
              <a:rPr dirty="0" u="sng" spc="-30">
                <a:solidFill>
                  <a:srgbClr val="FF9B00"/>
                </a:solidFill>
                <a:uFill>
                  <a:solidFill>
                    <a:srgbClr val="FF9B00"/>
                  </a:solidFill>
                </a:uFill>
              </a:rPr>
              <a:t>l’énergie</a:t>
            </a:r>
            <a:r>
              <a:rPr dirty="0" spc="-120">
                <a:solidFill>
                  <a:srgbClr val="FF9B00"/>
                </a:solidFill>
              </a:rPr>
              <a:t> </a:t>
            </a:r>
            <a:r>
              <a:rPr dirty="0">
                <a:solidFill>
                  <a:srgbClr val="FF9B00"/>
                </a:solidFill>
              </a:rPr>
              <a:t>annuelle</a:t>
            </a:r>
            <a:r>
              <a:rPr dirty="0" spc="-120">
                <a:solidFill>
                  <a:srgbClr val="FF9B00"/>
                </a:solidFill>
              </a:rPr>
              <a:t> </a:t>
            </a:r>
            <a:r>
              <a:rPr dirty="0" spc="-10">
                <a:solidFill>
                  <a:srgbClr val="FF9B00"/>
                </a:solidFill>
              </a:rPr>
              <a:t>impliquée</a:t>
            </a:r>
          </a:p>
        </p:txBody>
      </p:sp>
      <p:sp>
        <p:nvSpPr>
          <p:cNvPr id="47" name="object 47" descr=""/>
          <p:cNvSpPr txBox="1"/>
          <p:nvPr/>
        </p:nvSpPr>
        <p:spPr>
          <a:xfrm>
            <a:off x="2642228" y="2617425"/>
            <a:ext cx="25336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50">
                <a:solidFill>
                  <a:srgbClr val="FFFFFF"/>
                </a:solidFill>
                <a:latin typeface="Calibri"/>
                <a:cs typeface="Calibri"/>
              </a:rPr>
              <a:t>=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4569326" y="2617425"/>
            <a:ext cx="25336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50">
                <a:solidFill>
                  <a:srgbClr val="FFFFFF"/>
                </a:solidFill>
                <a:latin typeface="Calibri"/>
                <a:cs typeface="Calibri"/>
              </a:rPr>
              <a:t>=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6501910" y="2617425"/>
            <a:ext cx="25336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50">
                <a:solidFill>
                  <a:srgbClr val="FFFFFF"/>
                </a:solidFill>
                <a:latin typeface="Calibri"/>
                <a:cs typeface="Calibri"/>
              </a:rPr>
              <a:t>=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50" name="object 50" descr=""/>
          <p:cNvSpPr txBox="1"/>
          <p:nvPr/>
        </p:nvSpPr>
        <p:spPr>
          <a:xfrm>
            <a:off x="8412092" y="2617425"/>
            <a:ext cx="25336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50">
                <a:solidFill>
                  <a:srgbClr val="FFFFFF"/>
                </a:solidFill>
                <a:latin typeface="Calibri"/>
                <a:cs typeface="Calibri"/>
              </a:rPr>
              <a:t>=</a:t>
            </a:r>
            <a:endParaRPr sz="3600">
              <a:latin typeface="Calibri"/>
              <a:cs typeface="Calibri"/>
            </a:endParaRPr>
          </a:p>
        </p:txBody>
      </p:sp>
      <p:grpSp>
        <p:nvGrpSpPr>
          <p:cNvPr id="51" name="object 51" descr=""/>
          <p:cNvGrpSpPr/>
          <p:nvPr/>
        </p:nvGrpSpPr>
        <p:grpSpPr>
          <a:xfrm>
            <a:off x="5128444" y="2654038"/>
            <a:ext cx="1079500" cy="635000"/>
            <a:chOff x="5128444" y="2654038"/>
            <a:chExt cx="1079500" cy="635000"/>
          </a:xfrm>
        </p:grpSpPr>
        <p:pic>
          <p:nvPicPr>
            <p:cNvPr id="52" name="object 52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327222" y="3003453"/>
              <a:ext cx="193994" cy="174408"/>
            </a:xfrm>
            <a:prstGeom prst="rect">
              <a:avLst/>
            </a:prstGeom>
          </p:spPr>
        </p:pic>
        <p:pic>
          <p:nvPicPr>
            <p:cNvPr id="53" name="object 53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812251" y="3003450"/>
              <a:ext cx="193994" cy="174408"/>
            </a:xfrm>
            <a:prstGeom prst="rect">
              <a:avLst/>
            </a:prstGeom>
          </p:spPr>
        </p:pic>
        <p:sp>
          <p:nvSpPr>
            <p:cNvPr id="54" name="object 54" descr=""/>
            <p:cNvSpPr/>
            <p:nvPr/>
          </p:nvSpPr>
          <p:spPr>
            <a:xfrm>
              <a:off x="5134710" y="2660301"/>
              <a:ext cx="1066800" cy="622300"/>
            </a:xfrm>
            <a:custGeom>
              <a:avLst/>
              <a:gdLst/>
              <a:ahLst/>
              <a:cxnLst/>
              <a:rect l="l" t="t" r="r" b="b"/>
              <a:pathLst>
                <a:path w="1066800" h="622300">
                  <a:moveTo>
                    <a:pt x="425042" y="261529"/>
                  </a:moveTo>
                  <a:lnTo>
                    <a:pt x="0" y="261529"/>
                  </a:lnTo>
                  <a:lnTo>
                    <a:pt x="277714" y="0"/>
                  </a:lnTo>
                  <a:lnTo>
                    <a:pt x="788970" y="0"/>
                  </a:lnTo>
                  <a:lnTo>
                    <a:pt x="814096" y="23661"/>
                  </a:lnTo>
                  <a:lnTo>
                    <a:pt x="287126" y="23661"/>
                  </a:lnTo>
                  <a:lnTo>
                    <a:pt x="59608" y="237867"/>
                  </a:lnTo>
                  <a:lnTo>
                    <a:pt x="448844" y="237867"/>
                  </a:lnTo>
                  <a:lnTo>
                    <a:pt x="425042" y="261529"/>
                  </a:lnTo>
                  <a:close/>
                </a:path>
                <a:path w="1066800" h="622300">
                  <a:moveTo>
                    <a:pt x="1041560" y="237867"/>
                  </a:moveTo>
                  <a:lnTo>
                    <a:pt x="1006950" y="237867"/>
                  </a:lnTo>
                  <a:lnTo>
                    <a:pt x="779433" y="23661"/>
                  </a:lnTo>
                  <a:lnTo>
                    <a:pt x="814096" y="23661"/>
                  </a:lnTo>
                  <a:lnTo>
                    <a:pt x="1041560" y="237867"/>
                  </a:lnTo>
                  <a:close/>
                </a:path>
                <a:path w="1066800" h="622300">
                  <a:moveTo>
                    <a:pt x="448844" y="237867"/>
                  </a:moveTo>
                  <a:lnTo>
                    <a:pt x="415505" y="237867"/>
                  </a:lnTo>
                  <a:lnTo>
                    <a:pt x="531962" y="121688"/>
                  </a:lnTo>
                  <a:lnTo>
                    <a:pt x="565468" y="155114"/>
                  </a:lnTo>
                  <a:lnTo>
                    <a:pt x="532087" y="155114"/>
                  </a:lnTo>
                  <a:lnTo>
                    <a:pt x="448844" y="237867"/>
                  </a:lnTo>
                  <a:close/>
                </a:path>
                <a:path w="1066800" h="622300">
                  <a:moveTo>
                    <a:pt x="1066446" y="261529"/>
                  </a:moveTo>
                  <a:lnTo>
                    <a:pt x="639132" y="261529"/>
                  </a:lnTo>
                  <a:lnTo>
                    <a:pt x="532087" y="155114"/>
                  </a:lnTo>
                  <a:lnTo>
                    <a:pt x="565468" y="155114"/>
                  </a:lnTo>
                  <a:lnTo>
                    <a:pt x="648419" y="237867"/>
                  </a:lnTo>
                  <a:lnTo>
                    <a:pt x="1041560" y="237867"/>
                  </a:lnTo>
                  <a:lnTo>
                    <a:pt x="1066446" y="261304"/>
                  </a:lnTo>
                  <a:lnTo>
                    <a:pt x="1066446" y="261529"/>
                  </a:lnTo>
                  <a:close/>
                </a:path>
                <a:path w="1066800" h="622300">
                  <a:moveTo>
                    <a:pt x="949977" y="621962"/>
                  </a:moveTo>
                  <a:lnTo>
                    <a:pt x="113947" y="621962"/>
                  </a:lnTo>
                  <a:lnTo>
                    <a:pt x="113947" y="261529"/>
                  </a:lnTo>
                  <a:lnTo>
                    <a:pt x="137665" y="261529"/>
                  </a:lnTo>
                  <a:lnTo>
                    <a:pt x="137665" y="598300"/>
                  </a:lnTo>
                  <a:lnTo>
                    <a:pt x="949977" y="598300"/>
                  </a:lnTo>
                  <a:lnTo>
                    <a:pt x="949977" y="621962"/>
                  </a:lnTo>
                  <a:close/>
                </a:path>
                <a:path w="1066800" h="622300">
                  <a:moveTo>
                    <a:pt x="949977" y="598300"/>
                  </a:moveTo>
                  <a:lnTo>
                    <a:pt x="926384" y="598300"/>
                  </a:lnTo>
                  <a:lnTo>
                    <a:pt x="926384" y="261529"/>
                  </a:lnTo>
                  <a:lnTo>
                    <a:pt x="949977" y="261529"/>
                  </a:lnTo>
                  <a:lnTo>
                    <a:pt x="949977" y="598300"/>
                  </a:lnTo>
                  <a:close/>
                </a:path>
                <a:path w="1066800" h="622300">
                  <a:moveTo>
                    <a:pt x="464949" y="598300"/>
                  </a:moveTo>
                  <a:lnTo>
                    <a:pt x="441231" y="598300"/>
                  </a:lnTo>
                  <a:lnTo>
                    <a:pt x="441231" y="349415"/>
                  </a:lnTo>
                  <a:lnTo>
                    <a:pt x="622693" y="349415"/>
                  </a:lnTo>
                  <a:lnTo>
                    <a:pt x="622693" y="373077"/>
                  </a:lnTo>
                  <a:lnTo>
                    <a:pt x="464949" y="373077"/>
                  </a:lnTo>
                  <a:lnTo>
                    <a:pt x="464949" y="598300"/>
                  </a:lnTo>
                  <a:close/>
                </a:path>
                <a:path w="1066800" h="622300">
                  <a:moveTo>
                    <a:pt x="622693" y="598300"/>
                  </a:moveTo>
                  <a:lnTo>
                    <a:pt x="598962" y="598300"/>
                  </a:lnTo>
                  <a:lnTo>
                    <a:pt x="598962" y="373077"/>
                  </a:lnTo>
                  <a:lnTo>
                    <a:pt x="622693" y="373077"/>
                  </a:lnTo>
                  <a:lnTo>
                    <a:pt x="622693" y="598300"/>
                  </a:lnTo>
                  <a:close/>
                </a:path>
              </a:pathLst>
            </a:custGeom>
            <a:solidFill>
              <a:srgbClr val="0F086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5134708" y="2660301"/>
              <a:ext cx="1066800" cy="622300"/>
            </a:xfrm>
            <a:custGeom>
              <a:avLst/>
              <a:gdLst/>
              <a:ahLst/>
              <a:cxnLst/>
              <a:rect l="l" t="t" r="r" b="b"/>
              <a:pathLst>
                <a:path w="1066800" h="622300">
                  <a:moveTo>
                    <a:pt x="1066685" y="261529"/>
                  </a:moveTo>
                  <a:lnTo>
                    <a:pt x="788970" y="0"/>
                  </a:lnTo>
                  <a:lnTo>
                    <a:pt x="277714" y="0"/>
                  </a:lnTo>
                  <a:lnTo>
                    <a:pt x="0" y="261529"/>
                  </a:lnTo>
                  <a:lnTo>
                    <a:pt x="113947" y="261529"/>
                  </a:lnTo>
                  <a:lnTo>
                    <a:pt x="113947" y="621962"/>
                  </a:lnTo>
                  <a:lnTo>
                    <a:pt x="949977" y="621962"/>
                  </a:lnTo>
                  <a:lnTo>
                    <a:pt x="949977" y="261529"/>
                  </a:lnTo>
                  <a:lnTo>
                    <a:pt x="1066685" y="261529"/>
                  </a:lnTo>
                  <a:close/>
                </a:path>
                <a:path w="1066800" h="622300">
                  <a:moveTo>
                    <a:pt x="287126" y="23661"/>
                  </a:moveTo>
                  <a:lnTo>
                    <a:pt x="779433" y="23661"/>
                  </a:lnTo>
                  <a:lnTo>
                    <a:pt x="1006950" y="237867"/>
                  </a:lnTo>
                  <a:lnTo>
                    <a:pt x="937804" y="237867"/>
                  </a:lnTo>
                  <a:lnTo>
                    <a:pt x="648419" y="237867"/>
                  </a:lnTo>
                  <a:lnTo>
                    <a:pt x="531962" y="121688"/>
                  </a:lnTo>
                  <a:lnTo>
                    <a:pt x="415505" y="237867"/>
                  </a:lnTo>
                  <a:lnTo>
                    <a:pt x="128755" y="237867"/>
                  </a:lnTo>
                  <a:lnTo>
                    <a:pt x="59608" y="237867"/>
                  </a:lnTo>
                  <a:lnTo>
                    <a:pt x="287126" y="23661"/>
                  </a:lnTo>
                  <a:close/>
                </a:path>
                <a:path w="1066800" h="622300">
                  <a:moveTo>
                    <a:pt x="464949" y="373077"/>
                  </a:moveTo>
                  <a:lnTo>
                    <a:pt x="598975" y="373077"/>
                  </a:lnTo>
                  <a:lnTo>
                    <a:pt x="598975" y="598300"/>
                  </a:lnTo>
                  <a:lnTo>
                    <a:pt x="464949" y="598300"/>
                  </a:lnTo>
                  <a:lnTo>
                    <a:pt x="464949" y="373077"/>
                  </a:lnTo>
                  <a:close/>
                </a:path>
                <a:path w="1066800" h="622300">
                  <a:moveTo>
                    <a:pt x="926259" y="598300"/>
                  </a:moveTo>
                  <a:lnTo>
                    <a:pt x="622693" y="598300"/>
                  </a:lnTo>
                  <a:lnTo>
                    <a:pt x="622693" y="349415"/>
                  </a:lnTo>
                  <a:lnTo>
                    <a:pt x="441231" y="349415"/>
                  </a:lnTo>
                  <a:lnTo>
                    <a:pt x="441231" y="598300"/>
                  </a:lnTo>
                  <a:lnTo>
                    <a:pt x="137665" y="598300"/>
                  </a:lnTo>
                  <a:lnTo>
                    <a:pt x="137665" y="261529"/>
                  </a:lnTo>
                  <a:lnTo>
                    <a:pt x="425042" y="261529"/>
                  </a:lnTo>
                  <a:lnTo>
                    <a:pt x="532087" y="155114"/>
                  </a:lnTo>
                  <a:lnTo>
                    <a:pt x="639132" y="261529"/>
                  </a:lnTo>
                  <a:lnTo>
                    <a:pt x="926384" y="261529"/>
                  </a:lnTo>
                  <a:lnTo>
                    <a:pt x="926384" y="598300"/>
                  </a:lnTo>
                  <a:close/>
                </a:path>
              </a:pathLst>
            </a:custGeom>
            <a:ln w="1253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6" name="object 56" descr=""/>
          <p:cNvSpPr txBox="1"/>
          <p:nvPr/>
        </p:nvSpPr>
        <p:spPr>
          <a:xfrm>
            <a:off x="11243443" y="6599693"/>
            <a:ext cx="855980" cy="1657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50"/>
              </a:lnSpc>
            </a:pP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Hydro-Québec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7" name="object 57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26</a:t>
            </a:fld>
          </a:p>
        </p:txBody>
      </p:sp>
    </p:spTree>
  </p:cSld>
  <p:clrMapOvr>
    <a:masterClrMapping/>
  </p:clrMapOvr>
  <p:transition spd="med">
    <p:fade thruBlk="0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618912" y="168655"/>
            <a:ext cx="401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Public</a:t>
            </a:r>
            <a:endParaRPr sz="1200">
              <a:latin typeface="Calibri"/>
              <a:cs typeface="Calibri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96412" y="687323"/>
            <a:ext cx="8898635" cy="6097522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/>
              <a:t>Conclusion</a:t>
            </a: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29</a:t>
            </a:fld>
          </a:p>
        </p:txBody>
      </p:sp>
      <p:sp>
        <p:nvSpPr>
          <p:cNvPr id="5" name="object 5" descr=""/>
          <p:cNvSpPr txBox="1"/>
          <p:nvPr/>
        </p:nvSpPr>
        <p:spPr>
          <a:xfrm>
            <a:off x="772483" y="1144017"/>
            <a:ext cx="6010910" cy="1931670"/>
          </a:xfrm>
          <a:prstGeom prst="rect">
            <a:avLst/>
          </a:prstGeom>
        </p:spPr>
        <p:txBody>
          <a:bodyPr wrap="square" lIns="0" tIns="47625" rIns="0" bIns="0" rtlCol="0" vert="horz">
            <a:spAutoFit/>
          </a:bodyPr>
          <a:lstStyle/>
          <a:p>
            <a:pPr marL="12700" marR="752475">
              <a:lnSpc>
                <a:spcPts val="2160"/>
              </a:lnSpc>
              <a:spcBef>
                <a:spcPts val="375"/>
              </a:spcBef>
            </a:pP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Nous</a:t>
            </a:r>
            <a:r>
              <a:rPr dirty="0" sz="20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30">
                <a:solidFill>
                  <a:srgbClr val="003366"/>
                </a:solidFill>
                <a:latin typeface="Calibri"/>
                <a:cs typeface="Calibri"/>
              </a:rPr>
              <a:t>n’avons</a:t>
            </a:r>
            <a:r>
              <a:rPr dirty="0" sz="20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survolé</a:t>
            </a:r>
            <a:r>
              <a:rPr dirty="0" sz="2000" spc="-3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qu’une</a:t>
            </a:r>
            <a:r>
              <a:rPr dirty="0" sz="2000" spc="-6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petite</a:t>
            </a:r>
            <a:r>
              <a:rPr dirty="0" sz="2000" spc="-6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partie</a:t>
            </a:r>
            <a:r>
              <a:rPr dirty="0" sz="2000" spc="-4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000" spc="-3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25" b="1">
                <a:solidFill>
                  <a:srgbClr val="003366"/>
                </a:solidFill>
                <a:latin typeface="Calibri"/>
                <a:cs typeface="Calibri"/>
              </a:rPr>
              <a:t>la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planification</a:t>
            </a:r>
            <a:r>
              <a:rPr dirty="0" sz="2000" spc="-8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:</a:t>
            </a:r>
            <a:r>
              <a:rPr dirty="0" sz="20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processus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d’une</a:t>
            </a:r>
            <a:r>
              <a:rPr dirty="0" sz="2000" spc="-7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étude</a:t>
            </a:r>
            <a:r>
              <a:rPr dirty="0" sz="20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technique</a:t>
            </a:r>
            <a:r>
              <a:rPr dirty="0" sz="2000" spc="-6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25">
                <a:solidFill>
                  <a:srgbClr val="003366"/>
                </a:solidFill>
                <a:latin typeface="Calibri"/>
                <a:cs typeface="Calibri"/>
              </a:rPr>
              <a:t>de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planification</a:t>
            </a:r>
            <a:r>
              <a:rPr dirty="0" sz="2000" spc="1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du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réseau</a:t>
            </a:r>
            <a:endParaRPr sz="2000">
              <a:latin typeface="Calibri"/>
              <a:cs typeface="Calibri"/>
            </a:endParaRPr>
          </a:p>
          <a:p>
            <a:pPr marL="12700" marR="5080">
              <a:lnSpc>
                <a:spcPts val="2160"/>
              </a:lnSpc>
              <a:spcBef>
                <a:spcPts val="1800"/>
              </a:spcBef>
            </a:pP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Il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y</a:t>
            </a:r>
            <a:r>
              <a:rPr dirty="0" sz="20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a</a:t>
            </a:r>
            <a:r>
              <a:rPr dirty="0" sz="20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beaucoup</a:t>
            </a:r>
            <a:r>
              <a:rPr dirty="0" sz="2000" spc="-6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20">
                <a:solidFill>
                  <a:srgbClr val="003366"/>
                </a:solidFill>
                <a:latin typeface="Calibri"/>
                <a:cs typeface="Calibri"/>
              </a:rPr>
              <a:t>d’autres</a:t>
            </a:r>
            <a:r>
              <a:rPr dirty="0" sz="20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sujets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à</a:t>
            </a:r>
            <a:r>
              <a:rPr dirty="0" sz="20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connaître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20">
                <a:solidFill>
                  <a:srgbClr val="003366"/>
                </a:solidFill>
                <a:latin typeface="Calibri"/>
                <a:cs typeface="Calibri"/>
              </a:rPr>
              <a:t>pour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comprendre</a:t>
            </a:r>
            <a:r>
              <a:rPr dirty="0" sz="2000" spc="-6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complexité</a:t>
            </a:r>
            <a:r>
              <a:rPr dirty="0" sz="20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0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20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planification</a:t>
            </a:r>
            <a:r>
              <a:rPr dirty="0" sz="20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du</a:t>
            </a:r>
            <a:r>
              <a:rPr dirty="0" sz="20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3366"/>
                </a:solidFill>
                <a:latin typeface="Calibri"/>
                <a:cs typeface="Calibri"/>
              </a:rPr>
              <a:t>réseau</a:t>
            </a:r>
            <a:r>
              <a:rPr dirty="0" sz="20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25">
                <a:solidFill>
                  <a:srgbClr val="003366"/>
                </a:solidFill>
                <a:latin typeface="Calibri"/>
                <a:cs typeface="Calibri"/>
              </a:rPr>
              <a:t>de </a:t>
            </a:r>
            <a:r>
              <a:rPr dirty="0" sz="2000" spc="-10">
                <a:solidFill>
                  <a:srgbClr val="003366"/>
                </a:solidFill>
                <a:latin typeface="Calibri"/>
                <a:cs typeface="Calibri"/>
              </a:rPr>
              <a:t>transport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  <p:transition spd="med">
    <p:fade thruBlk="0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618912" y="168655"/>
            <a:ext cx="401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Public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Plan</a:t>
            </a:r>
            <a:r>
              <a:rPr dirty="0" spc="-40"/>
              <a:t> </a:t>
            </a:r>
            <a:r>
              <a:rPr dirty="0"/>
              <a:t>de</a:t>
            </a:r>
            <a:r>
              <a:rPr dirty="0" spc="-20"/>
              <a:t> </a:t>
            </a:r>
            <a:r>
              <a:rPr dirty="0"/>
              <a:t>la</a:t>
            </a:r>
            <a:r>
              <a:rPr dirty="0" spc="-40"/>
              <a:t> </a:t>
            </a:r>
            <a:r>
              <a:rPr dirty="0" spc="-10"/>
              <a:t>présentation</a:t>
            </a: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1240537"/>
            <a:ext cx="202691" cy="213359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12307" rIns="0" bIns="0" rtlCol="0" vert="horz">
            <a:spAutoFit/>
          </a:bodyPr>
          <a:lstStyle/>
          <a:p>
            <a:pPr marL="289560" marR="1101725">
              <a:lnSpc>
                <a:spcPts val="2590"/>
              </a:lnSpc>
              <a:spcBef>
                <a:spcPts val="425"/>
              </a:spcBef>
            </a:pPr>
            <a:r>
              <a:rPr dirty="0" sz="2400" b="0">
                <a:latin typeface="Calibri"/>
                <a:cs typeface="Calibri"/>
              </a:rPr>
              <a:t>Le</a:t>
            </a:r>
            <a:r>
              <a:rPr dirty="0" sz="2400" spc="-50" b="0">
                <a:latin typeface="Calibri"/>
                <a:cs typeface="Calibri"/>
              </a:rPr>
              <a:t> </a:t>
            </a:r>
            <a:r>
              <a:rPr dirty="0" sz="2400" b="0">
                <a:latin typeface="Calibri"/>
                <a:cs typeface="Calibri"/>
              </a:rPr>
              <a:t>réseau</a:t>
            </a:r>
            <a:r>
              <a:rPr dirty="0" sz="2400" spc="-45" b="0">
                <a:latin typeface="Calibri"/>
                <a:cs typeface="Calibri"/>
              </a:rPr>
              <a:t> </a:t>
            </a:r>
            <a:r>
              <a:rPr dirty="0" sz="2400" spc="-10" b="0">
                <a:latin typeface="Calibri"/>
                <a:cs typeface="Calibri"/>
              </a:rPr>
              <a:t>d’aujourd’hui</a:t>
            </a:r>
            <a:r>
              <a:rPr dirty="0" sz="2400" spc="-45" b="0">
                <a:latin typeface="Calibri"/>
                <a:cs typeface="Calibri"/>
              </a:rPr>
              <a:t> </a:t>
            </a:r>
            <a:r>
              <a:rPr dirty="0" sz="2400" b="0">
                <a:latin typeface="Calibri"/>
                <a:cs typeface="Calibri"/>
              </a:rPr>
              <a:t>et</a:t>
            </a:r>
            <a:r>
              <a:rPr dirty="0" sz="2400" spc="-45" b="0">
                <a:latin typeface="Calibri"/>
                <a:cs typeface="Calibri"/>
              </a:rPr>
              <a:t> </a:t>
            </a:r>
            <a:r>
              <a:rPr dirty="0" sz="2400" b="0">
                <a:latin typeface="Calibri"/>
                <a:cs typeface="Calibri"/>
              </a:rPr>
              <a:t>son</a:t>
            </a:r>
            <a:r>
              <a:rPr dirty="0" sz="2400" spc="-45" b="0">
                <a:latin typeface="Calibri"/>
                <a:cs typeface="Calibri"/>
              </a:rPr>
              <a:t> </a:t>
            </a:r>
            <a:r>
              <a:rPr dirty="0" sz="2400" spc="-10" b="0">
                <a:latin typeface="Calibri"/>
                <a:cs typeface="Calibri"/>
              </a:rPr>
              <a:t>contexte réglementaire</a:t>
            </a:r>
            <a:endParaRPr sz="2400">
              <a:latin typeface="Calibri"/>
              <a:cs typeface="Calibri"/>
            </a:endParaRPr>
          </a:p>
          <a:p>
            <a:pPr marL="289560">
              <a:lnSpc>
                <a:spcPct val="100000"/>
              </a:lnSpc>
              <a:spcBef>
                <a:spcPts val="2075"/>
              </a:spcBef>
            </a:pPr>
            <a:r>
              <a:rPr dirty="0" sz="2400" b="0">
                <a:latin typeface="Calibri"/>
                <a:cs typeface="Calibri"/>
              </a:rPr>
              <a:t>Les</a:t>
            </a:r>
            <a:r>
              <a:rPr dirty="0" sz="2400" spc="-70" b="0">
                <a:latin typeface="Calibri"/>
                <a:cs typeface="Calibri"/>
              </a:rPr>
              <a:t> </a:t>
            </a:r>
            <a:r>
              <a:rPr dirty="0" sz="2400" b="0">
                <a:latin typeface="Calibri"/>
                <a:cs typeface="Calibri"/>
              </a:rPr>
              <a:t>critères</a:t>
            </a:r>
            <a:r>
              <a:rPr dirty="0" sz="2400" spc="-75" b="0">
                <a:latin typeface="Calibri"/>
                <a:cs typeface="Calibri"/>
              </a:rPr>
              <a:t> </a:t>
            </a:r>
            <a:r>
              <a:rPr dirty="0" sz="2400" spc="-10" b="0">
                <a:latin typeface="Calibri"/>
                <a:cs typeface="Calibri"/>
              </a:rPr>
              <a:t>techniques</a:t>
            </a:r>
            <a:r>
              <a:rPr dirty="0" sz="2400" spc="-80" b="0">
                <a:latin typeface="Calibri"/>
                <a:cs typeface="Calibri"/>
              </a:rPr>
              <a:t> </a:t>
            </a:r>
            <a:r>
              <a:rPr dirty="0" sz="2400" b="0">
                <a:latin typeface="Calibri"/>
                <a:cs typeface="Calibri"/>
              </a:rPr>
              <a:t>de</a:t>
            </a:r>
            <a:r>
              <a:rPr dirty="0" sz="2400" spc="-60" b="0">
                <a:latin typeface="Calibri"/>
                <a:cs typeface="Calibri"/>
              </a:rPr>
              <a:t> </a:t>
            </a:r>
            <a:r>
              <a:rPr dirty="0" sz="2400" b="0">
                <a:latin typeface="Calibri"/>
                <a:cs typeface="Calibri"/>
              </a:rPr>
              <a:t>conception</a:t>
            </a:r>
            <a:r>
              <a:rPr dirty="0" sz="2400" spc="-60" b="0">
                <a:latin typeface="Calibri"/>
                <a:cs typeface="Calibri"/>
              </a:rPr>
              <a:t> </a:t>
            </a:r>
            <a:r>
              <a:rPr dirty="0" sz="2400" b="0">
                <a:latin typeface="Calibri"/>
                <a:cs typeface="Calibri"/>
              </a:rPr>
              <a:t>du</a:t>
            </a:r>
            <a:r>
              <a:rPr dirty="0" sz="2400" spc="-65" b="0">
                <a:latin typeface="Calibri"/>
                <a:cs typeface="Calibri"/>
              </a:rPr>
              <a:t> </a:t>
            </a:r>
            <a:r>
              <a:rPr dirty="0" sz="2400" spc="-10" b="0">
                <a:latin typeface="Calibri"/>
                <a:cs typeface="Calibri"/>
              </a:rPr>
              <a:t>réseau</a:t>
            </a:r>
            <a:endParaRPr sz="2400">
              <a:latin typeface="Calibri"/>
              <a:cs typeface="Calibri"/>
            </a:endParaRPr>
          </a:p>
          <a:p>
            <a:pPr marL="289560" marR="5080">
              <a:lnSpc>
                <a:spcPts val="2590"/>
              </a:lnSpc>
              <a:spcBef>
                <a:spcPts val="2440"/>
              </a:spcBef>
            </a:pPr>
            <a:r>
              <a:rPr dirty="0" sz="2400" b="0">
                <a:latin typeface="Calibri"/>
                <a:cs typeface="Calibri"/>
              </a:rPr>
              <a:t>Comment</a:t>
            </a:r>
            <a:r>
              <a:rPr dirty="0" sz="2400" spc="-65" b="0">
                <a:latin typeface="Calibri"/>
                <a:cs typeface="Calibri"/>
              </a:rPr>
              <a:t> </a:t>
            </a:r>
            <a:r>
              <a:rPr dirty="0" sz="2400" spc="-20" b="0">
                <a:latin typeface="Calibri"/>
                <a:cs typeface="Calibri"/>
              </a:rPr>
              <a:t>planifie-</a:t>
            </a:r>
            <a:r>
              <a:rPr dirty="0" sz="2400" spc="-10" b="0">
                <a:latin typeface="Calibri"/>
                <a:cs typeface="Calibri"/>
              </a:rPr>
              <a:t>t-</a:t>
            </a:r>
            <a:r>
              <a:rPr dirty="0" sz="2400" b="0">
                <a:latin typeface="Calibri"/>
                <a:cs typeface="Calibri"/>
              </a:rPr>
              <a:t>on</a:t>
            </a:r>
            <a:r>
              <a:rPr dirty="0" sz="2400" spc="-35" b="0">
                <a:latin typeface="Calibri"/>
                <a:cs typeface="Calibri"/>
              </a:rPr>
              <a:t> </a:t>
            </a:r>
            <a:r>
              <a:rPr dirty="0" sz="2400" b="0">
                <a:latin typeface="Calibri"/>
                <a:cs typeface="Calibri"/>
              </a:rPr>
              <a:t>le</a:t>
            </a:r>
            <a:r>
              <a:rPr dirty="0" sz="2400" spc="-35" b="0">
                <a:latin typeface="Calibri"/>
                <a:cs typeface="Calibri"/>
              </a:rPr>
              <a:t> </a:t>
            </a:r>
            <a:r>
              <a:rPr dirty="0" sz="2400" b="0">
                <a:latin typeface="Calibri"/>
                <a:cs typeface="Calibri"/>
              </a:rPr>
              <a:t>réseau</a:t>
            </a:r>
            <a:r>
              <a:rPr dirty="0" sz="2400" spc="-40" b="0">
                <a:latin typeface="Calibri"/>
                <a:cs typeface="Calibri"/>
              </a:rPr>
              <a:t> </a:t>
            </a:r>
            <a:r>
              <a:rPr dirty="0" sz="2400" b="0">
                <a:latin typeface="Calibri"/>
                <a:cs typeface="Calibri"/>
              </a:rPr>
              <a:t>de</a:t>
            </a:r>
            <a:r>
              <a:rPr dirty="0" sz="2400" spc="-35" b="0">
                <a:latin typeface="Calibri"/>
                <a:cs typeface="Calibri"/>
              </a:rPr>
              <a:t> </a:t>
            </a:r>
            <a:r>
              <a:rPr dirty="0" sz="2400" b="0">
                <a:latin typeface="Calibri"/>
                <a:cs typeface="Calibri"/>
              </a:rPr>
              <a:t>transport</a:t>
            </a:r>
            <a:r>
              <a:rPr dirty="0" sz="2400" spc="-50" b="0">
                <a:latin typeface="Calibri"/>
                <a:cs typeface="Calibri"/>
              </a:rPr>
              <a:t> </a:t>
            </a:r>
            <a:r>
              <a:rPr dirty="0" sz="2400" spc="-25" b="0">
                <a:latin typeface="Calibri"/>
                <a:cs typeface="Calibri"/>
              </a:rPr>
              <a:t>du </a:t>
            </a:r>
            <a:r>
              <a:rPr dirty="0" sz="2400" spc="-10" b="0">
                <a:latin typeface="Calibri"/>
                <a:cs typeface="Calibri"/>
              </a:rPr>
              <a:t>futur?</a:t>
            </a:r>
            <a:endParaRPr sz="2400">
              <a:latin typeface="Calibri"/>
              <a:cs typeface="Calibri"/>
            </a:endParaRPr>
          </a:p>
          <a:p>
            <a:pPr marL="289560" marR="179070">
              <a:lnSpc>
                <a:spcPts val="2590"/>
              </a:lnSpc>
              <a:spcBef>
                <a:spcPts val="2405"/>
              </a:spcBef>
            </a:pPr>
            <a:r>
              <a:rPr dirty="0" sz="2400" spc="-30" b="0">
                <a:latin typeface="Calibri"/>
                <a:cs typeface="Calibri"/>
              </a:rPr>
              <a:t>L’intégration</a:t>
            </a:r>
            <a:r>
              <a:rPr dirty="0" sz="2400" spc="-45" b="0">
                <a:latin typeface="Calibri"/>
                <a:cs typeface="Calibri"/>
              </a:rPr>
              <a:t> </a:t>
            </a:r>
            <a:r>
              <a:rPr dirty="0" sz="2400" b="0">
                <a:latin typeface="Calibri"/>
                <a:cs typeface="Calibri"/>
              </a:rPr>
              <a:t>des</a:t>
            </a:r>
            <a:r>
              <a:rPr dirty="0" sz="2400" spc="-30" b="0">
                <a:latin typeface="Calibri"/>
                <a:cs typeface="Calibri"/>
              </a:rPr>
              <a:t> </a:t>
            </a:r>
            <a:r>
              <a:rPr dirty="0" sz="2400" b="0">
                <a:latin typeface="Calibri"/>
                <a:cs typeface="Calibri"/>
              </a:rPr>
              <a:t>RÉD</a:t>
            </a:r>
            <a:r>
              <a:rPr dirty="0" sz="2400" spc="-40" b="0">
                <a:latin typeface="Calibri"/>
                <a:cs typeface="Calibri"/>
              </a:rPr>
              <a:t> </a:t>
            </a:r>
            <a:r>
              <a:rPr dirty="0" sz="2400" spc="-10" b="0">
                <a:latin typeface="Calibri"/>
                <a:cs typeface="Calibri"/>
              </a:rPr>
              <a:t>(Ressources</a:t>
            </a:r>
            <a:r>
              <a:rPr dirty="0" sz="2400" spc="-50" b="0">
                <a:latin typeface="Calibri"/>
                <a:cs typeface="Calibri"/>
              </a:rPr>
              <a:t> </a:t>
            </a:r>
            <a:r>
              <a:rPr dirty="0" sz="2400" spc="-10" b="0">
                <a:latin typeface="Calibri"/>
                <a:cs typeface="Calibri"/>
              </a:rPr>
              <a:t>Énergétiques </a:t>
            </a:r>
            <a:r>
              <a:rPr dirty="0" sz="2400" b="0">
                <a:latin typeface="Calibri"/>
                <a:cs typeface="Calibri"/>
              </a:rPr>
              <a:t>Distribuées)</a:t>
            </a:r>
            <a:r>
              <a:rPr dirty="0" sz="2400" spc="-65" b="0">
                <a:latin typeface="Calibri"/>
                <a:cs typeface="Calibri"/>
              </a:rPr>
              <a:t> </a:t>
            </a:r>
            <a:r>
              <a:rPr dirty="0" sz="2400" b="0">
                <a:latin typeface="Calibri"/>
                <a:cs typeface="Calibri"/>
              </a:rPr>
              <a:t>sur</a:t>
            </a:r>
            <a:r>
              <a:rPr dirty="0" sz="2400" spc="-55" b="0">
                <a:latin typeface="Calibri"/>
                <a:cs typeface="Calibri"/>
              </a:rPr>
              <a:t> </a:t>
            </a:r>
            <a:r>
              <a:rPr dirty="0" sz="2400" b="0">
                <a:latin typeface="Calibri"/>
                <a:cs typeface="Calibri"/>
              </a:rPr>
              <a:t>le</a:t>
            </a:r>
            <a:r>
              <a:rPr dirty="0" sz="2400" spc="-60" b="0">
                <a:latin typeface="Calibri"/>
                <a:cs typeface="Calibri"/>
              </a:rPr>
              <a:t> </a:t>
            </a:r>
            <a:r>
              <a:rPr dirty="0" sz="2400" spc="-10" b="0">
                <a:latin typeface="Calibri"/>
                <a:cs typeface="Calibri"/>
              </a:rPr>
              <a:t>réseau</a:t>
            </a:r>
            <a:endParaRPr sz="2400">
              <a:latin typeface="Calibri"/>
              <a:cs typeface="Calibri"/>
            </a:endParaRPr>
          </a:p>
          <a:p>
            <a:pPr marL="289560">
              <a:lnSpc>
                <a:spcPct val="100000"/>
              </a:lnSpc>
              <a:spcBef>
                <a:spcPts val="2075"/>
              </a:spcBef>
            </a:pPr>
            <a:r>
              <a:rPr dirty="0" sz="2400" spc="-10" b="0">
                <a:latin typeface="Calibri"/>
                <a:cs typeface="Calibri"/>
              </a:rPr>
              <a:t>Conclusion</a:t>
            </a:r>
            <a:endParaRPr sz="2400">
              <a:latin typeface="Calibri"/>
              <a:cs typeface="Calibri"/>
            </a:endParaRPr>
          </a:p>
          <a:p>
            <a:pPr marL="289560">
              <a:lnSpc>
                <a:spcPct val="100000"/>
              </a:lnSpc>
              <a:spcBef>
                <a:spcPts val="2115"/>
              </a:spcBef>
            </a:pPr>
            <a:r>
              <a:rPr dirty="0" sz="2400" b="0">
                <a:latin typeface="Calibri"/>
                <a:cs typeface="Calibri"/>
              </a:rPr>
              <a:t>Période</a:t>
            </a:r>
            <a:r>
              <a:rPr dirty="0" sz="2400" spc="-65" b="0">
                <a:latin typeface="Calibri"/>
                <a:cs typeface="Calibri"/>
              </a:rPr>
              <a:t> </a:t>
            </a:r>
            <a:r>
              <a:rPr dirty="0" sz="2400" b="0">
                <a:latin typeface="Calibri"/>
                <a:cs typeface="Calibri"/>
              </a:rPr>
              <a:t>de</a:t>
            </a:r>
            <a:r>
              <a:rPr dirty="0" sz="2400" spc="-65" b="0">
                <a:latin typeface="Calibri"/>
                <a:cs typeface="Calibri"/>
              </a:rPr>
              <a:t> </a:t>
            </a:r>
            <a:r>
              <a:rPr dirty="0" sz="2400" spc="-10" b="0">
                <a:latin typeface="Calibri"/>
                <a:cs typeface="Calibri"/>
              </a:rPr>
              <a:t>questions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90" y="2203716"/>
            <a:ext cx="202685" cy="213347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2837688"/>
            <a:ext cx="202691" cy="213359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3800857"/>
            <a:ext cx="202691" cy="213359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90" y="4764036"/>
            <a:ext cx="202685" cy="213347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3" y="5398008"/>
            <a:ext cx="202691" cy="213359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952231" y="1158240"/>
            <a:ext cx="3403091" cy="4668011"/>
          </a:xfrm>
          <a:prstGeom prst="rect">
            <a:avLst/>
          </a:prstGeom>
        </p:spPr>
      </p:pic>
      <p:sp>
        <p:nvSpPr>
          <p:cNvPr id="12" name="object 12" descr=""/>
          <p:cNvSpPr txBox="1"/>
          <p:nvPr/>
        </p:nvSpPr>
        <p:spPr>
          <a:xfrm>
            <a:off x="11243443" y="6599693"/>
            <a:ext cx="855980" cy="1657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50"/>
              </a:lnSpc>
            </a:pP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Hydro-Québec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  <p:transition spd="med">
    <p:fade thruBlk="0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618912" y="168655"/>
            <a:ext cx="401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Public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Ce</a:t>
            </a:r>
            <a:r>
              <a:rPr dirty="0" spc="-65"/>
              <a:t> </a:t>
            </a:r>
            <a:r>
              <a:rPr dirty="0"/>
              <a:t>qui</a:t>
            </a:r>
            <a:r>
              <a:rPr dirty="0" spc="-30"/>
              <a:t> </a:t>
            </a:r>
            <a:r>
              <a:rPr dirty="0"/>
              <a:t>nous</a:t>
            </a:r>
            <a:r>
              <a:rPr dirty="0" spc="-35"/>
              <a:t> </a:t>
            </a:r>
            <a:r>
              <a:rPr dirty="0" spc="-10"/>
              <a:t>motive</a:t>
            </a:r>
          </a:p>
        </p:txBody>
      </p:sp>
      <p:sp>
        <p:nvSpPr>
          <p:cNvPr id="4" name="object 4" descr=""/>
          <p:cNvSpPr/>
          <p:nvPr/>
        </p:nvSpPr>
        <p:spPr>
          <a:xfrm>
            <a:off x="1333893" y="1097940"/>
            <a:ext cx="490855" cy="749300"/>
          </a:xfrm>
          <a:custGeom>
            <a:avLst/>
            <a:gdLst/>
            <a:ahLst/>
            <a:cxnLst/>
            <a:rect l="l" t="t" r="r" b="b"/>
            <a:pathLst>
              <a:path w="490855" h="749300">
                <a:moveTo>
                  <a:pt x="215684" y="552805"/>
                </a:moveTo>
                <a:lnTo>
                  <a:pt x="177673" y="552805"/>
                </a:lnTo>
                <a:lnTo>
                  <a:pt x="177673" y="612521"/>
                </a:lnTo>
                <a:lnTo>
                  <a:pt x="215684" y="612521"/>
                </a:lnTo>
                <a:lnTo>
                  <a:pt x="215684" y="552805"/>
                </a:lnTo>
                <a:close/>
              </a:path>
              <a:path w="490855" h="749300">
                <a:moveTo>
                  <a:pt x="215696" y="225933"/>
                </a:moveTo>
                <a:lnTo>
                  <a:pt x="177685" y="225933"/>
                </a:lnTo>
                <a:lnTo>
                  <a:pt x="177685" y="285661"/>
                </a:lnTo>
                <a:lnTo>
                  <a:pt x="215696" y="285661"/>
                </a:lnTo>
                <a:lnTo>
                  <a:pt x="215696" y="225933"/>
                </a:lnTo>
                <a:close/>
              </a:path>
              <a:path w="490855" h="749300">
                <a:moveTo>
                  <a:pt x="274586" y="470077"/>
                </a:moveTo>
                <a:lnTo>
                  <a:pt x="216192" y="470077"/>
                </a:lnTo>
                <a:lnTo>
                  <a:pt x="216192" y="503821"/>
                </a:lnTo>
                <a:lnTo>
                  <a:pt x="218490" y="515099"/>
                </a:lnTo>
                <a:lnTo>
                  <a:pt x="224751" y="524306"/>
                </a:lnTo>
                <a:lnTo>
                  <a:pt x="234035" y="530529"/>
                </a:lnTo>
                <a:lnTo>
                  <a:pt x="245389" y="532803"/>
                </a:lnTo>
                <a:lnTo>
                  <a:pt x="256743" y="530529"/>
                </a:lnTo>
                <a:lnTo>
                  <a:pt x="266026" y="524306"/>
                </a:lnTo>
                <a:lnTo>
                  <a:pt x="272288" y="515099"/>
                </a:lnTo>
                <a:lnTo>
                  <a:pt x="274586" y="503821"/>
                </a:lnTo>
                <a:lnTo>
                  <a:pt x="274586" y="470077"/>
                </a:lnTo>
                <a:close/>
              </a:path>
              <a:path w="490855" h="749300">
                <a:moveTo>
                  <a:pt x="274586" y="143090"/>
                </a:moveTo>
                <a:lnTo>
                  <a:pt x="216192" y="143090"/>
                </a:lnTo>
                <a:lnTo>
                  <a:pt x="216192" y="176822"/>
                </a:lnTo>
                <a:lnTo>
                  <a:pt x="218490" y="188099"/>
                </a:lnTo>
                <a:lnTo>
                  <a:pt x="224751" y="197319"/>
                </a:lnTo>
                <a:lnTo>
                  <a:pt x="234035" y="203530"/>
                </a:lnTo>
                <a:lnTo>
                  <a:pt x="245389" y="205816"/>
                </a:lnTo>
                <a:lnTo>
                  <a:pt x="256743" y="203530"/>
                </a:lnTo>
                <a:lnTo>
                  <a:pt x="266026" y="197319"/>
                </a:lnTo>
                <a:lnTo>
                  <a:pt x="272288" y="188099"/>
                </a:lnTo>
                <a:lnTo>
                  <a:pt x="274586" y="176822"/>
                </a:lnTo>
                <a:lnTo>
                  <a:pt x="274586" y="143090"/>
                </a:lnTo>
                <a:close/>
              </a:path>
              <a:path w="490855" h="749300">
                <a:moveTo>
                  <a:pt x="312585" y="552805"/>
                </a:moveTo>
                <a:lnTo>
                  <a:pt x="274574" y="552805"/>
                </a:lnTo>
                <a:lnTo>
                  <a:pt x="274574" y="612521"/>
                </a:lnTo>
                <a:lnTo>
                  <a:pt x="312585" y="612521"/>
                </a:lnTo>
                <a:lnTo>
                  <a:pt x="312585" y="552805"/>
                </a:lnTo>
                <a:close/>
              </a:path>
              <a:path w="490855" h="749300">
                <a:moveTo>
                  <a:pt x="312585" y="225933"/>
                </a:moveTo>
                <a:lnTo>
                  <a:pt x="274574" y="225933"/>
                </a:lnTo>
                <a:lnTo>
                  <a:pt x="274574" y="285661"/>
                </a:lnTo>
                <a:lnTo>
                  <a:pt x="312585" y="285661"/>
                </a:lnTo>
                <a:lnTo>
                  <a:pt x="312585" y="225933"/>
                </a:lnTo>
                <a:close/>
              </a:path>
              <a:path w="490855" h="749300">
                <a:moveTo>
                  <a:pt x="418922" y="538048"/>
                </a:moveTo>
                <a:lnTo>
                  <a:pt x="413893" y="496925"/>
                </a:lnTo>
                <a:lnTo>
                  <a:pt x="399478" y="458914"/>
                </a:lnTo>
                <a:lnTo>
                  <a:pt x="395897" y="453732"/>
                </a:lnTo>
                <a:lnTo>
                  <a:pt x="395897" y="537933"/>
                </a:lnTo>
                <a:lnTo>
                  <a:pt x="391731" y="571830"/>
                </a:lnTo>
                <a:lnTo>
                  <a:pt x="379818" y="603211"/>
                </a:lnTo>
                <a:lnTo>
                  <a:pt x="360908" y="630618"/>
                </a:lnTo>
                <a:lnTo>
                  <a:pt x="335864" y="652386"/>
                </a:lnTo>
                <a:lnTo>
                  <a:pt x="154660" y="652386"/>
                </a:lnTo>
                <a:lnTo>
                  <a:pt x="129616" y="630567"/>
                </a:lnTo>
                <a:lnTo>
                  <a:pt x="110718" y="603211"/>
                </a:lnTo>
                <a:lnTo>
                  <a:pt x="98793" y="571855"/>
                </a:lnTo>
                <a:lnTo>
                  <a:pt x="94627" y="537933"/>
                </a:lnTo>
                <a:lnTo>
                  <a:pt x="98780" y="504024"/>
                </a:lnTo>
                <a:lnTo>
                  <a:pt x="110718" y="472643"/>
                </a:lnTo>
                <a:lnTo>
                  <a:pt x="129616" y="445300"/>
                </a:lnTo>
                <a:lnTo>
                  <a:pt x="154660" y="423481"/>
                </a:lnTo>
                <a:lnTo>
                  <a:pt x="335864" y="423481"/>
                </a:lnTo>
                <a:lnTo>
                  <a:pt x="360908" y="445300"/>
                </a:lnTo>
                <a:lnTo>
                  <a:pt x="379806" y="472643"/>
                </a:lnTo>
                <a:lnTo>
                  <a:pt x="391731" y="504024"/>
                </a:lnTo>
                <a:lnTo>
                  <a:pt x="395897" y="537933"/>
                </a:lnTo>
                <a:lnTo>
                  <a:pt x="395897" y="453732"/>
                </a:lnTo>
                <a:lnTo>
                  <a:pt x="376605" y="425742"/>
                </a:lnTo>
                <a:lnTo>
                  <a:pt x="374015" y="423481"/>
                </a:lnTo>
                <a:lnTo>
                  <a:pt x="346316" y="399364"/>
                </a:lnTo>
                <a:lnTo>
                  <a:pt x="144208" y="399364"/>
                </a:lnTo>
                <a:lnTo>
                  <a:pt x="113906" y="425792"/>
                </a:lnTo>
                <a:lnTo>
                  <a:pt x="91059" y="458914"/>
                </a:lnTo>
                <a:lnTo>
                  <a:pt x="76631" y="496912"/>
                </a:lnTo>
                <a:lnTo>
                  <a:pt x="71602" y="538048"/>
                </a:lnTo>
                <a:lnTo>
                  <a:pt x="76631" y="579170"/>
                </a:lnTo>
                <a:lnTo>
                  <a:pt x="91059" y="617194"/>
                </a:lnTo>
                <a:lnTo>
                  <a:pt x="113906" y="650316"/>
                </a:lnTo>
                <a:lnTo>
                  <a:pt x="144208" y="676744"/>
                </a:lnTo>
                <a:lnTo>
                  <a:pt x="346316" y="676744"/>
                </a:lnTo>
                <a:lnTo>
                  <a:pt x="374243" y="652386"/>
                </a:lnTo>
                <a:lnTo>
                  <a:pt x="376605" y="650316"/>
                </a:lnTo>
                <a:lnTo>
                  <a:pt x="399465" y="617194"/>
                </a:lnTo>
                <a:lnTo>
                  <a:pt x="413893" y="579170"/>
                </a:lnTo>
                <a:lnTo>
                  <a:pt x="418922" y="538048"/>
                </a:lnTo>
                <a:close/>
              </a:path>
              <a:path w="490855" h="749300">
                <a:moveTo>
                  <a:pt x="418922" y="211061"/>
                </a:moveTo>
                <a:lnTo>
                  <a:pt x="413893" y="169938"/>
                </a:lnTo>
                <a:lnTo>
                  <a:pt x="399465" y="131927"/>
                </a:lnTo>
                <a:lnTo>
                  <a:pt x="395897" y="126758"/>
                </a:lnTo>
                <a:lnTo>
                  <a:pt x="395897" y="211061"/>
                </a:lnTo>
                <a:lnTo>
                  <a:pt x="391731" y="244970"/>
                </a:lnTo>
                <a:lnTo>
                  <a:pt x="379806" y="276352"/>
                </a:lnTo>
                <a:lnTo>
                  <a:pt x="360908" y="303695"/>
                </a:lnTo>
                <a:lnTo>
                  <a:pt x="335864" y="325513"/>
                </a:lnTo>
                <a:lnTo>
                  <a:pt x="154660" y="325513"/>
                </a:lnTo>
                <a:lnTo>
                  <a:pt x="129616" y="303695"/>
                </a:lnTo>
                <a:lnTo>
                  <a:pt x="110718" y="276352"/>
                </a:lnTo>
                <a:lnTo>
                  <a:pt x="98780" y="244970"/>
                </a:lnTo>
                <a:lnTo>
                  <a:pt x="94627" y="211061"/>
                </a:lnTo>
                <a:lnTo>
                  <a:pt x="98780" y="177152"/>
                </a:lnTo>
                <a:lnTo>
                  <a:pt x="110718" y="145783"/>
                </a:lnTo>
                <a:lnTo>
                  <a:pt x="129616" y="118427"/>
                </a:lnTo>
                <a:lnTo>
                  <a:pt x="154660" y="96608"/>
                </a:lnTo>
                <a:lnTo>
                  <a:pt x="335864" y="96608"/>
                </a:lnTo>
                <a:lnTo>
                  <a:pt x="360908" y="118427"/>
                </a:lnTo>
                <a:lnTo>
                  <a:pt x="379806" y="145783"/>
                </a:lnTo>
                <a:lnTo>
                  <a:pt x="391731" y="177152"/>
                </a:lnTo>
                <a:lnTo>
                  <a:pt x="395897" y="211061"/>
                </a:lnTo>
                <a:lnTo>
                  <a:pt x="395897" y="126758"/>
                </a:lnTo>
                <a:lnTo>
                  <a:pt x="376605" y="98806"/>
                </a:lnTo>
                <a:lnTo>
                  <a:pt x="374103" y="96608"/>
                </a:lnTo>
                <a:lnTo>
                  <a:pt x="346316" y="72377"/>
                </a:lnTo>
                <a:lnTo>
                  <a:pt x="144208" y="72377"/>
                </a:lnTo>
                <a:lnTo>
                  <a:pt x="113906" y="98806"/>
                </a:lnTo>
                <a:lnTo>
                  <a:pt x="91059" y="131927"/>
                </a:lnTo>
                <a:lnTo>
                  <a:pt x="76631" y="169938"/>
                </a:lnTo>
                <a:lnTo>
                  <a:pt x="71602" y="211061"/>
                </a:lnTo>
                <a:lnTo>
                  <a:pt x="76631" y="252183"/>
                </a:lnTo>
                <a:lnTo>
                  <a:pt x="91059" y="290207"/>
                </a:lnTo>
                <a:lnTo>
                  <a:pt x="113906" y="323329"/>
                </a:lnTo>
                <a:lnTo>
                  <a:pt x="144208" y="349758"/>
                </a:lnTo>
                <a:lnTo>
                  <a:pt x="346316" y="349758"/>
                </a:lnTo>
                <a:lnTo>
                  <a:pt x="374103" y="325513"/>
                </a:lnTo>
                <a:lnTo>
                  <a:pt x="376605" y="323329"/>
                </a:lnTo>
                <a:lnTo>
                  <a:pt x="399465" y="290207"/>
                </a:lnTo>
                <a:lnTo>
                  <a:pt x="413893" y="252183"/>
                </a:lnTo>
                <a:lnTo>
                  <a:pt x="418922" y="211061"/>
                </a:lnTo>
                <a:close/>
              </a:path>
              <a:path w="490855" h="749300">
                <a:moveTo>
                  <a:pt x="490651" y="0"/>
                </a:moveTo>
                <a:lnTo>
                  <a:pt x="466242" y="0"/>
                </a:lnTo>
                <a:lnTo>
                  <a:pt x="466242" y="24041"/>
                </a:lnTo>
                <a:lnTo>
                  <a:pt x="466242" y="725119"/>
                </a:lnTo>
                <a:lnTo>
                  <a:pt x="24282" y="725119"/>
                </a:lnTo>
                <a:lnTo>
                  <a:pt x="24282" y="24041"/>
                </a:lnTo>
                <a:lnTo>
                  <a:pt x="466242" y="24041"/>
                </a:lnTo>
                <a:lnTo>
                  <a:pt x="466242" y="0"/>
                </a:lnTo>
                <a:lnTo>
                  <a:pt x="0" y="0"/>
                </a:lnTo>
                <a:lnTo>
                  <a:pt x="0" y="24041"/>
                </a:lnTo>
                <a:lnTo>
                  <a:pt x="0" y="725119"/>
                </a:lnTo>
                <a:lnTo>
                  <a:pt x="0" y="749160"/>
                </a:lnTo>
                <a:lnTo>
                  <a:pt x="490651" y="749160"/>
                </a:lnTo>
                <a:lnTo>
                  <a:pt x="490651" y="725119"/>
                </a:lnTo>
                <a:lnTo>
                  <a:pt x="490651" y="24041"/>
                </a:lnTo>
                <a:lnTo>
                  <a:pt x="490651" y="0"/>
                </a:lnTo>
                <a:close/>
              </a:path>
            </a:pathLst>
          </a:custGeom>
          <a:solidFill>
            <a:srgbClr val="0F08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1347737" y="2189042"/>
            <a:ext cx="462915" cy="751205"/>
          </a:xfrm>
          <a:custGeom>
            <a:avLst/>
            <a:gdLst/>
            <a:ahLst/>
            <a:cxnLst/>
            <a:rect l="l" t="t" r="r" b="b"/>
            <a:pathLst>
              <a:path w="462914" h="751205">
                <a:moveTo>
                  <a:pt x="105078" y="120075"/>
                </a:moveTo>
                <a:lnTo>
                  <a:pt x="80035" y="120075"/>
                </a:lnTo>
                <a:lnTo>
                  <a:pt x="60056" y="37281"/>
                </a:lnTo>
                <a:lnTo>
                  <a:pt x="55496" y="18492"/>
                </a:lnTo>
                <a:lnTo>
                  <a:pt x="53697" y="10872"/>
                </a:lnTo>
                <a:lnTo>
                  <a:pt x="53659" y="10370"/>
                </a:lnTo>
                <a:lnTo>
                  <a:pt x="55873" y="4872"/>
                </a:lnTo>
                <a:lnTo>
                  <a:pt x="62166" y="2249"/>
                </a:lnTo>
                <a:lnTo>
                  <a:pt x="67703" y="0"/>
                </a:lnTo>
                <a:lnTo>
                  <a:pt x="73617" y="1499"/>
                </a:lnTo>
                <a:lnTo>
                  <a:pt x="77141" y="6997"/>
                </a:lnTo>
                <a:lnTo>
                  <a:pt x="79673" y="10872"/>
                </a:lnTo>
                <a:lnTo>
                  <a:pt x="124889" y="82465"/>
                </a:lnTo>
                <a:lnTo>
                  <a:pt x="96017" y="82465"/>
                </a:lnTo>
                <a:lnTo>
                  <a:pt x="105078" y="120075"/>
                </a:lnTo>
                <a:close/>
              </a:path>
              <a:path w="462914" h="751205">
                <a:moveTo>
                  <a:pt x="342920" y="120075"/>
                </a:moveTo>
                <a:lnTo>
                  <a:pt x="314102" y="120075"/>
                </a:lnTo>
                <a:lnTo>
                  <a:pt x="385580" y="6997"/>
                </a:lnTo>
                <a:lnTo>
                  <a:pt x="389104" y="1499"/>
                </a:lnTo>
                <a:lnTo>
                  <a:pt x="395018" y="0"/>
                </a:lnTo>
                <a:lnTo>
                  <a:pt x="406973" y="4872"/>
                </a:lnTo>
                <a:lnTo>
                  <a:pt x="409238" y="10370"/>
                </a:lnTo>
                <a:lnTo>
                  <a:pt x="407225" y="18492"/>
                </a:lnTo>
                <a:lnTo>
                  <a:pt x="405780" y="24648"/>
                </a:lnTo>
                <a:lnTo>
                  <a:pt x="402618" y="37790"/>
                </a:lnTo>
                <a:lnTo>
                  <a:pt x="391796" y="82465"/>
                </a:lnTo>
                <a:lnTo>
                  <a:pt x="366704" y="82465"/>
                </a:lnTo>
                <a:lnTo>
                  <a:pt x="342920" y="120075"/>
                </a:lnTo>
                <a:close/>
              </a:path>
              <a:path w="462914" h="751205">
                <a:moveTo>
                  <a:pt x="148619" y="120075"/>
                </a:moveTo>
                <a:lnTo>
                  <a:pt x="119801" y="120075"/>
                </a:lnTo>
                <a:lnTo>
                  <a:pt x="96017" y="82465"/>
                </a:lnTo>
                <a:lnTo>
                  <a:pt x="124889" y="82465"/>
                </a:lnTo>
                <a:lnTo>
                  <a:pt x="148619" y="120075"/>
                </a:lnTo>
                <a:close/>
              </a:path>
              <a:path w="462914" h="751205">
                <a:moveTo>
                  <a:pt x="382686" y="120075"/>
                </a:moveTo>
                <a:lnTo>
                  <a:pt x="357643" y="120075"/>
                </a:lnTo>
                <a:lnTo>
                  <a:pt x="366704" y="82465"/>
                </a:lnTo>
                <a:lnTo>
                  <a:pt x="391796" y="82465"/>
                </a:lnTo>
                <a:lnTo>
                  <a:pt x="382686" y="120075"/>
                </a:lnTo>
                <a:close/>
              </a:path>
              <a:path w="462914" h="751205">
                <a:moveTo>
                  <a:pt x="18876" y="288130"/>
                </a:moveTo>
                <a:lnTo>
                  <a:pt x="5411" y="288130"/>
                </a:lnTo>
                <a:lnTo>
                  <a:pt x="122" y="282757"/>
                </a:lnTo>
                <a:lnTo>
                  <a:pt x="0" y="120075"/>
                </a:lnTo>
                <a:lnTo>
                  <a:pt x="462847" y="120075"/>
                </a:lnTo>
                <a:lnTo>
                  <a:pt x="462847" y="144190"/>
                </a:lnTo>
                <a:lnTo>
                  <a:pt x="376897" y="144190"/>
                </a:lnTo>
                <a:lnTo>
                  <a:pt x="24413" y="144315"/>
                </a:lnTo>
                <a:lnTo>
                  <a:pt x="24413" y="282757"/>
                </a:lnTo>
                <a:lnTo>
                  <a:pt x="18876" y="288130"/>
                </a:lnTo>
                <a:close/>
              </a:path>
              <a:path w="462914" h="751205">
                <a:moveTo>
                  <a:pt x="457310" y="288005"/>
                </a:moveTo>
                <a:lnTo>
                  <a:pt x="443845" y="288005"/>
                </a:lnTo>
                <a:lnTo>
                  <a:pt x="438557" y="282633"/>
                </a:lnTo>
                <a:lnTo>
                  <a:pt x="438434" y="144190"/>
                </a:lnTo>
                <a:lnTo>
                  <a:pt x="462847" y="144190"/>
                </a:lnTo>
                <a:lnTo>
                  <a:pt x="462847" y="282633"/>
                </a:lnTo>
                <a:lnTo>
                  <a:pt x="457310" y="288005"/>
                </a:lnTo>
                <a:close/>
              </a:path>
              <a:path w="462914" h="751205">
                <a:moveTo>
                  <a:pt x="89977" y="726699"/>
                </a:moveTo>
                <a:lnTo>
                  <a:pt x="57258" y="726699"/>
                </a:lnTo>
                <a:lnTo>
                  <a:pt x="142075" y="376094"/>
                </a:lnTo>
                <a:lnTo>
                  <a:pt x="85950" y="144315"/>
                </a:lnTo>
                <a:lnTo>
                  <a:pt x="110992" y="144315"/>
                </a:lnTo>
                <a:lnTo>
                  <a:pt x="160574" y="349105"/>
                </a:lnTo>
                <a:lnTo>
                  <a:pt x="191561" y="349105"/>
                </a:lnTo>
                <a:lnTo>
                  <a:pt x="179702" y="363974"/>
                </a:lnTo>
                <a:lnTo>
                  <a:pt x="323705" y="363974"/>
                </a:lnTo>
                <a:lnTo>
                  <a:pt x="320771" y="376094"/>
                </a:lnTo>
                <a:lnTo>
                  <a:pt x="323702" y="388214"/>
                </a:lnTo>
                <a:lnTo>
                  <a:pt x="164098" y="388214"/>
                </a:lnTo>
                <a:lnTo>
                  <a:pt x="139684" y="489172"/>
                </a:lnTo>
                <a:lnTo>
                  <a:pt x="348117" y="489172"/>
                </a:lnTo>
                <a:lnTo>
                  <a:pt x="353979" y="513412"/>
                </a:lnTo>
                <a:lnTo>
                  <a:pt x="133896" y="513412"/>
                </a:lnTo>
                <a:lnTo>
                  <a:pt x="94004" y="678344"/>
                </a:lnTo>
                <a:lnTo>
                  <a:pt x="123498" y="678344"/>
                </a:lnTo>
                <a:lnTo>
                  <a:pt x="89977" y="726699"/>
                </a:lnTo>
                <a:close/>
              </a:path>
              <a:path w="462914" h="751205">
                <a:moveTo>
                  <a:pt x="191561" y="349105"/>
                </a:moveTo>
                <a:lnTo>
                  <a:pt x="160574" y="349105"/>
                </a:lnTo>
                <a:lnTo>
                  <a:pt x="218587" y="276385"/>
                </a:lnTo>
                <a:lnTo>
                  <a:pt x="135154" y="144315"/>
                </a:lnTo>
                <a:lnTo>
                  <a:pt x="163846" y="144315"/>
                </a:lnTo>
                <a:lnTo>
                  <a:pt x="231423" y="251270"/>
                </a:lnTo>
                <a:lnTo>
                  <a:pt x="260125" y="251270"/>
                </a:lnTo>
                <a:lnTo>
                  <a:pt x="244259" y="276385"/>
                </a:lnTo>
                <a:lnTo>
                  <a:pt x="262401" y="299126"/>
                </a:lnTo>
                <a:lnTo>
                  <a:pt x="231423" y="299126"/>
                </a:lnTo>
                <a:lnTo>
                  <a:pt x="191561" y="349105"/>
                </a:lnTo>
                <a:close/>
              </a:path>
              <a:path w="462914" h="751205">
                <a:moveTo>
                  <a:pt x="260125" y="251270"/>
                </a:moveTo>
                <a:lnTo>
                  <a:pt x="231423" y="251270"/>
                </a:lnTo>
                <a:lnTo>
                  <a:pt x="299001" y="144315"/>
                </a:lnTo>
                <a:lnTo>
                  <a:pt x="327693" y="144315"/>
                </a:lnTo>
                <a:lnTo>
                  <a:pt x="260125" y="251270"/>
                </a:lnTo>
                <a:close/>
              </a:path>
              <a:path w="462914" h="751205">
                <a:moveTo>
                  <a:pt x="327303" y="349105"/>
                </a:moveTo>
                <a:lnTo>
                  <a:pt x="302273" y="349105"/>
                </a:lnTo>
                <a:lnTo>
                  <a:pt x="351854" y="144315"/>
                </a:lnTo>
                <a:lnTo>
                  <a:pt x="376867" y="144315"/>
                </a:lnTo>
                <a:lnTo>
                  <a:pt x="327303" y="349105"/>
                </a:lnTo>
                <a:close/>
              </a:path>
              <a:path w="462914" h="751205">
                <a:moveTo>
                  <a:pt x="323705" y="363974"/>
                </a:moveTo>
                <a:lnTo>
                  <a:pt x="283144" y="363974"/>
                </a:lnTo>
                <a:lnTo>
                  <a:pt x="231423" y="299126"/>
                </a:lnTo>
                <a:lnTo>
                  <a:pt x="262401" y="299126"/>
                </a:lnTo>
                <a:lnTo>
                  <a:pt x="302273" y="349105"/>
                </a:lnTo>
                <a:lnTo>
                  <a:pt x="327303" y="349105"/>
                </a:lnTo>
                <a:lnTo>
                  <a:pt x="323705" y="363974"/>
                </a:lnTo>
                <a:close/>
              </a:path>
              <a:path w="462914" h="751205">
                <a:moveTo>
                  <a:pt x="348117" y="489172"/>
                </a:moveTo>
                <a:lnTo>
                  <a:pt x="323162" y="489172"/>
                </a:lnTo>
                <a:lnTo>
                  <a:pt x="298623" y="388214"/>
                </a:lnTo>
                <a:lnTo>
                  <a:pt x="323702" y="388214"/>
                </a:lnTo>
                <a:lnTo>
                  <a:pt x="348117" y="489172"/>
                </a:lnTo>
                <a:close/>
              </a:path>
              <a:path w="462914" h="751205">
                <a:moveTo>
                  <a:pt x="123498" y="678344"/>
                </a:moveTo>
                <a:lnTo>
                  <a:pt x="94004" y="678344"/>
                </a:lnTo>
                <a:lnTo>
                  <a:pt x="208268" y="513412"/>
                </a:lnTo>
                <a:lnTo>
                  <a:pt x="254578" y="513412"/>
                </a:lnTo>
                <a:lnTo>
                  <a:pt x="260984" y="522658"/>
                </a:lnTo>
                <a:lnTo>
                  <a:pt x="231423" y="522658"/>
                </a:lnTo>
                <a:lnTo>
                  <a:pt x="123498" y="678344"/>
                </a:lnTo>
                <a:close/>
              </a:path>
              <a:path w="462914" h="751205">
                <a:moveTo>
                  <a:pt x="393865" y="678344"/>
                </a:moveTo>
                <a:lnTo>
                  <a:pt x="368843" y="678344"/>
                </a:lnTo>
                <a:lnTo>
                  <a:pt x="328951" y="513412"/>
                </a:lnTo>
                <a:lnTo>
                  <a:pt x="353979" y="513412"/>
                </a:lnTo>
                <a:lnTo>
                  <a:pt x="393865" y="678344"/>
                </a:lnTo>
                <a:close/>
              </a:path>
              <a:path w="462914" h="751205">
                <a:moveTo>
                  <a:pt x="405589" y="726824"/>
                </a:moveTo>
                <a:lnTo>
                  <a:pt x="372870" y="726824"/>
                </a:lnTo>
                <a:lnTo>
                  <a:pt x="231423" y="522658"/>
                </a:lnTo>
                <a:lnTo>
                  <a:pt x="260984" y="522658"/>
                </a:lnTo>
                <a:lnTo>
                  <a:pt x="368843" y="678344"/>
                </a:lnTo>
                <a:lnTo>
                  <a:pt x="393865" y="678344"/>
                </a:lnTo>
                <a:lnTo>
                  <a:pt x="405589" y="726824"/>
                </a:lnTo>
                <a:close/>
              </a:path>
              <a:path w="462914" h="751205">
                <a:moveTo>
                  <a:pt x="112251" y="750939"/>
                </a:moveTo>
                <a:lnTo>
                  <a:pt x="28440" y="750939"/>
                </a:lnTo>
                <a:lnTo>
                  <a:pt x="23152" y="745566"/>
                </a:lnTo>
                <a:lnTo>
                  <a:pt x="23029" y="732071"/>
                </a:lnTo>
                <a:lnTo>
                  <a:pt x="28566" y="726699"/>
                </a:lnTo>
                <a:lnTo>
                  <a:pt x="112377" y="726699"/>
                </a:lnTo>
                <a:lnTo>
                  <a:pt x="117665" y="732071"/>
                </a:lnTo>
                <a:lnTo>
                  <a:pt x="117788" y="745566"/>
                </a:lnTo>
                <a:lnTo>
                  <a:pt x="112251" y="750939"/>
                </a:lnTo>
                <a:close/>
              </a:path>
              <a:path w="462914" h="751205">
                <a:moveTo>
                  <a:pt x="434281" y="751064"/>
                </a:moveTo>
                <a:lnTo>
                  <a:pt x="350470" y="751064"/>
                </a:lnTo>
                <a:lnTo>
                  <a:pt x="345182" y="745691"/>
                </a:lnTo>
                <a:lnTo>
                  <a:pt x="345059" y="732196"/>
                </a:lnTo>
                <a:lnTo>
                  <a:pt x="350596" y="726824"/>
                </a:lnTo>
                <a:lnTo>
                  <a:pt x="434407" y="726824"/>
                </a:lnTo>
                <a:lnTo>
                  <a:pt x="439695" y="732196"/>
                </a:lnTo>
                <a:lnTo>
                  <a:pt x="439818" y="745691"/>
                </a:lnTo>
                <a:lnTo>
                  <a:pt x="434281" y="751064"/>
                </a:lnTo>
                <a:close/>
              </a:path>
            </a:pathLst>
          </a:custGeom>
          <a:solidFill>
            <a:srgbClr val="0F086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 descr=""/>
          <p:cNvGrpSpPr/>
          <p:nvPr/>
        </p:nvGrpSpPr>
        <p:grpSpPr>
          <a:xfrm>
            <a:off x="1191357" y="3339611"/>
            <a:ext cx="774065" cy="671830"/>
            <a:chOff x="1191357" y="3339611"/>
            <a:chExt cx="774065" cy="671830"/>
          </a:xfrm>
        </p:grpSpPr>
        <p:sp>
          <p:nvSpPr>
            <p:cNvPr id="7" name="object 7" descr=""/>
            <p:cNvSpPr/>
            <p:nvPr/>
          </p:nvSpPr>
          <p:spPr>
            <a:xfrm>
              <a:off x="1191357" y="3642669"/>
              <a:ext cx="237490" cy="366395"/>
            </a:xfrm>
            <a:custGeom>
              <a:avLst/>
              <a:gdLst/>
              <a:ahLst/>
              <a:cxnLst/>
              <a:rect l="l" t="t" r="r" b="b"/>
              <a:pathLst>
                <a:path w="237490" h="366395">
                  <a:moveTo>
                    <a:pt x="118772" y="366312"/>
                  </a:moveTo>
                  <a:lnTo>
                    <a:pt x="92999" y="324049"/>
                  </a:lnTo>
                  <a:lnTo>
                    <a:pt x="86994" y="314253"/>
                  </a:lnTo>
                  <a:lnTo>
                    <a:pt x="52911" y="258019"/>
                  </a:lnTo>
                  <a:lnTo>
                    <a:pt x="25284" y="207128"/>
                  </a:lnTo>
                  <a:lnTo>
                    <a:pt x="6762" y="160707"/>
                  </a:lnTo>
                  <a:lnTo>
                    <a:pt x="0" y="117887"/>
                  </a:lnTo>
                  <a:lnTo>
                    <a:pt x="9333" y="72026"/>
                  </a:lnTo>
                  <a:lnTo>
                    <a:pt x="34778" y="34551"/>
                  </a:lnTo>
                  <a:lnTo>
                    <a:pt x="72498" y="9272"/>
                  </a:lnTo>
                  <a:lnTo>
                    <a:pt x="118659" y="0"/>
                  </a:lnTo>
                  <a:lnTo>
                    <a:pt x="164822" y="9288"/>
                  </a:lnTo>
                  <a:lnTo>
                    <a:pt x="183023" y="21495"/>
                  </a:lnTo>
                  <a:lnTo>
                    <a:pt x="118546" y="21495"/>
                  </a:lnTo>
                  <a:lnTo>
                    <a:pt x="80870" y="29076"/>
                  </a:lnTo>
                  <a:lnTo>
                    <a:pt x="50061" y="49735"/>
                  </a:lnTo>
                  <a:lnTo>
                    <a:pt x="29266" y="80344"/>
                  </a:lnTo>
                  <a:lnTo>
                    <a:pt x="21635" y="117775"/>
                  </a:lnTo>
                  <a:lnTo>
                    <a:pt x="28143" y="156687"/>
                  </a:lnTo>
                  <a:lnTo>
                    <a:pt x="45976" y="200187"/>
                  </a:lnTo>
                  <a:lnTo>
                    <a:pt x="72598" y="248745"/>
                  </a:lnTo>
                  <a:lnTo>
                    <a:pt x="109757" y="309887"/>
                  </a:lnTo>
                  <a:lnTo>
                    <a:pt x="114151" y="316940"/>
                  </a:lnTo>
                  <a:lnTo>
                    <a:pt x="118546" y="324105"/>
                  </a:lnTo>
                  <a:lnTo>
                    <a:pt x="144093" y="324105"/>
                  </a:lnTo>
                  <a:lnTo>
                    <a:pt x="118772" y="366312"/>
                  </a:lnTo>
                  <a:close/>
                </a:path>
                <a:path w="237490" h="366395">
                  <a:moveTo>
                    <a:pt x="144093" y="324105"/>
                  </a:moveTo>
                  <a:lnTo>
                    <a:pt x="118546" y="324105"/>
                  </a:lnTo>
                  <a:lnTo>
                    <a:pt x="136576" y="294438"/>
                  </a:lnTo>
                  <a:lnTo>
                    <a:pt x="167553" y="243014"/>
                  </a:lnTo>
                  <a:lnTo>
                    <a:pt x="192624" y="196744"/>
                  </a:lnTo>
                  <a:lnTo>
                    <a:pt x="209391" y="155155"/>
                  </a:lnTo>
                  <a:lnTo>
                    <a:pt x="215457" y="117775"/>
                  </a:lnTo>
                  <a:lnTo>
                    <a:pt x="207826" y="80344"/>
                  </a:lnTo>
                  <a:lnTo>
                    <a:pt x="187032" y="49735"/>
                  </a:lnTo>
                  <a:lnTo>
                    <a:pt x="156222" y="29076"/>
                  </a:lnTo>
                  <a:lnTo>
                    <a:pt x="118546" y="21495"/>
                  </a:lnTo>
                  <a:lnTo>
                    <a:pt x="183023" y="21495"/>
                  </a:lnTo>
                  <a:lnTo>
                    <a:pt x="202554" y="34593"/>
                  </a:lnTo>
                  <a:lnTo>
                    <a:pt x="228032" y="72073"/>
                  </a:lnTo>
                  <a:lnTo>
                    <a:pt x="237431" y="117887"/>
                  </a:lnTo>
                  <a:lnTo>
                    <a:pt x="231045" y="159077"/>
                  </a:lnTo>
                  <a:lnTo>
                    <a:pt x="213555" y="203489"/>
                  </a:lnTo>
                  <a:lnTo>
                    <a:pt x="187467" y="252037"/>
                  </a:lnTo>
                  <a:lnTo>
                    <a:pt x="155282" y="305633"/>
                  </a:lnTo>
                  <a:lnTo>
                    <a:pt x="149768" y="314705"/>
                  </a:lnTo>
                  <a:lnTo>
                    <a:pt x="144093" y="324105"/>
                  </a:lnTo>
                  <a:close/>
                </a:path>
              </a:pathLst>
            </a:custGeom>
            <a:solidFill>
              <a:srgbClr val="0F086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63814" y="3714767"/>
              <a:ext cx="92403" cy="91801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1366583" y="3339617"/>
              <a:ext cx="598805" cy="671830"/>
            </a:xfrm>
            <a:custGeom>
              <a:avLst/>
              <a:gdLst/>
              <a:ahLst/>
              <a:cxnLst/>
              <a:rect l="l" t="t" r="r" b="b"/>
              <a:pathLst>
                <a:path w="598805" h="671829">
                  <a:moveTo>
                    <a:pt x="21856" y="658063"/>
                  </a:moveTo>
                  <a:lnTo>
                    <a:pt x="20612" y="655269"/>
                  </a:lnTo>
                  <a:lnTo>
                    <a:pt x="18707" y="653135"/>
                  </a:lnTo>
                  <a:lnTo>
                    <a:pt x="15659" y="650113"/>
                  </a:lnTo>
                  <a:lnTo>
                    <a:pt x="10706" y="649224"/>
                  </a:lnTo>
                  <a:lnTo>
                    <a:pt x="6756" y="650900"/>
                  </a:lnTo>
                  <a:lnTo>
                    <a:pt x="5410" y="651459"/>
                  </a:lnTo>
                  <a:lnTo>
                    <a:pt x="4279" y="652246"/>
                  </a:lnTo>
                  <a:lnTo>
                    <a:pt x="3149" y="653135"/>
                  </a:lnTo>
                  <a:lnTo>
                    <a:pt x="1231" y="655154"/>
                  </a:lnTo>
                  <a:lnTo>
                    <a:pt x="0" y="658063"/>
                  </a:lnTo>
                  <a:lnTo>
                    <a:pt x="0" y="662203"/>
                  </a:lnTo>
                  <a:lnTo>
                    <a:pt x="8001" y="671728"/>
                  </a:lnTo>
                  <a:lnTo>
                    <a:pt x="13855" y="671728"/>
                  </a:lnTo>
                  <a:lnTo>
                    <a:pt x="20955" y="665010"/>
                  </a:lnTo>
                  <a:lnTo>
                    <a:pt x="21628" y="663663"/>
                  </a:lnTo>
                  <a:lnTo>
                    <a:pt x="21856" y="662317"/>
                  </a:lnTo>
                  <a:lnTo>
                    <a:pt x="21856" y="658063"/>
                  </a:lnTo>
                  <a:close/>
                </a:path>
                <a:path w="598805" h="671829">
                  <a:moveTo>
                    <a:pt x="75946" y="666572"/>
                  </a:moveTo>
                  <a:lnTo>
                    <a:pt x="75717" y="654481"/>
                  </a:lnTo>
                  <a:lnTo>
                    <a:pt x="70878" y="649782"/>
                  </a:lnTo>
                  <a:lnTo>
                    <a:pt x="64795" y="649782"/>
                  </a:lnTo>
                  <a:lnTo>
                    <a:pt x="58813" y="649897"/>
                  </a:lnTo>
                  <a:lnTo>
                    <a:pt x="53975" y="654710"/>
                  </a:lnTo>
                  <a:lnTo>
                    <a:pt x="53975" y="660755"/>
                  </a:lnTo>
                  <a:lnTo>
                    <a:pt x="54089" y="666686"/>
                  </a:lnTo>
                  <a:lnTo>
                    <a:pt x="58928" y="671499"/>
                  </a:lnTo>
                  <a:lnTo>
                    <a:pt x="65125" y="671499"/>
                  </a:lnTo>
                  <a:lnTo>
                    <a:pt x="70993" y="671385"/>
                  </a:lnTo>
                  <a:lnTo>
                    <a:pt x="75946" y="666572"/>
                  </a:lnTo>
                  <a:close/>
                </a:path>
                <a:path w="598805" h="671829">
                  <a:moveTo>
                    <a:pt x="130035" y="665226"/>
                  </a:moveTo>
                  <a:lnTo>
                    <a:pt x="129590" y="653135"/>
                  </a:lnTo>
                  <a:lnTo>
                    <a:pt x="124625" y="648436"/>
                  </a:lnTo>
                  <a:lnTo>
                    <a:pt x="118541" y="648665"/>
                  </a:lnTo>
                  <a:lnTo>
                    <a:pt x="112572" y="648881"/>
                  </a:lnTo>
                  <a:lnTo>
                    <a:pt x="107721" y="653808"/>
                  </a:lnTo>
                  <a:lnTo>
                    <a:pt x="108178" y="665670"/>
                  </a:lnTo>
                  <a:lnTo>
                    <a:pt x="112903" y="670382"/>
                  </a:lnTo>
                  <a:lnTo>
                    <a:pt x="119214" y="670382"/>
                  </a:lnTo>
                  <a:lnTo>
                    <a:pt x="125196" y="670153"/>
                  </a:lnTo>
                  <a:lnTo>
                    <a:pt x="130035" y="665226"/>
                  </a:lnTo>
                  <a:close/>
                </a:path>
                <a:path w="598805" h="671829">
                  <a:moveTo>
                    <a:pt x="160007" y="351536"/>
                  </a:moveTo>
                  <a:lnTo>
                    <a:pt x="155282" y="346608"/>
                  </a:lnTo>
                  <a:lnTo>
                    <a:pt x="149186" y="346494"/>
                  </a:lnTo>
                  <a:lnTo>
                    <a:pt x="143217" y="346379"/>
                  </a:lnTo>
                  <a:lnTo>
                    <a:pt x="138150" y="351091"/>
                  </a:lnTo>
                  <a:lnTo>
                    <a:pt x="138036" y="357136"/>
                  </a:lnTo>
                  <a:lnTo>
                    <a:pt x="137807" y="363067"/>
                  </a:lnTo>
                  <a:lnTo>
                    <a:pt x="142659" y="368109"/>
                  </a:lnTo>
                  <a:lnTo>
                    <a:pt x="148856" y="368211"/>
                  </a:lnTo>
                  <a:lnTo>
                    <a:pt x="154825" y="368211"/>
                  </a:lnTo>
                  <a:lnTo>
                    <a:pt x="159677" y="363512"/>
                  </a:lnTo>
                  <a:lnTo>
                    <a:pt x="159893" y="357581"/>
                  </a:lnTo>
                  <a:lnTo>
                    <a:pt x="160007" y="351536"/>
                  </a:lnTo>
                  <a:close/>
                </a:path>
                <a:path w="598805" h="671829">
                  <a:moveTo>
                    <a:pt x="184124" y="662546"/>
                  </a:moveTo>
                  <a:lnTo>
                    <a:pt x="183781" y="656386"/>
                  </a:lnTo>
                  <a:lnTo>
                    <a:pt x="183337" y="650341"/>
                  </a:lnTo>
                  <a:lnTo>
                    <a:pt x="178155" y="645858"/>
                  </a:lnTo>
                  <a:lnTo>
                    <a:pt x="172186" y="646303"/>
                  </a:lnTo>
                  <a:lnTo>
                    <a:pt x="166204" y="646645"/>
                  </a:lnTo>
                  <a:lnTo>
                    <a:pt x="161594" y="651687"/>
                  </a:lnTo>
                  <a:lnTo>
                    <a:pt x="162039" y="657834"/>
                  </a:lnTo>
                  <a:lnTo>
                    <a:pt x="162382" y="663549"/>
                  </a:lnTo>
                  <a:lnTo>
                    <a:pt x="167106" y="668032"/>
                  </a:lnTo>
                  <a:lnTo>
                    <a:pt x="173088" y="668032"/>
                  </a:lnTo>
                  <a:lnTo>
                    <a:pt x="173304" y="667918"/>
                  </a:lnTo>
                  <a:lnTo>
                    <a:pt x="179616" y="667575"/>
                  </a:lnTo>
                  <a:lnTo>
                    <a:pt x="184124" y="662546"/>
                  </a:lnTo>
                  <a:close/>
                </a:path>
                <a:path w="598805" h="671829">
                  <a:moveTo>
                    <a:pt x="189306" y="400456"/>
                  </a:moveTo>
                  <a:lnTo>
                    <a:pt x="187617" y="393738"/>
                  </a:lnTo>
                  <a:lnTo>
                    <a:pt x="182664" y="390601"/>
                  </a:lnTo>
                  <a:lnTo>
                    <a:pt x="177482" y="387362"/>
                  </a:lnTo>
                  <a:lnTo>
                    <a:pt x="170713" y="389039"/>
                  </a:lnTo>
                  <a:lnTo>
                    <a:pt x="167563" y="394081"/>
                  </a:lnTo>
                  <a:lnTo>
                    <a:pt x="164287" y="399110"/>
                  </a:lnTo>
                  <a:lnTo>
                    <a:pt x="165989" y="405714"/>
                  </a:lnTo>
                  <a:lnTo>
                    <a:pt x="172745" y="410197"/>
                  </a:lnTo>
                  <a:lnTo>
                    <a:pt x="174777" y="410756"/>
                  </a:lnTo>
                  <a:lnTo>
                    <a:pt x="180403" y="410756"/>
                  </a:lnTo>
                  <a:lnTo>
                    <a:pt x="184010" y="408965"/>
                  </a:lnTo>
                  <a:lnTo>
                    <a:pt x="186042" y="405612"/>
                  </a:lnTo>
                  <a:lnTo>
                    <a:pt x="189306" y="400456"/>
                  </a:lnTo>
                  <a:close/>
                </a:path>
                <a:path w="598805" h="671829">
                  <a:moveTo>
                    <a:pt x="190881" y="314807"/>
                  </a:moveTo>
                  <a:lnTo>
                    <a:pt x="184683" y="304736"/>
                  </a:lnTo>
                  <a:lnTo>
                    <a:pt x="178041" y="303174"/>
                  </a:lnTo>
                  <a:lnTo>
                    <a:pt x="172859" y="306311"/>
                  </a:lnTo>
                  <a:lnTo>
                    <a:pt x="167678" y="309435"/>
                  </a:lnTo>
                  <a:lnTo>
                    <a:pt x="166090" y="316153"/>
                  </a:lnTo>
                  <a:lnTo>
                    <a:pt x="171284" y="324662"/>
                  </a:lnTo>
                  <a:lnTo>
                    <a:pt x="174891" y="326339"/>
                  </a:lnTo>
                  <a:lnTo>
                    <a:pt x="180403" y="326339"/>
                  </a:lnTo>
                  <a:lnTo>
                    <a:pt x="182549" y="325780"/>
                  </a:lnTo>
                  <a:lnTo>
                    <a:pt x="184238" y="324662"/>
                  </a:lnTo>
                  <a:lnTo>
                    <a:pt x="189420" y="321525"/>
                  </a:lnTo>
                  <a:lnTo>
                    <a:pt x="190881" y="314807"/>
                  </a:lnTo>
                  <a:close/>
                </a:path>
                <a:path w="598805" h="671829">
                  <a:moveTo>
                    <a:pt x="238213" y="657275"/>
                  </a:moveTo>
                  <a:lnTo>
                    <a:pt x="237540" y="651344"/>
                  </a:lnTo>
                  <a:lnTo>
                    <a:pt x="236753" y="645528"/>
                  </a:lnTo>
                  <a:lnTo>
                    <a:pt x="231343" y="641159"/>
                  </a:lnTo>
                  <a:lnTo>
                    <a:pt x="225475" y="641832"/>
                  </a:lnTo>
                  <a:lnTo>
                    <a:pt x="219506" y="642505"/>
                  </a:lnTo>
                  <a:lnTo>
                    <a:pt x="215112" y="647877"/>
                  </a:lnTo>
                  <a:lnTo>
                    <a:pt x="216471" y="659295"/>
                  </a:lnTo>
                  <a:lnTo>
                    <a:pt x="221081" y="663321"/>
                  </a:lnTo>
                  <a:lnTo>
                    <a:pt x="227850" y="663321"/>
                  </a:lnTo>
                  <a:lnTo>
                    <a:pt x="233819" y="662647"/>
                  </a:lnTo>
                  <a:lnTo>
                    <a:pt x="238213" y="657275"/>
                  </a:lnTo>
                  <a:close/>
                </a:path>
                <a:path w="598805" h="671829">
                  <a:moveTo>
                    <a:pt x="238556" y="418477"/>
                  </a:moveTo>
                  <a:lnTo>
                    <a:pt x="235394" y="412330"/>
                  </a:lnTo>
                  <a:lnTo>
                    <a:pt x="224015" y="408736"/>
                  </a:lnTo>
                  <a:lnTo>
                    <a:pt x="217932" y="411759"/>
                  </a:lnTo>
                  <a:lnTo>
                    <a:pt x="214096" y="423075"/>
                  </a:lnTo>
                  <a:lnTo>
                    <a:pt x="217258" y="429234"/>
                  </a:lnTo>
                  <a:lnTo>
                    <a:pt x="223113" y="431139"/>
                  </a:lnTo>
                  <a:lnTo>
                    <a:pt x="224243" y="431469"/>
                  </a:lnTo>
                  <a:lnTo>
                    <a:pt x="225259" y="431698"/>
                  </a:lnTo>
                  <a:lnTo>
                    <a:pt x="231114" y="431698"/>
                  </a:lnTo>
                  <a:lnTo>
                    <a:pt x="235280" y="428777"/>
                  </a:lnTo>
                  <a:lnTo>
                    <a:pt x="236753" y="424078"/>
                  </a:lnTo>
                  <a:lnTo>
                    <a:pt x="238556" y="418477"/>
                  </a:lnTo>
                  <a:close/>
                </a:path>
                <a:path w="598805" h="671829">
                  <a:moveTo>
                    <a:pt x="240360" y="297459"/>
                  </a:moveTo>
                  <a:lnTo>
                    <a:pt x="238785" y="291858"/>
                  </a:lnTo>
                  <a:lnTo>
                    <a:pt x="236982" y="286042"/>
                  </a:lnTo>
                  <a:lnTo>
                    <a:pt x="231000" y="282790"/>
                  </a:lnTo>
                  <a:lnTo>
                    <a:pt x="225259" y="284480"/>
                  </a:lnTo>
                  <a:lnTo>
                    <a:pt x="219506" y="286156"/>
                  </a:lnTo>
                  <a:lnTo>
                    <a:pt x="216128" y="292201"/>
                  </a:lnTo>
                  <a:lnTo>
                    <a:pt x="219278" y="302717"/>
                  </a:lnTo>
                  <a:lnTo>
                    <a:pt x="223570" y="305739"/>
                  </a:lnTo>
                  <a:lnTo>
                    <a:pt x="229311" y="305739"/>
                  </a:lnTo>
                  <a:lnTo>
                    <a:pt x="231343" y="305295"/>
                  </a:lnTo>
                  <a:lnTo>
                    <a:pt x="237083" y="303504"/>
                  </a:lnTo>
                  <a:lnTo>
                    <a:pt x="240360" y="297459"/>
                  </a:lnTo>
                  <a:close/>
                </a:path>
                <a:path w="598805" h="671829">
                  <a:moveTo>
                    <a:pt x="290271" y="432816"/>
                  </a:moveTo>
                  <a:lnTo>
                    <a:pt x="287007" y="426770"/>
                  </a:lnTo>
                  <a:lnTo>
                    <a:pt x="281152" y="425196"/>
                  </a:lnTo>
                  <a:lnTo>
                    <a:pt x="275399" y="423519"/>
                  </a:lnTo>
                  <a:lnTo>
                    <a:pt x="269316" y="426885"/>
                  </a:lnTo>
                  <a:lnTo>
                    <a:pt x="266166" y="438518"/>
                  </a:lnTo>
                  <a:lnTo>
                    <a:pt x="269544" y="444563"/>
                  </a:lnTo>
                  <a:lnTo>
                    <a:pt x="275399" y="446138"/>
                  </a:lnTo>
                  <a:lnTo>
                    <a:pt x="276415" y="446354"/>
                  </a:lnTo>
                  <a:lnTo>
                    <a:pt x="277317" y="446468"/>
                  </a:lnTo>
                  <a:lnTo>
                    <a:pt x="283070" y="446468"/>
                  </a:lnTo>
                  <a:lnTo>
                    <a:pt x="287464" y="443331"/>
                  </a:lnTo>
                  <a:lnTo>
                    <a:pt x="288810" y="438518"/>
                  </a:lnTo>
                  <a:lnTo>
                    <a:pt x="290271" y="432816"/>
                  </a:lnTo>
                  <a:close/>
                </a:path>
                <a:path w="598805" h="671829">
                  <a:moveTo>
                    <a:pt x="291744" y="648665"/>
                  </a:moveTo>
                  <a:lnTo>
                    <a:pt x="290614" y="642835"/>
                  </a:lnTo>
                  <a:lnTo>
                    <a:pt x="289598" y="636905"/>
                  </a:lnTo>
                  <a:lnTo>
                    <a:pt x="283972" y="633209"/>
                  </a:lnTo>
                  <a:lnTo>
                    <a:pt x="277876" y="634212"/>
                  </a:lnTo>
                  <a:lnTo>
                    <a:pt x="272021" y="635342"/>
                  </a:lnTo>
                  <a:lnTo>
                    <a:pt x="268071" y="641045"/>
                  </a:lnTo>
                  <a:lnTo>
                    <a:pt x="269316" y="646874"/>
                  </a:lnTo>
                  <a:lnTo>
                    <a:pt x="270332" y="652018"/>
                  </a:lnTo>
                  <a:lnTo>
                    <a:pt x="274840" y="655599"/>
                  </a:lnTo>
                  <a:lnTo>
                    <a:pt x="281381" y="655599"/>
                  </a:lnTo>
                  <a:lnTo>
                    <a:pt x="282054" y="655485"/>
                  </a:lnTo>
                  <a:lnTo>
                    <a:pt x="287909" y="654253"/>
                  </a:lnTo>
                  <a:lnTo>
                    <a:pt x="291744" y="648665"/>
                  </a:lnTo>
                  <a:close/>
                </a:path>
                <a:path w="598805" h="671829">
                  <a:moveTo>
                    <a:pt x="292760" y="286931"/>
                  </a:moveTo>
                  <a:lnTo>
                    <a:pt x="291630" y="281114"/>
                  </a:lnTo>
                  <a:lnTo>
                    <a:pt x="290614" y="275183"/>
                  </a:lnTo>
                  <a:lnTo>
                    <a:pt x="284975" y="271259"/>
                  </a:lnTo>
                  <a:lnTo>
                    <a:pt x="279120" y="272389"/>
                  </a:lnTo>
                  <a:lnTo>
                    <a:pt x="273151" y="273392"/>
                  </a:lnTo>
                  <a:lnTo>
                    <a:pt x="269201" y="278993"/>
                  </a:lnTo>
                  <a:lnTo>
                    <a:pt x="270217" y="284810"/>
                  </a:lnTo>
                  <a:lnTo>
                    <a:pt x="271233" y="290068"/>
                  </a:lnTo>
                  <a:lnTo>
                    <a:pt x="275742" y="293763"/>
                  </a:lnTo>
                  <a:lnTo>
                    <a:pt x="282270" y="293763"/>
                  </a:lnTo>
                  <a:lnTo>
                    <a:pt x="288696" y="292531"/>
                  </a:lnTo>
                  <a:lnTo>
                    <a:pt x="292760" y="286931"/>
                  </a:lnTo>
                  <a:close/>
                </a:path>
                <a:path w="598805" h="671829">
                  <a:moveTo>
                    <a:pt x="342226" y="449160"/>
                  </a:moveTo>
                  <a:lnTo>
                    <a:pt x="339293" y="443001"/>
                  </a:lnTo>
                  <a:lnTo>
                    <a:pt x="333667" y="440982"/>
                  </a:lnTo>
                  <a:lnTo>
                    <a:pt x="327914" y="439077"/>
                  </a:lnTo>
                  <a:lnTo>
                    <a:pt x="321830" y="442099"/>
                  </a:lnTo>
                  <a:lnTo>
                    <a:pt x="317766" y="453301"/>
                  </a:lnTo>
                  <a:lnTo>
                    <a:pt x="320814" y="459460"/>
                  </a:lnTo>
                  <a:lnTo>
                    <a:pt x="326453" y="461467"/>
                  </a:lnTo>
                  <a:lnTo>
                    <a:pt x="327685" y="461924"/>
                  </a:lnTo>
                  <a:lnTo>
                    <a:pt x="328815" y="462140"/>
                  </a:lnTo>
                  <a:lnTo>
                    <a:pt x="334670" y="462140"/>
                  </a:lnTo>
                  <a:lnTo>
                    <a:pt x="338734" y="459346"/>
                  </a:lnTo>
                  <a:lnTo>
                    <a:pt x="340423" y="454761"/>
                  </a:lnTo>
                  <a:lnTo>
                    <a:pt x="342226" y="449160"/>
                  </a:lnTo>
                  <a:close/>
                </a:path>
                <a:path w="598805" h="671829">
                  <a:moveTo>
                    <a:pt x="344373" y="633552"/>
                  </a:moveTo>
                  <a:lnTo>
                    <a:pt x="340537" y="622236"/>
                  </a:lnTo>
                  <a:lnTo>
                    <a:pt x="334340" y="619328"/>
                  </a:lnTo>
                  <a:lnTo>
                    <a:pt x="328587" y="621233"/>
                  </a:lnTo>
                  <a:lnTo>
                    <a:pt x="322846" y="623138"/>
                  </a:lnTo>
                  <a:lnTo>
                    <a:pt x="319913" y="629399"/>
                  </a:lnTo>
                  <a:lnTo>
                    <a:pt x="323405" y="639483"/>
                  </a:lnTo>
                  <a:lnTo>
                    <a:pt x="327571" y="642277"/>
                  </a:lnTo>
                  <a:lnTo>
                    <a:pt x="333324" y="642277"/>
                  </a:lnTo>
                  <a:lnTo>
                    <a:pt x="334568" y="642162"/>
                  </a:lnTo>
                  <a:lnTo>
                    <a:pt x="341439" y="639699"/>
                  </a:lnTo>
                  <a:lnTo>
                    <a:pt x="344373" y="633552"/>
                  </a:lnTo>
                  <a:close/>
                </a:path>
                <a:path w="598805" h="671829">
                  <a:moveTo>
                    <a:pt x="346062" y="280441"/>
                  </a:moveTo>
                  <a:lnTo>
                    <a:pt x="344703" y="268579"/>
                  </a:lnTo>
                  <a:lnTo>
                    <a:pt x="339293" y="264210"/>
                  </a:lnTo>
                  <a:lnTo>
                    <a:pt x="333324" y="264883"/>
                  </a:lnTo>
                  <a:lnTo>
                    <a:pt x="327355" y="265557"/>
                  </a:lnTo>
                  <a:lnTo>
                    <a:pt x="322961" y="270814"/>
                  </a:lnTo>
                  <a:lnTo>
                    <a:pt x="324307" y="282346"/>
                  </a:lnTo>
                  <a:lnTo>
                    <a:pt x="328930" y="286372"/>
                  </a:lnTo>
                  <a:lnTo>
                    <a:pt x="335686" y="286372"/>
                  </a:lnTo>
                  <a:lnTo>
                    <a:pt x="341668" y="285711"/>
                  </a:lnTo>
                  <a:lnTo>
                    <a:pt x="346062" y="280441"/>
                  </a:lnTo>
                  <a:close/>
                </a:path>
                <a:path w="598805" h="671829">
                  <a:moveTo>
                    <a:pt x="391464" y="474129"/>
                  </a:moveTo>
                  <a:lnTo>
                    <a:pt x="390004" y="467626"/>
                  </a:lnTo>
                  <a:lnTo>
                    <a:pt x="384822" y="464273"/>
                  </a:lnTo>
                  <a:lnTo>
                    <a:pt x="379755" y="461137"/>
                  </a:lnTo>
                  <a:lnTo>
                    <a:pt x="373100" y="462597"/>
                  </a:lnTo>
                  <a:lnTo>
                    <a:pt x="369722" y="467626"/>
                  </a:lnTo>
                  <a:lnTo>
                    <a:pt x="366674" y="472668"/>
                  </a:lnTo>
                  <a:lnTo>
                    <a:pt x="368261" y="479386"/>
                  </a:lnTo>
                  <a:lnTo>
                    <a:pt x="373214" y="482523"/>
                  </a:lnTo>
                  <a:lnTo>
                    <a:pt x="375018" y="483755"/>
                  </a:lnTo>
                  <a:lnTo>
                    <a:pt x="377050" y="484314"/>
                  </a:lnTo>
                  <a:lnTo>
                    <a:pt x="382676" y="484314"/>
                  </a:lnTo>
                  <a:lnTo>
                    <a:pt x="386168" y="482523"/>
                  </a:lnTo>
                  <a:lnTo>
                    <a:pt x="391464" y="474129"/>
                  </a:lnTo>
                  <a:close/>
                </a:path>
                <a:path w="598805" h="671829">
                  <a:moveTo>
                    <a:pt x="392264" y="605675"/>
                  </a:moveTo>
                  <a:lnTo>
                    <a:pt x="388658" y="600849"/>
                  </a:lnTo>
                  <a:lnTo>
                    <a:pt x="385165" y="596036"/>
                  </a:lnTo>
                  <a:lnTo>
                    <a:pt x="378282" y="595033"/>
                  </a:lnTo>
                  <a:lnTo>
                    <a:pt x="373443" y="598614"/>
                  </a:lnTo>
                  <a:lnTo>
                    <a:pt x="368592" y="602310"/>
                  </a:lnTo>
                  <a:lnTo>
                    <a:pt x="367690" y="609028"/>
                  </a:lnTo>
                  <a:lnTo>
                    <a:pt x="371411" y="613841"/>
                  </a:lnTo>
                  <a:lnTo>
                    <a:pt x="373443" y="616750"/>
                  </a:lnTo>
                  <a:lnTo>
                    <a:pt x="376707" y="618210"/>
                  </a:lnTo>
                  <a:lnTo>
                    <a:pt x="382231" y="618210"/>
                  </a:lnTo>
                  <a:lnTo>
                    <a:pt x="384708" y="617537"/>
                  </a:lnTo>
                  <a:lnTo>
                    <a:pt x="391464" y="612495"/>
                  </a:lnTo>
                  <a:lnTo>
                    <a:pt x="392264" y="605675"/>
                  </a:lnTo>
                  <a:close/>
                </a:path>
                <a:path w="598805" h="671829">
                  <a:moveTo>
                    <a:pt x="399694" y="276745"/>
                  </a:moveTo>
                  <a:lnTo>
                    <a:pt x="399249" y="270586"/>
                  </a:lnTo>
                  <a:lnTo>
                    <a:pt x="398907" y="264655"/>
                  </a:lnTo>
                  <a:lnTo>
                    <a:pt x="393725" y="260070"/>
                  </a:lnTo>
                  <a:lnTo>
                    <a:pt x="387756" y="260515"/>
                  </a:lnTo>
                  <a:lnTo>
                    <a:pt x="381774" y="260858"/>
                  </a:lnTo>
                  <a:lnTo>
                    <a:pt x="377050" y="265887"/>
                  </a:lnTo>
                  <a:lnTo>
                    <a:pt x="377494" y="271932"/>
                  </a:lnTo>
                  <a:lnTo>
                    <a:pt x="377837" y="277647"/>
                  </a:lnTo>
                  <a:lnTo>
                    <a:pt x="382562" y="282117"/>
                  </a:lnTo>
                  <a:lnTo>
                    <a:pt x="388988" y="282117"/>
                  </a:lnTo>
                  <a:lnTo>
                    <a:pt x="394957" y="281787"/>
                  </a:lnTo>
                  <a:lnTo>
                    <a:pt x="399694" y="276745"/>
                  </a:lnTo>
                  <a:close/>
                </a:path>
                <a:path w="598805" h="671829">
                  <a:moveTo>
                    <a:pt x="424256" y="563130"/>
                  </a:moveTo>
                  <a:lnTo>
                    <a:pt x="421220" y="556971"/>
                  </a:lnTo>
                  <a:lnTo>
                    <a:pt x="415582" y="555066"/>
                  </a:lnTo>
                  <a:lnTo>
                    <a:pt x="409956" y="553161"/>
                  </a:lnTo>
                  <a:lnTo>
                    <a:pt x="403644" y="556069"/>
                  </a:lnTo>
                  <a:lnTo>
                    <a:pt x="399808" y="567385"/>
                  </a:lnTo>
                  <a:lnTo>
                    <a:pt x="402742" y="573430"/>
                  </a:lnTo>
                  <a:lnTo>
                    <a:pt x="409613" y="575995"/>
                  </a:lnTo>
                  <a:lnTo>
                    <a:pt x="410743" y="576110"/>
                  </a:lnTo>
                  <a:lnTo>
                    <a:pt x="416483" y="576110"/>
                  </a:lnTo>
                  <a:lnTo>
                    <a:pt x="420662" y="573316"/>
                  </a:lnTo>
                  <a:lnTo>
                    <a:pt x="424256" y="563130"/>
                  </a:lnTo>
                  <a:close/>
                </a:path>
                <a:path w="598805" h="671829">
                  <a:moveTo>
                    <a:pt x="425958" y="514870"/>
                  </a:moveTo>
                  <a:lnTo>
                    <a:pt x="422122" y="503682"/>
                  </a:lnTo>
                  <a:lnTo>
                    <a:pt x="415925" y="500659"/>
                  </a:lnTo>
                  <a:lnTo>
                    <a:pt x="410171" y="502564"/>
                  </a:lnTo>
                  <a:lnTo>
                    <a:pt x="404545" y="504469"/>
                  </a:lnTo>
                  <a:lnTo>
                    <a:pt x="401497" y="510730"/>
                  </a:lnTo>
                  <a:lnTo>
                    <a:pt x="404990" y="520915"/>
                  </a:lnTo>
                  <a:lnTo>
                    <a:pt x="409155" y="523608"/>
                  </a:lnTo>
                  <a:lnTo>
                    <a:pt x="414909" y="523608"/>
                  </a:lnTo>
                  <a:lnTo>
                    <a:pt x="416039" y="523494"/>
                  </a:lnTo>
                  <a:lnTo>
                    <a:pt x="423024" y="521030"/>
                  </a:lnTo>
                  <a:lnTo>
                    <a:pt x="425958" y="514870"/>
                  </a:lnTo>
                  <a:close/>
                </a:path>
                <a:path w="598805" h="671829">
                  <a:moveTo>
                    <a:pt x="454355" y="268795"/>
                  </a:moveTo>
                  <a:lnTo>
                    <a:pt x="450964" y="261861"/>
                  </a:lnTo>
                  <a:lnTo>
                    <a:pt x="447929" y="258838"/>
                  </a:lnTo>
                  <a:lnTo>
                    <a:pt x="443077" y="257835"/>
                  </a:lnTo>
                  <a:lnTo>
                    <a:pt x="439140" y="259626"/>
                  </a:lnTo>
                  <a:lnTo>
                    <a:pt x="437781" y="260184"/>
                  </a:lnTo>
                  <a:lnTo>
                    <a:pt x="433616" y="264769"/>
                  </a:lnTo>
                  <a:lnTo>
                    <a:pt x="433273" y="265328"/>
                  </a:lnTo>
                  <a:lnTo>
                    <a:pt x="432600" y="267347"/>
                  </a:lnTo>
                  <a:lnTo>
                    <a:pt x="432371" y="268795"/>
                  </a:lnTo>
                  <a:lnTo>
                    <a:pt x="432371" y="270814"/>
                  </a:lnTo>
                  <a:lnTo>
                    <a:pt x="440372" y="280327"/>
                  </a:lnTo>
                  <a:lnTo>
                    <a:pt x="446239" y="280327"/>
                  </a:lnTo>
                  <a:lnTo>
                    <a:pt x="454355" y="270929"/>
                  </a:lnTo>
                  <a:lnTo>
                    <a:pt x="454355" y="268795"/>
                  </a:lnTo>
                  <a:close/>
                </a:path>
                <a:path w="598805" h="671829">
                  <a:moveTo>
                    <a:pt x="540550" y="89230"/>
                  </a:moveTo>
                  <a:lnTo>
                    <a:pt x="538060" y="76987"/>
                  </a:lnTo>
                  <a:lnTo>
                    <a:pt x="531266" y="66992"/>
                  </a:lnTo>
                  <a:lnTo>
                    <a:pt x="521208" y="60248"/>
                  </a:lnTo>
                  <a:lnTo>
                    <a:pt x="508889" y="57772"/>
                  </a:lnTo>
                  <a:lnTo>
                    <a:pt x="496570" y="60248"/>
                  </a:lnTo>
                  <a:lnTo>
                    <a:pt x="486511" y="66992"/>
                  </a:lnTo>
                  <a:lnTo>
                    <a:pt x="479717" y="76987"/>
                  </a:lnTo>
                  <a:lnTo>
                    <a:pt x="477227" y="89230"/>
                  </a:lnTo>
                  <a:lnTo>
                    <a:pt x="479717" y="101460"/>
                  </a:lnTo>
                  <a:lnTo>
                    <a:pt x="486511" y="111467"/>
                  </a:lnTo>
                  <a:lnTo>
                    <a:pt x="496570" y="118211"/>
                  </a:lnTo>
                  <a:lnTo>
                    <a:pt x="508889" y="120688"/>
                  </a:lnTo>
                  <a:lnTo>
                    <a:pt x="521208" y="118211"/>
                  </a:lnTo>
                  <a:lnTo>
                    <a:pt x="531266" y="111467"/>
                  </a:lnTo>
                  <a:lnTo>
                    <a:pt x="538060" y="101460"/>
                  </a:lnTo>
                  <a:lnTo>
                    <a:pt x="540550" y="89230"/>
                  </a:lnTo>
                  <a:close/>
                </a:path>
                <a:path w="598805" h="671829">
                  <a:moveTo>
                    <a:pt x="598589" y="89230"/>
                  </a:moveTo>
                  <a:lnTo>
                    <a:pt x="591642" y="54546"/>
                  </a:lnTo>
                  <a:lnTo>
                    <a:pt x="577062" y="33045"/>
                  </a:lnTo>
                  <a:lnTo>
                    <a:pt x="577062" y="89344"/>
                  </a:lnTo>
                  <a:lnTo>
                    <a:pt x="572541" y="116065"/>
                  </a:lnTo>
                  <a:lnTo>
                    <a:pt x="560285" y="146075"/>
                  </a:lnTo>
                  <a:lnTo>
                    <a:pt x="542061" y="179641"/>
                  </a:lnTo>
                  <a:lnTo>
                    <a:pt x="516102" y="222897"/>
                  </a:lnTo>
                  <a:lnTo>
                    <a:pt x="512495" y="228727"/>
                  </a:lnTo>
                  <a:lnTo>
                    <a:pt x="508889" y="234772"/>
                  </a:lnTo>
                  <a:lnTo>
                    <a:pt x="506526" y="230847"/>
                  </a:lnTo>
                  <a:lnTo>
                    <a:pt x="504151" y="227037"/>
                  </a:lnTo>
                  <a:lnTo>
                    <a:pt x="478015" y="184010"/>
                  </a:lnTo>
                  <a:lnTo>
                    <a:pt x="458660" y="148742"/>
                  </a:lnTo>
                  <a:lnTo>
                    <a:pt x="445681" y="117284"/>
                  </a:lnTo>
                  <a:lnTo>
                    <a:pt x="440944" y="89344"/>
                  </a:lnTo>
                  <a:lnTo>
                    <a:pt x="446303" y="63042"/>
                  </a:lnTo>
                  <a:lnTo>
                    <a:pt x="460895" y="41554"/>
                  </a:lnTo>
                  <a:lnTo>
                    <a:pt x="482536" y="27038"/>
                  </a:lnTo>
                  <a:lnTo>
                    <a:pt x="509003" y="21717"/>
                  </a:lnTo>
                  <a:lnTo>
                    <a:pt x="535470" y="27038"/>
                  </a:lnTo>
                  <a:lnTo>
                    <a:pt x="557110" y="41554"/>
                  </a:lnTo>
                  <a:lnTo>
                    <a:pt x="571703" y="63042"/>
                  </a:lnTo>
                  <a:lnTo>
                    <a:pt x="577062" y="89344"/>
                  </a:lnTo>
                  <a:lnTo>
                    <a:pt x="577062" y="33045"/>
                  </a:lnTo>
                  <a:lnTo>
                    <a:pt x="572414" y="26187"/>
                  </a:lnTo>
                  <a:lnTo>
                    <a:pt x="565759" y="21717"/>
                  </a:lnTo>
                  <a:lnTo>
                    <a:pt x="543852" y="7035"/>
                  </a:lnTo>
                  <a:lnTo>
                    <a:pt x="508889" y="0"/>
                  </a:lnTo>
                  <a:lnTo>
                    <a:pt x="473925" y="7035"/>
                  </a:lnTo>
                  <a:lnTo>
                    <a:pt x="445338" y="26187"/>
                  </a:lnTo>
                  <a:lnTo>
                    <a:pt x="426046" y="54546"/>
                  </a:lnTo>
                  <a:lnTo>
                    <a:pt x="418960" y="89230"/>
                  </a:lnTo>
                  <a:lnTo>
                    <a:pt x="423938" y="121132"/>
                  </a:lnTo>
                  <a:lnTo>
                    <a:pt x="437591" y="155498"/>
                  </a:lnTo>
                  <a:lnTo>
                    <a:pt x="457949" y="193065"/>
                  </a:lnTo>
                  <a:lnTo>
                    <a:pt x="508889" y="276860"/>
                  </a:lnTo>
                  <a:lnTo>
                    <a:pt x="534162" y="234772"/>
                  </a:lnTo>
                  <a:lnTo>
                    <a:pt x="561797" y="188760"/>
                  </a:lnTo>
                  <a:lnTo>
                    <a:pt x="581012" y="152869"/>
                  </a:lnTo>
                  <a:lnTo>
                    <a:pt x="593890" y="119926"/>
                  </a:lnTo>
                  <a:lnTo>
                    <a:pt x="598589" y="89230"/>
                  </a:lnTo>
                  <a:close/>
                </a:path>
              </a:pathLst>
            </a:custGeom>
            <a:solidFill>
              <a:srgbClr val="0F086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/>
          <p:nvPr/>
        </p:nvSpPr>
        <p:spPr>
          <a:xfrm>
            <a:off x="1310042" y="4438652"/>
            <a:ext cx="532765" cy="670560"/>
          </a:xfrm>
          <a:custGeom>
            <a:avLst/>
            <a:gdLst/>
            <a:ahLst/>
            <a:cxnLst/>
            <a:rect l="l" t="t" r="r" b="b"/>
            <a:pathLst>
              <a:path w="532764" h="670560">
                <a:moveTo>
                  <a:pt x="267904" y="245109"/>
                </a:moveTo>
                <a:lnTo>
                  <a:pt x="241470" y="245109"/>
                </a:lnTo>
                <a:lnTo>
                  <a:pt x="222194" y="208279"/>
                </a:lnTo>
                <a:lnTo>
                  <a:pt x="206939" y="168909"/>
                </a:lnTo>
                <a:lnTo>
                  <a:pt x="195309" y="130809"/>
                </a:lnTo>
                <a:lnTo>
                  <a:pt x="186909" y="95249"/>
                </a:lnTo>
                <a:lnTo>
                  <a:pt x="183164" y="49529"/>
                </a:lnTo>
                <a:lnTo>
                  <a:pt x="191534" y="21589"/>
                </a:lnTo>
                <a:lnTo>
                  <a:pt x="205677" y="6349"/>
                </a:lnTo>
                <a:lnTo>
                  <a:pt x="219246" y="0"/>
                </a:lnTo>
                <a:lnTo>
                  <a:pt x="239427" y="0"/>
                </a:lnTo>
                <a:lnTo>
                  <a:pt x="258014" y="8889"/>
                </a:lnTo>
                <a:lnTo>
                  <a:pt x="268790" y="20319"/>
                </a:lnTo>
                <a:lnTo>
                  <a:pt x="224691" y="20319"/>
                </a:lnTo>
                <a:lnTo>
                  <a:pt x="212992" y="27939"/>
                </a:lnTo>
                <a:lnTo>
                  <a:pt x="206189" y="43179"/>
                </a:lnTo>
                <a:lnTo>
                  <a:pt x="204470" y="64769"/>
                </a:lnTo>
                <a:lnTo>
                  <a:pt x="208022" y="91439"/>
                </a:lnTo>
                <a:lnTo>
                  <a:pt x="217989" y="132079"/>
                </a:lnTo>
                <a:lnTo>
                  <a:pt x="232331" y="176529"/>
                </a:lnTo>
                <a:lnTo>
                  <a:pt x="251715" y="219709"/>
                </a:lnTo>
                <a:lnTo>
                  <a:pt x="267904" y="245109"/>
                </a:lnTo>
                <a:close/>
              </a:path>
              <a:path w="532764" h="670560">
                <a:moveTo>
                  <a:pt x="468702" y="647699"/>
                </a:moveTo>
                <a:lnTo>
                  <a:pt x="414740" y="647699"/>
                </a:lnTo>
                <a:lnTo>
                  <a:pt x="432995" y="643889"/>
                </a:lnTo>
                <a:lnTo>
                  <a:pt x="452605" y="633729"/>
                </a:lnTo>
                <a:lnTo>
                  <a:pt x="478807" y="612139"/>
                </a:lnTo>
                <a:lnTo>
                  <a:pt x="499707" y="584199"/>
                </a:lnTo>
                <a:lnTo>
                  <a:pt x="511252" y="549909"/>
                </a:lnTo>
                <a:lnTo>
                  <a:pt x="509389" y="513079"/>
                </a:lnTo>
                <a:lnTo>
                  <a:pt x="508833" y="511809"/>
                </a:lnTo>
                <a:lnTo>
                  <a:pt x="496718" y="477519"/>
                </a:lnTo>
                <a:lnTo>
                  <a:pt x="482160" y="436879"/>
                </a:lnTo>
                <a:lnTo>
                  <a:pt x="464843" y="393699"/>
                </a:lnTo>
                <a:lnTo>
                  <a:pt x="444446" y="349249"/>
                </a:lnTo>
                <a:lnTo>
                  <a:pt x="420652" y="302259"/>
                </a:lnTo>
                <a:lnTo>
                  <a:pt x="393141" y="257809"/>
                </a:lnTo>
                <a:lnTo>
                  <a:pt x="361595" y="214629"/>
                </a:lnTo>
                <a:lnTo>
                  <a:pt x="326054" y="168909"/>
                </a:lnTo>
                <a:lnTo>
                  <a:pt x="301908" y="135889"/>
                </a:lnTo>
                <a:lnTo>
                  <a:pt x="280907" y="97789"/>
                </a:lnTo>
                <a:lnTo>
                  <a:pt x="264251" y="55879"/>
                </a:lnTo>
                <a:lnTo>
                  <a:pt x="258023" y="40639"/>
                </a:lnTo>
                <a:lnTo>
                  <a:pt x="249013" y="29209"/>
                </a:lnTo>
                <a:lnTo>
                  <a:pt x="237732" y="21589"/>
                </a:lnTo>
                <a:lnTo>
                  <a:pt x="224691" y="20319"/>
                </a:lnTo>
                <a:lnTo>
                  <a:pt x="268790" y="20319"/>
                </a:lnTo>
                <a:lnTo>
                  <a:pt x="273580" y="25399"/>
                </a:lnTo>
                <a:lnTo>
                  <a:pt x="284697" y="49529"/>
                </a:lnTo>
                <a:lnTo>
                  <a:pt x="300215" y="88899"/>
                </a:lnTo>
                <a:lnTo>
                  <a:pt x="319910" y="123189"/>
                </a:lnTo>
                <a:lnTo>
                  <a:pt x="343001" y="156209"/>
                </a:lnTo>
                <a:lnTo>
                  <a:pt x="368707" y="187959"/>
                </a:lnTo>
                <a:lnTo>
                  <a:pt x="378263" y="200659"/>
                </a:lnTo>
                <a:lnTo>
                  <a:pt x="410718" y="245109"/>
                </a:lnTo>
                <a:lnTo>
                  <a:pt x="438971" y="290829"/>
                </a:lnTo>
                <a:lnTo>
                  <a:pt x="463363" y="337819"/>
                </a:lnTo>
                <a:lnTo>
                  <a:pt x="484237" y="384809"/>
                </a:lnTo>
                <a:lnTo>
                  <a:pt x="501934" y="429259"/>
                </a:lnTo>
                <a:lnTo>
                  <a:pt x="516797" y="469899"/>
                </a:lnTo>
                <a:lnTo>
                  <a:pt x="529169" y="505459"/>
                </a:lnTo>
                <a:lnTo>
                  <a:pt x="529947" y="506729"/>
                </a:lnTo>
                <a:lnTo>
                  <a:pt x="532586" y="552449"/>
                </a:lnTo>
                <a:lnTo>
                  <a:pt x="519223" y="593089"/>
                </a:lnTo>
                <a:lnTo>
                  <a:pt x="494693" y="627379"/>
                </a:lnTo>
                <a:lnTo>
                  <a:pt x="468702" y="647699"/>
                </a:lnTo>
                <a:close/>
              </a:path>
              <a:path w="532764" h="670560">
                <a:moveTo>
                  <a:pt x="408489" y="670559"/>
                </a:moveTo>
                <a:lnTo>
                  <a:pt x="372263" y="657859"/>
                </a:lnTo>
                <a:lnTo>
                  <a:pt x="352846" y="641349"/>
                </a:lnTo>
                <a:lnTo>
                  <a:pt x="337689" y="631189"/>
                </a:lnTo>
                <a:lnTo>
                  <a:pt x="325179" y="626109"/>
                </a:lnTo>
                <a:lnTo>
                  <a:pt x="313701" y="623569"/>
                </a:lnTo>
                <a:lnTo>
                  <a:pt x="252756" y="617219"/>
                </a:lnTo>
                <a:lnTo>
                  <a:pt x="206022" y="610869"/>
                </a:lnTo>
                <a:lnTo>
                  <a:pt x="173123" y="605789"/>
                </a:lnTo>
                <a:lnTo>
                  <a:pt x="153683" y="601979"/>
                </a:lnTo>
                <a:lnTo>
                  <a:pt x="153350" y="601979"/>
                </a:lnTo>
                <a:lnTo>
                  <a:pt x="138496" y="600709"/>
                </a:lnTo>
                <a:lnTo>
                  <a:pt x="118943" y="598169"/>
                </a:lnTo>
                <a:lnTo>
                  <a:pt x="93953" y="594359"/>
                </a:lnTo>
                <a:lnTo>
                  <a:pt x="62784" y="590549"/>
                </a:lnTo>
                <a:lnTo>
                  <a:pt x="58895" y="589279"/>
                </a:lnTo>
                <a:lnTo>
                  <a:pt x="38644" y="584199"/>
                </a:lnTo>
                <a:lnTo>
                  <a:pt x="23988" y="571499"/>
                </a:lnTo>
                <a:lnTo>
                  <a:pt x="15312" y="554989"/>
                </a:lnTo>
                <a:lnTo>
                  <a:pt x="13001" y="533399"/>
                </a:lnTo>
                <a:lnTo>
                  <a:pt x="15324" y="521969"/>
                </a:lnTo>
                <a:lnTo>
                  <a:pt x="20918" y="511809"/>
                </a:lnTo>
                <a:lnTo>
                  <a:pt x="29471" y="504189"/>
                </a:lnTo>
                <a:lnTo>
                  <a:pt x="40671" y="496569"/>
                </a:lnTo>
                <a:lnTo>
                  <a:pt x="20799" y="488949"/>
                </a:lnTo>
                <a:lnTo>
                  <a:pt x="7209" y="474979"/>
                </a:lnTo>
                <a:lnTo>
                  <a:pt x="182" y="455929"/>
                </a:lnTo>
                <a:lnTo>
                  <a:pt x="0" y="433069"/>
                </a:lnTo>
                <a:lnTo>
                  <a:pt x="5254" y="419099"/>
                </a:lnTo>
                <a:lnTo>
                  <a:pt x="16112" y="406399"/>
                </a:lnTo>
                <a:lnTo>
                  <a:pt x="31722" y="397509"/>
                </a:lnTo>
                <a:lnTo>
                  <a:pt x="51227" y="393699"/>
                </a:lnTo>
                <a:lnTo>
                  <a:pt x="38356" y="382269"/>
                </a:lnTo>
                <a:lnTo>
                  <a:pt x="30183" y="369569"/>
                </a:lnTo>
                <a:lnTo>
                  <a:pt x="26865" y="353059"/>
                </a:lnTo>
                <a:lnTo>
                  <a:pt x="28558" y="332739"/>
                </a:lnTo>
                <a:lnTo>
                  <a:pt x="34609" y="318769"/>
                </a:lnTo>
                <a:lnTo>
                  <a:pt x="45713" y="308609"/>
                </a:lnTo>
                <a:lnTo>
                  <a:pt x="61046" y="300989"/>
                </a:lnTo>
                <a:lnTo>
                  <a:pt x="79786" y="297179"/>
                </a:lnTo>
                <a:lnTo>
                  <a:pt x="69226" y="284479"/>
                </a:lnTo>
                <a:lnTo>
                  <a:pt x="63645" y="269239"/>
                </a:lnTo>
                <a:lnTo>
                  <a:pt x="63190" y="252729"/>
                </a:lnTo>
                <a:lnTo>
                  <a:pt x="68007" y="234949"/>
                </a:lnTo>
                <a:lnTo>
                  <a:pt x="79427" y="218439"/>
                </a:lnTo>
                <a:lnTo>
                  <a:pt x="97691" y="209549"/>
                </a:lnTo>
                <a:lnTo>
                  <a:pt x="121060" y="207009"/>
                </a:lnTo>
                <a:lnTo>
                  <a:pt x="147794" y="212089"/>
                </a:lnTo>
                <a:lnTo>
                  <a:pt x="161493" y="217169"/>
                </a:lnTo>
                <a:lnTo>
                  <a:pt x="185214" y="224789"/>
                </a:lnTo>
                <a:lnTo>
                  <a:pt x="195876" y="228599"/>
                </a:lnTo>
                <a:lnTo>
                  <a:pt x="118858" y="228599"/>
                </a:lnTo>
                <a:lnTo>
                  <a:pt x="103052" y="231139"/>
                </a:lnTo>
                <a:lnTo>
                  <a:pt x="93060" y="236219"/>
                </a:lnTo>
                <a:lnTo>
                  <a:pt x="88120" y="242569"/>
                </a:lnTo>
                <a:lnTo>
                  <a:pt x="84446" y="256539"/>
                </a:lnTo>
                <a:lnTo>
                  <a:pt x="85981" y="269239"/>
                </a:lnTo>
                <a:lnTo>
                  <a:pt x="92808" y="279399"/>
                </a:lnTo>
                <a:lnTo>
                  <a:pt x="105011" y="288289"/>
                </a:lnTo>
                <a:lnTo>
                  <a:pt x="124609" y="294639"/>
                </a:lnTo>
                <a:lnTo>
                  <a:pt x="163781" y="308609"/>
                </a:lnTo>
                <a:lnTo>
                  <a:pt x="196636" y="318769"/>
                </a:lnTo>
                <a:lnTo>
                  <a:pt x="81785" y="318769"/>
                </a:lnTo>
                <a:lnTo>
                  <a:pt x="66271" y="321309"/>
                </a:lnTo>
                <a:lnTo>
                  <a:pt x="55153" y="327659"/>
                </a:lnTo>
                <a:lnTo>
                  <a:pt x="49672" y="337819"/>
                </a:lnTo>
                <a:lnTo>
                  <a:pt x="48500" y="353059"/>
                </a:lnTo>
                <a:lnTo>
                  <a:pt x="52047" y="364489"/>
                </a:lnTo>
                <a:lnTo>
                  <a:pt x="60407" y="373379"/>
                </a:lnTo>
                <a:lnTo>
                  <a:pt x="73674" y="379729"/>
                </a:lnTo>
                <a:lnTo>
                  <a:pt x="99165" y="386079"/>
                </a:lnTo>
                <a:lnTo>
                  <a:pt x="149502" y="400049"/>
                </a:lnTo>
                <a:lnTo>
                  <a:pt x="202921" y="414019"/>
                </a:lnTo>
                <a:lnTo>
                  <a:pt x="70674" y="414019"/>
                </a:lnTo>
                <a:lnTo>
                  <a:pt x="51995" y="415289"/>
                </a:lnTo>
                <a:lnTo>
                  <a:pt x="36754" y="419099"/>
                </a:lnTo>
                <a:lnTo>
                  <a:pt x="26138" y="426719"/>
                </a:lnTo>
                <a:lnTo>
                  <a:pt x="21335" y="436879"/>
                </a:lnTo>
                <a:lnTo>
                  <a:pt x="21273" y="452119"/>
                </a:lnTo>
                <a:lnTo>
                  <a:pt x="25669" y="463549"/>
                </a:lnTo>
                <a:lnTo>
                  <a:pt x="34649" y="471169"/>
                </a:lnTo>
                <a:lnTo>
                  <a:pt x="48338" y="477519"/>
                </a:lnTo>
                <a:lnTo>
                  <a:pt x="184166" y="502919"/>
                </a:lnTo>
                <a:lnTo>
                  <a:pt x="214023" y="507999"/>
                </a:lnTo>
                <a:lnTo>
                  <a:pt x="275277" y="507999"/>
                </a:lnTo>
                <a:lnTo>
                  <a:pt x="271953" y="511809"/>
                </a:lnTo>
                <a:lnTo>
                  <a:pt x="76897" y="511809"/>
                </a:lnTo>
                <a:lnTo>
                  <a:pt x="60485" y="513079"/>
                </a:lnTo>
                <a:lnTo>
                  <a:pt x="47199" y="518159"/>
                </a:lnTo>
                <a:lnTo>
                  <a:pt x="38205" y="525779"/>
                </a:lnTo>
                <a:lnTo>
                  <a:pt x="34670" y="534669"/>
                </a:lnTo>
                <a:lnTo>
                  <a:pt x="35719" y="548639"/>
                </a:lnTo>
                <a:lnTo>
                  <a:pt x="122588" y="576579"/>
                </a:lnTo>
                <a:lnTo>
                  <a:pt x="156892" y="580389"/>
                </a:lnTo>
                <a:lnTo>
                  <a:pt x="174423" y="582929"/>
                </a:lnTo>
                <a:lnTo>
                  <a:pt x="235965" y="582929"/>
                </a:lnTo>
                <a:lnTo>
                  <a:pt x="234129" y="585469"/>
                </a:lnTo>
                <a:lnTo>
                  <a:pt x="226913" y="591819"/>
                </a:lnTo>
                <a:lnTo>
                  <a:pt x="245886" y="594359"/>
                </a:lnTo>
                <a:lnTo>
                  <a:pt x="267015" y="596899"/>
                </a:lnTo>
                <a:lnTo>
                  <a:pt x="316034" y="601979"/>
                </a:lnTo>
                <a:lnTo>
                  <a:pt x="332421" y="605789"/>
                </a:lnTo>
                <a:lnTo>
                  <a:pt x="348705" y="612139"/>
                </a:lnTo>
                <a:lnTo>
                  <a:pt x="366321" y="623569"/>
                </a:lnTo>
                <a:lnTo>
                  <a:pt x="386709" y="641349"/>
                </a:lnTo>
                <a:lnTo>
                  <a:pt x="398943" y="647699"/>
                </a:lnTo>
                <a:lnTo>
                  <a:pt x="468702" y="647699"/>
                </a:lnTo>
                <a:lnTo>
                  <a:pt x="463828" y="651509"/>
                </a:lnTo>
                <a:lnTo>
                  <a:pt x="449400" y="660399"/>
                </a:lnTo>
                <a:lnTo>
                  <a:pt x="435242" y="665479"/>
                </a:lnTo>
                <a:lnTo>
                  <a:pt x="421542" y="669289"/>
                </a:lnTo>
                <a:lnTo>
                  <a:pt x="408489" y="670559"/>
                </a:lnTo>
                <a:close/>
              </a:path>
              <a:path w="532764" h="670560">
                <a:moveTo>
                  <a:pt x="300032" y="334009"/>
                </a:moveTo>
                <a:lnTo>
                  <a:pt x="263556" y="334009"/>
                </a:lnTo>
                <a:lnTo>
                  <a:pt x="274953" y="330199"/>
                </a:lnTo>
                <a:lnTo>
                  <a:pt x="281475" y="322579"/>
                </a:lnTo>
                <a:lnTo>
                  <a:pt x="285151" y="308609"/>
                </a:lnTo>
                <a:lnTo>
                  <a:pt x="283628" y="295909"/>
                </a:lnTo>
                <a:lnTo>
                  <a:pt x="276834" y="285749"/>
                </a:lnTo>
                <a:lnTo>
                  <a:pt x="206883" y="255269"/>
                </a:lnTo>
                <a:lnTo>
                  <a:pt x="141237" y="232409"/>
                </a:lnTo>
                <a:lnTo>
                  <a:pt x="118858" y="228599"/>
                </a:lnTo>
                <a:lnTo>
                  <a:pt x="195876" y="228599"/>
                </a:lnTo>
                <a:lnTo>
                  <a:pt x="241470" y="245109"/>
                </a:lnTo>
                <a:lnTo>
                  <a:pt x="267904" y="245109"/>
                </a:lnTo>
                <a:lnTo>
                  <a:pt x="276808" y="259079"/>
                </a:lnTo>
                <a:lnTo>
                  <a:pt x="293912" y="273049"/>
                </a:lnTo>
                <a:lnTo>
                  <a:pt x="303880" y="289559"/>
                </a:lnTo>
                <a:lnTo>
                  <a:pt x="306452" y="308609"/>
                </a:lnTo>
                <a:lnTo>
                  <a:pt x="301366" y="330199"/>
                </a:lnTo>
                <a:lnTo>
                  <a:pt x="300032" y="334009"/>
                </a:lnTo>
                <a:close/>
              </a:path>
              <a:path w="532764" h="670560">
                <a:moveTo>
                  <a:pt x="300095" y="424179"/>
                </a:moveTo>
                <a:lnTo>
                  <a:pt x="253960" y="424179"/>
                </a:lnTo>
                <a:lnTo>
                  <a:pt x="269265" y="421639"/>
                </a:lnTo>
                <a:lnTo>
                  <a:pt x="281091" y="414019"/>
                </a:lnTo>
                <a:lnTo>
                  <a:pt x="287698" y="403859"/>
                </a:lnTo>
                <a:lnTo>
                  <a:pt x="289710" y="388619"/>
                </a:lnTo>
                <a:lnTo>
                  <a:pt x="286378" y="377189"/>
                </a:lnTo>
                <a:lnTo>
                  <a:pt x="277650" y="368299"/>
                </a:lnTo>
                <a:lnTo>
                  <a:pt x="263473" y="361949"/>
                </a:lnTo>
                <a:lnTo>
                  <a:pt x="236704" y="354329"/>
                </a:lnTo>
                <a:lnTo>
                  <a:pt x="100455" y="318769"/>
                </a:lnTo>
                <a:lnTo>
                  <a:pt x="196636" y="318769"/>
                </a:lnTo>
                <a:lnTo>
                  <a:pt x="204850" y="321309"/>
                </a:lnTo>
                <a:lnTo>
                  <a:pt x="230136" y="330199"/>
                </a:lnTo>
                <a:lnTo>
                  <a:pt x="248284" y="334009"/>
                </a:lnTo>
                <a:lnTo>
                  <a:pt x="300032" y="334009"/>
                </a:lnTo>
                <a:lnTo>
                  <a:pt x="298255" y="339089"/>
                </a:lnTo>
                <a:lnTo>
                  <a:pt x="293143" y="344169"/>
                </a:lnTo>
                <a:lnTo>
                  <a:pt x="286364" y="349249"/>
                </a:lnTo>
                <a:lnTo>
                  <a:pt x="299880" y="359409"/>
                </a:lnTo>
                <a:lnTo>
                  <a:pt x="308228" y="374649"/>
                </a:lnTo>
                <a:lnTo>
                  <a:pt x="311117" y="391159"/>
                </a:lnTo>
                <a:lnTo>
                  <a:pt x="308256" y="410209"/>
                </a:lnTo>
                <a:lnTo>
                  <a:pt x="303107" y="420369"/>
                </a:lnTo>
                <a:lnTo>
                  <a:pt x="300095" y="424179"/>
                </a:lnTo>
                <a:close/>
              </a:path>
              <a:path w="532764" h="670560">
                <a:moveTo>
                  <a:pt x="275277" y="507999"/>
                </a:moveTo>
                <a:lnTo>
                  <a:pt x="214023" y="507999"/>
                </a:lnTo>
                <a:lnTo>
                  <a:pt x="232640" y="506729"/>
                </a:lnTo>
                <a:lnTo>
                  <a:pt x="247860" y="502919"/>
                </a:lnTo>
                <a:lnTo>
                  <a:pt x="258497" y="495299"/>
                </a:lnTo>
                <a:lnTo>
                  <a:pt x="263362" y="485139"/>
                </a:lnTo>
                <a:lnTo>
                  <a:pt x="263558" y="474979"/>
                </a:lnTo>
                <a:lnTo>
                  <a:pt x="260264" y="463549"/>
                </a:lnTo>
                <a:lnTo>
                  <a:pt x="250907" y="450849"/>
                </a:lnTo>
                <a:lnTo>
                  <a:pt x="232914" y="444499"/>
                </a:lnTo>
                <a:lnTo>
                  <a:pt x="196422" y="436879"/>
                </a:lnTo>
                <a:lnTo>
                  <a:pt x="145252" y="427989"/>
                </a:lnTo>
                <a:lnTo>
                  <a:pt x="70674" y="414019"/>
                </a:lnTo>
                <a:lnTo>
                  <a:pt x="202921" y="414019"/>
                </a:lnTo>
                <a:lnTo>
                  <a:pt x="236914" y="422909"/>
                </a:lnTo>
                <a:lnTo>
                  <a:pt x="253960" y="424179"/>
                </a:lnTo>
                <a:lnTo>
                  <a:pt x="300095" y="424179"/>
                </a:lnTo>
                <a:lnTo>
                  <a:pt x="295074" y="430529"/>
                </a:lnTo>
                <a:lnTo>
                  <a:pt x="284519" y="436879"/>
                </a:lnTo>
                <a:lnTo>
                  <a:pt x="271807" y="441959"/>
                </a:lnTo>
                <a:lnTo>
                  <a:pt x="279008" y="453389"/>
                </a:lnTo>
                <a:lnTo>
                  <a:pt x="283322" y="464819"/>
                </a:lnTo>
                <a:lnTo>
                  <a:pt x="285074" y="476249"/>
                </a:lnTo>
                <a:lnTo>
                  <a:pt x="284586" y="488949"/>
                </a:lnTo>
                <a:lnTo>
                  <a:pt x="279709" y="502919"/>
                </a:lnTo>
                <a:lnTo>
                  <a:pt x="275277" y="507999"/>
                </a:lnTo>
                <a:close/>
              </a:path>
              <a:path w="532764" h="670560">
                <a:moveTo>
                  <a:pt x="235965" y="582929"/>
                </a:moveTo>
                <a:lnTo>
                  <a:pt x="180908" y="582929"/>
                </a:lnTo>
                <a:lnTo>
                  <a:pt x="197384" y="581659"/>
                </a:lnTo>
                <a:lnTo>
                  <a:pt x="210703" y="576579"/>
                </a:lnTo>
                <a:lnTo>
                  <a:pt x="219709" y="568959"/>
                </a:lnTo>
                <a:lnTo>
                  <a:pt x="223246" y="560069"/>
                </a:lnTo>
                <a:lnTo>
                  <a:pt x="222151" y="546099"/>
                </a:lnTo>
                <a:lnTo>
                  <a:pt x="173098" y="523239"/>
                </a:lnTo>
                <a:lnTo>
                  <a:pt x="98653" y="513079"/>
                </a:lnTo>
                <a:lnTo>
                  <a:pt x="77119" y="511809"/>
                </a:lnTo>
                <a:lnTo>
                  <a:pt x="271953" y="511809"/>
                </a:lnTo>
                <a:lnTo>
                  <a:pt x="269737" y="514349"/>
                </a:lnTo>
                <a:lnTo>
                  <a:pt x="255411" y="523239"/>
                </a:lnTo>
                <a:lnTo>
                  <a:pt x="237470" y="528319"/>
                </a:lnTo>
                <a:lnTo>
                  <a:pt x="240880" y="534669"/>
                </a:lnTo>
                <a:lnTo>
                  <a:pt x="243248" y="542289"/>
                </a:lnTo>
                <a:lnTo>
                  <a:pt x="244533" y="551179"/>
                </a:lnTo>
                <a:lnTo>
                  <a:pt x="244693" y="561339"/>
                </a:lnTo>
                <a:lnTo>
                  <a:pt x="243228" y="570229"/>
                </a:lnTo>
                <a:lnTo>
                  <a:pt x="239637" y="577849"/>
                </a:lnTo>
                <a:lnTo>
                  <a:pt x="235965" y="582929"/>
                </a:lnTo>
                <a:close/>
              </a:path>
            </a:pathLst>
          </a:custGeom>
          <a:solidFill>
            <a:srgbClr val="0F08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 txBox="1"/>
          <p:nvPr/>
        </p:nvSpPr>
        <p:spPr>
          <a:xfrm>
            <a:off x="998415" y="1060970"/>
            <a:ext cx="10229215" cy="5233035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marL="1378585" marR="182245">
              <a:lnSpc>
                <a:spcPts val="2590"/>
              </a:lnSpc>
              <a:spcBef>
                <a:spcPts val="425"/>
              </a:spcBef>
            </a:pP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Fournir</a:t>
            </a:r>
            <a:r>
              <a:rPr dirty="0" sz="2400" spc="-6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25">
                <a:solidFill>
                  <a:srgbClr val="003366"/>
                </a:solidFill>
                <a:latin typeface="Calibri"/>
                <a:cs typeface="Calibri"/>
              </a:rPr>
              <a:t>l’énergie</a:t>
            </a:r>
            <a:r>
              <a:rPr dirty="0" sz="2400" spc="-6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requise</a:t>
            </a:r>
            <a:r>
              <a:rPr dirty="0" sz="2400" spc="-6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pour</a:t>
            </a:r>
            <a:r>
              <a:rPr dirty="0" sz="24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alimenter</a:t>
            </a:r>
            <a:r>
              <a:rPr dirty="0" sz="2400" spc="-8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tous</a:t>
            </a:r>
            <a:r>
              <a:rPr dirty="0" sz="2400" spc="-7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nos</a:t>
            </a:r>
            <a:r>
              <a:rPr dirty="0" sz="2400" spc="-7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clients,</a:t>
            </a:r>
            <a:r>
              <a:rPr dirty="0" sz="2400" spc="-7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quel</a:t>
            </a:r>
            <a:r>
              <a:rPr dirty="0" sz="2400" spc="-6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que</a:t>
            </a:r>
            <a:r>
              <a:rPr dirty="0" sz="24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20">
                <a:solidFill>
                  <a:srgbClr val="003366"/>
                </a:solidFill>
                <a:latin typeface="Calibri"/>
                <a:cs typeface="Calibri"/>
              </a:rPr>
              <a:t>soit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le</a:t>
            </a:r>
            <a:r>
              <a:rPr dirty="0" sz="24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moment</a:t>
            </a:r>
            <a:r>
              <a:rPr dirty="0" sz="2400" spc="-7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4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3366"/>
                </a:solidFill>
                <a:latin typeface="Calibri"/>
                <a:cs typeface="Calibri"/>
              </a:rPr>
              <a:t>l’année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75"/>
              </a:spcBef>
            </a:pPr>
            <a:endParaRPr sz="2400">
              <a:latin typeface="Calibri"/>
              <a:cs typeface="Calibri"/>
            </a:endParaRPr>
          </a:p>
          <a:p>
            <a:pPr marL="1378585" marR="5080">
              <a:lnSpc>
                <a:spcPts val="2590"/>
              </a:lnSpc>
            </a:pP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Maintenir</a:t>
            </a:r>
            <a:r>
              <a:rPr dirty="0" sz="2400" spc="-7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un</a:t>
            </a:r>
            <a:r>
              <a:rPr dirty="0" sz="24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réseau</a:t>
            </a:r>
            <a:r>
              <a:rPr dirty="0" sz="24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fiable</a:t>
            </a:r>
            <a:r>
              <a:rPr dirty="0" sz="24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et</a:t>
            </a:r>
            <a:r>
              <a:rPr dirty="0" sz="24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4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capacité</a:t>
            </a:r>
            <a:r>
              <a:rPr dirty="0" sz="2400" spc="-7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3366"/>
                </a:solidFill>
                <a:latin typeface="Calibri"/>
                <a:cs typeface="Calibri"/>
              </a:rPr>
              <a:t>suffisante</a:t>
            </a:r>
            <a:r>
              <a:rPr dirty="0" sz="24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pour</a:t>
            </a:r>
            <a:r>
              <a:rPr dirty="0" sz="24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nos</a:t>
            </a:r>
            <a:r>
              <a:rPr dirty="0" sz="2400" spc="-6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clients</a:t>
            </a:r>
            <a:r>
              <a:rPr dirty="0" sz="2400" spc="-7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25">
                <a:solidFill>
                  <a:srgbClr val="003366"/>
                </a:solidFill>
                <a:latin typeface="Calibri"/>
                <a:cs typeface="Calibri"/>
              </a:rPr>
              <a:t>où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qu’ils</a:t>
            </a:r>
            <a:r>
              <a:rPr dirty="0" sz="24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soient</a:t>
            </a:r>
            <a:r>
              <a:rPr dirty="0" sz="24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au</a:t>
            </a:r>
            <a:r>
              <a:rPr dirty="0" sz="24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Québec,</a:t>
            </a:r>
            <a:r>
              <a:rPr dirty="0" sz="24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et</a:t>
            </a:r>
            <a:r>
              <a:rPr dirty="0" sz="24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ce,</a:t>
            </a:r>
            <a:r>
              <a:rPr dirty="0" sz="24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à</a:t>
            </a:r>
            <a:r>
              <a:rPr dirty="0" sz="24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chaque</a:t>
            </a:r>
            <a:r>
              <a:rPr dirty="0" sz="24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seconde,</a:t>
            </a:r>
            <a:r>
              <a:rPr dirty="0" sz="24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peu</a:t>
            </a:r>
            <a:r>
              <a:rPr dirty="0" sz="24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importe</a:t>
            </a:r>
            <a:r>
              <a:rPr dirty="0" sz="24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24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3366"/>
                </a:solidFill>
                <a:latin typeface="Calibri"/>
                <a:cs typeface="Calibri"/>
              </a:rPr>
              <a:t>météo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75"/>
              </a:spcBef>
            </a:pPr>
            <a:endParaRPr sz="2400">
              <a:latin typeface="Calibri"/>
              <a:cs typeface="Calibri"/>
            </a:endParaRPr>
          </a:p>
          <a:p>
            <a:pPr marL="1378585" marR="148590">
              <a:lnSpc>
                <a:spcPts val="2590"/>
              </a:lnSpc>
            </a:pP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Prévoir</a:t>
            </a:r>
            <a:r>
              <a:rPr dirty="0" sz="24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les</a:t>
            </a:r>
            <a:r>
              <a:rPr dirty="0" sz="2400" spc="-6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besoins</a:t>
            </a:r>
            <a:r>
              <a:rPr dirty="0" sz="24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4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nos</a:t>
            </a:r>
            <a:r>
              <a:rPr dirty="0" sz="24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clients</a:t>
            </a:r>
            <a:r>
              <a:rPr dirty="0" sz="2400" spc="-6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et</a:t>
            </a:r>
            <a:r>
              <a:rPr dirty="0" sz="24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3366"/>
                </a:solidFill>
                <a:latin typeface="Calibri"/>
                <a:cs typeface="Calibri"/>
              </a:rPr>
              <a:t>construire</a:t>
            </a:r>
            <a:r>
              <a:rPr dirty="0" sz="24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ce</a:t>
            </a:r>
            <a:r>
              <a:rPr dirty="0" sz="24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qui</a:t>
            </a:r>
            <a:r>
              <a:rPr dirty="0" sz="24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est</a:t>
            </a:r>
            <a:r>
              <a:rPr dirty="0" sz="24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nécessaire</a:t>
            </a:r>
            <a:r>
              <a:rPr dirty="0" sz="24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25">
                <a:solidFill>
                  <a:srgbClr val="003366"/>
                </a:solidFill>
                <a:latin typeface="Calibri"/>
                <a:cs typeface="Calibri"/>
              </a:rPr>
              <a:t>au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bon</a:t>
            </a:r>
            <a:r>
              <a:rPr dirty="0" sz="24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moment,</a:t>
            </a:r>
            <a:r>
              <a:rPr dirty="0" sz="24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dans</a:t>
            </a:r>
            <a:r>
              <a:rPr dirty="0" sz="24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le</a:t>
            </a:r>
            <a:r>
              <a:rPr dirty="0" sz="24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respect</a:t>
            </a:r>
            <a:r>
              <a:rPr dirty="0" sz="24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24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3366"/>
                </a:solidFill>
                <a:latin typeface="Calibri"/>
                <a:cs typeface="Calibri"/>
              </a:rPr>
              <a:t>contraintes</a:t>
            </a:r>
            <a:r>
              <a:rPr dirty="0" sz="24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4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chaque</a:t>
            </a:r>
            <a:r>
              <a:rPr dirty="0" sz="24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3366"/>
                </a:solidFill>
                <a:latin typeface="Calibri"/>
                <a:cs typeface="Calibri"/>
              </a:rPr>
              <a:t>milieu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75"/>
              </a:spcBef>
            </a:pPr>
            <a:endParaRPr sz="2400">
              <a:latin typeface="Calibri"/>
              <a:cs typeface="Calibri"/>
            </a:endParaRPr>
          </a:p>
          <a:p>
            <a:pPr marL="1378585" marR="439420">
              <a:lnSpc>
                <a:spcPts val="2590"/>
              </a:lnSpc>
            </a:pP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C’est</a:t>
            </a:r>
            <a:r>
              <a:rPr dirty="0" sz="2400" spc="-8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un</a:t>
            </a:r>
            <a:r>
              <a:rPr dirty="0" sz="24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3366"/>
                </a:solidFill>
                <a:latin typeface="Calibri"/>
                <a:cs typeface="Calibri"/>
              </a:rPr>
              <a:t>travail</a:t>
            </a:r>
            <a:r>
              <a:rPr dirty="0" sz="2400" spc="-6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en</a:t>
            </a:r>
            <a:r>
              <a:rPr dirty="0" sz="24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continu</a:t>
            </a:r>
            <a:r>
              <a:rPr dirty="0" sz="24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que</a:t>
            </a:r>
            <a:r>
              <a:rPr dirty="0" sz="24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nous</a:t>
            </a:r>
            <a:r>
              <a:rPr dirty="0" sz="24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sommes</a:t>
            </a:r>
            <a:r>
              <a:rPr dirty="0" sz="2400" spc="-6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fiers</a:t>
            </a:r>
            <a:r>
              <a:rPr dirty="0" sz="24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40">
                <a:solidFill>
                  <a:srgbClr val="003366"/>
                </a:solidFill>
                <a:latin typeface="Calibri"/>
                <a:cs typeface="Calibri"/>
              </a:rPr>
              <a:t>d’accomplir,</a:t>
            </a:r>
            <a:r>
              <a:rPr dirty="0" sz="2400" spc="-8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car</a:t>
            </a:r>
            <a:r>
              <a:rPr dirty="0" sz="2400" spc="-6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25">
                <a:solidFill>
                  <a:srgbClr val="003366"/>
                </a:solidFill>
                <a:latin typeface="Calibri"/>
                <a:cs typeface="Calibri"/>
              </a:rPr>
              <a:t>le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réseau</a:t>
            </a:r>
            <a:r>
              <a:rPr dirty="0" sz="24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est</a:t>
            </a:r>
            <a:r>
              <a:rPr dirty="0" sz="24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24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colonne</a:t>
            </a:r>
            <a:r>
              <a:rPr dirty="0" sz="24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3366"/>
                </a:solidFill>
                <a:latin typeface="Calibri"/>
                <a:cs typeface="Calibri"/>
              </a:rPr>
              <a:t>vertébrale</a:t>
            </a:r>
            <a:r>
              <a:rPr dirty="0" sz="24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4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24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3366"/>
                </a:solidFill>
                <a:latin typeface="Calibri"/>
                <a:cs typeface="Calibri"/>
              </a:rPr>
              <a:t>transition</a:t>
            </a:r>
            <a:r>
              <a:rPr dirty="0" sz="24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3366"/>
                </a:solidFill>
                <a:latin typeface="Calibri"/>
                <a:cs typeface="Calibri"/>
              </a:rPr>
              <a:t>énergétique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0"/>
              </a:spcBef>
            </a:pPr>
            <a:endParaRPr sz="2400">
              <a:latin typeface="Calibri"/>
              <a:cs typeface="Calibri"/>
            </a:endParaRPr>
          </a:p>
          <a:p>
            <a:pPr marL="166370" marR="34925" indent="-154305">
              <a:lnSpc>
                <a:spcPct val="100000"/>
              </a:lnSpc>
            </a:pP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Notre</a:t>
            </a:r>
            <a:r>
              <a:rPr dirty="0" sz="24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mission</a:t>
            </a:r>
            <a:r>
              <a:rPr dirty="0" sz="24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:</a:t>
            </a:r>
            <a:r>
              <a:rPr dirty="0" sz="2400" spc="-6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Planifier</a:t>
            </a:r>
            <a:r>
              <a:rPr dirty="0" sz="24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le</a:t>
            </a:r>
            <a:r>
              <a:rPr dirty="0" sz="24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réseau</a:t>
            </a:r>
            <a:r>
              <a:rPr dirty="0" sz="24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4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demain</a:t>
            </a:r>
            <a:r>
              <a:rPr dirty="0" sz="24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dans</a:t>
            </a:r>
            <a:r>
              <a:rPr dirty="0" sz="24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une</a:t>
            </a:r>
            <a:r>
              <a:rPr dirty="0" sz="24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optique</a:t>
            </a:r>
            <a:r>
              <a:rPr dirty="0" sz="24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4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3366"/>
                </a:solidFill>
                <a:latin typeface="Calibri"/>
                <a:cs typeface="Calibri"/>
              </a:rPr>
              <a:t>développement durable,</a:t>
            </a:r>
            <a:r>
              <a:rPr dirty="0" sz="2400" spc="-7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en</a:t>
            </a:r>
            <a:r>
              <a:rPr dirty="0" sz="2400" spc="-7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tenant</a:t>
            </a:r>
            <a:r>
              <a:rPr dirty="0" sz="2400" spc="-8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compte</a:t>
            </a:r>
            <a:r>
              <a:rPr dirty="0" sz="2400" spc="-7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du</a:t>
            </a:r>
            <a:r>
              <a:rPr dirty="0" sz="2400" spc="-7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3366"/>
                </a:solidFill>
                <a:latin typeface="Calibri"/>
                <a:cs typeface="Calibri"/>
              </a:rPr>
              <a:t>contexte</a:t>
            </a:r>
            <a:r>
              <a:rPr dirty="0" sz="2400" spc="-8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économique,</a:t>
            </a:r>
            <a:r>
              <a:rPr dirty="0" sz="2400" spc="-7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3366"/>
                </a:solidFill>
                <a:latin typeface="Calibri"/>
                <a:cs typeface="Calibri"/>
              </a:rPr>
              <a:t>environnemental</a:t>
            </a:r>
            <a:r>
              <a:rPr dirty="0" sz="2400" spc="-8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3366"/>
                </a:solidFill>
                <a:latin typeface="Calibri"/>
                <a:cs typeface="Calibri"/>
              </a:rPr>
              <a:t>et</a:t>
            </a:r>
            <a:r>
              <a:rPr dirty="0" sz="2400" spc="-8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3366"/>
                </a:solidFill>
                <a:latin typeface="Calibri"/>
                <a:cs typeface="Calibri"/>
              </a:rPr>
              <a:t>social.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1243443" y="6599693"/>
            <a:ext cx="855980" cy="1657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50"/>
              </a:lnSpc>
            </a:pP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Hydro-Québec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30</a:t>
            </a:fld>
          </a:p>
        </p:txBody>
      </p:sp>
    </p:spTree>
  </p:cSld>
  <p:clrMapOvr>
    <a:masterClrMapping/>
  </p:clrMapOvr>
  <p:transition spd="med">
    <p:fade thruBlk="0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618912" y="168655"/>
            <a:ext cx="401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Public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089852" y="2845177"/>
            <a:ext cx="445960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9B00"/>
                </a:solidFill>
              </a:rPr>
              <a:t>Questions</a:t>
            </a:r>
            <a:r>
              <a:rPr dirty="0" spc="-95">
                <a:solidFill>
                  <a:srgbClr val="FF9B00"/>
                </a:solidFill>
              </a:rPr>
              <a:t> </a:t>
            </a:r>
            <a:r>
              <a:rPr dirty="0">
                <a:solidFill>
                  <a:srgbClr val="FF9B00"/>
                </a:solidFill>
              </a:rPr>
              <a:t>&amp;</a:t>
            </a:r>
            <a:r>
              <a:rPr dirty="0" spc="-114">
                <a:solidFill>
                  <a:srgbClr val="FF9B00"/>
                </a:solidFill>
              </a:rPr>
              <a:t> </a:t>
            </a:r>
            <a:r>
              <a:rPr dirty="0" spc="-10">
                <a:solidFill>
                  <a:srgbClr val="FF9B00"/>
                </a:solidFill>
              </a:rPr>
              <a:t>Discussion</a:t>
            </a:r>
          </a:p>
        </p:txBody>
      </p:sp>
      <p:sp>
        <p:nvSpPr>
          <p:cNvPr id="4" name="object 4" descr=""/>
          <p:cNvSpPr/>
          <p:nvPr/>
        </p:nvSpPr>
        <p:spPr>
          <a:xfrm>
            <a:off x="7421112" y="575304"/>
            <a:ext cx="3744595" cy="5570220"/>
          </a:xfrm>
          <a:custGeom>
            <a:avLst/>
            <a:gdLst/>
            <a:ahLst/>
            <a:cxnLst/>
            <a:rect l="l" t="t" r="r" b="b"/>
            <a:pathLst>
              <a:path w="3744595" h="5570220">
                <a:moveTo>
                  <a:pt x="2646095" y="4815497"/>
                </a:moveTo>
                <a:lnTo>
                  <a:pt x="2446388" y="5020589"/>
                </a:lnTo>
                <a:lnTo>
                  <a:pt x="2779229" y="5348732"/>
                </a:lnTo>
                <a:lnTo>
                  <a:pt x="2646095" y="4815497"/>
                </a:lnTo>
                <a:close/>
              </a:path>
              <a:path w="3744595" h="5570220">
                <a:moveTo>
                  <a:pt x="1214882" y="4815497"/>
                </a:moveTo>
                <a:lnTo>
                  <a:pt x="1081735" y="5348732"/>
                </a:lnTo>
                <a:lnTo>
                  <a:pt x="1414576" y="5020589"/>
                </a:lnTo>
                <a:lnTo>
                  <a:pt x="1214882" y="4815497"/>
                </a:lnTo>
                <a:close/>
              </a:path>
              <a:path w="3744595" h="5570220">
                <a:moveTo>
                  <a:pt x="2221725" y="4799088"/>
                </a:moveTo>
                <a:lnTo>
                  <a:pt x="2421432" y="4971364"/>
                </a:lnTo>
                <a:lnTo>
                  <a:pt x="2604490" y="4799088"/>
                </a:lnTo>
                <a:lnTo>
                  <a:pt x="2221725" y="4799088"/>
                </a:lnTo>
                <a:close/>
              </a:path>
              <a:path w="3744595" h="5570220">
                <a:moveTo>
                  <a:pt x="1281442" y="4799088"/>
                </a:moveTo>
                <a:lnTo>
                  <a:pt x="1456182" y="4971364"/>
                </a:lnTo>
                <a:lnTo>
                  <a:pt x="1639252" y="4799088"/>
                </a:lnTo>
                <a:lnTo>
                  <a:pt x="1281442" y="4799088"/>
                </a:lnTo>
                <a:close/>
              </a:path>
              <a:path w="3744595" h="5570220">
                <a:moveTo>
                  <a:pt x="1930488" y="4618609"/>
                </a:moveTo>
                <a:lnTo>
                  <a:pt x="1880565" y="4684242"/>
                </a:lnTo>
                <a:lnTo>
                  <a:pt x="1972094" y="4684242"/>
                </a:lnTo>
                <a:lnTo>
                  <a:pt x="1930488" y="4618609"/>
                </a:lnTo>
                <a:close/>
              </a:path>
              <a:path w="3744595" h="5570220">
                <a:moveTo>
                  <a:pt x="1572679" y="4265853"/>
                </a:moveTo>
                <a:lnTo>
                  <a:pt x="1256487" y="4684242"/>
                </a:lnTo>
                <a:lnTo>
                  <a:pt x="1797354" y="4684242"/>
                </a:lnTo>
                <a:lnTo>
                  <a:pt x="1880565" y="4577588"/>
                </a:lnTo>
                <a:lnTo>
                  <a:pt x="1572679" y="4265853"/>
                </a:lnTo>
                <a:close/>
              </a:path>
              <a:path w="3744595" h="5570220">
                <a:moveTo>
                  <a:pt x="2288286" y="4265853"/>
                </a:moveTo>
                <a:lnTo>
                  <a:pt x="1972094" y="4577588"/>
                </a:lnTo>
                <a:lnTo>
                  <a:pt x="2063623" y="4684242"/>
                </a:lnTo>
                <a:lnTo>
                  <a:pt x="2621127" y="4684242"/>
                </a:lnTo>
                <a:lnTo>
                  <a:pt x="2621127" y="4659630"/>
                </a:lnTo>
                <a:lnTo>
                  <a:pt x="2288286" y="4265853"/>
                </a:lnTo>
                <a:close/>
              </a:path>
              <a:path w="3744595" h="5570220">
                <a:moveTo>
                  <a:pt x="1389621" y="4085374"/>
                </a:moveTo>
                <a:lnTo>
                  <a:pt x="1281442" y="4552988"/>
                </a:lnTo>
                <a:lnTo>
                  <a:pt x="1522755" y="4224845"/>
                </a:lnTo>
                <a:lnTo>
                  <a:pt x="1389621" y="4085374"/>
                </a:lnTo>
                <a:close/>
              </a:path>
              <a:path w="3744595" h="5570220">
                <a:moveTo>
                  <a:pt x="2463038" y="4085374"/>
                </a:moveTo>
                <a:lnTo>
                  <a:pt x="2329891" y="4224845"/>
                </a:lnTo>
                <a:lnTo>
                  <a:pt x="2579522" y="4528375"/>
                </a:lnTo>
                <a:lnTo>
                  <a:pt x="2463038" y="4085374"/>
                </a:lnTo>
                <a:close/>
              </a:path>
              <a:path w="3744595" h="5570220">
                <a:moveTo>
                  <a:pt x="1930488" y="3798252"/>
                </a:moveTo>
                <a:lnTo>
                  <a:pt x="1614284" y="4224845"/>
                </a:lnTo>
                <a:lnTo>
                  <a:pt x="1930488" y="4552988"/>
                </a:lnTo>
                <a:lnTo>
                  <a:pt x="2263330" y="4224845"/>
                </a:lnTo>
                <a:lnTo>
                  <a:pt x="1930488" y="3798252"/>
                </a:lnTo>
                <a:close/>
              </a:path>
              <a:path w="3744595" h="5570220">
                <a:moveTo>
                  <a:pt x="2288286" y="3363468"/>
                </a:moveTo>
                <a:lnTo>
                  <a:pt x="1972094" y="3757231"/>
                </a:lnTo>
                <a:lnTo>
                  <a:pt x="2313254" y="4175620"/>
                </a:lnTo>
                <a:lnTo>
                  <a:pt x="2446388" y="4019753"/>
                </a:lnTo>
                <a:lnTo>
                  <a:pt x="2288286" y="3363468"/>
                </a:lnTo>
                <a:close/>
              </a:path>
              <a:path w="3744595" h="5570220">
                <a:moveTo>
                  <a:pt x="1572679" y="3363468"/>
                </a:moveTo>
                <a:lnTo>
                  <a:pt x="1414576" y="4019753"/>
                </a:lnTo>
                <a:lnTo>
                  <a:pt x="1572679" y="4175620"/>
                </a:lnTo>
                <a:lnTo>
                  <a:pt x="1905520" y="3757231"/>
                </a:lnTo>
                <a:lnTo>
                  <a:pt x="1572679" y="3363468"/>
                </a:lnTo>
                <a:close/>
              </a:path>
              <a:path w="3744595" h="5570220">
                <a:moveTo>
                  <a:pt x="1614284" y="3338855"/>
                </a:moveTo>
                <a:lnTo>
                  <a:pt x="1930488" y="3716223"/>
                </a:lnTo>
                <a:lnTo>
                  <a:pt x="2246680" y="3338855"/>
                </a:lnTo>
                <a:lnTo>
                  <a:pt x="1614284" y="3338855"/>
                </a:lnTo>
                <a:close/>
              </a:path>
              <a:path w="3744595" h="5570220">
                <a:moveTo>
                  <a:pt x="1930488" y="2936875"/>
                </a:moveTo>
                <a:lnTo>
                  <a:pt x="1639252" y="3224009"/>
                </a:lnTo>
                <a:lnTo>
                  <a:pt x="2221725" y="3224009"/>
                </a:lnTo>
                <a:lnTo>
                  <a:pt x="1930488" y="2936875"/>
                </a:lnTo>
                <a:close/>
              </a:path>
              <a:path w="3744595" h="5570220">
                <a:moveTo>
                  <a:pt x="2221725" y="2649753"/>
                </a:moveTo>
                <a:lnTo>
                  <a:pt x="1972094" y="2895866"/>
                </a:lnTo>
                <a:lnTo>
                  <a:pt x="2263330" y="3158375"/>
                </a:lnTo>
                <a:lnTo>
                  <a:pt x="2221725" y="2649753"/>
                </a:lnTo>
                <a:close/>
              </a:path>
              <a:path w="3744595" h="5570220">
                <a:moveTo>
                  <a:pt x="1664208" y="2649753"/>
                </a:moveTo>
                <a:lnTo>
                  <a:pt x="1614284" y="3158375"/>
                </a:lnTo>
                <a:lnTo>
                  <a:pt x="1880565" y="2895866"/>
                </a:lnTo>
                <a:lnTo>
                  <a:pt x="1664208" y="2649753"/>
                </a:lnTo>
                <a:close/>
              </a:path>
              <a:path w="3744595" h="5570220">
                <a:moveTo>
                  <a:pt x="2288286" y="2296998"/>
                </a:moveTo>
                <a:lnTo>
                  <a:pt x="2313254" y="2543111"/>
                </a:lnTo>
                <a:lnTo>
                  <a:pt x="3411626" y="2543111"/>
                </a:lnTo>
                <a:lnTo>
                  <a:pt x="2288286" y="2296998"/>
                </a:lnTo>
                <a:close/>
              </a:path>
              <a:path w="3744595" h="5570220">
                <a:moveTo>
                  <a:pt x="1572679" y="2296998"/>
                </a:moveTo>
                <a:lnTo>
                  <a:pt x="357809" y="2543111"/>
                </a:lnTo>
                <a:lnTo>
                  <a:pt x="1547723" y="2543111"/>
                </a:lnTo>
                <a:lnTo>
                  <a:pt x="1572679" y="2296998"/>
                </a:lnTo>
                <a:close/>
              </a:path>
              <a:path w="3744595" h="5570220">
                <a:moveTo>
                  <a:pt x="1930488" y="2280589"/>
                </a:moveTo>
                <a:lnTo>
                  <a:pt x="1664208" y="2543111"/>
                </a:lnTo>
                <a:lnTo>
                  <a:pt x="1664208" y="2584132"/>
                </a:lnTo>
                <a:lnTo>
                  <a:pt x="1930488" y="2854845"/>
                </a:lnTo>
                <a:lnTo>
                  <a:pt x="2196757" y="2584132"/>
                </a:lnTo>
                <a:lnTo>
                  <a:pt x="2196757" y="2543111"/>
                </a:lnTo>
                <a:lnTo>
                  <a:pt x="1930488" y="2280589"/>
                </a:lnTo>
                <a:close/>
              </a:path>
              <a:path w="3744595" h="5570220">
                <a:moveTo>
                  <a:pt x="2155151" y="2059101"/>
                </a:moveTo>
                <a:lnTo>
                  <a:pt x="1972094" y="2231377"/>
                </a:lnTo>
                <a:lnTo>
                  <a:pt x="2196757" y="2452865"/>
                </a:lnTo>
                <a:lnTo>
                  <a:pt x="2155151" y="2059101"/>
                </a:lnTo>
                <a:close/>
              </a:path>
              <a:path w="3744595" h="5570220">
                <a:moveTo>
                  <a:pt x="1705813" y="2059101"/>
                </a:moveTo>
                <a:lnTo>
                  <a:pt x="1664208" y="2452865"/>
                </a:lnTo>
                <a:lnTo>
                  <a:pt x="1880565" y="2231377"/>
                </a:lnTo>
                <a:lnTo>
                  <a:pt x="1705813" y="2059101"/>
                </a:lnTo>
                <a:close/>
              </a:path>
              <a:path w="3744595" h="5570220">
                <a:moveTo>
                  <a:pt x="1930488" y="1706346"/>
                </a:moveTo>
                <a:lnTo>
                  <a:pt x="1705813" y="1927847"/>
                </a:lnTo>
                <a:lnTo>
                  <a:pt x="1705813" y="1993468"/>
                </a:lnTo>
                <a:lnTo>
                  <a:pt x="1930488" y="2214968"/>
                </a:lnTo>
                <a:lnTo>
                  <a:pt x="2155151" y="1993468"/>
                </a:lnTo>
                <a:lnTo>
                  <a:pt x="2155151" y="1927847"/>
                </a:lnTo>
                <a:lnTo>
                  <a:pt x="1930488" y="1706346"/>
                </a:lnTo>
                <a:close/>
              </a:path>
              <a:path w="3744595" h="5570220">
                <a:moveTo>
                  <a:pt x="2246680" y="1616113"/>
                </a:moveTo>
                <a:lnTo>
                  <a:pt x="2263330" y="1837601"/>
                </a:lnTo>
                <a:lnTo>
                  <a:pt x="3253536" y="1837601"/>
                </a:lnTo>
                <a:lnTo>
                  <a:pt x="2246680" y="1616113"/>
                </a:lnTo>
                <a:close/>
              </a:path>
              <a:path w="3744595" h="5570220">
                <a:moveTo>
                  <a:pt x="1639252" y="1616113"/>
                </a:moveTo>
                <a:lnTo>
                  <a:pt x="515912" y="1837601"/>
                </a:lnTo>
                <a:lnTo>
                  <a:pt x="1614284" y="1837601"/>
                </a:lnTo>
                <a:lnTo>
                  <a:pt x="1639252" y="1616113"/>
                </a:lnTo>
                <a:close/>
              </a:path>
              <a:path w="3744595" h="5570220">
                <a:moveTo>
                  <a:pt x="1747418" y="1525866"/>
                </a:moveTo>
                <a:lnTo>
                  <a:pt x="1730781" y="1837601"/>
                </a:lnTo>
                <a:lnTo>
                  <a:pt x="1880565" y="1681734"/>
                </a:lnTo>
                <a:lnTo>
                  <a:pt x="1747418" y="1525866"/>
                </a:lnTo>
                <a:close/>
              </a:path>
              <a:path w="3744595" h="5570220">
                <a:moveTo>
                  <a:pt x="2105228" y="1525866"/>
                </a:moveTo>
                <a:lnTo>
                  <a:pt x="1972094" y="1681734"/>
                </a:lnTo>
                <a:lnTo>
                  <a:pt x="2155151" y="1862213"/>
                </a:lnTo>
                <a:lnTo>
                  <a:pt x="2105228" y="1525866"/>
                </a:lnTo>
                <a:close/>
              </a:path>
              <a:path w="3744595" h="5570220">
                <a:moveTo>
                  <a:pt x="1930488" y="1082878"/>
                </a:moveTo>
                <a:lnTo>
                  <a:pt x="1747418" y="1369999"/>
                </a:lnTo>
                <a:lnTo>
                  <a:pt x="1747418" y="1460233"/>
                </a:lnTo>
                <a:lnTo>
                  <a:pt x="1930488" y="1640713"/>
                </a:lnTo>
                <a:lnTo>
                  <a:pt x="2105228" y="1435633"/>
                </a:lnTo>
                <a:lnTo>
                  <a:pt x="2105228" y="1369999"/>
                </a:lnTo>
                <a:lnTo>
                  <a:pt x="1930488" y="1082878"/>
                </a:lnTo>
                <a:close/>
              </a:path>
              <a:path w="3744595" h="5570220">
                <a:moveTo>
                  <a:pt x="2171801" y="910602"/>
                </a:moveTo>
                <a:lnTo>
                  <a:pt x="2196757" y="1148499"/>
                </a:lnTo>
                <a:lnTo>
                  <a:pt x="3095434" y="1148499"/>
                </a:lnTo>
                <a:lnTo>
                  <a:pt x="2171801" y="910602"/>
                </a:lnTo>
                <a:close/>
              </a:path>
              <a:path w="3744595" h="5570220">
                <a:moveTo>
                  <a:pt x="1680857" y="910602"/>
                </a:moveTo>
                <a:lnTo>
                  <a:pt x="674014" y="1148499"/>
                </a:lnTo>
                <a:lnTo>
                  <a:pt x="1664208" y="1148499"/>
                </a:lnTo>
                <a:lnTo>
                  <a:pt x="1680857" y="910602"/>
                </a:lnTo>
                <a:close/>
              </a:path>
              <a:path w="3744595" h="5570220">
                <a:moveTo>
                  <a:pt x="2063623" y="885990"/>
                </a:moveTo>
                <a:lnTo>
                  <a:pt x="1972094" y="1041857"/>
                </a:lnTo>
                <a:lnTo>
                  <a:pt x="2088591" y="1238745"/>
                </a:lnTo>
                <a:lnTo>
                  <a:pt x="2063623" y="885990"/>
                </a:lnTo>
                <a:close/>
              </a:path>
              <a:path w="3744595" h="5570220">
                <a:moveTo>
                  <a:pt x="1797354" y="885990"/>
                </a:moveTo>
                <a:lnTo>
                  <a:pt x="1772386" y="1238745"/>
                </a:lnTo>
                <a:lnTo>
                  <a:pt x="1905520" y="1041857"/>
                </a:lnTo>
                <a:lnTo>
                  <a:pt x="1797354" y="885990"/>
                </a:lnTo>
                <a:close/>
              </a:path>
              <a:path w="3744595" h="5570220">
                <a:moveTo>
                  <a:pt x="1813991" y="795756"/>
                </a:moveTo>
                <a:lnTo>
                  <a:pt x="1930488" y="976223"/>
                </a:lnTo>
                <a:lnTo>
                  <a:pt x="2038654" y="795756"/>
                </a:lnTo>
                <a:lnTo>
                  <a:pt x="1813991" y="795756"/>
                </a:lnTo>
                <a:close/>
              </a:path>
              <a:path w="3744595" h="5570220">
                <a:moveTo>
                  <a:pt x="1930488" y="246113"/>
                </a:moveTo>
                <a:lnTo>
                  <a:pt x="1813991" y="689101"/>
                </a:lnTo>
                <a:lnTo>
                  <a:pt x="2038654" y="689101"/>
                </a:lnTo>
                <a:lnTo>
                  <a:pt x="1930488" y="246113"/>
                </a:lnTo>
                <a:close/>
              </a:path>
              <a:path w="3744595" h="5570220">
                <a:moveTo>
                  <a:pt x="1880565" y="0"/>
                </a:moveTo>
                <a:lnTo>
                  <a:pt x="1930488" y="0"/>
                </a:lnTo>
                <a:lnTo>
                  <a:pt x="1997049" y="0"/>
                </a:lnTo>
                <a:lnTo>
                  <a:pt x="2155151" y="730123"/>
                </a:lnTo>
                <a:lnTo>
                  <a:pt x="2171801" y="861377"/>
                </a:lnTo>
                <a:lnTo>
                  <a:pt x="3361702" y="1148499"/>
                </a:lnTo>
                <a:lnTo>
                  <a:pt x="3361702" y="1460233"/>
                </a:lnTo>
                <a:lnTo>
                  <a:pt x="3386670" y="1460233"/>
                </a:lnTo>
                <a:lnTo>
                  <a:pt x="3411626" y="1460233"/>
                </a:lnTo>
                <a:lnTo>
                  <a:pt x="3411626" y="1484845"/>
                </a:lnTo>
                <a:lnTo>
                  <a:pt x="3386670" y="1484845"/>
                </a:lnTo>
                <a:lnTo>
                  <a:pt x="3361702" y="1501254"/>
                </a:lnTo>
                <a:lnTo>
                  <a:pt x="3386670" y="1501254"/>
                </a:lnTo>
                <a:lnTo>
                  <a:pt x="3411626" y="1501254"/>
                </a:lnTo>
                <a:lnTo>
                  <a:pt x="3411626" y="1525866"/>
                </a:lnTo>
                <a:lnTo>
                  <a:pt x="3386670" y="1525866"/>
                </a:lnTo>
                <a:lnTo>
                  <a:pt x="3361702" y="1550479"/>
                </a:lnTo>
                <a:lnTo>
                  <a:pt x="3386670" y="1550479"/>
                </a:lnTo>
                <a:lnTo>
                  <a:pt x="3411626" y="1550479"/>
                </a:lnTo>
                <a:lnTo>
                  <a:pt x="3411626" y="1575092"/>
                </a:lnTo>
                <a:lnTo>
                  <a:pt x="3386670" y="1575092"/>
                </a:lnTo>
                <a:lnTo>
                  <a:pt x="3361702" y="1591500"/>
                </a:lnTo>
                <a:lnTo>
                  <a:pt x="3386670" y="1591500"/>
                </a:lnTo>
                <a:lnTo>
                  <a:pt x="3411626" y="1616113"/>
                </a:lnTo>
                <a:lnTo>
                  <a:pt x="3386670" y="1616113"/>
                </a:lnTo>
                <a:lnTo>
                  <a:pt x="3361702" y="1640713"/>
                </a:lnTo>
                <a:lnTo>
                  <a:pt x="3386670" y="1640713"/>
                </a:lnTo>
                <a:lnTo>
                  <a:pt x="3411626" y="1657121"/>
                </a:lnTo>
                <a:lnTo>
                  <a:pt x="3361702" y="1681734"/>
                </a:lnTo>
                <a:lnTo>
                  <a:pt x="3320097" y="1681734"/>
                </a:lnTo>
                <a:lnTo>
                  <a:pt x="3295142" y="1681734"/>
                </a:lnTo>
                <a:lnTo>
                  <a:pt x="3253536" y="1657121"/>
                </a:lnTo>
                <a:lnTo>
                  <a:pt x="3228568" y="1657121"/>
                </a:lnTo>
                <a:lnTo>
                  <a:pt x="3253536" y="1657121"/>
                </a:lnTo>
                <a:lnTo>
                  <a:pt x="3270173" y="1640713"/>
                </a:lnTo>
                <a:lnTo>
                  <a:pt x="3270173" y="1616113"/>
                </a:lnTo>
                <a:lnTo>
                  <a:pt x="3253536" y="1616113"/>
                </a:lnTo>
                <a:lnTo>
                  <a:pt x="3228568" y="1616113"/>
                </a:lnTo>
                <a:lnTo>
                  <a:pt x="3253536" y="1616113"/>
                </a:lnTo>
                <a:lnTo>
                  <a:pt x="3270173" y="1591500"/>
                </a:lnTo>
                <a:lnTo>
                  <a:pt x="3270173" y="1575092"/>
                </a:lnTo>
                <a:lnTo>
                  <a:pt x="3253536" y="1575092"/>
                </a:lnTo>
                <a:lnTo>
                  <a:pt x="3228568" y="1575092"/>
                </a:lnTo>
                <a:lnTo>
                  <a:pt x="3253536" y="1550479"/>
                </a:lnTo>
                <a:lnTo>
                  <a:pt x="3270173" y="1550479"/>
                </a:lnTo>
                <a:lnTo>
                  <a:pt x="3270173" y="1525866"/>
                </a:lnTo>
                <a:lnTo>
                  <a:pt x="3253536" y="1525866"/>
                </a:lnTo>
                <a:lnTo>
                  <a:pt x="3228568" y="1525866"/>
                </a:lnTo>
                <a:lnTo>
                  <a:pt x="3253536" y="1501254"/>
                </a:lnTo>
                <a:lnTo>
                  <a:pt x="3270173" y="1501254"/>
                </a:lnTo>
                <a:lnTo>
                  <a:pt x="3270173" y="1484845"/>
                </a:lnTo>
                <a:lnTo>
                  <a:pt x="3253536" y="1484845"/>
                </a:lnTo>
                <a:lnTo>
                  <a:pt x="3228568" y="1460233"/>
                </a:lnTo>
                <a:lnTo>
                  <a:pt x="3253536" y="1460233"/>
                </a:lnTo>
                <a:lnTo>
                  <a:pt x="3270173" y="1460233"/>
                </a:lnTo>
                <a:lnTo>
                  <a:pt x="3295142" y="1460233"/>
                </a:lnTo>
                <a:lnTo>
                  <a:pt x="3295142" y="1197724"/>
                </a:lnTo>
                <a:lnTo>
                  <a:pt x="2196757" y="1197724"/>
                </a:lnTo>
                <a:lnTo>
                  <a:pt x="2246680" y="1550479"/>
                </a:lnTo>
                <a:lnTo>
                  <a:pt x="3519805" y="1862213"/>
                </a:lnTo>
                <a:lnTo>
                  <a:pt x="3519805" y="2149335"/>
                </a:lnTo>
                <a:lnTo>
                  <a:pt x="3561410" y="2149335"/>
                </a:lnTo>
                <a:lnTo>
                  <a:pt x="3586378" y="2165743"/>
                </a:lnTo>
                <a:lnTo>
                  <a:pt x="3561410" y="2165743"/>
                </a:lnTo>
                <a:lnTo>
                  <a:pt x="3561410" y="2190356"/>
                </a:lnTo>
                <a:lnTo>
                  <a:pt x="3544773" y="2190356"/>
                </a:lnTo>
                <a:lnTo>
                  <a:pt x="3561410" y="2190356"/>
                </a:lnTo>
                <a:lnTo>
                  <a:pt x="3561410" y="2214968"/>
                </a:lnTo>
                <a:lnTo>
                  <a:pt x="3586378" y="2214968"/>
                </a:lnTo>
                <a:lnTo>
                  <a:pt x="3561410" y="2214968"/>
                </a:lnTo>
                <a:lnTo>
                  <a:pt x="3561410" y="2231377"/>
                </a:lnTo>
                <a:lnTo>
                  <a:pt x="3544773" y="2231377"/>
                </a:lnTo>
                <a:lnTo>
                  <a:pt x="3561410" y="2255989"/>
                </a:lnTo>
                <a:lnTo>
                  <a:pt x="3586378" y="2255989"/>
                </a:lnTo>
                <a:lnTo>
                  <a:pt x="3561410" y="2280589"/>
                </a:lnTo>
                <a:lnTo>
                  <a:pt x="3544773" y="2280589"/>
                </a:lnTo>
                <a:lnTo>
                  <a:pt x="3561410" y="2296998"/>
                </a:lnTo>
                <a:lnTo>
                  <a:pt x="3586378" y="2296998"/>
                </a:lnTo>
                <a:lnTo>
                  <a:pt x="3561410" y="2321610"/>
                </a:lnTo>
                <a:lnTo>
                  <a:pt x="3544773" y="2321610"/>
                </a:lnTo>
                <a:lnTo>
                  <a:pt x="3561410" y="2346223"/>
                </a:lnTo>
                <a:lnTo>
                  <a:pt x="3586378" y="2346223"/>
                </a:lnTo>
                <a:lnTo>
                  <a:pt x="3561410" y="2362631"/>
                </a:lnTo>
                <a:lnTo>
                  <a:pt x="3544773" y="2362631"/>
                </a:lnTo>
                <a:lnTo>
                  <a:pt x="3494836" y="2362631"/>
                </a:lnTo>
                <a:lnTo>
                  <a:pt x="3453231" y="2362631"/>
                </a:lnTo>
                <a:lnTo>
                  <a:pt x="3428276" y="2362631"/>
                </a:lnTo>
                <a:lnTo>
                  <a:pt x="3411626" y="2346223"/>
                </a:lnTo>
                <a:lnTo>
                  <a:pt x="3428276" y="2346223"/>
                </a:lnTo>
                <a:lnTo>
                  <a:pt x="3453231" y="2321610"/>
                </a:lnTo>
                <a:lnTo>
                  <a:pt x="3428276" y="2321610"/>
                </a:lnTo>
                <a:lnTo>
                  <a:pt x="3411626" y="2321610"/>
                </a:lnTo>
                <a:lnTo>
                  <a:pt x="3411626" y="2296998"/>
                </a:lnTo>
                <a:lnTo>
                  <a:pt x="3428276" y="2296998"/>
                </a:lnTo>
                <a:lnTo>
                  <a:pt x="3453231" y="2280589"/>
                </a:lnTo>
                <a:lnTo>
                  <a:pt x="3428276" y="2280589"/>
                </a:lnTo>
                <a:lnTo>
                  <a:pt x="3411626" y="2280589"/>
                </a:lnTo>
                <a:lnTo>
                  <a:pt x="3411626" y="2255989"/>
                </a:lnTo>
                <a:lnTo>
                  <a:pt x="3428276" y="2255989"/>
                </a:lnTo>
                <a:lnTo>
                  <a:pt x="3453231" y="2231377"/>
                </a:lnTo>
                <a:lnTo>
                  <a:pt x="3428276" y="2231377"/>
                </a:lnTo>
                <a:lnTo>
                  <a:pt x="3411626" y="2214968"/>
                </a:lnTo>
                <a:lnTo>
                  <a:pt x="3428276" y="2190356"/>
                </a:lnTo>
                <a:lnTo>
                  <a:pt x="3453231" y="2190356"/>
                </a:lnTo>
                <a:lnTo>
                  <a:pt x="3428276" y="2190356"/>
                </a:lnTo>
                <a:lnTo>
                  <a:pt x="3411626" y="2165743"/>
                </a:lnTo>
                <a:lnTo>
                  <a:pt x="3428276" y="2149335"/>
                </a:lnTo>
                <a:lnTo>
                  <a:pt x="3478199" y="2149335"/>
                </a:lnTo>
                <a:lnTo>
                  <a:pt x="3478199" y="1903234"/>
                </a:lnTo>
                <a:lnTo>
                  <a:pt x="2263330" y="1903234"/>
                </a:lnTo>
                <a:lnTo>
                  <a:pt x="2288286" y="2231377"/>
                </a:lnTo>
                <a:lnTo>
                  <a:pt x="3702862" y="2543111"/>
                </a:lnTo>
                <a:lnTo>
                  <a:pt x="3702862" y="2854845"/>
                </a:lnTo>
                <a:lnTo>
                  <a:pt x="3719512" y="2854845"/>
                </a:lnTo>
                <a:lnTo>
                  <a:pt x="3744468" y="2854845"/>
                </a:lnTo>
                <a:lnTo>
                  <a:pt x="3744468" y="2871254"/>
                </a:lnTo>
                <a:lnTo>
                  <a:pt x="3719512" y="2871254"/>
                </a:lnTo>
                <a:lnTo>
                  <a:pt x="3719512" y="2895866"/>
                </a:lnTo>
                <a:lnTo>
                  <a:pt x="3744468" y="2895866"/>
                </a:lnTo>
                <a:lnTo>
                  <a:pt x="3744468" y="2920479"/>
                </a:lnTo>
                <a:lnTo>
                  <a:pt x="3719512" y="2920479"/>
                </a:lnTo>
                <a:lnTo>
                  <a:pt x="3719512" y="2936875"/>
                </a:lnTo>
                <a:lnTo>
                  <a:pt x="3744468" y="2936875"/>
                </a:lnTo>
                <a:lnTo>
                  <a:pt x="3744468" y="2961487"/>
                </a:lnTo>
                <a:lnTo>
                  <a:pt x="3719512" y="2961487"/>
                </a:lnTo>
                <a:lnTo>
                  <a:pt x="3719512" y="2986100"/>
                </a:lnTo>
                <a:lnTo>
                  <a:pt x="3744468" y="2986100"/>
                </a:lnTo>
                <a:lnTo>
                  <a:pt x="3744468" y="3010712"/>
                </a:lnTo>
                <a:lnTo>
                  <a:pt x="3719512" y="3010712"/>
                </a:lnTo>
                <a:lnTo>
                  <a:pt x="3719512" y="3027121"/>
                </a:lnTo>
                <a:lnTo>
                  <a:pt x="3744468" y="3051733"/>
                </a:lnTo>
                <a:lnTo>
                  <a:pt x="3702862" y="3076346"/>
                </a:lnTo>
                <a:lnTo>
                  <a:pt x="3677907" y="3076346"/>
                </a:lnTo>
                <a:lnTo>
                  <a:pt x="3627983" y="3076346"/>
                </a:lnTo>
                <a:lnTo>
                  <a:pt x="3586378" y="3051733"/>
                </a:lnTo>
                <a:lnTo>
                  <a:pt x="3611333" y="3027121"/>
                </a:lnTo>
                <a:lnTo>
                  <a:pt x="3611333" y="3010712"/>
                </a:lnTo>
                <a:lnTo>
                  <a:pt x="3586378" y="3010712"/>
                </a:lnTo>
                <a:lnTo>
                  <a:pt x="3586378" y="2986100"/>
                </a:lnTo>
                <a:lnTo>
                  <a:pt x="3611333" y="2986100"/>
                </a:lnTo>
                <a:lnTo>
                  <a:pt x="3611333" y="2961487"/>
                </a:lnTo>
                <a:lnTo>
                  <a:pt x="3586378" y="2961487"/>
                </a:lnTo>
                <a:lnTo>
                  <a:pt x="3586378" y="2936875"/>
                </a:lnTo>
                <a:lnTo>
                  <a:pt x="3611333" y="2936875"/>
                </a:lnTo>
                <a:lnTo>
                  <a:pt x="3611333" y="2920479"/>
                </a:lnTo>
                <a:lnTo>
                  <a:pt x="3586378" y="2920479"/>
                </a:lnTo>
                <a:lnTo>
                  <a:pt x="3586378" y="2895866"/>
                </a:lnTo>
                <a:lnTo>
                  <a:pt x="3611333" y="2895866"/>
                </a:lnTo>
                <a:lnTo>
                  <a:pt x="3611333" y="2871254"/>
                </a:lnTo>
                <a:lnTo>
                  <a:pt x="3586378" y="2871254"/>
                </a:lnTo>
                <a:lnTo>
                  <a:pt x="3586378" y="2854845"/>
                </a:lnTo>
                <a:lnTo>
                  <a:pt x="3611333" y="2854845"/>
                </a:lnTo>
                <a:lnTo>
                  <a:pt x="3627983" y="2854845"/>
                </a:lnTo>
                <a:lnTo>
                  <a:pt x="3627983" y="2584132"/>
                </a:lnTo>
                <a:lnTo>
                  <a:pt x="2313254" y="2584132"/>
                </a:lnTo>
                <a:lnTo>
                  <a:pt x="2379827" y="3273221"/>
                </a:lnTo>
                <a:lnTo>
                  <a:pt x="2962300" y="5529211"/>
                </a:lnTo>
                <a:lnTo>
                  <a:pt x="2895727" y="5529211"/>
                </a:lnTo>
                <a:lnTo>
                  <a:pt x="2845803" y="5570220"/>
                </a:lnTo>
                <a:lnTo>
                  <a:pt x="2063623" y="4799088"/>
                </a:lnTo>
                <a:lnTo>
                  <a:pt x="1813991" y="4799088"/>
                </a:lnTo>
                <a:lnTo>
                  <a:pt x="1006856" y="5570220"/>
                </a:lnTo>
                <a:lnTo>
                  <a:pt x="965250" y="5529211"/>
                </a:lnTo>
                <a:lnTo>
                  <a:pt x="923645" y="5529211"/>
                </a:lnTo>
                <a:lnTo>
                  <a:pt x="1481150" y="3273221"/>
                </a:lnTo>
                <a:lnTo>
                  <a:pt x="1547723" y="2584132"/>
                </a:lnTo>
                <a:lnTo>
                  <a:pt x="116497" y="2584132"/>
                </a:lnTo>
                <a:lnTo>
                  <a:pt x="116497" y="2854845"/>
                </a:lnTo>
                <a:lnTo>
                  <a:pt x="133146" y="2854845"/>
                </a:lnTo>
                <a:lnTo>
                  <a:pt x="158102" y="2854845"/>
                </a:lnTo>
                <a:lnTo>
                  <a:pt x="183070" y="2854845"/>
                </a:lnTo>
                <a:lnTo>
                  <a:pt x="158102" y="2871254"/>
                </a:lnTo>
                <a:lnTo>
                  <a:pt x="133146" y="2871254"/>
                </a:lnTo>
                <a:lnTo>
                  <a:pt x="133146" y="2895866"/>
                </a:lnTo>
                <a:lnTo>
                  <a:pt x="158102" y="2895866"/>
                </a:lnTo>
                <a:lnTo>
                  <a:pt x="183070" y="2920479"/>
                </a:lnTo>
                <a:lnTo>
                  <a:pt x="158102" y="2920479"/>
                </a:lnTo>
                <a:lnTo>
                  <a:pt x="133146" y="2920479"/>
                </a:lnTo>
                <a:lnTo>
                  <a:pt x="133146" y="2936875"/>
                </a:lnTo>
                <a:lnTo>
                  <a:pt x="158102" y="2936875"/>
                </a:lnTo>
                <a:lnTo>
                  <a:pt x="183070" y="2961487"/>
                </a:lnTo>
                <a:lnTo>
                  <a:pt x="158102" y="2961487"/>
                </a:lnTo>
                <a:lnTo>
                  <a:pt x="133146" y="2961487"/>
                </a:lnTo>
                <a:lnTo>
                  <a:pt x="133146" y="2986100"/>
                </a:lnTo>
                <a:lnTo>
                  <a:pt x="158102" y="2986100"/>
                </a:lnTo>
                <a:lnTo>
                  <a:pt x="183070" y="3010712"/>
                </a:lnTo>
                <a:lnTo>
                  <a:pt x="158102" y="3010712"/>
                </a:lnTo>
                <a:lnTo>
                  <a:pt x="133146" y="3010712"/>
                </a:lnTo>
                <a:lnTo>
                  <a:pt x="133146" y="3027121"/>
                </a:lnTo>
                <a:lnTo>
                  <a:pt x="158102" y="3051733"/>
                </a:lnTo>
                <a:lnTo>
                  <a:pt x="183070" y="3051733"/>
                </a:lnTo>
                <a:lnTo>
                  <a:pt x="158102" y="3051733"/>
                </a:lnTo>
                <a:lnTo>
                  <a:pt x="116497" y="3076346"/>
                </a:lnTo>
                <a:lnTo>
                  <a:pt x="91541" y="3076346"/>
                </a:lnTo>
                <a:lnTo>
                  <a:pt x="49936" y="3076346"/>
                </a:lnTo>
                <a:lnTo>
                  <a:pt x="0" y="3051733"/>
                </a:lnTo>
                <a:lnTo>
                  <a:pt x="24968" y="3027121"/>
                </a:lnTo>
                <a:lnTo>
                  <a:pt x="49936" y="3027121"/>
                </a:lnTo>
                <a:lnTo>
                  <a:pt x="24968" y="3010712"/>
                </a:lnTo>
                <a:lnTo>
                  <a:pt x="0" y="3010712"/>
                </a:lnTo>
                <a:lnTo>
                  <a:pt x="0" y="2986100"/>
                </a:lnTo>
                <a:lnTo>
                  <a:pt x="24968" y="2986100"/>
                </a:lnTo>
                <a:lnTo>
                  <a:pt x="49936" y="2986100"/>
                </a:lnTo>
                <a:lnTo>
                  <a:pt x="24968" y="2961487"/>
                </a:lnTo>
                <a:lnTo>
                  <a:pt x="0" y="2961487"/>
                </a:lnTo>
                <a:lnTo>
                  <a:pt x="0" y="2936875"/>
                </a:lnTo>
                <a:lnTo>
                  <a:pt x="24968" y="2936875"/>
                </a:lnTo>
                <a:lnTo>
                  <a:pt x="49936" y="2936875"/>
                </a:lnTo>
                <a:lnTo>
                  <a:pt x="24968" y="2920479"/>
                </a:lnTo>
                <a:lnTo>
                  <a:pt x="0" y="2920479"/>
                </a:lnTo>
                <a:lnTo>
                  <a:pt x="0" y="2895866"/>
                </a:lnTo>
                <a:lnTo>
                  <a:pt x="24968" y="2895866"/>
                </a:lnTo>
                <a:lnTo>
                  <a:pt x="49936" y="2895866"/>
                </a:lnTo>
                <a:lnTo>
                  <a:pt x="24968" y="2871254"/>
                </a:lnTo>
                <a:lnTo>
                  <a:pt x="0" y="2871254"/>
                </a:lnTo>
                <a:lnTo>
                  <a:pt x="0" y="2854845"/>
                </a:lnTo>
                <a:lnTo>
                  <a:pt x="24968" y="2854845"/>
                </a:lnTo>
                <a:lnTo>
                  <a:pt x="49936" y="2854845"/>
                </a:lnTo>
                <a:lnTo>
                  <a:pt x="49936" y="2543111"/>
                </a:lnTo>
                <a:lnTo>
                  <a:pt x="1572679" y="2231377"/>
                </a:lnTo>
                <a:lnTo>
                  <a:pt x="1589328" y="1903234"/>
                </a:lnTo>
                <a:lnTo>
                  <a:pt x="291236" y="1903234"/>
                </a:lnTo>
                <a:lnTo>
                  <a:pt x="291236" y="2149335"/>
                </a:lnTo>
                <a:lnTo>
                  <a:pt x="316204" y="2149335"/>
                </a:lnTo>
                <a:lnTo>
                  <a:pt x="341172" y="2165743"/>
                </a:lnTo>
                <a:lnTo>
                  <a:pt x="316204" y="2190356"/>
                </a:lnTo>
                <a:lnTo>
                  <a:pt x="291236" y="2190356"/>
                </a:lnTo>
                <a:lnTo>
                  <a:pt x="316204" y="2190356"/>
                </a:lnTo>
                <a:lnTo>
                  <a:pt x="341172" y="2214968"/>
                </a:lnTo>
                <a:lnTo>
                  <a:pt x="316204" y="2231377"/>
                </a:lnTo>
                <a:lnTo>
                  <a:pt x="291236" y="2231377"/>
                </a:lnTo>
                <a:lnTo>
                  <a:pt x="316204" y="2255989"/>
                </a:lnTo>
                <a:lnTo>
                  <a:pt x="341172" y="2255989"/>
                </a:lnTo>
                <a:lnTo>
                  <a:pt x="341172" y="2280589"/>
                </a:lnTo>
                <a:lnTo>
                  <a:pt x="316204" y="2280589"/>
                </a:lnTo>
                <a:lnTo>
                  <a:pt x="291236" y="2280589"/>
                </a:lnTo>
                <a:lnTo>
                  <a:pt x="316204" y="2296998"/>
                </a:lnTo>
                <a:lnTo>
                  <a:pt x="341172" y="2296998"/>
                </a:lnTo>
                <a:lnTo>
                  <a:pt x="341172" y="2321610"/>
                </a:lnTo>
                <a:lnTo>
                  <a:pt x="316204" y="2321610"/>
                </a:lnTo>
                <a:lnTo>
                  <a:pt x="291236" y="2321610"/>
                </a:lnTo>
                <a:lnTo>
                  <a:pt x="316204" y="2346223"/>
                </a:lnTo>
                <a:lnTo>
                  <a:pt x="341172" y="2346223"/>
                </a:lnTo>
                <a:lnTo>
                  <a:pt x="341172" y="2362631"/>
                </a:lnTo>
                <a:lnTo>
                  <a:pt x="291236" y="2362631"/>
                </a:lnTo>
                <a:lnTo>
                  <a:pt x="249631" y="2362631"/>
                </a:lnTo>
                <a:lnTo>
                  <a:pt x="208026" y="2362631"/>
                </a:lnTo>
                <a:lnTo>
                  <a:pt x="183070" y="2362631"/>
                </a:lnTo>
                <a:lnTo>
                  <a:pt x="158102" y="2346223"/>
                </a:lnTo>
                <a:lnTo>
                  <a:pt x="183070" y="2346223"/>
                </a:lnTo>
                <a:lnTo>
                  <a:pt x="208026" y="2346223"/>
                </a:lnTo>
                <a:lnTo>
                  <a:pt x="208026" y="2321610"/>
                </a:lnTo>
                <a:lnTo>
                  <a:pt x="183070" y="2321610"/>
                </a:lnTo>
                <a:lnTo>
                  <a:pt x="158102" y="2296998"/>
                </a:lnTo>
                <a:lnTo>
                  <a:pt x="183070" y="2296998"/>
                </a:lnTo>
                <a:lnTo>
                  <a:pt x="208026" y="2296998"/>
                </a:lnTo>
                <a:lnTo>
                  <a:pt x="208026" y="2280589"/>
                </a:lnTo>
                <a:lnTo>
                  <a:pt x="183070" y="2280589"/>
                </a:lnTo>
                <a:lnTo>
                  <a:pt x="158102" y="2255989"/>
                </a:lnTo>
                <a:lnTo>
                  <a:pt x="183070" y="2255989"/>
                </a:lnTo>
                <a:lnTo>
                  <a:pt x="208026" y="2255989"/>
                </a:lnTo>
                <a:lnTo>
                  <a:pt x="208026" y="2231377"/>
                </a:lnTo>
                <a:lnTo>
                  <a:pt x="183070" y="2214968"/>
                </a:lnTo>
                <a:lnTo>
                  <a:pt x="158102" y="2214968"/>
                </a:lnTo>
                <a:lnTo>
                  <a:pt x="183070" y="2214968"/>
                </a:lnTo>
                <a:lnTo>
                  <a:pt x="208026" y="2190356"/>
                </a:lnTo>
                <a:lnTo>
                  <a:pt x="183070" y="2165743"/>
                </a:lnTo>
                <a:lnTo>
                  <a:pt x="158102" y="2165743"/>
                </a:lnTo>
                <a:lnTo>
                  <a:pt x="183070" y="2165743"/>
                </a:lnTo>
                <a:lnTo>
                  <a:pt x="208026" y="2149335"/>
                </a:lnTo>
                <a:lnTo>
                  <a:pt x="224675" y="2149335"/>
                </a:lnTo>
                <a:lnTo>
                  <a:pt x="224675" y="1862213"/>
                </a:lnTo>
                <a:lnTo>
                  <a:pt x="1639252" y="1550479"/>
                </a:lnTo>
                <a:lnTo>
                  <a:pt x="1664208" y="1197724"/>
                </a:lnTo>
                <a:lnTo>
                  <a:pt x="449338" y="1197724"/>
                </a:lnTo>
                <a:lnTo>
                  <a:pt x="449338" y="1460233"/>
                </a:lnTo>
                <a:lnTo>
                  <a:pt x="474306" y="1460233"/>
                </a:lnTo>
                <a:lnTo>
                  <a:pt x="499262" y="1460233"/>
                </a:lnTo>
                <a:lnTo>
                  <a:pt x="515912" y="1460233"/>
                </a:lnTo>
                <a:lnTo>
                  <a:pt x="499262" y="1484845"/>
                </a:lnTo>
                <a:lnTo>
                  <a:pt x="474306" y="1484845"/>
                </a:lnTo>
                <a:lnTo>
                  <a:pt x="474306" y="1501254"/>
                </a:lnTo>
                <a:lnTo>
                  <a:pt x="499262" y="1501254"/>
                </a:lnTo>
                <a:lnTo>
                  <a:pt x="515912" y="1525866"/>
                </a:lnTo>
                <a:lnTo>
                  <a:pt x="499262" y="1525866"/>
                </a:lnTo>
                <a:lnTo>
                  <a:pt x="474306" y="1525866"/>
                </a:lnTo>
                <a:lnTo>
                  <a:pt x="474306" y="1550479"/>
                </a:lnTo>
                <a:lnTo>
                  <a:pt x="499262" y="1550479"/>
                </a:lnTo>
                <a:lnTo>
                  <a:pt x="515912" y="1575092"/>
                </a:lnTo>
                <a:lnTo>
                  <a:pt x="499262" y="1575092"/>
                </a:lnTo>
                <a:lnTo>
                  <a:pt x="474306" y="1575092"/>
                </a:lnTo>
                <a:lnTo>
                  <a:pt x="474306" y="1591500"/>
                </a:lnTo>
                <a:lnTo>
                  <a:pt x="499262" y="1616113"/>
                </a:lnTo>
                <a:lnTo>
                  <a:pt x="515912" y="1616113"/>
                </a:lnTo>
                <a:lnTo>
                  <a:pt x="499262" y="1616113"/>
                </a:lnTo>
                <a:lnTo>
                  <a:pt x="474306" y="1616113"/>
                </a:lnTo>
                <a:lnTo>
                  <a:pt x="474306" y="1640713"/>
                </a:lnTo>
                <a:lnTo>
                  <a:pt x="499262" y="1657121"/>
                </a:lnTo>
                <a:lnTo>
                  <a:pt x="515912" y="1657121"/>
                </a:lnTo>
                <a:lnTo>
                  <a:pt x="499262" y="1657121"/>
                </a:lnTo>
                <a:lnTo>
                  <a:pt x="474306" y="1681734"/>
                </a:lnTo>
                <a:lnTo>
                  <a:pt x="424383" y="1681734"/>
                </a:lnTo>
                <a:lnTo>
                  <a:pt x="382778" y="1681734"/>
                </a:lnTo>
                <a:lnTo>
                  <a:pt x="357809" y="1657121"/>
                </a:lnTo>
                <a:lnTo>
                  <a:pt x="341172" y="1657121"/>
                </a:lnTo>
                <a:lnTo>
                  <a:pt x="357809" y="1640713"/>
                </a:lnTo>
                <a:lnTo>
                  <a:pt x="382778" y="1640713"/>
                </a:lnTo>
                <a:lnTo>
                  <a:pt x="357809" y="1616113"/>
                </a:lnTo>
                <a:lnTo>
                  <a:pt x="341172" y="1616113"/>
                </a:lnTo>
                <a:lnTo>
                  <a:pt x="357809" y="1591500"/>
                </a:lnTo>
                <a:lnTo>
                  <a:pt x="382778" y="1591500"/>
                </a:lnTo>
                <a:lnTo>
                  <a:pt x="357809" y="1575092"/>
                </a:lnTo>
                <a:lnTo>
                  <a:pt x="341172" y="1575092"/>
                </a:lnTo>
                <a:lnTo>
                  <a:pt x="341172" y="1550479"/>
                </a:lnTo>
                <a:lnTo>
                  <a:pt x="357809" y="1550479"/>
                </a:lnTo>
                <a:lnTo>
                  <a:pt x="382778" y="1550479"/>
                </a:lnTo>
                <a:lnTo>
                  <a:pt x="357809" y="1525866"/>
                </a:lnTo>
                <a:lnTo>
                  <a:pt x="341172" y="1525866"/>
                </a:lnTo>
                <a:lnTo>
                  <a:pt x="341172" y="1501254"/>
                </a:lnTo>
                <a:lnTo>
                  <a:pt x="357809" y="1501254"/>
                </a:lnTo>
                <a:lnTo>
                  <a:pt x="382778" y="1501254"/>
                </a:lnTo>
                <a:lnTo>
                  <a:pt x="357809" y="1484845"/>
                </a:lnTo>
                <a:lnTo>
                  <a:pt x="341172" y="1484845"/>
                </a:lnTo>
                <a:lnTo>
                  <a:pt x="341172" y="1460233"/>
                </a:lnTo>
                <a:lnTo>
                  <a:pt x="357809" y="1460233"/>
                </a:lnTo>
                <a:lnTo>
                  <a:pt x="407733" y="1460233"/>
                </a:lnTo>
                <a:lnTo>
                  <a:pt x="407733" y="1148499"/>
                </a:lnTo>
                <a:lnTo>
                  <a:pt x="1680857" y="844969"/>
                </a:lnTo>
                <a:lnTo>
                  <a:pt x="1705813" y="730123"/>
                </a:lnTo>
                <a:lnTo>
                  <a:pt x="1880565" y="0"/>
                </a:lnTo>
                <a:close/>
              </a:path>
            </a:pathLst>
          </a:custGeom>
          <a:ln w="317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11243443" y="6599693"/>
            <a:ext cx="855980" cy="1657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50"/>
              </a:lnSpc>
            </a:pP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Hydro-Québec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30</a:t>
            </a:fld>
          </a:p>
        </p:txBody>
      </p:sp>
    </p:spTree>
  </p:cSld>
  <p:clrMapOvr>
    <a:masterClrMapping/>
  </p:clrMapOvr>
  <p:transition spd="med">
    <p:fade thruBlk="0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618912" y="168655"/>
            <a:ext cx="401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Public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3966286" y="2750820"/>
            <a:ext cx="4256405" cy="1355090"/>
            <a:chOff x="3966286" y="2750820"/>
            <a:chExt cx="4256405" cy="1355090"/>
          </a:xfrm>
        </p:grpSpPr>
        <p:sp>
          <p:nvSpPr>
            <p:cNvPr id="4" name="object 4" descr=""/>
            <p:cNvSpPr/>
            <p:nvPr/>
          </p:nvSpPr>
          <p:spPr>
            <a:xfrm>
              <a:off x="3966286" y="2750820"/>
              <a:ext cx="1680845" cy="1355090"/>
            </a:xfrm>
            <a:custGeom>
              <a:avLst/>
              <a:gdLst/>
              <a:ahLst/>
              <a:cxnLst/>
              <a:rect l="l" t="t" r="r" b="b"/>
              <a:pathLst>
                <a:path w="1680845" h="1355089">
                  <a:moveTo>
                    <a:pt x="579581" y="1159546"/>
                  </a:moveTo>
                  <a:lnTo>
                    <a:pt x="532048" y="1157625"/>
                  </a:lnTo>
                  <a:lnTo>
                    <a:pt x="485574" y="1151962"/>
                  </a:lnTo>
                  <a:lnTo>
                    <a:pt x="440306" y="1142706"/>
                  </a:lnTo>
                  <a:lnTo>
                    <a:pt x="396395" y="1130005"/>
                  </a:lnTo>
                  <a:lnTo>
                    <a:pt x="353988" y="1114010"/>
                  </a:lnTo>
                  <a:lnTo>
                    <a:pt x="313237" y="1094868"/>
                  </a:lnTo>
                  <a:lnTo>
                    <a:pt x="274289" y="1072731"/>
                  </a:lnTo>
                  <a:lnTo>
                    <a:pt x="237295" y="1047745"/>
                  </a:lnTo>
                  <a:lnTo>
                    <a:pt x="202402" y="1020062"/>
                  </a:lnTo>
                  <a:lnTo>
                    <a:pt x="169761" y="989829"/>
                  </a:lnTo>
                  <a:lnTo>
                    <a:pt x="139521" y="957197"/>
                  </a:lnTo>
                  <a:lnTo>
                    <a:pt x="111830" y="922313"/>
                  </a:lnTo>
                  <a:lnTo>
                    <a:pt x="86838" y="885328"/>
                  </a:lnTo>
                  <a:lnTo>
                    <a:pt x="64694" y="846391"/>
                  </a:lnTo>
                  <a:lnTo>
                    <a:pt x="45548" y="805650"/>
                  </a:lnTo>
                  <a:lnTo>
                    <a:pt x="29549" y="763255"/>
                  </a:lnTo>
                  <a:lnTo>
                    <a:pt x="16845" y="719355"/>
                  </a:lnTo>
                  <a:lnTo>
                    <a:pt x="7586" y="674099"/>
                  </a:lnTo>
                  <a:lnTo>
                    <a:pt x="1921" y="627637"/>
                  </a:lnTo>
                  <a:lnTo>
                    <a:pt x="0" y="580117"/>
                  </a:lnTo>
                  <a:lnTo>
                    <a:pt x="1921" y="532499"/>
                  </a:lnTo>
                  <a:lnTo>
                    <a:pt x="7586" y="485948"/>
                  </a:lnTo>
                  <a:lnTo>
                    <a:pt x="16845" y="440613"/>
                  </a:lnTo>
                  <a:lnTo>
                    <a:pt x="29549" y="396643"/>
                  </a:lnTo>
                  <a:lnTo>
                    <a:pt x="45548" y="354186"/>
                  </a:lnTo>
                  <a:lnTo>
                    <a:pt x="64694" y="313391"/>
                  </a:lnTo>
                  <a:lnTo>
                    <a:pt x="86838" y="274406"/>
                  </a:lnTo>
                  <a:lnTo>
                    <a:pt x="111830" y="237381"/>
                  </a:lnTo>
                  <a:lnTo>
                    <a:pt x="139521" y="202464"/>
                  </a:lnTo>
                  <a:lnTo>
                    <a:pt x="169761" y="169803"/>
                  </a:lnTo>
                  <a:lnTo>
                    <a:pt x="202402" y="139547"/>
                  </a:lnTo>
                  <a:lnTo>
                    <a:pt x="237295" y="111845"/>
                  </a:lnTo>
                  <a:lnTo>
                    <a:pt x="274289" y="86845"/>
                  </a:lnTo>
                  <a:lnTo>
                    <a:pt x="313237" y="64696"/>
                  </a:lnTo>
                  <a:lnTo>
                    <a:pt x="353988" y="45547"/>
                  </a:lnTo>
                  <a:lnTo>
                    <a:pt x="396395" y="29546"/>
                  </a:lnTo>
                  <a:lnTo>
                    <a:pt x="440306" y="16843"/>
                  </a:lnTo>
                  <a:lnTo>
                    <a:pt x="485574" y="7584"/>
                  </a:lnTo>
                  <a:lnTo>
                    <a:pt x="532048" y="1920"/>
                  </a:lnTo>
                  <a:lnTo>
                    <a:pt x="579581" y="0"/>
                  </a:lnTo>
                  <a:lnTo>
                    <a:pt x="627113" y="1920"/>
                  </a:lnTo>
                  <a:lnTo>
                    <a:pt x="673588" y="7584"/>
                  </a:lnTo>
                  <a:lnTo>
                    <a:pt x="718855" y="16843"/>
                  </a:lnTo>
                  <a:lnTo>
                    <a:pt x="762767" y="29546"/>
                  </a:lnTo>
                  <a:lnTo>
                    <a:pt x="805173" y="45547"/>
                  </a:lnTo>
                  <a:lnTo>
                    <a:pt x="845924" y="64696"/>
                  </a:lnTo>
                  <a:lnTo>
                    <a:pt x="884872" y="86845"/>
                  </a:lnTo>
                  <a:lnTo>
                    <a:pt x="921867" y="111845"/>
                  </a:lnTo>
                  <a:lnTo>
                    <a:pt x="956759" y="139547"/>
                  </a:lnTo>
                  <a:lnTo>
                    <a:pt x="985874" y="166534"/>
                  </a:lnTo>
                  <a:lnTo>
                    <a:pt x="579581" y="166534"/>
                  </a:lnTo>
                  <a:lnTo>
                    <a:pt x="531905" y="169315"/>
                  </a:lnTo>
                  <a:lnTo>
                    <a:pt x="485842" y="177452"/>
                  </a:lnTo>
                  <a:lnTo>
                    <a:pt x="441700" y="190633"/>
                  </a:lnTo>
                  <a:lnTo>
                    <a:pt x="399786" y="208546"/>
                  </a:lnTo>
                  <a:lnTo>
                    <a:pt x="360406" y="230879"/>
                  </a:lnTo>
                  <a:lnTo>
                    <a:pt x="323868" y="257323"/>
                  </a:lnTo>
                  <a:lnTo>
                    <a:pt x="290478" y="287564"/>
                  </a:lnTo>
                  <a:lnTo>
                    <a:pt x="260545" y="321291"/>
                  </a:lnTo>
                  <a:lnTo>
                    <a:pt x="234374" y="358194"/>
                  </a:lnTo>
                  <a:lnTo>
                    <a:pt x="212273" y="397960"/>
                  </a:lnTo>
                  <a:lnTo>
                    <a:pt x="194549" y="440278"/>
                  </a:lnTo>
                  <a:lnTo>
                    <a:pt x="181508" y="484836"/>
                  </a:lnTo>
                  <a:lnTo>
                    <a:pt x="173459" y="531324"/>
                  </a:lnTo>
                  <a:lnTo>
                    <a:pt x="170708" y="579429"/>
                  </a:lnTo>
                  <a:lnTo>
                    <a:pt x="173459" y="627671"/>
                  </a:lnTo>
                  <a:lnTo>
                    <a:pt x="181508" y="674276"/>
                  </a:lnTo>
                  <a:lnTo>
                    <a:pt x="194549" y="718934"/>
                  </a:lnTo>
                  <a:lnTo>
                    <a:pt x="212273" y="761335"/>
                  </a:lnTo>
                  <a:lnTo>
                    <a:pt x="234374" y="801169"/>
                  </a:lnTo>
                  <a:lnTo>
                    <a:pt x="260545" y="838126"/>
                  </a:lnTo>
                  <a:lnTo>
                    <a:pt x="290478" y="871896"/>
                  </a:lnTo>
                  <a:lnTo>
                    <a:pt x="323868" y="902169"/>
                  </a:lnTo>
                  <a:lnTo>
                    <a:pt x="360406" y="928635"/>
                  </a:lnTo>
                  <a:lnTo>
                    <a:pt x="399786" y="950984"/>
                  </a:lnTo>
                  <a:lnTo>
                    <a:pt x="441700" y="968906"/>
                  </a:lnTo>
                  <a:lnTo>
                    <a:pt x="485842" y="982092"/>
                  </a:lnTo>
                  <a:lnTo>
                    <a:pt x="531905" y="990230"/>
                  </a:lnTo>
                  <a:lnTo>
                    <a:pt x="579581" y="993012"/>
                  </a:lnTo>
                  <a:lnTo>
                    <a:pt x="1122247" y="993012"/>
                  </a:lnTo>
                  <a:lnTo>
                    <a:pt x="1133435" y="1001442"/>
                  </a:lnTo>
                  <a:lnTo>
                    <a:pt x="1184302" y="1041183"/>
                  </a:lnTo>
                  <a:lnTo>
                    <a:pt x="930633" y="1041183"/>
                  </a:lnTo>
                  <a:lnTo>
                    <a:pt x="893104" y="1067607"/>
                  </a:lnTo>
                  <a:lnTo>
                    <a:pt x="853421" y="1091032"/>
                  </a:lnTo>
                  <a:lnTo>
                    <a:pt x="811754" y="1111295"/>
                  </a:lnTo>
                  <a:lnTo>
                    <a:pt x="768272" y="1128235"/>
                  </a:lnTo>
                  <a:lnTo>
                    <a:pt x="723144" y="1141692"/>
                  </a:lnTo>
                  <a:lnTo>
                    <a:pt x="676540" y="1151504"/>
                  </a:lnTo>
                  <a:lnTo>
                    <a:pt x="628629" y="1157509"/>
                  </a:lnTo>
                  <a:lnTo>
                    <a:pt x="579581" y="1159546"/>
                  </a:lnTo>
                  <a:close/>
                </a:path>
                <a:path w="1680845" h="1355089">
                  <a:moveTo>
                    <a:pt x="1101842" y="830607"/>
                  </a:moveTo>
                  <a:lnTo>
                    <a:pt x="905165" y="830607"/>
                  </a:lnTo>
                  <a:lnTo>
                    <a:pt x="905165" y="829918"/>
                  </a:lnTo>
                  <a:lnTo>
                    <a:pt x="933915" y="786229"/>
                  </a:lnTo>
                  <a:lnTo>
                    <a:pt x="957082" y="738872"/>
                  </a:lnTo>
                  <a:lnTo>
                    <a:pt x="974203" y="688312"/>
                  </a:lnTo>
                  <a:lnTo>
                    <a:pt x="984814" y="635010"/>
                  </a:lnTo>
                  <a:lnTo>
                    <a:pt x="988454" y="579429"/>
                  </a:lnTo>
                  <a:lnTo>
                    <a:pt x="985703" y="531324"/>
                  </a:lnTo>
                  <a:lnTo>
                    <a:pt x="977653" y="484836"/>
                  </a:lnTo>
                  <a:lnTo>
                    <a:pt x="964613" y="440278"/>
                  </a:lnTo>
                  <a:lnTo>
                    <a:pt x="946889" y="397960"/>
                  </a:lnTo>
                  <a:lnTo>
                    <a:pt x="924788" y="358194"/>
                  </a:lnTo>
                  <a:lnTo>
                    <a:pt x="898617" y="321291"/>
                  </a:lnTo>
                  <a:lnTo>
                    <a:pt x="868683" y="287564"/>
                  </a:lnTo>
                  <a:lnTo>
                    <a:pt x="835294" y="257323"/>
                  </a:lnTo>
                  <a:lnTo>
                    <a:pt x="798755" y="230879"/>
                  </a:lnTo>
                  <a:lnTo>
                    <a:pt x="759376" y="208546"/>
                  </a:lnTo>
                  <a:lnTo>
                    <a:pt x="717461" y="190633"/>
                  </a:lnTo>
                  <a:lnTo>
                    <a:pt x="673319" y="177452"/>
                  </a:lnTo>
                  <a:lnTo>
                    <a:pt x="627257" y="169315"/>
                  </a:lnTo>
                  <a:lnTo>
                    <a:pt x="579581" y="166534"/>
                  </a:lnTo>
                  <a:lnTo>
                    <a:pt x="985874" y="166534"/>
                  </a:lnTo>
                  <a:lnTo>
                    <a:pt x="1019641" y="202464"/>
                  </a:lnTo>
                  <a:lnTo>
                    <a:pt x="1047332" y="237381"/>
                  </a:lnTo>
                  <a:lnTo>
                    <a:pt x="1072323" y="274406"/>
                  </a:lnTo>
                  <a:lnTo>
                    <a:pt x="1094467" y="313391"/>
                  </a:lnTo>
                  <a:lnTo>
                    <a:pt x="1113613" y="354186"/>
                  </a:lnTo>
                  <a:lnTo>
                    <a:pt x="1129613" y="396643"/>
                  </a:lnTo>
                  <a:lnTo>
                    <a:pt x="1142317" y="440613"/>
                  </a:lnTo>
                  <a:lnTo>
                    <a:pt x="1151576" y="485948"/>
                  </a:lnTo>
                  <a:lnTo>
                    <a:pt x="1157241" y="532499"/>
                  </a:lnTo>
                  <a:lnTo>
                    <a:pt x="1159162" y="580117"/>
                  </a:lnTo>
                  <a:lnTo>
                    <a:pt x="1157122" y="629154"/>
                  </a:lnTo>
                  <a:lnTo>
                    <a:pt x="1151106" y="677061"/>
                  </a:lnTo>
                  <a:lnTo>
                    <a:pt x="1141266" y="723679"/>
                  </a:lnTo>
                  <a:lnTo>
                    <a:pt x="1127756" y="768844"/>
                  </a:lnTo>
                  <a:lnTo>
                    <a:pt x="1110729" y="812397"/>
                  </a:lnTo>
                  <a:lnTo>
                    <a:pt x="1101842" y="830607"/>
                  </a:lnTo>
                  <a:close/>
                </a:path>
                <a:path w="1680845" h="1355089">
                  <a:moveTo>
                    <a:pt x="1122247" y="993012"/>
                  </a:moveTo>
                  <a:lnTo>
                    <a:pt x="579581" y="993012"/>
                  </a:lnTo>
                  <a:lnTo>
                    <a:pt x="637315" y="988862"/>
                  </a:lnTo>
                  <a:lnTo>
                    <a:pt x="692468" y="976840"/>
                  </a:lnTo>
                  <a:lnTo>
                    <a:pt x="744524" y="957593"/>
                  </a:lnTo>
                  <a:lnTo>
                    <a:pt x="792966" y="931766"/>
                  </a:lnTo>
                  <a:lnTo>
                    <a:pt x="750289" y="900154"/>
                  </a:lnTo>
                  <a:lnTo>
                    <a:pt x="465316" y="692287"/>
                  </a:lnTo>
                  <a:lnTo>
                    <a:pt x="720690" y="692287"/>
                  </a:lnTo>
                  <a:lnTo>
                    <a:pt x="905165" y="829918"/>
                  </a:lnTo>
                  <a:lnTo>
                    <a:pt x="905165" y="830607"/>
                  </a:lnTo>
                  <a:lnTo>
                    <a:pt x="1101842" y="830607"/>
                  </a:lnTo>
                  <a:lnTo>
                    <a:pt x="1090339" y="854176"/>
                  </a:lnTo>
                  <a:lnTo>
                    <a:pt x="1066738" y="894019"/>
                  </a:lnTo>
                  <a:lnTo>
                    <a:pt x="1040079" y="931766"/>
                  </a:lnTo>
                  <a:lnTo>
                    <a:pt x="1077949" y="959636"/>
                  </a:lnTo>
                  <a:lnTo>
                    <a:pt x="1122247" y="993012"/>
                  </a:lnTo>
                  <a:close/>
                </a:path>
                <a:path w="1680845" h="1355089">
                  <a:moveTo>
                    <a:pt x="1462872" y="1068021"/>
                  </a:moveTo>
                  <a:lnTo>
                    <a:pt x="1214917" y="1068021"/>
                  </a:lnTo>
                  <a:lnTo>
                    <a:pt x="1211874" y="1037775"/>
                  </a:lnTo>
                  <a:lnTo>
                    <a:pt x="1208636" y="1006689"/>
                  </a:lnTo>
                  <a:lnTo>
                    <a:pt x="1203205" y="955862"/>
                  </a:lnTo>
                  <a:lnTo>
                    <a:pt x="1193579" y="866391"/>
                  </a:lnTo>
                  <a:lnTo>
                    <a:pt x="1462872" y="1068021"/>
                  </a:lnTo>
                  <a:close/>
                </a:path>
                <a:path w="1680845" h="1355089">
                  <a:moveTo>
                    <a:pt x="1350520" y="1354983"/>
                  </a:moveTo>
                  <a:lnTo>
                    <a:pt x="930633" y="1041183"/>
                  </a:lnTo>
                  <a:lnTo>
                    <a:pt x="1184302" y="1041183"/>
                  </a:lnTo>
                  <a:lnTo>
                    <a:pt x="1185953" y="1042473"/>
                  </a:lnTo>
                  <a:lnTo>
                    <a:pt x="1214917" y="1068021"/>
                  </a:lnTo>
                  <a:lnTo>
                    <a:pt x="1462872" y="1068021"/>
                  </a:lnTo>
                  <a:lnTo>
                    <a:pt x="1482173" y="1082473"/>
                  </a:lnTo>
                  <a:lnTo>
                    <a:pt x="1321610" y="1082473"/>
                  </a:lnTo>
                  <a:lnTo>
                    <a:pt x="1350520" y="1354983"/>
                  </a:lnTo>
                  <a:close/>
                </a:path>
                <a:path w="1680845" h="1355089">
                  <a:moveTo>
                    <a:pt x="1680234" y="1240061"/>
                  </a:moveTo>
                  <a:lnTo>
                    <a:pt x="1321610" y="1082473"/>
                  </a:lnTo>
                  <a:lnTo>
                    <a:pt x="1482173" y="1082473"/>
                  </a:lnTo>
                  <a:lnTo>
                    <a:pt x="1678858" y="1229739"/>
                  </a:lnTo>
                  <a:lnTo>
                    <a:pt x="1680234" y="1240061"/>
                  </a:lnTo>
                  <a:close/>
                </a:path>
              </a:pathLst>
            </a:custGeom>
            <a:solidFill>
              <a:srgbClr val="F7A3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5317490" y="2803816"/>
              <a:ext cx="810260" cy="580390"/>
            </a:xfrm>
            <a:custGeom>
              <a:avLst/>
              <a:gdLst/>
              <a:ahLst/>
              <a:cxnLst/>
              <a:rect l="l" t="t" r="r" b="b"/>
              <a:pathLst>
                <a:path w="810260" h="580389">
                  <a:moveTo>
                    <a:pt x="460502" y="0"/>
                  </a:moveTo>
                  <a:lnTo>
                    <a:pt x="362750" y="0"/>
                  </a:lnTo>
                  <a:lnTo>
                    <a:pt x="327647" y="185115"/>
                  </a:lnTo>
                  <a:lnTo>
                    <a:pt x="152120" y="185115"/>
                  </a:lnTo>
                  <a:lnTo>
                    <a:pt x="187223" y="0"/>
                  </a:lnTo>
                  <a:lnTo>
                    <a:pt x="89484" y="0"/>
                  </a:lnTo>
                  <a:lnTo>
                    <a:pt x="0" y="473456"/>
                  </a:lnTo>
                  <a:lnTo>
                    <a:pt x="97053" y="473456"/>
                  </a:lnTo>
                  <a:lnTo>
                    <a:pt x="134912" y="272503"/>
                  </a:lnTo>
                  <a:lnTo>
                    <a:pt x="311124" y="272503"/>
                  </a:lnTo>
                  <a:lnTo>
                    <a:pt x="273265" y="473456"/>
                  </a:lnTo>
                  <a:lnTo>
                    <a:pt x="371017" y="473456"/>
                  </a:lnTo>
                  <a:lnTo>
                    <a:pt x="460502" y="0"/>
                  </a:lnTo>
                  <a:close/>
                </a:path>
                <a:path w="810260" h="580389">
                  <a:moveTo>
                    <a:pt x="810171" y="130060"/>
                  </a:moveTo>
                  <a:lnTo>
                    <a:pt x="707605" y="130060"/>
                  </a:lnTo>
                  <a:lnTo>
                    <a:pt x="644969" y="280771"/>
                  </a:lnTo>
                  <a:lnTo>
                    <a:pt x="634593" y="306666"/>
                  </a:lnTo>
                  <a:lnTo>
                    <a:pt x="625957" y="329018"/>
                  </a:lnTo>
                  <a:lnTo>
                    <a:pt x="618744" y="348411"/>
                  </a:lnTo>
                  <a:lnTo>
                    <a:pt x="612622" y="365404"/>
                  </a:lnTo>
                  <a:lnTo>
                    <a:pt x="611251" y="365404"/>
                  </a:lnTo>
                  <a:lnTo>
                    <a:pt x="608825" y="347726"/>
                  </a:lnTo>
                  <a:lnTo>
                    <a:pt x="605828" y="327647"/>
                  </a:lnTo>
                  <a:lnTo>
                    <a:pt x="602437" y="305117"/>
                  </a:lnTo>
                  <a:lnTo>
                    <a:pt x="598855" y="280073"/>
                  </a:lnTo>
                  <a:lnTo>
                    <a:pt x="576834" y="130060"/>
                  </a:lnTo>
                  <a:lnTo>
                    <a:pt x="474268" y="130060"/>
                  </a:lnTo>
                  <a:lnTo>
                    <a:pt x="543788" y="448678"/>
                  </a:lnTo>
                  <a:lnTo>
                    <a:pt x="472198" y="580110"/>
                  </a:lnTo>
                  <a:lnTo>
                    <a:pt x="587159" y="580110"/>
                  </a:lnTo>
                  <a:lnTo>
                    <a:pt x="810171" y="130060"/>
                  </a:lnTo>
                  <a:close/>
                </a:path>
              </a:pathLst>
            </a:custGeom>
            <a:solidFill>
              <a:srgbClr val="094B7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5998947" y="2791434"/>
              <a:ext cx="2223770" cy="1075055"/>
            </a:xfrm>
            <a:custGeom>
              <a:avLst/>
              <a:gdLst/>
              <a:ahLst/>
              <a:cxnLst/>
              <a:rect l="l" t="t" r="r" b="b"/>
              <a:pathLst>
                <a:path w="2223770" h="1075054">
                  <a:moveTo>
                    <a:pt x="448792" y="781748"/>
                  </a:moveTo>
                  <a:lnTo>
                    <a:pt x="445135" y="738517"/>
                  </a:lnTo>
                  <a:lnTo>
                    <a:pt x="434009" y="697750"/>
                  </a:lnTo>
                  <a:lnTo>
                    <a:pt x="415201" y="660958"/>
                  </a:lnTo>
                  <a:lnTo>
                    <a:pt x="388493" y="629691"/>
                  </a:lnTo>
                  <a:lnTo>
                    <a:pt x="353669" y="605459"/>
                  </a:lnTo>
                  <a:lnTo>
                    <a:pt x="345541" y="602513"/>
                  </a:lnTo>
                  <a:lnTo>
                    <a:pt x="345541" y="781748"/>
                  </a:lnTo>
                  <a:lnTo>
                    <a:pt x="341122" y="829068"/>
                  </a:lnTo>
                  <a:lnTo>
                    <a:pt x="328231" y="876833"/>
                  </a:lnTo>
                  <a:lnTo>
                    <a:pt x="307517" y="921016"/>
                  </a:lnTo>
                  <a:lnTo>
                    <a:pt x="279565" y="957554"/>
                  </a:lnTo>
                  <a:lnTo>
                    <a:pt x="245008" y="982446"/>
                  </a:lnTo>
                  <a:lnTo>
                    <a:pt x="204431" y="991628"/>
                  </a:lnTo>
                  <a:lnTo>
                    <a:pt x="203746" y="991628"/>
                  </a:lnTo>
                  <a:lnTo>
                    <a:pt x="158711" y="982738"/>
                  </a:lnTo>
                  <a:lnTo>
                    <a:pt x="127431" y="958176"/>
                  </a:lnTo>
                  <a:lnTo>
                    <a:pt x="109181" y="921092"/>
                  </a:lnTo>
                  <a:lnTo>
                    <a:pt x="103251" y="874649"/>
                  </a:lnTo>
                  <a:lnTo>
                    <a:pt x="107797" y="828090"/>
                  </a:lnTo>
                  <a:lnTo>
                    <a:pt x="120992" y="780643"/>
                  </a:lnTo>
                  <a:lnTo>
                    <a:pt x="142227" y="736498"/>
                  </a:lnTo>
                  <a:lnTo>
                    <a:pt x="170865" y="699808"/>
                  </a:lnTo>
                  <a:lnTo>
                    <a:pt x="206260" y="674725"/>
                  </a:lnTo>
                  <a:lnTo>
                    <a:pt x="247802" y="665441"/>
                  </a:lnTo>
                  <a:lnTo>
                    <a:pt x="295592" y="676071"/>
                  </a:lnTo>
                  <a:lnTo>
                    <a:pt x="325589" y="703465"/>
                  </a:lnTo>
                  <a:lnTo>
                    <a:pt x="341109" y="740930"/>
                  </a:lnTo>
                  <a:lnTo>
                    <a:pt x="345541" y="781748"/>
                  </a:lnTo>
                  <a:lnTo>
                    <a:pt x="345541" y="602513"/>
                  </a:lnTo>
                  <a:lnTo>
                    <a:pt x="310515" y="589800"/>
                  </a:lnTo>
                  <a:lnTo>
                    <a:pt x="258813" y="584238"/>
                  </a:lnTo>
                  <a:lnTo>
                    <a:pt x="210756" y="588492"/>
                  </a:lnTo>
                  <a:lnTo>
                    <a:pt x="167398" y="600633"/>
                  </a:lnTo>
                  <a:lnTo>
                    <a:pt x="128841" y="619772"/>
                  </a:lnTo>
                  <a:lnTo>
                    <a:pt x="95161" y="644994"/>
                  </a:lnTo>
                  <a:lnTo>
                    <a:pt x="66421" y="675424"/>
                  </a:lnTo>
                  <a:lnTo>
                    <a:pt x="42735" y="710145"/>
                  </a:lnTo>
                  <a:lnTo>
                    <a:pt x="24155" y="748258"/>
                  </a:lnTo>
                  <a:lnTo>
                    <a:pt x="10795" y="788860"/>
                  </a:lnTo>
                  <a:lnTo>
                    <a:pt x="2705" y="831062"/>
                  </a:lnTo>
                  <a:lnTo>
                    <a:pt x="0" y="873963"/>
                  </a:lnTo>
                  <a:lnTo>
                    <a:pt x="6223" y="932751"/>
                  </a:lnTo>
                  <a:lnTo>
                    <a:pt x="23317" y="979982"/>
                  </a:lnTo>
                  <a:lnTo>
                    <a:pt x="48933" y="1016546"/>
                  </a:lnTo>
                  <a:lnTo>
                    <a:pt x="80695" y="1043355"/>
                  </a:lnTo>
                  <a:lnTo>
                    <a:pt x="116243" y="1061300"/>
                  </a:lnTo>
                  <a:lnTo>
                    <a:pt x="153238" y="1071283"/>
                  </a:lnTo>
                  <a:lnTo>
                    <a:pt x="189293" y="1074216"/>
                  </a:lnTo>
                  <a:lnTo>
                    <a:pt x="228003" y="1072921"/>
                  </a:lnTo>
                  <a:lnTo>
                    <a:pt x="253225" y="1070089"/>
                  </a:lnTo>
                  <a:lnTo>
                    <a:pt x="275729" y="1067244"/>
                  </a:lnTo>
                  <a:lnTo>
                    <a:pt x="306311" y="1065949"/>
                  </a:lnTo>
                  <a:lnTo>
                    <a:pt x="424700" y="1065949"/>
                  </a:lnTo>
                  <a:lnTo>
                    <a:pt x="438518" y="999896"/>
                  </a:lnTo>
                  <a:lnTo>
                    <a:pt x="440537" y="990257"/>
                  </a:lnTo>
                  <a:lnTo>
                    <a:pt x="410248" y="990257"/>
                  </a:lnTo>
                  <a:lnTo>
                    <a:pt x="384225" y="991768"/>
                  </a:lnTo>
                  <a:lnTo>
                    <a:pt x="361543" y="995070"/>
                  </a:lnTo>
                  <a:lnTo>
                    <a:pt x="344817" y="998385"/>
                  </a:lnTo>
                  <a:lnTo>
                    <a:pt x="336600" y="999896"/>
                  </a:lnTo>
                  <a:lnTo>
                    <a:pt x="336600" y="999197"/>
                  </a:lnTo>
                  <a:lnTo>
                    <a:pt x="346608" y="991628"/>
                  </a:lnTo>
                  <a:lnTo>
                    <a:pt x="364921" y="977773"/>
                  </a:lnTo>
                  <a:lnTo>
                    <a:pt x="394830" y="943571"/>
                  </a:lnTo>
                  <a:lnTo>
                    <a:pt x="421792" y="898321"/>
                  </a:lnTo>
                  <a:lnTo>
                    <a:pt x="441286" y="843800"/>
                  </a:lnTo>
                  <a:lnTo>
                    <a:pt x="448792" y="781748"/>
                  </a:lnTo>
                  <a:close/>
                </a:path>
                <a:path w="2223770" h="1075054">
                  <a:moveTo>
                    <a:pt x="496290" y="0"/>
                  </a:moveTo>
                  <a:lnTo>
                    <a:pt x="399237" y="0"/>
                  </a:lnTo>
                  <a:lnTo>
                    <a:pt x="371017" y="143129"/>
                  </a:lnTo>
                  <a:lnTo>
                    <a:pt x="359613" y="139153"/>
                  </a:lnTo>
                  <a:lnTo>
                    <a:pt x="357251" y="138620"/>
                  </a:lnTo>
                  <a:lnTo>
                    <a:pt x="357251" y="220891"/>
                  </a:lnTo>
                  <a:lnTo>
                    <a:pt x="339356" y="315861"/>
                  </a:lnTo>
                  <a:lnTo>
                    <a:pt x="325107" y="359498"/>
                  </a:lnTo>
                  <a:lnTo>
                    <a:pt x="304939" y="390436"/>
                  </a:lnTo>
                  <a:lnTo>
                    <a:pt x="281660" y="408863"/>
                  </a:lnTo>
                  <a:lnTo>
                    <a:pt x="258127" y="414959"/>
                  </a:lnTo>
                  <a:lnTo>
                    <a:pt x="237134" y="410425"/>
                  </a:lnTo>
                  <a:lnTo>
                    <a:pt x="221818" y="397319"/>
                  </a:lnTo>
                  <a:lnTo>
                    <a:pt x="212432" y="376339"/>
                  </a:lnTo>
                  <a:lnTo>
                    <a:pt x="209257" y="348208"/>
                  </a:lnTo>
                  <a:lnTo>
                    <a:pt x="217208" y="297738"/>
                  </a:lnTo>
                  <a:lnTo>
                    <a:pt x="239369" y="253149"/>
                  </a:lnTo>
                  <a:lnTo>
                    <a:pt x="273138" y="221335"/>
                  </a:lnTo>
                  <a:lnTo>
                    <a:pt x="315950" y="209194"/>
                  </a:lnTo>
                  <a:lnTo>
                    <a:pt x="328498" y="210146"/>
                  </a:lnTo>
                  <a:lnTo>
                    <a:pt x="339953" y="212725"/>
                  </a:lnTo>
                  <a:lnTo>
                    <a:pt x="349732" y="216458"/>
                  </a:lnTo>
                  <a:lnTo>
                    <a:pt x="357251" y="220891"/>
                  </a:lnTo>
                  <a:lnTo>
                    <a:pt x="357251" y="138620"/>
                  </a:lnTo>
                  <a:lnTo>
                    <a:pt x="347268" y="136334"/>
                  </a:lnTo>
                  <a:lnTo>
                    <a:pt x="335000" y="134708"/>
                  </a:lnTo>
                  <a:lnTo>
                    <a:pt x="323519" y="134188"/>
                  </a:lnTo>
                  <a:lnTo>
                    <a:pt x="277075" y="139153"/>
                  </a:lnTo>
                  <a:lnTo>
                    <a:pt x="235153" y="153263"/>
                  </a:lnTo>
                  <a:lnTo>
                    <a:pt x="198259" y="175336"/>
                  </a:lnTo>
                  <a:lnTo>
                    <a:pt x="166916" y="204203"/>
                  </a:lnTo>
                  <a:lnTo>
                    <a:pt x="141643" y="238683"/>
                  </a:lnTo>
                  <a:lnTo>
                    <a:pt x="122948" y="277609"/>
                  </a:lnTo>
                  <a:lnTo>
                    <a:pt x="111353" y="319773"/>
                  </a:lnTo>
                  <a:lnTo>
                    <a:pt x="107378" y="364032"/>
                  </a:lnTo>
                  <a:lnTo>
                    <a:pt x="115709" y="419087"/>
                  </a:lnTo>
                  <a:lnTo>
                    <a:pt x="138442" y="459689"/>
                  </a:lnTo>
                  <a:lnTo>
                    <a:pt x="172135" y="484809"/>
                  </a:lnTo>
                  <a:lnTo>
                    <a:pt x="213385" y="493407"/>
                  </a:lnTo>
                  <a:lnTo>
                    <a:pt x="244297" y="489788"/>
                  </a:lnTo>
                  <a:lnTo>
                    <a:pt x="274307" y="478358"/>
                  </a:lnTo>
                  <a:lnTo>
                    <a:pt x="302247" y="458279"/>
                  </a:lnTo>
                  <a:lnTo>
                    <a:pt x="326961" y="428713"/>
                  </a:lnTo>
                  <a:lnTo>
                    <a:pt x="328333" y="428713"/>
                  </a:lnTo>
                  <a:lnTo>
                    <a:pt x="322834" y="485838"/>
                  </a:lnTo>
                  <a:lnTo>
                    <a:pt x="412318" y="485838"/>
                  </a:lnTo>
                  <a:lnTo>
                    <a:pt x="414604" y="454558"/>
                  </a:lnTo>
                  <a:lnTo>
                    <a:pt x="417449" y="428713"/>
                  </a:lnTo>
                  <a:lnTo>
                    <a:pt x="423062" y="387616"/>
                  </a:lnTo>
                  <a:lnTo>
                    <a:pt x="456476" y="209194"/>
                  </a:lnTo>
                  <a:lnTo>
                    <a:pt x="469049" y="143129"/>
                  </a:lnTo>
                  <a:lnTo>
                    <a:pt x="496290" y="0"/>
                  </a:lnTo>
                  <a:close/>
                </a:path>
                <a:path w="2223770" h="1075054">
                  <a:moveTo>
                    <a:pt x="749604" y="134874"/>
                  </a:moveTo>
                  <a:lnTo>
                    <a:pt x="744093" y="134874"/>
                  </a:lnTo>
                  <a:lnTo>
                    <a:pt x="737209" y="134188"/>
                  </a:lnTo>
                  <a:lnTo>
                    <a:pt x="731012" y="134188"/>
                  </a:lnTo>
                  <a:lnTo>
                    <a:pt x="697560" y="140055"/>
                  </a:lnTo>
                  <a:lnTo>
                    <a:pt x="667778" y="156375"/>
                  </a:lnTo>
                  <a:lnTo>
                    <a:pt x="642251" y="181216"/>
                  </a:lnTo>
                  <a:lnTo>
                    <a:pt x="621563" y="212636"/>
                  </a:lnTo>
                  <a:lnTo>
                    <a:pt x="619506" y="212636"/>
                  </a:lnTo>
                  <a:lnTo>
                    <a:pt x="621449" y="194703"/>
                  </a:lnTo>
                  <a:lnTo>
                    <a:pt x="623201" y="177025"/>
                  </a:lnTo>
                  <a:lnTo>
                    <a:pt x="624827" y="159600"/>
                  </a:lnTo>
                  <a:lnTo>
                    <a:pt x="626389" y="142443"/>
                  </a:lnTo>
                  <a:lnTo>
                    <a:pt x="541718" y="142443"/>
                  </a:lnTo>
                  <a:lnTo>
                    <a:pt x="538822" y="169176"/>
                  </a:lnTo>
                  <a:lnTo>
                    <a:pt x="535101" y="202996"/>
                  </a:lnTo>
                  <a:lnTo>
                    <a:pt x="530199" y="240957"/>
                  </a:lnTo>
                  <a:lnTo>
                    <a:pt x="523824" y="280073"/>
                  </a:lnTo>
                  <a:lnTo>
                    <a:pt x="485279" y="485838"/>
                  </a:lnTo>
                  <a:lnTo>
                    <a:pt x="583018" y="485838"/>
                  </a:lnTo>
                  <a:lnTo>
                    <a:pt x="607110" y="355777"/>
                  </a:lnTo>
                  <a:lnTo>
                    <a:pt x="620610" y="307352"/>
                  </a:lnTo>
                  <a:lnTo>
                    <a:pt x="642302" y="267258"/>
                  </a:lnTo>
                  <a:lnTo>
                    <a:pt x="673417" y="239941"/>
                  </a:lnTo>
                  <a:lnTo>
                    <a:pt x="715187" y="229844"/>
                  </a:lnTo>
                  <a:lnTo>
                    <a:pt x="726198" y="229844"/>
                  </a:lnTo>
                  <a:lnTo>
                    <a:pt x="730326" y="230530"/>
                  </a:lnTo>
                  <a:lnTo>
                    <a:pt x="749604" y="134874"/>
                  </a:lnTo>
                  <a:close/>
                </a:path>
                <a:path w="2223770" h="1075054">
                  <a:moveTo>
                    <a:pt x="837704" y="722566"/>
                  </a:moveTo>
                  <a:lnTo>
                    <a:pt x="739965" y="722566"/>
                  </a:lnTo>
                  <a:lnTo>
                    <a:pt x="709676" y="882904"/>
                  </a:lnTo>
                  <a:lnTo>
                    <a:pt x="695756" y="929246"/>
                  </a:lnTo>
                  <a:lnTo>
                    <a:pt x="675259" y="964107"/>
                  </a:lnTo>
                  <a:lnTo>
                    <a:pt x="650633" y="986066"/>
                  </a:lnTo>
                  <a:lnTo>
                    <a:pt x="624319" y="993698"/>
                  </a:lnTo>
                  <a:lnTo>
                    <a:pt x="607301" y="990536"/>
                  </a:lnTo>
                  <a:lnTo>
                    <a:pt x="596011" y="981824"/>
                  </a:lnTo>
                  <a:lnTo>
                    <a:pt x="589762" y="968730"/>
                  </a:lnTo>
                  <a:lnTo>
                    <a:pt x="587844" y="952411"/>
                  </a:lnTo>
                  <a:lnTo>
                    <a:pt x="588314" y="942314"/>
                  </a:lnTo>
                  <a:lnTo>
                    <a:pt x="589559" y="930986"/>
                  </a:lnTo>
                  <a:lnTo>
                    <a:pt x="591324" y="919022"/>
                  </a:lnTo>
                  <a:lnTo>
                    <a:pt x="593344" y="906983"/>
                  </a:lnTo>
                  <a:lnTo>
                    <a:pt x="628446" y="722566"/>
                  </a:lnTo>
                  <a:lnTo>
                    <a:pt x="530707" y="722566"/>
                  </a:lnTo>
                  <a:lnTo>
                    <a:pt x="494220" y="914565"/>
                  </a:lnTo>
                  <a:lnTo>
                    <a:pt x="487743" y="962850"/>
                  </a:lnTo>
                  <a:lnTo>
                    <a:pt x="487337" y="977176"/>
                  </a:lnTo>
                  <a:lnTo>
                    <a:pt x="493572" y="1020102"/>
                  </a:lnTo>
                  <a:lnTo>
                    <a:pt x="511352" y="1050124"/>
                  </a:lnTo>
                  <a:lnTo>
                    <a:pt x="539318" y="1067765"/>
                  </a:lnTo>
                  <a:lnTo>
                    <a:pt x="576135" y="1073518"/>
                  </a:lnTo>
                  <a:lnTo>
                    <a:pt x="607123" y="1069708"/>
                  </a:lnTo>
                  <a:lnTo>
                    <a:pt x="637654" y="1057948"/>
                  </a:lnTo>
                  <a:lnTo>
                    <a:pt x="667029" y="1037818"/>
                  </a:lnTo>
                  <a:lnTo>
                    <a:pt x="694537" y="1008837"/>
                  </a:lnTo>
                  <a:lnTo>
                    <a:pt x="695909" y="1009523"/>
                  </a:lnTo>
                  <a:lnTo>
                    <a:pt x="689025" y="1065949"/>
                  </a:lnTo>
                  <a:lnTo>
                    <a:pt x="775754" y="1065949"/>
                  </a:lnTo>
                  <a:lnTo>
                    <a:pt x="779132" y="1041577"/>
                  </a:lnTo>
                  <a:lnTo>
                    <a:pt x="783158" y="1014945"/>
                  </a:lnTo>
                  <a:lnTo>
                    <a:pt x="787958" y="986116"/>
                  </a:lnTo>
                  <a:lnTo>
                    <a:pt x="793648" y="955154"/>
                  </a:lnTo>
                  <a:lnTo>
                    <a:pt x="837704" y="722566"/>
                  </a:lnTo>
                  <a:close/>
                </a:path>
                <a:path w="2223770" h="1075054">
                  <a:moveTo>
                    <a:pt x="1084821" y="275945"/>
                  </a:moveTo>
                  <a:lnTo>
                    <a:pt x="1078636" y="231343"/>
                  </a:lnTo>
                  <a:lnTo>
                    <a:pt x="1060500" y="192455"/>
                  </a:lnTo>
                  <a:lnTo>
                    <a:pt x="1030998" y="161696"/>
                  </a:lnTo>
                  <a:lnTo>
                    <a:pt x="990727" y="141465"/>
                  </a:lnTo>
                  <a:lnTo>
                    <a:pt x="983640" y="140449"/>
                  </a:lnTo>
                  <a:lnTo>
                    <a:pt x="983640" y="276631"/>
                  </a:lnTo>
                  <a:lnTo>
                    <a:pt x="977493" y="324446"/>
                  </a:lnTo>
                  <a:lnTo>
                    <a:pt x="959802" y="370573"/>
                  </a:lnTo>
                  <a:lnTo>
                    <a:pt x="931659" y="405345"/>
                  </a:lnTo>
                  <a:lnTo>
                    <a:pt x="894156" y="419087"/>
                  </a:lnTo>
                  <a:lnTo>
                    <a:pt x="893457" y="419087"/>
                  </a:lnTo>
                  <a:lnTo>
                    <a:pt x="869543" y="414032"/>
                  </a:lnTo>
                  <a:lnTo>
                    <a:pt x="851814" y="399821"/>
                  </a:lnTo>
                  <a:lnTo>
                    <a:pt x="840803" y="377863"/>
                  </a:lnTo>
                  <a:lnTo>
                    <a:pt x="837018" y="349580"/>
                  </a:lnTo>
                  <a:lnTo>
                    <a:pt x="842391" y="304419"/>
                  </a:lnTo>
                  <a:lnTo>
                    <a:pt x="859396" y="258737"/>
                  </a:lnTo>
                  <a:lnTo>
                    <a:pt x="887742" y="223393"/>
                  </a:lnTo>
                  <a:lnTo>
                    <a:pt x="927188" y="209194"/>
                  </a:lnTo>
                  <a:lnTo>
                    <a:pt x="953719" y="215188"/>
                  </a:lnTo>
                  <a:lnTo>
                    <a:pt x="971156" y="230784"/>
                  </a:lnTo>
                  <a:lnTo>
                    <a:pt x="980719" y="252450"/>
                  </a:lnTo>
                  <a:lnTo>
                    <a:pt x="983640" y="276631"/>
                  </a:lnTo>
                  <a:lnTo>
                    <a:pt x="983640" y="140449"/>
                  </a:lnTo>
                  <a:lnTo>
                    <a:pt x="940269" y="134188"/>
                  </a:lnTo>
                  <a:lnTo>
                    <a:pt x="890841" y="140017"/>
                  </a:lnTo>
                  <a:lnTo>
                    <a:pt x="846899" y="156591"/>
                  </a:lnTo>
                  <a:lnTo>
                    <a:pt x="809218" y="182511"/>
                  </a:lnTo>
                  <a:lnTo>
                    <a:pt x="778573" y="216369"/>
                  </a:lnTo>
                  <a:lnTo>
                    <a:pt x="755726" y="256768"/>
                  </a:lnTo>
                  <a:lnTo>
                    <a:pt x="741451" y="302336"/>
                  </a:lnTo>
                  <a:lnTo>
                    <a:pt x="736523" y="351650"/>
                  </a:lnTo>
                  <a:lnTo>
                    <a:pt x="743165" y="398894"/>
                  </a:lnTo>
                  <a:lnTo>
                    <a:pt x="762228" y="438111"/>
                  </a:lnTo>
                  <a:lnTo>
                    <a:pt x="792429" y="467880"/>
                  </a:lnTo>
                  <a:lnTo>
                    <a:pt x="832472" y="486791"/>
                  </a:lnTo>
                  <a:lnTo>
                    <a:pt x="881075" y="493407"/>
                  </a:lnTo>
                  <a:lnTo>
                    <a:pt x="881761" y="493407"/>
                  </a:lnTo>
                  <a:lnTo>
                    <a:pt x="930071" y="487857"/>
                  </a:lnTo>
                  <a:lnTo>
                    <a:pt x="973493" y="471957"/>
                  </a:lnTo>
                  <a:lnTo>
                    <a:pt x="1011097" y="446824"/>
                  </a:lnTo>
                  <a:lnTo>
                    <a:pt x="1041958" y="413537"/>
                  </a:lnTo>
                  <a:lnTo>
                    <a:pt x="1065149" y="373227"/>
                  </a:lnTo>
                  <a:lnTo>
                    <a:pt x="1079754" y="326999"/>
                  </a:lnTo>
                  <a:lnTo>
                    <a:pt x="1084821" y="275945"/>
                  </a:lnTo>
                  <a:close/>
                </a:path>
                <a:path w="2223770" h="1075054">
                  <a:moveTo>
                    <a:pt x="1173619" y="578739"/>
                  </a:moveTo>
                  <a:lnTo>
                    <a:pt x="1080008" y="578739"/>
                  </a:lnTo>
                  <a:lnTo>
                    <a:pt x="1015301" y="681278"/>
                  </a:lnTo>
                  <a:lnTo>
                    <a:pt x="1085507" y="681278"/>
                  </a:lnTo>
                  <a:lnTo>
                    <a:pt x="1173619" y="578739"/>
                  </a:lnTo>
                  <a:close/>
                </a:path>
                <a:path w="2223770" h="1075054">
                  <a:moveTo>
                    <a:pt x="1176248" y="863536"/>
                  </a:moveTo>
                  <a:lnTo>
                    <a:pt x="1175854" y="823163"/>
                  </a:lnTo>
                  <a:lnTo>
                    <a:pt x="1166558" y="783209"/>
                  </a:lnTo>
                  <a:lnTo>
                    <a:pt x="1145222" y="748588"/>
                  </a:lnTo>
                  <a:lnTo>
                    <a:pt x="1108684" y="724217"/>
                  </a:lnTo>
                  <a:lnTo>
                    <a:pt x="1086104" y="720432"/>
                  </a:lnTo>
                  <a:lnTo>
                    <a:pt x="1086104" y="826528"/>
                  </a:lnTo>
                  <a:lnTo>
                    <a:pt x="1085507" y="849185"/>
                  </a:lnTo>
                  <a:lnTo>
                    <a:pt x="954036" y="868451"/>
                  </a:lnTo>
                  <a:lnTo>
                    <a:pt x="960259" y="846277"/>
                  </a:lnTo>
                  <a:lnTo>
                    <a:pt x="974940" y="820547"/>
                  </a:lnTo>
                  <a:lnTo>
                    <a:pt x="998270" y="798296"/>
                  </a:lnTo>
                  <a:lnTo>
                    <a:pt x="1030439" y="786561"/>
                  </a:lnTo>
                  <a:lnTo>
                    <a:pt x="1058887" y="790257"/>
                  </a:lnTo>
                  <a:lnTo>
                    <a:pt x="1077341" y="805230"/>
                  </a:lnTo>
                  <a:lnTo>
                    <a:pt x="1086104" y="826528"/>
                  </a:lnTo>
                  <a:lnTo>
                    <a:pt x="1086104" y="720432"/>
                  </a:lnTo>
                  <a:lnTo>
                    <a:pt x="1002868" y="721398"/>
                  </a:lnTo>
                  <a:lnTo>
                    <a:pt x="958748" y="739241"/>
                  </a:lnTo>
                  <a:lnTo>
                    <a:pt x="921829" y="766508"/>
                  </a:lnTo>
                  <a:lnTo>
                    <a:pt x="892492" y="801154"/>
                  </a:lnTo>
                  <a:lnTo>
                    <a:pt x="871093" y="841146"/>
                  </a:lnTo>
                  <a:lnTo>
                    <a:pt x="857986" y="884440"/>
                  </a:lnTo>
                  <a:lnTo>
                    <a:pt x="853541" y="929017"/>
                  </a:lnTo>
                  <a:lnTo>
                    <a:pt x="859345" y="977861"/>
                  </a:lnTo>
                  <a:lnTo>
                    <a:pt x="876884" y="1017930"/>
                  </a:lnTo>
                  <a:lnTo>
                    <a:pt x="906322" y="1048029"/>
                  </a:lnTo>
                  <a:lnTo>
                    <a:pt x="947813" y="1066952"/>
                  </a:lnTo>
                  <a:lnTo>
                    <a:pt x="1001534" y="1073531"/>
                  </a:lnTo>
                  <a:lnTo>
                    <a:pt x="1032840" y="1072032"/>
                  </a:lnTo>
                  <a:lnTo>
                    <a:pt x="1065631" y="1067244"/>
                  </a:lnTo>
                  <a:lnTo>
                    <a:pt x="1098042" y="1058722"/>
                  </a:lnTo>
                  <a:lnTo>
                    <a:pt x="1128191" y="1045997"/>
                  </a:lnTo>
                  <a:lnTo>
                    <a:pt x="1123035" y="997826"/>
                  </a:lnTo>
                  <a:lnTo>
                    <a:pt x="1120609" y="975118"/>
                  </a:lnTo>
                  <a:lnTo>
                    <a:pt x="1099159" y="984910"/>
                  </a:lnTo>
                  <a:lnTo>
                    <a:pt x="1065085" y="994003"/>
                  </a:lnTo>
                  <a:lnTo>
                    <a:pt x="1025626" y="997826"/>
                  </a:lnTo>
                  <a:lnTo>
                    <a:pt x="987996" y="991793"/>
                  </a:lnTo>
                  <a:lnTo>
                    <a:pt x="959434" y="971296"/>
                  </a:lnTo>
                  <a:lnTo>
                    <a:pt x="947153" y="931760"/>
                  </a:lnTo>
                  <a:lnTo>
                    <a:pt x="1170863" y="899426"/>
                  </a:lnTo>
                  <a:lnTo>
                    <a:pt x="1175512" y="868451"/>
                  </a:lnTo>
                  <a:lnTo>
                    <a:pt x="1176248" y="863536"/>
                  </a:lnTo>
                  <a:close/>
                </a:path>
                <a:path w="2223770" h="1075054">
                  <a:moveTo>
                    <a:pt x="1550822" y="831977"/>
                  </a:moveTo>
                  <a:lnTo>
                    <a:pt x="1545285" y="791375"/>
                  </a:lnTo>
                  <a:lnTo>
                    <a:pt x="1544421" y="785101"/>
                  </a:lnTo>
                  <a:lnTo>
                    <a:pt x="1535087" y="766610"/>
                  </a:lnTo>
                  <a:lnTo>
                    <a:pt x="1524927" y="746480"/>
                  </a:lnTo>
                  <a:lnTo>
                    <a:pt x="1491881" y="720496"/>
                  </a:lnTo>
                  <a:lnTo>
                    <a:pt x="1448955" y="712343"/>
                  </a:lnTo>
                  <a:lnTo>
                    <a:pt x="1448955" y="852627"/>
                  </a:lnTo>
                  <a:lnTo>
                    <a:pt x="1443748" y="893673"/>
                  </a:lnTo>
                  <a:lnTo>
                    <a:pt x="1428864" y="933932"/>
                  </a:lnTo>
                  <a:lnTo>
                    <a:pt x="1405420" y="968832"/>
                  </a:lnTo>
                  <a:lnTo>
                    <a:pt x="1374508" y="993825"/>
                  </a:lnTo>
                  <a:lnTo>
                    <a:pt x="1337259" y="1004328"/>
                  </a:lnTo>
                  <a:lnTo>
                    <a:pt x="1294765" y="995756"/>
                  </a:lnTo>
                  <a:lnTo>
                    <a:pt x="1311973" y="901484"/>
                  </a:lnTo>
                  <a:lnTo>
                    <a:pt x="1326070" y="853897"/>
                  </a:lnTo>
                  <a:lnTo>
                    <a:pt x="1347330" y="819594"/>
                  </a:lnTo>
                  <a:lnTo>
                    <a:pt x="1402829" y="791375"/>
                  </a:lnTo>
                  <a:lnTo>
                    <a:pt x="1422527" y="795629"/>
                  </a:lnTo>
                  <a:lnTo>
                    <a:pt x="1436992" y="808329"/>
                  </a:lnTo>
                  <a:lnTo>
                    <a:pt x="1445907" y="827862"/>
                  </a:lnTo>
                  <a:lnTo>
                    <a:pt x="1448955" y="852627"/>
                  </a:lnTo>
                  <a:lnTo>
                    <a:pt x="1448955" y="712343"/>
                  </a:lnTo>
                  <a:lnTo>
                    <a:pt x="1383042" y="727468"/>
                  </a:lnTo>
                  <a:lnTo>
                    <a:pt x="1338821" y="766610"/>
                  </a:lnTo>
                  <a:lnTo>
                    <a:pt x="1337437" y="766610"/>
                  </a:lnTo>
                  <a:lnTo>
                    <a:pt x="1373238" y="578739"/>
                  </a:lnTo>
                  <a:lnTo>
                    <a:pt x="1276184" y="578739"/>
                  </a:lnTo>
                  <a:lnTo>
                    <a:pt x="1187386" y="1051509"/>
                  </a:lnTo>
                  <a:lnTo>
                    <a:pt x="1235583" y="1066025"/>
                  </a:lnTo>
                  <a:lnTo>
                    <a:pt x="1282141" y="1073670"/>
                  </a:lnTo>
                  <a:lnTo>
                    <a:pt x="1326540" y="1074686"/>
                  </a:lnTo>
                  <a:lnTo>
                    <a:pt x="1368336" y="1069365"/>
                  </a:lnTo>
                  <a:lnTo>
                    <a:pt x="1407033" y="1057998"/>
                  </a:lnTo>
                  <a:lnTo>
                    <a:pt x="1442161" y="1040841"/>
                  </a:lnTo>
                  <a:lnTo>
                    <a:pt x="1473212" y="1018171"/>
                  </a:lnTo>
                  <a:lnTo>
                    <a:pt x="1499730" y="990282"/>
                  </a:lnTo>
                  <a:lnTo>
                    <a:pt x="1521244" y="957440"/>
                  </a:lnTo>
                  <a:lnTo>
                    <a:pt x="1537246" y="919924"/>
                  </a:lnTo>
                  <a:lnTo>
                    <a:pt x="1547266" y="878014"/>
                  </a:lnTo>
                  <a:lnTo>
                    <a:pt x="1550822" y="831977"/>
                  </a:lnTo>
                  <a:close/>
                </a:path>
                <a:path w="2223770" h="1075054">
                  <a:moveTo>
                    <a:pt x="1903590" y="863536"/>
                  </a:moveTo>
                  <a:lnTo>
                    <a:pt x="1903133" y="823163"/>
                  </a:lnTo>
                  <a:lnTo>
                    <a:pt x="1894649" y="786561"/>
                  </a:lnTo>
                  <a:lnTo>
                    <a:pt x="1893874" y="783209"/>
                  </a:lnTo>
                  <a:lnTo>
                    <a:pt x="1872640" y="748588"/>
                  </a:lnTo>
                  <a:lnTo>
                    <a:pt x="1836216" y="724204"/>
                  </a:lnTo>
                  <a:lnTo>
                    <a:pt x="1813661" y="720420"/>
                  </a:lnTo>
                  <a:lnTo>
                    <a:pt x="1813661" y="826528"/>
                  </a:lnTo>
                  <a:lnTo>
                    <a:pt x="1813077" y="849185"/>
                  </a:lnTo>
                  <a:lnTo>
                    <a:pt x="1681607" y="868451"/>
                  </a:lnTo>
                  <a:lnTo>
                    <a:pt x="1687728" y="846277"/>
                  </a:lnTo>
                  <a:lnTo>
                    <a:pt x="1702181" y="820534"/>
                  </a:lnTo>
                  <a:lnTo>
                    <a:pt x="1725269" y="798296"/>
                  </a:lnTo>
                  <a:lnTo>
                    <a:pt x="1757324" y="786561"/>
                  </a:lnTo>
                  <a:lnTo>
                    <a:pt x="1786178" y="790244"/>
                  </a:lnTo>
                  <a:lnTo>
                    <a:pt x="1804822" y="805230"/>
                  </a:lnTo>
                  <a:lnTo>
                    <a:pt x="1813661" y="826528"/>
                  </a:lnTo>
                  <a:lnTo>
                    <a:pt x="1813661" y="720420"/>
                  </a:lnTo>
                  <a:lnTo>
                    <a:pt x="1730222" y="721398"/>
                  </a:lnTo>
                  <a:lnTo>
                    <a:pt x="1686013" y="739241"/>
                  </a:lnTo>
                  <a:lnTo>
                    <a:pt x="1649120" y="766508"/>
                  </a:lnTo>
                  <a:lnTo>
                    <a:pt x="1619859" y="801154"/>
                  </a:lnTo>
                  <a:lnTo>
                    <a:pt x="1598549" y="841133"/>
                  </a:lnTo>
                  <a:lnTo>
                    <a:pt x="1585531" y="884440"/>
                  </a:lnTo>
                  <a:lnTo>
                    <a:pt x="1581111" y="929017"/>
                  </a:lnTo>
                  <a:lnTo>
                    <a:pt x="1586852" y="977861"/>
                  </a:lnTo>
                  <a:lnTo>
                    <a:pt x="1604264" y="1017930"/>
                  </a:lnTo>
                  <a:lnTo>
                    <a:pt x="1633601" y="1048029"/>
                  </a:lnTo>
                  <a:lnTo>
                    <a:pt x="1675130" y="1066952"/>
                  </a:lnTo>
                  <a:lnTo>
                    <a:pt x="1729105" y="1073518"/>
                  </a:lnTo>
                  <a:lnTo>
                    <a:pt x="1760016" y="1072032"/>
                  </a:lnTo>
                  <a:lnTo>
                    <a:pt x="1792605" y="1067244"/>
                  </a:lnTo>
                  <a:lnTo>
                    <a:pt x="1824939" y="1058722"/>
                  </a:lnTo>
                  <a:lnTo>
                    <a:pt x="1855076" y="1045997"/>
                  </a:lnTo>
                  <a:lnTo>
                    <a:pt x="1850390" y="997826"/>
                  </a:lnTo>
                  <a:lnTo>
                    <a:pt x="1848192" y="975118"/>
                  </a:lnTo>
                  <a:lnTo>
                    <a:pt x="1826501" y="984910"/>
                  </a:lnTo>
                  <a:lnTo>
                    <a:pt x="1792351" y="994003"/>
                  </a:lnTo>
                  <a:lnTo>
                    <a:pt x="1752942" y="997826"/>
                  </a:lnTo>
                  <a:lnTo>
                    <a:pt x="1715414" y="991781"/>
                  </a:lnTo>
                  <a:lnTo>
                    <a:pt x="1686953" y="971296"/>
                  </a:lnTo>
                  <a:lnTo>
                    <a:pt x="1674723" y="931760"/>
                  </a:lnTo>
                  <a:lnTo>
                    <a:pt x="1898434" y="899426"/>
                  </a:lnTo>
                  <a:lnTo>
                    <a:pt x="1902879" y="868451"/>
                  </a:lnTo>
                  <a:lnTo>
                    <a:pt x="1903590" y="863536"/>
                  </a:lnTo>
                  <a:close/>
                </a:path>
                <a:path w="2223770" h="1075054">
                  <a:moveTo>
                    <a:pt x="2223338" y="726694"/>
                  </a:moveTo>
                  <a:lnTo>
                    <a:pt x="2210536" y="722249"/>
                  </a:lnTo>
                  <a:lnTo>
                    <a:pt x="2194255" y="718515"/>
                  </a:lnTo>
                  <a:lnTo>
                    <a:pt x="2175129" y="715949"/>
                  </a:lnTo>
                  <a:lnTo>
                    <a:pt x="2153805" y="714997"/>
                  </a:lnTo>
                  <a:lnTo>
                    <a:pt x="2106879" y="719366"/>
                  </a:lnTo>
                  <a:lnTo>
                    <a:pt x="2064080" y="731951"/>
                  </a:lnTo>
                  <a:lnTo>
                    <a:pt x="2026069" y="751903"/>
                  </a:lnTo>
                  <a:lnTo>
                    <a:pt x="1993519" y="778395"/>
                  </a:lnTo>
                  <a:lnTo>
                    <a:pt x="1967052" y="810590"/>
                  </a:lnTo>
                  <a:lnTo>
                    <a:pt x="1947341" y="847674"/>
                  </a:lnTo>
                  <a:lnTo>
                    <a:pt x="1935035" y="888796"/>
                  </a:lnTo>
                  <a:lnTo>
                    <a:pt x="1930793" y="933145"/>
                  </a:lnTo>
                  <a:lnTo>
                    <a:pt x="1937550" y="981303"/>
                  </a:lnTo>
                  <a:lnTo>
                    <a:pt x="1956803" y="1020305"/>
                  </a:lnTo>
                  <a:lnTo>
                    <a:pt x="1986991" y="1049274"/>
                  </a:lnTo>
                  <a:lnTo>
                    <a:pt x="2026564" y="1067308"/>
                  </a:lnTo>
                  <a:lnTo>
                    <a:pt x="2073960" y="1073518"/>
                  </a:lnTo>
                  <a:lnTo>
                    <a:pt x="2103945" y="1072070"/>
                  </a:lnTo>
                  <a:lnTo>
                    <a:pt x="2153335" y="1062202"/>
                  </a:lnTo>
                  <a:lnTo>
                    <a:pt x="2171014" y="980617"/>
                  </a:lnTo>
                  <a:lnTo>
                    <a:pt x="2156879" y="985786"/>
                  </a:lnTo>
                  <a:lnTo>
                    <a:pt x="2140991" y="990434"/>
                  </a:lnTo>
                  <a:lnTo>
                    <a:pt x="2122906" y="993787"/>
                  </a:lnTo>
                  <a:lnTo>
                    <a:pt x="2102180" y="995070"/>
                  </a:lnTo>
                  <a:lnTo>
                    <a:pt x="2074773" y="990447"/>
                  </a:lnTo>
                  <a:lnTo>
                    <a:pt x="2052713" y="976668"/>
                  </a:lnTo>
                  <a:lnTo>
                    <a:pt x="2038007" y="953846"/>
                  </a:lnTo>
                  <a:lnTo>
                    <a:pt x="2032660" y="922134"/>
                  </a:lnTo>
                  <a:lnTo>
                    <a:pt x="2041004" y="874039"/>
                  </a:lnTo>
                  <a:lnTo>
                    <a:pt x="2064842" y="832662"/>
                  </a:lnTo>
                  <a:lnTo>
                    <a:pt x="2102358" y="803681"/>
                  </a:lnTo>
                  <a:lnTo>
                    <a:pt x="2151748" y="792759"/>
                  </a:lnTo>
                  <a:lnTo>
                    <a:pt x="2166239" y="793470"/>
                  </a:lnTo>
                  <a:lnTo>
                    <a:pt x="2178850" y="795426"/>
                  </a:lnTo>
                  <a:lnTo>
                    <a:pt x="2189784" y="798271"/>
                  </a:lnTo>
                  <a:lnTo>
                    <a:pt x="2199246" y="801700"/>
                  </a:lnTo>
                  <a:lnTo>
                    <a:pt x="2223338" y="726694"/>
                  </a:lnTo>
                  <a:close/>
                </a:path>
              </a:pathLst>
            </a:custGeom>
            <a:solidFill>
              <a:srgbClr val="094B74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618912" y="168655"/>
            <a:ext cx="401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Public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71304" y="2662297"/>
            <a:ext cx="5095875" cy="953135"/>
          </a:xfrm>
          <a:prstGeom prst="rect"/>
        </p:spPr>
        <p:txBody>
          <a:bodyPr wrap="square" lIns="0" tIns="67945" rIns="0" bIns="0" rtlCol="0" vert="horz">
            <a:spAutoFit/>
          </a:bodyPr>
          <a:lstStyle/>
          <a:p>
            <a:pPr marL="581025" marR="5080" indent="-568960">
              <a:lnSpc>
                <a:spcPts val="3460"/>
              </a:lnSpc>
              <a:spcBef>
                <a:spcPts val="535"/>
              </a:spcBef>
            </a:pPr>
            <a:r>
              <a:rPr dirty="0" sz="3200">
                <a:solidFill>
                  <a:srgbClr val="FF9B00"/>
                </a:solidFill>
              </a:rPr>
              <a:t>Le</a:t>
            </a:r>
            <a:r>
              <a:rPr dirty="0" sz="3200" spc="-40">
                <a:solidFill>
                  <a:srgbClr val="FF9B00"/>
                </a:solidFill>
              </a:rPr>
              <a:t> </a:t>
            </a:r>
            <a:r>
              <a:rPr dirty="0" sz="3200">
                <a:solidFill>
                  <a:srgbClr val="FF9B00"/>
                </a:solidFill>
              </a:rPr>
              <a:t>réseau</a:t>
            </a:r>
            <a:r>
              <a:rPr dirty="0" sz="3200" spc="-50">
                <a:solidFill>
                  <a:srgbClr val="FF9B00"/>
                </a:solidFill>
              </a:rPr>
              <a:t> </a:t>
            </a:r>
            <a:r>
              <a:rPr dirty="0" sz="3200" spc="-20">
                <a:solidFill>
                  <a:srgbClr val="FF9B00"/>
                </a:solidFill>
              </a:rPr>
              <a:t>d’aujourd’hui</a:t>
            </a:r>
            <a:r>
              <a:rPr dirty="0" sz="3200" spc="-65">
                <a:solidFill>
                  <a:srgbClr val="FF9B00"/>
                </a:solidFill>
              </a:rPr>
              <a:t> </a:t>
            </a:r>
            <a:r>
              <a:rPr dirty="0" sz="3200">
                <a:solidFill>
                  <a:srgbClr val="FF9B00"/>
                </a:solidFill>
              </a:rPr>
              <a:t>et</a:t>
            </a:r>
            <a:r>
              <a:rPr dirty="0" sz="3200" spc="-20">
                <a:solidFill>
                  <a:srgbClr val="FF9B00"/>
                </a:solidFill>
              </a:rPr>
              <a:t> </a:t>
            </a:r>
            <a:r>
              <a:rPr dirty="0" sz="3200" spc="-25">
                <a:solidFill>
                  <a:srgbClr val="FF9B00"/>
                </a:solidFill>
              </a:rPr>
              <a:t>son </a:t>
            </a:r>
            <a:r>
              <a:rPr dirty="0" sz="3200" spc="-10">
                <a:solidFill>
                  <a:srgbClr val="FF9B00"/>
                </a:solidFill>
              </a:rPr>
              <a:t>contexte</a:t>
            </a:r>
            <a:r>
              <a:rPr dirty="0" sz="3200" spc="-155">
                <a:solidFill>
                  <a:srgbClr val="FF9B00"/>
                </a:solidFill>
              </a:rPr>
              <a:t> </a:t>
            </a:r>
            <a:r>
              <a:rPr dirty="0" sz="3200" spc="-10">
                <a:solidFill>
                  <a:srgbClr val="FF9B00"/>
                </a:solidFill>
              </a:rPr>
              <a:t>réglementaire</a:t>
            </a:r>
            <a:endParaRPr sz="3200"/>
          </a:p>
        </p:txBody>
      </p:sp>
      <p:sp>
        <p:nvSpPr>
          <p:cNvPr id="4" name="object 4" descr=""/>
          <p:cNvSpPr/>
          <p:nvPr/>
        </p:nvSpPr>
        <p:spPr>
          <a:xfrm>
            <a:off x="7421112" y="575304"/>
            <a:ext cx="3744595" cy="5570220"/>
          </a:xfrm>
          <a:custGeom>
            <a:avLst/>
            <a:gdLst/>
            <a:ahLst/>
            <a:cxnLst/>
            <a:rect l="l" t="t" r="r" b="b"/>
            <a:pathLst>
              <a:path w="3744595" h="5570220">
                <a:moveTo>
                  <a:pt x="2646095" y="4815497"/>
                </a:moveTo>
                <a:lnTo>
                  <a:pt x="2446388" y="5020589"/>
                </a:lnTo>
                <a:lnTo>
                  <a:pt x="2779229" y="5348732"/>
                </a:lnTo>
                <a:lnTo>
                  <a:pt x="2646095" y="4815497"/>
                </a:lnTo>
                <a:close/>
              </a:path>
              <a:path w="3744595" h="5570220">
                <a:moveTo>
                  <a:pt x="1214882" y="4815497"/>
                </a:moveTo>
                <a:lnTo>
                  <a:pt x="1081735" y="5348732"/>
                </a:lnTo>
                <a:lnTo>
                  <a:pt x="1414576" y="5020589"/>
                </a:lnTo>
                <a:lnTo>
                  <a:pt x="1214882" y="4815497"/>
                </a:lnTo>
                <a:close/>
              </a:path>
              <a:path w="3744595" h="5570220">
                <a:moveTo>
                  <a:pt x="2221725" y="4799088"/>
                </a:moveTo>
                <a:lnTo>
                  <a:pt x="2421432" y="4971364"/>
                </a:lnTo>
                <a:lnTo>
                  <a:pt x="2604490" y="4799088"/>
                </a:lnTo>
                <a:lnTo>
                  <a:pt x="2221725" y="4799088"/>
                </a:lnTo>
                <a:close/>
              </a:path>
              <a:path w="3744595" h="5570220">
                <a:moveTo>
                  <a:pt x="1281442" y="4799088"/>
                </a:moveTo>
                <a:lnTo>
                  <a:pt x="1456182" y="4971364"/>
                </a:lnTo>
                <a:lnTo>
                  <a:pt x="1639252" y="4799088"/>
                </a:lnTo>
                <a:lnTo>
                  <a:pt x="1281442" y="4799088"/>
                </a:lnTo>
                <a:close/>
              </a:path>
              <a:path w="3744595" h="5570220">
                <a:moveTo>
                  <a:pt x="1930488" y="4618609"/>
                </a:moveTo>
                <a:lnTo>
                  <a:pt x="1880565" y="4684242"/>
                </a:lnTo>
                <a:lnTo>
                  <a:pt x="1972094" y="4684242"/>
                </a:lnTo>
                <a:lnTo>
                  <a:pt x="1930488" y="4618609"/>
                </a:lnTo>
                <a:close/>
              </a:path>
              <a:path w="3744595" h="5570220">
                <a:moveTo>
                  <a:pt x="1572679" y="4265853"/>
                </a:moveTo>
                <a:lnTo>
                  <a:pt x="1256487" y="4684242"/>
                </a:lnTo>
                <a:lnTo>
                  <a:pt x="1797354" y="4684242"/>
                </a:lnTo>
                <a:lnTo>
                  <a:pt x="1880565" y="4577588"/>
                </a:lnTo>
                <a:lnTo>
                  <a:pt x="1572679" y="4265853"/>
                </a:lnTo>
                <a:close/>
              </a:path>
              <a:path w="3744595" h="5570220">
                <a:moveTo>
                  <a:pt x="2288286" y="4265853"/>
                </a:moveTo>
                <a:lnTo>
                  <a:pt x="1972094" y="4577588"/>
                </a:lnTo>
                <a:lnTo>
                  <a:pt x="2063623" y="4684242"/>
                </a:lnTo>
                <a:lnTo>
                  <a:pt x="2621127" y="4684242"/>
                </a:lnTo>
                <a:lnTo>
                  <a:pt x="2621127" y="4659630"/>
                </a:lnTo>
                <a:lnTo>
                  <a:pt x="2288286" y="4265853"/>
                </a:lnTo>
                <a:close/>
              </a:path>
              <a:path w="3744595" h="5570220">
                <a:moveTo>
                  <a:pt x="1389621" y="4085374"/>
                </a:moveTo>
                <a:lnTo>
                  <a:pt x="1281442" y="4552988"/>
                </a:lnTo>
                <a:lnTo>
                  <a:pt x="1522755" y="4224845"/>
                </a:lnTo>
                <a:lnTo>
                  <a:pt x="1389621" y="4085374"/>
                </a:lnTo>
                <a:close/>
              </a:path>
              <a:path w="3744595" h="5570220">
                <a:moveTo>
                  <a:pt x="2463038" y="4085374"/>
                </a:moveTo>
                <a:lnTo>
                  <a:pt x="2329891" y="4224845"/>
                </a:lnTo>
                <a:lnTo>
                  <a:pt x="2579522" y="4528375"/>
                </a:lnTo>
                <a:lnTo>
                  <a:pt x="2463038" y="4085374"/>
                </a:lnTo>
                <a:close/>
              </a:path>
              <a:path w="3744595" h="5570220">
                <a:moveTo>
                  <a:pt x="1930488" y="3798252"/>
                </a:moveTo>
                <a:lnTo>
                  <a:pt x="1614284" y="4224845"/>
                </a:lnTo>
                <a:lnTo>
                  <a:pt x="1930488" y="4552988"/>
                </a:lnTo>
                <a:lnTo>
                  <a:pt x="2263330" y="4224845"/>
                </a:lnTo>
                <a:lnTo>
                  <a:pt x="1930488" y="3798252"/>
                </a:lnTo>
                <a:close/>
              </a:path>
              <a:path w="3744595" h="5570220">
                <a:moveTo>
                  <a:pt x="2288286" y="3363468"/>
                </a:moveTo>
                <a:lnTo>
                  <a:pt x="1972094" y="3757231"/>
                </a:lnTo>
                <a:lnTo>
                  <a:pt x="2313254" y="4175620"/>
                </a:lnTo>
                <a:lnTo>
                  <a:pt x="2446388" y="4019753"/>
                </a:lnTo>
                <a:lnTo>
                  <a:pt x="2288286" y="3363468"/>
                </a:lnTo>
                <a:close/>
              </a:path>
              <a:path w="3744595" h="5570220">
                <a:moveTo>
                  <a:pt x="1572679" y="3363468"/>
                </a:moveTo>
                <a:lnTo>
                  <a:pt x="1414576" y="4019753"/>
                </a:lnTo>
                <a:lnTo>
                  <a:pt x="1572679" y="4175620"/>
                </a:lnTo>
                <a:lnTo>
                  <a:pt x="1905520" y="3757231"/>
                </a:lnTo>
                <a:lnTo>
                  <a:pt x="1572679" y="3363468"/>
                </a:lnTo>
                <a:close/>
              </a:path>
              <a:path w="3744595" h="5570220">
                <a:moveTo>
                  <a:pt x="1614284" y="3338855"/>
                </a:moveTo>
                <a:lnTo>
                  <a:pt x="1930488" y="3716223"/>
                </a:lnTo>
                <a:lnTo>
                  <a:pt x="2246680" y="3338855"/>
                </a:lnTo>
                <a:lnTo>
                  <a:pt x="1614284" y="3338855"/>
                </a:lnTo>
                <a:close/>
              </a:path>
              <a:path w="3744595" h="5570220">
                <a:moveTo>
                  <a:pt x="1930488" y="2936875"/>
                </a:moveTo>
                <a:lnTo>
                  <a:pt x="1639252" y="3224009"/>
                </a:lnTo>
                <a:lnTo>
                  <a:pt x="2221725" y="3224009"/>
                </a:lnTo>
                <a:lnTo>
                  <a:pt x="1930488" y="2936875"/>
                </a:lnTo>
                <a:close/>
              </a:path>
              <a:path w="3744595" h="5570220">
                <a:moveTo>
                  <a:pt x="2221725" y="2649753"/>
                </a:moveTo>
                <a:lnTo>
                  <a:pt x="1972094" y="2895866"/>
                </a:lnTo>
                <a:lnTo>
                  <a:pt x="2263330" y="3158375"/>
                </a:lnTo>
                <a:lnTo>
                  <a:pt x="2221725" y="2649753"/>
                </a:lnTo>
                <a:close/>
              </a:path>
              <a:path w="3744595" h="5570220">
                <a:moveTo>
                  <a:pt x="1664208" y="2649753"/>
                </a:moveTo>
                <a:lnTo>
                  <a:pt x="1614284" y="3158375"/>
                </a:lnTo>
                <a:lnTo>
                  <a:pt x="1880565" y="2895866"/>
                </a:lnTo>
                <a:lnTo>
                  <a:pt x="1664208" y="2649753"/>
                </a:lnTo>
                <a:close/>
              </a:path>
              <a:path w="3744595" h="5570220">
                <a:moveTo>
                  <a:pt x="2288286" y="2296998"/>
                </a:moveTo>
                <a:lnTo>
                  <a:pt x="2313254" y="2543111"/>
                </a:lnTo>
                <a:lnTo>
                  <a:pt x="3411626" y="2543111"/>
                </a:lnTo>
                <a:lnTo>
                  <a:pt x="2288286" y="2296998"/>
                </a:lnTo>
                <a:close/>
              </a:path>
              <a:path w="3744595" h="5570220">
                <a:moveTo>
                  <a:pt x="1572679" y="2296998"/>
                </a:moveTo>
                <a:lnTo>
                  <a:pt x="357809" y="2543111"/>
                </a:lnTo>
                <a:lnTo>
                  <a:pt x="1547723" y="2543111"/>
                </a:lnTo>
                <a:lnTo>
                  <a:pt x="1572679" y="2296998"/>
                </a:lnTo>
                <a:close/>
              </a:path>
              <a:path w="3744595" h="5570220">
                <a:moveTo>
                  <a:pt x="1930488" y="2280589"/>
                </a:moveTo>
                <a:lnTo>
                  <a:pt x="1664208" y="2543111"/>
                </a:lnTo>
                <a:lnTo>
                  <a:pt x="1664208" y="2584132"/>
                </a:lnTo>
                <a:lnTo>
                  <a:pt x="1930488" y="2854845"/>
                </a:lnTo>
                <a:lnTo>
                  <a:pt x="2196757" y="2584132"/>
                </a:lnTo>
                <a:lnTo>
                  <a:pt x="2196757" y="2543111"/>
                </a:lnTo>
                <a:lnTo>
                  <a:pt x="1930488" y="2280589"/>
                </a:lnTo>
                <a:close/>
              </a:path>
              <a:path w="3744595" h="5570220">
                <a:moveTo>
                  <a:pt x="2155151" y="2059101"/>
                </a:moveTo>
                <a:lnTo>
                  <a:pt x="1972094" y="2231377"/>
                </a:lnTo>
                <a:lnTo>
                  <a:pt x="2196757" y="2452865"/>
                </a:lnTo>
                <a:lnTo>
                  <a:pt x="2155151" y="2059101"/>
                </a:lnTo>
                <a:close/>
              </a:path>
              <a:path w="3744595" h="5570220">
                <a:moveTo>
                  <a:pt x="1705813" y="2059101"/>
                </a:moveTo>
                <a:lnTo>
                  <a:pt x="1664208" y="2452865"/>
                </a:lnTo>
                <a:lnTo>
                  <a:pt x="1880565" y="2231377"/>
                </a:lnTo>
                <a:lnTo>
                  <a:pt x="1705813" y="2059101"/>
                </a:lnTo>
                <a:close/>
              </a:path>
              <a:path w="3744595" h="5570220">
                <a:moveTo>
                  <a:pt x="1930488" y="1706346"/>
                </a:moveTo>
                <a:lnTo>
                  <a:pt x="1705813" y="1927847"/>
                </a:lnTo>
                <a:lnTo>
                  <a:pt x="1705813" y="1993468"/>
                </a:lnTo>
                <a:lnTo>
                  <a:pt x="1930488" y="2214968"/>
                </a:lnTo>
                <a:lnTo>
                  <a:pt x="2155151" y="1993468"/>
                </a:lnTo>
                <a:lnTo>
                  <a:pt x="2155151" y="1927847"/>
                </a:lnTo>
                <a:lnTo>
                  <a:pt x="1930488" y="1706346"/>
                </a:lnTo>
                <a:close/>
              </a:path>
              <a:path w="3744595" h="5570220">
                <a:moveTo>
                  <a:pt x="2246680" y="1616113"/>
                </a:moveTo>
                <a:lnTo>
                  <a:pt x="2263330" y="1837601"/>
                </a:lnTo>
                <a:lnTo>
                  <a:pt x="3253536" y="1837601"/>
                </a:lnTo>
                <a:lnTo>
                  <a:pt x="2246680" y="1616113"/>
                </a:lnTo>
                <a:close/>
              </a:path>
              <a:path w="3744595" h="5570220">
                <a:moveTo>
                  <a:pt x="1639252" y="1616113"/>
                </a:moveTo>
                <a:lnTo>
                  <a:pt x="515912" y="1837601"/>
                </a:lnTo>
                <a:lnTo>
                  <a:pt x="1614284" y="1837601"/>
                </a:lnTo>
                <a:lnTo>
                  <a:pt x="1639252" y="1616113"/>
                </a:lnTo>
                <a:close/>
              </a:path>
              <a:path w="3744595" h="5570220">
                <a:moveTo>
                  <a:pt x="1747418" y="1525866"/>
                </a:moveTo>
                <a:lnTo>
                  <a:pt x="1730781" y="1837601"/>
                </a:lnTo>
                <a:lnTo>
                  <a:pt x="1880565" y="1681734"/>
                </a:lnTo>
                <a:lnTo>
                  <a:pt x="1747418" y="1525866"/>
                </a:lnTo>
                <a:close/>
              </a:path>
              <a:path w="3744595" h="5570220">
                <a:moveTo>
                  <a:pt x="2105228" y="1525866"/>
                </a:moveTo>
                <a:lnTo>
                  <a:pt x="1972094" y="1681734"/>
                </a:lnTo>
                <a:lnTo>
                  <a:pt x="2155151" y="1862213"/>
                </a:lnTo>
                <a:lnTo>
                  <a:pt x="2105228" y="1525866"/>
                </a:lnTo>
                <a:close/>
              </a:path>
              <a:path w="3744595" h="5570220">
                <a:moveTo>
                  <a:pt x="1930488" y="1082878"/>
                </a:moveTo>
                <a:lnTo>
                  <a:pt x="1747418" y="1369999"/>
                </a:lnTo>
                <a:lnTo>
                  <a:pt x="1747418" y="1460233"/>
                </a:lnTo>
                <a:lnTo>
                  <a:pt x="1930488" y="1640713"/>
                </a:lnTo>
                <a:lnTo>
                  <a:pt x="2105228" y="1435633"/>
                </a:lnTo>
                <a:lnTo>
                  <a:pt x="2105228" y="1369999"/>
                </a:lnTo>
                <a:lnTo>
                  <a:pt x="1930488" y="1082878"/>
                </a:lnTo>
                <a:close/>
              </a:path>
              <a:path w="3744595" h="5570220">
                <a:moveTo>
                  <a:pt x="2171801" y="910602"/>
                </a:moveTo>
                <a:lnTo>
                  <a:pt x="2196757" y="1148499"/>
                </a:lnTo>
                <a:lnTo>
                  <a:pt x="3095434" y="1148499"/>
                </a:lnTo>
                <a:lnTo>
                  <a:pt x="2171801" y="910602"/>
                </a:lnTo>
                <a:close/>
              </a:path>
              <a:path w="3744595" h="5570220">
                <a:moveTo>
                  <a:pt x="1680857" y="910602"/>
                </a:moveTo>
                <a:lnTo>
                  <a:pt x="674014" y="1148499"/>
                </a:lnTo>
                <a:lnTo>
                  <a:pt x="1664208" y="1148499"/>
                </a:lnTo>
                <a:lnTo>
                  <a:pt x="1680857" y="910602"/>
                </a:lnTo>
                <a:close/>
              </a:path>
              <a:path w="3744595" h="5570220">
                <a:moveTo>
                  <a:pt x="2063623" y="885990"/>
                </a:moveTo>
                <a:lnTo>
                  <a:pt x="1972094" y="1041857"/>
                </a:lnTo>
                <a:lnTo>
                  <a:pt x="2088591" y="1238745"/>
                </a:lnTo>
                <a:lnTo>
                  <a:pt x="2063623" y="885990"/>
                </a:lnTo>
                <a:close/>
              </a:path>
              <a:path w="3744595" h="5570220">
                <a:moveTo>
                  <a:pt x="1797354" y="885990"/>
                </a:moveTo>
                <a:lnTo>
                  <a:pt x="1772386" y="1238745"/>
                </a:lnTo>
                <a:lnTo>
                  <a:pt x="1905520" y="1041857"/>
                </a:lnTo>
                <a:lnTo>
                  <a:pt x="1797354" y="885990"/>
                </a:lnTo>
                <a:close/>
              </a:path>
              <a:path w="3744595" h="5570220">
                <a:moveTo>
                  <a:pt x="1813991" y="795756"/>
                </a:moveTo>
                <a:lnTo>
                  <a:pt x="1930488" y="976223"/>
                </a:lnTo>
                <a:lnTo>
                  <a:pt x="2038654" y="795756"/>
                </a:lnTo>
                <a:lnTo>
                  <a:pt x="1813991" y="795756"/>
                </a:lnTo>
                <a:close/>
              </a:path>
              <a:path w="3744595" h="5570220">
                <a:moveTo>
                  <a:pt x="1930488" y="246113"/>
                </a:moveTo>
                <a:lnTo>
                  <a:pt x="1813991" y="689101"/>
                </a:lnTo>
                <a:lnTo>
                  <a:pt x="2038654" y="689101"/>
                </a:lnTo>
                <a:lnTo>
                  <a:pt x="1930488" y="246113"/>
                </a:lnTo>
                <a:close/>
              </a:path>
              <a:path w="3744595" h="5570220">
                <a:moveTo>
                  <a:pt x="1880565" y="0"/>
                </a:moveTo>
                <a:lnTo>
                  <a:pt x="1930488" y="0"/>
                </a:lnTo>
                <a:lnTo>
                  <a:pt x="1997049" y="0"/>
                </a:lnTo>
                <a:lnTo>
                  <a:pt x="2155151" y="730123"/>
                </a:lnTo>
                <a:lnTo>
                  <a:pt x="2171801" y="861377"/>
                </a:lnTo>
                <a:lnTo>
                  <a:pt x="3361702" y="1148499"/>
                </a:lnTo>
                <a:lnTo>
                  <a:pt x="3361702" y="1460233"/>
                </a:lnTo>
                <a:lnTo>
                  <a:pt x="3386670" y="1460233"/>
                </a:lnTo>
                <a:lnTo>
                  <a:pt x="3411626" y="1460233"/>
                </a:lnTo>
                <a:lnTo>
                  <a:pt x="3411626" y="1484845"/>
                </a:lnTo>
                <a:lnTo>
                  <a:pt x="3386670" y="1484845"/>
                </a:lnTo>
                <a:lnTo>
                  <a:pt x="3361702" y="1501254"/>
                </a:lnTo>
                <a:lnTo>
                  <a:pt x="3386670" y="1501254"/>
                </a:lnTo>
                <a:lnTo>
                  <a:pt x="3411626" y="1501254"/>
                </a:lnTo>
                <a:lnTo>
                  <a:pt x="3411626" y="1525866"/>
                </a:lnTo>
                <a:lnTo>
                  <a:pt x="3386670" y="1525866"/>
                </a:lnTo>
                <a:lnTo>
                  <a:pt x="3361702" y="1550479"/>
                </a:lnTo>
                <a:lnTo>
                  <a:pt x="3386670" y="1550479"/>
                </a:lnTo>
                <a:lnTo>
                  <a:pt x="3411626" y="1550479"/>
                </a:lnTo>
                <a:lnTo>
                  <a:pt x="3411626" y="1575092"/>
                </a:lnTo>
                <a:lnTo>
                  <a:pt x="3386670" y="1575092"/>
                </a:lnTo>
                <a:lnTo>
                  <a:pt x="3361702" y="1591500"/>
                </a:lnTo>
                <a:lnTo>
                  <a:pt x="3386670" y="1591500"/>
                </a:lnTo>
                <a:lnTo>
                  <a:pt x="3411626" y="1616113"/>
                </a:lnTo>
                <a:lnTo>
                  <a:pt x="3386670" y="1616113"/>
                </a:lnTo>
                <a:lnTo>
                  <a:pt x="3361702" y="1640713"/>
                </a:lnTo>
                <a:lnTo>
                  <a:pt x="3386670" y="1640713"/>
                </a:lnTo>
                <a:lnTo>
                  <a:pt x="3411626" y="1657121"/>
                </a:lnTo>
                <a:lnTo>
                  <a:pt x="3361702" y="1681734"/>
                </a:lnTo>
                <a:lnTo>
                  <a:pt x="3320097" y="1681734"/>
                </a:lnTo>
                <a:lnTo>
                  <a:pt x="3295142" y="1681734"/>
                </a:lnTo>
                <a:lnTo>
                  <a:pt x="3253536" y="1657121"/>
                </a:lnTo>
                <a:lnTo>
                  <a:pt x="3228568" y="1657121"/>
                </a:lnTo>
                <a:lnTo>
                  <a:pt x="3253536" y="1657121"/>
                </a:lnTo>
                <a:lnTo>
                  <a:pt x="3270173" y="1640713"/>
                </a:lnTo>
                <a:lnTo>
                  <a:pt x="3270173" y="1616113"/>
                </a:lnTo>
                <a:lnTo>
                  <a:pt x="3253536" y="1616113"/>
                </a:lnTo>
                <a:lnTo>
                  <a:pt x="3228568" y="1616113"/>
                </a:lnTo>
                <a:lnTo>
                  <a:pt x="3253536" y="1616113"/>
                </a:lnTo>
                <a:lnTo>
                  <a:pt x="3270173" y="1591500"/>
                </a:lnTo>
                <a:lnTo>
                  <a:pt x="3270173" y="1575092"/>
                </a:lnTo>
                <a:lnTo>
                  <a:pt x="3253536" y="1575092"/>
                </a:lnTo>
                <a:lnTo>
                  <a:pt x="3228568" y="1575092"/>
                </a:lnTo>
                <a:lnTo>
                  <a:pt x="3253536" y="1550479"/>
                </a:lnTo>
                <a:lnTo>
                  <a:pt x="3270173" y="1550479"/>
                </a:lnTo>
                <a:lnTo>
                  <a:pt x="3270173" y="1525866"/>
                </a:lnTo>
                <a:lnTo>
                  <a:pt x="3253536" y="1525866"/>
                </a:lnTo>
                <a:lnTo>
                  <a:pt x="3228568" y="1525866"/>
                </a:lnTo>
                <a:lnTo>
                  <a:pt x="3253536" y="1501254"/>
                </a:lnTo>
                <a:lnTo>
                  <a:pt x="3270173" y="1501254"/>
                </a:lnTo>
                <a:lnTo>
                  <a:pt x="3270173" y="1484845"/>
                </a:lnTo>
                <a:lnTo>
                  <a:pt x="3253536" y="1484845"/>
                </a:lnTo>
                <a:lnTo>
                  <a:pt x="3228568" y="1460233"/>
                </a:lnTo>
                <a:lnTo>
                  <a:pt x="3253536" y="1460233"/>
                </a:lnTo>
                <a:lnTo>
                  <a:pt x="3270173" y="1460233"/>
                </a:lnTo>
                <a:lnTo>
                  <a:pt x="3295142" y="1460233"/>
                </a:lnTo>
                <a:lnTo>
                  <a:pt x="3295142" y="1197724"/>
                </a:lnTo>
                <a:lnTo>
                  <a:pt x="2196757" y="1197724"/>
                </a:lnTo>
                <a:lnTo>
                  <a:pt x="2246680" y="1550479"/>
                </a:lnTo>
                <a:lnTo>
                  <a:pt x="3519805" y="1862213"/>
                </a:lnTo>
                <a:lnTo>
                  <a:pt x="3519805" y="2149335"/>
                </a:lnTo>
                <a:lnTo>
                  <a:pt x="3561410" y="2149335"/>
                </a:lnTo>
                <a:lnTo>
                  <a:pt x="3586378" y="2165743"/>
                </a:lnTo>
                <a:lnTo>
                  <a:pt x="3561410" y="2165743"/>
                </a:lnTo>
                <a:lnTo>
                  <a:pt x="3561410" y="2190356"/>
                </a:lnTo>
                <a:lnTo>
                  <a:pt x="3544773" y="2190356"/>
                </a:lnTo>
                <a:lnTo>
                  <a:pt x="3561410" y="2190356"/>
                </a:lnTo>
                <a:lnTo>
                  <a:pt x="3561410" y="2214968"/>
                </a:lnTo>
                <a:lnTo>
                  <a:pt x="3586378" y="2214968"/>
                </a:lnTo>
                <a:lnTo>
                  <a:pt x="3561410" y="2214968"/>
                </a:lnTo>
                <a:lnTo>
                  <a:pt x="3561410" y="2231377"/>
                </a:lnTo>
                <a:lnTo>
                  <a:pt x="3544773" y="2231377"/>
                </a:lnTo>
                <a:lnTo>
                  <a:pt x="3561410" y="2255989"/>
                </a:lnTo>
                <a:lnTo>
                  <a:pt x="3586378" y="2255989"/>
                </a:lnTo>
                <a:lnTo>
                  <a:pt x="3561410" y="2280589"/>
                </a:lnTo>
                <a:lnTo>
                  <a:pt x="3544773" y="2280589"/>
                </a:lnTo>
                <a:lnTo>
                  <a:pt x="3561410" y="2296998"/>
                </a:lnTo>
                <a:lnTo>
                  <a:pt x="3586378" y="2296998"/>
                </a:lnTo>
                <a:lnTo>
                  <a:pt x="3561410" y="2321610"/>
                </a:lnTo>
                <a:lnTo>
                  <a:pt x="3544773" y="2321610"/>
                </a:lnTo>
                <a:lnTo>
                  <a:pt x="3561410" y="2346223"/>
                </a:lnTo>
                <a:lnTo>
                  <a:pt x="3586378" y="2346223"/>
                </a:lnTo>
                <a:lnTo>
                  <a:pt x="3561410" y="2362631"/>
                </a:lnTo>
                <a:lnTo>
                  <a:pt x="3544773" y="2362631"/>
                </a:lnTo>
                <a:lnTo>
                  <a:pt x="3494836" y="2362631"/>
                </a:lnTo>
                <a:lnTo>
                  <a:pt x="3453231" y="2362631"/>
                </a:lnTo>
                <a:lnTo>
                  <a:pt x="3428276" y="2362631"/>
                </a:lnTo>
                <a:lnTo>
                  <a:pt x="3411626" y="2346223"/>
                </a:lnTo>
                <a:lnTo>
                  <a:pt x="3428276" y="2346223"/>
                </a:lnTo>
                <a:lnTo>
                  <a:pt x="3453231" y="2321610"/>
                </a:lnTo>
                <a:lnTo>
                  <a:pt x="3428276" y="2321610"/>
                </a:lnTo>
                <a:lnTo>
                  <a:pt x="3411626" y="2321610"/>
                </a:lnTo>
                <a:lnTo>
                  <a:pt x="3411626" y="2296998"/>
                </a:lnTo>
                <a:lnTo>
                  <a:pt x="3428276" y="2296998"/>
                </a:lnTo>
                <a:lnTo>
                  <a:pt x="3453231" y="2280589"/>
                </a:lnTo>
                <a:lnTo>
                  <a:pt x="3428276" y="2280589"/>
                </a:lnTo>
                <a:lnTo>
                  <a:pt x="3411626" y="2280589"/>
                </a:lnTo>
                <a:lnTo>
                  <a:pt x="3411626" y="2255989"/>
                </a:lnTo>
                <a:lnTo>
                  <a:pt x="3428276" y="2255989"/>
                </a:lnTo>
                <a:lnTo>
                  <a:pt x="3453231" y="2231377"/>
                </a:lnTo>
                <a:lnTo>
                  <a:pt x="3428276" y="2231377"/>
                </a:lnTo>
                <a:lnTo>
                  <a:pt x="3411626" y="2214968"/>
                </a:lnTo>
                <a:lnTo>
                  <a:pt x="3428276" y="2190356"/>
                </a:lnTo>
                <a:lnTo>
                  <a:pt x="3453231" y="2190356"/>
                </a:lnTo>
                <a:lnTo>
                  <a:pt x="3428276" y="2190356"/>
                </a:lnTo>
                <a:lnTo>
                  <a:pt x="3411626" y="2165743"/>
                </a:lnTo>
                <a:lnTo>
                  <a:pt x="3428276" y="2149335"/>
                </a:lnTo>
                <a:lnTo>
                  <a:pt x="3478199" y="2149335"/>
                </a:lnTo>
                <a:lnTo>
                  <a:pt x="3478199" y="1903234"/>
                </a:lnTo>
                <a:lnTo>
                  <a:pt x="2263330" y="1903234"/>
                </a:lnTo>
                <a:lnTo>
                  <a:pt x="2288286" y="2231377"/>
                </a:lnTo>
                <a:lnTo>
                  <a:pt x="3702862" y="2543111"/>
                </a:lnTo>
                <a:lnTo>
                  <a:pt x="3702862" y="2854845"/>
                </a:lnTo>
                <a:lnTo>
                  <a:pt x="3719512" y="2854845"/>
                </a:lnTo>
                <a:lnTo>
                  <a:pt x="3744468" y="2854845"/>
                </a:lnTo>
                <a:lnTo>
                  <a:pt x="3744468" y="2871254"/>
                </a:lnTo>
                <a:lnTo>
                  <a:pt x="3719512" y="2871254"/>
                </a:lnTo>
                <a:lnTo>
                  <a:pt x="3719512" y="2895866"/>
                </a:lnTo>
                <a:lnTo>
                  <a:pt x="3744468" y="2895866"/>
                </a:lnTo>
                <a:lnTo>
                  <a:pt x="3744468" y="2920479"/>
                </a:lnTo>
                <a:lnTo>
                  <a:pt x="3719512" y="2920479"/>
                </a:lnTo>
                <a:lnTo>
                  <a:pt x="3719512" y="2936875"/>
                </a:lnTo>
                <a:lnTo>
                  <a:pt x="3744468" y="2936875"/>
                </a:lnTo>
                <a:lnTo>
                  <a:pt x="3744468" y="2961487"/>
                </a:lnTo>
                <a:lnTo>
                  <a:pt x="3719512" y="2961487"/>
                </a:lnTo>
                <a:lnTo>
                  <a:pt x="3719512" y="2986100"/>
                </a:lnTo>
                <a:lnTo>
                  <a:pt x="3744468" y="2986100"/>
                </a:lnTo>
                <a:lnTo>
                  <a:pt x="3744468" y="3010712"/>
                </a:lnTo>
                <a:lnTo>
                  <a:pt x="3719512" y="3010712"/>
                </a:lnTo>
                <a:lnTo>
                  <a:pt x="3719512" y="3027121"/>
                </a:lnTo>
                <a:lnTo>
                  <a:pt x="3744468" y="3051733"/>
                </a:lnTo>
                <a:lnTo>
                  <a:pt x="3702862" y="3076346"/>
                </a:lnTo>
                <a:lnTo>
                  <a:pt x="3677907" y="3076346"/>
                </a:lnTo>
                <a:lnTo>
                  <a:pt x="3627983" y="3076346"/>
                </a:lnTo>
                <a:lnTo>
                  <a:pt x="3586378" y="3051733"/>
                </a:lnTo>
                <a:lnTo>
                  <a:pt x="3611333" y="3027121"/>
                </a:lnTo>
                <a:lnTo>
                  <a:pt x="3611333" y="3010712"/>
                </a:lnTo>
                <a:lnTo>
                  <a:pt x="3586378" y="3010712"/>
                </a:lnTo>
                <a:lnTo>
                  <a:pt x="3586378" y="2986100"/>
                </a:lnTo>
                <a:lnTo>
                  <a:pt x="3611333" y="2986100"/>
                </a:lnTo>
                <a:lnTo>
                  <a:pt x="3611333" y="2961487"/>
                </a:lnTo>
                <a:lnTo>
                  <a:pt x="3586378" y="2961487"/>
                </a:lnTo>
                <a:lnTo>
                  <a:pt x="3586378" y="2936875"/>
                </a:lnTo>
                <a:lnTo>
                  <a:pt x="3611333" y="2936875"/>
                </a:lnTo>
                <a:lnTo>
                  <a:pt x="3611333" y="2920479"/>
                </a:lnTo>
                <a:lnTo>
                  <a:pt x="3586378" y="2920479"/>
                </a:lnTo>
                <a:lnTo>
                  <a:pt x="3586378" y="2895866"/>
                </a:lnTo>
                <a:lnTo>
                  <a:pt x="3611333" y="2895866"/>
                </a:lnTo>
                <a:lnTo>
                  <a:pt x="3611333" y="2871254"/>
                </a:lnTo>
                <a:lnTo>
                  <a:pt x="3586378" y="2871254"/>
                </a:lnTo>
                <a:lnTo>
                  <a:pt x="3586378" y="2854845"/>
                </a:lnTo>
                <a:lnTo>
                  <a:pt x="3611333" y="2854845"/>
                </a:lnTo>
                <a:lnTo>
                  <a:pt x="3627983" y="2854845"/>
                </a:lnTo>
                <a:lnTo>
                  <a:pt x="3627983" y="2584132"/>
                </a:lnTo>
                <a:lnTo>
                  <a:pt x="2313254" y="2584132"/>
                </a:lnTo>
                <a:lnTo>
                  <a:pt x="2379827" y="3273221"/>
                </a:lnTo>
                <a:lnTo>
                  <a:pt x="2962300" y="5529211"/>
                </a:lnTo>
                <a:lnTo>
                  <a:pt x="2895727" y="5529211"/>
                </a:lnTo>
                <a:lnTo>
                  <a:pt x="2845803" y="5570220"/>
                </a:lnTo>
                <a:lnTo>
                  <a:pt x="2063623" y="4799088"/>
                </a:lnTo>
                <a:lnTo>
                  <a:pt x="1813991" y="4799088"/>
                </a:lnTo>
                <a:lnTo>
                  <a:pt x="1006856" y="5570220"/>
                </a:lnTo>
                <a:lnTo>
                  <a:pt x="965250" y="5529211"/>
                </a:lnTo>
                <a:lnTo>
                  <a:pt x="923645" y="5529211"/>
                </a:lnTo>
                <a:lnTo>
                  <a:pt x="1481150" y="3273221"/>
                </a:lnTo>
                <a:lnTo>
                  <a:pt x="1547723" y="2584132"/>
                </a:lnTo>
                <a:lnTo>
                  <a:pt x="116497" y="2584132"/>
                </a:lnTo>
                <a:lnTo>
                  <a:pt x="116497" y="2854845"/>
                </a:lnTo>
                <a:lnTo>
                  <a:pt x="133146" y="2854845"/>
                </a:lnTo>
                <a:lnTo>
                  <a:pt x="158102" y="2854845"/>
                </a:lnTo>
                <a:lnTo>
                  <a:pt x="183070" y="2854845"/>
                </a:lnTo>
                <a:lnTo>
                  <a:pt x="158102" y="2871254"/>
                </a:lnTo>
                <a:lnTo>
                  <a:pt x="133146" y="2871254"/>
                </a:lnTo>
                <a:lnTo>
                  <a:pt x="133146" y="2895866"/>
                </a:lnTo>
                <a:lnTo>
                  <a:pt x="158102" y="2895866"/>
                </a:lnTo>
                <a:lnTo>
                  <a:pt x="183070" y="2920479"/>
                </a:lnTo>
                <a:lnTo>
                  <a:pt x="158102" y="2920479"/>
                </a:lnTo>
                <a:lnTo>
                  <a:pt x="133146" y="2920479"/>
                </a:lnTo>
                <a:lnTo>
                  <a:pt x="133146" y="2936875"/>
                </a:lnTo>
                <a:lnTo>
                  <a:pt x="158102" y="2936875"/>
                </a:lnTo>
                <a:lnTo>
                  <a:pt x="183070" y="2961487"/>
                </a:lnTo>
                <a:lnTo>
                  <a:pt x="158102" y="2961487"/>
                </a:lnTo>
                <a:lnTo>
                  <a:pt x="133146" y="2961487"/>
                </a:lnTo>
                <a:lnTo>
                  <a:pt x="133146" y="2986100"/>
                </a:lnTo>
                <a:lnTo>
                  <a:pt x="158102" y="2986100"/>
                </a:lnTo>
                <a:lnTo>
                  <a:pt x="183070" y="3010712"/>
                </a:lnTo>
                <a:lnTo>
                  <a:pt x="158102" y="3010712"/>
                </a:lnTo>
                <a:lnTo>
                  <a:pt x="133146" y="3010712"/>
                </a:lnTo>
                <a:lnTo>
                  <a:pt x="133146" y="3027121"/>
                </a:lnTo>
                <a:lnTo>
                  <a:pt x="158102" y="3051733"/>
                </a:lnTo>
                <a:lnTo>
                  <a:pt x="183070" y="3051733"/>
                </a:lnTo>
                <a:lnTo>
                  <a:pt x="158102" y="3051733"/>
                </a:lnTo>
                <a:lnTo>
                  <a:pt x="116497" y="3076346"/>
                </a:lnTo>
                <a:lnTo>
                  <a:pt x="91541" y="3076346"/>
                </a:lnTo>
                <a:lnTo>
                  <a:pt x="49936" y="3076346"/>
                </a:lnTo>
                <a:lnTo>
                  <a:pt x="0" y="3051733"/>
                </a:lnTo>
                <a:lnTo>
                  <a:pt x="24968" y="3027121"/>
                </a:lnTo>
                <a:lnTo>
                  <a:pt x="49936" y="3027121"/>
                </a:lnTo>
                <a:lnTo>
                  <a:pt x="24968" y="3010712"/>
                </a:lnTo>
                <a:lnTo>
                  <a:pt x="0" y="3010712"/>
                </a:lnTo>
                <a:lnTo>
                  <a:pt x="0" y="2986100"/>
                </a:lnTo>
                <a:lnTo>
                  <a:pt x="24968" y="2986100"/>
                </a:lnTo>
                <a:lnTo>
                  <a:pt x="49936" y="2986100"/>
                </a:lnTo>
                <a:lnTo>
                  <a:pt x="24968" y="2961487"/>
                </a:lnTo>
                <a:lnTo>
                  <a:pt x="0" y="2961487"/>
                </a:lnTo>
                <a:lnTo>
                  <a:pt x="0" y="2936875"/>
                </a:lnTo>
                <a:lnTo>
                  <a:pt x="24968" y="2936875"/>
                </a:lnTo>
                <a:lnTo>
                  <a:pt x="49936" y="2936875"/>
                </a:lnTo>
                <a:lnTo>
                  <a:pt x="24968" y="2920479"/>
                </a:lnTo>
                <a:lnTo>
                  <a:pt x="0" y="2920479"/>
                </a:lnTo>
                <a:lnTo>
                  <a:pt x="0" y="2895866"/>
                </a:lnTo>
                <a:lnTo>
                  <a:pt x="24968" y="2895866"/>
                </a:lnTo>
                <a:lnTo>
                  <a:pt x="49936" y="2895866"/>
                </a:lnTo>
                <a:lnTo>
                  <a:pt x="24968" y="2871254"/>
                </a:lnTo>
                <a:lnTo>
                  <a:pt x="0" y="2871254"/>
                </a:lnTo>
                <a:lnTo>
                  <a:pt x="0" y="2854845"/>
                </a:lnTo>
                <a:lnTo>
                  <a:pt x="24968" y="2854845"/>
                </a:lnTo>
                <a:lnTo>
                  <a:pt x="49936" y="2854845"/>
                </a:lnTo>
                <a:lnTo>
                  <a:pt x="49936" y="2543111"/>
                </a:lnTo>
                <a:lnTo>
                  <a:pt x="1572679" y="2231377"/>
                </a:lnTo>
                <a:lnTo>
                  <a:pt x="1589328" y="1903234"/>
                </a:lnTo>
                <a:lnTo>
                  <a:pt x="291236" y="1903234"/>
                </a:lnTo>
                <a:lnTo>
                  <a:pt x="291236" y="2149335"/>
                </a:lnTo>
                <a:lnTo>
                  <a:pt x="316204" y="2149335"/>
                </a:lnTo>
                <a:lnTo>
                  <a:pt x="341172" y="2165743"/>
                </a:lnTo>
                <a:lnTo>
                  <a:pt x="316204" y="2190356"/>
                </a:lnTo>
                <a:lnTo>
                  <a:pt x="291236" y="2190356"/>
                </a:lnTo>
                <a:lnTo>
                  <a:pt x="316204" y="2190356"/>
                </a:lnTo>
                <a:lnTo>
                  <a:pt x="341172" y="2214968"/>
                </a:lnTo>
                <a:lnTo>
                  <a:pt x="316204" y="2231377"/>
                </a:lnTo>
                <a:lnTo>
                  <a:pt x="291236" y="2231377"/>
                </a:lnTo>
                <a:lnTo>
                  <a:pt x="316204" y="2255989"/>
                </a:lnTo>
                <a:lnTo>
                  <a:pt x="341172" y="2255989"/>
                </a:lnTo>
                <a:lnTo>
                  <a:pt x="341172" y="2280589"/>
                </a:lnTo>
                <a:lnTo>
                  <a:pt x="316204" y="2280589"/>
                </a:lnTo>
                <a:lnTo>
                  <a:pt x="291236" y="2280589"/>
                </a:lnTo>
                <a:lnTo>
                  <a:pt x="316204" y="2296998"/>
                </a:lnTo>
                <a:lnTo>
                  <a:pt x="341172" y="2296998"/>
                </a:lnTo>
                <a:lnTo>
                  <a:pt x="341172" y="2321610"/>
                </a:lnTo>
                <a:lnTo>
                  <a:pt x="316204" y="2321610"/>
                </a:lnTo>
                <a:lnTo>
                  <a:pt x="291236" y="2321610"/>
                </a:lnTo>
                <a:lnTo>
                  <a:pt x="316204" y="2346223"/>
                </a:lnTo>
                <a:lnTo>
                  <a:pt x="341172" y="2346223"/>
                </a:lnTo>
                <a:lnTo>
                  <a:pt x="341172" y="2362631"/>
                </a:lnTo>
                <a:lnTo>
                  <a:pt x="291236" y="2362631"/>
                </a:lnTo>
                <a:lnTo>
                  <a:pt x="249631" y="2362631"/>
                </a:lnTo>
                <a:lnTo>
                  <a:pt x="208026" y="2362631"/>
                </a:lnTo>
                <a:lnTo>
                  <a:pt x="183070" y="2362631"/>
                </a:lnTo>
                <a:lnTo>
                  <a:pt x="158102" y="2346223"/>
                </a:lnTo>
                <a:lnTo>
                  <a:pt x="183070" y="2346223"/>
                </a:lnTo>
                <a:lnTo>
                  <a:pt x="208026" y="2346223"/>
                </a:lnTo>
                <a:lnTo>
                  <a:pt x="208026" y="2321610"/>
                </a:lnTo>
                <a:lnTo>
                  <a:pt x="183070" y="2321610"/>
                </a:lnTo>
                <a:lnTo>
                  <a:pt x="158102" y="2296998"/>
                </a:lnTo>
                <a:lnTo>
                  <a:pt x="183070" y="2296998"/>
                </a:lnTo>
                <a:lnTo>
                  <a:pt x="208026" y="2296998"/>
                </a:lnTo>
                <a:lnTo>
                  <a:pt x="208026" y="2280589"/>
                </a:lnTo>
                <a:lnTo>
                  <a:pt x="183070" y="2280589"/>
                </a:lnTo>
                <a:lnTo>
                  <a:pt x="158102" y="2255989"/>
                </a:lnTo>
                <a:lnTo>
                  <a:pt x="183070" y="2255989"/>
                </a:lnTo>
                <a:lnTo>
                  <a:pt x="208026" y="2255989"/>
                </a:lnTo>
                <a:lnTo>
                  <a:pt x="208026" y="2231377"/>
                </a:lnTo>
                <a:lnTo>
                  <a:pt x="183070" y="2214968"/>
                </a:lnTo>
                <a:lnTo>
                  <a:pt x="158102" y="2214968"/>
                </a:lnTo>
                <a:lnTo>
                  <a:pt x="183070" y="2214968"/>
                </a:lnTo>
                <a:lnTo>
                  <a:pt x="208026" y="2190356"/>
                </a:lnTo>
                <a:lnTo>
                  <a:pt x="183070" y="2165743"/>
                </a:lnTo>
                <a:lnTo>
                  <a:pt x="158102" y="2165743"/>
                </a:lnTo>
                <a:lnTo>
                  <a:pt x="183070" y="2165743"/>
                </a:lnTo>
                <a:lnTo>
                  <a:pt x="208026" y="2149335"/>
                </a:lnTo>
                <a:lnTo>
                  <a:pt x="224675" y="2149335"/>
                </a:lnTo>
                <a:lnTo>
                  <a:pt x="224675" y="1862213"/>
                </a:lnTo>
                <a:lnTo>
                  <a:pt x="1639252" y="1550479"/>
                </a:lnTo>
                <a:lnTo>
                  <a:pt x="1664208" y="1197724"/>
                </a:lnTo>
                <a:lnTo>
                  <a:pt x="449338" y="1197724"/>
                </a:lnTo>
                <a:lnTo>
                  <a:pt x="449338" y="1460233"/>
                </a:lnTo>
                <a:lnTo>
                  <a:pt x="474306" y="1460233"/>
                </a:lnTo>
                <a:lnTo>
                  <a:pt x="499262" y="1460233"/>
                </a:lnTo>
                <a:lnTo>
                  <a:pt x="515912" y="1460233"/>
                </a:lnTo>
                <a:lnTo>
                  <a:pt x="499262" y="1484845"/>
                </a:lnTo>
                <a:lnTo>
                  <a:pt x="474306" y="1484845"/>
                </a:lnTo>
                <a:lnTo>
                  <a:pt x="474306" y="1501254"/>
                </a:lnTo>
                <a:lnTo>
                  <a:pt x="499262" y="1501254"/>
                </a:lnTo>
                <a:lnTo>
                  <a:pt x="515912" y="1525866"/>
                </a:lnTo>
                <a:lnTo>
                  <a:pt x="499262" y="1525866"/>
                </a:lnTo>
                <a:lnTo>
                  <a:pt x="474306" y="1525866"/>
                </a:lnTo>
                <a:lnTo>
                  <a:pt x="474306" y="1550479"/>
                </a:lnTo>
                <a:lnTo>
                  <a:pt x="499262" y="1550479"/>
                </a:lnTo>
                <a:lnTo>
                  <a:pt x="515912" y="1575092"/>
                </a:lnTo>
                <a:lnTo>
                  <a:pt x="499262" y="1575092"/>
                </a:lnTo>
                <a:lnTo>
                  <a:pt x="474306" y="1575092"/>
                </a:lnTo>
                <a:lnTo>
                  <a:pt x="474306" y="1591500"/>
                </a:lnTo>
                <a:lnTo>
                  <a:pt x="499262" y="1616113"/>
                </a:lnTo>
                <a:lnTo>
                  <a:pt x="515912" y="1616113"/>
                </a:lnTo>
                <a:lnTo>
                  <a:pt x="499262" y="1616113"/>
                </a:lnTo>
                <a:lnTo>
                  <a:pt x="474306" y="1616113"/>
                </a:lnTo>
                <a:lnTo>
                  <a:pt x="474306" y="1640713"/>
                </a:lnTo>
                <a:lnTo>
                  <a:pt x="499262" y="1657121"/>
                </a:lnTo>
                <a:lnTo>
                  <a:pt x="515912" y="1657121"/>
                </a:lnTo>
                <a:lnTo>
                  <a:pt x="499262" y="1657121"/>
                </a:lnTo>
                <a:lnTo>
                  <a:pt x="474306" y="1681734"/>
                </a:lnTo>
                <a:lnTo>
                  <a:pt x="424383" y="1681734"/>
                </a:lnTo>
                <a:lnTo>
                  <a:pt x="382778" y="1681734"/>
                </a:lnTo>
                <a:lnTo>
                  <a:pt x="357809" y="1657121"/>
                </a:lnTo>
                <a:lnTo>
                  <a:pt x="341172" y="1657121"/>
                </a:lnTo>
                <a:lnTo>
                  <a:pt x="357809" y="1640713"/>
                </a:lnTo>
                <a:lnTo>
                  <a:pt x="382778" y="1640713"/>
                </a:lnTo>
                <a:lnTo>
                  <a:pt x="357809" y="1616113"/>
                </a:lnTo>
                <a:lnTo>
                  <a:pt x="341172" y="1616113"/>
                </a:lnTo>
                <a:lnTo>
                  <a:pt x="357809" y="1591500"/>
                </a:lnTo>
                <a:lnTo>
                  <a:pt x="382778" y="1591500"/>
                </a:lnTo>
                <a:lnTo>
                  <a:pt x="357809" y="1575092"/>
                </a:lnTo>
                <a:lnTo>
                  <a:pt x="341172" y="1575092"/>
                </a:lnTo>
                <a:lnTo>
                  <a:pt x="341172" y="1550479"/>
                </a:lnTo>
                <a:lnTo>
                  <a:pt x="357809" y="1550479"/>
                </a:lnTo>
                <a:lnTo>
                  <a:pt x="382778" y="1550479"/>
                </a:lnTo>
                <a:lnTo>
                  <a:pt x="357809" y="1525866"/>
                </a:lnTo>
                <a:lnTo>
                  <a:pt x="341172" y="1525866"/>
                </a:lnTo>
                <a:lnTo>
                  <a:pt x="341172" y="1501254"/>
                </a:lnTo>
                <a:lnTo>
                  <a:pt x="357809" y="1501254"/>
                </a:lnTo>
                <a:lnTo>
                  <a:pt x="382778" y="1501254"/>
                </a:lnTo>
                <a:lnTo>
                  <a:pt x="357809" y="1484845"/>
                </a:lnTo>
                <a:lnTo>
                  <a:pt x="341172" y="1484845"/>
                </a:lnTo>
                <a:lnTo>
                  <a:pt x="341172" y="1460233"/>
                </a:lnTo>
                <a:lnTo>
                  <a:pt x="357809" y="1460233"/>
                </a:lnTo>
                <a:lnTo>
                  <a:pt x="407733" y="1460233"/>
                </a:lnTo>
                <a:lnTo>
                  <a:pt x="407733" y="1148499"/>
                </a:lnTo>
                <a:lnTo>
                  <a:pt x="1680857" y="844969"/>
                </a:lnTo>
                <a:lnTo>
                  <a:pt x="1705813" y="730123"/>
                </a:lnTo>
                <a:lnTo>
                  <a:pt x="1880565" y="0"/>
                </a:lnTo>
                <a:close/>
              </a:path>
            </a:pathLst>
          </a:custGeom>
          <a:ln w="317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11243443" y="6599693"/>
            <a:ext cx="855980" cy="1657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50"/>
              </a:lnSpc>
            </a:pP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Hydro-Québec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  <p:transition spd="med">
    <p:fade thruBlk="0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618912" y="168655"/>
            <a:ext cx="401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Public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Le</a:t>
            </a:r>
            <a:r>
              <a:rPr dirty="0" spc="-90"/>
              <a:t> </a:t>
            </a:r>
            <a:r>
              <a:rPr dirty="0"/>
              <a:t>réseau</a:t>
            </a:r>
            <a:r>
              <a:rPr dirty="0" spc="-100"/>
              <a:t> </a:t>
            </a:r>
            <a:r>
              <a:rPr dirty="0"/>
              <a:t>de</a:t>
            </a:r>
            <a:r>
              <a:rPr dirty="0" spc="-85"/>
              <a:t> </a:t>
            </a:r>
            <a:r>
              <a:rPr dirty="0"/>
              <a:t>transport</a:t>
            </a:r>
            <a:r>
              <a:rPr dirty="0" spc="-90"/>
              <a:t> </a:t>
            </a:r>
            <a:r>
              <a:rPr dirty="0" spc="-10"/>
              <a:t>aujourd’hui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9900800" y="6564641"/>
            <a:ext cx="219837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solidFill>
                  <a:srgbClr val="888888"/>
                </a:solidFill>
                <a:latin typeface="Calibri"/>
                <a:cs typeface="Calibri"/>
              </a:rPr>
              <a:t>Groupe –</a:t>
            </a:r>
            <a:r>
              <a:rPr dirty="0" sz="11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TransÉnergie </a:t>
            </a:r>
            <a:r>
              <a:rPr dirty="0" sz="1100">
                <a:solidFill>
                  <a:srgbClr val="888888"/>
                </a:solidFill>
                <a:latin typeface="Calibri"/>
                <a:cs typeface="Calibri"/>
              </a:rPr>
              <a:t>et </a:t>
            </a: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équipement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54" y="6578101"/>
            <a:ext cx="9652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0">
                <a:solidFill>
                  <a:srgbClr val="888888"/>
                </a:solidFill>
                <a:latin typeface="Calibri"/>
                <a:cs typeface="Calibri"/>
              </a:rPr>
              <a:t>5</a:t>
            </a:r>
            <a:endParaRPr sz="1100">
              <a:latin typeface="Calibri"/>
              <a:cs typeface="Calibri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2" y="1264920"/>
            <a:ext cx="178307" cy="178307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0" y="1639825"/>
            <a:ext cx="152400" cy="160019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0" y="1990345"/>
            <a:ext cx="152400" cy="160019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2" y="2348484"/>
            <a:ext cx="178307" cy="178307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0" y="2721864"/>
            <a:ext cx="152400" cy="160019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0" y="3072384"/>
            <a:ext cx="152400" cy="160019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2" y="3430525"/>
            <a:ext cx="178307" cy="178307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0" y="3803905"/>
            <a:ext cx="152400" cy="160019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0" y="4154425"/>
            <a:ext cx="152400" cy="160019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2" y="4512564"/>
            <a:ext cx="178307" cy="178307"/>
          </a:xfrm>
          <a:prstGeom prst="rect">
            <a:avLst/>
          </a:prstGeom>
        </p:spPr>
      </p:pic>
      <p:pic>
        <p:nvPicPr>
          <p:cNvPr id="16" name="object 1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0" y="4885945"/>
            <a:ext cx="152400" cy="160019"/>
          </a:xfrm>
          <a:prstGeom prst="rect">
            <a:avLst/>
          </a:prstGeom>
        </p:spPr>
      </p:pic>
      <p:pic>
        <p:nvPicPr>
          <p:cNvPr id="17" name="object 1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0" y="5236465"/>
            <a:ext cx="152400" cy="160019"/>
          </a:xfrm>
          <a:prstGeom prst="rect">
            <a:avLst/>
          </a:prstGeom>
        </p:spPr>
      </p:pic>
      <p:sp>
        <p:nvSpPr>
          <p:cNvPr id="18" name="object 18" descr=""/>
          <p:cNvSpPr txBox="1"/>
          <p:nvPr/>
        </p:nvSpPr>
        <p:spPr>
          <a:xfrm>
            <a:off x="1049850" y="1088642"/>
            <a:ext cx="5070475" cy="4745355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358140" marR="5080" indent="-346075">
              <a:lnSpc>
                <a:spcPct val="126600"/>
              </a:lnSpc>
              <a:spcBef>
                <a:spcPts val="140"/>
              </a:spcBef>
            </a:pP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Une</a:t>
            </a:r>
            <a:r>
              <a:rPr dirty="0" sz="2000" spc="-5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étendue</a:t>
            </a:r>
            <a:r>
              <a:rPr dirty="0" sz="2000" spc="-5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et</a:t>
            </a:r>
            <a:r>
              <a:rPr dirty="0" sz="2000" spc="-5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une</a:t>
            </a:r>
            <a:r>
              <a:rPr dirty="0" sz="2000" spc="-5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complexité</a:t>
            </a:r>
            <a:r>
              <a:rPr dirty="0" sz="2000" spc="-5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exceptionnelles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12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319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km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8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lignes</a:t>
            </a:r>
            <a:r>
              <a:rPr dirty="0" sz="1800" spc="-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à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735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kV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et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765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kV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Asynchrone</a:t>
            </a:r>
            <a:r>
              <a:rPr dirty="0" sz="18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avec</a:t>
            </a:r>
            <a:r>
              <a:rPr dirty="0" sz="18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les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réseaux</a:t>
            </a:r>
            <a:r>
              <a:rPr dirty="0" sz="18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voisins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2000" spc="-2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demande</a:t>
            </a:r>
            <a:endParaRPr sz="200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  <a:spcBef>
                <a:spcPts val="610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42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700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MW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pointe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historique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(3</a:t>
            </a:r>
            <a:r>
              <a:rPr dirty="0" sz="16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janvier</a:t>
            </a:r>
            <a:r>
              <a:rPr dirty="0" sz="16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2014)</a:t>
            </a:r>
            <a:endParaRPr sz="160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  <a:spcBef>
                <a:spcPts val="600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85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%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charges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concentrées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au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sud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2000" spc="-2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puissance</a:t>
            </a:r>
            <a:r>
              <a:rPr dirty="0" sz="2000" spc="-5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à</a:t>
            </a:r>
            <a:r>
              <a:rPr dirty="0" sz="2000" spc="-2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transporter</a:t>
            </a:r>
            <a:endParaRPr sz="200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  <a:spcBef>
                <a:spcPts val="610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Environ</a:t>
            </a:r>
            <a:r>
              <a:rPr dirty="0" sz="18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47</a:t>
            </a:r>
            <a:r>
              <a:rPr dirty="0" sz="18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GW</a:t>
            </a:r>
            <a:endParaRPr sz="180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  <a:spcBef>
                <a:spcPts val="600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85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%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production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située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au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nord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Un</a:t>
            </a:r>
            <a:r>
              <a:rPr dirty="0" sz="2000" spc="-4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parc</a:t>
            </a:r>
            <a:r>
              <a:rPr dirty="0" sz="2000" spc="-1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20" b="1">
                <a:solidFill>
                  <a:srgbClr val="003366"/>
                </a:solidFill>
                <a:latin typeface="Calibri"/>
                <a:cs typeface="Calibri"/>
              </a:rPr>
              <a:t>d’actifs</a:t>
            </a:r>
            <a:r>
              <a:rPr dirty="0" sz="2000" spc="-4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000" spc="-2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22,5</a:t>
            </a:r>
            <a:r>
              <a:rPr dirty="0" sz="2000" spc="-5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25" b="1">
                <a:solidFill>
                  <a:srgbClr val="003366"/>
                </a:solidFill>
                <a:latin typeface="Calibri"/>
                <a:cs typeface="Calibri"/>
              </a:rPr>
              <a:t>G$</a:t>
            </a:r>
            <a:endParaRPr sz="200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  <a:spcBef>
                <a:spcPts val="610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34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479</a:t>
            </a:r>
            <a:r>
              <a:rPr dirty="0" sz="1800" spc="-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km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 lignes</a:t>
            </a:r>
            <a:endParaRPr sz="180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  <a:spcBef>
                <a:spcPts val="600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538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postes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dont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41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postes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à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735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kV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et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765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kV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15</a:t>
            </a:r>
            <a:r>
              <a:rPr dirty="0" sz="2000" spc="-6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interconnexions</a:t>
            </a:r>
            <a:r>
              <a:rPr dirty="0" sz="2000" spc="-7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–</a:t>
            </a:r>
            <a:r>
              <a:rPr dirty="0" sz="2000" spc="-3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marchés</a:t>
            </a:r>
            <a:r>
              <a:rPr dirty="0" sz="2000" spc="-4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voisins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19" name="object 1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2" y="5594604"/>
            <a:ext cx="178307" cy="178307"/>
          </a:xfrm>
          <a:prstGeom prst="rect">
            <a:avLst/>
          </a:prstGeom>
        </p:spPr>
      </p:pic>
      <p:sp>
        <p:nvSpPr>
          <p:cNvPr id="20" name="object 20" descr=""/>
          <p:cNvSpPr txBox="1"/>
          <p:nvPr/>
        </p:nvSpPr>
        <p:spPr>
          <a:xfrm>
            <a:off x="730248" y="6598463"/>
            <a:ext cx="5177790" cy="1866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u="sng" sz="1050" spc="-10">
                <a:solidFill>
                  <a:srgbClr val="7C7C7C"/>
                </a:solidFill>
                <a:uFill>
                  <a:solidFill>
                    <a:srgbClr val="7C7C7C"/>
                  </a:solidFill>
                </a:uFill>
                <a:latin typeface="Segoe UI"/>
                <a:cs typeface="Segoe UI"/>
                <a:hlinkClick r:id="rId3"/>
              </a:rPr>
              <a:t>https://www.hydroquebec.com/data/documents-donnees/pdf/rapport-annuel-2020.pdf</a:t>
            </a:r>
            <a:endParaRPr sz="1050">
              <a:latin typeface="Segoe UI"/>
              <a:cs typeface="Segoe UI"/>
            </a:endParaRPr>
          </a:p>
        </p:txBody>
      </p:sp>
      <p:pic>
        <p:nvPicPr>
          <p:cNvPr id="21" name="object 21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323076" y="1158239"/>
            <a:ext cx="5623559" cy="5179974"/>
          </a:xfrm>
          <a:prstGeom prst="rect">
            <a:avLst/>
          </a:prstGeom>
        </p:spPr>
      </p:pic>
    </p:spTree>
  </p:cSld>
  <p:clrMapOvr>
    <a:masterClrMapping/>
  </p:clrMapOvr>
  <p:transition spd="med">
    <p:fade thruBlk="0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618912" y="168655"/>
            <a:ext cx="401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Public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Un</a:t>
            </a:r>
            <a:r>
              <a:rPr dirty="0" spc="-70"/>
              <a:t> </a:t>
            </a:r>
            <a:r>
              <a:rPr dirty="0"/>
              <a:t>réseau</a:t>
            </a:r>
            <a:r>
              <a:rPr dirty="0" spc="-75"/>
              <a:t> </a:t>
            </a:r>
            <a:r>
              <a:rPr dirty="0" spc="-10"/>
              <a:t>complexe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9900800" y="6564641"/>
            <a:ext cx="219837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solidFill>
                  <a:srgbClr val="888888"/>
                </a:solidFill>
                <a:latin typeface="Calibri"/>
                <a:cs typeface="Calibri"/>
              </a:rPr>
              <a:t>Groupe –</a:t>
            </a:r>
            <a:r>
              <a:rPr dirty="0" sz="11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TransÉnergie </a:t>
            </a:r>
            <a:r>
              <a:rPr dirty="0" sz="1100">
                <a:solidFill>
                  <a:srgbClr val="888888"/>
                </a:solidFill>
                <a:latin typeface="Calibri"/>
                <a:cs typeface="Calibri"/>
              </a:rPr>
              <a:t>et </a:t>
            </a: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équipement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54" y="6578101"/>
            <a:ext cx="9652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0">
                <a:solidFill>
                  <a:srgbClr val="888888"/>
                </a:solidFill>
                <a:latin typeface="Calibri"/>
                <a:cs typeface="Calibri"/>
              </a:rPr>
              <a:t>6</a:t>
            </a:r>
            <a:endParaRPr sz="1100">
              <a:latin typeface="Calibri"/>
              <a:cs typeface="Calibri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2" y="1264920"/>
            <a:ext cx="178307" cy="178307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0" y="1639825"/>
            <a:ext cx="152400" cy="160019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0" y="2234184"/>
            <a:ext cx="152400" cy="160019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2" y="2590800"/>
            <a:ext cx="178307" cy="178307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0" y="2965705"/>
            <a:ext cx="152400" cy="160019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0" y="3316225"/>
            <a:ext cx="152400" cy="160019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0" y="3941064"/>
            <a:ext cx="152400" cy="160019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0" y="4291584"/>
            <a:ext cx="152400" cy="160019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2" y="4648200"/>
            <a:ext cx="178307" cy="178307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0" y="5023105"/>
            <a:ext cx="152400" cy="160019"/>
          </a:xfrm>
          <a:prstGeom prst="rect">
            <a:avLst/>
          </a:prstGeom>
        </p:spPr>
      </p:pic>
      <p:pic>
        <p:nvPicPr>
          <p:cNvPr id="16" name="object 1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0" y="5647945"/>
            <a:ext cx="152400" cy="160019"/>
          </a:xfrm>
          <a:prstGeom prst="rect">
            <a:avLst/>
          </a:prstGeom>
        </p:spPr>
      </p:pic>
      <p:pic>
        <p:nvPicPr>
          <p:cNvPr id="17" name="object 1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2" y="6004561"/>
            <a:ext cx="178307" cy="178307"/>
          </a:xfrm>
          <a:prstGeom prst="rect">
            <a:avLst/>
          </a:prstGeom>
        </p:spPr>
      </p:pic>
      <p:pic>
        <p:nvPicPr>
          <p:cNvPr id="18" name="object 1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130" y="6379464"/>
            <a:ext cx="152400" cy="160019"/>
          </a:xfrm>
          <a:prstGeom prst="rect">
            <a:avLst/>
          </a:prstGeom>
        </p:spPr>
      </p:pic>
      <p:sp>
        <p:nvSpPr>
          <p:cNvPr id="19" name="object 19" descr=""/>
          <p:cNvSpPr txBox="1"/>
          <p:nvPr/>
        </p:nvSpPr>
        <p:spPr>
          <a:xfrm>
            <a:off x="1049850" y="1088642"/>
            <a:ext cx="6586220" cy="5507990"/>
          </a:xfrm>
          <a:prstGeom prst="rect">
            <a:avLst/>
          </a:prstGeom>
        </p:spPr>
        <p:txBody>
          <a:bodyPr wrap="square" lIns="0" tIns="990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Centrales</a:t>
            </a:r>
            <a:r>
              <a:rPr dirty="0" sz="2000" spc="-1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éloignées</a:t>
            </a:r>
            <a:r>
              <a:rPr dirty="0" sz="2000" spc="-1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(+1000</a:t>
            </a:r>
            <a:r>
              <a:rPr dirty="0" sz="2000" spc="-1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km)</a:t>
            </a:r>
            <a:r>
              <a:rPr dirty="0" sz="2000" spc="-1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000" spc="-1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2000" spc="-1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charge</a:t>
            </a:r>
            <a:endParaRPr sz="2000">
              <a:latin typeface="Calibri"/>
              <a:cs typeface="Calibri"/>
            </a:endParaRPr>
          </a:p>
          <a:p>
            <a:pPr marL="358140" marR="5080">
              <a:lnSpc>
                <a:spcPct val="101000"/>
              </a:lnSpc>
              <a:spcBef>
                <a:spcPts val="585"/>
              </a:spcBef>
            </a:pP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Contrainte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principale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: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stabilité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fréquence,</a:t>
            </a:r>
            <a:r>
              <a:rPr dirty="0" sz="16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amplitude</a:t>
            </a:r>
            <a:r>
              <a:rPr dirty="0" sz="1600" spc="-7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6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16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tension</a:t>
            </a:r>
            <a:r>
              <a:rPr dirty="0" sz="16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25">
                <a:solidFill>
                  <a:srgbClr val="003366"/>
                </a:solidFill>
                <a:latin typeface="Calibri"/>
                <a:cs typeface="Calibri"/>
              </a:rPr>
              <a:t>et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synchronisation</a:t>
            </a:r>
            <a:r>
              <a:rPr dirty="0" sz="16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6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16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vitesse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6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rotation</a:t>
            </a:r>
            <a:r>
              <a:rPr dirty="0" sz="1600" spc="-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16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alternateurs</a:t>
            </a:r>
            <a:r>
              <a:rPr dirty="0" sz="16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16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centrales)</a:t>
            </a:r>
            <a:endParaRPr sz="160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  <a:spcBef>
                <a:spcPts val="580"/>
              </a:spcBef>
            </a:pP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Contrainte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secondaire: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capacité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thermique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équipements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Développement</a:t>
            </a:r>
            <a:r>
              <a:rPr dirty="0" sz="2000" spc="-5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d’un</a:t>
            </a:r>
            <a:r>
              <a:rPr dirty="0" sz="2000" spc="-5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réseau</a:t>
            </a:r>
            <a:r>
              <a:rPr dirty="0" sz="2000" spc="-2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735</a:t>
            </a:r>
            <a:r>
              <a:rPr dirty="0" sz="2000" spc="-6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kV-</a:t>
            </a:r>
            <a:r>
              <a:rPr dirty="0" sz="2000" spc="-25" b="1">
                <a:solidFill>
                  <a:srgbClr val="003366"/>
                </a:solidFill>
                <a:latin typeface="Calibri"/>
                <a:cs typeface="Calibri"/>
              </a:rPr>
              <a:t>CA</a:t>
            </a:r>
            <a:endParaRPr sz="200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  <a:spcBef>
                <a:spcPts val="610"/>
              </a:spcBef>
            </a:pP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Protection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très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rapide</a:t>
            </a:r>
            <a:endParaRPr sz="1800">
              <a:latin typeface="Calibri"/>
              <a:cs typeface="Calibri"/>
            </a:endParaRPr>
          </a:p>
          <a:p>
            <a:pPr marL="358140" marR="580390">
              <a:lnSpc>
                <a:spcPct val="100000"/>
              </a:lnSpc>
              <a:spcBef>
                <a:spcPts val="600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Contrôle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18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machines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des</a:t>
            </a:r>
            <a:r>
              <a:rPr dirty="0" sz="18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centrales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(excitations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statiques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et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stabilisateurs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puissance)</a:t>
            </a:r>
            <a:endParaRPr sz="180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  <a:spcBef>
                <a:spcPts val="600"/>
              </a:spcBef>
            </a:pP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Compensation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série</a:t>
            </a:r>
            <a:r>
              <a:rPr dirty="0" sz="1800" spc="-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et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dynamique</a:t>
            </a:r>
            <a:endParaRPr sz="180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  <a:spcBef>
                <a:spcPts val="600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Grands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automatismes</a:t>
            </a:r>
            <a:r>
              <a:rPr dirty="0" sz="18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réseau</a:t>
            </a:r>
            <a:r>
              <a:rPr dirty="0" sz="18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(ex</a:t>
            </a:r>
            <a:r>
              <a:rPr dirty="0" sz="16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:</a:t>
            </a:r>
            <a:r>
              <a:rPr dirty="0" sz="16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003366"/>
                </a:solidFill>
                <a:latin typeface="Calibri"/>
                <a:cs typeface="Calibri"/>
              </a:rPr>
              <a:t>RPTC,</a:t>
            </a:r>
            <a:r>
              <a:rPr dirty="0" sz="16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SPSR)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Interconnexions</a:t>
            </a:r>
            <a:endParaRPr sz="2000">
              <a:latin typeface="Calibri"/>
              <a:cs typeface="Calibri"/>
            </a:endParaRPr>
          </a:p>
          <a:p>
            <a:pPr marL="358140" marR="692150">
              <a:lnSpc>
                <a:spcPct val="100000"/>
              </a:lnSpc>
              <a:spcBef>
                <a:spcPts val="610"/>
              </a:spcBef>
            </a:pP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Synchrones</a:t>
            </a:r>
            <a:r>
              <a:rPr dirty="0" sz="1800" spc="-4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: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machines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ou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charges</a:t>
            </a:r>
            <a:r>
              <a:rPr dirty="0" sz="1800" spc="-6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îlotées,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transformateur</a:t>
            </a:r>
            <a:r>
              <a:rPr dirty="0" sz="1800" spc="-6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003366"/>
                </a:solidFill>
                <a:latin typeface="Calibri"/>
                <a:cs typeface="Calibri"/>
              </a:rPr>
              <a:t>à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fréquence</a:t>
            </a:r>
            <a:r>
              <a:rPr dirty="0" sz="1800" spc="-9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variable</a:t>
            </a:r>
            <a:endParaRPr sz="180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  <a:spcBef>
                <a:spcPts val="600"/>
              </a:spcBef>
            </a:pP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Asynchrones</a:t>
            </a:r>
            <a:r>
              <a:rPr dirty="0" sz="18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:</a:t>
            </a:r>
            <a:r>
              <a:rPr dirty="0" sz="1800" spc="-3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CCHT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(Courant</a:t>
            </a:r>
            <a:r>
              <a:rPr dirty="0" sz="1800" spc="-3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Continu</a:t>
            </a:r>
            <a:r>
              <a:rPr dirty="0" sz="1800" spc="-1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à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Haute</a:t>
            </a:r>
            <a:r>
              <a:rPr dirty="0" sz="1800" spc="-2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Tension)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Enjeu</a:t>
            </a:r>
            <a:r>
              <a:rPr dirty="0" sz="2000" spc="-5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2000" spc="-5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sécurité</a:t>
            </a:r>
            <a:r>
              <a:rPr dirty="0" sz="2000" spc="-5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publique</a:t>
            </a:r>
            <a:endParaRPr sz="200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  <a:spcBef>
                <a:spcPts val="610"/>
              </a:spcBef>
            </a:pP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Forte</a:t>
            </a:r>
            <a:r>
              <a:rPr dirty="0" sz="18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dépendance</a:t>
            </a:r>
            <a:r>
              <a:rPr dirty="0" sz="1800" spc="-5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de</a:t>
            </a:r>
            <a:r>
              <a:rPr dirty="0" sz="18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la</a:t>
            </a:r>
            <a:r>
              <a:rPr dirty="0" sz="1800" spc="-5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clientèle</a:t>
            </a:r>
            <a:r>
              <a:rPr dirty="0" sz="1800" spc="-4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3366"/>
                </a:solidFill>
                <a:latin typeface="Calibri"/>
                <a:cs typeface="Calibri"/>
              </a:rPr>
              <a:t>à</a:t>
            </a:r>
            <a:r>
              <a:rPr dirty="0" sz="1800" spc="-65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003366"/>
                </a:solidFill>
                <a:latin typeface="Calibri"/>
                <a:cs typeface="Calibri"/>
              </a:rPr>
              <a:t>l’électricité</a:t>
            </a:r>
            <a:r>
              <a:rPr dirty="0" sz="1800" spc="-20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3366"/>
                </a:solidFill>
                <a:latin typeface="Calibri"/>
                <a:cs typeface="Calibri"/>
              </a:rPr>
              <a:t>(chauffage)</a:t>
            </a:r>
            <a:endParaRPr sz="1600">
              <a:latin typeface="Calibri"/>
              <a:cs typeface="Calibri"/>
            </a:endParaRPr>
          </a:p>
        </p:txBody>
      </p:sp>
      <p:pic>
        <p:nvPicPr>
          <p:cNvPr id="20" name="object 2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952231" y="1158239"/>
            <a:ext cx="3400546" cy="4640580"/>
          </a:xfrm>
          <a:prstGeom prst="rect">
            <a:avLst/>
          </a:prstGeom>
        </p:spPr>
      </p:pic>
    </p:spTree>
  </p:cSld>
  <p:clrMapOvr>
    <a:masterClrMapping/>
  </p:clrMapOvr>
  <p:transition spd="med">
    <p:fade thruBlk="0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618912" y="168655"/>
            <a:ext cx="401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Public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/>
              <a:t>Introduction</a:t>
            </a:r>
            <a:r>
              <a:rPr dirty="0" spc="-20"/>
              <a:t> </a:t>
            </a:r>
            <a:r>
              <a:rPr dirty="0"/>
              <a:t>à</a:t>
            </a:r>
            <a:r>
              <a:rPr dirty="0" spc="-65"/>
              <a:t> </a:t>
            </a:r>
            <a:r>
              <a:rPr dirty="0"/>
              <a:t>la</a:t>
            </a:r>
            <a:r>
              <a:rPr dirty="0" spc="-55"/>
              <a:t> </a:t>
            </a:r>
            <a:r>
              <a:rPr dirty="0" spc="-10"/>
              <a:t>planification</a:t>
            </a: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2" y="1706880"/>
            <a:ext cx="178307" cy="178307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2" y="2392680"/>
            <a:ext cx="178307" cy="178307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2" y="2773680"/>
            <a:ext cx="178307" cy="178307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2" y="3459480"/>
            <a:ext cx="178307" cy="1783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2" y="4663440"/>
            <a:ext cx="178307" cy="178307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07314" rIns="0" bIns="0" rtlCol="0" vert="horz">
            <a:spAutoFit/>
          </a:bodyPr>
          <a:lstStyle/>
          <a:p>
            <a:pPr marL="289560" indent="-277495">
              <a:lnSpc>
                <a:spcPct val="100000"/>
              </a:lnSpc>
              <a:spcBef>
                <a:spcPts val="844"/>
              </a:spcBef>
            </a:pPr>
            <a:r>
              <a:rPr dirty="0" sz="2400">
                <a:solidFill>
                  <a:srgbClr val="1223B8"/>
                </a:solidFill>
              </a:rPr>
              <a:t>Les</a:t>
            </a:r>
            <a:r>
              <a:rPr dirty="0" sz="2400" spc="-80">
                <a:solidFill>
                  <a:srgbClr val="1223B8"/>
                </a:solidFill>
              </a:rPr>
              <a:t> </a:t>
            </a:r>
            <a:r>
              <a:rPr dirty="0" sz="2400">
                <a:solidFill>
                  <a:srgbClr val="1223B8"/>
                </a:solidFill>
              </a:rPr>
              <a:t>4</a:t>
            </a:r>
            <a:r>
              <a:rPr dirty="0" sz="2400" spc="-65">
                <a:solidFill>
                  <a:srgbClr val="1223B8"/>
                </a:solidFill>
              </a:rPr>
              <a:t> </a:t>
            </a:r>
            <a:r>
              <a:rPr dirty="0" sz="2400">
                <a:solidFill>
                  <a:srgbClr val="1223B8"/>
                </a:solidFill>
              </a:rPr>
              <a:t>grands</a:t>
            </a:r>
            <a:r>
              <a:rPr dirty="0" sz="2400" spc="-55">
                <a:solidFill>
                  <a:srgbClr val="1223B8"/>
                </a:solidFill>
              </a:rPr>
              <a:t> </a:t>
            </a:r>
            <a:r>
              <a:rPr dirty="0" sz="2400">
                <a:solidFill>
                  <a:srgbClr val="1223B8"/>
                </a:solidFill>
              </a:rPr>
              <a:t>activités</a:t>
            </a:r>
            <a:r>
              <a:rPr dirty="0" sz="2400" spc="-60">
                <a:solidFill>
                  <a:srgbClr val="1223B8"/>
                </a:solidFill>
              </a:rPr>
              <a:t> </a:t>
            </a:r>
            <a:r>
              <a:rPr dirty="0" sz="2400">
                <a:solidFill>
                  <a:srgbClr val="1223B8"/>
                </a:solidFill>
              </a:rPr>
              <a:t>principales</a:t>
            </a:r>
            <a:r>
              <a:rPr dirty="0" sz="2400" spc="-55">
                <a:solidFill>
                  <a:srgbClr val="1223B8"/>
                </a:solidFill>
              </a:rPr>
              <a:t> </a:t>
            </a:r>
            <a:r>
              <a:rPr dirty="0" sz="2400">
                <a:solidFill>
                  <a:srgbClr val="1223B8"/>
                </a:solidFill>
              </a:rPr>
              <a:t>de</a:t>
            </a:r>
            <a:r>
              <a:rPr dirty="0" sz="2400" spc="-55">
                <a:solidFill>
                  <a:srgbClr val="1223B8"/>
                </a:solidFill>
              </a:rPr>
              <a:t> </a:t>
            </a:r>
            <a:r>
              <a:rPr dirty="0" sz="2400">
                <a:solidFill>
                  <a:srgbClr val="1223B8"/>
                </a:solidFill>
              </a:rPr>
              <a:t>la</a:t>
            </a:r>
            <a:r>
              <a:rPr dirty="0" sz="2400" spc="-50">
                <a:solidFill>
                  <a:srgbClr val="1223B8"/>
                </a:solidFill>
              </a:rPr>
              <a:t> </a:t>
            </a:r>
            <a:r>
              <a:rPr dirty="0" sz="2400" spc="-10">
                <a:solidFill>
                  <a:srgbClr val="1223B8"/>
                </a:solidFill>
              </a:rPr>
              <a:t>planification</a:t>
            </a:r>
            <a:endParaRPr sz="2400"/>
          </a:p>
          <a:p>
            <a:pPr marL="290195" marR="353695" indent="-635">
              <a:lnSpc>
                <a:spcPct val="100000"/>
              </a:lnSpc>
              <a:spcBef>
                <a:spcPts val="630"/>
              </a:spcBef>
            </a:pPr>
            <a:r>
              <a:rPr dirty="0" spc="-10" b="0">
                <a:latin typeface="Calibri"/>
                <a:cs typeface="Calibri"/>
              </a:rPr>
              <a:t>Établissement</a:t>
            </a:r>
            <a:r>
              <a:rPr dirty="0" spc="-25" b="0">
                <a:latin typeface="Calibri"/>
                <a:cs typeface="Calibri"/>
              </a:rPr>
              <a:t> </a:t>
            </a:r>
            <a:r>
              <a:rPr dirty="0" b="0">
                <a:latin typeface="Calibri"/>
                <a:cs typeface="Calibri"/>
              </a:rPr>
              <a:t>des</a:t>
            </a:r>
            <a:r>
              <a:rPr dirty="0" spc="-40" b="0">
                <a:latin typeface="Calibri"/>
                <a:cs typeface="Calibri"/>
              </a:rPr>
              <a:t> </a:t>
            </a:r>
            <a:r>
              <a:rPr dirty="0"/>
              <a:t>critères</a:t>
            </a:r>
            <a:r>
              <a:rPr dirty="0" spc="-40"/>
              <a:t> </a:t>
            </a:r>
            <a:r>
              <a:rPr dirty="0"/>
              <a:t>de</a:t>
            </a:r>
            <a:r>
              <a:rPr dirty="0" spc="-50"/>
              <a:t> </a:t>
            </a:r>
            <a:r>
              <a:rPr dirty="0"/>
              <a:t>conception</a:t>
            </a:r>
            <a:r>
              <a:rPr dirty="0" spc="-70"/>
              <a:t> </a:t>
            </a:r>
            <a:r>
              <a:rPr dirty="0" b="0">
                <a:latin typeface="Calibri"/>
                <a:cs typeface="Calibri"/>
              </a:rPr>
              <a:t>du</a:t>
            </a:r>
            <a:r>
              <a:rPr dirty="0" spc="-60" b="0">
                <a:latin typeface="Calibri"/>
                <a:cs typeface="Calibri"/>
              </a:rPr>
              <a:t> </a:t>
            </a:r>
            <a:r>
              <a:rPr dirty="0" b="0">
                <a:latin typeface="Calibri"/>
                <a:cs typeface="Calibri"/>
              </a:rPr>
              <a:t>réseau</a:t>
            </a:r>
            <a:r>
              <a:rPr dirty="0" spc="-30" b="0">
                <a:latin typeface="Calibri"/>
                <a:cs typeface="Calibri"/>
              </a:rPr>
              <a:t> </a:t>
            </a:r>
            <a:r>
              <a:rPr dirty="0" b="0">
                <a:latin typeface="Calibri"/>
                <a:cs typeface="Calibri"/>
              </a:rPr>
              <a:t>et</a:t>
            </a:r>
            <a:r>
              <a:rPr dirty="0" spc="-45" b="0">
                <a:latin typeface="Calibri"/>
                <a:cs typeface="Calibri"/>
              </a:rPr>
              <a:t> </a:t>
            </a:r>
            <a:r>
              <a:rPr dirty="0" spc="-25" b="0">
                <a:latin typeface="Calibri"/>
                <a:cs typeface="Calibri"/>
              </a:rPr>
              <a:t>des </a:t>
            </a:r>
            <a:r>
              <a:rPr dirty="0" spc="-10" b="0">
                <a:latin typeface="Calibri"/>
                <a:cs typeface="Calibri"/>
              </a:rPr>
              <a:t>caractéristiques</a:t>
            </a:r>
            <a:r>
              <a:rPr dirty="0" spc="-35" b="0">
                <a:latin typeface="Calibri"/>
                <a:cs typeface="Calibri"/>
              </a:rPr>
              <a:t> </a:t>
            </a:r>
            <a:r>
              <a:rPr dirty="0" b="0">
                <a:latin typeface="Calibri"/>
                <a:cs typeface="Calibri"/>
              </a:rPr>
              <a:t>techniques</a:t>
            </a:r>
            <a:r>
              <a:rPr dirty="0" spc="-50" b="0">
                <a:latin typeface="Calibri"/>
                <a:cs typeface="Calibri"/>
              </a:rPr>
              <a:t> </a:t>
            </a:r>
            <a:r>
              <a:rPr dirty="0" b="0">
                <a:latin typeface="Calibri"/>
                <a:cs typeface="Calibri"/>
              </a:rPr>
              <a:t>des</a:t>
            </a:r>
            <a:r>
              <a:rPr dirty="0" spc="-50" b="0">
                <a:latin typeface="Calibri"/>
                <a:cs typeface="Calibri"/>
              </a:rPr>
              <a:t> </a:t>
            </a:r>
            <a:r>
              <a:rPr dirty="0" spc="-10" b="0">
                <a:latin typeface="Calibri"/>
                <a:cs typeface="Calibri"/>
              </a:rPr>
              <a:t>équipements</a:t>
            </a:r>
          </a:p>
          <a:p>
            <a:pPr marL="289560">
              <a:lnSpc>
                <a:spcPct val="100000"/>
              </a:lnSpc>
              <a:spcBef>
                <a:spcPts val="600"/>
              </a:spcBef>
            </a:pPr>
            <a:r>
              <a:rPr dirty="0"/>
              <a:t>Conception</a:t>
            </a:r>
            <a:r>
              <a:rPr dirty="0" spc="-50"/>
              <a:t> </a:t>
            </a:r>
            <a:r>
              <a:rPr dirty="0"/>
              <a:t>du</a:t>
            </a:r>
            <a:r>
              <a:rPr dirty="0" spc="-25"/>
              <a:t> </a:t>
            </a:r>
            <a:r>
              <a:rPr dirty="0" spc="-10"/>
              <a:t>réseau</a:t>
            </a:r>
          </a:p>
          <a:p>
            <a:pPr marL="290195" marR="5080" indent="-635">
              <a:lnSpc>
                <a:spcPct val="100000"/>
              </a:lnSpc>
              <a:spcBef>
                <a:spcPts val="600"/>
              </a:spcBef>
            </a:pPr>
            <a:r>
              <a:rPr dirty="0"/>
              <a:t>Conception</a:t>
            </a:r>
            <a:r>
              <a:rPr dirty="0" spc="-80"/>
              <a:t> </a:t>
            </a:r>
            <a:r>
              <a:rPr dirty="0"/>
              <a:t>des</a:t>
            </a:r>
            <a:r>
              <a:rPr dirty="0" spc="-45"/>
              <a:t> </a:t>
            </a:r>
            <a:r>
              <a:rPr dirty="0"/>
              <a:t>équipements</a:t>
            </a:r>
            <a:r>
              <a:rPr dirty="0" spc="-85"/>
              <a:t> </a:t>
            </a:r>
            <a:r>
              <a:rPr dirty="0" b="0">
                <a:latin typeface="Calibri"/>
                <a:cs typeface="Calibri"/>
              </a:rPr>
              <a:t>tenant</a:t>
            </a:r>
            <a:r>
              <a:rPr dirty="0" spc="-50" b="0">
                <a:latin typeface="Calibri"/>
                <a:cs typeface="Calibri"/>
              </a:rPr>
              <a:t> </a:t>
            </a:r>
            <a:r>
              <a:rPr dirty="0" b="0">
                <a:latin typeface="Calibri"/>
                <a:cs typeface="Calibri"/>
              </a:rPr>
              <a:t>compte</a:t>
            </a:r>
            <a:r>
              <a:rPr dirty="0" spc="-60" b="0">
                <a:latin typeface="Calibri"/>
                <a:cs typeface="Calibri"/>
              </a:rPr>
              <a:t> </a:t>
            </a:r>
            <a:r>
              <a:rPr dirty="0" b="0">
                <a:latin typeface="Calibri"/>
                <a:cs typeface="Calibri"/>
              </a:rPr>
              <a:t>de</a:t>
            </a:r>
            <a:r>
              <a:rPr dirty="0" spc="-50" b="0">
                <a:latin typeface="Calibri"/>
                <a:cs typeface="Calibri"/>
              </a:rPr>
              <a:t> </a:t>
            </a:r>
            <a:r>
              <a:rPr dirty="0" spc="-10" b="0">
                <a:latin typeface="Calibri"/>
                <a:cs typeface="Calibri"/>
              </a:rPr>
              <a:t>phénomènes </a:t>
            </a:r>
            <a:r>
              <a:rPr dirty="0" b="0">
                <a:latin typeface="Calibri"/>
                <a:cs typeface="Calibri"/>
              </a:rPr>
              <a:t>divers</a:t>
            </a:r>
            <a:r>
              <a:rPr dirty="0" spc="-40" b="0">
                <a:latin typeface="Calibri"/>
                <a:cs typeface="Calibri"/>
              </a:rPr>
              <a:t> </a:t>
            </a:r>
            <a:r>
              <a:rPr dirty="0" spc="-10" b="0">
                <a:latin typeface="Calibri"/>
                <a:cs typeface="Calibri"/>
              </a:rPr>
              <a:t>(foudre,</a:t>
            </a:r>
            <a:r>
              <a:rPr dirty="0" spc="-70" b="0">
                <a:latin typeface="Calibri"/>
                <a:cs typeface="Calibri"/>
              </a:rPr>
              <a:t> </a:t>
            </a:r>
            <a:r>
              <a:rPr dirty="0" b="0">
                <a:latin typeface="Calibri"/>
                <a:cs typeface="Calibri"/>
              </a:rPr>
              <a:t>chocs</a:t>
            </a:r>
            <a:r>
              <a:rPr dirty="0" spc="-60" b="0">
                <a:latin typeface="Calibri"/>
                <a:cs typeface="Calibri"/>
              </a:rPr>
              <a:t> </a:t>
            </a:r>
            <a:r>
              <a:rPr dirty="0" b="0">
                <a:latin typeface="Calibri"/>
                <a:cs typeface="Calibri"/>
              </a:rPr>
              <a:t>de</a:t>
            </a:r>
            <a:r>
              <a:rPr dirty="0" spc="-55" b="0">
                <a:latin typeface="Calibri"/>
                <a:cs typeface="Calibri"/>
              </a:rPr>
              <a:t> </a:t>
            </a:r>
            <a:r>
              <a:rPr dirty="0" b="0">
                <a:latin typeface="Calibri"/>
                <a:cs typeface="Calibri"/>
              </a:rPr>
              <a:t>manœuvres,</a:t>
            </a:r>
            <a:r>
              <a:rPr dirty="0" spc="-45" b="0">
                <a:latin typeface="Calibri"/>
                <a:cs typeface="Calibri"/>
              </a:rPr>
              <a:t> </a:t>
            </a:r>
            <a:r>
              <a:rPr dirty="0" spc="-10" b="0">
                <a:latin typeface="Calibri"/>
                <a:cs typeface="Calibri"/>
              </a:rPr>
              <a:t>etc.)</a:t>
            </a:r>
          </a:p>
          <a:p>
            <a:pPr marL="289560">
              <a:lnSpc>
                <a:spcPct val="100000"/>
              </a:lnSpc>
              <a:spcBef>
                <a:spcPts val="600"/>
              </a:spcBef>
            </a:pPr>
            <a:r>
              <a:rPr dirty="0" spc="-10"/>
              <a:t>Élaboration</a:t>
            </a:r>
            <a:r>
              <a:rPr dirty="0" spc="-55"/>
              <a:t> </a:t>
            </a:r>
            <a:r>
              <a:rPr dirty="0"/>
              <a:t>de</a:t>
            </a:r>
            <a:r>
              <a:rPr dirty="0" spc="-30"/>
              <a:t> </a:t>
            </a:r>
            <a:r>
              <a:rPr dirty="0"/>
              <a:t>projets</a:t>
            </a:r>
            <a:r>
              <a:rPr dirty="0" spc="-45"/>
              <a:t> </a:t>
            </a:r>
            <a:r>
              <a:rPr dirty="0" b="0">
                <a:latin typeface="Calibri"/>
                <a:cs typeface="Calibri"/>
              </a:rPr>
              <a:t>en</a:t>
            </a:r>
            <a:r>
              <a:rPr dirty="0" spc="-40" b="0">
                <a:latin typeface="Calibri"/>
                <a:cs typeface="Calibri"/>
              </a:rPr>
              <a:t> </a:t>
            </a:r>
            <a:r>
              <a:rPr dirty="0" b="0">
                <a:latin typeface="Calibri"/>
                <a:cs typeface="Calibri"/>
              </a:rPr>
              <a:t>fonction</a:t>
            </a:r>
            <a:r>
              <a:rPr dirty="0" spc="-50" b="0">
                <a:latin typeface="Calibri"/>
                <a:cs typeface="Calibri"/>
              </a:rPr>
              <a:t> </a:t>
            </a:r>
            <a:r>
              <a:rPr dirty="0" b="0">
                <a:latin typeface="Calibri"/>
                <a:cs typeface="Calibri"/>
              </a:rPr>
              <a:t>des</a:t>
            </a:r>
            <a:r>
              <a:rPr dirty="0" spc="-35" b="0">
                <a:latin typeface="Calibri"/>
                <a:cs typeface="Calibri"/>
              </a:rPr>
              <a:t> </a:t>
            </a:r>
            <a:r>
              <a:rPr dirty="0" b="0">
                <a:latin typeface="Calibri"/>
                <a:cs typeface="Calibri"/>
              </a:rPr>
              <a:t>besoins</a:t>
            </a:r>
            <a:r>
              <a:rPr dirty="0" spc="-35" b="0">
                <a:latin typeface="Calibri"/>
                <a:cs typeface="Calibri"/>
              </a:rPr>
              <a:t> </a:t>
            </a:r>
            <a:r>
              <a:rPr dirty="0" b="0">
                <a:latin typeface="Calibri"/>
                <a:cs typeface="Calibri"/>
              </a:rPr>
              <a:t>des</a:t>
            </a:r>
            <a:r>
              <a:rPr dirty="0" spc="-30" b="0">
                <a:latin typeface="Calibri"/>
                <a:cs typeface="Calibri"/>
              </a:rPr>
              <a:t> </a:t>
            </a:r>
            <a:r>
              <a:rPr dirty="0" spc="-10" b="0">
                <a:latin typeface="Calibri"/>
                <a:cs typeface="Calibri"/>
              </a:rPr>
              <a:t>clients</a:t>
            </a:r>
          </a:p>
          <a:p>
            <a:pPr>
              <a:lnSpc>
                <a:spcPct val="100000"/>
              </a:lnSpc>
              <a:spcBef>
                <a:spcPts val="1130"/>
              </a:spcBef>
            </a:pPr>
          </a:p>
          <a:p>
            <a:pPr marL="12700">
              <a:lnSpc>
                <a:spcPct val="100000"/>
              </a:lnSpc>
            </a:pPr>
            <a:r>
              <a:rPr dirty="0" sz="2400" spc="-20">
                <a:solidFill>
                  <a:srgbClr val="1223B8"/>
                </a:solidFill>
              </a:rPr>
              <a:t>D’autres</a:t>
            </a:r>
            <a:r>
              <a:rPr dirty="0" sz="2400" spc="-75">
                <a:solidFill>
                  <a:srgbClr val="1223B8"/>
                </a:solidFill>
              </a:rPr>
              <a:t> </a:t>
            </a:r>
            <a:r>
              <a:rPr dirty="0" sz="2400">
                <a:solidFill>
                  <a:srgbClr val="1223B8"/>
                </a:solidFill>
              </a:rPr>
              <a:t>activités</a:t>
            </a:r>
            <a:r>
              <a:rPr dirty="0" sz="2400" spc="-60">
                <a:solidFill>
                  <a:srgbClr val="1223B8"/>
                </a:solidFill>
              </a:rPr>
              <a:t> </a:t>
            </a:r>
            <a:r>
              <a:rPr dirty="0" sz="2400" spc="-10">
                <a:solidFill>
                  <a:srgbClr val="1223B8"/>
                </a:solidFill>
              </a:rPr>
              <a:t>effectuées</a:t>
            </a:r>
            <a:endParaRPr sz="2400"/>
          </a:p>
          <a:p>
            <a:pPr marL="289560" marR="38100">
              <a:lnSpc>
                <a:spcPct val="100000"/>
              </a:lnSpc>
              <a:spcBef>
                <a:spcPts val="625"/>
              </a:spcBef>
            </a:pPr>
            <a:r>
              <a:rPr dirty="0" spc="-10" b="0">
                <a:latin typeface="Calibri"/>
                <a:cs typeface="Calibri"/>
              </a:rPr>
              <a:t>Encadrements,</a:t>
            </a:r>
            <a:r>
              <a:rPr dirty="0" spc="-35" b="0">
                <a:latin typeface="Calibri"/>
                <a:cs typeface="Calibri"/>
              </a:rPr>
              <a:t> </a:t>
            </a:r>
            <a:r>
              <a:rPr dirty="0" spc="-10" b="0">
                <a:latin typeface="Calibri"/>
                <a:cs typeface="Calibri"/>
              </a:rPr>
              <a:t>exigences</a:t>
            </a:r>
            <a:r>
              <a:rPr dirty="0" spc="-30" b="0">
                <a:latin typeface="Calibri"/>
                <a:cs typeface="Calibri"/>
              </a:rPr>
              <a:t> </a:t>
            </a:r>
            <a:r>
              <a:rPr dirty="0" b="0">
                <a:latin typeface="Calibri"/>
                <a:cs typeface="Calibri"/>
              </a:rPr>
              <a:t>de</a:t>
            </a:r>
            <a:r>
              <a:rPr dirty="0" spc="-40" b="0">
                <a:latin typeface="Calibri"/>
                <a:cs typeface="Calibri"/>
              </a:rPr>
              <a:t> </a:t>
            </a:r>
            <a:r>
              <a:rPr dirty="0" spc="-10" b="0">
                <a:latin typeface="Calibri"/>
                <a:cs typeface="Calibri"/>
              </a:rPr>
              <a:t>raccordement,</a:t>
            </a:r>
            <a:r>
              <a:rPr dirty="0" spc="-30" b="0">
                <a:latin typeface="Calibri"/>
                <a:cs typeface="Calibri"/>
              </a:rPr>
              <a:t> </a:t>
            </a:r>
            <a:r>
              <a:rPr dirty="0" b="0">
                <a:latin typeface="Calibri"/>
                <a:cs typeface="Calibri"/>
              </a:rPr>
              <a:t>R&amp;D,</a:t>
            </a:r>
            <a:r>
              <a:rPr dirty="0" spc="-55" b="0">
                <a:latin typeface="Calibri"/>
                <a:cs typeface="Calibri"/>
              </a:rPr>
              <a:t> </a:t>
            </a:r>
            <a:r>
              <a:rPr dirty="0" spc="-10" b="0">
                <a:latin typeface="Calibri"/>
                <a:cs typeface="Calibri"/>
              </a:rPr>
              <a:t>pérennité, </a:t>
            </a:r>
            <a:r>
              <a:rPr dirty="0" b="0">
                <a:latin typeface="Calibri"/>
                <a:cs typeface="Calibri"/>
              </a:rPr>
              <a:t>support</a:t>
            </a:r>
            <a:r>
              <a:rPr dirty="0" spc="-45" b="0">
                <a:latin typeface="Calibri"/>
                <a:cs typeface="Calibri"/>
              </a:rPr>
              <a:t> </a:t>
            </a:r>
            <a:r>
              <a:rPr dirty="0" b="0">
                <a:latin typeface="Calibri"/>
                <a:cs typeface="Calibri"/>
              </a:rPr>
              <a:t>à</a:t>
            </a:r>
            <a:r>
              <a:rPr dirty="0" spc="-45" b="0">
                <a:latin typeface="Calibri"/>
                <a:cs typeface="Calibri"/>
              </a:rPr>
              <a:t> </a:t>
            </a:r>
            <a:r>
              <a:rPr dirty="0" spc="-20" b="0">
                <a:latin typeface="Calibri"/>
                <a:cs typeface="Calibri"/>
              </a:rPr>
              <a:t>l’exploitant, </a:t>
            </a:r>
            <a:r>
              <a:rPr dirty="0" b="0">
                <a:latin typeface="Calibri"/>
                <a:cs typeface="Calibri"/>
              </a:rPr>
              <a:t>analyse</a:t>
            </a:r>
            <a:r>
              <a:rPr dirty="0" spc="-20" b="0">
                <a:latin typeface="Calibri"/>
                <a:cs typeface="Calibri"/>
              </a:rPr>
              <a:t> d’événements, </a:t>
            </a:r>
            <a:r>
              <a:rPr dirty="0" spc="-10" b="0">
                <a:latin typeface="Calibri"/>
                <a:cs typeface="Calibri"/>
              </a:rPr>
              <a:t>développement d’outils/modèle,</a:t>
            </a:r>
            <a:r>
              <a:rPr dirty="0" spc="-80" b="0">
                <a:latin typeface="Calibri"/>
                <a:cs typeface="Calibri"/>
              </a:rPr>
              <a:t> </a:t>
            </a:r>
            <a:r>
              <a:rPr dirty="0" b="0">
                <a:latin typeface="Calibri"/>
                <a:cs typeface="Calibri"/>
              </a:rPr>
              <a:t>participation</a:t>
            </a:r>
            <a:r>
              <a:rPr dirty="0" spc="-60" b="0">
                <a:latin typeface="Calibri"/>
                <a:cs typeface="Calibri"/>
              </a:rPr>
              <a:t> </a:t>
            </a:r>
            <a:r>
              <a:rPr dirty="0" b="0">
                <a:latin typeface="Calibri"/>
                <a:cs typeface="Calibri"/>
              </a:rPr>
              <a:t>à</a:t>
            </a:r>
            <a:r>
              <a:rPr dirty="0" spc="-70" b="0">
                <a:latin typeface="Calibri"/>
                <a:cs typeface="Calibri"/>
              </a:rPr>
              <a:t> </a:t>
            </a:r>
            <a:r>
              <a:rPr dirty="0" b="0">
                <a:latin typeface="Calibri"/>
                <a:cs typeface="Calibri"/>
              </a:rPr>
              <a:t>des</a:t>
            </a:r>
            <a:r>
              <a:rPr dirty="0" spc="-80" b="0">
                <a:latin typeface="Calibri"/>
                <a:cs typeface="Calibri"/>
              </a:rPr>
              <a:t> </a:t>
            </a:r>
            <a:r>
              <a:rPr dirty="0" b="0">
                <a:latin typeface="Calibri"/>
                <a:cs typeface="Calibri"/>
              </a:rPr>
              <a:t>comités</a:t>
            </a:r>
            <a:r>
              <a:rPr dirty="0" spc="-70" b="0">
                <a:latin typeface="Calibri"/>
                <a:cs typeface="Calibri"/>
              </a:rPr>
              <a:t> </a:t>
            </a:r>
            <a:r>
              <a:rPr dirty="0" b="0">
                <a:latin typeface="Calibri"/>
                <a:cs typeface="Calibri"/>
              </a:rPr>
              <a:t>externes</a:t>
            </a:r>
            <a:r>
              <a:rPr dirty="0" spc="-40" b="0">
                <a:latin typeface="Calibri"/>
                <a:cs typeface="Calibri"/>
              </a:rPr>
              <a:t> </a:t>
            </a:r>
            <a:r>
              <a:rPr dirty="0" sz="1800" spc="-10" b="0">
                <a:latin typeface="Calibri"/>
                <a:cs typeface="Calibri"/>
              </a:rPr>
              <a:t>(NERC, </a:t>
            </a:r>
            <a:r>
              <a:rPr dirty="0" sz="1800" b="0">
                <a:latin typeface="Calibri"/>
                <a:cs typeface="Calibri"/>
              </a:rPr>
              <a:t>NPCC,</a:t>
            </a:r>
            <a:r>
              <a:rPr dirty="0" sz="1800" spc="-25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IEEE)</a:t>
            </a:r>
            <a:r>
              <a:rPr dirty="0" b="0">
                <a:latin typeface="Calibri"/>
                <a:cs typeface="Calibri"/>
              </a:rPr>
              <a:t>,</a:t>
            </a:r>
            <a:r>
              <a:rPr dirty="0" spc="-55" b="0">
                <a:latin typeface="Calibri"/>
                <a:cs typeface="Calibri"/>
              </a:rPr>
              <a:t> </a:t>
            </a:r>
            <a:r>
              <a:rPr dirty="0" spc="-20" b="0">
                <a:latin typeface="Calibri"/>
                <a:cs typeface="Calibri"/>
              </a:rPr>
              <a:t>etc.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10" name="object 10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952231" y="1158239"/>
            <a:ext cx="3403091" cy="4640580"/>
          </a:xfrm>
          <a:prstGeom prst="rect">
            <a:avLst/>
          </a:prstGeom>
        </p:spPr>
      </p:pic>
      <p:sp>
        <p:nvSpPr>
          <p:cNvPr id="11" name="object 11" descr=""/>
          <p:cNvSpPr txBox="1"/>
          <p:nvPr/>
        </p:nvSpPr>
        <p:spPr>
          <a:xfrm>
            <a:off x="2476314" y="6322567"/>
            <a:ext cx="3580129" cy="330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380"/>
              </a:lnSpc>
            </a:pPr>
            <a:r>
              <a:rPr dirty="0" sz="2400" spc="-10" b="1">
                <a:solidFill>
                  <a:srgbClr val="1223B8"/>
                </a:solidFill>
                <a:latin typeface="Calibri"/>
                <a:cs typeface="Calibri"/>
              </a:rPr>
              <a:t>C’est</a:t>
            </a:r>
            <a:r>
              <a:rPr dirty="0" sz="2400" spc="-65" b="1">
                <a:solidFill>
                  <a:srgbClr val="1223B8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1223B8"/>
                </a:solidFill>
                <a:latin typeface="Calibri"/>
                <a:cs typeface="Calibri"/>
              </a:rPr>
              <a:t>gros</a:t>
            </a:r>
            <a:r>
              <a:rPr dirty="0" sz="2400" spc="-90" b="1">
                <a:solidFill>
                  <a:srgbClr val="1223B8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1223B8"/>
                </a:solidFill>
                <a:latin typeface="Calibri"/>
                <a:cs typeface="Calibri"/>
              </a:rPr>
              <a:t>et</a:t>
            </a:r>
            <a:r>
              <a:rPr dirty="0" sz="2400" spc="-75" b="1">
                <a:solidFill>
                  <a:srgbClr val="1223B8"/>
                </a:solidFill>
                <a:latin typeface="Calibri"/>
                <a:cs typeface="Calibri"/>
              </a:rPr>
              <a:t> </a:t>
            </a:r>
            <a:r>
              <a:rPr dirty="0" sz="2400" spc="-25" b="1">
                <a:solidFill>
                  <a:srgbClr val="1223B8"/>
                </a:solidFill>
                <a:latin typeface="Calibri"/>
                <a:cs typeface="Calibri"/>
              </a:rPr>
              <a:t>c’est</a:t>
            </a:r>
            <a:r>
              <a:rPr dirty="0" sz="2400" spc="-75" b="1">
                <a:solidFill>
                  <a:srgbClr val="1223B8"/>
                </a:solidFill>
                <a:latin typeface="Calibri"/>
                <a:cs typeface="Calibri"/>
              </a:rPr>
              <a:t> </a:t>
            </a:r>
            <a:r>
              <a:rPr dirty="0" sz="2400" spc="-10" b="1">
                <a:solidFill>
                  <a:srgbClr val="1223B8"/>
                </a:solidFill>
                <a:latin typeface="Calibri"/>
                <a:cs typeface="Calibri"/>
              </a:rPr>
              <a:t>complexe!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9900800" y="6599693"/>
            <a:ext cx="2198370" cy="1657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50"/>
              </a:lnSpc>
            </a:pPr>
            <a:r>
              <a:rPr dirty="0" sz="1100">
                <a:solidFill>
                  <a:srgbClr val="888888"/>
                </a:solidFill>
                <a:latin typeface="Calibri"/>
                <a:cs typeface="Calibri"/>
              </a:rPr>
              <a:t>Groupe –</a:t>
            </a:r>
            <a:r>
              <a:rPr dirty="0" sz="11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TransÉnergie </a:t>
            </a:r>
            <a:r>
              <a:rPr dirty="0" sz="1100">
                <a:solidFill>
                  <a:srgbClr val="888888"/>
                </a:solidFill>
                <a:latin typeface="Calibri"/>
                <a:cs typeface="Calibri"/>
              </a:rPr>
              <a:t>et </a:t>
            </a: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équipement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50"/>
              <a:t>7</a:t>
            </a:fld>
          </a:p>
        </p:txBody>
      </p:sp>
    </p:spTree>
  </p:cSld>
  <p:clrMapOvr>
    <a:masterClrMapping/>
  </p:clrMapOvr>
  <p:transition spd="med">
    <p:fade thruBlk="0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618912" y="168655"/>
            <a:ext cx="401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Public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/>
              <a:t>Introduction</a:t>
            </a:r>
            <a:r>
              <a:rPr dirty="0" spc="-20"/>
              <a:t> </a:t>
            </a:r>
            <a:r>
              <a:rPr dirty="0"/>
              <a:t>à</a:t>
            </a:r>
            <a:r>
              <a:rPr dirty="0" spc="-65"/>
              <a:t> </a:t>
            </a:r>
            <a:r>
              <a:rPr dirty="0"/>
              <a:t>la</a:t>
            </a:r>
            <a:r>
              <a:rPr dirty="0" spc="-55"/>
              <a:t> </a:t>
            </a:r>
            <a:r>
              <a:rPr dirty="0" spc="-10"/>
              <a:t>planification</a:t>
            </a: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2" y="1706880"/>
            <a:ext cx="178307" cy="178307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2" y="2392680"/>
            <a:ext cx="178307" cy="178307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1049850" y="2302257"/>
            <a:ext cx="2319655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Conception</a:t>
            </a:r>
            <a:r>
              <a:rPr dirty="0" sz="2000" spc="-50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3366"/>
                </a:solidFill>
                <a:latin typeface="Calibri"/>
                <a:cs typeface="Calibri"/>
              </a:rPr>
              <a:t>du</a:t>
            </a:r>
            <a:r>
              <a:rPr dirty="0" sz="2000" spc="-25" b="1">
                <a:solidFill>
                  <a:srgbClr val="003366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3366"/>
                </a:solidFill>
                <a:latin typeface="Calibri"/>
                <a:cs typeface="Calibri"/>
              </a:rPr>
              <a:t>réseau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2" y="2773680"/>
            <a:ext cx="178307" cy="1783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2" y="3459480"/>
            <a:ext cx="178307" cy="178307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182" y="4663440"/>
            <a:ext cx="178307" cy="178307"/>
          </a:xfrm>
          <a:prstGeom prst="rect">
            <a:avLst/>
          </a:prstGeom>
        </p:spPr>
      </p:pic>
      <p:sp>
        <p:nvSpPr>
          <p:cNvPr id="10" name="object 10" descr=""/>
          <p:cNvSpPr txBox="1"/>
          <p:nvPr/>
        </p:nvSpPr>
        <p:spPr>
          <a:xfrm>
            <a:off x="772482" y="2683257"/>
            <a:ext cx="6678930" cy="31349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90195" marR="5080" indent="-635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solidFill>
                  <a:srgbClr val="D9D9D9"/>
                </a:solidFill>
                <a:latin typeface="Calibri"/>
                <a:cs typeface="Calibri"/>
              </a:rPr>
              <a:t>Conception</a:t>
            </a:r>
            <a:r>
              <a:rPr dirty="0" sz="2000" spc="-80" b="1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D9D9D9"/>
                </a:solidFill>
                <a:latin typeface="Calibri"/>
                <a:cs typeface="Calibri"/>
              </a:rPr>
              <a:t>des</a:t>
            </a:r>
            <a:r>
              <a:rPr dirty="0" sz="2000" spc="-45" b="1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D9D9D9"/>
                </a:solidFill>
                <a:latin typeface="Calibri"/>
                <a:cs typeface="Calibri"/>
              </a:rPr>
              <a:t>équipements</a:t>
            </a:r>
            <a:r>
              <a:rPr dirty="0" sz="2000" spc="-85" b="1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9D9D9"/>
                </a:solidFill>
                <a:latin typeface="Calibri"/>
                <a:cs typeface="Calibri"/>
              </a:rPr>
              <a:t>tenant</a:t>
            </a:r>
            <a:r>
              <a:rPr dirty="0" sz="2000" spc="-50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9D9D9"/>
                </a:solidFill>
                <a:latin typeface="Calibri"/>
                <a:cs typeface="Calibri"/>
              </a:rPr>
              <a:t>compte</a:t>
            </a:r>
            <a:r>
              <a:rPr dirty="0" sz="2000" spc="-60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9D9D9"/>
                </a:solidFill>
                <a:latin typeface="Calibri"/>
                <a:cs typeface="Calibri"/>
              </a:rPr>
              <a:t>de</a:t>
            </a:r>
            <a:r>
              <a:rPr dirty="0" sz="2000" spc="-50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9D9D9"/>
                </a:solidFill>
                <a:latin typeface="Calibri"/>
                <a:cs typeface="Calibri"/>
              </a:rPr>
              <a:t>phénomènes </a:t>
            </a:r>
            <a:r>
              <a:rPr dirty="0" sz="2000">
                <a:solidFill>
                  <a:srgbClr val="D9D9D9"/>
                </a:solidFill>
                <a:latin typeface="Calibri"/>
                <a:cs typeface="Calibri"/>
              </a:rPr>
              <a:t>divers</a:t>
            </a:r>
            <a:r>
              <a:rPr dirty="0" sz="2000" spc="-40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9D9D9"/>
                </a:solidFill>
                <a:latin typeface="Calibri"/>
                <a:cs typeface="Calibri"/>
              </a:rPr>
              <a:t>(foudre,</a:t>
            </a:r>
            <a:r>
              <a:rPr dirty="0" sz="2000" spc="-70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9D9D9"/>
                </a:solidFill>
                <a:latin typeface="Calibri"/>
                <a:cs typeface="Calibri"/>
              </a:rPr>
              <a:t>chocs</a:t>
            </a:r>
            <a:r>
              <a:rPr dirty="0" sz="2000" spc="-60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9D9D9"/>
                </a:solidFill>
                <a:latin typeface="Calibri"/>
                <a:cs typeface="Calibri"/>
              </a:rPr>
              <a:t>de</a:t>
            </a:r>
            <a:r>
              <a:rPr dirty="0" sz="2000" spc="-55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9D9D9"/>
                </a:solidFill>
                <a:latin typeface="Calibri"/>
                <a:cs typeface="Calibri"/>
              </a:rPr>
              <a:t>manœuvres,</a:t>
            </a:r>
            <a:r>
              <a:rPr dirty="0" sz="2000" spc="-45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9D9D9"/>
                </a:solidFill>
                <a:latin typeface="Calibri"/>
                <a:cs typeface="Calibri"/>
              </a:rPr>
              <a:t>etc.)</a:t>
            </a:r>
            <a:endParaRPr sz="2000">
              <a:latin typeface="Calibri"/>
              <a:cs typeface="Calibri"/>
            </a:endParaRPr>
          </a:p>
          <a:p>
            <a:pPr marL="289560">
              <a:lnSpc>
                <a:spcPct val="100000"/>
              </a:lnSpc>
              <a:spcBef>
                <a:spcPts val="600"/>
              </a:spcBef>
            </a:pPr>
            <a:r>
              <a:rPr dirty="0" sz="2000" spc="-10" b="1">
                <a:solidFill>
                  <a:srgbClr val="D9D9D9"/>
                </a:solidFill>
                <a:latin typeface="Calibri"/>
                <a:cs typeface="Calibri"/>
              </a:rPr>
              <a:t>Élaboration</a:t>
            </a:r>
            <a:r>
              <a:rPr dirty="0" sz="2000" spc="-55" b="1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D9D9D9"/>
                </a:solidFill>
                <a:latin typeface="Calibri"/>
                <a:cs typeface="Calibri"/>
              </a:rPr>
              <a:t>de</a:t>
            </a:r>
            <a:r>
              <a:rPr dirty="0" sz="2000" spc="-30" b="1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D9D9D9"/>
                </a:solidFill>
                <a:latin typeface="Calibri"/>
                <a:cs typeface="Calibri"/>
              </a:rPr>
              <a:t>projets</a:t>
            </a:r>
            <a:r>
              <a:rPr dirty="0" sz="2000" spc="-45" b="1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9D9D9"/>
                </a:solidFill>
                <a:latin typeface="Calibri"/>
                <a:cs typeface="Calibri"/>
              </a:rPr>
              <a:t>en</a:t>
            </a:r>
            <a:r>
              <a:rPr dirty="0" sz="2000" spc="-40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9D9D9"/>
                </a:solidFill>
                <a:latin typeface="Calibri"/>
                <a:cs typeface="Calibri"/>
              </a:rPr>
              <a:t>fonction</a:t>
            </a:r>
            <a:r>
              <a:rPr dirty="0" sz="2000" spc="-50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9D9D9"/>
                </a:solidFill>
                <a:latin typeface="Calibri"/>
                <a:cs typeface="Calibri"/>
              </a:rPr>
              <a:t>des</a:t>
            </a:r>
            <a:r>
              <a:rPr dirty="0" sz="2000" spc="-35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9D9D9"/>
                </a:solidFill>
                <a:latin typeface="Calibri"/>
                <a:cs typeface="Calibri"/>
              </a:rPr>
              <a:t>besoins</a:t>
            </a:r>
            <a:r>
              <a:rPr dirty="0" sz="2000" spc="-35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9D9D9"/>
                </a:solidFill>
                <a:latin typeface="Calibri"/>
                <a:cs typeface="Calibri"/>
              </a:rPr>
              <a:t>des</a:t>
            </a:r>
            <a:r>
              <a:rPr dirty="0" sz="2000" spc="-30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9D9D9"/>
                </a:solidFill>
                <a:latin typeface="Calibri"/>
                <a:cs typeface="Calibri"/>
              </a:rPr>
              <a:t>clients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125"/>
              </a:spcBef>
            </a:pPr>
            <a:endParaRPr sz="2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2400" spc="-20" b="1">
                <a:solidFill>
                  <a:srgbClr val="D9D9D9"/>
                </a:solidFill>
                <a:latin typeface="Calibri"/>
                <a:cs typeface="Calibri"/>
              </a:rPr>
              <a:t>D’autres</a:t>
            </a:r>
            <a:r>
              <a:rPr dirty="0" sz="2400" spc="-55" b="1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D9D9D9"/>
                </a:solidFill>
                <a:latin typeface="Calibri"/>
                <a:cs typeface="Calibri"/>
              </a:rPr>
              <a:t>activités</a:t>
            </a:r>
            <a:r>
              <a:rPr dirty="0" sz="2400" spc="-40" b="1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400" spc="-10" b="1">
                <a:solidFill>
                  <a:srgbClr val="D9D9D9"/>
                </a:solidFill>
                <a:latin typeface="Calibri"/>
                <a:cs typeface="Calibri"/>
              </a:rPr>
              <a:t>effectuées</a:t>
            </a:r>
            <a:r>
              <a:rPr dirty="0" sz="2400" spc="-50" b="1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D9D9D9"/>
                </a:solidFill>
                <a:latin typeface="Calibri"/>
                <a:cs typeface="Calibri"/>
              </a:rPr>
              <a:t>en</a:t>
            </a:r>
            <a:r>
              <a:rPr dirty="0" sz="2400" spc="-60" b="1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400" spc="-10" b="1">
                <a:solidFill>
                  <a:srgbClr val="D9D9D9"/>
                </a:solidFill>
                <a:latin typeface="Calibri"/>
                <a:cs typeface="Calibri"/>
              </a:rPr>
              <a:t>planification</a:t>
            </a:r>
            <a:endParaRPr sz="2400">
              <a:latin typeface="Calibri"/>
              <a:cs typeface="Calibri"/>
            </a:endParaRPr>
          </a:p>
          <a:p>
            <a:pPr marL="289560" marR="38100">
              <a:lnSpc>
                <a:spcPct val="100000"/>
              </a:lnSpc>
              <a:spcBef>
                <a:spcPts val="625"/>
              </a:spcBef>
            </a:pPr>
            <a:r>
              <a:rPr dirty="0" sz="2000" spc="-10">
                <a:solidFill>
                  <a:srgbClr val="D9D9D9"/>
                </a:solidFill>
                <a:latin typeface="Calibri"/>
                <a:cs typeface="Calibri"/>
              </a:rPr>
              <a:t>Encadrements,</a:t>
            </a:r>
            <a:r>
              <a:rPr dirty="0" sz="2000" spc="-35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9D9D9"/>
                </a:solidFill>
                <a:latin typeface="Calibri"/>
                <a:cs typeface="Calibri"/>
              </a:rPr>
              <a:t>exigences</a:t>
            </a:r>
            <a:r>
              <a:rPr dirty="0" sz="2000" spc="-30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9D9D9"/>
                </a:solidFill>
                <a:latin typeface="Calibri"/>
                <a:cs typeface="Calibri"/>
              </a:rPr>
              <a:t>de</a:t>
            </a:r>
            <a:r>
              <a:rPr dirty="0" sz="2000" spc="-40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9D9D9"/>
                </a:solidFill>
                <a:latin typeface="Calibri"/>
                <a:cs typeface="Calibri"/>
              </a:rPr>
              <a:t>raccordement,</a:t>
            </a:r>
            <a:r>
              <a:rPr dirty="0" sz="2000" spc="-30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9D9D9"/>
                </a:solidFill>
                <a:latin typeface="Calibri"/>
                <a:cs typeface="Calibri"/>
              </a:rPr>
              <a:t>R&amp;D,</a:t>
            </a:r>
            <a:r>
              <a:rPr dirty="0" sz="2000" spc="-55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9D9D9"/>
                </a:solidFill>
                <a:latin typeface="Calibri"/>
                <a:cs typeface="Calibri"/>
              </a:rPr>
              <a:t>pérennité, </a:t>
            </a:r>
            <a:r>
              <a:rPr dirty="0" sz="2000">
                <a:solidFill>
                  <a:srgbClr val="D9D9D9"/>
                </a:solidFill>
                <a:latin typeface="Calibri"/>
                <a:cs typeface="Calibri"/>
              </a:rPr>
              <a:t>support</a:t>
            </a:r>
            <a:r>
              <a:rPr dirty="0" sz="2000" spc="-45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9D9D9"/>
                </a:solidFill>
                <a:latin typeface="Calibri"/>
                <a:cs typeface="Calibri"/>
              </a:rPr>
              <a:t>à</a:t>
            </a:r>
            <a:r>
              <a:rPr dirty="0" sz="2000" spc="-45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 spc="-20">
                <a:solidFill>
                  <a:srgbClr val="D9D9D9"/>
                </a:solidFill>
                <a:latin typeface="Calibri"/>
                <a:cs typeface="Calibri"/>
              </a:rPr>
              <a:t>l’exploitant, </a:t>
            </a:r>
            <a:r>
              <a:rPr dirty="0" sz="2000">
                <a:solidFill>
                  <a:srgbClr val="D9D9D9"/>
                </a:solidFill>
                <a:latin typeface="Calibri"/>
                <a:cs typeface="Calibri"/>
              </a:rPr>
              <a:t>analyse</a:t>
            </a:r>
            <a:r>
              <a:rPr dirty="0" sz="2000" spc="-20">
                <a:solidFill>
                  <a:srgbClr val="D9D9D9"/>
                </a:solidFill>
                <a:latin typeface="Calibri"/>
                <a:cs typeface="Calibri"/>
              </a:rPr>
              <a:t> d’événements, </a:t>
            </a:r>
            <a:r>
              <a:rPr dirty="0" sz="2000" spc="-10">
                <a:solidFill>
                  <a:srgbClr val="D9D9D9"/>
                </a:solidFill>
                <a:latin typeface="Calibri"/>
                <a:cs typeface="Calibri"/>
              </a:rPr>
              <a:t>développement d’outils/modèle,</a:t>
            </a:r>
            <a:r>
              <a:rPr dirty="0" sz="2000" spc="-80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9D9D9"/>
                </a:solidFill>
                <a:latin typeface="Calibri"/>
                <a:cs typeface="Calibri"/>
              </a:rPr>
              <a:t>participation</a:t>
            </a:r>
            <a:r>
              <a:rPr dirty="0" sz="2000" spc="-60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9D9D9"/>
                </a:solidFill>
                <a:latin typeface="Calibri"/>
                <a:cs typeface="Calibri"/>
              </a:rPr>
              <a:t>à</a:t>
            </a:r>
            <a:r>
              <a:rPr dirty="0" sz="2000" spc="-70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9D9D9"/>
                </a:solidFill>
                <a:latin typeface="Calibri"/>
                <a:cs typeface="Calibri"/>
              </a:rPr>
              <a:t>des</a:t>
            </a:r>
            <a:r>
              <a:rPr dirty="0" sz="2000" spc="-80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9D9D9"/>
                </a:solidFill>
                <a:latin typeface="Calibri"/>
                <a:cs typeface="Calibri"/>
              </a:rPr>
              <a:t>comités</a:t>
            </a:r>
            <a:r>
              <a:rPr dirty="0" sz="2000" spc="-70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9D9D9"/>
                </a:solidFill>
                <a:latin typeface="Calibri"/>
                <a:cs typeface="Calibri"/>
              </a:rPr>
              <a:t>externes</a:t>
            </a:r>
            <a:r>
              <a:rPr dirty="0" sz="2000" spc="-40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D9D9D9"/>
                </a:solidFill>
                <a:latin typeface="Calibri"/>
                <a:cs typeface="Calibri"/>
              </a:rPr>
              <a:t>(NERC, </a:t>
            </a:r>
            <a:r>
              <a:rPr dirty="0" sz="1800">
                <a:solidFill>
                  <a:srgbClr val="D9D9D9"/>
                </a:solidFill>
                <a:latin typeface="Calibri"/>
                <a:cs typeface="Calibri"/>
              </a:rPr>
              <a:t>NPCC,</a:t>
            </a:r>
            <a:r>
              <a:rPr dirty="0" sz="1800" spc="-25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D9D9D9"/>
                </a:solidFill>
                <a:latin typeface="Calibri"/>
                <a:cs typeface="Calibri"/>
              </a:rPr>
              <a:t>IEEE)</a:t>
            </a:r>
            <a:r>
              <a:rPr dirty="0" sz="2000">
                <a:solidFill>
                  <a:srgbClr val="D9D9D9"/>
                </a:solidFill>
                <a:latin typeface="Calibri"/>
                <a:cs typeface="Calibri"/>
              </a:rPr>
              <a:t>,</a:t>
            </a:r>
            <a:r>
              <a:rPr dirty="0" sz="2000" spc="-55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 spc="-20">
                <a:solidFill>
                  <a:srgbClr val="D9D9D9"/>
                </a:solidFill>
                <a:latin typeface="Calibri"/>
                <a:cs typeface="Calibri"/>
              </a:rPr>
              <a:t>etc.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11" name="object 11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952231" y="1158239"/>
            <a:ext cx="3403091" cy="4640580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565404" y="2272283"/>
            <a:ext cx="3154680" cy="448309"/>
            <a:chOff x="565404" y="2272283"/>
            <a:chExt cx="3154680" cy="448309"/>
          </a:xfrm>
        </p:grpSpPr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65404" y="2272283"/>
              <a:ext cx="3154679" cy="448055"/>
            </a:xfrm>
            <a:prstGeom prst="rect">
              <a:avLst/>
            </a:prstGeom>
          </p:spPr>
        </p:pic>
        <p:sp>
          <p:nvSpPr>
            <p:cNvPr id="14" name="object 14" descr=""/>
            <p:cNvSpPr/>
            <p:nvPr/>
          </p:nvSpPr>
          <p:spPr>
            <a:xfrm>
              <a:off x="608075" y="2295145"/>
              <a:ext cx="3069590" cy="363220"/>
            </a:xfrm>
            <a:custGeom>
              <a:avLst/>
              <a:gdLst/>
              <a:ahLst/>
              <a:cxnLst/>
              <a:rect l="l" t="t" r="r" b="b"/>
              <a:pathLst>
                <a:path w="3069590" h="363219">
                  <a:moveTo>
                    <a:pt x="3008884" y="0"/>
                  </a:moveTo>
                  <a:lnTo>
                    <a:pt x="60452" y="0"/>
                  </a:lnTo>
                  <a:lnTo>
                    <a:pt x="36920" y="4750"/>
                  </a:lnTo>
                  <a:lnTo>
                    <a:pt x="17705" y="17705"/>
                  </a:lnTo>
                  <a:lnTo>
                    <a:pt x="4750" y="36920"/>
                  </a:lnTo>
                  <a:lnTo>
                    <a:pt x="0" y="60451"/>
                  </a:lnTo>
                  <a:lnTo>
                    <a:pt x="0" y="302259"/>
                  </a:lnTo>
                  <a:lnTo>
                    <a:pt x="4750" y="325791"/>
                  </a:lnTo>
                  <a:lnTo>
                    <a:pt x="17705" y="345006"/>
                  </a:lnTo>
                  <a:lnTo>
                    <a:pt x="36920" y="357961"/>
                  </a:lnTo>
                  <a:lnTo>
                    <a:pt x="60452" y="362711"/>
                  </a:lnTo>
                  <a:lnTo>
                    <a:pt x="3008884" y="362711"/>
                  </a:lnTo>
                  <a:lnTo>
                    <a:pt x="3032415" y="357961"/>
                  </a:lnTo>
                  <a:lnTo>
                    <a:pt x="3051630" y="345006"/>
                  </a:lnTo>
                  <a:lnTo>
                    <a:pt x="3064585" y="325791"/>
                  </a:lnTo>
                  <a:lnTo>
                    <a:pt x="3069336" y="302259"/>
                  </a:lnTo>
                  <a:lnTo>
                    <a:pt x="3069336" y="60451"/>
                  </a:lnTo>
                  <a:lnTo>
                    <a:pt x="3064585" y="36920"/>
                  </a:lnTo>
                  <a:lnTo>
                    <a:pt x="3051630" y="17705"/>
                  </a:lnTo>
                  <a:lnTo>
                    <a:pt x="3032415" y="4750"/>
                  </a:lnTo>
                  <a:lnTo>
                    <a:pt x="3008884" y="0"/>
                  </a:lnTo>
                  <a:close/>
                </a:path>
              </a:pathLst>
            </a:custGeom>
            <a:solidFill>
              <a:srgbClr val="1223B8">
                <a:alpha val="30194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 txBox="1"/>
          <p:nvPr/>
        </p:nvSpPr>
        <p:spPr>
          <a:xfrm>
            <a:off x="772482" y="1076540"/>
            <a:ext cx="6423025" cy="1408430"/>
          </a:xfrm>
          <a:prstGeom prst="rect">
            <a:avLst/>
          </a:prstGeom>
        </p:spPr>
        <p:txBody>
          <a:bodyPr wrap="square" lIns="0" tIns="10731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44"/>
              </a:spcBef>
            </a:pPr>
            <a:r>
              <a:rPr dirty="0" sz="2400" b="1">
                <a:solidFill>
                  <a:srgbClr val="D9D9D9"/>
                </a:solidFill>
                <a:latin typeface="Calibri"/>
                <a:cs typeface="Calibri"/>
              </a:rPr>
              <a:t>Les</a:t>
            </a:r>
            <a:r>
              <a:rPr dirty="0" sz="2400" spc="-60" b="1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D9D9D9"/>
                </a:solidFill>
                <a:latin typeface="Calibri"/>
                <a:cs typeface="Calibri"/>
              </a:rPr>
              <a:t>4</a:t>
            </a:r>
            <a:r>
              <a:rPr dirty="0" sz="2400" spc="-50" b="1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D9D9D9"/>
                </a:solidFill>
                <a:latin typeface="Calibri"/>
                <a:cs typeface="Calibri"/>
              </a:rPr>
              <a:t>grands</a:t>
            </a:r>
            <a:r>
              <a:rPr dirty="0" sz="2400" spc="-45" b="1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D9D9D9"/>
                </a:solidFill>
                <a:latin typeface="Calibri"/>
                <a:cs typeface="Calibri"/>
              </a:rPr>
              <a:t>principes</a:t>
            </a:r>
            <a:r>
              <a:rPr dirty="0" sz="2400" spc="-40" b="1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D9D9D9"/>
                </a:solidFill>
                <a:latin typeface="Calibri"/>
                <a:cs typeface="Calibri"/>
              </a:rPr>
              <a:t>de</a:t>
            </a:r>
            <a:r>
              <a:rPr dirty="0" sz="2400" spc="-45" b="1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D9D9D9"/>
                </a:solidFill>
                <a:latin typeface="Calibri"/>
                <a:cs typeface="Calibri"/>
              </a:rPr>
              <a:t>la</a:t>
            </a:r>
            <a:r>
              <a:rPr dirty="0" sz="2400" spc="-45" b="1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400" spc="-10" b="1">
                <a:solidFill>
                  <a:srgbClr val="D9D9D9"/>
                </a:solidFill>
                <a:latin typeface="Calibri"/>
                <a:cs typeface="Calibri"/>
              </a:rPr>
              <a:t>planification</a:t>
            </a:r>
            <a:endParaRPr sz="2400">
              <a:latin typeface="Calibri"/>
              <a:cs typeface="Calibri"/>
            </a:endParaRPr>
          </a:p>
          <a:p>
            <a:pPr marL="290195" marR="97790" indent="-635">
              <a:lnSpc>
                <a:spcPct val="100000"/>
              </a:lnSpc>
              <a:spcBef>
                <a:spcPts val="630"/>
              </a:spcBef>
            </a:pPr>
            <a:r>
              <a:rPr dirty="0" sz="2000" spc="-10">
                <a:solidFill>
                  <a:srgbClr val="D9D9D9"/>
                </a:solidFill>
                <a:latin typeface="Calibri"/>
                <a:cs typeface="Calibri"/>
              </a:rPr>
              <a:t>Établissement</a:t>
            </a:r>
            <a:r>
              <a:rPr dirty="0" sz="2000" spc="-25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9D9D9"/>
                </a:solidFill>
                <a:latin typeface="Calibri"/>
                <a:cs typeface="Calibri"/>
              </a:rPr>
              <a:t>des</a:t>
            </a:r>
            <a:r>
              <a:rPr dirty="0" sz="2000" spc="-40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D9D9D9"/>
                </a:solidFill>
                <a:latin typeface="Calibri"/>
                <a:cs typeface="Calibri"/>
              </a:rPr>
              <a:t>critères</a:t>
            </a:r>
            <a:r>
              <a:rPr dirty="0" sz="2000" spc="-40" b="1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D9D9D9"/>
                </a:solidFill>
                <a:latin typeface="Calibri"/>
                <a:cs typeface="Calibri"/>
              </a:rPr>
              <a:t>de</a:t>
            </a:r>
            <a:r>
              <a:rPr dirty="0" sz="2000" spc="-50" b="1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D9D9D9"/>
                </a:solidFill>
                <a:latin typeface="Calibri"/>
                <a:cs typeface="Calibri"/>
              </a:rPr>
              <a:t>conception</a:t>
            </a:r>
            <a:r>
              <a:rPr dirty="0" sz="2000" spc="-70" b="1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9D9D9"/>
                </a:solidFill>
                <a:latin typeface="Calibri"/>
                <a:cs typeface="Calibri"/>
              </a:rPr>
              <a:t>du</a:t>
            </a:r>
            <a:r>
              <a:rPr dirty="0" sz="2000" spc="-60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9D9D9"/>
                </a:solidFill>
                <a:latin typeface="Calibri"/>
                <a:cs typeface="Calibri"/>
              </a:rPr>
              <a:t>réseau</a:t>
            </a:r>
            <a:r>
              <a:rPr dirty="0" sz="2000" spc="-30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9D9D9"/>
                </a:solidFill>
                <a:latin typeface="Calibri"/>
                <a:cs typeface="Calibri"/>
              </a:rPr>
              <a:t>et</a:t>
            </a:r>
            <a:r>
              <a:rPr dirty="0" sz="2000" spc="-45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 spc="-25">
                <a:solidFill>
                  <a:srgbClr val="D9D9D9"/>
                </a:solidFill>
                <a:latin typeface="Calibri"/>
                <a:cs typeface="Calibri"/>
              </a:rPr>
              <a:t>des </a:t>
            </a:r>
            <a:r>
              <a:rPr dirty="0" sz="2000" spc="-10">
                <a:solidFill>
                  <a:srgbClr val="D9D9D9"/>
                </a:solidFill>
                <a:latin typeface="Calibri"/>
                <a:cs typeface="Calibri"/>
              </a:rPr>
              <a:t>caractéristiques</a:t>
            </a:r>
            <a:r>
              <a:rPr dirty="0" sz="2000" spc="-35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9D9D9"/>
                </a:solidFill>
                <a:latin typeface="Calibri"/>
                <a:cs typeface="Calibri"/>
              </a:rPr>
              <a:t>techniques</a:t>
            </a:r>
            <a:r>
              <a:rPr dirty="0" sz="2000" spc="-50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D9D9D9"/>
                </a:solidFill>
                <a:latin typeface="Calibri"/>
                <a:cs typeface="Calibri"/>
              </a:rPr>
              <a:t>des</a:t>
            </a:r>
            <a:r>
              <a:rPr dirty="0" sz="2000" spc="-50">
                <a:solidFill>
                  <a:srgbClr val="D9D9D9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D9D9D9"/>
                </a:solidFill>
                <a:latin typeface="Calibri"/>
                <a:cs typeface="Calibri"/>
              </a:rPr>
              <a:t>équipements</a:t>
            </a:r>
            <a:endParaRPr sz="2000">
              <a:latin typeface="Calibri"/>
              <a:cs typeface="Calibri"/>
            </a:endParaRPr>
          </a:p>
          <a:p>
            <a:pPr marL="2952750">
              <a:lnSpc>
                <a:spcPts val="1835"/>
              </a:lnSpc>
            </a:pPr>
            <a:r>
              <a:rPr dirty="0" sz="1600" b="1">
                <a:solidFill>
                  <a:srgbClr val="FF9B00"/>
                </a:solidFill>
                <a:latin typeface="Calibri"/>
                <a:cs typeface="Calibri"/>
              </a:rPr>
              <a:t>Sujet</a:t>
            </a:r>
            <a:r>
              <a:rPr dirty="0" sz="1600" spc="-5" b="1">
                <a:solidFill>
                  <a:srgbClr val="FF9B00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FF9B00"/>
                </a:solidFill>
                <a:latin typeface="Calibri"/>
                <a:cs typeface="Calibri"/>
              </a:rPr>
              <a:t>de</a:t>
            </a:r>
            <a:r>
              <a:rPr dirty="0" sz="1600" spc="-30" b="1">
                <a:solidFill>
                  <a:srgbClr val="FF9B00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FF9B00"/>
                </a:solidFill>
                <a:latin typeface="Calibri"/>
                <a:cs typeface="Calibri"/>
              </a:rPr>
              <a:t>la</a:t>
            </a:r>
            <a:r>
              <a:rPr dirty="0" sz="1600" spc="-30" b="1">
                <a:solidFill>
                  <a:srgbClr val="FF9B00"/>
                </a:solidFill>
                <a:latin typeface="Calibri"/>
                <a:cs typeface="Calibri"/>
              </a:rPr>
              <a:t> </a:t>
            </a:r>
            <a:r>
              <a:rPr dirty="0" sz="1600" spc="-10" b="1">
                <a:solidFill>
                  <a:srgbClr val="FF9B00"/>
                </a:solidFill>
                <a:latin typeface="Calibri"/>
                <a:cs typeface="Calibri"/>
              </a:rPr>
              <a:t>présentation</a:t>
            </a:r>
            <a:r>
              <a:rPr dirty="0" sz="1600" spc="-20" b="1">
                <a:solidFill>
                  <a:srgbClr val="FF9B00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FF9B00"/>
                </a:solidFill>
                <a:latin typeface="Calibri"/>
                <a:cs typeface="Calibri"/>
              </a:rPr>
              <a:t>en</a:t>
            </a:r>
            <a:r>
              <a:rPr dirty="0" sz="1600" spc="-15" b="1">
                <a:solidFill>
                  <a:srgbClr val="FF9B00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FF9B00"/>
                </a:solidFill>
                <a:latin typeface="Calibri"/>
                <a:cs typeface="Calibri"/>
              </a:rPr>
              <a:t>particulier</a:t>
            </a:r>
            <a:r>
              <a:rPr dirty="0" sz="1600" spc="-20" b="1">
                <a:solidFill>
                  <a:srgbClr val="FF9B00"/>
                </a:solidFill>
                <a:latin typeface="Calibri"/>
                <a:cs typeface="Calibri"/>
              </a:rPr>
              <a:t> </a:t>
            </a:r>
            <a:r>
              <a:rPr dirty="0" sz="1600" spc="-25" b="1">
                <a:solidFill>
                  <a:srgbClr val="FF9B00"/>
                </a:solidFill>
                <a:latin typeface="Calibri"/>
                <a:cs typeface="Calibri"/>
              </a:rPr>
              <a:t>les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2476314" y="6322567"/>
            <a:ext cx="3580129" cy="330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380"/>
              </a:lnSpc>
            </a:pPr>
            <a:r>
              <a:rPr dirty="0" sz="2400" spc="-10" b="1">
                <a:solidFill>
                  <a:srgbClr val="1223B8"/>
                </a:solidFill>
                <a:latin typeface="Calibri"/>
                <a:cs typeface="Calibri"/>
              </a:rPr>
              <a:t>C’est</a:t>
            </a:r>
            <a:r>
              <a:rPr dirty="0" sz="2400" spc="-65" b="1">
                <a:solidFill>
                  <a:srgbClr val="1223B8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1223B8"/>
                </a:solidFill>
                <a:latin typeface="Calibri"/>
                <a:cs typeface="Calibri"/>
              </a:rPr>
              <a:t>gros</a:t>
            </a:r>
            <a:r>
              <a:rPr dirty="0" sz="2400" spc="-90" b="1">
                <a:solidFill>
                  <a:srgbClr val="1223B8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1223B8"/>
                </a:solidFill>
                <a:latin typeface="Calibri"/>
                <a:cs typeface="Calibri"/>
              </a:rPr>
              <a:t>et</a:t>
            </a:r>
            <a:r>
              <a:rPr dirty="0" sz="2400" spc="-75" b="1">
                <a:solidFill>
                  <a:srgbClr val="1223B8"/>
                </a:solidFill>
                <a:latin typeface="Calibri"/>
                <a:cs typeface="Calibri"/>
              </a:rPr>
              <a:t> </a:t>
            </a:r>
            <a:r>
              <a:rPr dirty="0" sz="2400" spc="-25" b="1">
                <a:solidFill>
                  <a:srgbClr val="1223B8"/>
                </a:solidFill>
                <a:latin typeface="Calibri"/>
                <a:cs typeface="Calibri"/>
              </a:rPr>
              <a:t>c’est</a:t>
            </a:r>
            <a:r>
              <a:rPr dirty="0" sz="2400" spc="-75" b="1">
                <a:solidFill>
                  <a:srgbClr val="1223B8"/>
                </a:solidFill>
                <a:latin typeface="Calibri"/>
                <a:cs typeface="Calibri"/>
              </a:rPr>
              <a:t> </a:t>
            </a:r>
            <a:r>
              <a:rPr dirty="0" sz="2400" spc="-10" b="1">
                <a:solidFill>
                  <a:srgbClr val="1223B8"/>
                </a:solidFill>
                <a:latin typeface="Calibri"/>
                <a:cs typeface="Calibri"/>
              </a:rPr>
              <a:t>complexe!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9900800" y="6599693"/>
            <a:ext cx="2198370" cy="1657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50"/>
              </a:lnSpc>
            </a:pPr>
            <a:r>
              <a:rPr dirty="0" sz="1100">
                <a:solidFill>
                  <a:srgbClr val="888888"/>
                </a:solidFill>
                <a:latin typeface="Calibri"/>
                <a:cs typeface="Calibri"/>
              </a:rPr>
              <a:t>Groupe –</a:t>
            </a:r>
            <a:r>
              <a:rPr dirty="0" sz="11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TransÉnergie </a:t>
            </a:r>
            <a:r>
              <a:rPr dirty="0" sz="1100">
                <a:solidFill>
                  <a:srgbClr val="888888"/>
                </a:solidFill>
                <a:latin typeface="Calibri"/>
                <a:cs typeface="Calibri"/>
              </a:rPr>
              <a:t>et </a:t>
            </a: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équipement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50"/>
              <a:t>7</a:t>
            </a:fld>
          </a:p>
        </p:txBody>
      </p:sp>
      <p:sp>
        <p:nvSpPr>
          <p:cNvPr id="16" name="object 16" descr=""/>
          <p:cNvSpPr txBox="1"/>
          <p:nvPr/>
        </p:nvSpPr>
        <p:spPr>
          <a:xfrm>
            <a:off x="3713161" y="2460181"/>
            <a:ext cx="156337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b="1">
                <a:solidFill>
                  <a:srgbClr val="FF9B00"/>
                </a:solidFill>
                <a:latin typeface="Calibri"/>
                <a:cs typeface="Calibri"/>
              </a:rPr>
              <a:t>études</a:t>
            </a:r>
            <a:r>
              <a:rPr dirty="0" sz="1600" spc="-70" b="1">
                <a:solidFill>
                  <a:srgbClr val="FF9B00"/>
                </a:solidFill>
                <a:latin typeface="Calibri"/>
                <a:cs typeface="Calibri"/>
              </a:rPr>
              <a:t> </a:t>
            </a:r>
            <a:r>
              <a:rPr dirty="0" sz="1600" spc="-10" b="1">
                <a:solidFill>
                  <a:srgbClr val="FF9B00"/>
                </a:solidFill>
                <a:latin typeface="Calibri"/>
                <a:cs typeface="Calibri"/>
              </a:rPr>
              <a:t>techniques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  <p:transition spd="med">
    <p:fade thruBlk="0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618912" y="168655"/>
            <a:ext cx="401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Public</a:t>
            </a:r>
            <a:endParaRPr sz="12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568183" y="1808988"/>
            <a:ext cx="4398263" cy="3560063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0"/>
              <a:t>Contexte</a:t>
            </a:r>
            <a:r>
              <a:rPr dirty="0" spc="-150"/>
              <a:t> </a:t>
            </a:r>
            <a:r>
              <a:rPr dirty="0" spc="-10"/>
              <a:t>réglementaire</a:t>
            </a:r>
          </a:p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85182" y="1266445"/>
            <a:ext cx="178307" cy="178307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31130" y="1639825"/>
            <a:ext cx="152400" cy="160019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31130" y="2264664"/>
            <a:ext cx="152400" cy="160019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85182" y="2622805"/>
            <a:ext cx="178307" cy="178307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31130" y="2996184"/>
            <a:ext cx="152400" cy="160019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85182" y="3354325"/>
            <a:ext cx="178307" cy="178307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31130" y="3727705"/>
            <a:ext cx="152400" cy="160019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31130" y="4078225"/>
            <a:ext cx="152400" cy="160019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31130" y="4703064"/>
            <a:ext cx="152400" cy="160019"/>
          </a:xfrm>
          <a:prstGeom prst="rect">
            <a:avLst/>
          </a:prstGeom>
        </p:spPr>
      </p:pic>
      <p:sp>
        <p:nvSpPr>
          <p:cNvPr id="14" name="object 14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99060" rIns="0" bIns="0" rtlCol="0" vert="horz">
            <a:spAutoFit/>
          </a:bodyPr>
          <a:lstStyle/>
          <a:p>
            <a:pPr marL="289560">
              <a:lnSpc>
                <a:spcPct val="100000"/>
              </a:lnSpc>
              <a:spcBef>
                <a:spcPts val="780"/>
              </a:spcBef>
            </a:pPr>
            <a:r>
              <a:rPr dirty="0"/>
              <a:t>North</a:t>
            </a:r>
            <a:r>
              <a:rPr dirty="0" spc="-45"/>
              <a:t> </a:t>
            </a:r>
            <a:r>
              <a:rPr dirty="0"/>
              <a:t>American</a:t>
            </a:r>
            <a:r>
              <a:rPr dirty="0" spc="-30"/>
              <a:t> </a:t>
            </a:r>
            <a:r>
              <a:rPr dirty="0"/>
              <a:t>Electric</a:t>
            </a:r>
            <a:r>
              <a:rPr dirty="0" spc="-30"/>
              <a:t> </a:t>
            </a:r>
            <a:r>
              <a:rPr dirty="0"/>
              <a:t>Reliability</a:t>
            </a:r>
            <a:r>
              <a:rPr dirty="0" spc="-25"/>
              <a:t> </a:t>
            </a:r>
            <a:r>
              <a:rPr dirty="0"/>
              <a:t>Corporation</a:t>
            </a:r>
            <a:r>
              <a:rPr dirty="0" spc="-150"/>
              <a:t> </a:t>
            </a:r>
            <a:r>
              <a:rPr dirty="0" sz="1800" spc="-10"/>
              <a:t>(NERC)</a:t>
            </a:r>
            <a:endParaRPr sz="1800"/>
          </a:p>
          <a:p>
            <a:pPr marL="635000" marR="5080">
              <a:lnSpc>
                <a:spcPct val="100000"/>
              </a:lnSpc>
              <a:spcBef>
                <a:spcPts val="605"/>
              </a:spcBef>
            </a:pPr>
            <a:r>
              <a:rPr dirty="0" sz="1800" b="0">
                <a:latin typeface="Calibri"/>
                <a:cs typeface="Calibri"/>
              </a:rPr>
              <a:t>Élabore</a:t>
            </a:r>
            <a:r>
              <a:rPr dirty="0" sz="1800" spc="-35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et</a:t>
            </a:r>
            <a:r>
              <a:rPr dirty="0" sz="1800" spc="-40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applique</a:t>
            </a:r>
            <a:r>
              <a:rPr dirty="0" sz="1800" spc="-30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les</a:t>
            </a:r>
            <a:r>
              <a:rPr dirty="0" sz="1800" spc="-40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critères</a:t>
            </a:r>
            <a:r>
              <a:rPr dirty="0" sz="1800" spc="-20" b="0">
                <a:latin typeface="Calibri"/>
                <a:cs typeface="Calibri"/>
              </a:rPr>
              <a:t> </a:t>
            </a:r>
            <a:r>
              <a:rPr dirty="0" sz="1800" spc="-10" b="0">
                <a:latin typeface="Calibri"/>
                <a:cs typeface="Calibri"/>
              </a:rPr>
              <a:t>d'exploitation</a:t>
            </a:r>
            <a:r>
              <a:rPr dirty="0" sz="1800" spc="-35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et</a:t>
            </a:r>
            <a:r>
              <a:rPr dirty="0" sz="1800" spc="-40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de</a:t>
            </a:r>
            <a:r>
              <a:rPr dirty="0" sz="1800" spc="-40" b="0">
                <a:latin typeface="Calibri"/>
                <a:cs typeface="Calibri"/>
              </a:rPr>
              <a:t> </a:t>
            </a:r>
            <a:r>
              <a:rPr dirty="0" sz="1800" spc="-10" b="0">
                <a:latin typeface="Calibri"/>
                <a:cs typeface="Calibri"/>
              </a:rPr>
              <a:t>planification </a:t>
            </a:r>
            <a:r>
              <a:rPr dirty="0" sz="1800" b="0">
                <a:latin typeface="Calibri"/>
                <a:cs typeface="Calibri"/>
              </a:rPr>
              <a:t>pour</a:t>
            </a:r>
            <a:r>
              <a:rPr dirty="0" sz="1800" spc="-35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un</a:t>
            </a:r>
            <a:r>
              <a:rPr dirty="0" sz="1800" spc="-25" b="0">
                <a:latin typeface="Calibri"/>
                <a:cs typeface="Calibri"/>
              </a:rPr>
              <a:t> </a:t>
            </a:r>
            <a:r>
              <a:rPr dirty="0" sz="1800" spc="-10" b="0">
                <a:latin typeface="Calibri"/>
                <a:cs typeface="Calibri"/>
              </a:rPr>
              <a:t>fonctionnement</a:t>
            </a:r>
            <a:r>
              <a:rPr dirty="0" sz="1800" spc="-35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fiable</a:t>
            </a:r>
            <a:r>
              <a:rPr dirty="0" sz="1800" spc="-20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des</a:t>
            </a:r>
            <a:r>
              <a:rPr dirty="0" sz="1800" spc="-35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réseaux</a:t>
            </a:r>
            <a:r>
              <a:rPr dirty="0" sz="1800" spc="-50" b="0">
                <a:latin typeface="Calibri"/>
                <a:cs typeface="Calibri"/>
              </a:rPr>
              <a:t> </a:t>
            </a:r>
            <a:r>
              <a:rPr dirty="0" sz="1800" spc="-10" b="0">
                <a:latin typeface="Calibri"/>
                <a:cs typeface="Calibri"/>
              </a:rPr>
              <a:t>électriques</a:t>
            </a:r>
            <a:endParaRPr sz="1800">
              <a:latin typeface="Calibri"/>
              <a:cs typeface="Calibri"/>
            </a:endParaRPr>
          </a:p>
          <a:p>
            <a:pPr marL="635000">
              <a:lnSpc>
                <a:spcPct val="100000"/>
              </a:lnSpc>
              <a:spcBef>
                <a:spcPts val="600"/>
              </a:spcBef>
            </a:pPr>
            <a:r>
              <a:rPr dirty="0" sz="1800" b="0">
                <a:latin typeface="Calibri"/>
                <a:cs typeface="Calibri"/>
              </a:rPr>
              <a:t>Normes</a:t>
            </a:r>
            <a:r>
              <a:rPr dirty="0" sz="1800" spc="-35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de</a:t>
            </a:r>
            <a:r>
              <a:rPr dirty="0" sz="1800" spc="-30" b="0">
                <a:latin typeface="Calibri"/>
                <a:cs typeface="Calibri"/>
              </a:rPr>
              <a:t> </a:t>
            </a:r>
            <a:r>
              <a:rPr dirty="0" sz="1800" spc="-10" b="0">
                <a:latin typeface="Calibri"/>
                <a:cs typeface="Calibri"/>
              </a:rPr>
              <a:t>fiabilité</a:t>
            </a:r>
            <a:endParaRPr sz="1800">
              <a:latin typeface="Calibri"/>
              <a:cs typeface="Calibri"/>
            </a:endParaRPr>
          </a:p>
          <a:p>
            <a:pPr marL="289560">
              <a:lnSpc>
                <a:spcPct val="100000"/>
              </a:lnSpc>
              <a:spcBef>
                <a:spcPts val="595"/>
              </a:spcBef>
            </a:pPr>
            <a:r>
              <a:rPr dirty="0"/>
              <a:t>Northeast</a:t>
            </a:r>
            <a:r>
              <a:rPr dirty="0" spc="-90"/>
              <a:t> </a:t>
            </a:r>
            <a:r>
              <a:rPr dirty="0"/>
              <a:t>Power</a:t>
            </a:r>
            <a:r>
              <a:rPr dirty="0" spc="-65"/>
              <a:t> </a:t>
            </a:r>
            <a:r>
              <a:rPr dirty="0"/>
              <a:t>Coordination</a:t>
            </a:r>
            <a:r>
              <a:rPr dirty="0" spc="-85"/>
              <a:t> </a:t>
            </a:r>
            <a:r>
              <a:rPr dirty="0"/>
              <a:t>Council</a:t>
            </a:r>
            <a:r>
              <a:rPr dirty="0" spc="-75"/>
              <a:t> </a:t>
            </a:r>
            <a:r>
              <a:rPr dirty="0" sz="1800" spc="-10"/>
              <a:t>(NPCC)</a:t>
            </a:r>
            <a:endParaRPr sz="1800"/>
          </a:p>
          <a:p>
            <a:pPr marL="635000">
              <a:lnSpc>
                <a:spcPct val="100000"/>
              </a:lnSpc>
              <a:spcBef>
                <a:spcPts val="605"/>
              </a:spcBef>
            </a:pPr>
            <a:r>
              <a:rPr dirty="0" sz="1800" b="0">
                <a:latin typeface="Calibri"/>
                <a:cs typeface="Calibri"/>
              </a:rPr>
              <a:t>Établit</a:t>
            </a:r>
            <a:r>
              <a:rPr dirty="0" sz="1800" spc="-40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les</a:t>
            </a:r>
            <a:r>
              <a:rPr dirty="0" sz="1800" spc="-35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critères</a:t>
            </a:r>
            <a:r>
              <a:rPr dirty="0" sz="1800" spc="-30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de</a:t>
            </a:r>
            <a:r>
              <a:rPr dirty="0" sz="1800" spc="-40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fiabilité</a:t>
            </a:r>
            <a:r>
              <a:rPr dirty="0" sz="1800" spc="-20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pour</a:t>
            </a:r>
            <a:r>
              <a:rPr dirty="0" sz="1800" spc="-40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le</a:t>
            </a:r>
            <a:r>
              <a:rPr dirty="0" sz="1800" spc="-30" b="0">
                <a:latin typeface="Calibri"/>
                <a:cs typeface="Calibri"/>
              </a:rPr>
              <a:t> </a:t>
            </a:r>
            <a:r>
              <a:rPr dirty="0" sz="1800" spc="-20" b="0">
                <a:latin typeface="Calibri"/>
                <a:cs typeface="Calibri"/>
              </a:rPr>
              <a:t>Nord-</a:t>
            </a:r>
            <a:r>
              <a:rPr dirty="0" sz="1800" spc="-25" b="0">
                <a:latin typeface="Calibri"/>
                <a:cs typeface="Calibri"/>
              </a:rPr>
              <a:t>Est</a:t>
            </a:r>
            <a:endParaRPr sz="1800">
              <a:latin typeface="Calibri"/>
              <a:cs typeface="Calibri"/>
            </a:endParaRPr>
          </a:p>
          <a:p>
            <a:pPr marL="289560">
              <a:lnSpc>
                <a:spcPct val="100000"/>
              </a:lnSpc>
              <a:spcBef>
                <a:spcPts val="595"/>
              </a:spcBef>
            </a:pPr>
            <a:r>
              <a:rPr dirty="0"/>
              <a:t>Régie</a:t>
            </a:r>
            <a:r>
              <a:rPr dirty="0" spc="-45"/>
              <a:t> </a:t>
            </a:r>
            <a:r>
              <a:rPr dirty="0"/>
              <a:t>de</a:t>
            </a:r>
            <a:r>
              <a:rPr dirty="0" spc="-35"/>
              <a:t> </a:t>
            </a:r>
            <a:r>
              <a:rPr dirty="0" spc="-10"/>
              <a:t>l’énergie</a:t>
            </a:r>
          </a:p>
          <a:p>
            <a:pPr marL="635000">
              <a:lnSpc>
                <a:spcPct val="100000"/>
              </a:lnSpc>
              <a:spcBef>
                <a:spcPts val="605"/>
              </a:spcBef>
            </a:pPr>
            <a:r>
              <a:rPr dirty="0" sz="1800" b="0">
                <a:latin typeface="Calibri"/>
                <a:cs typeface="Calibri"/>
              </a:rPr>
              <a:t>Fixer</a:t>
            </a:r>
            <a:r>
              <a:rPr dirty="0" sz="1800" spc="-60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ou</a:t>
            </a:r>
            <a:r>
              <a:rPr dirty="0" sz="1800" spc="-35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modifier</a:t>
            </a:r>
            <a:r>
              <a:rPr dirty="0" sz="1800" spc="-50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les</a:t>
            </a:r>
            <a:r>
              <a:rPr dirty="0" sz="1800" spc="-50" b="0">
                <a:latin typeface="Calibri"/>
                <a:cs typeface="Calibri"/>
              </a:rPr>
              <a:t> </a:t>
            </a:r>
            <a:r>
              <a:rPr dirty="0" sz="1800" spc="-20" b="0">
                <a:latin typeface="Calibri"/>
                <a:cs typeface="Calibri"/>
              </a:rPr>
              <a:t>Tarifs</a:t>
            </a:r>
            <a:r>
              <a:rPr dirty="0" sz="1800" spc="-45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et</a:t>
            </a:r>
            <a:r>
              <a:rPr dirty="0" sz="1800" spc="-45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conditions</a:t>
            </a:r>
            <a:r>
              <a:rPr dirty="0" sz="1800" spc="-35" b="0">
                <a:latin typeface="Calibri"/>
                <a:cs typeface="Calibri"/>
              </a:rPr>
              <a:t> </a:t>
            </a:r>
            <a:r>
              <a:rPr dirty="0" sz="1600" spc="-10" b="0">
                <a:latin typeface="Calibri"/>
                <a:cs typeface="Calibri"/>
              </a:rPr>
              <a:t>(T&amp;C)</a:t>
            </a:r>
            <a:endParaRPr sz="1600">
              <a:latin typeface="Calibri"/>
              <a:cs typeface="Calibri"/>
            </a:endParaRPr>
          </a:p>
          <a:p>
            <a:pPr marL="635000" marR="471170">
              <a:lnSpc>
                <a:spcPct val="100000"/>
              </a:lnSpc>
              <a:spcBef>
                <a:spcPts val="600"/>
              </a:spcBef>
            </a:pPr>
            <a:r>
              <a:rPr dirty="0" sz="1800" b="0">
                <a:latin typeface="Calibri"/>
                <a:cs typeface="Calibri"/>
              </a:rPr>
              <a:t>Autoriser</a:t>
            </a:r>
            <a:r>
              <a:rPr dirty="0" sz="1800" spc="-55" b="0">
                <a:latin typeface="Calibri"/>
                <a:cs typeface="Calibri"/>
              </a:rPr>
              <a:t> </a:t>
            </a:r>
            <a:r>
              <a:rPr dirty="0" sz="1800" spc="-10" b="0">
                <a:latin typeface="Calibri"/>
                <a:cs typeface="Calibri"/>
              </a:rPr>
              <a:t>l’acquisition,</a:t>
            </a:r>
            <a:r>
              <a:rPr dirty="0" sz="1800" spc="-20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la</a:t>
            </a:r>
            <a:r>
              <a:rPr dirty="0" sz="1800" spc="-40" b="0">
                <a:latin typeface="Calibri"/>
                <a:cs typeface="Calibri"/>
              </a:rPr>
              <a:t> </a:t>
            </a:r>
            <a:r>
              <a:rPr dirty="0" sz="1800" spc="-10" b="0">
                <a:latin typeface="Calibri"/>
                <a:cs typeface="Calibri"/>
              </a:rPr>
              <a:t>construction</a:t>
            </a:r>
            <a:r>
              <a:rPr dirty="0" sz="1800" spc="-30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ou</a:t>
            </a:r>
            <a:r>
              <a:rPr dirty="0" sz="1800" spc="-45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la</a:t>
            </a:r>
            <a:r>
              <a:rPr dirty="0" sz="1800" spc="-40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disposition</a:t>
            </a:r>
            <a:r>
              <a:rPr dirty="0" sz="1800" spc="-40" b="0">
                <a:latin typeface="Calibri"/>
                <a:cs typeface="Calibri"/>
              </a:rPr>
              <a:t> </a:t>
            </a:r>
            <a:r>
              <a:rPr dirty="0" sz="1800" spc="-25" b="0">
                <a:latin typeface="Calibri"/>
                <a:cs typeface="Calibri"/>
              </a:rPr>
              <a:t>des </a:t>
            </a:r>
            <a:r>
              <a:rPr dirty="0" sz="1800" b="0">
                <a:latin typeface="Calibri"/>
                <a:cs typeface="Calibri"/>
              </a:rPr>
              <a:t>actifs</a:t>
            </a:r>
            <a:r>
              <a:rPr dirty="0" sz="1800" spc="-60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destinés</a:t>
            </a:r>
            <a:r>
              <a:rPr dirty="0" sz="1800" spc="-55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au</a:t>
            </a:r>
            <a:r>
              <a:rPr dirty="0" sz="1800" spc="-45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transport</a:t>
            </a:r>
            <a:r>
              <a:rPr dirty="0" sz="1800" spc="-65" b="0">
                <a:latin typeface="Calibri"/>
                <a:cs typeface="Calibri"/>
              </a:rPr>
              <a:t> </a:t>
            </a:r>
            <a:r>
              <a:rPr dirty="0" sz="1800" spc="-10" b="0">
                <a:latin typeface="Calibri"/>
                <a:cs typeface="Calibri"/>
              </a:rPr>
              <a:t>d’électricité</a:t>
            </a:r>
            <a:endParaRPr sz="1800">
              <a:latin typeface="Calibri"/>
              <a:cs typeface="Calibri"/>
            </a:endParaRPr>
          </a:p>
          <a:p>
            <a:pPr marL="635000" marR="219710">
              <a:lnSpc>
                <a:spcPct val="100000"/>
              </a:lnSpc>
              <a:spcBef>
                <a:spcPts val="600"/>
              </a:spcBef>
            </a:pPr>
            <a:r>
              <a:rPr dirty="0" sz="1800" spc="-10" b="0">
                <a:latin typeface="Calibri"/>
                <a:cs typeface="Calibri"/>
              </a:rPr>
              <a:t>Approuver</a:t>
            </a:r>
            <a:r>
              <a:rPr dirty="0" sz="1800" spc="-60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les</a:t>
            </a:r>
            <a:r>
              <a:rPr dirty="0" sz="1800" spc="-35" b="0">
                <a:latin typeface="Calibri"/>
                <a:cs typeface="Calibri"/>
              </a:rPr>
              <a:t> </a:t>
            </a:r>
            <a:r>
              <a:rPr dirty="0" sz="1800" spc="-10" b="0">
                <a:latin typeface="Calibri"/>
                <a:cs typeface="Calibri"/>
              </a:rPr>
              <a:t>exigences</a:t>
            </a:r>
            <a:r>
              <a:rPr dirty="0" sz="1800" spc="-50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techniques</a:t>
            </a:r>
            <a:r>
              <a:rPr dirty="0" sz="1800" spc="-25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et</a:t>
            </a:r>
            <a:r>
              <a:rPr dirty="0" sz="1800" spc="-40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adopter</a:t>
            </a:r>
            <a:r>
              <a:rPr dirty="0" sz="1800" spc="-40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les</a:t>
            </a:r>
            <a:r>
              <a:rPr dirty="0" sz="1800" spc="-45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normes</a:t>
            </a:r>
            <a:r>
              <a:rPr dirty="0" sz="1800" spc="-50" b="0">
                <a:latin typeface="Calibri"/>
                <a:cs typeface="Calibri"/>
              </a:rPr>
              <a:t> </a:t>
            </a:r>
            <a:r>
              <a:rPr dirty="0" sz="1800" spc="-25" b="0">
                <a:latin typeface="Calibri"/>
                <a:cs typeface="Calibri"/>
              </a:rPr>
              <a:t>de </a:t>
            </a:r>
            <a:r>
              <a:rPr dirty="0" sz="1800" spc="-10" b="0">
                <a:latin typeface="Calibri"/>
                <a:cs typeface="Calibri"/>
              </a:rPr>
              <a:t>fiabilité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1243443" y="6599693"/>
            <a:ext cx="855980" cy="1657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50"/>
              </a:lnSpc>
            </a:pPr>
            <a:r>
              <a:rPr dirty="0" sz="1100" spc="-10">
                <a:solidFill>
                  <a:srgbClr val="888888"/>
                </a:solidFill>
                <a:latin typeface="Calibri"/>
                <a:cs typeface="Calibri"/>
              </a:rPr>
              <a:t>Hydro-Québec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  <p:transition spd="med">
    <p:fade thruBlk="0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C7C7C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Company/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Hydro-Québec</dc:creator>
  <dc:description>2017-05-29</dc:description>
  <dc:title>Présentation PowerPoint</dc:title>
  <dcterms:created xsi:type="dcterms:W3CDTF">2024-06-17T10:29:14Z</dcterms:created>
  <dcterms:modified xsi:type="dcterms:W3CDTF">2024-06-17T10:29:14Z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HeaderLocations">
    <vt:lpwstr>HQ 2017:5\1_HQ 2017:5\Hydro-Québec:2\2_HQ 2017:5</vt:lpwstr>
  </property>
  <property fmtid="{D5CDD505-2E9C-101B-9397-08002B2CF9AE}" pid="3" name="ClassificationContentMarkingHeaderText">
    <vt:lpwstr>Public</vt:lpwstr>
  </property>
  <property fmtid="{D5CDD505-2E9C-101B-9397-08002B2CF9AE}" pid="4" name="Created">
    <vt:filetime>2024-06-07T00:00:00Z</vt:filetime>
  </property>
  <property fmtid="{D5CDD505-2E9C-101B-9397-08002B2CF9AE}" pid="5" name="Creator">
    <vt:lpwstr>Acrobat PDFMaker 24 pour PowerPoint</vt:lpwstr>
  </property>
  <property fmtid="{D5CDD505-2E9C-101B-9397-08002B2CF9AE}" pid="6" name="LastSaved">
    <vt:filetime>2024-06-17T00:00:00Z</vt:filetime>
  </property>
  <property fmtid="{D5CDD505-2E9C-101B-9397-08002B2CF9AE}" pid="7" name="MSIP_Label_74ec6976-0d4f-4459-9ebb-a5d0bc53b1ce_ActionId">
    <vt:lpwstr>841c51e2-a6e0-4e4b-bd78-9ab71a2b2301</vt:lpwstr>
  </property>
  <property fmtid="{D5CDD505-2E9C-101B-9397-08002B2CF9AE}" pid="8" name="MSIP_Label_74ec6976-0d4f-4459-9ebb-a5d0bc53b1ce_ContentBits">
    <vt:lpwstr>1</vt:lpwstr>
  </property>
  <property fmtid="{D5CDD505-2E9C-101B-9397-08002B2CF9AE}" pid="9" name="MSIP_Label_74ec6976-0d4f-4459-9ebb-a5d0bc53b1ce_Enabled">
    <vt:lpwstr>true</vt:lpwstr>
  </property>
  <property fmtid="{D5CDD505-2E9C-101B-9397-08002B2CF9AE}" pid="10" name="MSIP_Label_74ec6976-0d4f-4459-9ebb-a5d0bc53b1ce_Method">
    <vt:lpwstr>Privileged</vt:lpwstr>
  </property>
  <property fmtid="{D5CDD505-2E9C-101B-9397-08002B2CF9AE}" pid="11" name="MSIP_Label_74ec6976-0d4f-4459-9ebb-a5d0bc53b1ce_Name">
    <vt:lpwstr>74ec6976-0d4f-4459-9ebb-a5d0bc53b1ce</vt:lpwstr>
  </property>
  <property fmtid="{D5CDD505-2E9C-101B-9397-08002B2CF9AE}" pid="12" name="MSIP_Label_74ec6976-0d4f-4459-9ebb-a5d0bc53b1ce_SetDate">
    <vt:lpwstr>2024-06-07T16:53:05Z</vt:lpwstr>
  </property>
  <property fmtid="{D5CDD505-2E9C-101B-9397-08002B2CF9AE}" pid="13" name="MSIP_Label_74ec6976-0d4f-4459-9ebb-a5d0bc53b1ce_SiteId">
    <vt:lpwstr>f40a10f0-50ee-4880-9a37-6e1dd4ac2ff3</vt:lpwstr>
  </property>
  <property fmtid="{D5CDD505-2E9C-101B-9397-08002B2CF9AE}" pid="14" name="Producer">
    <vt:lpwstr>Adobe PDF Library 24.2.207</vt:lpwstr>
  </property>
</Properties>
</file>