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590" r:id="rId2"/>
    <p:sldId id="732" r:id="rId3"/>
    <p:sldId id="573" r:id="rId4"/>
    <p:sldId id="576" r:id="rId5"/>
    <p:sldId id="277" r:id="rId6"/>
    <p:sldId id="260" r:id="rId7"/>
    <p:sldId id="735" r:id="rId8"/>
    <p:sldId id="553" r:id="rId9"/>
    <p:sldId id="372" r:id="rId10"/>
    <p:sldId id="810" r:id="rId11"/>
    <p:sldId id="811" r:id="rId12"/>
    <p:sldId id="806" r:id="rId13"/>
    <p:sldId id="738" r:id="rId14"/>
    <p:sldId id="812" r:id="rId15"/>
    <p:sldId id="367" r:id="rId16"/>
    <p:sldId id="292" r:id="rId17"/>
    <p:sldId id="802" r:id="rId18"/>
    <p:sldId id="724" r:id="rId19"/>
    <p:sldId id="596" r:id="rId20"/>
  </p:sldIdLst>
  <p:sldSz cx="12192000" cy="6858000"/>
  <p:notesSz cx="7010400" cy="92964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AAA"/>
    <a:srgbClr val="E56838"/>
    <a:srgbClr val="0043FF"/>
    <a:srgbClr val="B7171C"/>
    <a:srgbClr val="2E6CA4"/>
    <a:srgbClr val="394180"/>
    <a:srgbClr val="E8011D"/>
    <a:srgbClr val="3EAB55"/>
    <a:srgbClr val="F2F2F2"/>
    <a:srgbClr val="4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6D9F66E-5EB9-4882-86FB-DCBF35E3C3E4}" styleName="Style moyen 4 - Accentuation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73" autoAdjust="0"/>
    <p:restoredTop sz="84988" autoAdjust="0"/>
  </p:normalViewPr>
  <p:slideViewPr>
    <p:cSldViewPr snapToGrid="0">
      <p:cViewPr varScale="1">
        <p:scale>
          <a:sx n="94" d="100"/>
          <a:sy n="94" d="100"/>
        </p:scale>
        <p:origin x="1392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F72DC5-6EBF-4A8C-98A2-25F34B7C94AD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31EE013-65EF-4B93-BCC3-C1B04111EB4A}">
      <dgm:prSet custT="1"/>
      <dgm:spPr>
        <a:solidFill>
          <a:schemeClr val="tx2">
            <a:lumMod val="50000"/>
          </a:schemeClr>
        </a:solidFill>
      </dgm:spPr>
      <dgm:t>
        <a:bodyPr/>
        <a:lstStyle/>
        <a:p>
          <a:r>
            <a:rPr lang="fr-FR" sz="1600" dirty="0">
              <a:latin typeface="Gill Sans MT" panose="020B0502020104020203" pitchFamily="34" charset="0"/>
            </a:rPr>
            <a:t>Assurer au GRT le recouvrement des coûts, à condition qu’il soit </a:t>
          </a:r>
          <a:r>
            <a:rPr lang="fr-FR" sz="1600" b="1" dirty="0">
              <a:latin typeface="Gill Sans MT" panose="020B0502020104020203" pitchFamily="34" charset="0"/>
            </a:rPr>
            <a:t>efficace</a:t>
          </a:r>
          <a:r>
            <a:rPr lang="fr-FR" sz="1600" dirty="0">
              <a:latin typeface="Gill Sans MT" panose="020B0502020104020203" pitchFamily="34" charset="0"/>
            </a:rPr>
            <a:t> : coûts d’investissement (CAPEX) et coûts d’exploitation (OPEX)</a:t>
          </a:r>
          <a:endParaRPr lang="en-US" sz="1600" dirty="0">
            <a:latin typeface="Gill Sans MT" panose="020B0502020104020203" pitchFamily="34" charset="0"/>
          </a:endParaRPr>
        </a:p>
      </dgm:t>
    </dgm:pt>
    <dgm:pt modelId="{664F639A-CFDB-44BD-BC43-043997225CE8}" type="parTrans" cxnId="{BDDCE211-E734-4E80-8E0D-4CE3746A7A77}">
      <dgm:prSet/>
      <dgm:spPr/>
      <dgm:t>
        <a:bodyPr/>
        <a:lstStyle/>
        <a:p>
          <a:endParaRPr lang="en-US"/>
        </a:p>
      </dgm:t>
    </dgm:pt>
    <dgm:pt modelId="{BE47E997-BED9-4558-A3AC-64B76F625ADB}" type="sibTrans" cxnId="{BDDCE211-E734-4E80-8E0D-4CE3746A7A77}">
      <dgm:prSet/>
      <dgm:spPr/>
      <dgm:t>
        <a:bodyPr/>
        <a:lstStyle/>
        <a:p>
          <a:endParaRPr lang="en-US"/>
        </a:p>
      </dgm:t>
    </dgm:pt>
    <dgm:pt modelId="{DCB4AEFE-98FA-4D2E-ADB8-7DAAEC979343}">
      <dgm:prSet custT="1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fr-FR" sz="1600" dirty="0">
              <a:latin typeface="Gill Sans MT" panose="020B0502020104020203" pitchFamily="34" charset="0"/>
            </a:rPr>
            <a:t>Créer des incitations à l’investissement dans de nouvelles infrastructures, afin de garantir la disponibilité de l’approvisionnement</a:t>
          </a:r>
          <a:endParaRPr lang="en-US" sz="1600" dirty="0">
            <a:latin typeface="Gill Sans MT" panose="020B0502020104020203" pitchFamily="34" charset="0"/>
          </a:endParaRPr>
        </a:p>
      </dgm:t>
    </dgm:pt>
    <dgm:pt modelId="{141304BC-BC4F-4FB4-B6AA-AA2226725A7D}" type="parTrans" cxnId="{56EB76BD-D285-417D-89BC-4CDA93D4140D}">
      <dgm:prSet/>
      <dgm:spPr/>
      <dgm:t>
        <a:bodyPr/>
        <a:lstStyle/>
        <a:p>
          <a:endParaRPr lang="en-US"/>
        </a:p>
      </dgm:t>
    </dgm:pt>
    <dgm:pt modelId="{07E77C59-98F9-499D-B025-9355A37B36D5}" type="sibTrans" cxnId="{56EB76BD-D285-417D-89BC-4CDA93D4140D}">
      <dgm:prSet/>
      <dgm:spPr/>
      <dgm:t>
        <a:bodyPr/>
        <a:lstStyle/>
        <a:p>
          <a:endParaRPr lang="en-US"/>
        </a:p>
      </dgm:t>
    </dgm:pt>
    <dgm:pt modelId="{14953A7D-5D11-42DF-B523-016985F626E1}">
      <dgm:prSet custT="1"/>
      <dgm:spPr>
        <a:solidFill>
          <a:srgbClr val="002060"/>
        </a:solidFill>
      </dgm:spPr>
      <dgm:t>
        <a:bodyPr/>
        <a:lstStyle/>
        <a:p>
          <a:pPr>
            <a:spcAft>
              <a:spcPts val="0"/>
            </a:spcAft>
          </a:pPr>
          <a:r>
            <a:rPr lang="fr-FR" sz="1600" dirty="0">
              <a:latin typeface="Gill Sans MT" panose="020B0502020104020203" pitchFamily="34" charset="0"/>
            </a:rPr>
            <a:t>Attirer des capitaux privés</a:t>
          </a:r>
        </a:p>
        <a:p>
          <a:pPr>
            <a:spcAft>
              <a:spcPct val="35000"/>
            </a:spcAft>
          </a:pPr>
          <a:r>
            <a:rPr lang="fr-FR" sz="1600" dirty="0">
              <a:latin typeface="Gill Sans MT" panose="020B0502020104020203" pitchFamily="34" charset="0"/>
            </a:rPr>
            <a:t>dans le secteur</a:t>
          </a:r>
          <a:endParaRPr lang="en-US" sz="1600" dirty="0">
            <a:latin typeface="Gill Sans MT" panose="020B0502020104020203" pitchFamily="34" charset="0"/>
          </a:endParaRPr>
        </a:p>
      </dgm:t>
    </dgm:pt>
    <dgm:pt modelId="{8E4314E4-BAA1-4D51-92E0-E18D3345F7F0}" type="parTrans" cxnId="{587954F2-AC9C-4BCA-A924-7D9CD7F781A4}">
      <dgm:prSet/>
      <dgm:spPr/>
      <dgm:t>
        <a:bodyPr/>
        <a:lstStyle/>
        <a:p>
          <a:endParaRPr lang="en-US"/>
        </a:p>
      </dgm:t>
    </dgm:pt>
    <dgm:pt modelId="{3AECA018-F121-4F27-B52F-9919CBE29459}" type="sibTrans" cxnId="{587954F2-AC9C-4BCA-A924-7D9CD7F781A4}">
      <dgm:prSet/>
      <dgm:spPr/>
      <dgm:t>
        <a:bodyPr/>
        <a:lstStyle/>
        <a:p>
          <a:endParaRPr lang="en-US"/>
        </a:p>
      </dgm:t>
    </dgm:pt>
    <dgm:pt modelId="{E3C80BCC-06A2-482B-BD3A-72CB62CD1AFC}">
      <dgm:prSet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fr-FR" sz="1600" dirty="0">
              <a:latin typeface="Gill Sans MT" panose="020B0502020104020203" pitchFamily="34" charset="0"/>
            </a:rPr>
            <a:t>Créer des incitations pour l’amélioration des performances économiques et financières des opérateurs</a:t>
          </a:r>
          <a:endParaRPr lang="en-US" sz="1600" dirty="0">
            <a:latin typeface="Gill Sans MT" panose="020B0502020104020203" pitchFamily="34" charset="0"/>
          </a:endParaRPr>
        </a:p>
      </dgm:t>
    </dgm:pt>
    <dgm:pt modelId="{333EE5B0-FA10-4E5A-9E01-D3E7D1B7B8D5}" type="parTrans" cxnId="{4D14CB85-0B0D-4591-83C5-BE0ADA73503E}">
      <dgm:prSet/>
      <dgm:spPr/>
      <dgm:t>
        <a:bodyPr/>
        <a:lstStyle/>
        <a:p>
          <a:endParaRPr lang="en-US"/>
        </a:p>
      </dgm:t>
    </dgm:pt>
    <dgm:pt modelId="{D9642B62-22EE-4EFD-A325-53F6A5A0B65D}" type="sibTrans" cxnId="{4D14CB85-0B0D-4591-83C5-BE0ADA73503E}">
      <dgm:prSet/>
      <dgm:spPr/>
      <dgm:t>
        <a:bodyPr/>
        <a:lstStyle/>
        <a:p>
          <a:endParaRPr lang="en-US"/>
        </a:p>
      </dgm:t>
    </dgm:pt>
    <dgm:pt modelId="{54F02F9A-3291-4168-B9D1-1C0C16850229}">
      <dgm:prSet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fr-FR" sz="1600" dirty="0">
              <a:latin typeface="Gill Sans MT" panose="020B0502020104020203" pitchFamily="34" charset="0"/>
            </a:rPr>
            <a:t>Créer d’autres incitations explicites, notamment pour améliorer la qualité du service, réduire les pertes et promouvoir la sensibilisation à l’environnement et à la durabilité</a:t>
          </a:r>
          <a:endParaRPr lang="en-US" sz="1600" dirty="0">
            <a:latin typeface="Gill Sans MT" panose="020B0502020104020203" pitchFamily="34" charset="0"/>
          </a:endParaRPr>
        </a:p>
      </dgm:t>
    </dgm:pt>
    <dgm:pt modelId="{17C0BB3F-B879-460A-9D99-129D052FD831}" type="parTrans" cxnId="{0B99CC8F-E731-4CFA-9FBA-8D1203391711}">
      <dgm:prSet/>
      <dgm:spPr/>
      <dgm:t>
        <a:bodyPr/>
        <a:lstStyle/>
        <a:p>
          <a:endParaRPr lang="en-US"/>
        </a:p>
      </dgm:t>
    </dgm:pt>
    <dgm:pt modelId="{D3F6CD42-7B61-44C8-8386-7FAF73C38129}" type="sibTrans" cxnId="{0B99CC8F-E731-4CFA-9FBA-8D1203391711}">
      <dgm:prSet/>
      <dgm:spPr/>
      <dgm:t>
        <a:bodyPr/>
        <a:lstStyle/>
        <a:p>
          <a:endParaRPr lang="en-US"/>
        </a:p>
      </dgm:t>
    </dgm:pt>
    <dgm:pt modelId="{D87EC252-E34B-479E-9571-22C3C0692986}">
      <dgm:prSet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fr-FR" sz="1600" dirty="0">
              <a:latin typeface="Gill Sans MT" panose="020B0502020104020203" pitchFamily="34" charset="0"/>
            </a:rPr>
            <a:t>Fournir aux utilisateurs du réseau les signaux économiques appropriés pour une utilisation efficace des ressources</a:t>
          </a:r>
          <a:endParaRPr lang="en-US" sz="1600" dirty="0">
            <a:latin typeface="Gill Sans MT" panose="020B0502020104020203" pitchFamily="34" charset="0"/>
          </a:endParaRPr>
        </a:p>
      </dgm:t>
    </dgm:pt>
    <dgm:pt modelId="{F434F46F-8CFF-47B4-86DC-BD912980E53B}" type="parTrans" cxnId="{CD0BB8BD-D5F5-4D16-A452-6AB71E43C296}">
      <dgm:prSet/>
      <dgm:spPr/>
      <dgm:t>
        <a:bodyPr/>
        <a:lstStyle/>
        <a:p>
          <a:endParaRPr lang="en-US"/>
        </a:p>
      </dgm:t>
    </dgm:pt>
    <dgm:pt modelId="{63E4EF99-513D-48D0-956F-39C0CC224E14}" type="sibTrans" cxnId="{CD0BB8BD-D5F5-4D16-A452-6AB71E43C296}">
      <dgm:prSet/>
      <dgm:spPr/>
      <dgm:t>
        <a:bodyPr/>
        <a:lstStyle/>
        <a:p>
          <a:endParaRPr lang="en-US"/>
        </a:p>
      </dgm:t>
    </dgm:pt>
    <dgm:pt modelId="{25F6D256-8A81-476A-8380-DE62C483D8D2}" type="pres">
      <dgm:prSet presAssocID="{FCF72DC5-6EBF-4A8C-98A2-25F34B7C94AD}" presName="diagram" presStyleCnt="0">
        <dgm:presLayoutVars>
          <dgm:dir/>
          <dgm:resizeHandles val="exact"/>
        </dgm:presLayoutVars>
      </dgm:prSet>
      <dgm:spPr/>
    </dgm:pt>
    <dgm:pt modelId="{7BAC2DE1-BEEB-4D5C-88DA-FE68E4BE4DA4}" type="pres">
      <dgm:prSet presAssocID="{631EE013-65EF-4B93-BCC3-C1B04111EB4A}" presName="node" presStyleLbl="node1" presStyleIdx="0" presStyleCnt="6">
        <dgm:presLayoutVars>
          <dgm:bulletEnabled val="1"/>
        </dgm:presLayoutVars>
      </dgm:prSet>
      <dgm:spPr/>
    </dgm:pt>
    <dgm:pt modelId="{F2B8F66A-2180-43FD-A057-E185F3BF2928}" type="pres">
      <dgm:prSet presAssocID="{BE47E997-BED9-4558-A3AC-64B76F625ADB}" presName="sibTrans" presStyleCnt="0"/>
      <dgm:spPr/>
    </dgm:pt>
    <dgm:pt modelId="{123310EB-E934-462F-9A00-CECA77E7D3FF}" type="pres">
      <dgm:prSet presAssocID="{DCB4AEFE-98FA-4D2E-ADB8-7DAAEC979343}" presName="node" presStyleLbl="node1" presStyleIdx="1" presStyleCnt="6">
        <dgm:presLayoutVars>
          <dgm:bulletEnabled val="1"/>
        </dgm:presLayoutVars>
      </dgm:prSet>
      <dgm:spPr/>
    </dgm:pt>
    <dgm:pt modelId="{D66820CC-DEE3-4D70-AE73-B3759F88225D}" type="pres">
      <dgm:prSet presAssocID="{07E77C59-98F9-499D-B025-9355A37B36D5}" presName="sibTrans" presStyleCnt="0"/>
      <dgm:spPr/>
    </dgm:pt>
    <dgm:pt modelId="{52AC0834-2D68-41D9-90BC-1F25A18D00DC}" type="pres">
      <dgm:prSet presAssocID="{14953A7D-5D11-42DF-B523-016985F626E1}" presName="node" presStyleLbl="node1" presStyleIdx="2" presStyleCnt="6">
        <dgm:presLayoutVars>
          <dgm:bulletEnabled val="1"/>
        </dgm:presLayoutVars>
      </dgm:prSet>
      <dgm:spPr/>
    </dgm:pt>
    <dgm:pt modelId="{FA456A76-969A-4887-8D90-5C426596880F}" type="pres">
      <dgm:prSet presAssocID="{3AECA018-F121-4F27-B52F-9919CBE29459}" presName="sibTrans" presStyleCnt="0"/>
      <dgm:spPr/>
    </dgm:pt>
    <dgm:pt modelId="{62E503F7-A3A5-4A44-9EE5-A75B70B26F0E}" type="pres">
      <dgm:prSet presAssocID="{E3C80BCC-06A2-482B-BD3A-72CB62CD1AFC}" presName="node" presStyleLbl="node1" presStyleIdx="3" presStyleCnt="6">
        <dgm:presLayoutVars>
          <dgm:bulletEnabled val="1"/>
        </dgm:presLayoutVars>
      </dgm:prSet>
      <dgm:spPr/>
    </dgm:pt>
    <dgm:pt modelId="{AE96F993-0D9D-4B17-A878-A18BDE9603DE}" type="pres">
      <dgm:prSet presAssocID="{D9642B62-22EE-4EFD-A325-53F6A5A0B65D}" presName="sibTrans" presStyleCnt="0"/>
      <dgm:spPr/>
    </dgm:pt>
    <dgm:pt modelId="{81A6638E-40DF-403C-B56E-84D7ED7B851B}" type="pres">
      <dgm:prSet presAssocID="{54F02F9A-3291-4168-B9D1-1C0C16850229}" presName="node" presStyleLbl="node1" presStyleIdx="4" presStyleCnt="6">
        <dgm:presLayoutVars>
          <dgm:bulletEnabled val="1"/>
        </dgm:presLayoutVars>
      </dgm:prSet>
      <dgm:spPr/>
    </dgm:pt>
    <dgm:pt modelId="{7D7F9A3A-5964-480A-911A-087FA5FB2DDE}" type="pres">
      <dgm:prSet presAssocID="{D3F6CD42-7B61-44C8-8386-7FAF73C38129}" presName="sibTrans" presStyleCnt="0"/>
      <dgm:spPr/>
    </dgm:pt>
    <dgm:pt modelId="{1FF6A73F-49D5-479F-BCEF-B58AD240FE5B}" type="pres">
      <dgm:prSet presAssocID="{D87EC252-E34B-479E-9571-22C3C0692986}" presName="node" presStyleLbl="node1" presStyleIdx="5" presStyleCnt="6">
        <dgm:presLayoutVars>
          <dgm:bulletEnabled val="1"/>
        </dgm:presLayoutVars>
      </dgm:prSet>
      <dgm:spPr/>
    </dgm:pt>
  </dgm:ptLst>
  <dgm:cxnLst>
    <dgm:cxn modelId="{BDDCE211-E734-4E80-8E0D-4CE3746A7A77}" srcId="{FCF72DC5-6EBF-4A8C-98A2-25F34B7C94AD}" destId="{631EE013-65EF-4B93-BCC3-C1B04111EB4A}" srcOrd="0" destOrd="0" parTransId="{664F639A-CFDB-44BD-BC43-043997225CE8}" sibTransId="{BE47E997-BED9-4558-A3AC-64B76F625ADB}"/>
    <dgm:cxn modelId="{B69BDA43-DC66-4757-82D2-0475951568BF}" type="presOf" srcId="{DCB4AEFE-98FA-4D2E-ADB8-7DAAEC979343}" destId="{123310EB-E934-462F-9A00-CECA77E7D3FF}" srcOrd="0" destOrd="0" presId="urn:microsoft.com/office/officeart/2005/8/layout/default"/>
    <dgm:cxn modelId="{578E4747-18BA-47C9-A097-D5992A5851B9}" type="presOf" srcId="{54F02F9A-3291-4168-B9D1-1C0C16850229}" destId="{81A6638E-40DF-403C-B56E-84D7ED7B851B}" srcOrd="0" destOrd="0" presId="urn:microsoft.com/office/officeart/2005/8/layout/default"/>
    <dgm:cxn modelId="{76E84C53-3FB8-49ED-B44B-745D49BA8F20}" type="presOf" srcId="{631EE013-65EF-4B93-BCC3-C1B04111EB4A}" destId="{7BAC2DE1-BEEB-4D5C-88DA-FE68E4BE4DA4}" srcOrd="0" destOrd="0" presId="urn:microsoft.com/office/officeart/2005/8/layout/default"/>
    <dgm:cxn modelId="{D3AC0E59-CE80-4BA3-849B-0B9E8E946625}" type="presOf" srcId="{D87EC252-E34B-479E-9571-22C3C0692986}" destId="{1FF6A73F-49D5-479F-BCEF-B58AD240FE5B}" srcOrd="0" destOrd="0" presId="urn:microsoft.com/office/officeart/2005/8/layout/default"/>
    <dgm:cxn modelId="{4D14CB85-0B0D-4591-83C5-BE0ADA73503E}" srcId="{FCF72DC5-6EBF-4A8C-98A2-25F34B7C94AD}" destId="{E3C80BCC-06A2-482B-BD3A-72CB62CD1AFC}" srcOrd="3" destOrd="0" parTransId="{333EE5B0-FA10-4E5A-9E01-D3E7D1B7B8D5}" sibTransId="{D9642B62-22EE-4EFD-A325-53F6A5A0B65D}"/>
    <dgm:cxn modelId="{EDC0C587-7293-4536-82DE-AE02F3B36DF9}" type="presOf" srcId="{14953A7D-5D11-42DF-B523-016985F626E1}" destId="{52AC0834-2D68-41D9-90BC-1F25A18D00DC}" srcOrd="0" destOrd="0" presId="urn:microsoft.com/office/officeart/2005/8/layout/default"/>
    <dgm:cxn modelId="{8B9BD087-5601-4538-8FA5-7DC89203F805}" type="presOf" srcId="{FCF72DC5-6EBF-4A8C-98A2-25F34B7C94AD}" destId="{25F6D256-8A81-476A-8380-DE62C483D8D2}" srcOrd="0" destOrd="0" presId="urn:microsoft.com/office/officeart/2005/8/layout/default"/>
    <dgm:cxn modelId="{0B99CC8F-E731-4CFA-9FBA-8D1203391711}" srcId="{FCF72DC5-6EBF-4A8C-98A2-25F34B7C94AD}" destId="{54F02F9A-3291-4168-B9D1-1C0C16850229}" srcOrd="4" destOrd="0" parTransId="{17C0BB3F-B879-460A-9D99-129D052FD831}" sibTransId="{D3F6CD42-7B61-44C8-8386-7FAF73C38129}"/>
    <dgm:cxn modelId="{56EB76BD-D285-417D-89BC-4CDA93D4140D}" srcId="{FCF72DC5-6EBF-4A8C-98A2-25F34B7C94AD}" destId="{DCB4AEFE-98FA-4D2E-ADB8-7DAAEC979343}" srcOrd="1" destOrd="0" parTransId="{141304BC-BC4F-4FB4-B6AA-AA2226725A7D}" sibTransId="{07E77C59-98F9-499D-B025-9355A37B36D5}"/>
    <dgm:cxn modelId="{CD0BB8BD-D5F5-4D16-A452-6AB71E43C296}" srcId="{FCF72DC5-6EBF-4A8C-98A2-25F34B7C94AD}" destId="{D87EC252-E34B-479E-9571-22C3C0692986}" srcOrd="5" destOrd="0" parTransId="{F434F46F-8CFF-47B4-86DC-BD912980E53B}" sibTransId="{63E4EF99-513D-48D0-956F-39C0CC224E14}"/>
    <dgm:cxn modelId="{56ABA3D7-AA48-4AF9-9658-D4E8115CEDAE}" type="presOf" srcId="{E3C80BCC-06A2-482B-BD3A-72CB62CD1AFC}" destId="{62E503F7-A3A5-4A44-9EE5-A75B70B26F0E}" srcOrd="0" destOrd="0" presId="urn:microsoft.com/office/officeart/2005/8/layout/default"/>
    <dgm:cxn modelId="{587954F2-AC9C-4BCA-A924-7D9CD7F781A4}" srcId="{FCF72DC5-6EBF-4A8C-98A2-25F34B7C94AD}" destId="{14953A7D-5D11-42DF-B523-016985F626E1}" srcOrd="2" destOrd="0" parTransId="{8E4314E4-BAA1-4D51-92E0-E18D3345F7F0}" sibTransId="{3AECA018-F121-4F27-B52F-9919CBE29459}"/>
    <dgm:cxn modelId="{273D70B1-D85D-4374-AB90-CDDCFA39D2A8}" type="presParOf" srcId="{25F6D256-8A81-476A-8380-DE62C483D8D2}" destId="{7BAC2DE1-BEEB-4D5C-88DA-FE68E4BE4DA4}" srcOrd="0" destOrd="0" presId="urn:microsoft.com/office/officeart/2005/8/layout/default"/>
    <dgm:cxn modelId="{EA01345C-5120-44D4-8D1A-844DB0D5F5C0}" type="presParOf" srcId="{25F6D256-8A81-476A-8380-DE62C483D8D2}" destId="{F2B8F66A-2180-43FD-A057-E185F3BF2928}" srcOrd="1" destOrd="0" presId="urn:microsoft.com/office/officeart/2005/8/layout/default"/>
    <dgm:cxn modelId="{7097AFD3-AB01-4FD2-BD18-2653429A2147}" type="presParOf" srcId="{25F6D256-8A81-476A-8380-DE62C483D8D2}" destId="{123310EB-E934-462F-9A00-CECA77E7D3FF}" srcOrd="2" destOrd="0" presId="urn:microsoft.com/office/officeart/2005/8/layout/default"/>
    <dgm:cxn modelId="{BBF40EC9-2C08-4680-876E-374EAC17F527}" type="presParOf" srcId="{25F6D256-8A81-476A-8380-DE62C483D8D2}" destId="{D66820CC-DEE3-4D70-AE73-B3759F88225D}" srcOrd="3" destOrd="0" presId="urn:microsoft.com/office/officeart/2005/8/layout/default"/>
    <dgm:cxn modelId="{E77A50B2-A075-4F51-8262-F52DCA8256EC}" type="presParOf" srcId="{25F6D256-8A81-476A-8380-DE62C483D8D2}" destId="{52AC0834-2D68-41D9-90BC-1F25A18D00DC}" srcOrd="4" destOrd="0" presId="urn:microsoft.com/office/officeart/2005/8/layout/default"/>
    <dgm:cxn modelId="{72E4E0B8-94BD-4ED1-AE31-12A302558926}" type="presParOf" srcId="{25F6D256-8A81-476A-8380-DE62C483D8D2}" destId="{FA456A76-969A-4887-8D90-5C426596880F}" srcOrd="5" destOrd="0" presId="urn:microsoft.com/office/officeart/2005/8/layout/default"/>
    <dgm:cxn modelId="{3D08F53B-71F0-48E8-9561-B04EAFE002FB}" type="presParOf" srcId="{25F6D256-8A81-476A-8380-DE62C483D8D2}" destId="{62E503F7-A3A5-4A44-9EE5-A75B70B26F0E}" srcOrd="6" destOrd="0" presId="urn:microsoft.com/office/officeart/2005/8/layout/default"/>
    <dgm:cxn modelId="{EA2C44BC-A57D-4BB4-9ACD-26F9D663E806}" type="presParOf" srcId="{25F6D256-8A81-476A-8380-DE62C483D8D2}" destId="{AE96F993-0D9D-4B17-A878-A18BDE9603DE}" srcOrd="7" destOrd="0" presId="urn:microsoft.com/office/officeart/2005/8/layout/default"/>
    <dgm:cxn modelId="{93E7EF24-8C9C-4189-B157-A401BEE112B0}" type="presParOf" srcId="{25F6D256-8A81-476A-8380-DE62C483D8D2}" destId="{81A6638E-40DF-403C-B56E-84D7ED7B851B}" srcOrd="8" destOrd="0" presId="urn:microsoft.com/office/officeart/2005/8/layout/default"/>
    <dgm:cxn modelId="{29AB406A-7FF5-42A6-B34C-87963C3D49C1}" type="presParOf" srcId="{25F6D256-8A81-476A-8380-DE62C483D8D2}" destId="{7D7F9A3A-5964-480A-911A-087FA5FB2DDE}" srcOrd="9" destOrd="0" presId="urn:microsoft.com/office/officeart/2005/8/layout/default"/>
    <dgm:cxn modelId="{B349B8C4-02F7-4EC2-9FEF-BA820747174B}" type="presParOf" srcId="{25F6D256-8A81-476A-8380-DE62C483D8D2}" destId="{1FF6A73F-49D5-479F-BCEF-B58AD240FE5B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DDFD83B-5A1B-4F30-A732-C3219D73FBDB}" type="doc">
      <dgm:prSet loTypeId="urn:microsoft.com/office/officeart/2008/layout/RadialCluster" loCatId="relationship" qsTypeId="urn:microsoft.com/office/officeart/2005/8/quickstyle/simple5" qsCatId="simple" csTypeId="urn:microsoft.com/office/officeart/2005/8/colors/accent2_4" csCatId="accent2" phldr="1"/>
      <dgm:spPr/>
      <dgm:t>
        <a:bodyPr/>
        <a:lstStyle/>
        <a:p>
          <a:endParaRPr lang="fr-FR"/>
        </a:p>
      </dgm:t>
    </dgm:pt>
    <dgm:pt modelId="{4C3DF01D-5F4A-4239-A6E6-C38388B7F121}">
      <dgm:prSet phldrT="[Texte]" custT="1"/>
      <dgm:spPr/>
      <dgm:t>
        <a:bodyPr/>
        <a:lstStyle/>
        <a:p>
          <a:pPr>
            <a:buFont typeface="+mj-lt"/>
            <a:buAutoNum type="arabicPeriod"/>
          </a:pPr>
          <a:r>
            <a:rPr lang="fr-FR" sz="1800" b="1" dirty="0"/>
            <a:t>Grands Principes de Tarification</a:t>
          </a:r>
          <a:endParaRPr lang="fr-FR" sz="1800" dirty="0"/>
        </a:p>
      </dgm:t>
    </dgm:pt>
    <dgm:pt modelId="{78B19DF2-72F0-4BB2-AC9C-BFCEF9BFB024}" type="parTrans" cxnId="{15BF2B82-0645-423E-A3A0-6E85EC450FDE}">
      <dgm:prSet/>
      <dgm:spPr/>
      <dgm:t>
        <a:bodyPr/>
        <a:lstStyle/>
        <a:p>
          <a:endParaRPr lang="fr-FR"/>
        </a:p>
      </dgm:t>
    </dgm:pt>
    <dgm:pt modelId="{17A7E847-7871-4D57-A9BA-79B3F1B24C5C}" type="sibTrans" cxnId="{15BF2B82-0645-423E-A3A0-6E85EC450FDE}">
      <dgm:prSet/>
      <dgm:spPr/>
      <dgm:t>
        <a:bodyPr/>
        <a:lstStyle/>
        <a:p>
          <a:endParaRPr lang="fr-FR"/>
        </a:p>
      </dgm:t>
    </dgm:pt>
    <dgm:pt modelId="{37C74C38-CF84-4F39-97BB-7BB7868AEB33}">
      <dgm:prSet phldrT="[Texte]" custT="1"/>
      <dgm:spPr/>
      <dgm:t>
        <a:bodyPr/>
        <a:lstStyle/>
        <a:p>
          <a:pPr>
            <a:buFont typeface="+mj-lt"/>
            <a:buAutoNum type="arabicPeriod"/>
          </a:pPr>
          <a:r>
            <a:rPr lang="fr-FR" sz="1400" b="1" dirty="0">
              <a:solidFill>
                <a:srgbClr val="002060"/>
              </a:solidFill>
            </a:rPr>
            <a:t>Principe du « timbre-poste »</a:t>
          </a:r>
          <a:endParaRPr lang="fr-FR" sz="1400" dirty="0">
            <a:solidFill>
              <a:srgbClr val="002060"/>
            </a:solidFill>
          </a:endParaRPr>
        </a:p>
      </dgm:t>
    </dgm:pt>
    <dgm:pt modelId="{25627580-4211-43BF-9395-573528E32FAD}" type="parTrans" cxnId="{3036815F-A72A-40B5-93F7-CE17DBF50BF2}">
      <dgm:prSet/>
      <dgm:spPr/>
      <dgm:t>
        <a:bodyPr/>
        <a:lstStyle/>
        <a:p>
          <a:endParaRPr lang="fr-FR"/>
        </a:p>
      </dgm:t>
    </dgm:pt>
    <dgm:pt modelId="{36EB7F9F-4230-49D5-816F-7F5E493A68CD}" type="sibTrans" cxnId="{3036815F-A72A-40B5-93F7-CE17DBF50BF2}">
      <dgm:prSet/>
      <dgm:spPr/>
      <dgm:t>
        <a:bodyPr/>
        <a:lstStyle/>
        <a:p>
          <a:endParaRPr lang="fr-FR"/>
        </a:p>
      </dgm:t>
    </dgm:pt>
    <dgm:pt modelId="{F5752034-8B38-4A73-BDAC-0032537F6DBD}">
      <dgm:prSet phldrT="[Texte]" custT="1"/>
      <dgm:spPr/>
      <dgm:t>
        <a:bodyPr/>
        <a:lstStyle/>
        <a:p>
          <a:pPr>
            <a:buFont typeface="+mj-lt"/>
            <a:buAutoNum type="arabicPeriod"/>
          </a:pPr>
          <a:r>
            <a:rPr lang="fr-FR" sz="1400" b="1" dirty="0">
              <a:solidFill>
                <a:srgbClr val="002060"/>
              </a:solidFill>
            </a:rPr>
            <a:t>Tarification point par point</a:t>
          </a:r>
          <a:endParaRPr lang="fr-FR" sz="1400" dirty="0">
            <a:solidFill>
              <a:srgbClr val="002060"/>
            </a:solidFill>
          </a:endParaRPr>
        </a:p>
      </dgm:t>
    </dgm:pt>
    <dgm:pt modelId="{55D5C75F-E563-4A47-9799-BD62DD331933}" type="parTrans" cxnId="{B63EE5DE-2B4B-4A2B-8B9A-2F8CFC427966}">
      <dgm:prSet/>
      <dgm:spPr/>
      <dgm:t>
        <a:bodyPr/>
        <a:lstStyle/>
        <a:p>
          <a:endParaRPr lang="fr-FR"/>
        </a:p>
      </dgm:t>
    </dgm:pt>
    <dgm:pt modelId="{AA52BA28-DCE2-4E8E-A309-E0E97886BE0B}" type="sibTrans" cxnId="{B63EE5DE-2B4B-4A2B-8B9A-2F8CFC427966}">
      <dgm:prSet/>
      <dgm:spPr/>
      <dgm:t>
        <a:bodyPr/>
        <a:lstStyle/>
        <a:p>
          <a:endParaRPr lang="fr-FR"/>
        </a:p>
      </dgm:t>
    </dgm:pt>
    <dgm:pt modelId="{A6818B0E-3A9B-4199-91E6-965EED4D4B97}">
      <dgm:prSet phldrT="[Texte]" custT="1"/>
      <dgm:spPr/>
      <dgm:t>
        <a:bodyPr/>
        <a:lstStyle/>
        <a:p>
          <a:pPr>
            <a:buFont typeface="+mj-lt"/>
            <a:buAutoNum type="arabicPeriod"/>
          </a:pPr>
          <a:r>
            <a:rPr lang="fr-FR" sz="1400" b="1" dirty="0">
              <a:solidFill>
                <a:srgbClr val="002060"/>
              </a:solidFill>
            </a:rPr>
            <a:t>Indexation sur l’énergie injectée/soutirée </a:t>
          </a:r>
          <a:endParaRPr lang="fr-FR" sz="1400" dirty="0">
            <a:solidFill>
              <a:srgbClr val="002060"/>
            </a:solidFill>
          </a:endParaRPr>
        </a:p>
      </dgm:t>
    </dgm:pt>
    <dgm:pt modelId="{03E86711-D308-41F5-836A-784F278D0C92}" type="parTrans" cxnId="{3D703C67-4020-4AD0-962F-2B183D4FD714}">
      <dgm:prSet/>
      <dgm:spPr/>
      <dgm:t>
        <a:bodyPr/>
        <a:lstStyle/>
        <a:p>
          <a:endParaRPr lang="fr-FR"/>
        </a:p>
      </dgm:t>
    </dgm:pt>
    <dgm:pt modelId="{5DDCE04D-BD9B-4DB1-95E8-1595433B84FE}" type="sibTrans" cxnId="{3D703C67-4020-4AD0-962F-2B183D4FD714}">
      <dgm:prSet/>
      <dgm:spPr/>
      <dgm:t>
        <a:bodyPr/>
        <a:lstStyle/>
        <a:p>
          <a:endParaRPr lang="fr-FR"/>
        </a:p>
      </dgm:t>
    </dgm:pt>
    <dgm:pt modelId="{1BAC34D1-461F-4948-979B-41D0EC7CDDC0}">
      <dgm:prSet phldrT="[Texte]" custT="1"/>
      <dgm:spPr/>
      <dgm:t>
        <a:bodyPr/>
        <a:lstStyle/>
        <a:p>
          <a:pPr>
            <a:buFont typeface="+mj-lt"/>
            <a:buAutoNum type="arabicPeriod"/>
          </a:pPr>
          <a:r>
            <a:rPr lang="fr-FR" sz="1400" b="1" dirty="0">
              <a:solidFill>
                <a:srgbClr val="002060"/>
              </a:solidFill>
            </a:rPr>
            <a:t>Prise en compte du niveau de tension</a:t>
          </a:r>
        </a:p>
      </dgm:t>
    </dgm:pt>
    <dgm:pt modelId="{80059BE3-DBBF-4502-870D-1D10F32B14E7}" type="parTrans" cxnId="{B75052F8-8461-4A38-A2DF-F49029E325CD}">
      <dgm:prSet/>
      <dgm:spPr/>
      <dgm:t>
        <a:bodyPr/>
        <a:lstStyle/>
        <a:p>
          <a:endParaRPr lang="fr-FR"/>
        </a:p>
      </dgm:t>
    </dgm:pt>
    <dgm:pt modelId="{D80947B4-5279-40EC-8488-2FC31E2E8554}" type="sibTrans" cxnId="{B75052F8-8461-4A38-A2DF-F49029E325CD}">
      <dgm:prSet/>
      <dgm:spPr/>
      <dgm:t>
        <a:bodyPr/>
        <a:lstStyle/>
        <a:p>
          <a:endParaRPr lang="fr-FR"/>
        </a:p>
      </dgm:t>
    </dgm:pt>
    <dgm:pt modelId="{8DB0221D-1A31-41C9-AEA4-340EC9E6E2B0}">
      <dgm:prSet phldrT="[Texte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>
            <a:buFont typeface="+mj-lt"/>
            <a:buAutoNum type="arabicPeriod"/>
          </a:pPr>
          <a:r>
            <a:rPr lang="fr-FR" sz="1400" b="1" dirty="0">
              <a:solidFill>
                <a:srgbClr val="002060"/>
              </a:solidFill>
            </a:rPr>
            <a:t>Absence de modulation saisonnière ou horaire </a:t>
          </a:r>
          <a:endParaRPr lang="fr-FR" sz="1400" dirty="0">
            <a:solidFill>
              <a:srgbClr val="002060"/>
            </a:solidFill>
          </a:endParaRPr>
        </a:p>
      </dgm:t>
    </dgm:pt>
    <dgm:pt modelId="{767D26D6-92A9-42CF-9A7B-06E5A2B859C2}" type="parTrans" cxnId="{5BA0F7F1-7563-4FFA-BE41-052C549712CA}">
      <dgm:prSet/>
      <dgm:spPr/>
      <dgm:t>
        <a:bodyPr/>
        <a:lstStyle/>
        <a:p>
          <a:endParaRPr lang="fr-FR"/>
        </a:p>
      </dgm:t>
    </dgm:pt>
    <dgm:pt modelId="{E518E3F4-1E9E-44F5-ADAB-46D6B78A66D0}" type="sibTrans" cxnId="{5BA0F7F1-7563-4FFA-BE41-052C549712CA}">
      <dgm:prSet/>
      <dgm:spPr/>
      <dgm:t>
        <a:bodyPr/>
        <a:lstStyle/>
        <a:p>
          <a:endParaRPr lang="fr-FR"/>
        </a:p>
      </dgm:t>
    </dgm:pt>
    <dgm:pt modelId="{08F13068-0632-49F9-9172-34BFA6483511}">
      <dgm:prSet phldrT="[Texte]" custT="1"/>
      <dgm:spPr/>
      <dgm:t>
        <a:bodyPr/>
        <a:lstStyle/>
        <a:p>
          <a:pPr>
            <a:buFont typeface="+mj-lt"/>
            <a:buAutoNum type="arabicPeriod"/>
          </a:pPr>
          <a:r>
            <a:rPr lang="fr-FR" sz="1400" b="1" dirty="0">
              <a:solidFill>
                <a:srgbClr val="002060"/>
              </a:solidFill>
            </a:rPr>
            <a:t>Absence de tarification spécifique</a:t>
          </a:r>
          <a:endParaRPr lang="fr-FR" sz="1400" dirty="0">
            <a:solidFill>
              <a:srgbClr val="002060"/>
            </a:solidFill>
          </a:endParaRPr>
        </a:p>
      </dgm:t>
    </dgm:pt>
    <dgm:pt modelId="{51EA2F13-BAFE-40D3-8781-A502B6BCC06B}" type="parTrans" cxnId="{C6ED85B6-540F-4DFA-9160-CB486B9E602D}">
      <dgm:prSet/>
      <dgm:spPr/>
      <dgm:t>
        <a:bodyPr/>
        <a:lstStyle/>
        <a:p>
          <a:endParaRPr lang="fr-FR"/>
        </a:p>
      </dgm:t>
    </dgm:pt>
    <dgm:pt modelId="{CB694C5C-D5C2-4C2C-8AF5-63B0C8DC6D05}" type="sibTrans" cxnId="{C6ED85B6-540F-4DFA-9160-CB486B9E602D}">
      <dgm:prSet/>
      <dgm:spPr/>
      <dgm:t>
        <a:bodyPr/>
        <a:lstStyle/>
        <a:p>
          <a:endParaRPr lang="fr-FR"/>
        </a:p>
      </dgm:t>
    </dgm:pt>
    <dgm:pt modelId="{F96FB295-AA44-439F-A3E9-74CB2B5AC4B9}">
      <dgm:prSet/>
      <dgm:spPr/>
      <dgm:t>
        <a:bodyPr/>
        <a:lstStyle/>
        <a:p>
          <a:pPr>
            <a:buFont typeface="+mj-lt"/>
            <a:buAutoNum type="arabicPeriod"/>
          </a:pPr>
          <a:r>
            <a:rPr lang="fr-FR" b="1" dirty="0">
              <a:solidFill>
                <a:srgbClr val="002060"/>
              </a:solidFill>
            </a:rPr>
            <a:t>Traitement des lignes d’interconnexion</a:t>
          </a:r>
          <a:endParaRPr lang="fr-FR" dirty="0">
            <a:solidFill>
              <a:srgbClr val="002060"/>
            </a:solidFill>
          </a:endParaRPr>
        </a:p>
      </dgm:t>
    </dgm:pt>
    <dgm:pt modelId="{8F94620A-8B6E-4017-A538-B4A481B41424}" type="parTrans" cxnId="{050F8DF9-1B24-4729-A124-BDF047AFCBBE}">
      <dgm:prSet/>
      <dgm:spPr/>
      <dgm:t>
        <a:bodyPr/>
        <a:lstStyle/>
        <a:p>
          <a:endParaRPr lang="fr-FR"/>
        </a:p>
      </dgm:t>
    </dgm:pt>
    <dgm:pt modelId="{010AADA3-FB75-4907-A654-A7D3AA9915D0}" type="sibTrans" cxnId="{050F8DF9-1B24-4729-A124-BDF047AFCBBE}">
      <dgm:prSet/>
      <dgm:spPr/>
      <dgm:t>
        <a:bodyPr/>
        <a:lstStyle/>
        <a:p>
          <a:endParaRPr lang="fr-FR"/>
        </a:p>
      </dgm:t>
    </dgm:pt>
    <dgm:pt modelId="{B8BF5E08-8082-4E9E-9916-F90F557F2ECC}">
      <dgm:prSet/>
      <dgm:spPr/>
      <dgm:t>
        <a:bodyPr/>
        <a:lstStyle/>
        <a:p>
          <a:endParaRPr lang="fr-FR"/>
        </a:p>
      </dgm:t>
    </dgm:pt>
    <dgm:pt modelId="{913EB817-324F-4B4F-AEDF-3BC2C3359D76}" type="parTrans" cxnId="{77183C84-2B0C-4C6E-B307-AB1718CCD338}">
      <dgm:prSet/>
      <dgm:spPr/>
      <dgm:t>
        <a:bodyPr/>
        <a:lstStyle/>
        <a:p>
          <a:endParaRPr lang="fr-FR"/>
        </a:p>
      </dgm:t>
    </dgm:pt>
    <dgm:pt modelId="{D4409B64-75E4-4393-A195-C56F3D0EDE38}" type="sibTrans" cxnId="{77183C84-2B0C-4C6E-B307-AB1718CCD338}">
      <dgm:prSet/>
      <dgm:spPr/>
      <dgm:t>
        <a:bodyPr/>
        <a:lstStyle/>
        <a:p>
          <a:endParaRPr lang="fr-FR"/>
        </a:p>
      </dgm:t>
    </dgm:pt>
    <dgm:pt modelId="{C0BBF4AF-7349-4051-989D-3B3D590DEE95}">
      <dgm:prSet/>
      <dgm:spPr/>
      <dgm:t>
        <a:bodyPr/>
        <a:lstStyle/>
        <a:p>
          <a:endParaRPr lang="fr-FR"/>
        </a:p>
      </dgm:t>
    </dgm:pt>
    <dgm:pt modelId="{8EAED69C-8A42-4544-A1DE-F12D6B7E07EC}" type="parTrans" cxnId="{E5A2C4A8-6E66-4087-B689-049107DD60B6}">
      <dgm:prSet/>
      <dgm:spPr/>
      <dgm:t>
        <a:bodyPr/>
        <a:lstStyle/>
        <a:p>
          <a:endParaRPr lang="fr-FR"/>
        </a:p>
      </dgm:t>
    </dgm:pt>
    <dgm:pt modelId="{E4464D0B-4718-4AB8-B492-8DF8A53EAD36}" type="sibTrans" cxnId="{E5A2C4A8-6E66-4087-B689-049107DD60B6}">
      <dgm:prSet/>
      <dgm:spPr/>
      <dgm:t>
        <a:bodyPr/>
        <a:lstStyle/>
        <a:p>
          <a:endParaRPr lang="fr-FR"/>
        </a:p>
      </dgm:t>
    </dgm:pt>
    <dgm:pt modelId="{CA13C830-57E5-48B5-A918-0A0AA2366F96}" type="pres">
      <dgm:prSet presAssocID="{FDDFD83B-5A1B-4F30-A732-C3219D73FBDB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13570254-4030-4DEB-B05B-DE138FF9BE6D}" type="pres">
      <dgm:prSet presAssocID="{4C3DF01D-5F4A-4239-A6E6-C38388B7F121}" presName="singleCycle" presStyleCnt="0"/>
      <dgm:spPr/>
    </dgm:pt>
    <dgm:pt modelId="{034BE242-1DA4-4C0A-95E4-042468D5F0FD}" type="pres">
      <dgm:prSet presAssocID="{4C3DF01D-5F4A-4239-A6E6-C38388B7F121}" presName="singleCenter" presStyleLbl="node1" presStyleIdx="0" presStyleCnt="8" custScaleX="238644" custScaleY="89492">
        <dgm:presLayoutVars>
          <dgm:chMax val="7"/>
          <dgm:chPref val="7"/>
        </dgm:presLayoutVars>
      </dgm:prSet>
      <dgm:spPr/>
    </dgm:pt>
    <dgm:pt modelId="{1DEAA424-360A-4922-8C5C-86BBD10973EC}" type="pres">
      <dgm:prSet presAssocID="{25627580-4211-43BF-9395-573528E32FAD}" presName="Name56" presStyleLbl="parChTrans1D2" presStyleIdx="0" presStyleCnt="7"/>
      <dgm:spPr/>
    </dgm:pt>
    <dgm:pt modelId="{C18A79DF-85B9-4D39-BA70-4796853F8DEA}" type="pres">
      <dgm:prSet presAssocID="{37C74C38-CF84-4F39-97BB-7BB7868AEB33}" presName="text0" presStyleLbl="node1" presStyleIdx="1" presStyleCnt="8" custScaleX="222616" custScaleY="89046" custRadScaleRad="100041" custRadScaleInc="5468">
        <dgm:presLayoutVars>
          <dgm:bulletEnabled val="1"/>
        </dgm:presLayoutVars>
      </dgm:prSet>
      <dgm:spPr/>
    </dgm:pt>
    <dgm:pt modelId="{4C5E83AA-7953-4908-9B95-27BE2306632E}" type="pres">
      <dgm:prSet presAssocID="{55D5C75F-E563-4A47-9799-BD62DD331933}" presName="Name56" presStyleLbl="parChTrans1D2" presStyleIdx="1" presStyleCnt="7"/>
      <dgm:spPr/>
    </dgm:pt>
    <dgm:pt modelId="{0638295A-02D8-4C78-BAFD-C877964F27A3}" type="pres">
      <dgm:prSet presAssocID="{F5752034-8B38-4A73-BDAC-0032537F6DBD}" presName="text0" presStyleLbl="node1" presStyleIdx="2" presStyleCnt="8" custScaleX="222616" custScaleY="89046" custRadScaleRad="189125" custRadScaleInc="27473">
        <dgm:presLayoutVars>
          <dgm:bulletEnabled val="1"/>
        </dgm:presLayoutVars>
      </dgm:prSet>
      <dgm:spPr/>
    </dgm:pt>
    <dgm:pt modelId="{926D96E8-79A8-4CBE-8CF7-82CFF4B183B5}" type="pres">
      <dgm:prSet presAssocID="{03E86711-D308-41F5-836A-784F278D0C92}" presName="Name56" presStyleLbl="parChTrans1D2" presStyleIdx="2" presStyleCnt="7"/>
      <dgm:spPr/>
    </dgm:pt>
    <dgm:pt modelId="{E816553A-E5EA-4AEB-9208-E1B29A472912}" type="pres">
      <dgm:prSet presAssocID="{A6818B0E-3A9B-4199-91E6-965EED4D4B97}" presName="text0" presStyleLbl="node1" presStyleIdx="3" presStyleCnt="8" custScaleX="222616" custScaleY="89046" custRadScaleRad="214491" custRadScaleInc="-89749">
        <dgm:presLayoutVars>
          <dgm:bulletEnabled val="1"/>
        </dgm:presLayoutVars>
      </dgm:prSet>
      <dgm:spPr/>
    </dgm:pt>
    <dgm:pt modelId="{6655880E-A02E-4980-BCCF-6150CD58ED9B}" type="pres">
      <dgm:prSet presAssocID="{767D26D6-92A9-42CF-9A7B-06E5A2B859C2}" presName="Name56" presStyleLbl="parChTrans1D2" presStyleIdx="3" presStyleCnt="7"/>
      <dgm:spPr/>
    </dgm:pt>
    <dgm:pt modelId="{6F3D4416-D5D0-4E77-97E5-D5D19D44E909}" type="pres">
      <dgm:prSet presAssocID="{8DB0221D-1A31-41C9-AEA4-340EC9E6E2B0}" presName="text0" presStyleLbl="node1" presStyleIdx="4" presStyleCnt="8" custScaleX="222616" custScaleY="89046" custRadScaleRad="235162" custRadScaleInc="-223891">
        <dgm:presLayoutVars>
          <dgm:bulletEnabled val="1"/>
        </dgm:presLayoutVars>
      </dgm:prSet>
      <dgm:spPr/>
    </dgm:pt>
    <dgm:pt modelId="{91FB49A8-7B10-4949-9EA6-40933232B3D7}" type="pres">
      <dgm:prSet presAssocID="{51EA2F13-BAFE-40D3-8781-A502B6BCC06B}" presName="Name56" presStyleLbl="parChTrans1D2" presStyleIdx="4" presStyleCnt="7"/>
      <dgm:spPr/>
    </dgm:pt>
    <dgm:pt modelId="{6175F3BC-0B16-4AF6-8BE5-3285477D7163}" type="pres">
      <dgm:prSet presAssocID="{08F13068-0632-49F9-9172-34BFA6483511}" presName="text0" presStyleLbl="node1" presStyleIdx="5" presStyleCnt="8" custScaleX="222616" custScaleY="89046" custRadScaleRad="208360" custRadScaleInc="-344207">
        <dgm:presLayoutVars>
          <dgm:bulletEnabled val="1"/>
        </dgm:presLayoutVars>
      </dgm:prSet>
      <dgm:spPr/>
    </dgm:pt>
    <dgm:pt modelId="{5FAFB28C-9618-4AF7-A1E6-6EF15D08F710}" type="pres">
      <dgm:prSet presAssocID="{80059BE3-DBBF-4502-870D-1D10F32B14E7}" presName="Name56" presStyleLbl="parChTrans1D2" presStyleIdx="5" presStyleCnt="7"/>
      <dgm:spPr/>
    </dgm:pt>
    <dgm:pt modelId="{815E6CD0-1DE2-4BC5-9BDD-B73EE2C611BB}" type="pres">
      <dgm:prSet presAssocID="{1BAC34D1-461F-4948-979B-41D0EC7CDDC0}" presName="text0" presStyleLbl="node1" presStyleIdx="6" presStyleCnt="8" custScaleX="222616" custScaleY="89046" custRadScaleRad="95033" custRadScaleInc="-300000">
        <dgm:presLayoutVars>
          <dgm:bulletEnabled val="1"/>
        </dgm:presLayoutVars>
      </dgm:prSet>
      <dgm:spPr/>
    </dgm:pt>
    <dgm:pt modelId="{3A3AC93C-0A5C-46D1-B5E3-DFF7A42203D5}" type="pres">
      <dgm:prSet presAssocID="{8F94620A-8B6E-4017-A538-B4A481B41424}" presName="Name56" presStyleLbl="parChTrans1D2" presStyleIdx="6" presStyleCnt="7"/>
      <dgm:spPr/>
    </dgm:pt>
    <dgm:pt modelId="{48ED3488-09E7-489B-88C1-5B90C8673F72}" type="pres">
      <dgm:prSet presAssocID="{F96FB295-AA44-439F-A3E9-74CB2B5AC4B9}" presName="text0" presStyleLbl="node1" presStyleIdx="7" presStyleCnt="8" custScaleX="222616" custScaleY="89046" custRadScaleRad="214516" custRadScaleInc="-47579">
        <dgm:presLayoutVars>
          <dgm:bulletEnabled val="1"/>
        </dgm:presLayoutVars>
      </dgm:prSet>
      <dgm:spPr/>
    </dgm:pt>
  </dgm:ptLst>
  <dgm:cxnLst>
    <dgm:cxn modelId="{90EF9D10-D288-4498-A49F-644AE0FDB555}" type="presOf" srcId="{25627580-4211-43BF-9395-573528E32FAD}" destId="{1DEAA424-360A-4922-8C5C-86BBD10973EC}" srcOrd="0" destOrd="0" presId="urn:microsoft.com/office/officeart/2008/layout/RadialCluster"/>
    <dgm:cxn modelId="{06A96815-6284-4A37-B561-9A8223C898F4}" type="presOf" srcId="{F96FB295-AA44-439F-A3E9-74CB2B5AC4B9}" destId="{48ED3488-09E7-489B-88C1-5B90C8673F72}" srcOrd="0" destOrd="0" presId="urn:microsoft.com/office/officeart/2008/layout/RadialCluster"/>
    <dgm:cxn modelId="{B963153D-3AD6-4AC2-A670-0FABEA60F683}" type="presOf" srcId="{FDDFD83B-5A1B-4F30-A732-C3219D73FBDB}" destId="{CA13C830-57E5-48B5-A918-0A0AA2366F96}" srcOrd="0" destOrd="0" presId="urn:microsoft.com/office/officeart/2008/layout/RadialCluster"/>
    <dgm:cxn modelId="{50DE5D3E-CB3E-4BFD-A221-277488F47A00}" type="presOf" srcId="{51EA2F13-BAFE-40D3-8781-A502B6BCC06B}" destId="{91FB49A8-7B10-4949-9EA6-40933232B3D7}" srcOrd="0" destOrd="0" presId="urn:microsoft.com/office/officeart/2008/layout/RadialCluster"/>
    <dgm:cxn modelId="{3036815F-A72A-40B5-93F7-CE17DBF50BF2}" srcId="{4C3DF01D-5F4A-4239-A6E6-C38388B7F121}" destId="{37C74C38-CF84-4F39-97BB-7BB7868AEB33}" srcOrd="0" destOrd="0" parTransId="{25627580-4211-43BF-9395-573528E32FAD}" sibTransId="{36EB7F9F-4230-49D5-816F-7F5E493A68CD}"/>
    <dgm:cxn modelId="{37550743-667B-4F17-990E-DC1A54C1570B}" type="presOf" srcId="{A6818B0E-3A9B-4199-91E6-965EED4D4B97}" destId="{E816553A-E5EA-4AEB-9208-E1B29A472912}" srcOrd="0" destOrd="0" presId="urn:microsoft.com/office/officeart/2008/layout/RadialCluster"/>
    <dgm:cxn modelId="{B6145545-3B74-45C1-AAC2-B3FEE38A8140}" type="presOf" srcId="{55D5C75F-E563-4A47-9799-BD62DD331933}" destId="{4C5E83AA-7953-4908-9B95-27BE2306632E}" srcOrd="0" destOrd="0" presId="urn:microsoft.com/office/officeart/2008/layout/RadialCluster"/>
    <dgm:cxn modelId="{3D703C67-4020-4AD0-962F-2B183D4FD714}" srcId="{4C3DF01D-5F4A-4239-A6E6-C38388B7F121}" destId="{A6818B0E-3A9B-4199-91E6-965EED4D4B97}" srcOrd="2" destOrd="0" parTransId="{03E86711-D308-41F5-836A-784F278D0C92}" sibTransId="{5DDCE04D-BD9B-4DB1-95E8-1595433B84FE}"/>
    <dgm:cxn modelId="{15BF2B82-0645-423E-A3A0-6E85EC450FDE}" srcId="{FDDFD83B-5A1B-4F30-A732-C3219D73FBDB}" destId="{4C3DF01D-5F4A-4239-A6E6-C38388B7F121}" srcOrd="0" destOrd="0" parTransId="{78B19DF2-72F0-4BB2-AC9C-BFCEF9BFB024}" sibTransId="{17A7E847-7871-4D57-A9BA-79B3F1B24C5C}"/>
    <dgm:cxn modelId="{77183C84-2B0C-4C6E-B307-AB1718CCD338}" srcId="{4C3DF01D-5F4A-4239-A6E6-C38388B7F121}" destId="{B8BF5E08-8082-4E9E-9916-F90F557F2ECC}" srcOrd="8" destOrd="0" parTransId="{913EB817-324F-4B4F-AEDF-3BC2C3359D76}" sibTransId="{D4409B64-75E4-4393-A195-C56F3D0EDE38}"/>
    <dgm:cxn modelId="{23D53588-8D45-4896-B15D-8022690E7AF3}" type="presOf" srcId="{767D26D6-92A9-42CF-9A7B-06E5A2B859C2}" destId="{6655880E-A02E-4980-BCCF-6150CD58ED9B}" srcOrd="0" destOrd="0" presId="urn:microsoft.com/office/officeart/2008/layout/RadialCluster"/>
    <dgm:cxn modelId="{27B48C8B-998F-4EF6-A9D0-D2EED0D87726}" type="presOf" srcId="{4C3DF01D-5F4A-4239-A6E6-C38388B7F121}" destId="{034BE242-1DA4-4C0A-95E4-042468D5F0FD}" srcOrd="0" destOrd="0" presId="urn:microsoft.com/office/officeart/2008/layout/RadialCluster"/>
    <dgm:cxn modelId="{48106390-7442-4DC8-AA00-B65E46F2848E}" type="presOf" srcId="{F5752034-8B38-4A73-BDAC-0032537F6DBD}" destId="{0638295A-02D8-4C78-BAFD-C877964F27A3}" srcOrd="0" destOrd="0" presId="urn:microsoft.com/office/officeart/2008/layout/RadialCluster"/>
    <dgm:cxn modelId="{A62A889F-1E92-4F3C-A65E-51267AD7C1DB}" type="presOf" srcId="{8DB0221D-1A31-41C9-AEA4-340EC9E6E2B0}" destId="{6F3D4416-D5D0-4E77-97E5-D5D19D44E909}" srcOrd="0" destOrd="0" presId="urn:microsoft.com/office/officeart/2008/layout/RadialCluster"/>
    <dgm:cxn modelId="{E5A2C4A8-6E66-4087-B689-049107DD60B6}" srcId="{4C3DF01D-5F4A-4239-A6E6-C38388B7F121}" destId="{C0BBF4AF-7349-4051-989D-3B3D590DEE95}" srcOrd="7" destOrd="0" parTransId="{8EAED69C-8A42-4544-A1DE-F12D6B7E07EC}" sibTransId="{E4464D0B-4718-4AB8-B492-8DF8A53EAD36}"/>
    <dgm:cxn modelId="{953448AA-1D44-458E-95FA-569D4880D260}" type="presOf" srcId="{1BAC34D1-461F-4948-979B-41D0EC7CDDC0}" destId="{815E6CD0-1DE2-4BC5-9BDD-B73EE2C611BB}" srcOrd="0" destOrd="0" presId="urn:microsoft.com/office/officeart/2008/layout/RadialCluster"/>
    <dgm:cxn modelId="{ED7139B0-840E-4E82-8D68-2B6A70A118EB}" type="presOf" srcId="{08F13068-0632-49F9-9172-34BFA6483511}" destId="{6175F3BC-0B16-4AF6-8BE5-3285477D7163}" srcOrd="0" destOrd="0" presId="urn:microsoft.com/office/officeart/2008/layout/RadialCluster"/>
    <dgm:cxn modelId="{26B6F9B3-7B28-40D1-A15D-22222AF4741F}" type="presOf" srcId="{03E86711-D308-41F5-836A-784F278D0C92}" destId="{926D96E8-79A8-4CBE-8CF7-82CFF4B183B5}" srcOrd="0" destOrd="0" presId="urn:microsoft.com/office/officeart/2008/layout/RadialCluster"/>
    <dgm:cxn modelId="{C6ED85B6-540F-4DFA-9160-CB486B9E602D}" srcId="{4C3DF01D-5F4A-4239-A6E6-C38388B7F121}" destId="{08F13068-0632-49F9-9172-34BFA6483511}" srcOrd="4" destOrd="0" parTransId="{51EA2F13-BAFE-40D3-8781-A502B6BCC06B}" sibTransId="{CB694C5C-D5C2-4C2C-8AF5-63B0C8DC6D05}"/>
    <dgm:cxn modelId="{3D6812C9-74E8-444B-9E3B-9720F5E417E8}" type="presOf" srcId="{37C74C38-CF84-4F39-97BB-7BB7868AEB33}" destId="{C18A79DF-85B9-4D39-BA70-4796853F8DEA}" srcOrd="0" destOrd="0" presId="urn:microsoft.com/office/officeart/2008/layout/RadialCluster"/>
    <dgm:cxn modelId="{B63EE5DE-2B4B-4A2B-8B9A-2F8CFC427966}" srcId="{4C3DF01D-5F4A-4239-A6E6-C38388B7F121}" destId="{F5752034-8B38-4A73-BDAC-0032537F6DBD}" srcOrd="1" destOrd="0" parTransId="{55D5C75F-E563-4A47-9799-BD62DD331933}" sibTransId="{AA52BA28-DCE2-4E8E-A309-E0E97886BE0B}"/>
    <dgm:cxn modelId="{1E9C2FDF-B7EA-4D7F-8018-807606EE0D34}" type="presOf" srcId="{80059BE3-DBBF-4502-870D-1D10F32B14E7}" destId="{5FAFB28C-9618-4AF7-A1E6-6EF15D08F710}" srcOrd="0" destOrd="0" presId="urn:microsoft.com/office/officeart/2008/layout/RadialCluster"/>
    <dgm:cxn modelId="{5BA0F7F1-7563-4FFA-BE41-052C549712CA}" srcId="{4C3DF01D-5F4A-4239-A6E6-C38388B7F121}" destId="{8DB0221D-1A31-41C9-AEA4-340EC9E6E2B0}" srcOrd="3" destOrd="0" parTransId="{767D26D6-92A9-42CF-9A7B-06E5A2B859C2}" sibTransId="{E518E3F4-1E9E-44F5-ADAB-46D6B78A66D0}"/>
    <dgm:cxn modelId="{B75052F8-8461-4A38-A2DF-F49029E325CD}" srcId="{4C3DF01D-5F4A-4239-A6E6-C38388B7F121}" destId="{1BAC34D1-461F-4948-979B-41D0EC7CDDC0}" srcOrd="5" destOrd="0" parTransId="{80059BE3-DBBF-4502-870D-1D10F32B14E7}" sibTransId="{D80947B4-5279-40EC-8488-2FC31E2E8554}"/>
    <dgm:cxn modelId="{B3CA70F9-EC11-4812-B79D-9A8EFD2CF87E}" type="presOf" srcId="{8F94620A-8B6E-4017-A538-B4A481B41424}" destId="{3A3AC93C-0A5C-46D1-B5E3-DFF7A42203D5}" srcOrd="0" destOrd="0" presId="urn:microsoft.com/office/officeart/2008/layout/RadialCluster"/>
    <dgm:cxn modelId="{050F8DF9-1B24-4729-A124-BDF047AFCBBE}" srcId="{4C3DF01D-5F4A-4239-A6E6-C38388B7F121}" destId="{F96FB295-AA44-439F-A3E9-74CB2B5AC4B9}" srcOrd="6" destOrd="0" parTransId="{8F94620A-8B6E-4017-A538-B4A481B41424}" sibTransId="{010AADA3-FB75-4907-A654-A7D3AA9915D0}"/>
    <dgm:cxn modelId="{BE534C53-1070-4A95-AD37-B392B9BC8BB0}" type="presParOf" srcId="{CA13C830-57E5-48B5-A918-0A0AA2366F96}" destId="{13570254-4030-4DEB-B05B-DE138FF9BE6D}" srcOrd="0" destOrd="0" presId="urn:microsoft.com/office/officeart/2008/layout/RadialCluster"/>
    <dgm:cxn modelId="{10C2449D-6916-4C48-8AE0-F637F222CCE2}" type="presParOf" srcId="{13570254-4030-4DEB-B05B-DE138FF9BE6D}" destId="{034BE242-1DA4-4C0A-95E4-042468D5F0FD}" srcOrd="0" destOrd="0" presId="urn:microsoft.com/office/officeart/2008/layout/RadialCluster"/>
    <dgm:cxn modelId="{CF8CE419-3A43-45F3-8761-A1010D938EA1}" type="presParOf" srcId="{13570254-4030-4DEB-B05B-DE138FF9BE6D}" destId="{1DEAA424-360A-4922-8C5C-86BBD10973EC}" srcOrd="1" destOrd="0" presId="urn:microsoft.com/office/officeart/2008/layout/RadialCluster"/>
    <dgm:cxn modelId="{5F187B2F-2C0B-4051-A7F8-5AE7DA109345}" type="presParOf" srcId="{13570254-4030-4DEB-B05B-DE138FF9BE6D}" destId="{C18A79DF-85B9-4D39-BA70-4796853F8DEA}" srcOrd="2" destOrd="0" presId="urn:microsoft.com/office/officeart/2008/layout/RadialCluster"/>
    <dgm:cxn modelId="{0AAF9425-273C-41F3-8279-FFA8487B02E5}" type="presParOf" srcId="{13570254-4030-4DEB-B05B-DE138FF9BE6D}" destId="{4C5E83AA-7953-4908-9B95-27BE2306632E}" srcOrd="3" destOrd="0" presId="urn:microsoft.com/office/officeart/2008/layout/RadialCluster"/>
    <dgm:cxn modelId="{DB2F3638-673B-486E-90B3-813B1A42EDBD}" type="presParOf" srcId="{13570254-4030-4DEB-B05B-DE138FF9BE6D}" destId="{0638295A-02D8-4C78-BAFD-C877964F27A3}" srcOrd="4" destOrd="0" presId="urn:microsoft.com/office/officeart/2008/layout/RadialCluster"/>
    <dgm:cxn modelId="{0AFB25CA-7528-4E0F-84CF-E6D0497031FF}" type="presParOf" srcId="{13570254-4030-4DEB-B05B-DE138FF9BE6D}" destId="{926D96E8-79A8-4CBE-8CF7-82CFF4B183B5}" srcOrd="5" destOrd="0" presId="urn:microsoft.com/office/officeart/2008/layout/RadialCluster"/>
    <dgm:cxn modelId="{766CE1C9-C2B9-4A0C-BE82-F16433B0EEC6}" type="presParOf" srcId="{13570254-4030-4DEB-B05B-DE138FF9BE6D}" destId="{E816553A-E5EA-4AEB-9208-E1B29A472912}" srcOrd="6" destOrd="0" presId="urn:microsoft.com/office/officeart/2008/layout/RadialCluster"/>
    <dgm:cxn modelId="{8BF90E61-80FA-4415-9B52-58A32D58FB81}" type="presParOf" srcId="{13570254-4030-4DEB-B05B-DE138FF9BE6D}" destId="{6655880E-A02E-4980-BCCF-6150CD58ED9B}" srcOrd="7" destOrd="0" presId="urn:microsoft.com/office/officeart/2008/layout/RadialCluster"/>
    <dgm:cxn modelId="{3B3AE836-F7F9-42B1-BC4D-058C143B4CF9}" type="presParOf" srcId="{13570254-4030-4DEB-B05B-DE138FF9BE6D}" destId="{6F3D4416-D5D0-4E77-97E5-D5D19D44E909}" srcOrd="8" destOrd="0" presId="urn:microsoft.com/office/officeart/2008/layout/RadialCluster"/>
    <dgm:cxn modelId="{AED774A4-DA09-45F2-84BF-076081FB520D}" type="presParOf" srcId="{13570254-4030-4DEB-B05B-DE138FF9BE6D}" destId="{91FB49A8-7B10-4949-9EA6-40933232B3D7}" srcOrd="9" destOrd="0" presId="urn:microsoft.com/office/officeart/2008/layout/RadialCluster"/>
    <dgm:cxn modelId="{D32AF30F-92D1-4117-BA2B-A499315AE19F}" type="presParOf" srcId="{13570254-4030-4DEB-B05B-DE138FF9BE6D}" destId="{6175F3BC-0B16-4AF6-8BE5-3285477D7163}" srcOrd="10" destOrd="0" presId="urn:microsoft.com/office/officeart/2008/layout/RadialCluster"/>
    <dgm:cxn modelId="{AB01A910-93EB-4CB7-AA4B-05503513F85E}" type="presParOf" srcId="{13570254-4030-4DEB-B05B-DE138FF9BE6D}" destId="{5FAFB28C-9618-4AF7-A1E6-6EF15D08F710}" srcOrd="11" destOrd="0" presId="urn:microsoft.com/office/officeart/2008/layout/RadialCluster"/>
    <dgm:cxn modelId="{BEF4F3EB-98FA-46E1-9634-A80029AFB480}" type="presParOf" srcId="{13570254-4030-4DEB-B05B-DE138FF9BE6D}" destId="{815E6CD0-1DE2-4BC5-9BDD-B73EE2C611BB}" srcOrd="12" destOrd="0" presId="urn:microsoft.com/office/officeart/2008/layout/RadialCluster"/>
    <dgm:cxn modelId="{4277F598-7721-45D9-A63F-47AD288D3E12}" type="presParOf" srcId="{13570254-4030-4DEB-B05B-DE138FF9BE6D}" destId="{3A3AC93C-0A5C-46D1-B5E3-DFF7A42203D5}" srcOrd="13" destOrd="0" presId="urn:microsoft.com/office/officeart/2008/layout/RadialCluster"/>
    <dgm:cxn modelId="{FB10A2DD-F7C7-405F-83B8-185F81074349}" type="presParOf" srcId="{13570254-4030-4DEB-B05B-DE138FF9BE6D}" destId="{48ED3488-09E7-489B-88C1-5B90C8673F72}" srcOrd="14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AC2DE1-BEEB-4D5C-88DA-FE68E4BE4DA4}">
      <dsp:nvSpPr>
        <dsp:cNvPr id="0" name=""/>
        <dsp:cNvSpPr/>
      </dsp:nvSpPr>
      <dsp:spPr>
        <a:xfrm>
          <a:off x="0" y="73600"/>
          <a:ext cx="3446754" cy="2068052"/>
        </a:xfrm>
        <a:prstGeom prst="rect">
          <a:avLst/>
        </a:prstGeom>
        <a:solidFill>
          <a:schemeClr val="tx2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>
              <a:latin typeface="Gill Sans MT" panose="020B0502020104020203" pitchFamily="34" charset="0"/>
            </a:rPr>
            <a:t>Assurer au GRT le recouvrement des coûts, à condition qu’il soit </a:t>
          </a:r>
          <a:r>
            <a:rPr lang="fr-FR" sz="1600" b="1" kern="1200" dirty="0">
              <a:latin typeface="Gill Sans MT" panose="020B0502020104020203" pitchFamily="34" charset="0"/>
            </a:rPr>
            <a:t>efficace</a:t>
          </a:r>
          <a:r>
            <a:rPr lang="fr-FR" sz="1600" kern="1200" dirty="0">
              <a:latin typeface="Gill Sans MT" panose="020B0502020104020203" pitchFamily="34" charset="0"/>
            </a:rPr>
            <a:t> : coûts d’investissement (CAPEX) et coûts d’exploitation (OPEX)</a:t>
          </a:r>
          <a:endParaRPr lang="en-US" sz="1600" kern="1200" dirty="0">
            <a:latin typeface="Gill Sans MT" panose="020B0502020104020203" pitchFamily="34" charset="0"/>
          </a:endParaRPr>
        </a:p>
      </dsp:txBody>
      <dsp:txXfrm>
        <a:off x="0" y="73600"/>
        <a:ext cx="3446754" cy="2068052"/>
      </dsp:txXfrm>
    </dsp:sp>
    <dsp:sp modelId="{123310EB-E934-462F-9A00-CECA77E7D3FF}">
      <dsp:nvSpPr>
        <dsp:cNvPr id="0" name=""/>
        <dsp:cNvSpPr/>
      </dsp:nvSpPr>
      <dsp:spPr>
        <a:xfrm>
          <a:off x="3791430" y="73600"/>
          <a:ext cx="3446754" cy="2068052"/>
        </a:xfrm>
        <a:prstGeom prst="rect">
          <a:avLst/>
        </a:prstGeom>
        <a:solidFill>
          <a:schemeClr val="tx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>
              <a:latin typeface="Gill Sans MT" panose="020B0502020104020203" pitchFamily="34" charset="0"/>
            </a:rPr>
            <a:t>Créer des incitations à l’investissement dans de nouvelles infrastructures, afin de garantir la disponibilité de l’approvisionnement</a:t>
          </a:r>
          <a:endParaRPr lang="en-US" sz="1600" kern="1200" dirty="0">
            <a:latin typeface="Gill Sans MT" panose="020B0502020104020203" pitchFamily="34" charset="0"/>
          </a:endParaRPr>
        </a:p>
      </dsp:txBody>
      <dsp:txXfrm>
        <a:off x="3791430" y="73600"/>
        <a:ext cx="3446754" cy="2068052"/>
      </dsp:txXfrm>
    </dsp:sp>
    <dsp:sp modelId="{52AC0834-2D68-41D9-90BC-1F25A18D00DC}">
      <dsp:nvSpPr>
        <dsp:cNvPr id="0" name=""/>
        <dsp:cNvSpPr/>
      </dsp:nvSpPr>
      <dsp:spPr>
        <a:xfrm>
          <a:off x="7582860" y="73600"/>
          <a:ext cx="3446754" cy="2068052"/>
        </a:xfrm>
        <a:prstGeom prst="rect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fr-FR" sz="1600" kern="1200" dirty="0">
              <a:latin typeface="Gill Sans MT" panose="020B0502020104020203" pitchFamily="34" charset="0"/>
            </a:rPr>
            <a:t>Attirer des capitaux privés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>
              <a:latin typeface="Gill Sans MT" panose="020B0502020104020203" pitchFamily="34" charset="0"/>
            </a:rPr>
            <a:t>dans le secteur</a:t>
          </a:r>
          <a:endParaRPr lang="en-US" sz="1600" kern="1200" dirty="0">
            <a:latin typeface="Gill Sans MT" panose="020B0502020104020203" pitchFamily="34" charset="0"/>
          </a:endParaRPr>
        </a:p>
      </dsp:txBody>
      <dsp:txXfrm>
        <a:off x="7582860" y="73600"/>
        <a:ext cx="3446754" cy="2068052"/>
      </dsp:txXfrm>
    </dsp:sp>
    <dsp:sp modelId="{62E503F7-A3A5-4A44-9EE5-A75B70B26F0E}">
      <dsp:nvSpPr>
        <dsp:cNvPr id="0" name=""/>
        <dsp:cNvSpPr/>
      </dsp:nvSpPr>
      <dsp:spPr>
        <a:xfrm>
          <a:off x="0" y="2486329"/>
          <a:ext cx="3446754" cy="2068052"/>
        </a:xfrm>
        <a:prstGeom prst="rect">
          <a:avLst/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>
              <a:latin typeface="Gill Sans MT" panose="020B0502020104020203" pitchFamily="34" charset="0"/>
            </a:rPr>
            <a:t>Créer des incitations pour l’amélioration des performances économiques et financières des opérateurs</a:t>
          </a:r>
          <a:endParaRPr lang="en-US" sz="1600" kern="1200" dirty="0">
            <a:latin typeface="Gill Sans MT" panose="020B0502020104020203" pitchFamily="34" charset="0"/>
          </a:endParaRPr>
        </a:p>
      </dsp:txBody>
      <dsp:txXfrm>
        <a:off x="0" y="2486329"/>
        <a:ext cx="3446754" cy="2068052"/>
      </dsp:txXfrm>
    </dsp:sp>
    <dsp:sp modelId="{81A6638E-40DF-403C-B56E-84D7ED7B851B}">
      <dsp:nvSpPr>
        <dsp:cNvPr id="0" name=""/>
        <dsp:cNvSpPr/>
      </dsp:nvSpPr>
      <dsp:spPr>
        <a:xfrm>
          <a:off x="3791430" y="2486329"/>
          <a:ext cx="3446754" cy="2068052"/>
        </a:xfrm>
        <a:prstGeom prst="rect">
          <a:avLst/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>
              <a:latin typeface="Gill Sans MT" panose="020B0502020104020203" pitchFamily="34" charset="0"/>
            </a:rPr>
            <a:t>Créer d’autres incitations explicites, notamment pour améliorer la qualité du service, réduire les pertes et promouvoir la sensibilisation à l’environnement et à la durabilité</a:t>
          </a:r>
          <a:endParaRPr lang="en-US" sz="1600" kern="1200" dirty="0">
            <a:latin typeface="Gill Sans MT" panose="020B0502020104020203" pitchFamily="34" charset="0"/>
          </a:endParaRPr>
        </a:p>
      </dsp:txBody>
      <dsp:txXfrm>
        <a:off x="3791430" y="2486329"/>
        <a:ext cx="3446754" cy="2068052"/>
      </dsp:txXfrm>
    </dsp:sp>
    <dsp:sp modelId="{1FF6A73F-49D5-479F-BCEF-B58AD240FE5B}">
      <dsp:nvSpPr>
        <dsp:cNvPr id="0" name=""/>
        <dsp:cNvSpPr/>
      </dsp:nvSpPr>
      <dsp:spPr>
        <a:xfrm>
          <a:off x="7582860" y="2486329"/>
          <a:ext cx="3446754" cy="2068052"/>
        </a:xfrm>
        <a:prstGeom prst="rect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>
              <a:latin typeface="Gill Sans MT" panose="020B0502020104020203" pitchFamily="34" charset="0"/>
            </a:rPr>
            <a:t>Fournir aux utilisateurs du réseau les signaux économiques appropriés pour une utilisation efficace des ressources</a:t>
          </a:r>
          <a:endParaRPr lang="en-US" sz="1600" kern="1200" dirty="0">
            <a:latin typeface="Gill Sans MT" panose="020B0502020104020203" pitchFamily="34" charset="0"/>
          </a:endParaRPr>
        </a:p>
      </dsp:txBody>
      <dsp:txXfrm>
        <a:off x="7582860" y="2486329"/>
        <a:ext cx="3446754" cy="20680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4BE242-1DA4-4C0A-95E4-042468D5F0FD}">
      <dsp:nvSpPr>
        <dsp:cNvPr id="0" name=""/>
        <dsp:cNvSpPr/>
      </dsp:nvSpPr>
      <dsp:spPr>
        <a:xfrm>
          <a:off x="3519028" y="1644817"/>
          <a:ext cx="3050347" cy="1143886"/>
        </a:xfrm>
        <a:prstGeom prst="roundRect">
          <a:avLst/>
        </a:prstGeom>
        <a:gradFill rotWithShape="0">
          <a:gsLst>
            <a:gs pos="0">
              <a:schemeClr val="accent2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fr-FR" sz="1800" b="1" kern="1200" dirty="0"/>
            <a:t>Grands Principes de Tarification</a:t>
          </a:r>
          <a:endParaRPr lang="fr-FR" sz="1800" kern="1200" dirty="0"/>
        </a:p>
      </dsp:txBody>
      <dsp:txXfrm>
        <a:off x="3574868" y="1700657"/>
        <a:ext cx="2938667" cy="1032206"/>
      </dsp:txXfrm>
    </dsp:sp>
    <dsp:sp modelId="{1DEAA424-360A-4922-8C5C-86BBD10973EC}">
      <dsp:nvSpPr>
        <dsp:cNvPr id="0" name=""/>
        <dsp:cNvSpPr/>
      </dsp:nvSpPr>
      <dsp:spPr>
        <a:xfrm rot="16284363">
          <a:off x="4671639" y="1248610"/>
          <a:ext cx="79265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92651" y="0"/>
              </a:lnTo>
            </a:path>
          </a:pathLst>
        </a:custGeom>
        <a:noFill/>
        <a:ln w="127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8A79DF-85B9-4D39-BA70-4796853F8DEA}">
      <dsp:nvSpPr>
        <dsp:cNvPr id="0" name=""/>
        <dsp:cNvSpPr/>
      </dsp:nvSpPr>
      <dsp:spPr>
        <a:xfrm>
          <a:off x="4133814" y="89819"/>
          <a:ext cx="1906469" cy="762584"/>
        </a:xfrm>
        <a:prstGeom prst="roundRect">
          <a:avLst/>
        </a:prstGeom>
        <a:gradFill rotWithShape="0">
          <a:gsLst>
            <a:gs pos="0">
              <a:schemeClr val="accent2">
                <a:shade val="50000"/>
                <a:hueOff val="-147793"/>
                <a:satOff val="1946"/>
                <a:lumOff val="1165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shade val="50000"/>
                <a:hueOff val="-147793"/>
                <a:satOff val="1946"/>
                <a:lumOff val="1165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shade val="50000"/>
                <a:hueOff val="-147793"/>
                <a:satOff val="1946"/>
                <a:lumOff val="1165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fr-FR" sz="1400" b="1" kern="1200" dirty="0">
              <a:solidFill>
                <a:srgbClr val="002060"/>
              </a:solidFill>
            </a:rPr>
            <a:t>Principe du « timbre-poste »</a:t>
          </a:r>
          <a:endParaRPr lang="fr-FR" sz="1400" kern="1200" dirty="0">
            <a:solidFill>
              <a:srgbClr val="002060"/>
            </a:solidFill>
          </a:endParaRPr>
        </a:p>
      </dsp:txBody>
      <dsp:txXfrm>
        <a:off x="4171040" y="127045"/>
        <a:ext cx="1832017" cy="688132"/>
      </dsp:txXfrm>
    </dsp:sp>
    <dsp:sp modelId="{4C5E83AA-7953-4908-9B95-27BE2306632E}">
      <dsp:nvSpPr>
        <dsp:cNvPr id="0" name=""/>
        <dsp:cNvSpPr/>
      </dsp:nvSpPr>
      <dsp:spPr>
        <a:xfrm rot="19709583">
          <a:off x="5868396" y="1258854"/>
          <a:ext cx="147707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477079" y="0"/>
              </a:lnTo>
            </a:path>
          </a:pathLst>
        </a:custGeom>
        <a:noFill/>
        <a:ln w="127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38295A-02D8-4C78-BAFD-C877964F27A3}">
      <dsp:nvSpPr>
        <dsp:cNvPr id="0" name=""/>
        <dsp:cNvSpPr/>
      </dsp:nvSpPr>
      <dsp:spPr>
        <a:xfrm>
          <a:off x="6905406" y="110308"/>
          <a:ext cx="1906469" cy="762584"/>
        </a:xfrm>
        <a:prstGeom prst="roundRect">
          <a:avLst/>
        </a:prstGeom>
        <a:gradFill rotWithShape="0">
          <a:gsLst>
            <a:gs pos="0">
              <a:schemeClr val="accent2">
                <a:shade val="50000"/>
                <a:hueOff val="-295587"/>
                <a:satOff val="3892"/>
                <a:lumOff val="2330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shade val="50000"/>
                <a:hueOff val="-295587"/>
                <a:satOff val="3892"/>
                <a:lumOff val="2330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shade val="50000"/>
                <a:hueOff val="-295587"/>
                <a:satOff val="3892"/>
                <a:lumOff val="2330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fr-FR" sz="1400" b="1" kern="1200" dirty="0">
              <a:solidFill>
                <a:srgbClr val="002060"/>
              </a:solidFill>
            </a:rPr>
            <a:t>Tarification point par point</a:t>
          </a:r>
          <a:endParaRPr lang="fr-FR" sz="1400" kern="1200" dirty="0">
            <a:solidFill>
              <a:srgbClr val="002060"/>
            </a:solidFill>
          </a:endParaRPr>
        </a:p>
      </dsp:txBody>
      <dsp:txXfrm>
        <a:off x="6942632" y="147534"/>
        <a:ext cx="1832017" cy="688132"/>
      </dsp:txXfrm>
    </dsp:sp>
    <dsp:sp modelId="{926D96E8-79A8-4CBE-8CF7-82CFF4B183B5}">
      <dsp:nvSpPr>
        <dsp:cNvPr id="0" name=""/>
        <dsp:cNvSpPr/>
      </dsp:nvSpPr>
      <dsp:spPr>
        <a:xfrm rot="20986730">
          <a:off x="6559651" y="1833027"/>
          <a:ext cx="122547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225476" y="0"/>
              </a:lnTo>
            </a:path>
          </a:pathLst>
        </a:custGeom>
        <a:noFill/>
        <a:ln w="127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16553A-E5EA-4AEB-9208-E1B29A472912}">
      <dsp:nvSpPr>
        <dsp:cNvPr id="0" name=""/>
        <dsp:cNvSpPr/>
      </dsp:nvSpPr>
      <dsp:spPr>
        <a:xfrm>
          <a:off x="7775403" y="1171127"/>
          <a:ext cx="1906469" cy="762584"/>
        </a:xfrm>
        <a:prstGeom prst="roundRect">
          <a:avLst/>
        </a:prstGeom>
        <a:gradFill rotWithShape="0">
          <a:gsLst>
            <a:gs pos="0">
              <a:schemeClr val="accent2">
                <a:shade val="50000"/>
                <a:hueOff val="-443380"/>
                <a:satOff val="5837"/>
                <a:lumOff val="3496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shade val="50000"/>
                <a:hueOff val="-443380"/>
                <a:satOff val="5837"/>
                <a:lumOff val="3496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shade val="50000"/>
                <a:hueOff val="-443380"/>
                <a:satOff val="5837"/>
                <a:lumOff val="3496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fr-FR" sz="1400" b="1" kern="1200" dirty="0">
              <a:solidFill>
                <a:srgbClr val="002060"/>
              </a:solidFill>
            </a:rPr>
            <a:t>Indexation sur l’énergie injectée/soutirée </a:t>
          </a:r>
          <a:endParaRPr lang="fr-FR" sz="1400" kern="1200" dirty="0">
            <a:solidFill>
              <a:srgbClr val="002060"/>
            </a:solidFill>
          </a:endParaRPr>
        </a:p>
      </dsp:txBody>
      <dsp:txXfrm>
        <a:off x="7812629" y="1208353"/>
        <a:ext cx="1832017" cy="688132"/>
      </dsp:txXfrm>
    </dsp:sp>
    <dsp:sp modelId="{6655880E-A02E-4980-BCCF-6150CD58ED9B}">
      <dsp:nvSpPr>
        <dsp:cNvPr id="0" name=""/>
        <dsp:cNvSpPr/>
      </dsp:nvSpPr>
      <dsp:spPr>
        <a:xfrm rot="402825">
          <a:off x="6563858" y="2490359"/>
          <a:ext cx="160913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609133" y="0"/>
              </a:lnTo>
            </a:path>
          </a:pathLst>
        </a:custGeom>
        <a:noFill/>
        <a:ln w="127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3D4416-D5D0-4E77-97E5-D5D19D44E909}">
      <dsp:nvSpPr>
        <dsp:cNvPr id="0" name=""/>
        <dsp:cNvSpPr/>
      </dsp:nvSpPr>
      <dsp:spPr>
        <a:xfrm>
          <a:off x="8167474" y="2315339"/>
          <a:ext cx="1906469" cy="762584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fr-FR" sz="1400" b="1" kern="1200" dirty="0">
              <a:solidFill>
                <a:srgbClr val="002060"/>
              </a:solidFill>
            </a:rPr>
            <a:t>Absence de modulation saisonnière ou horaire </a:t>
          </a:r>
          <a:endParaRPr lang="fr-FR" sz="1400" kern="1200" dirty="0">
            <a:solidFill>
              <a:srgbClr val="002060"/>
            </a:solidFill>
          </a:endParaRPr>
        </a:p>
      </dsp:txBody>
      <dsp:txXfrm>
        <a:off x="8204700" y="2352565"/>
        <a:ext cx="1832017" cy="688132"/>
      </dsp:txXfrm>
    </dsp:sp>
    <dsp:sp modelId="{91FB49A8-7B10-4949-9EA6-40933232B3D7}">
      <dsp:nvSpPr>
        <dsp:cNvPr id="0" name=""/>
        <dsp:cNvSpPr/>
      </dsp:nvSpPr>
      <dsp:spPr>
        <a:xfrm rot="1632235">
          <a:off x="6071075" y="3143391"/>
          <a:ext cx="155170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51706" y="0"/>
              </a:lnTo>
            </a:path>
          </a:pathLst>
        </a:custGeom>
        <a:noFill/>
        <a:ln w="127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75F3BC-0B16-4AF6-8BE5-3285477D7163}">
      <dsp:nvSpPr>
        <dsp:cNvPr id="0" name=""/>
        <dsp:cNvSpPr/>
      </dsp:nvSpPr>
      <dsp:spPr>
        <a:xfrm>
          <a:off x="7325515" y="3498079"/>
          <a:ext cx="1906469" cy="762584"/>
        </a:xfrm>
        <a:prstGeom prst="roundRect">
          <a:avLst/>
        </a:prstGeom>
        <a:gradFill rotWithShape="0">
          <a:gsLst>
            <a:gs pos="0">
              <a:schemeClr val="accent2">
                <a:shade val="50000"/>
                <a:hueOff val="-443380"/>
                <a:satOff val="5837"/>
                <a:lumOff val="3496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shade val="50000"/>
                <a:hueOff val="-443380"/>
                <a:satOff val="5837"/>
                <a:lumOff val="3496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shade val="50000"/>
                <a:hueOff val="-443380"/>
                <a:satOff val="5837"/>
                <a:lumOff val="3496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fr-FR" sz="1400" b="1" kern="1200" dirty="0">
              <a:solidFill>
                <a:srgbClr val="002060"/>
              </a:solidFill>
            </a:rPr>
            <a:t>Absence de tarification spécifique</a:t>
          </a:r>
          <a:endParaRPr lang="fr-FR" sz="1400" kern="1200" dirty="0">
            <a:solidFill>
              <a:srgbClr val="002060"/>
            </a:solidFill>
          </a:endParaRPr>
        </a:p>
      </dsp:txBody>
      <dsp:txXfrm>
        <a:off x="7362741" y="3535305"/>
        <a:ext cx="1832017" cy="688132"/>
      </dsp:txXfrm>
    </dsp:sp>
    <dsp:sp modelId="{5FAFB28C-9618-4AF7-A1E6-6EF15D08F710}">
      <dsp:nvSpPr>
        <dsp:cNvPr id="0" name=""/>
        <dsp:cNvSpPr/>
      </dsp:nvSpPr>
      <dsp:spPr>
        <a:xfrm rot="5400000">
          <a:off x="4691439" y="3141466"/>
          <a:ext cx="70552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05525" y="0"/>
              </a:lnTo>
            </a:path>
          </a:pathLst>
        </a:custGeom>
        <a:noFill/>
        <a:ln w="127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5E6CD0-1DE2-4BC5-9BDD-B73EE2C611BB}">
      <dsp:nvSpPr>
        <dsp:cNvPr id="0" name=""/>
        <dsp:cNvSpPr/>
      </dsp:nvSpPr>
      <dsp:spPr>
        <a:xfrm>
          <a:off x="4090967" y="3494229"/>
          <a:ext cx="1906469" cy="762584"/>
        </a:xfrm>
        <a:prstGeom prst="roundRect">
          <a:avLst/>
        </a:prstGeom>
        <a:gradFill rotWithShape="0">
          <a:gsLst>
            <a:gs pos="0">
              <a:schemeClr val="accent2">
                <a:shade val="50000"/>
                <a:hueOff val="-295587"/>
                <a:satOff val="3892"/>
                <a:lumOff val="2330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shade val="50000"/>
                <a:hueOff val="-295587"/>
                <a:satOff val="3892"/>
                <a:lumOff val="2330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shade val="50000"/>
                <a:hueOff val="-295587"/>
                <a:satOff val="3892"/>
                <a:lumOff val="2330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fr-FR" sz="1400" b="1" kern="1200" dirty="0">
              <a:solidFill>
                <a:srgbClr val="002060"/>
              </a:solidFill>
            </a:rPr>
            <a:t>Prise en compte du niveau de tension</a:t>
          </a:r>
        </a:p>
      </dsp:txBody>
      <dsp:txXfrm>
        <a:off x="4128193" y="3531455"/>
        <a:ext cx="1832017" cy="688132"/>
      </dsp:txXfrm>
    </dsp:sp>
    <dsp:sp modelId="{3A3AC93C-0A5C-46D1-B5E3-DFF7A42203D5}">
      <dsp:nvSpPr>
        <dsp:cNvPr id="0" name=""/>
        <dsp:cNvSpPr/>
      </dsp:nvSpPr>
      <dsp:spPr>
        <a:xfrm rot="12380210">
          <a:off x="2375992" y="1290863"/>
          <a:ext cx="159565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95654" y="0"/>
              </a:lnTo>
            </a:path>
          </a:pathLst>
        </a:custGeom>
        <a:noFill/>
        <a:ln w="127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ED3488-09E7-489B-88C1-5B90C8673F72}">
      <dsp:nvSpPr>
        <dsp:cNvPr id="0" name=""/>
        <dsp:cNvSpPr/>
      </dsp:nvSpPr>
      <dsp:spPr>
        <a:xfrm>
          <a:off x="735331" y="174324"/>
          <a:ext cx="1906469" cy="762584"/>
        </a:xfrm>
        <a:prstGeom prst="roundRect">
          <a:avLst/>
        </a:prstGeom>
        <a:gradFill rotWithShape="0">
          <a:gsLst>
            <a:gs pos="0">
              <a:schemeClr val="accent2">
                <a:shade val="50000"/>
                <a:hueOff val="-147793"/>
                <a:satOff val="1946"/>
                <a:lumOff val="1165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shade val="50000"/>
                <a:hueOff val="-147793"/>
                <a:satOff val="1946"/>
                <a:lumOff val="1165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shade val="50000"/>
                <a:hueOff val="-147793"/>
                <a:satOff val="1946"/>
                <a:lumOff val="1165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fr-FR" sz="1400" b="1" kern="1200" dirty="0">
              <a:solidFill>
                <a:srgbClr val="002060"/>
              </a:solidFill>
            </a:rPr>
            <a:t>Traitement des lignes d’interconnexion</a:t>
          </a:r>
          <a:endParaRPr lang="fr-FR" sz="1400" kern="1200" dirty="0">
            <a:solidFill>
              <a:srgbClr val="002060"/>
            </a:solidFill>
          </a:endParaRPr>
        </a:p>
      </dsp:txBody>
      <dsp:txXfrm>
        <a:off x="772557" y="211550"/>
        <a:ext cx="1832017" cy="6881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F85561EF-53FA-4365-BFA1-C456B2DFA845}" type="datetimeFigureOut">
              <a:rPr lang="fr-FR" smtClean="0"/>
              <a:t>19/06/2024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5D95F8F-955B-49DB-80A0-495AD08856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223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D95F8F-955B-49DB-80A0-495AD088561B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83280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FF5894-2C75-4BC8-9FC2-50330BA09088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59525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B6090A-81AB-49AD-94D0-5D45BADA94EA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72480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just"/>
            <a:endParaRPr lang="fr-FR" sz="1800" b="1" i="0" u="none" strike="noStrike" baseline="0" dirty="0">
              <a:latin typeface="Univers" panose="020B0503020202020204" pitchFamily="34" charset="0"/>
            </a:endParaRPr>
          </a:p>
          <a:p>
            <a:pPr algn="l"/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14356071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fr-M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B6090A-81AB-49AD-94D0-5D45BADA94EA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37687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M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B6090A-81AB-49AD-94D0-5D45BADA94EA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81673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fr-M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B6090A-81AB-49AD-94D0-5D45BADA94EA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87484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934CE9-61EB-4ED2-9BCA-417986CF08F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95445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EBFA39-A174-4AC6-87AF-66BB55184AB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4804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fr-M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AD77F5-AE6B-49D8-BF4D-6433CAB2CEA7}" type="slidenum">
              <a:rPr kumimoji="0" lang="fr-MA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fr-MA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21350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M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B6090A-81AB-49AD-94D0-5D45BADA94EA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90933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D95F8F-955B-49DB-80A0-495AD088561B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74723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D95F8F-955B-49DB-80A0-495AD088561B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305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M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B6090A-81AB-49AD-94D0-5D45BADA94EA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80459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M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B6090A-81AB-49AD-94D0-5D45BADA94EA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66053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fr-M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B6090A-81AB-49AD-94D0-5D45BADA94EA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03501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BE09A7-4A37-4A1C-9CDE-ED1784B40A21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82871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M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B6090A-81AB-49AD-94D0-5D45BADA94EA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11320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E74DD-81B5-4492-B1A4-8FE7DD167AF4}" type="datetimeFigureOut">
              <a:rPr lang="fr-FR" smtClean="0"/>
              <a:t>19/06/2024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B3AD9-6AD3-4635-A52D-D4E542F6F5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8461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E74DD-81B5-4492-B1A4-8FE7DD167AF4}" type="datetimeFigureOut">
              <a:rPr lang="fr-FR" smtClean="0"/>
              <a:t>19/06/2024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B3AD9-6AD3-4635-A52D-D4E542F6F5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0785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E74DD-81B5-4492-B1A4-8FE7DD167AF4}" type="datetimeFigureOut">
              <a:rPr lang="fr-FR" smtClean="0"/>
              <a:t>19/06/2024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B3AD9-6AD3-4635-A52D-D4E542F6F5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70408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50638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0890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ínea">
            <a:extLst>
              <a:ext uri="{FF2B5EF4-FFF2-40B4-BE49-F238E27FC236}">
                <a16:creationId xmlns:a16="http://schemas.microsoft.com/office/drawing/2014/main" id="{28DEB03D-B719-40FB-A30D-3BE47973305E}"/>
              </a:ext>
            </a:extLst>
          </p:cNvPr>
          <p:cNvSpPr/>
          <p:nvPr userDrawn="1"/>
        </p:nvSpPr>
        <p:spPr>
          <a:xfrm>
            <a:off x="226603" y="650537"/>
            <a:ext cx="2924646" cy="0"/>
          </a:xfrm>
          <a:prstGeom prst="line">
            <a:avLst/>
          </a:prstGeom>
          <a:ln w="25400">
            <a:solidFill>
              <a:schemeClr val="accent2"/>
            </a:solidFill>
            <a:miter lim="400000"/>
          </a:ln>
        </p:spPr>
        <p:txBody>
          <a:bodyPr lIns="25400" tIns="25400" rIns="25400" bIns="25400" anchor="ctr"/>
          <a:lstStyle/>
          <a:p>
            <a:pPr algn="ctr" defTabSz="1219169" hangingPunct="0"/>
            <a:endParaRPr sz="1200" kern="0">
              <a:solidFill>
                <a:srgbClr val="5E5E5E"/>
              </a:solidFill>
              <a:latin typeface="Helvetica Neue"/>
              <a:sym typeface="Helvetica Neue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2542EF6-1722-4140-A670-9815882A17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6603" y="28722"/>
            <a:ext cx="10391775" cy="510001"/>
          </a:xfrm>
        </p:spPr>
        <p:txBody>
          <a:bodyPr anchor="b">
            <a:normAutofit/>
          </a:bodyPr>
          <a:lstStyle>
            <a:lvl1pPr algn="l">
              <a:defRPr lang="fr-FR" sz="2250" b="1" kern="0" dirty="0">
                <a:solidFill>
                  <a:srgbClr val="322D77"/>
                </a:solidFill>
                <a:latin typeface="Helvetica"/>
                <a:ea typeface="+mn-ea"/>
                <a:cs typeface="+mn-cs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4F31156C-A0FB-4DD8-8C8E-658473D8A4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480007" y="6557294"/>
            <a:ext cx="645318" cy="301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82660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E74DD-81B5-4492-B1A4-8FE7DD167AF4}" type="datetimeFigureOut">
              <a:rPr lang="fr-FR" smtClean="0"/>
              <a:t>19/06/2024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B3AD9-6AD3-4635-A52D-D4E542F6F5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65364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E74DD-81B5-4492-B1A4-8FE7DD167AF4}" type="datetimeFigureOut">
              <a:rPr lang="fr-FR" smtClean="0"/>
              <a:t>19/06/2024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B3AD9-6AD3-4635-A52D-D4E542F6F5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3362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E74DD-81B5-4492-B1A4-8FE7DD167AF4}" type="datetimeFigureOut">
              <a:rPr lang="fr-FR" smtClean="0"/>
              <a:t>19/06/2024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B3AD9-6AD3-4635-A52D-D4E542F6F5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223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E74DD-81B5-4492-B1A4-8FE7DD167AF4}" type="datetimeFigureOut">
              <a:rPr lang="fr-FR" smtClean="0"/>
              <a:t>19/06/2024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B3AD9-6AD3-4635-A52D-D4E542F6F5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3290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E74DD-81B5-4492-B1A4-8FE7DD167AF4}" type="datetimeFigureOut">
              <a:rPr lang="fr-FR" smtClean="0"/>
              <a:t>19/06/2024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B3AD9-6AD3-4635-A52D-D4E542F6F5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77386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E74DD-81B5-4492-B1A4-8FE7DD167AF4}" type="datetimeFigureOut">
              <a:rPr lang="fr-FR" smtClean="0"/>
              <a:t>19/06/2024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B3AD9-6AD3-4635-A52D-D4E542F6F5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3180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E74DD-81B5-4492-B1A4-8FE7DD167AF4}" type="datetimeFigureOut">
              <a:rPr lang="fr-FR" smtClean="0"/>
              <a:t>19/06/2024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B3AD9-6AD3-4635-A52D-D4E542F6F5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9023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E74DD-81B5-4492-B1A4-8FE7DD167AF4}" type="datetimeFigureOut">
              <a:rPr lang="fr-FR" smtClean="0"/>
              <a:t>19/06/2024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B3AD9-6AD3-4635-A52D-D4E542F6F5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9564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1E74DD-81B5-4492-B1A4-8FE7DD167AF4}" type="datetimeFigureOut">
              <a:rPr lang="fr-FR" smtClean="0"/>
              <a:t>19/06/2024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4B3AD9-6AD3-4635-A52D-D4E542F6F5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6715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7" r:id="rId12"/>
    <p:sldLayoutId id="2147483668" r:id="rId13"/>
    <p:sldLayoutId id="2147483669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image" Target="../media/image5.jpe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10" Type="http://schemas.openxmlformats.org/officeDocument/2006/relationships/image" Target="../media/image33.svg"/><Relationship Id="rId4" Type="http://schemas.openxmlformats.org/officeDocument/2006/relationships/image" Target="../media/image7.jpeg"/><Relationship Id="rId9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5.jpe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7.jpeg"/><Relationship Id="rId9" Type="http://schemas.microsoft.com/office/2007/relationships/diagramDrawing" Target="../diagrams/drawing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5.jpe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7.jpeg"/><Relationship Id="rId9" Type="http://schemas.microsoft.com/office/2007/relationships/diagramDrawing" Target="../diagrams/drawing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svg"/><Relationship Id="rId5" Type="http://schemas.openxmlformats.org/officeDocument/2006/relationships/image" Target="../media/image36.png"/><Relationship Id="rId4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18" Type="http://schemas.openxmlformats.org/officeDocument/2006/relationships/image" Target="../media/image56.png"/><Relationship Id="rId3" Type="http://schemas.openxmlformats.org/officeDocument/2006/relationships/image" Target="../media/image41.png"/><Relationship Id="rId21" Type="http://schemas.openxmlformats.org/officeDocument/2006/relationships/image" Target="../media/image59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17" Type="http://schemas.openxmlformats.org/officeDocument/2006/relationships/image" Target="../media/image55.png"/><Relationship Id="rId2" Type="http://schemas.openxmlformats.org/officeDocument/2006/relationships/image" Target="../media/image40.png"/><Relationship Id="rId16" Type="http://schemas.openxmlformats.org/officeDocument/2006/relationships/image" Target="../media/image54.png"/><Relationship Id="rId20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23" Type="http://schemas.openxmlformats.org/officeDocument/2006/relationships/image" Target="../media/image61.png"/><Relationship Id="rId10" Type="http://schemas.openxmlformats.org/officeDocument/2006/relationships/image" Target="../media/image48.png"/><Relationship Id="rId19" Type="http://schemas.openxmlformats.org/officeDocument/2006/relationships/image" Target="../media/image57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Relationship Id="rId22" Type="http://schemas.openxmlformats.org/officeDocument/2006/relationships/image" Target="../media/image6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3" Type="http://schemas.openxmlformats.org/officeDocument/2006/relationships/image" Target="../media/image5.jpe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10" Type="http://schemas.openxmlformats.org/officeDocument/2006/relationships/image" Target="../media/image16.png"/><Relationship Id="rId4" Type="http://schemas.openxmlformats.org/officeDocument/2006/relationships/image" Target="../media/image7.jpe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ject 4">
            <a:extLst>
              <a:ext uri="{FF2B5EF4-FFF2-40B4-BE49-F238E27FC236}">
                <a16:creationId xmlns:a16="http://schemas.microsoft.com/office/drawing/2014/main" id="{63ACB154-1959-30C1-292D-94576B764D51}"/>
              </a:ext>
            </a:extLst>
          </p:cNvPr>
          <p:cNvPicPr/>
          <p:nvPr/>
        </p:nvPicPr>
        <p:blipFill rotWithShape="1">
          <a:blip r:embed="rId3" cstate="print"/>
          <a:srcRect b="18465"/>
          <a:stretch/>
        </p:blipFill>
        <p:spPr>
          <a:xfrm>
            <a:off x="-46821" y="-38099"/>
            <a:ext cx="5762501" cy="68961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81A36C5-38D9-4B74-AF13-A923FC7B474A}"/>
              </a:ext>
            </a:extLst>
          </p:cNvPr>
          <p:cNvSpPr txBox="1"/>
          <p:nvPr/>
        </p:nvSpPr>
        <p:spPr>
          <a:xfrm>
            <a:off x="5771296" y="1839140"/>
            <a:ext cx="6420704" cy="3710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2800" b="1" dirty="0">
                <a:solidFill>
                  <a:srgbClr val="002060"/>
                </a:solidFill>
                <a:latin typeface="Bahnschrift" panose="020B0502040204020203" pitchFamily="34" charset="0"/>
                <a:cs typeface="Cairo" panose="00000500000000000000" pitchFamily="2" charset="-78"/>
              </a:rPr>
              <a:t>PRINCIPES DE LA TARIFICATION DE L’UTILISATION DU RÉSEAU ÉLECTRIQUE NATIONAL DE TRANSPORT</a:t>
            </a:r>
            <a:endParaRPr lang="fr-FR" sz="2400" b="1" dirty="0">
              <a:solidFill>
                <a:srgbClr val="002060"/>
              </a:solidFill>
              <a:latin typeface="Bahnschrift" panose="020B0502040204020203" pitchFamily="34" charset="0"/>
              <a:cs typeface="Cairo" panose="00000500000000000000" pitchFamily="2" charset="-78"/>
            </a:endParaRPr>
          </a:p>
          <a:p>
            <a:pPr algn="ctr">
              <a:lnSpc>
                <a:spcPct val="150000"/>
              </a:lnSpc>
            </a:pPr>
            <a:r>
              <a:rPr lang="fr-FR" sz="2400" dirty="0">
                <a:solidFill>
                  <a:srgbClr val="002060"/>
                </a:solidFill>
                <a:latin typeface="Bahnschrift" panose="020B0502040204020203" pitchFamily="34" charset="0"/>
                <a:cs typeface="Cairo" panose="00000500000000000000" pitchFamily="2" charset="-78"/>
              </a:rPr>
              <a:t> - CAS DU MAROC -</a:t>
            </a:r>
            <a:br>
              <a:rPr lang="fr-FR" sz="2400" b="1" dirty="0">
                <a:solidFill>
                  <a:srgbClr val="002060"/>
                </a:solidFill>
                <a:latin typeface="Bahnschrift" panose="020B0502040204020203" pitchFamily="34" charset="0"/>
                <a:cs typeface="Cairo" panose="00000500000000000000" pitchFamily="2" charset="-78"/>
              </a:rPr>
            </a:br>
            <a:endParaRPr lang="fr-FR" sz="2400" b="1" dirty="0">
              <a:solidFill>
                <a:srgbClr val="002060"/>
              </a:solidFill>
              <a:latin typeface="Bahnschrift" panose="020B0502040204020203" pitchFamily="34" charset="0"/>
              <a:cs typeface="Cairo" panose="00000500000000000000" pitchFamily="2" charset="-78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4196A4B9-3A0C-4EE7-8136-E90D434D2AA0}"/>
              </a:ext>
            </a:extLst>
          </p:cNvPr>
          <p:cNvSpPr txBox="1"/>
          <p:nvPr/>
        </p:nvSpPr>
        <p:spPr>
          <a:xfrm>
            <a:off x="6629029" y="5990725"/>
            <a:ext cx="52106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rgbClr val="00B050"/>
                </a:solidFill>
                <a:latin typeface="Bahnschrift" panose="020B0502040204020203" pitchFamily="34" charset="0"/>
                <a:cs typeface="Cairo" panose="00000500000000000000" pitchFamily="2" charset="-78"/>
              </a:rPr>
              <a:t>Dr. Khalid HENNIOUI</a:t>
            </a:r>
            <a:br>
              <a:rPr lang="fr-FR" sz="2000" b="1" dirty="0">
                <a:solidFill>
                  <a:srgbClr val="002060"/>
                </a:solidFill>
                <a:latin typeface="Bahnschrift" panose="020B0502040204020203" pitchFamily="34" charset="0"/>
                <a:cs typeface="Cairo" panose="00000500000000000000" pitchFamily="2" charset="-78"/>
              </a:rPr>
            </a:br>
            <a:r>
              <a:rPr lang="fr-FR" sz="2000" b="1" dirty="0">
                <a:solidFill>
                  <a:srgbClr val="002060"/>
                </a:solidFill>
                <a:latin typeface="Bahnschrift" panose="020B0502040204020203" pitchFamily="34" charset="0"/>
                <a:cs typeface="Cairo" panose="00000500000000000000" pitchFamily="2" charset="-78"/>
              </a:rPr>
              <a:t>Membre du Conseil de l’ANRE</a:t>
            </a:r>
            <a:endParaRPr lang="en-US" sz="2000" dirty="0">
              <a:solidFill>
                <a:srgbClr val="002060"/>
              </a:solidFill>
              <a:latin typeface="Bahnschrift" panose="020B0502040204020203" pitchFamily="34" charset="0"/>
              <a:cs typeface="Cairo" panose="00000500000000000000" pitchFamily="2" charset="-78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69143D3-F873-BC2E-CCE0-07D21990BB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755" y="-89800"/>
            <a:ext cx="2069262" cy="1487923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01F5472B-F95C-8DFC-ABAF-2AF21E97E17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680" y="0"/>
            <a:ext cx="1072729" cy="1133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432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7" descr="Fond Abstrait Blanc">
            <a:extLst>
              <a:ext uri="{FF2B5EF4-FFF2-40B4-BE49-F238E27FC236}">
                <a16:creationId xmlns:a16="http://schemas.microsoft.com/office/drawing/2014/main" id="{3039E8FC-3CC5-7B5A-D9C9-BDE1B84882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778793" y="-2746745"/>
            <a:ext cx="6666466" cy="12159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9912984F-E5BD-87EB-22B4-CC3E1E964AD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02" t="87215" r="1577" b="3492"/>
          <a:stretch/>
        </p:blipFill>
        <p:spPr>
          <a:xfrm>
            <a:off x="10239376" y="5981236"/>
            <a:ext cx="1757362" cy="637277"/>
          </a:xfrm>
          <a:prstGeom prst="rect">
            <a:avLst/>
          </a:prstGeom>
        </p:spPr>
      </p:pic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C6717B8B-BFD0-F7AE-239C-3D5981CB454A}"/>
              </a:ext>
            </a:extLst>
          </p:cNvPr>
          <p:cNvCxnSpPr>
            <a:cxnSpLocks/>
          </p:cNvCxnSpPr>
          <p:nvPr/>
        </p:nvCxnSpPr>
        <p:spPr>
          <a:xfrm>
            <a:off x="454348" y="782918"/>
            <a:ext cx="10955332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557E5C6E-DC6A-23E0-E580-D2FDE1E90009}"/>
              </a:ext>
            </a:extLst>
          </p:cNvPr>
          <p:cNvSpPr/>
          <p:nvPr/>
        </p:nvSpPr>
        <p:spPr>
          <a:xfrm>
            <a:off x="0" y="6650246"/>
            <a:ext cx="12192000" cy="207754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Flèche : chevron 19">
            <a:extLst>
              <a:ext uri="{FF2B5EF4-FFF2-40B4-BE49-F238E27FC236}">
                <a16:creationId xmlns:a16="http://schemas.microsoft.com/office/drawing/2014/main" id="{E42896F9-5AD3-365F-F70F-953F39A7D427}"/>
              </a:ext>
            </a:extLst>
          </p:cNvPr>
          <p:cNvSpPr/>
          <p:nvPr/>
        </p:nvSpPr>
        <p:spPr>
          <a:xfrm>
            <a:off x="356756" y="418067"/>
            <a:ext cx="303644" cy="364851"/>
          </a:xfrm>
          <a:prstGeom prst="chevron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60400" y="140369"/>
            <a:ext cx="12116961" cy="953655"/>
          </a:xfrm>
        </p:spPr>
        <p:txBody>
          <a:bodyPr>
            <a:noAutofit/>
          </a:bodyPr>
          <a:lstStyle/>
          <a:p>
            <a:pPr algn="l"/>
            <a:br>
              <a:rPr lang="fr-FR" sz="2400" kern="1200" cap="all" dirty="0">
                <a:solidFill>
                  <a:srgbClr val="002060"/>
                </a:solidFill>
                <a:latin typeface="Bahnschrift" panose="020B0502040204020203" pitchFamily="34" charset="0"/>
                <a:ea typeface="+mj-ea"/>
                <a:cs typeface="+mj-cs"/>
              </a:rPr>
            </a:br>
            <a:br>
              <a:rPr lang="fr-FR" sz="2400" kern="1200" cap="all" dirty="0">
                <a:solidFill>
                  <a:srgbClr val="002060"/>
                </a:solidFill>
                <a:latin typeface="Bahnschrift" panose="020B0502040204020203" pitchFamily="34" charset="0"/>
                <a:ea typeface="+mj-ea"/>
                <a:cs typeface="+mj-cs"/>
              </a:rPr>
            </a:br>
            <a:br>
              <a:rPr lang="fr-FR" sz="2400" kern="1200" cap="all" dirty="0">
                <a:solidFill>
                  <a:srgbClr val="002060"/>
                </a:solidFill>
                <a:latin typeface="Bahnschrift" panose="020B0502040204020203" pitchFamily="34" charset="0"/>
                <a:ea typeface="+mj-ea"/>
                <a:cs typeface="+mj-cs"/>
              </a:rPr>
            </a:br>
            <a:br>
              <a:rPr lang="fr-FR" sz="2400" kern="1200" cap="all" dirty="0">
                <a:solidFill>
                  <a:srgbClr val="002060"/>
                </a:solidFill>
                <a:latin typeface="Bahnschrift" panose="020B0502040204020203" pitchFamily="34" charset="0"/>
                <a:ea typeface="+mj-ea"/>
                <a:cs typeface="+mj-cs"/>
              </a:rPr>
            </a:br>
            <a:r>
              <a:rPr lang="fr-FR" sz="2400" kern="1200" cap="all" dirty="0">
                <a:solidFill>
                  <a:srgbClr val="002060"/>
                </a:solidFill>
                <a:latin typeface="Bahnschrift" panose="020B0502040204020203" pitchFamily="34" charset="0"/>
                <a:ea typeface="+mj-ea"/>
                <a:cs typeface="+mj-cs"/>
              </a:rPr>
              <a:t>Tarification influençant le développement des deux marchés </a:t>
            </a:r>
            <a:br>
              <a:rPr lang="fr-FR" sz="2400" dirty="0">
                <a:solidFill>
                  <a:srgbClr val="36317D"/>
                </a:solidFill>
                <a:latin typeface="Bahnschrift" panose="020B0502040204020203" pitchFamily="34" charset="0"/>
                <a:ea typeface="Tahoma" panose="020B0604030504040204" pitchFamily="34" charset="0"/>
                <a:cs typeface="Helvetica" panose="020B0604020202020204" pitchFamily="34" charset="0"/>
              </a:rPr>
            </a:br>
            <a:endParaRPr lang="fr-FR" sz="2400" dirty="0">
              <a:solidFill>
                <a:srgbClr val="36317D"/>
              </a:solidFill>
              <a:latin typeface="Bahnschrift" panose="020B0502040204020203" pitchFamily="34" charset="0"/>
              <a:ea typeface="Tahoma" panose="020B0604030504040204" pitchFamily="34" charset="0"/>
              <a:cs typeface="Helvetica" panose="020B0604020202020204" pitchFamily="34" charset="0"/>
            </a:endParaRPr>
          </a:p>
        </p:txBody>
      </p:sp>
      <p:sp>
        <p:nvSpPr>
          <p:cNvPr id="14" name="Rectangle: Rounded Corners 4"/>
          <p:cNvSpPr/>
          <p:nvPr/>
        </p:nvSpPr>
        <p:spPr>
          <a:xfrm>
            <a:off x="4952991" y="2852058"/>
            <a:ext cx="2286016" cy="1116556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 (En-têtes)"/>
                <a:ea typeface="Open Sans Light" panose="020B0306030504020204" pitchFamily="34" charset="0"/>
                <a:cs typeface="Helvetica" panose="020B0604020202020204" pitchFamily="34" charset="0"/>
              </a:rPr>
              <a:t>Tarification générale</a:t>
            </a:r>
          </a:p>
        </p:txBody>
      </p:sp>
      <p:sp>
        <p:nvSpPr>
          <p:cNvPr id="16" name="ZoneTexte 7"/>
          <p:cNvSpPr txBox="1"/>
          <p:nvPr/>
        </p:nvSpPr>
        <p:spPr>
          <a:xfrm>
            <a:off x="1055210" y="2566567"/>
            <a:ext cx="3334610" cy="941526"/>
          </a:xfrm>
          <a:prstGeom prst="roundRect">
            <a:avLst/>
          </a:prstGeom>
          <a:solidFill>
            <a:srgbClr val="DCE6F2"/>
          </a:solidFill>
        </p:spPr>
        <p:txBody>
          <a:bodyPr wrap="square" lIns="36000" tIns="0" rIns="3600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ill Sans MT (En-têtes)"/>
                <a:ea typeface="Open Sans Light" panose="020B0306030504020204" pitchFamily="34" charset="0"/>
                <a:cs typeface="Helvetica" panose="020B0604020202020204" pitchFamily="34" charset="0"/>
              </a:rPr>
              <a:t>TURT</a:t>
            </a: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ill Sans MT (En-têtes)"/>
                <a:ea typeface="Open Sans Light" panose="020B0306030504020204" pitchFamily="34" charset="0"/>
                <a:cs typeface="Helvetica" panose="020B0604020202020204" pitchFamily="34" charset="0"/>
              </a:rPr>
              <a:t>: </a:t>
            </a:r>
            <a:r>
              <a:rPr lang="fr-F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Gill Sans MT (En-têtes)"/>
                <a:ea typeface="Open Sans Light" panose="020B0306030504020204" pitchFamily="34" charset="0"/>
                <a:cs typeface="Helvetica" panose="020B0604020202020204" pitchFamily="34" charset="0"/>
              </a:rPr>
              <a:t>Tarif d’Utilisation du Réseau électrique national de Transport </a:t>
            </a:r>
            <a:r>
              <a:rPr lang="fr-FR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Gill Sans MT (En-têtes)"/>
                <a:ea typeface="Open Sans Light" panose="020B0306030504020204" pitchFamily="34" charset="0"/>
                <a:cs typeface="Helvetica" panose="020B0604020202020204" pitchFamily="34" charset="0"/>
              </a:rPr>
              <a:t>fixé par l’ANRE</a:t>
            </a:r>
            <a:r>
              <a:rPr lang="fr-F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Helvetica" panose="020B0604020202020204" pitchFamily="34" charset="0"/>
                <a:ea typeface="Open Sans Light" panose="020B0306030504020204" pitchFamily="34" charset="0"/>
                <a:cs typeface="Helvetica" panose="020B0604020202020204" pitchFamily="34" charset="0"/>
              </a:rPr>
              <a:t>. </a:t>
            </a:r>
          </a:p>
        </p:txBody>
      </p:sp>
      <p:sp>
        <p:nvSpPr>
          <p:cNvPr id="17" name="ZoneTexte 8"/>
          <p:cNvSpPr txBox="1"/>
          <p:nvPr/>
        </p:nvSpPr>
        <p:spPr>
          <a:xfrm>
            <a:off x="4818096" y="1401292"/>
            <a:ext cx="3738075" cy="889860"/>
          </a:xfrm>
          <a:prstGeom prst="roundRect">
            <a:avLst/>
          </a:prstGeom>
          <a:solidFill>
            <a:srgbClr val="DCE6F2"/>
          </a:solidFill>
        </p:spPr>
        <p:txBody>
          <a:bodyPr wrap="square" lIns="36000" tIns="0" rIns="36000" bIns="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Gill Sans MT (En-têtes)"/>
                <a:ea typeface="Open Sans Light" panose="020B0306030504020204" pitchFamily="34" charset="0"/>
                <a:cs typeface="Helvetica" panose="020B0604020202020204" pitchFamily="34" charset="0"/>
              </a:rPr>
              <a:t>Tarif de l’excédent</a:t>
            </a:r>
            <a:r>
              <a:rPr lang="fr-FR" dirty="0">
                <a:solidFill>
                  <a:prstClr val="black">
                    <a:lumMod val="75000"/>
                    <a:lumOff val="25000"/>
                  </a:prstClr>
                </a:solidFill>
                <a:latin typeface="Gill Sans MT (En-têtes)"/>
                <a:ea typeface="Open Sans Light" panose="020B0306030504020204" pitchFamily="34" charset="0"/>
                <a:cs typeface="Helvetica" panose="020B0604020202020204" pitchFamily="34" charset="0"/>
              </a:rPr>
              <a:t>: </a:t>
            </a:r>
            <a:r>
              <a:rPr lang="fr-F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Gill Sans MT (En-têtes)"/>
                <a:ea typeface="Open Sans Light" panose="020B0306030504020204" pitchFamily="34" charset="0"/>
                <a:cs typeface="Helvetica" panose="020B0604020202020204" pitchFamily="34" charset="0"/>
              </a:rPr>
              <a:t>Tarif de rachat de l’excédent de la production annuelle </a:t>
            </a:r>
            <a:r>
              <a:rPr lang="fr-FR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Gill Sans MT (En-têtes)"/>
                <a:ea typeface="Open Sans Light" panose="020B0306030504020204" pitchFamily="34" charset="0"/>
                <a:cs typeface="Helvetica" panose="020B0604020202020204" pitchFamily="34" charset="0"/>
              </a:rPr>
              <a:t>fixé par l’ANRE </a:t>
            </a:r>
          </a:p>
        </p:txBody>
      </p:sp>
      <p:sp>
        <p:nvSpPr>
          <p:cNvPr id="19" name="ZoneTexte 13"/>
          <p:cNvSpPr txBox="1"/>
          <p:nvPr/>
        </p:nvSpPr>
        <p:spPr>
          <a:xfrm>
            <a:off x="7590366" y="2933642"/>
            <a:ext cx="3064130" cy="923329"/>
          </a:xfrm>
          <a:prstGeom prst="roundRect">
            <a:avLst/>
          </a:prstGeom>
          <a:solidFill>
            <a:srgbClr val="DCE6F2"/>
          </a:solidFill>
        </p:spPr>
        <p:txBody>
          <a:bodyPr wrap="square" lIns="36000" tIns="0" rIns="3600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Gill Sans MT (En-têtes)"/>
                <a:ea typeface="Open Sans Light" panose="020B0306030504020204" pitchFamily="34" charset="0"/>
                <a:cs typeface="Helvetica" panose="020B0604020202020204" pitchFamily="34" charset="0"/>
              </a:rPr>
              <a:t>TSS: Tarif des Services Système fixé par l’ANRE </a:t>
            </a:r>
          </a:p>
        </p:txBody>
      </p:sp>
      <p:sp>
        <p:nvSpPr>
          <p:cNvPr id="3" name="ZoneTexte 7">
            <a:extLst>
              <a:ext uri="{FF2B5EF4-FFF2-40B4-BE49-F238E27FC236}">
                <a16:creationId xmlns:a16="http://schemas.microsoft.com/office/drawing/2014/main" id="{7F8FA218-F7BA-7809-DB8A-3232F734672B}"/>
              </a:ext>
            </a:extLst>
          </p:cNvPr>
          <p:cNvSpPr txBox="1"/>
          <p:nvPr/>
        </p:nvSpPr>
        <p:spPr>
          <a:xfrm>
            <a:off x="1055210" y="3986562"/>
            <a:ext cx="3334610" cy="1116380"/>
          </a:xfrm>
          <a:prstGeom prst="roundRect">
            <a:avLst/>
          </a:prstGeom>
          <a:solidFill>
            <a:srgbClr val="DCE6F2"/>
          </a:solidFill>
        </p:spPr>
        <p:txBody>
          <a:bodyPr wrap="square" lIns="36000" tIns="0" rIns="3600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Gill Sans MT (En-têtes)"/>
                <a:ea typeface="Open Sans Light" panose="020B0306030504020204" pitchFamily="34" charset="0"/>
                <a:cs typeface="Helvetica" panose="020B0604020202020204" pitchFamily="34" charset="0"/>
              </a:rPr>
              <a:t>TURD: Tarif d’Utilisation des Réseaux électriques de moyenne tension de la Distribution fixé par l’ANRE</a:t>
            </a:r>
          </a:p>
        </p:txBody>
      </p:sp>
      <p:sp>
        <p:nvSpPr>
          <p:cNvPr id="4" name="ZoneTexte 8">
            <a:extLst>
              <a:ext uri="{FF2B5EF4-FFF2-40B4-BE49-F238E27FC236}">
                <a16:creationId xmlns:a16="http://schemas.microsoft.com/office/drawing/2014/main" id="{CB536F40-C313-1722-7D4F-2F51A08F8859}"/>
              </a:ext>
            </a:extLst>
          </p:cNvPr>
          <p:cNvSpPr txBox="1"/>
          <p:nvPr/>
        </p:nvSpPr>
        <p:spPr>
          <a:xfrm>
            <a:off x="7590366" y="4222329"/>
            <a:ext cx="3007077" cy="923329"/>
          </a:xfrm>
          <a:prstGeom prst="roundRect">
            <a:avLst/>
          </a:prstGeom>
          <a:solidFill>
            <a:srgbClr val="DCE6F2"/>
          </a:solidFill>
        </p:spPr>
        <p:txBody>
          <a:bodyPr wrap="square" lIns="36000" tIns="0" rIns="36000" bIns="0" rtlCol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Gill Sans MT (En-têtes)"/>
                <a:ea typeface="Open Sans Light" panose="020B0306030504020204" pitchFamily="34" charset="0"/>
                <a:cs typeface="Helvetica" panose="020B0604020202020204" pitchFamily="34" charset="0"/>
              </a:rPr>
              <a:t>TSD : Tarif des Services de distribution fixé par l’ANRE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9355B40-0907-4051-EFA9-21D6B73BD612}"/>
              </a:ext>
            </a:extLst>
          </p:cNvPr>
          <p:cNvSpPr txBox="1"/>
          <p:nvPr/>
        </p:nvSpPr>
        <p:spPr>
          <a:xfrm>
            <a:off x="32972" y="2621831"/>
            <a:ext cx="980790" cy="83099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Art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15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de la loi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48-15  </a:t>
            </a:r>
            <a:endParaRPr kumimoji="0" lang="fr-MA" sz="1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123D5BB-6751-3D08-68FD-AFCF6942F7C5}"/>
              </a:ext>
            </a:extLst>
          </p:cNvPr>
          <p:cNvSpPr txBox="1"/>
          <p:nvPr/>
        </p:nvSpPr>
        <p:spPr>
          <a:xfrm>
            <a:off x="30480" y="4132241"/>
            <a:ext cx="980790" cy="83099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Art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16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de la loi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48-15  </a:t>
            </a:r>
            <a:endParaRPr kumimoji="0" lang="fr-MA" sz="1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20EAB6D-15D4-2570-DA3E-D8F0C84C3F2C}"/>
              </a:ext>
            </a:extLst>
          </p:cNvPr>
          <p:cNvSpPr txBox="1"/>
          <p:nvPr/>
        </p:nvSpPr>
        <p:spPr>
          <a:xfrm>
            <a:off x="10733481" y="3072142"/>
            <a:ext cx="1458519" cy="58477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Art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15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de la loi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48-15 </a:t>
            </a:r>
            <a:r>
              <a:rPr kumimoji="0" lang="fr-FR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tmc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 </a:t>
            </a:r>
            <a:endParaRPr kumimoji="0" lang="fr-MA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AF8376B-8956-B0D2-9DC5-D75D6DE1CAAA}"/>
              </a:ext>
            </a:extLst>
          </p:cNvPr>
          <p:cNvSpPr txBox="1"/>
          <p:nvPr/>
        </p:nvSpPr>
        <p:spPr>
          <a:xfrm>
            <a:off x="3366144" y="1503943"/>
            <a:ext cx="1362149" cy="58477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Art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12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de la loi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82-21  </a:t>
            </a:r>
            <a:endParaRPr kumimoji="0" lang="fr-MA" sz="1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D81C723-3DA7-4621-84C6-5942E8024195}"/>
              </a:ext>
            </a:extLst>
          </p:cNvPr>
          <p:cNvSpPr txBox="1"/>
          <p:nvPr/>
        </p:nvSpPr>
        <p:spPr>
          <a:xfrm>
            <a:off x="10635937" y="4360827"/>
            <a:ext cx="1458519" cy="58477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Art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13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de la loi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82-21  </a:t>
            </a:r>
            <a:endParaRPr kumimoji="0" lang="fr-MA" sz="1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0298A63-BD89-8B16-5819-85F442C5AA6A}"/>
              </a:ext>
            </a:extLst>
          </p:cNvPr>
          <p:cNvSpPr txBox="1"/>
          <p:nvPr/>
        </p:nvSpPr>
        <p:spPr>
          <a:xfrm>
            <a:off x="4485385" y="4860256"/>
            <a:ext cx="3007077" cy="1293568"/>
          </a:xfrm>
          <a:prstGeom prst="roundRect">
            <a:avLst/>
          </a:prstGeom>
          <a:solidFill>
            <a:srgbClr val="DCE6F2"/>
          </a:solidFill>
        </p:spPr>
        <p:txBody>
          <a:bodyPr wrap="square" lIns="36000" tIns="0" rIns="36000" bIns="0" rtlCol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Gill Sans MT (En-têtes)"/>
                <a:ea typeface="Open Sans Light" panose="020B0306030504020204" pitchFamily="34" charset="0"/>
                <a:cs typeface="Helvetica" panose="020B0604020202020204" pitchFamily="34" charset="0"/>
              </a:rPr>
              <a:t>Tarif d’accès à l’interconnexion: l’ANRE approuve les règles et le tarif d’accès aux interconnexions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92AB187-0CBB-043C-9CE8-19C4EDE13E4E}"/>
              </a:ext>
            </a:extLst>
          </p:cNvPr>
          <p:cNvSpPr txBox="1"/>
          <p:nvPr/>
        </p:nvSpPr>
        <p:spPr>
          <a:xfrm>
            <a:off x="4655790" y="6208235"/>
            <a:ext cx="2666265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Art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9</a:t>
            </a: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de la loi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48-15  </a:t>
            </a:r>
            <a:endParaRPr kumimoji="0" lang="fr-MA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9042192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7" descr="Fond Abstrait Blanc">
            <a:extLst>
              <a:ext uri="{FF2B5EF4-FFF2-40B4-BE49-F238E27FC236}">
                <a16:creationId xmlns:a16="http://schemas.microsoft.com/office/drawing/2014/main" id="{93C2258B-59CB-A958-68F9-831A4C6BFB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77266" y="-2677271"/>
            <a:ext cx="6858003" cy="12212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BEE3FD0-6A28-EED5-A356-21EA9671B9E0}"/>
              </a:ext>
            </a:extLst>
          </p:cNvPr>
          <p:cNvSpPr/>
          <p:nvPr/>
        </p:nvSpPr>
        <p:spPr>
          <a:xfrm>
            <a:off x="0" y="6650246"/>
            <a:ext cx="12192000" cy="207754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ACA2E3F3-E9C5-D97A-4BCB-FFB1F617EC22}"/>
              </a:ext>
            </a:extLst>
          </p:cNvPr>
          <p:cNvSpPr txBox="1">
            <a:spLocks/>
          </p:cNvSpPr>
          <p:nvPr/>
        </p:nvSpPr>
        <p:spPr>
          <a:xfrm>
            <a:off x="380330" y="2415622"/>
            <a:ext cx="3481169" cy="2026749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800" b="1" kern="1600" dirty="0">
                <a:solidFill>
                  <a:srgbClr val="002060"/>
                </a:solidFill>
                <a:latin typeface="Bahnschrift" panose="020B0502040204020203" pitchFamily="34" charset="0"/>
                <a:cs typeface="Calibri" panose="020F0502020204030204" pitchFamily="34" charset="0"/>
              </a:rPr>
              <a:t>PRINCIPES D’UTILISATION DU RÉSEAU ÉLECTRIQUE </a:t>
            </a:r>
            <a:br>
              <a:rPr lang="fr-FR" sz="2800" b="1" kern="1600" dirty="0">
                <a:solidFill>
                  <a:srgbClr val="002060"/>
                </a:solidFill>
                <a:latin typeface="Bahnschrift" panose="020B0502040204020203" pitchFamily="34" charset="0"/>
                <a:cs typeface="Calibri" panose="020F0502020204030204" pitchFamily="34" charset="0"/>
              </a:rPr>
            </a:br>
            <a:r>
              <a:rPr lang="fr-FR" sz="2800" b="1" kern="1600" dirty="0">
                <a:solidFill>
                  <a:srgbClr val="002060"/>
                </a:solidFill>
                <a:latin typeface="Bahnschrift" panose="020B0502040204020203" pitchFamily="34" charset="0"/>
                <a:cs typeface="Calibri" panose="020F0502020204030204" pitchFamily="34" charset="0"/>
              </a:rPr>
              <a:t>NATIONAL DE TRANSPORT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1DE7737F-4809-3ADD-4452-DA749520B52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7" t="8513" r="30353" b="6954"/>
          <a:stretch/>
        </p:blipFill>
        <p:spPr>
          <a:xfrm>
            <a:off x="4643578" y="371673"/>
            <a:ext cx="7168092" cy="611378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5097CC8-CF00-6297-623B-FFD92BC533A8}"/>
              </a:ext>
            </a:extLst>
          </p:cNvPr>
          <p:cNvSpPr/>
          <p:nvPr/>
        </p:nvSpPr>
        <p:spPr>
          <a:xfrm>
            <a:off x="0" y="6650246"/>
            <a:ext cx="12212536" cy="20775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F1F5F18-757C-23BF-8F69-F8B3D388C4A0}"/>
              </a:ext>
            </a:extLst>
          </p:cNvPr>
          <p:cNvSpPr/>
          <p:nvPr/>
        </p:nvSpPr>
        <p:spPr>
          <a:xfrm>
            <a:off x="-2" y="-873"/>
            <a:ext cx="12212536" cy="20775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FDC4563-C732-191F-614F-8745058270C6}"/>
              </a:ext>
            </a:extLst>
          </p:cNvPr>
          <p:cNvSpPr/>
          <p:nvPr/>
        </p:nvSpPr>
        <p:spPr>
          <a:xfrm rot="5400000">
            <a:off x="-3347750" y="3296023"/>
            <a:ext cx="6857134" cy="265086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71E9CE0-B784-C5D5-17D7-89DBD5DA84D2}"/>
              </a:ext>
            </a:extLst>
          </p:cNvPr>
          <p:cNvSpPr/>
          <p:nvPr/>
        </p:nvSpPr>
        <p:spPr>
          <a:xfrm rot="5400000">
            <a:off x="8651425" y="3295151"/>
            <a:ext cx="6857134" cy="265086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1351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7" descr="Fond Abstrait Blanc">
            <a:extLst>
              <a:ext uri="{FF2B5EF4-FFF2-40B4-BE49-F238E27FC236}">
                <a16:creationId xmlns:a16="http://schemas.microsoft.com/office/drawing/2014/main" id="{0469E25F-7166-C6DC-AB22-D3689C0952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778793" y="-2746745"/>
            <a:ext cx="6666466" cy="12159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A68C742-7C2D-0814-5AA2-81BDC7C5B6F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02" t="87215" r="1577" b="3492"/>
          <a:stretch/>
        </p:blipFill>
        <p:spPr>
          <a:xfrm>
            <a:off x="10239376" y="5981236"/>
            <a:ext cx="1757362" cy="637277"/>
          </a:xfrm>
          <a:prstGeom prst="rect">
            <a:avLst/>
          </a:prstGeom>
        </p:spPr>
      </p:pic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72CFCB72-CEE9-0A65-4DA9-0194FC028461}"/>
              </a:ext>
            </a:extLst>
          </p:cNvPr>
          <p:cNvCxnSpPr>
            <a:cxnSpLocks/>
          </p:cNvCxnSpPr>
          <p:nvPr/>
        </p:nvCxnSpPr>
        <p:spPr>
          <a:xfrm>
            <a:off x="454348" y="782918"/>
            <a:ext cx="10955332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F564B422-8265-794E-F528-5F7375974DE6}"/>
              </a:ext>
            </a:extLst>
          </p:cNvPr>
          <p:cNvSpPr/>
          <p:nvPr/>
        </p:nvSpPr>
        <p:spPr>
          <a:xfrm>
            <a:off x="0" y="6650246"/>
            <a:ext cx="12192000" cy="207754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lèche : chevron 9">
            <a:extLst>
              <a:ext uri="{FF2B5EF4-FFF2-40B4-BE49-F238E27FC236}">
                <a16:creationId xmlns:a16="http://schemas.microsoft.com/office/drawing/2014/main" id="{2186AC74-88AE-9846-66F4-2A58EEA46B34}"/>
              </a:ext>
            </a:extLst>
          </p:cNvPr>
          <p:cNvSpPr/>
          <p:nvPr/>
        </p:nvSpPr>
        <p:spPr>
          <a:xfrm>
            <a:off x="356756" y="418067"/>
            <a:ext cx="303644" cy="364851"/>
          </a:xfrm>
          <a:prstGeom prst="chevron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3876666" y="1540407"/>
            <a:ext cx="81163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6B6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322D77"/>
                </a:solidFill>
                <a:effectLst/>
                <a:uLnTx/>
                <a:uFillTx/>
                <a:latin typeface="Gill Sans MT (En-têtes)"/>
                <a:ea typeface="Open Sans Light" panose="020B0306030504020204" pitchFamily="34" charset="0"/>
                <a:cs typeface="Open Sans Light" panose="020B0306030504020204" pitchFamily="34" charset="0"/>
              </a:rPr>
              <a:t>les clients ayant les mêmes caractéristiques d’utilisation paient le même prix, ou se voient offrir les mêmes opportunités tarifaires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6B6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322D77"/>
                </a:solidFill>
                <a:effectLst/>
                <a:uLnTx/>
                <a:uFillTx/>
                <a:latin typeface="Gill Sans MT (En-têtes)"/>
                <a:ea typeface="Open Sans Light" panose="020B0306030504020204" pitchFamily="34" charset="0"/>
                <a:cs typeface="Open Sans Light" panose="020B0306030504020204" pitchFamily="34" charset="0"/>
              </a:rPr>
              <a:t>L’égalité de traitement ne signifie pas pour autant absence de diversification pour les tarifs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322D7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ill Sans MT (En-têtes)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6" name="Rectangle: Rounded Corners 5"/>
          <p:cNvSpPr/>
          <p:nvPr/>
        </p:nvSpPr>
        <p:spPr bwMode="auto">
          <a:xfrm>
            <a:off x="470263" y="1632182"/>
            <a:ext cx="3306608" cy="787590"/>
          </a:xfrm>
          <a:prstGeom prst="roundRect">
            <a:avLst/>
          </a:prstGeom>
          <a:solidFill>
            <a:srgbClr val="00B050"/>
          </a:solidFill>
        </p:spPr>
        <p:txBody>
          <a:bodyPr wrap="square" anchor="ctr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 (En-têtes)"/>
                <a:ea typeface="Open Sans Light" panose="020B0306030504020204" pitchFamily="34" charset="0"/>
                <a:cs typeface="Open Sans Light" panose="020B0306030504020204" pitchFamily="34" charset="0"/>
              </a:rPr>
              <a:t>        Egalité de traitement</a:t>
            </a:r>
          </a:p>
        </p:txBody>
      </p:sp>
      <p:sp>
        <p:nvSpPr>
          <p:cNvPr id="7" name="Rectangle: Rounded Corners 6"/>
          <p:cNvSpPr/>
          <p:nvPr/>
        </p:nvSpPr>
        <p:spPr bwMode="auto">
          <a:xfrm>
            <a:off x="470262" y="3099313"/>
            <a:ext cx="3306607" cy="807121"/>
          </a:xfrm>
          <a:prstGeom prst="roundRect">
            <a:avLst/>
          </a:prstGeom>
          <a:solidFill>
            <a:srgbClr val="36317D"/>
          </a:solidFill>
        </p:spPr>
        <p:txBody>
          <a:bodyPr wrap="square" anchor="ctr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    </a:t>
            </a:r>
            <a:r>
              <a:rPr lang="fr-FR" b="1" dirty="0">
                <a:solidFill>
                  <a:prstClr val="white"/>
                </a:solidFill>
                <a:latin typeface="Gill Sans MT (En-têtes)"/>
                <a:ea typeface="Open Sans Light" panose="020B0306030504020204" pitchFamily="34" charset="0"/>
                <a:cs typeface="Open Sans Light" panose="020B0306030504020204" pitchFamily="34" charset="0"/>
              </a:rPr>
              <a:t>Efficacité économique</a:t>
            </a:r>
          </a:p>
        </p:txBody>
      </p:sp>
      <p:sp>
        <p:nvSpPr>
          <p:cNvPr id="42" name="Rectangle 41"/>
          <p:cNvSpPr/>
          <p:nvPr/>
        </p:nvSpPr>
        <p:spPr bwMode="auto">
          <a:xfrm>
            <a:off x="3876666" y="2916936"/>
            <a:ext cx="81163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44" marR="0" lvl="0" indent="-285744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6B6E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322D77"/>
                </a:solidFill>
                <a:effectLst/>
                <a:uLnTx/>
                <a:uFillTx/>
                <a:latin typeface="Gill Sans MT (En-têtes)"/>
                <a:ea typeface="Open Sans Light" panose="020B0306030504020204" pitchFamily="34" charset="0"/>
                <a:cs typeface="Open Sans Light" panose="020B0306030504020204" pitchFamily="34" charset="0"/>
              </a:rPr>
              <a:t> Il implique de répercuter sur chaque client l’ensemble des coûts qu’il occasionne au système électrique </a:t>
            </a:r>
            <a:r>
              <a:rPr kumimoji="0" lang="fr-FR" sz="1800" b="0" i="1" u="none" strike="noStrike" kern="1200" cap="none" spc="0" normalizeH="0" baseline="0" noProof="0" dirty="0">
                <a:ln>
                  <a:noFill/>
                </a:ln>
                <a:solidFill>
                  <a:srgbClr val="322D77"/>
                </a:solidFill>
                <a:effectLst/>
                <a:uLnTx/>
                <a:uFillTx/>
                <a:latin typeface="Gill Sans MT (En-têtes)"/>
                <a:ea typeface="Open Sans Light" panose="020B0306030504020204" pitchFamily="34" charset="0"/>
                <a:cs typeface="Open Sans Light" panose="020B0306030504020204" pitchFamily="34" charset="0"/>
              </a:rPr>
              <a:t>(</a:t>
            </a:r>
            <a:r>
              <a:rPr kumimoji="0" lang="fr-FR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322D77"/>
                </a:solidFill>
                <a:effectLst/>
                <a:uLnTx/>
                <a:uFillTx/>
                <a:latin typeface="Gill Sans MT (En-têtes)"/>
                <a:ea typeface="Open Sans Light" panose="020B0306030504020204" pitchFamily="34" charset="0"/>
                <a:cs typeface="Open Sans Light" panose="020B0306030504020204" pitchFamily="34" charset="0"/>
              </a:rPr>
              <a:t>Cost</a:t>
            </a:r>
            <a:r>
              <a:rPr kumimoji="0" lang="fr-FR" sz="1800" b="0" i="1" u="none" strike="noStrike" kern="1200" cap="none" spc="0" normalizeH="0" baseline="0" noProof="0" dirty="0">
                <a:ln>
                  <a:noFill/>
                </a:ln>
                <a:solidFill>
                  <a:srgbClr val="322D77"/>
                </a:solidFill>
                <a:effectLst/>
                <a:uLnTx/>
                <a:uFillTx/>
                <a:latin typeface="Gill Sans MT (En-têtes)"/>
                <a:ea typeface="Open Sans Light" panose="020B0306030504020204" pitchFamily="34" charset="0"/>
                <a:cs typeface="Open Sans Light" panose="020B0306030504020204" pitchFamily="34" charset="0"/>
              </a:rPr>
              <a:t> causer)</a:t>
            </a:r>
          </a:p>
          <a:p>
            <a:pPr marL="285744" marR="0" lvl="0" indent="-285744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6B6E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322D77"/>
                </a:solidFill>
                <a:effectLst/>
                <a:uLnTx/>
                <a:uFillTx/>
                <a:latin typeface="Gill Sans MT (En-têtes)"/>
                <a:ea typeface="Open Sans Light" panose="020B0306030504020204" pitchFamily="34" charset="0"/>
                <a:cs typeface="Open Sans Light" panose="020B0306030504020204" pitchFamily="34" charset="0"/>
              </a:rPr>
              <a:t> En fonction de ce coût, reflété par le tarif, chacun des clients décide de façon décentralisée s’il maintient sa demande ou s’il la modifie (signal tarifaire)</a:t>
            </a:r>
          </a:p>
        </p:txBody>
      </p:sp>
      <p:sp>
        <p:nvSpPr>
          <p:cNvPr id="50" name="Rectangle: Rounded Corners 49"/>
          <p:cNvSpPr/>
          <p:nvPr/>
        </p:nvSpPr>
        <p:spPr bwMode="auto">
          <a:xfrm>
            <a:off x="496389" y="4464311"/>
            <a:ext cx="3306606" cy="800323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txBody>
          <a:bodyPr wrap="square" anchor="ctr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  </a:t>
            </a:r>
            <a:r>
              <a:rPr lang="fr-FR" b="1" dirty="0">
                <a:solidFill>
                  <a:prstClr val="white"/>
                </a:solidFill>
                <a:latin typeface="Gill Sans MT (En-têtes)"/>
                <a:ea typeface="Open Sans Light" panose="020B0306030504020204" pitchFamily="34" charset="0"/>
                <a:cs typeface="Open Sans Light" panose="020B0306030504020204" pitchFamily="34" charset="0"/>
              </a:rPr>
              <a:t>Praticabilité</a:t>
            </a:r>
          </a:p>
        </p:txBody>
      </p:sp>
      <p:sp>
        <p:nvSpPr>
          <p:cNvPr id="16392" name="Rectangle 50"/>
          <p:cNvSpPr>
            <a:spLocks noChangeArrowheads="1"/>
          </p:cNvSpPr>
          <p:nvPr/>
        </p:nvSpPr>
        <p:spPr bwMode="auto">
          <a:xfrm>
            <a:off x="3776871" y="4332982"/>
            <a:ext cx="7977051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44" marR="0" lvl="0" indent="-285744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6B6E"/>
              </a:buClr>
              <a:buSzTx/>
              <a:buFont typeface="Arial" charset="0"/>
              <a:buChar char="•"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36317D"/>
                </a:solidFill>
                <a:effectLst/>
                <a:uLnTx/>
                <a:uFillTx/>
                <a:latin typeface="Gill Sans MT (En-têtes)"/>
                <a:ea typeface="Open Sans Light" panose="020B0306030504020204" pitchFamily="34" charset="0"/>
                <a:cs typeface="Open Sans Light" panose="020B0306030504020204" pitchFamily="34" charset="0"/>
              </a:rPr>
              <a:t>Dans le temps, les différents tarifs comportent des périodes regroupant des heures pendant lesquelles les coûts sont relativement homogènes</a:t>
            </a:r>
          </a:p>
          <a:p>
            <a:pPr marL="285744" marR="0" lvl="0" indent="-285744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6B6E"/>
              </a:buClr>
              <a:buSzTx/>
              <a:buFont typeface="Arial" charset="0"/>
              <a:buChar char="•"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36317D"/>
                </a:solidFill>
                <a:effectLst/>
                <a:uLnTx/>
                <a:uFillTx/>
                <a:latin typeface="Gill Sans MT (En-têtes)"/>
                <a:ea typeface="Open Sans Light" panose="020B0306030504020204" pitchFamily="34" charset="0"/>
                <a:cs typeface="Open Sans Light" panose="020B0306030504020204" pitchFamily="34" charset="0"/>
              </a:rPr>
              <a:t>Dans l’espace, les lois de l’électrotechnique (Kirchhoff) ne permettent pas d’attribuer aux électrons un itinéraire</a:t>
            </a:r>
          </a:p>
          <a:p>
            <a:pPr marL="285744" marR="0" lvl="0" indent="-285744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6B6E"/>
              </a:buClr>
              <a:buSzTx/>
              <a:buFont typeface="Arial" charset="0"/>
              <a:buChar char="•"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36317D"/>
                </a:solidFill>
                <a:effectLst/>
                <a:uLnTx/>
                <a:uFillTx/>
                <a:latin typeface="Gill Sans MT (En-têtes)"/>
                <a:ea typeface="Open Sans Light" panose="020B0306030504020204" pitchFamily="34" charset="0"/>
                <a:cs typeface="Open Sans Light" panose="020B0306030504020204" pitchFamily="34" charset="0"/>
              </a:rPr>
              <a:t>La péréquation géographique des tarifs sur l’ensemble du territoire correspond à une volonté politique nationale forte.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6AA2D5BC-2E86-4F28-AED8-F8A80FFD9A16}"/>
              </a:ext>
            </a:extLst>
          </p:cNvPr>
          <p:cNvSpPr txBox="1">
            <a:spLocks/>
          </p:cNvSpPr>
          <p:nvPr/>
        </p:nvSpPr>
        <p:spPr>
          <a:xfrm>
            <a:off x="699674" y="352487"/>
            <a:ext cx="11492326" cy="64618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400" b="1" cap="all" dirty="0">
                <a:solidFill>
                  <a:srgbClr val="002060"/>
                </a:solidFill>
                <a:latin typeface="Bahnschrift" panose="020B0502040204020203" pitchFamily="34" charset="0"/>
              </a:rPr>
              <a:t>Principes et contraintes de la tarification : influencent la demande </a:t>
            </a:r>
          </a:p>
        </p:txBody>
      </p:sp>
      <p:pic>
        <p:nvPicPr>
          <p:cNvPr id="16" name="Graphique 15">
            <a:extLst>
              <a:ext uri="{FF2B5EF4-FFF2-40B4-BE49-F238E27FC236}">
                <a16:creationId xmlns:a16="http://schemas.microsoft.com/office/drawing/2014/main" id="{3F79D0F0-E0E6-40F3-882B-26BBD3C49A2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r="731" b="20946"/>
          <a:stretch/>
        </p:blipFill>
        <p:spPr>
          <a:xfrm>
            <a:off x="527928" y="1664000"/>
            <a:ext cx="679499" cy="676413"/>
          </a:xfrm>
          <a:prstGeom prst="rect">
            <a:avLst/>
          </a:prstGeom>
        </p:spPr>
      </p:pic>
      <p:pic>
        <p:nvPicPr>
          <p:cNvPr id="17" name="Graphique 16">
            <a:extLst>
              <a:ext uri="{FF2B5EF4-FFF2-40B4-BE49-F238E27FC236}">
                <a16:creationId xmlns:a16="http://schemas.microsoft.com/office/drawing/2014/main" id="{DBD1A3B6-7DE0-4E4C-99FA-5877565DB63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r="2189" b="15572"/>
          <a:stretch/>
        </p:blipFill>
        <p:spPr>
          <a:xfrm>
            <a:off x="609478" y="4543599"/>
            <a:ext cx="632282" cy="682219"/>
          </a:xfrm>
          <a:prstGeom prst="rect">
            <a:avLst/>
          </a:prstGeom>
        </p:spPr>
      </p:pic>
      <p:pic>
        <p:nvPicPr>
          <p:cNvPr id="18" name="Graphique 17">
            <a:extLst>
              <a:ext uri="{FF2B5EF4-FFF2-40B4-BE49-F238E27FC236}">
                <a16:creationId xmlns:a16="http://schemas.microsoft.com/office/drawing/2014/main" id="{210B2BB4-79F7-4514-959F-9C5BA876A0E9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r="6535" b="16767"/>
          <a:stretch/>
        </p:blipFill>
        <p:spPr>
          <a:xfrm>
            <a:off x="570058" y="3235961"/>
            <a:ext cx="484487" cy="533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268567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7" descr="Fond Abstrait Blanc">
            <a:extLst>
              <a:ext uri="{FF2B5EF4-FFF2-40B4-BE49-F238E27FC236}">
                <a16:creationId xmlns:a16="http://schemas.microsoft.com/office/drawing/2014/main" id="{CE591C5D-9A1B-943E-DE57-11814ED915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778793" y="-2746745"/>
            <a:ext cx="6666466" cy="12159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04FE64DB-D0FE-71FB-1B2B-63F4245637F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02" t="87215" r="1577" b="3492"/>
          <a:stretch/>
        </p:blipFill>
        <p:spPr>
          <a:xfrm>
            <a:off x="10239376" y="5981236"/>
            <a:ext cx="1757362" cy="637277"/>
          </a:xfrm>
          <a:prstGeom prst="rect">
            <a:avLst/>
          </a:prstGeom>
        </p:spPr>
      </p:pic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8C9419F6-9BCC-EE4F-93A9-90640E1C5508}"/>
              </a:ext>
            </a:extLst>
          </p:cNvPr>
          <p:cNvCxnSpPr>
            <a:cxnSpLocks/>
          </p:cNvCxnSpPr>
          <p:nvPr/>
        </p:nvCxnSpPr>
        <p:spPr>
          <a:xfrm>
            <a:off x="454348" y="782918"/>
            <a:ext cx="10955332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81C907E8-EE8A-1A65-DADF-052E1F676C9E}"/>
              </a:ext>
            </a:extLst>
          </p:cNvPr>
          <p:cNvSpPr/>
          <p:nvPr/>
        </p:nvSpPr>
        <p:spPr>
          <a:xfrm>
            <a:off x="0" y="6650246"/>
            <a:ext cx="12192000" cy="207754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Flèche : chevron 12">
            <a:extLst>
              <a:ext uri="{FF2B5EF4-FFF2-40B4-BE49-F238E27FC236}">
                <a16:creationId xmlns:a16="http://schemas.microsoft.com/office/drawing/2014/main" id="{7CE4A08C-DD68-8B83-52D8-C0405EDD1CCD}"/>
              </a:ext>
            </a:extLst>
          </p:cNvPr>
          <p:cNvSpPr/>
          <p:nvPr/>
        </p:nvSpPr>
        <p:spPr>
          <a:xfrm>
            <a:off x="356756" y="418067"/>
            <a:ext cx="303644" cy="364851"/>
          </a:xfrm>
          <a:prstGeom prst="chevron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Rectangle à coins arrondis 24"/>
          <p:cNvSpPr/>
          <p:nvPr/>
        </p:nvSpPr>
        <p:spPr>
          <a:xfrm>
            <a:off x="6198952" y="3690139"/>
            <a:ext cx="5240379" cy="71879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8163" marR="0" lvl="0" indent="0" algn="ctr" defTabSz="914400" rtl="0" eaLnBrk="1" fontAlgn="auto" latinLnBrk="0" hangingPunct="1">
              <a:lnSpc>
                <a:spcPts val="163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50" normalizeH="0" baseline="0" noProof="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Gill Sans MT (En-têtes)ht"/>
              </a:rPr>
              <a:t>Facilité d’application</a:t>
            </a:r>
          </a:p>
        </p:txBody>
      </p:sp>
      <p:sp>
        <p:nvSpPr>
          <p:cNvPr id="24" name="Rectangle à coins arrondis 23"/>
          <p:cNvSpPr/>
          <p:nvPr/>
        </p:nvSpPr>
        <p:spPr>
          <a:xfrm>
            <a:off x="1236423" y="3731998"/>
            <a:ext cx="4302521" cy="71879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8163" marR="0" lvl="0" indent="0" algn="ctr" defTabSz="914400" rtl="0" eaLnBrk="1" fontAlgn="auto" latinLnBrk="0" hangingPunct="1">
              <a:lnSpc>
                <a:spcPts val="163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50" normalizeH="0" baseline="0" noProof="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Gill Sans MT (En-têtes)ht"/>
              </a:rPr>
              <a:t>Recouvrement des coûts </a:t>
            </a:r>
          </a:p>
        </p:txBody>
      </p:sp>
      <p:sp>
        <p:nvSpPr>
          <p:cNvPr id="23" name="Rectangle à coins arrondis 22"/>
          <p:cNvSpPr/>
          <p:nvPr/>
        </p:nvSpPr>
        <p:spPr>
          <a:xfrm>
            <a:off x="6294419" y="1151526"/>
            <a:ext cx="5144912" cy="71879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8163" marR="0" lvl="0" indent="0" algn="ctr" defTabSz="914400" rtl="0" eaLnBrk="1" fontAlgn="auto" latinLnBrk="0" hangingPunct="1">
              <a:lnSpc>
                <a:spcPts val="163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50" normalizeH="0" baseline="0" noProof="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Gill Sans MT (En-têtes)ht"/>
              </a:rPr>
              <a:t>Revenus stables et prévisibles pour les GRD</a:t>
            </a:r>
          </a:p>
        </p:txBody>
      </p:sp>
      <p:sp>
        <p:nvSpPr>
          <p:cNvPr id="22" name="Rectangle à coins arrondis 21"/>
          <p:cNvSpPr/>
          <p:nvPr/>
        </p:nvSpPr>
        <p:spPr>
          <a:xfrm>
            <a:off x="1282396" y="1144607"/>
            <a:ext cx="4256548" cy="71879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8163" marR="0" lvl="0" indent="0" algn="ctr" defTabSz="914400" rtl="0" eaLnBrk="1" fontAlgn="auto" latinLnBrk="0" hangingPunct="1">
              <a:lnSpc>
                <a:spcPts val="163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50" normalizeH="0" baseline="0" noProof="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Gill Sans MT (En-têtes)ht"/>
              </a:rPr>
              <a:t>Transparence, équité et impartialité</a:t>
            </a:r>
            <a:endParaRPr kumimoji="0" lang="en-US" sz="1400" b="1" i="0" u="none" strike="noStrike" kern="1200" cap="none" spc="50" normalizeH="0" baseline="0" noProof="0" dirty="0">
              <a:ln w="0"/>
              <a:solidFill>
                <a:srgbClr val="00206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uLnTx/>
              <a:uFillTx/>
              <a:latin typeface="Gill Sans MT (En-têtes)ht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81716" y="1906067"/>
            <a:ext cx="2185339" cy="157676"/>
          </a:xfrm>
          <a:prstGeom prst="rect">
            <a:avLst/>
          </a:prstGeom>
          <a:solidFill>
            <a:srgbClr val="002060"/>
          </a:solidFill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74202" y="4471090"/>
            <a:ext cx="2185339" cy="154910"/>
          </a:xfrm>
          <a:prstGeom prst="rect">
            <a:avLst/>
          </a:prstGeom>
          <a:solidFill>
            <a:srgbClr val="002060"/>
          </a:solidFill>
        </p:spPr>
      </p:pic>
      <p:sp>
        <p:nvSpPr>
          <p:cNvPr id="7" name="Rectangle 6"/>
          <p:cNvSpPr/>
          <p:nvPr/>
        </p:nvSpPr>
        <p:spPr>
          <a:xfrm>
            <a:off x="1282396" y="2188066"/>
            <a:ext cx="4666041" cy="843707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259347" marR="0" lvl="0" indent="-259347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La tarification doit être 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équitable</a:t>
            </a:r>
          </a:p>
          <a:p>
            <a:pPr marL="259347" marR="0" lvl="0" indent="-259347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Le calcul du tarif doit être 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transparent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-     La tarification doit respecter le principe de 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non-discrimination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-    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Le tarif doit éliminer toute 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subvention croisée</a:t>
            </a:r>
          </a:p>
        </p:txBody>
      </p:sp>
      <p:sp>
        <p:nvSpPr>
          <p:cNvPr id="8" name="Rectangle 7"/>
          <p:cNvSpPr/>
          <p:nvPr/>
        </p:nvSpPr>
        <p:spPr>
          <a:xfrm>
            <a:off x="6509442" y="2188066"/>
            <a:ext cx="4929889" cy="852006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259347" marR="0" lvl="0" indent="-259347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La tarification doit permettre aux GRT d’avoir des 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revenus suffisants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pour la gestion courante, l’investissement et la qualité de service</a:t>
            </a:r>
          </a:p>
          <a:p>
            <a:pPr marL="259347" marR="0" lvl="0" indent="-259347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Les revenus des GRT doivent être 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stables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 et 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prévisibles</a:t>
            </a:r>
          </a:p>
          <a:p>
            <a:pPr marL="259347" marR="0" lvl="0" indent="-259347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Les tarifs doivent être 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stables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 et 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prévisibles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 pour les autres acteurs du marché électrique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444883" y="4750322"/>
            <a:ext cx="4503553" cy="1092055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259347" marR="0" lvl="0" indent="-259347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Les tarifs doivent envoyer un 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signal prix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pour favoriser 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l’efficience</a:t>
            </a:r>
          </a:p>
          <a:p>
            <a:pPr marL="259347" marR="0" lvl="0" indent="-259347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Les tarifs doivent refléter la 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réalité des coûts </a:t>
            </a:r>
          </a:p>
          <a:p>
            <a:pPr marL="259347" marR="0" lvl="0" indent="-259347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Les tarifs doivent être déterminés en prenant en considération 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le coût de service rendu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pour chaque utilisateur</a:t>
            </a:r>
          </a:p>
          <a:p>
            <a:pPr marL="259347" marR="0" lvl="0" indent="-259347" algn="l" defTabSz="914400" rtl="0" eaLnBrk="1" fontAlgn="auto" latinLnBrk="0" hangingPunct="1">
              <a:lnSpc>
                <a:spcPts val="135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Gill Sans MT (En-têtes)h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509443" y="4750323"/>
            <a:ext cx="4929888" cy="109205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259347" marR="0" lvl="0" indent="-259347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La structure tarifaire doit être 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simple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 à comprendre et 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acceptée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 par les utilisateurs</a:t>
            </a:r>
          </a:p>
          <a:p>
            <a:pPr marL="259347" marR="0" lvl="0" indent="-259347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Le système de tarification doit être 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simple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 à mettre en œuvre par le GRT</a:t>
            </a:r>
          </a:p>
          <a:p>
            <a:pPr marL="0" marR="0" lvl="0" indent="0" algn="l" defTabSz="914400" rtl="0" eaLnBrk="1" fontAlgn="auto" latinLnBrk="0" hangingPunct="1">
              <a:lnSpc>
                <a:spcPts val="1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Gill Sans MT (En-têtes)ht"/>
            </a:endParaRPr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6177" y="1916576"/>
            <a:ext cx="2185339" cy="157676"/>
          </a:xfrm>
          <a:prstGeom prst="rect">
            <a:avLst/>
          </a:prstGeom>
          <a:solidFill>
            <a:srgbClr val="002060"/>
          </a:solidFill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22748" y="4498996"/>
            <a:ext cx="2185339" cy="154910"/>
          </a:xfrm>
          <a:prstGeom prst="rect">
            <a:avLst/>
          </a:prstGeom>
          <a:solidFill>
            <a:srgbClr val="002060"/>
          </a:solidFill>
        </p:spPr>
      </p:pic>
      <p:sp>
        <p:nvSpPr>
          <p:cNvPr id="17" name="Ellipse 16"/>
          <p:cNvSpPr/>
          <p:nvPr/>
        </p:nvSpPr>
        <p:spPr>
          <a:xfrm>
            <a:off x="1236424" y="1067631"/>
            <a:ext cx="224465" cy="226223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1</a:t>
            </a:r>
          </a:p>
        </p:txBody>
      </p:sp>
      <p:sp>
        <p:nvSpPr>
          <p:cNvPr id="19" name="Ellipse 18"/>
          <p:cNvSpPr/>
          <p:nvPr/>
        </p:nvSpPr>
        <p:spPr>
          <a:xfrm>
            <a:off x="6202475" y="1082631"/>
            <a:ext cx="224465" cy="226223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2</a:t>
            </a:r>
          </a:p>
        </p:txBody>
      </p:sp>
      <p:sp>
        <p:nvSpPr>
          <p:cNvPr id="20" name="Ellipse 19"/>
          <p:cNvSpPr/>
          <p:nvPr/>
        </p:nvSpPr>
        <p:spPr>
          <a:xfrm>
            <a:off x="1170163" y="3653251"/>
            <a:ext cx="224465" cy="226223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3</a:t>
            </a:r>
          </a:p>
        </p:txBody>
      </p:sp>
      <p:sp>
        <p:nvSpPr>
          <p:cNvPr id="21" name="Ellipse 20"/>
          <p:cNvSpPr/>
          <p:nvPr/>
        </p:nvSpPr>
        <p:spPr>
          <a:xfrm>
            <a:off x="6198952" y="3540140"/>
            <a:ext cx="224465" cy="226223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4</a:t>
            </a:r>
          </a:p>
        </p:txBody>
      </p:sp>
      <p:sp>
        <p:nvSpPr>
          <p:cNvPr id="27" name="Rectangle 26"/>
          <p:cNvSpPr/>
          <p:nvPr/>
        </p:nvSpPr>
        <p:spPr>
          <a:xfrm>
            <a:off x="757992" y="391050"/>
            <a:ext cx="10814569" cy="627939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614"/>
              </a:lnSpc>
              <a:spcBef>
                <a:spcPts val="0"/>
              </a:spcBef>
              <a:spcAft>
                <a:spcPts val="1334"/>
              </a:spcAft>
              <a:buClrTx/>
              <a:buSzTx/>
              <a:buFontTx/>
              <a:buNone/>
              <a:tabLst/>
              <a:defRPr/>
            </a:pPr>
            <a:r>
              <a:rPr lang="fr-FR" sz="2400" b="1" cap="all" dirty="0">
                <a:solidFill>
                  <a:srgbClr val="002060"/>
                </a:solidFill>
                <a:latin typeface="Bahnschrift" panose="020B0502040204020203" pitchFamily="34" charset="0"/>
                <a:ea typeface="+mj-ea"/>
                <a:cs typeface="+mj-cs"/>
              </a:rPr>
              <a:t>Quatre critères pour une tarification efficace</a:t>
            </a:r>
          </a:p>
        </p:txBody>
      </p:sp>
    </p:spTree>
    <p:extLst>
      <p:ext uri="{BB962C8B-B14F-4D97-AF65-F5344CB8AC3E}">
        <p14:creationId xmlns:p14="http://schemas.microsoft.com/office/powerpoint/2010/main" val="13131085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7" descr="Fond Abstrait Blanc">
            <a:extLst>
              <a:ext uri="{FF2B5EF4-FFF2-40B4-BE49-F238E27FC236}">
                <a16:creationId xmlns:a16="http://schemas.microsoft.com/office/drawing/2014/main" id="{B97D43AB-2150-0FC9-54AA-898156A058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778793" y="-2746745"/>
            <a:ext cx="6666466" cy="12159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3BCF9965-7E5F-AE2C-9970-9FB0C8A888D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02" t="87215" r="1577" b="3492"/>
          <a:stretch/>
        </p:blipFill>
        <p:spPr>
          <a:xfrm>
            <a:off x="10239376" y="5981236"/>
            <a:ext cx="1757362" cy="637277"/>
          </a:xfrm>
          <a:prstGeom prst="rect">
            <a:avLst/>
          </a:prstGeom>
        </p:spPr>
      </p:pic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FA9E4386-7406-30B9-EB6D-D7B231B048D1}"/>
              </a:ext>
            </a:extLst>
          </p:cNvPr>
          <p:cNvCxnSpPr>
            <a:cxnSpLocks/>
          </p:cNvCxnSpPr>
          <p:nvPr/>
        </p:nvCxnSpPr>
        <p:spPr>
          <a:xfrm>
            <a:off x="454348" y="782918"/>
            <a:ext cx="10955332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29B311C1-E537-0E5A-D926-1C187D437533}"/>
              </a:ext>
            </a:extLst>
          </p:cNvPr>
          <p:cNvSpPr/>
          <p:nvPr/>
        </p:nvSpPr>
        <p:spPr>
          <a:xfrm>
            <a:off x="0" y="6650246"/>
            <a:ext cx="12192000" cy="207754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820DCA8-9D61-958B-3714-EAE6157E4EA3}"/>
              </a:ext>
            </a:extLst>
          </p:cNvPr>
          <p:cNvSpPr/>
          <p:nvPr/>
        </p:nvSpPr>
        <p:spPr>
          <a:xfrm>
            <a:off x="1361441" y="1240914"/>
            <a:ext cx="3044422" cy="113672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lèche : chevron 7">
            <a:extLst>
              <a:ext uri="{FF2B5EF4-FFF2-40B4-BE49-F238E27FC236}">
                <a16:creationId xmlns:a16="http://schemas.microsoft.com/office/drawing/2014/main" id="{2A856B02-3FAB-12A7-32F0-6D7CB57CFD5F}"/>
              </a:ext>
            </a:extLst>
          </p:cNvPr>
          <p:cNvSpPr/>
          <p:nvPr/>
        </p:nvSpPr>
        <p:spPr>
          <a:xfrm>
            <a:off x="356756" y="418067"/>
            <a:ext cx="303644" cy="364851"/>
          </a:xfrm>
          <a:prstGeom prst="chevron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57991" y="412095"/>
            <a:ext cx="8335205" cy="551509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614"/>
              </a:lnSpc>
              <a:spcBef>
                <a:spcPts val="0"/>
              </a:spcBef>
              <a:spcAft>
                <a:spcPts val="1334"/>
              </a:spcAft>
              <a:buClrTx/>
              <a:buSzTx/>
              <a:buFontTx/>
              <a:buNone/>
              <a:tabLst/>
              <a:defRPr/>
            </a:pPr>
            <a:r>
              <a:rPr lang="fr-FR" sz="2400" b="1" cap="all" dirty="0">
                <a:solidFill>
                  <a:srgbClr val="002060"/>
                </a:solidFill>
                <a:latin typeface="Bahnschrift" panose="020B0502040204020203" pitchFamily="34" charset="0"/>
                <a:ea typeface="+mj-ea"/>
                <a:cs typeface="+mj-cs"/>
              </a:rPr>
              <a:t>3 principes clés pour l’approche du projet TURT</a:t>
            </a:r>
          </a:p>
        </p:txBody>
      </p:sp>
      <p:sp>
        <p:nvSpPr>
          <p:cNvPr id="32" name="object 18">
            <a:extLst>
              <a:ext uri="{FF2B5EF4-FFF2-40B4-BE49-F238E27FC236}">
                <a16:creationId xmlns:a16="http://schemas.microsoft.com/office/drawing/2014/main" id="{EF72ECCC-E907-43F3-8117-48978FE80C0B}"/>
              </a:ext>
            </a:extLst>
          </p:cNvPr>
          <p:cNvSpPr txBox="1"/>
          <p:nvPr/>
        </p:nvSpPr>
        <p:spPr>
          <a:xfrm>
            <a:off x="2098589" y="1580519"/>
            <a:ext cx="1846734" cy="319997"/>
          </a:xfrm>
          <a:prstGeom prst="rect">
            <a:avLst/>
          </a:prstGeom>
        </p:spPr>
        <p:txBody>
          <a:bodyPr vert="horz" wrap="square" lIns="0" tIns="12102" rIns="0" bIns="0" rtlCol="0">
            <a:spAutoFit/>
          </a:bodyPr>
          <a:lstStyle/>
          <a:p>
            <a:pPr marL="11527" marR="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-5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  <a:cs typeface="Times New Roman" panose="02020603050405020304" pitchFamily="18" charset="0"/>
              </a:rPr>
              <a:t>Pragmatique</a:t>
            </a:r>
            <a:endParaRPr kumimoji="0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Gill Sans MT (En-têtes)ht"/>
              <a:cs typeface="Times New Roman" panose="02020603050405020304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3F20842-4885-223A-A23B-32D65496DEBD}"/>
              </a:ext>
            </a:extLst>
          </p:cNvPr>
          <p:cNvSpPr/>
          <p:nvPr/>
        </p:nvSpPr>
        <p:spPr>
          <a:xfrm>
            <a:off x="1351281" y="2941005"/>
            <a:ext cx="3044421" cy="113672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4D40B13-B365-C6AD-0735-20C1F66C8A43}"/>
              </a:ext>
            </a:extLst>
          </p:cNvPr>
          <p:cNvSpPr/>
          <p:nvPr/>
        </p:nvSpPr>
        <p:spPr>
          <a:xfrm>
            <a:off x="1361441" y="4638917"/>
            <a:ext cx="3024101" cy="113672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bject 19">
            <a:extLst>
              <a:ext uri="{FF2B5EF4-FFF2-40B4-BE49-F238E27FC236}">
                <a16:creationId xmlns:a16="http://schemas.microsoft.com/office/drawing/2014/main" id="{94F50AAC-6F4D-42C5-BD3B-C58D5B841D8D}"/>
              </a:ext>
            </a:extLst>
          </p:cNvPr>
          <p:cNvSpPr txBox="1"/>
          <p:nvPr/>
        </p:nvSpPr>
        <p:spPr>
          <a:xfrm>
            <a:off x="2246634" y="3269001"/>
            <a:ext cx="1319156" cy="319997"/>
          </a:xfrm>
          <a:prstGeom prst="rect">
            <a:avLst/>
          </a:prstGeom>
        </p:spPr>
        <p:txBody>
          <a:bodyPr vert="horz" wrap="square" lIns="0" tIns="12102" rIns="0" bIns="0" rtlCol="0">
            <a:spAutoFit/>
          </a:bodyPr>
          <a:lstStyle/>
          <a:p>
            <a:pPr marL="11527" marR="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-5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  <a:cs typeface="Times New Roman" panose="02020603050405020304" pitchFamily="18" charset="0"/>
              </a:rPr>
              <a:t>Structurée</a:t>
            </a:r>
            <a:endParaRPr kumimoji="0" sz="2000" b="1" i="0" u="none" strike="noStrike" kern="1200" cap="none" spc="-5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Gill Sans MT (En-têtes)ht"/>
              <a:cs typeface="Times New Roman" panose="02020603050405020304" pitchFamily="18" charset="0"/>
            </a:endParaRPr>
          </a:p>
        </p:txBody>
      </p:sp>
      <p:sp>
        <p:nvSpPr>
          <p:cNvPr id="34" name="object 33">
            <a:extLst>
              <a:ext uri="{FF2B5EF4-FFF2-40B4-BE49-F238E27FC236}">
                <a16:creationId xmlns:a16="http://schemas.microsoft.com/office/drawing/2014/main" id="{82311AA3-2B72-4D08-9315-6A31E459BA29}"/>
              </a:ext>
            </a:extLst>
          </p:cNvPr>
          <p:cNvSpPr txBox="1"/>
          <p:nvPr/>
        </p:nvSpPr>
        <p:spPr>
          <a:xfrm>
            <a:off x="2298153" y="5009453"/>
            <a:ext cx="1447606" cy="319415"/>
          </a:xfrm>
          <a:prstGeom prst="rect">
            <a:avLst/>
          </a:prstGeom>
        </p:spPr>
        <p:txBody>
          <a:bodyPr vert="horz" wrap="square" lIns="0" tIns="11526" rIns="0" bIns="0" rtlCol="0">
            <a:spAutoFit/>
          </a:bodyPr>
          <a:lstStyle/>
          <a:p>
            <a:pPr marL="11527" marR="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-5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  <a:cs typeface="Times New Roman" panose="02020603050405020304" pitchFamily="18" charset="0"/>
              </a:rPr>
              <a:t>Concertée</a:t>
            </a:r>
            <a:endParaRPr kumimoji="0" sz="2000" b="1" i="0" u="none" strike="noStrike" kern="1200" cap="none" spc="-5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Gill Sans MT (En-têtes)ht"/>
              <a:cs typeface="Times New Roman" panose="02020603050405020304" pitchFamily="18" charset="0"/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F5A2DFA0-29D2-45DF-B7EF-5658A4D17499}"/>
              </a:ext>
            </a:extLst>
          </p:cNvPr>
          <p:cNvCxnSpPr/>
          <p:nvPr/>
        </p:nvCxnSpPr>
        <p:spPr>
          <a:xfrm>
            <a:off x="4412148" y="1240914"/>
            <a:ext cx="0" cy="1141079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B536044B-3257-445E-89A0-F64D6850B028}"/>
              </a:ext>
            </a:extLst>
          </p:cNvPr>
          <p:cNvCxnSpPr>
            <a:cxnSpLocks/>
          </p:cNvCxnSpPr>
          <p:nvPr/>
        </p:nvCxnSpPr>
        <p:spPr>
          <a:xfrm>
            <a:off x="4412148" y="1803973"/>
            <a:ext cx="641268" cy="0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34">
            <a:extLst>
              <a:ext uri="{FF2B5EF4-FFF2-40B4-BE49-F238E27FC236}">
                <a16:creationId xmlns:a16="http://schemas.microsoft.com/office/drawing/2014/main" id="{F083B342-E706-4068-B59A-10FD26ADBD31}"/>
              </a:ext>
            </a:extLst>
          </p:cNvPr>
          <p:cNvCxnSpPr/>
          <p:nvPr/>
        </p:nvCxnSpPr>
        <p:spPr>
          <a:xfrm>
            <a:off x="4412147" y="2936650"/>
            <a:ext cx="0" cy="1141079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35">
            <a:extLst>
              <a:ext uri="{FF2B5EF4-FFF2-40B4-BE49-F238E27FC236}">
                <a16:creationId xmlns:a16="http://schemas.microsoft.com/office/drawing/2014/main" id="{7F67CB75-5973-4642-9F19-5F77EA15D2C8}"/>
              </a:ext>
            </a:extLst>
          </p:cNvPr>
          <p:cNvCxnSpPr>
            <a:cxnSpLocks/>
          </p:cNvCxnSpPr>
          <p:nvPr/>
        </p:nvCxnSpPr>
        <p:spPr>
          <a:xfrm>
            <a:off x="4412146" y="3469071"/>
            <a:ext cx="641268" cy="0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eur droit 36">
            <a:extLst>
              <a:ext uri="{FF2B5EF4-FFF2-40B4-BE49-F238E27FC236}">
                <a16:creationId xmlns:a16="http://schemas.microsoft.com/office/drawing/2014/main" id="{2240E27F-4B4E-4F57-8748-CCAF97F10117}"/>
              </a:ext>
            </a:extLst>
          </p:cNvPr>
          <p:cNvCxnSpPr/>
          <p:nvPr/>
        </p:nvCxnSpPr>
        <p:spPr>
          <a:xfrm>
            <a:off x="4405862" y="4636740"/>
            <a:ext cx="0" cy="1141079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37">
            <a:extLst>
              <a:ext uri="{FF2B5EF4-FFF2-40B4-BE49-F238E27FC236}">
                <a16:creationId xmlns:a16="http://schemas.microsoft.com/office/drawing/2014/main" id="{732A9766-DE1B-4E37-B1BC-DD11D5C26597}"/>
              </a:ext>
            </a:extLst>
          </p:cNvPr>
          <p:cNvCxnSpPr>
            <a:cxnSpLocks/>
          </p:cNvCxnSpPr>
          <p:nvPr/>
        </p:nvCxnSpPr>
        <p:spPr>
          <a:xfrm>
            <a:off x="4405862" y="5169161"/>
            <a:ext cx="641268" cy="0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bject 30">
            <a:extLst>
              <a:ext uri="{FF2B5EF4-FFF2-40B4-BE49-F238E27FC236}">
                <a16:creationId xmlns:a16="http://schemas.microsoft.com/office/drawing/2014/main" id="{22F75A46-A7F6-43ED-B2EB-ED59FEAC672F}"/>
              </a:ext>
            </a:extLst>
          </p:cNvPr>
          <p:cNvSpPr txBox="1"/>
          <p:nvPr/>
        </p:nvSpPr>
        <p:spPr>
          <a:xfrm>
            <a:off x="5103698" y="1366990"/>
            <a:ext cx="5391061" cy="765494"/>
          </a:xfrm>
          <a:prstGeom prst="rect">
            <a:avLst/>
          </a:prstGeom>
        </p:spPr>
        <p:txBody>
          <a:bodyPr vert="horz" wrap="square" lIns="0" tIns="1095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34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Eviter une approche trop théorique, en se plaçant d'emblée dans le cadre de la loi et en précisant rapidement les contraintes qui devront être satisfaites</a:t>
            </a:r>
            <a:endParaRPr kumimoji="0" sz="1452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Gill Sans MT (En-têtes)ht"/>
              <a:cs typeface="Trebuchet MS"/>
            </a:endParaRPr>
          </a:p>
        </p:txBody>
      </p:sp>
      <p:sp>
        <p:nvSpPr>
          <p:cNvPr id="40" name="object 30">
            <a:extLst>
              <a:ext uri="{FF2B5EF4-FFF2-40B4-BE49-F238E27FC236}">
                <a16:creationId xmlns:a16="http://schemas.microsoft.com/office/drawing/2014/main" id="{C76B2A3E-44BB-436A-9A0C-367588FBC248}"/>
              </a:ext>
            </a:extLst>
          </p:cNvPr>
          <p:cNvSpPr txBox="1"/>
          <p:nvPr/>
        </p:nvSpPr>
        <p:spPr>
          <a:xfrm>
            <a:off x="5174528" y="3172007"/>
            <a:ext cx="5320232" cy="514015"/>
          </a:xfrm>
          <a:prstGeom prst="rect">
            <a:avLst/>
          </a:prstGeom>
        </p:spPr>
        <p:txBody>
          <a:bodyPr vert="horz" wrap="square" lIns="0" tIns="1095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34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Présenter une démarche économique d’ensemble structurée autour de grands principes argumentés de tarification</a:t>
            </a:r>
            <a:endParaRPr kumimoji="0" sz="1634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Gill Sans MT (En-têtes)ht"/>
            </a:endParaRPr>
          </a:p>
        </p:txBody>
      </p:sp>
      <p:sp>
        <p:nvSpPr>
          <p:cNvPr id="41" name="object 30">
            <a:extLst>
              <a:ext uri="{FF2B5EF4-FFF2-40B4-BE49-F238E27FC236}">
                <a16:creationId xmlns:a16="http://schemas.microsoft.com/office/drawing/2014/main" id="{CBD39307-0A32-4940-99C3-65D5E4BAA65F}"/>
              </a:ext>
            </a:extLst>
          </p:cNvPr>
          <p:cNvSpPr txBox="1"/>
          <p:nvPr/>
        </p:nvSpPr>
        <p:spPr>
          <a:xfrm>
            <a:off x="5174528" y="4912239"/>
            <a:ext cx="5320227" cy="514015"/>
          </a:xfrm>
          <a:prstGeom prst="rect">
            <a:avLst/>
          </a:prstGeom>
        </p:spPr>
        <p:txBody>
          <a:bodyPr vert="horz" wrap="square" lIns="0" tIns="1095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34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 (En-têtes)ht"/>
              </a:rPr>
              <a:t>Privilégier l’implication, dans la mesure du possible, des parties prenantes pour favoriser l’acceptabilité    </a:t>
            </a:r>
            <a:endParaRPr kumimoji="0" sz="1634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Gill Sans MT (En-têtes)ht"/>
            </a:endParaRPr>
          </a:p>
        </p:txBody>
      </p:sp>
    </p:spTree>
    <p:extLst>
      <p:ext uri="{BB962C8B-B14F-4D97-AF65-F5344CB8AC3E}">
        <p14:creationId xmlns:p14="http://schemas.microsoft.com/office/powerpoint/2010/main" val="32030901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7" descr="Fond Abstrait Blanc">
            <a:extLst>
              <a:ext uri="{FF2B5EF4-FFF2-40B4-BE49-F238E27FC236}">
                <a16:creationId xmlns:a16="http://schemas.microsoft.com/office/drawing/2014/main" id="{F910CCFE-3050-4FE8-62AC-E27579A465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778793" y="-2746745"/>
            <a:ext cx="6666466" cy="12159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A5670F92-93B5-4970-C199-2FE1525C986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02" t="87215" r="1577" b="3492"/>
          <a:stretch/>
        </p:blipFill>
        <p:spPr>
          <a:xfrm>
            <a:off x="10239376" y="5981236"/>
            <a:ext cx="1757362" cy="637277"/>
          </a:xfrm>
          <a:prstGeom prst="rect">
            <a:avLst/>
          </a:prstGeom>
        </p:spPr>
      </p:pic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0514D799-4893-FA4C-F4E3-B3991FF245A0}"/>
              </a:ext>
            </a:extLst>
          </p:cNvPr>
          <p:cNvCxnSpPr>
            <a:cxnSpLocks/>
          </p:cNvCxnSpPr>
          <p:nvPr/>
        </p:nvCxnSpPr>
        <p:spPr>
          <a:xfrm>
            <a:off x="454348" y="782918"/>
            <a:ext cx="10955332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87925BF9-EC90-F122-D381-4A88C4590EB6}"/>
              </a:ext>
            </a:extLst>
          </p:cNvPr>
          <p:cNvSpPr/>
          <p:nvPr/>
        </p:nvSpPr>
        <p:spPr>
          <a:xfrm>
            <a:off x="0" y="6650246"/>
            <a:ext cx="12192000" cy="207754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lèche : chevron 8">
            <a:extLst>
              <a:ext uri="{FF2B5EF4-FFF2-40B4-BE49-F238E27FC236}">
                <a16:creationId xmlns:a16="http://schemas.microsoft.com/office/drawing/2014/main" id="{B5B5AAF9-2C95-585F-9427-4206E92749B4}"/>
              </a:ext>
            </a:extLst>
          </p:cNvPr>
          <p:cNvSpPr/>
          <p:nvPr/>
        </p:nvSpPr>
        <p:spPr>
          <a:xfrm>
            <a:off x="356756" y="418067"/>
            <a:ext cx="303644" cy="364851"/>
          </a:xfrm>
          <a:prstGeom prst="chevron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4B7E3C4E-EFF6-ECC9-1335-18511A7CA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87354"/>
            <a:ext cx="12295830" cy="792397"/>
          </a:xfrm>
        </p:spPr>
        <p:txBody>
          <a:bodyPr>
            <a:normAutofit/>
          </a:bodyPr>
          <a:lstStyle/>
          <a:p>
            <a:r>
              <a:rPr lang="fr-FR" sz="2400" b="1" dirty="0">
                <a:solidFill>
                  <a:srgbClr val="002060"/>
                </a:solidFill>
                <a:latin typeface="Bahnschrift" panose="020B0502040204020203" pitchFamily="34" charset="0"/>
              </a:rPr>
              <a:t>Principaux objectifs de la méthodologie du calcul du TURT</a:t>
            </a:r>
          </a:p>
        </p:txBody>
      </p:sp>
      <p:graphicFrame>
        <p:nvGraphicFramePr>
          <p:cNvPr id="7" name="Espace réservé du contenu 2">
            <a:extLst>
              <a:ext uri="{FF2B5EF4-FFF2-40B4-BE49-F238E27FC236}">
                <a16:creationId xmlns:a16="http://schemas.microsoft.com/office/drawing/2014/main" id="{68F45881-5B31-72D4-6B20-913BAEE7B2D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16679259"/>
              </p:ext>
            </p:extLst>
          </p:nvPr>
        </p:nvGraphicFramePr>
        <p:xfrm>
          <a:off x="508578" y="1321520"/>
          <a:ext cx="11029615" cy="4627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227770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7" descr="Fond Abstrait Blanc">
            <a:extLst>
              <a:ext uri="{FF2B5EF4-FFF2-40B4-BE49-F238E27FC236}">
                <a16:creationId xmlns:a16="http://schemas.microsoft.com/office/drawing/2014/main" id="{3DAD84A1-F9B7-B7AD-CF64-800A00F457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778793" y="-2746745"/>
            <a:ext cx="6666466" cy="12159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C3A5BA0-2E46-B1AD-1D45-CA17A46FFB7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02" t="87215" r="1577" b="3492"/>
          <a:stretch/>
        </p:blipFill>
        <p:spPr>
          <a:xfrm>
            <a:off x="10239376" y="5981236"/>
            <a:ext cx="1757362" cy="637277"/>
          </a:xfrm>
          <a:prstGeom prst="rect">
            <a:avLst/>
          </a:prstGeom>
        </p:spPr>
      </p:pic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807B346E-2B2A-DF27-205F-2C70B3520CCD}"/>
              </a:ext>
            </a:extLst>
          </p:cNvPr>
          <p:cNvCxnSpPr>
            <a:cxnSpLocks/>
          </p:cNvCxnSpPr>
          <p:nvPr/>
        </p:nvCxnSpPr>
        <p:spPr>
          <a:xfrm>
            <a:off x="454348" y="782918"/>
            <a:ext cx="10955332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2324E3D2-48D4-0B6E-B5C6-75D467D8D523}"/>
              </a:ext>
            </a:extLst>
          </p:cNvPr>
          <p:cNvSpPr/>
          <p:nvPr/>
        </p:nvSpPr>
        <p:spPr>
          <a:xfrm>
            <a:off x="0" y="6650246"/>
            <a:ext cx="12192000" cy="207754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Flèche : chevron 6">
            <a:extLst>
              <a:ext uri="{FF2B5EF4-FFF2-40B4-BE49-F238E27FC236}">
                <a16:creationId xmlns:a16="http://schemas.microsoft.com/office/drawing/2014/main" id="{9F406CA7-C6BF-48C2-5AE1-845E11E0D37D}"/>
              </a:ext>
            </a:extLst>
          </p:cNvPr>
          <p:cNvSpPr/>
          <p:nvPr/>
        </p:nvSpPr>
        <p:spPr>
          <a:xfrm>
            <a:off x="356756" y="418067"/>
            <a:ext cx="303644" cy="364851"/>
          </a:xfrm>
          <a:prstGeom prst="chevron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63017" y="347428"/>
            <a:ext cx="7671949" cy="369828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6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ahnschrift" panose="020B0502040204020203" pitchFamily="34" charset="0"/>
                <a:cs typeface="Calibri" panose="020F0502020204030204" pitchFamily="34" charset="0"/>
              </a:rPr>
              <a:t>Caractéristiques du système tarifaire proposé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Bahnschrift" panose="020B0502040204020203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5F6B973B-B90E-44EB-8A87-62AEF87EE935}"/>
              </a:ext>
            </a:extLst>
          </p:cNvPr>
          <p:cNvSpPr txBox="1">
            <a:spLocks/>
          </p:cNvSpPr>
          <p:nvPr/>
        </p:nvSpPr>
        <p:spPr>
          <a:xfrm>
            <a:off x="1597828" y="976822"/>
            <a:ext cx="9128632" cy="69867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541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ill Sans MT" panose="020B0502020104020203"/>
              <a:ea typeface="+mj-ea"/>
              <a:cs typeface="+mj-cs"/>
            </a:endParaRPr>
          </a:p>
        </p:txBody>
      </p:sp>
      <p:graphicFrame>
        <p:nvGraphicFramePr>
          <p:cNvPr id="9" name="Espace réservé du contenu 3">
            <a:extLst>
              <a:ext uri="{FF2B5EF4-FFF2-40B4-BE49-F238E27FC236}">
                <a16:creationId xmlns:a16="http://schemas.microsoft.com/office/drawing/2014/main" id="{E7A25DBF-E085-48D4-AB99-AB3AFEE7E10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59116157"/>
              </p:ext>
            </p:extLst>
          </p:nvPr>
        </p:nvGraphicFramePr>
        <p:xfrm>
          <a:off x="988229" y="1486991"/>
          <a:ext cx="10088404" cy="42606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44B9AED0-27EB-4C2A-B876-8BBF5E8A9D5A}"/>
              </a:ext>
            </a:extLst>
          </p:cNvPr>
          <p:cNvSpPr/>
          <p:nvPr/>
        </p:nvSpPr>
        <p:spPr>
          <a:xfrm>
            <a:off x="2381579" y="4484422"/>
            <a:ext cx="1606662" cy="653445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56479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71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Services système</a:t>
            </a:r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D46FA12E-2D79-4774-B830-940B89561CE6}"/>
              </a:ext>
            </a:extLst>
          </p:cNvPr>
          <p:cNvCxnSpPr>
            <a:cxnSpLocks/>
          </p:cNvCxnSpPr>
          <p:nvPr/>
        </p:nvCxnSpPr>
        <p:spPr>
          <a:xfrm flipH="1">
            <a:off x="3376624" y="4077765"/>
            <a:ext cx="1068097" cy="406657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0EF3E7F7-783C-45A0-A6FF-1B6A83EF05B4}"/>
              </a:ext>
            </a:extLst>
          </p:cNvPr>
          <p:cNvSpPr/>
          <p:nvPr/>
        </p:nvSpPr>
        <p:spPr>
          <a:xfrm>
            <a:off x="832569" y="3610589"/>
            <a:ext cx="1865540" cy="653445"/>
          </a:xfrm>
          <a:prstGeom prst="roundRect">
            <a:avLst>
              <a:gd name="adj" fmla="val 13124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173038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Prise en compte de la congestion</a:t>
            </a:r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FA5EFDF0-EF4E-4348-B776-8C0B6B6C1F98}"/>
              </a:ext>
            </a:extLst>
          </p:cNvPr>
          <p:cNvCxnSpPr>
            <a:cxnSpLocks/>
            <a:endCxn id="12" idx="3"/>
          </p:cNvCxnSpPr>
          <p:nvPr/>
        </p:nvCxnSpPr>
        <p:spPr>
          <a:xfrm flipH="1">
            <a:off x="2698109" y="3712092"/>
            <a:ext cx="1816950" cy="22522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4" name="Rectangle : coins arrondis 13">
            <a:extLst>
              <a:ext uri="{FF2B5EF4-FFF2-40B4-BE49-F238E27FC236}">
                <a16:creationId xmlns:a16="http://schemas.microsoft.com/office/drawing/2014/main" id="{63D87293-B3E0-46B8-BFDE-CB70D0AE9074}"/>
              </a:ext>
            </a:extLst>
          </p:cNvPr>
          <p:cNvSpPr/>
          <p:nvPr/>
        </p:nvSpPr>
        <p:spPr>
          <a:xfrm>
            <a:off x="988228" y="2547184"/>
            <a:ext cx="1606662" cy="653445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56479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71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Traitement des frais de raccordement</a:t>
            </a:r>
          </a:p>
        </p:txBody>
      </p: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32316EE0-708F-470B-91F0-BD1B8CAF5CDE}"/>
              </a:ext>
            </a:extLst>
          </p:cNvPr>
          <p:cNvCxnSpPr>
            <a:cxnSpLocks/>
          </p:cNvCxnSpPr>
          <p:nvPr/>
        </p:nvCxnSpPr>
        <p:spPr>
          <a:xfrm flipH="1" flipV="1">
            <a:off x="2577266" y="2873907"/>
            <a:ext cx="1867455" cy="555093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15375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7" descr="Fond Abstrait Blanc">
            <a:extLst>
              <a:ext uri="{FF2B5EF4-FFF2-40B4-BE49-F238E27FC236}">
                <a16:creationId xmlns:a16="http://schemas.microsoft.com/office/drawing/2014/main" id="{BD0BCBE8-2880-533F-440E-DF1ED26B02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778793" y="-2746745"/>
            <a:ext cx="6666466" cy="12159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6DC0CFD5-8D5E-7AB2-41C8-D218D3ADAD5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02" t="87215" r="1577" b="3492"/>
          <a:stretch/>
        </p:blipFill>
        <p:spPr>
          <a:xfrm>
            <a:off x="10239376" y="5981236"/>
            <a:ext cx="1757362" cy="637277"/>
          </a:xfrm>
          <a:prstGeom prst="rect">
            <a:avLst/>
          </a:prstGeom>
        </p:spPr>
      </p:pic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CE505F89-5383-F2EF-FD89-71D390ED0A48}"/>
              </a:ext>
            </a:extLst>
          </p:cNvPr>
          <p:cNvCxnSpPr>
            <a:cxnSpLocks/>
          </p:cNvCxnSpPr>
          <p:nvPr/>
        </p:nvCxnSpPr>
        <p:spPr>
          <a:xfrm>
            <a:off x="356756" y="1046108"/>
            <a:ext cx="10955332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E4A09A22-02FB-5730-4585-03F758800561}"/>
              </a:ext>
            </a:extLst>
          </p:cNvPr>
          <p:cNvSpPr/>
          <p:nvPr/>
        </p:nvSpPr>
        <p:spPr>
          <a:xfrm>
            <a:off x="0" y="6650246"/>
            <a:ext cx="12192000" cy="207754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lèche : chevron 7">
            <a:extLst>
              <a:ext uri="{FF2B5EF4-FFF2-40B4-BE49-F238E27FC236}">
                <a16:creationId xmlns:a16="http://schemas.microsoft.com/office/drawing/2014/main" id="{17787461-40BD-A552-DC96-6B6437517CDB}"/>
              </a:ext>
            </a:extLst>
          </p:cNvPr>
          <p:cNvSpPr/>
          <p:nvPr/>
        </p:nvSpPr>
        <p:spPr>
          <a:xfrm>
            <a:off x="356756" y="437612"/>
            <a:ext cx="527164" cy="608998"/>
          </a:xfrm>
          <a:prstGeom prst="chevron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C13D3B71-317A-B900-DF65-1D7D89C3124A}"/>
              </a:ext>
            </a:extLst>
          </p:cNvPr>
          <p:cNvSpPr/>
          <p:nvPr/>
        </p:nvSpPr>
        <p:spPr>
          <a:xfrm>
            <a:off x="8872154" y="2080053"/>
            <a:ext cx="2525942" cy="3340440"/>
          </a:xfrm>
          <a:prstGeom prst="roundRect">
            <a:avLst/>
          </a:prstGeom>
          <a:ln w="38100">
            <a:solidFill>
              <a:srgbClr val="E66331"/>
            </a:solidFill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fr-FR" b="1" dirty="0">
                <a:latin typeface="Gill Sans MT (En-têtes)ht"/>
              </a:rPr>
              <a:t>Décision de l’ANRE N° 02/24: </a:t>
            </a:r>
          </a:p>
          <a:p>
            <a:pPr algn="ctr"/>
            <a:endParaRPr lang="fr-FR" b="1" dirty="0">
              <a:latin typeface="Gill Sans MT (En-têtes)ht"/>
            </a:endParaRPr>
          </a:p>
          <a:p>
            <a:pPr algn="ctr"/>
            <a:endParaRPr lang="fr-FR" b="1" dirty="0">
              <a:latin typeface="Gill Sans MT (En-têtes)ht"/>
            </a:endParaRPr>
          </a:p>
          <a:p>
            <a:pPr algn="ctr"/>
            <a:r>
              <a:rPr lang="fr-FR" dirty="0">
                <a:latin typeface="Gill Sans MT (En-têtes)ht"/>
              </a:rPr>
              <a:t> </a:t>
            </a:r>
            <a:endParaRPr lang="en-US" dirty="0">
              <a:latin typeface="Gill Sans MT (En-têtes)ht"/>
            </a:endParaRPr>
          </a:p>
        </p:txBody>
      </p:sp>
      <p:sp>
        <p:nvSpPr>
          <p:cNvPr id="27" name="Arrow: Chevron 26">
            <a:extLst>
              <a:ext uri="{FF2B5EF4-FFF2-40B4-BE49-F238E27FC236}">
                <a16:creationId xmlns:a16="http://schemas.microsoft.com/office/drawing/2014/main" id="{215C6D6B-0835-C3C7-4D3B-98BE5271EC93}"/>
              </a:ext>
            </a:extLst>
          </p:cNvPr>
          <p:cNvSpPr/>
          <p:nvPr/>
        </p:nvSpPr>
        <p:spPr>
          <a:xfrm>
            <a:off x="7863868" y="2125363"/>
            <a:ext cx="1465680" cy="3138616"/>
          </a:xfrm>
          <a:prstGeom prst="chevron">
            <a:avLst/>
          </a:prstGeom>
          <a:gradFill flip="none" rotWithShape="1">
            <a:gsLst>
              <a:gs pos="0">
                <a:srgbClr val="E66331">
                  <a:alpha val="0"/>
                  <a:lumMod val="51000"/>
                  <a:lumOff val="49000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Gill Sans MT (En-têtes)ht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CAE3765F-D4EF-789E-352E-D7844A58AABA}"/>
              </a:ext>
            </a:extLst>
          </p:cNvPr>
          <p:cNvGrpSpPr/>
          <p:nvPr/>
        </p:nvGrpSpPr>
        <p:grpSpPr>
          <a:xfrm>
            <a:off x="802422" y="2250961"/>
            <a:ext cx="7621533" cy="2970150"/>
            <a:chOff x="802422" y="2250961"/>
            <a:chExt cx="7621533" cy="2970150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424BED84-5DFE-86E8-464E-6711FB1C8507}"/>
                </a:ext>
              </a:extLst>
            </p:cNvPr>
            <p:cNvSpPr/>
            <p:nvPr/>
          </p:nvSpPr>
          <p:spPr>
            <a:xfrm>
              <a:off x="802422" y="2250961"/>
              <a:ext cx="1465679" cy="2887418"/>
            </a:xfrm>
            <a:custGeom>
              <a:avLst/>
              <a:gdLst>
                <a:gd name="connsiteX0" fmla="*/ 0 w 1465679"/>
                <a:gd name="connsiteY0" fmla="*/ 146568 h 2887418"/>
                <a:gd name="connsiteX1" fmla="*/ 146568 w 1465679"/>
                <a:gd name="connsiteY1" fmla="*/ 0 h 2887418"/>
                <a:gd name="connsiteX2" fmla="*/ 1319111 w 1465679"/>
                <a:gd name="connsiteY2" fmla="*/ 0 h 2887418"/>
                <a:gd name="connsiteX3" fmla="*/ 1465679 w 1465679"/>
                <a:gd name="connsiteY3" fmla="*/ 146568 h 2887418"/>
                <a:gd name="connsiteX4" fmla="*/ 1465679 w 1465679"/>
                <a:gd name="connsiteY4" fmla="*/ 2740850 h 2887418"/>
                <a:gd name="connsiteX5" fmla="*/ 1319111 w 1465679"/>
                <a:gd name="connsiteY5" fmla="*/ 2887418 h 2887418"/>
                <a:gd name="connsiteX6" fmla="*/ 146568 w 1465679"/>
                <a:gd name="connsiteY6" fmla="*/ 2887418 h 2887418"/>
                <a:gd name="connsiteX7" fmla="*/ 0 w 1465679"/>
                <a:gd name="connsiteY7" fmla="*/ 2740850 h 2887418"/>
                <a:gd name="connsiteX8" fmla="*/ 0 w 1465679"/>
                <a:gd name="connsiteY8" fmla="*/ 146568 h 2887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65679" h="2887418">
                  <a:moveTo>
                    <a:pt x="0" y="146568"/>
                  </a:moveTo>
                  <a:cubicBezTo>
                    <a:pt x="0" y="65621"/>
                    <a:pt x="65621" y="0"/>
                    <a:pt x="146568" y="0"/>
                  </a:cubicBezTo>
                  <a:lnTo>
                    <a:pt x="1319111" y="0"/>
                  </a:lnTo>
                  <a:cubicBezTo>
                    <a:pt x="1400058" y="0"/>
                    <a:pt x="1465679" y="65621"/>
                    <a:pt x="1465679" y="146568"/>
                  </a:cubicBezTo>
                  <a:lnTo>
                    <a:pt x="1465679" y="2740850"/>
                  </a:lnTo>
                  <a:cubicBezTo>
                    <a:pt x="1465679" y="2821797"/>
                    <a:pt x="1400058" y="2887418"/>
                    <a:pt x="1319111" y="2887418"/>
                  </a:cubicBezTo>
                  <a:lnTo>
                    <a:pt x="146568" y="2887418"/>
                  </a:lnTo>
                  <a:cubicBezTo>
                    <a:pt x="65621" y="2887418"/>
                    <a:pt x="0" y="2821797"/>
                    <a:pt x="0" y="2740850"/>
                  </a:cubicBezTo>
                  <a:lnTo>
                    <a:pt x="0" y="146568"/>
                  </a:lnTo>
                  <a:close/>
                </a:path>
              </a:pathLst>
            </a:custGeom>
            <a:ln w="38100">
              <a:solidFill>
                <a:srgbClr val="E66331"/>
              </a:solidFill>
            </a:ln>
          </p:spPr>
          <p:style>
            <a:lnRef idx="2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3888" tIns="103888" rIns="103888" bIns="103888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 err="1">
                  <a:latin typeface="Gill Sans MT (En-têtes)ht"/>
                </a:rPr>
                <a:t>Réunions</a:t>
              </a:r>
              <a:r>
                <a:rPr lang="en-US" sz="1600" kern="1200" dirty="0">
                  <a:latin typeface="Gill Sans MT (En-têtes)ht"/>
                </a:rPr>
                <a:t> avec les </a:t>
              </a:r>
              <a:r>
                <a:rPr lang="en-US" sz="1600" kern="1200" dirty="0" err="1">
                  <a:latin typeface="Gill Sans MT (En-têtes)ht"/>
                </a:rPr>
                <a:t>principaux</a:t>
              </a:r>
              <a:r>
                <a:rPr lang="en-US" sz="1600" kern="1200" dirty="0">
                  <a:latin typeface="Gill Sans MT (En-têtes)ht"/>
                </a:rPr>
                <a:t> </a:t>
              </a:r>
              <a:r>
                <a:rPr lang="en-US" sz="1600" kern="1200" dirty="0" err="1">
                  <a:latin typeface="Gill Sans MT (En-têtes)ht"/>
                </a:rPr>
                <a:t>acteurs</a:t>
              </a:r>
              <a:r>
                <a:rPr lang="en-US" sz="1600" kern="1200" dirty="0">
                  <a:latin typeface="Gill Sans MT (En-têtes)ht"/>
                </a:rPr>
                <a:t> </a:t>
              </a:r>
              <a:r>
                <a:rPr lang="en-US" sz="1600" kern="1200" dirty="0" err="1">
                  <a:latin typeface="Gill Sans MT (En-têtes)ht"/>
                </a:rPr>
                <a:t>concernés</a:t>
              </a:r>
              <a:r>
                <a:rPr lang="en-US" sz="1600" kern="1200" dirty="0">
                  <a:latin typeface="Gill Sans MT (En-têtes)ht"/>
                </a:rPr>
                <a:t> (Fédération de l’énergie, GRT…),  </a:t>
              </a:r>
              <a:r>
                <a:rPr lang="en-US" sz="1600" kern="1200" dirty="0" err="1">
                  <a:latin typeface="Gill Sans MT (En-têtes)ht"/>
                </a:rPr>
                <a:t>analyse</a:t>
              </a:r>
              <a:r>
                <a:rPr lang="en-US" sz="1600" kern="1200" dirty="0">
                  <a:latin typeface="Gill Sans MT (En-têtes)ht"/>
                </a:rPr>
                <a:t> du secteur, benchmarks, consultation </a:t>
              </a:r>
              <a:r>
                <a:rPr lang="en-US" sz="1600" kern="1200" dirty="0" err="1">
                  <a:latin typeface="Gill Sans MT (En-têtes)ht"/>
                </a:rPr>
                <a:t>publique</a:t>
              </a:r>
              <a:r>
                <a:rPr lang="en-US" sz="1600" kern="1200" dirty="0">
                  <a:latin typeface="Gill Sans MT (En-têtes)ht"/>
                </a:rPr>
                <a:t>… </a:t>
              </a: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3934A143-26EF-2C2E-3229-D459745B3E64}"/>
                </a:ext>
              </a:extLst>
            </p:cNvPr>
            <p:cNvSpPr/>
            <p:nvPr/>
          </p:nvSpPr>
          <p:spPr>
            <a:xfrm>
              <a:off x="2414669" y="3512926"/>
              <a:ext cx="310724" cy="363488"/>
            </a:xfrm>
            <a:custGeom>
              <a:avLst/>
              <a:gdLst>
                <a:gd name="connsiteX0" fmla="*/ 0 w 310724"/>
                <a:gd name="connsiteY0" fmla="*/ 72698 h 363488"/>
                <a:gd name="connsiteX1" fmla="*/ 155362 w 310724"/>
                <a:gd name="connsiteY1" fmla="*/ 72698 h 363488"/>
                <a:gd name="connsiteX2" fmla="*/ 155362 w 310724"/>
                <a:gd name="connsiteY2" fmla="*/ 0 h 363488"/>
                <a:gd name="connsiteX3" fmla="*/ 310724 w 310724"/>
                <a:gd name="connsiteY3" fmla="*/ 181744 h 363488"/>
                <a:gd name="connsiteX4" fmla="*/ 155362 w 310724"/>
                <a:gd name="connsiteY4" fmla="*/ 363488 h 363488"/>
                <a:gd name="connsiteX5" fmla="*/ 155362 w 310724"/>
                <a:gd name="connsiteY5" fmla="*/ 290790 h 363488"/>
                <a:gd name="connsiteX6" fmla="*/ 0 w 310724"/>
                <a:gd name="connsiteY6" fmla="*/ 290790 h 363488"/>
                <a:gd name="connsiteX7" fmla="*/ 0 w 310724"/>
                <a:gd name="connsiteY7" fmla="*/ 72698 h 363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0724" h="363488">
                  <a:moveTo>
                    <a:pt x="0" y="72698"/>
                  </a:moveTo>
                  <a:lnTo>
                    <a:pt x="155362" y="72698"/>
                  </a:lnTo>
                  <a:lnTo>
                    <a:pt x="155362" y="0"/>
                  </a:lnTo>
                  <a:lnTo>
                    <a:pt x="310724" y="181744"/>
                  </a:lnTo>
                  <a:lnTo>
                    <a:pt x="155362" y="363488"/>
                  </a:lnTo>
                  <a:lnTo>
                    <a:pt x="155362" y="290790"/>
                  </a:lnTo>
                  <a:lnTo>
                    <a:pt x="0" y="290790"/>
                  </a:lnTo>
                  <a:lnTo>
                    <a:pt x="0" y="72698"/>
                  </a:lnTo>
                  <a:close/>
                </a:path>
              </a:pathLst>
            </a:custGeom>
          </p:spPr>
          <p:style>
            <a:lnRef idx="0">
              <a:schemeClr val="dk2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72698" rIns="93217" bIns="72698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2400" kern="1200">
                <a:latin typeface="Gill Sans MT (En-têtes)ht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605CD7B5-9FD3-4F72-5F04-34C68CB516DD}"/>
                </a:ext>
              </a:extLst>
            </p:cNvPr>
            <p:cNvSpPr/>
            <p:nvPr/>
          </p:nvSpPr>
          <p:spPr>
            <a:xfrm>
              <a:off x="2854373" y="2250961"/>
              <a:ext cx="1465679" cy="2887418"/>
            </a:xfrm>
            <a:custGeom>
              <a:avLst/>
              <a:gdLst>
                <a:gd name="connsiteX0" fmla="*/ 0 w 1465679"/>
                <a:gd name="connsiteY0" fmla="*/ 146568 h 2887418"/>
                <a:gd name="connsiteX1" fmla="*/ 146568 w 1465679"/>
                <a:gd name="connsiteY1" fmla="*/ 0 h 2887418"/>
                <a:gd name="connsiteX2" fmla="*/ 1319111 w 1465679"/>
                <a:gd name="connsiteY2" fmla="*/ 0 h 2887418"/>
                <a:gd name="connsiteX3" fmla="*/ 1465679 w 1465679"/>
                <a:gd name="connsiteY3" fmla="*/ 146568 h 2887418"/>
                <a:gd name="connsiteX4" fmla="*/ 1465679 w 1465679"/>
                <a:gd name="connsiteY4" fmla="*/ 2740850 h 2887418"/>
                <a:gd name="connsiteX5" fmla="*/ 1319111 w 1465679"/>
                <a:gd name="connsiteY5" fmla="*/ 2887418 h 2887418"/>
                <a:gd name="connsiteX6" fmla="*/ 146568 w 1465679"/>
                <a:gd name="connsiteY6" fmla="*/ 2887418 h 2887418"/>
                <a:gd name="connsiteX7" fmla="*/ 0 w 1465679"/>
                <a:gd name="connsiteY7" fmla="*/ 2740850 h 2887418"/>
                <a:gd name="connsiteX8" fmla="*/ 0 w 1465679"/>
                <a:gd name="connsiteY8" fmla="*/ 146568 h 2887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65679" h="2887418">
                  <a:moveTo>
                    <a:pt x="0" y="146568"/>
                  </a:moveTo>
                  <a:cubicBezTo>
                    <a:pt x="0" y="65621"/>
                    <a:pt x="65621" y="0"/>
                    <a:pt x="146568" y="0"/>
                  </a:cubicBezTo>
                  <a:lnTo>
                    <a:pt x="1319111" y="0"/>
                  </a:lnTo>
                  <a:cubicBezTo>
                    <a:pt x="1400058" y="0"/>
                    <a:pt x="1465679" y="65621"/>
                    <a:pt x="1465679" y="146568"/>
                  </a:cubicBezTo>
                  <a:lnTo>
                    <a:pt x="1465679" y="2740850"/>
                  </a:lnTo>
                  <a:cubicBezTo>
                    <a:pt x="1465679" y="2821797"/>
                    <a:pt x="1400058" y="2887418"/>
                    <a:pt x="1319111" y="2887418"/>
                  </a:cubicBezTo>
                  <a:lnTo>
                    <a:pt x="146568" y="2887418"/>
                  </a:lnTo>
                  <a:cubicBezTo>
                    <a:pt x="65621" y="2887418"/>
                    <a:pt x="0" y="2821797"/>
                    <a:pt x="0" y="2740850"/>
                  </a:cubicBezTo>
                  <a:lnTo>
                    <a:pt x="0" y="146568"/>
                  </a:lnTo>
                  <a:close/>
                </a:path>
              </a:pathLst>
            </a:custGeom>
            <a:ln w="38100">
              <a:solidFill>
                <a:srgbClr val="00B050"/>
              </a:solidFill>
            </a:ln>
          </p:spPr>
          <p:style>
            <a:lnRef idx="2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3888" tIns="103888" rIns="103888" bIns="103888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>
                  <a:latin typeface="Gill Sans MT (En-têtes)ht"/>
                </a:rPr>
                <a:t>Publication </a:t>
              </a:r>
            </a:p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>
                  <a:latin typeface="Gill Sans MT (En-têtes)ht"/>
                </a:rPr>
                <a:t>de la </a:t>
              </a:r>
              <a:r>
                <a:rPr lang="en-US" sz="1600" kern="1200" dirty="0" err="1">
                  <a:latin typeface="Gill Sans MT (En-têtes)ht"/>
                </a:rPr>
                <a:t>méthodologie</a:t>
              </a:r>
              <a:r>
                <a:rPr lang="en-US" sz="1600" kern="1200" dirty="0">
                  <a:latin typeface="Gill Sans MT (En-têtes)ht"/>
                </a:rPr>
                <a:t> du </a:t>
              </a:r>
              <a:r>
                <a:rPr lang="en-US" sz="1600" kern="1200" dirty="0" err="1">
                  <a:latin typeface="Gill Sans MT (En-têtes)ht"/>
                </a:rPr>
                <a:t>tarif</a:t>
              </a:r>
              <a:r>
                <a:rPr lang="en-US" sz="1600" kern="1200" dirty="0">
                  <a:latin typeface="Gill Sans MT (En-têtes)ht"/>
                </a:rPr>
                <a:t> d’utilisation du </a:t>
              </a:r>
              <a:r>
                <a:rPr lang="en-US" sz="1600" kern="1200" dirty="0" err="1">
                  <a:latin typeface="Gill Sans MT (En-têtes)ht"/>
                </a:rPr>
                <a:t>réseau</a:t>
              </a:r>
              <a:r>
                <a:rPr lang="en-US" sz="1600" kern="1200" dirty="0">
                  <a:latin typeface="Gill Sans MT (En-têtes)ht"/>
                </a:rPr>
                <a:t> de transport</a:t>
              </a: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7FD98DC2-44F1-049F-9046-0B0A13B8EE68}"/>
                </a:ext>
              </a:extLst>
            </p:cNvPr>
            <p:cNvSpPr/>
            <p:nvPr/>
          </p:nvSpPr>
          <p:spPr>
            <a:xfrm>
              <a:off x="4466621" y="3512926"/>
              <a:ext cx="310724" cy="363488"/>
            </a:xfrm>
            <a:custGeom>
              <a:avLst/>
              <a:gdLst>
                <a:gd name="connsiteX0" fmla="*/ 0 w 310724"/>
                <a:gd name="connsiteY0" fmla="*/ 72698 h 363488"/>
                <a:gd name="connsiteX1" fmla="*/ 155362 w 310724"/>
                <a:gd name="connsiteY1" fmla="*/ 72698 h 363488"/>
                <a:gd name="connsiteX2" fmla="*/ 155362 w 310724"/>
                <a:gd name="connsiteY2" fmla="*/ 0 h 363488"/>
                <a:gd name="connsiteX3" fmla="*/ 310724 w 310724"/>
                <a:gd name="connsiteY3" fmla="*/ 181744 h 363488"/>
                <a:gd name="connsiteX4" fmla="*/ 155362 w 310724"/>
                <a:gd name="connsiteY4" fmla="*/ 363488 h 363488"/>
                <a:gd name="connsiteX5" fmla="*/ 155362 w 310724"/>
                <a:gd name="connsiteY5" fmla="*/ 290790 h 363488"/>
                <a:gd name="connsiteX6" fmla="*/ 0 w 310724"/>
                <a:gd name="connsiteY6" fmla="*/ 290790 h 363488"/>
                <a:gd name="connsiteX7" fmla="*/ 0 w 310724"/>
                <a:gd name="connsiteY7" fmla="*/ 72698 h 363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0724" h="363488">
                  <a:moveTo>
                    <a:pt x="0" y="72698"/>
                  </a:moveTo>
                  <a:lnTo>
                    <a:pt x="155362" y="72698"/>
                  </a:lnTo>
                  <a:lnTo>
                    <a:pt x="155362" y="0"/>
                  </a:lnTo>
                  <a:lnTo>
                    <a:pt x="310724" y="181744"/>
                  </a:lnTo>
                  <a:lnTo>
                    <a:pt x="155362" y="363488"/>
                  </a:lnTo>
                  <a:lnTo>
                    <a:pt x="155362" y="290790"/>
                  </a:lnTo>
                  <a:lnTo>
                    <a:pt x="0" y="290790"/>
                  </a:lnTo>
                  <a:lnTo>
                    <a:pt x="0" y="72698"/>
                  </a:lnTo>
                  <a:close/>
                </a:path>
              </a:pathLst>
            </a:custGeom>
          </p:spPr>
          <p:style>
            <a:lnRef idx="0">
              <a:schemeClr val="dk2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72698" rIns="93217" bIns="72698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2400" kern="1200">
                <a:latin typeface="Gill Sans MT (En-têtes)ht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D685DB3-E7F2-E9C2-A33C-5B59B2EE05D4}"/>
                </a:ext>
              </a:extLst>
            </p:cNvPr>
            <p:cNvSpPr/>
            <p:nvPr/>
          </p:nvSpPr>
          <p:spPr>
            <a:xfrm>
              <a:off x="4889728" y="2250961"/>
              <a:ext cx="1650237" cy="2970150"/>
            </a:xfrm>
            <a:custGeom>
              <a:avLst/>
              <a:gdLst>
                <a:gd name="connsiteX0" fmla="*/ 0 w 1465679"/>
                <a:gd name="connsiteY0" fmla="*/ 146568 h 2887418"/>
                <a:gd name="connsiteX1" fmla="*/ 146568 w 1465679"/>
                <a:gd name="connsiteY1" fmla="*/ 0 h 2887418"/>
                <a:gd name="connsiteX2" fmla="*/ 1319111 w 1465679"/>
                <a:gd name="connsiteY2" fmla="*/ 0 h 2887418"/>
                <a:gd name="connsiteX3" fmla="*/ 1465679 w 1465679"/>
                <a:gd name="connsiteY3" fmla="*/ 146568 h 2887418"/>
                <a:gd name="connsiteX4" fmla="*/ 1465679 w 1465679"/>
                <a:gd name="connsiteY4" fmla="*/ 2740850 h 2887418"/>
                <a:gd name="connsiteX5" fmla="*/ 1319111 w 1465679"/>
                <a:gd name="connsiteY5" fmla="*/ 2887418 h 2887418"/>
                <a:gd name="connsiteX6" fmla="*/ 146568 w 1465679"/>
                <a:gd name="connsiteY6" fmla="*/ 2887418 h 2887418"/>
                <a:gd name="connsiteX7" fmla="*/ 0 w 1465679"/>
                <a:gd name="connsiteY7" fmla="*/ 2740850 h 2887418"/>
                <a:gd name="connsiteX8" fmla="*/ 0 w 1465679"/>
                <a:gd name="connsiteY8" fmla="*/ 146568 h 2887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65679" h="2887418">
                  <a:moveTo>
                    <a:pt x="0" y="146568"/>
                  </a:moveTo>
                  <a:cubicBezTo>
                    <a:pt x="0" y="65621"/>
                    <a:pt x="65621" y="0"/>
                    <a:pt x="146568" y="0"/>
                  </a:cubicBezTo>
                  <a:lnTo>
                    <a:pt x="1319111" y="0"/>
                  </a:lnTo>
                  <a:cubicBezTo>
                    <a:pt x="1400058" y="0"/>
                    <a:pt x="1465679" y="65621"/>
                    <a:pt x="1465679" y="146568"/>
                  </a:cubicBezTo>
                  <a:lnTo>
                    <a:pt x="1465679" y="2740850"/>
                  </a:lnTo>
                  <a:cubicBezTo>
                    <a:pt x="1465679" y="2821797"/>
                    <a:pt x="1400058" y="2887418"/>
                    <a:pt x="1319111" y="2887418"/>
                  </a:cubicBezTo>
                  <a:lnTo>
                    <a:pt x="146568" y="2887418"/>
                  </a:lnTo>
                  <a:cubicBezTo>
                    <a:pt x="65621" y="2887418"/>
                    <a:pt x="0" y="2821797"/>
                    <a:pt x="0" y="2740850"/>
                  </a:cubicBezTo>
                  <a:lnTo>
                    <a:pt x="0" y="146568"/>
                  </a:lnTo>
                  <a:close/>
                </a:path>
              </a:pathLst>
            </a:custGeom>
            <a:ln w="38100">
              <a:solidFill>
                <a:srgbClr val="39317A"/>
              </a:solidFill>
            </a:ln>
          </p:spPr>
          <p:style>
            <a:lnRef idx="2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3888" tIns="103888" rIns="103888" bIns="103888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1400" b="0" i="0" dirty="0">
                  <a:solidFill>
                    <a:srgbClr val="002060"/>
                  </a:solidFill>
                  <a:effectLst/>
                  <a:latin typeface="Gill Sans MT (En-têtes)ht"/>
                </a:rPr>
                <a:t>Le calcul du TURT et du TSS est basé sur les données comptables analytiques de l'activité de transport de l'ONEE</a:t>
              </a:r>
              <a:r>
                <a:rPr lang="fr-FR" sz="1400" dirty="0">
                  <a:solidFill>
                    <a:srgbClr val="002060"/>
                  </a:solidFill>
                  <a:latin typeface="Gill Sans MT (En-têtes)ht"/>
                </a:rPr>
                <a:t> en l’absence de la séparation comptable de ses activités</a:t>
              </a:r>
              <a:endParaRPr lang="en-US" sz="1400" kern="1200" dirty="0">
                <a:solidFill>
                  <a:srgbClr val="002060"/>
                </a:solidFill>
                <a:latin typeface="Gill Sans MT (En-têtes)ht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35BC3760-201A-1D69-6D95-9D050DFE9CE3}"/>
                </a:ext>
              </a:extLst>
            </p:cNvPr>
            <p:cNvSpPr/>
            <p:nvPr/>
          </p:nvSpPr>
          <p:spPr>
            <a:xfrm>
              <a:off x="6518572" y="3512926"/>
              <a:ext cx="310724" cy="363488"/>
            </a:xfrm>
            <a:custGeom>
              <a:avLst/>
              <a:gdLst>
                <a:gd name="connsiteX0" fmla="*/ 0 w 310724"/>
                <a:gd name="connsiteY0" fmla="*/ 72698 h 363488"/>
                <a:gd name="connsiteX1" fmla="*/ 155362 w 310724"/>
                <a:gd name="connsiteY1" fmla="*/ 72698 h 363488"/>
                <a:gd name="connsiteX2" fmla="*/ 155362 w 310724"/>
                <a:gd name="connsiteY2" fmla="*/ 0 h 363488"/>
                <a:gd name="connsiteX3" fmla="*/ 310724 w 310724"/>
                <a:gd name="connsiteY3" fmla="*/ 181744 h 363488"/>
                <a:gd name="connsiteX4" fmla="*/ 155362 w 310724"/>
                <a:gd name="connsiteY4" fmla="*/ 363488 h 363488"/>
                <a:gd name="connsiteX5" fmla="*/ 155362 w 310724"/>
                <a:gd name="connsiteY5" fmla="*/ 290790 h 363488"/>
                <a:gd name="connsiteX6" fmla="*/ 0 w 310724"/>
                <a:gd name="connsiteY6" fmla="*/ 290790 h 363488"/>
                <a:gd name="connsiteX7" fmla="*/ 0 w 310724"/>
                <a:gd name="connsiteY7" fmla="*/ 72698 h 363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0724" h="363488">
                  <a:moveTo>
                    <a:pt x="0" y="72698"/>
                  </a:moveTo>
                  <a:lnTo>
                    <a:pt x="155362" y="72698"/>
                  </a:lnTo>
                  <a:lnTo>
                    <a:pt x="155362" y="0"/>
                  </a:lnTo>
                  <a:lnTo>
                    <a:pt x="310724" y="181744"/>
                  </a:lnTo>
                  <a:lnTo>
                    <a:pt x="155362" y="363488"/>
                  </a:lnTo>
                  <a:lnTo>
                    <a:pt x="155362" y="290790"/>
                  </a:lnTo>
                  <a:lnTo>
                    <a:pt x="0" y="290790"/>
                  </a:lnTo>
                  <a:lnTo>
                    <a:pt x="0" y="72698"/>
                  </a:lnTo>
                  <a:close/>
                </a:path>
              </a:pathLst>
            </a:custGeom>
          </p:spPr>
          <p:style>
            <a:lnRef idx="0">
              <a:schemeClr val="dk2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72698" rIns="93217" bIns="72698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2400" kern="1200">
                <a:latin typeface="Gill Sans MT (En-têtes)ht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0015B8B2-B1E2-43AA-4199-93270B151AEC}"/>
                </a:ext>
              </a:extLst>
            </p:cNvPr>
            <p:cNvSpPr/>
            <p:nvPr/>
          </p:nvSpPr>
          <p:spPr>
            <a:xfrm>
              <a:off x="6958276" y="2250961"/>
              <a:ext cx="1465679" cy="2887418"/>
            </a:xfrm>
            <a:custGeom>
              <a:avLst/>
              <a:gdLst>
                <a:gd name="connsiteX0" fmla="*/ 0 w 1465679"/>
                <a:gd name="connsiteY0" fmla="*/ 146568 h 2887418"/>
                <a:gd name="connsiteX1" fmla="*/ 146568 w 1465679"/>
                <a:gd name="connsiteY1" fmla="*/ 0 h 2887418"/>
                <a:gd name="connsiteX2" fmla="*/ 1319111 w 1465679"/>
                <a:gd name="connsiteY2" fmla="*/ 0 h 2887418"/>
                <a:gd name="connsiteX3" fmla="*/ 1465679 w 1465679"/>
                <a:gd name="connsiteY3" fmla="*/ 146568 h 2887418"/>
                <a:gd name="connsiteX4" fmla="*/ 1465679 w 1465679"/>
                <a:gd name="connsiteY4" fmla="*/ 2740850 h 2887418"/>
                <a:gd name="connsiteX5" fmla="*/ 1319111 w 1465679"/>
                <a:gd name="connsiteY5" fmla="*/ 2887418 h 2887418"/>
                <a:gd name="connsiteX6" fmla="*/ 146568 w 1465679"/>
                <a:gd name="connsiteY6" fmla="*/ 2887418 h 2887418"/>
                <a:gd name="connsiteX7" fmla="*/ 0 w 1465679"/>
                <a:gd name="connsiteY7" fmla="*/ 2740850 h 2887418"/>
                <a:gd name="connsiteX8" fmla="*/ 0 w 1465679"/>
                <a:gd name="connsiteY8" fmla="*/ 146568 h 2887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65679" h="2887418">
                  <a:moveTo>
                    <a:pt x="0" y="146568"/>
                  </a:moveTo>
                  <a:cubicBezTo>
                    <a:pt x="0" y="65621"/>
                    <a:pt x="65621" y="0"/>
                    <a:pt x="146568" y="0"/>
                  </a:cubicBezTo>
                  <a:lnTo>
                    <a:pt x="1319111" y="0"/>
                  </a:lnTo>
                  <a:cubicBezTo>
                    <a:pt x="1400058" y="0"/>
                    <a:pt x="1465679" y="65621"/>
                    <a:pt x="1465679" y="146568"/>
                  </a:cubicBezTo>
                  <a:lnTo>
                    <a:pt x="1465679" y="2740850"/>
                  </a:lnTo>
                  <a:cubicBezTo>
                    <a:pt x="1465679" y="2821797"/>
                    <a:pt x="1400058" y="2887418"/>
                    <a:pt x="1319111" y="2887418"/>
                  </a:cubicBezTo>
                  <a:lnTo>
                    <a:pt x="146568" y="2887418"/>
                  </a:lnTo>
                  <a:cubicBezTo>
                    <a:pt x="65621" y="2887418"/>
                    <a:pt x="0" y="2821797"/>
                    <a:pt x="0" y="2740850"/>
                  </a:cubicBezTo>
                  <a:lnTo>
                    <a:pt x="0" y="146568"/>
                  </a:lnTo>
                  <a:close/>
                </a:path>
              </a:pathLst>
            </a:custGeom>
            <a:ln w="38100">
              <a:solidFill>
                <a:srgbClr val="FFC000"/>
              </a:solidFill>
            </a:ln>
          </p:spPr>
          <p:style>
            <a:lnRef idx="2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3888" tIns="103888" rIns="103888" bIns="103888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>
                  <a:solidFill>
                    <a:srgbClr val="002060"/>
                  </a:solidFill>
                  <a:latin typeface="Gill Sans MT (En-têtes)ht"/>
                </a:rPr>
                <a:t>Publication du TURT et du TSS</a:t>
              </a:r>
            </a:p>
          </p:txBody>
        </p:sp>
      </p:grpSp>
      <p:sp>
        <p:nvSpPr>
          <p:cNvPr id="3" name="Title 4">
            <a:extLst>
              <a:ext uri="{FF2B5EF4-FFF2-40B4-BE49-F238E27FC236}">
                <a16:creationId xmlns:a16="http://schemas.microsoft.com/office/drawing/2014/main" id="{F3F3F723-2898-7C77-7608-38DF8D1ADF74}"/>
              </a:ext>
            </a:extLst>
          </p:cNvPr>
          <p:cNvSpPr txBox="1">
            <a:spLocks/>
          </p:cNvSpPr>
          <p:nvPr/>
        </p:nvSpPr>
        <p:spPr>
          <a:xfrm>
            <a:off x="965235" y="513714"/>
            <a:ext cx="11666726" cy="8732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29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solidFill>
                  <a:srgbClr val="002060"/>
                </a:solidFill>
                <a:latin typeface="Bahnschrift" panose="020B0502040204020203" pitchFamily="34" charset="0"/>
              </a:rPr>
              <a:t>ETABLISSEMENT DU TARIF POUR L’UTILISATION DU RESEAU NATIONAL DE TRANSPORT ( TURT) et du </a:t>
            </a:r>
            <a:r>
              <a:rPr lang="en-US" sz="2400" dirty="0" err="1">
                <a:solidFill>
                  <a:srgbClr val="002060"/>
                </a:solidFill>
                <a:latin typeface="Bahnschrift" panose="020B0502040204020203" pitchFamily="34" charset="0"/>
              </a:rPr>
              <a:t>tarif</a:t>
            </a:r>
            <a:r>
              <a:rPr lang="en-US" sz="2400" dirty="0">
                <a:solidFill>
                  <a:srgbClr val="002060"/>
                </a:solidFill>
                <a:latin typeface="Bahnschrift" panose="020B0502040204020203" pitchFamily="34" charset="0"/>
              </a:rPr>
              <a:t> pour les services </a:t>
            </a:r>
            <a:r>
              <a:rPr lang="en-US" sz="2400" dirty="0" err="1">
                <a:solidFill>
                  <a:srgbClr val="002060"/>
                </a:solidFill>
                <a:latin typeface="Bahnschrift" panose="020B0502040204020203" pitchFamily="34" charset="0"/>
              </a:rPr>
              <a:t>systemes</a:t>
            </a:r>
            <a:r>
              <a:rPr lang="en-US" sz="2400" dirty="0">
                <a:solidFill>
                  <a:srgbClr val="002060"/>
                </a:solidFill>
                <a:latin typeface="Bahnschrift" panose="020B0502040204020203" pitchFamily="34" charset="0"/>
              </a:rPr>
              <a:t> (TSS)  </a:t>
            </a:r>
            <a:endParaRPr lang="en-US" sz="2500" dirty="0">
              <a:solidFill>
                <a:srgbClr val="002060"/>
              </a:solidFill>
            </a:endParaRPr>
          </a:p>
          <a:p>
            <a:br>
              <a:rPr lang="en-US" sz="1600" b="0" i="1" dirty="0">
                <a:solidFill>
                  <a:srgbClr val="002060"/>
                </a:solidFill>
                <a:latin typeface="Gill Sans MT (En-têtes)ht"/>
                <a:ea typeface="+mn-ea"/>
                <a:cs typeface="Arial" panose="020B0604020202020204" pitchFamily="34" charset="0"/>
              </a:rPr>
            </a:br>
            <a:r>
              <a:rPr lang="en-US" sz="1600" b="0" i="1" dirty="0" err="1">
                <a:solidFill>
                  <a:srgbClr val="002060"/>
                </a:solidFill>
                <a:latin typeface="Gill Sans MT (En-têtes)ht"/>
                <a:ea typeface="+mn-ea"/>
                <a:cs typeface="Arial" panose="020B0604020202020204" pitchFamily="34" charset="0"/>
              </a:rPr>
              <a:t>Période</a:t>
            </a:r>
            <a:r>
              <a:rPr lang="en-US" sz="1600" b="0" i="1" dirty="0">
                <a:solidFill>
                  <a:srgbClr val="002060"/>
                </a:solidFill>
                <a:latin typeface="Gill Sans MT (En-têtes)ht"/>
                <a:ea typeface="+mn-ea"/>
                <a:cs typeface="Arial" panose="020B0604020202020204" pitchFamily="34" charset="0"/>
              </a:rPr>
              <a:t> de </a:t>
            </a:r>
            <a:r>
              <a:rPr lang="en-US" sz="1600" b="0" i="1" dirty="0" err="1">
                <a:solidFill>
                  <a:srgbClr val="002060"/>
                </a:solidFill>
                <a:latin typeface="Gill Sans MT (En-têtes)ht"/>
                <a:ea typeface="+mn-ea"/>
                <a:cs typeface="Arial" panose="020B0604020202020204" pitchFamily="34" charset="0"/>
              </a:rPr>
              <a:t>régulation</a:t>
            </a:r>
            <a:r>
              <a:rPr lang="en-US" sz="1600" b="0" i="1" dirty="0">
                <a:solidFill>
                  <a:srgbClr val="002060"/>
                </a:solidFill>
                <a:latin typeface="Gill Sans MT (En-têtes)ht"/>
                <a:ea typeface="+mn-ea"/>
                <a:cs typeface="Arial" panose="020B0604020202020204" pitchFamily="34" charset="0"/>
              </a:rPr>
              <a:t>: 1er mars, 2024 au 28 </a:t>
            </a:r>
            <a:r>
              <a:rPr lang="en-US" sz="1600" b="0" i="1" dirty="0" err="1">
                <a:solidFill>
                  <a:srgbClr val="002060"/>
                </a:solidFill>
                <a:latin typeface="Gill Sans MT (En-têtes)ht"/>
                <a:ea typeface="+mn-ea"/>
                <a:cs typeface="Arial" panose="020B0604020202020204" pitchFamily="34" charset="0"/>
              </a:rPr>
              <a:t>FéVRIER</a:t>
            </a:r>
            <a:r>
              <a:rPr lang="en-US" sz="1600" b="0" i="1" dirty="0">
                <a:solidFill>
                  <a:srgbClr val="002060"/>
                </a:solidFill>
                <a:latin typeface="Gill Sans MT (En-têtes)ht"/>
                <a:ea typeface="+mn-ea"/>
                <a:cs typeface="Arial" panose="020B0604020202020204" pitchFamily="34" charset="0"/>
              </a:rPr>
              <a:t>, 2027</a:t>
            </a:r>
            <a:endParaRPr lang="en-US" sz="1050" b="0" i="1" cap="none" dirty="0">
              <a:solidFill>
                <a:srgbClr val="002060"/>
              </a:solidFill>
              <a:latin typeface="Gill Sans MT (En-têtes)ht"/>
              <a:cs typeface="Cairo" pitchFamily="2" charset="-78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6F9A2AD-A2DB-DFB0-39EC-EF1EF2BF9CDC}"/>
              </a:ext>
            </a:extLst>
          </p:cNvPr>
          <p:cNvSpPr/>
          <p:nvPr/>
        </p:nvSpPr>
        <p:spPr>
          <a:xfrm>
            <a:off x="802422" y="5211419"/>
            <a:ext cx="1465679" cy="588019"/>
          </a:xfrm>
          <a:custGeom>
            <a:avLst/>
            <a:gdLst>
              <a:gd name="connsiteX0" fmla="*/ 0 w 1465679"/>
              <a:gd name="connsiteY0" fmla="*/ 96185 h 961852"/>
              <a:gd name="connsiteX1" fmla="*/ 96185 w 1465679"/>
              <a:gd name="connsiteY1" fmla="*/ 0 h 961852"/>
              <a:gd name="connsiteX2" fmla="*/ 1369494 w 1465679"/>
              <a:gd name="connsiteY2" fmla="*/ 0 h 961852"/>
              <a:gd name="connsiteX3" fmla="*/ 1465679 w 1465679"/>
              <a:gd name="connsiteY3" fmla="*/ 96185 h 961852"/>
              <a:gd name="connsiteX4" fmla="*/ 1465679 w 1465679"/>
              <a:gd name="connsiteY4" fmla="*/ 865667 h 961852"/>
              <a:gd name="connsiteX5" fmla="*/ 1369494 w 1465679"/>
              <a:gd name="connsiteY5" fmla="*/ 961852 h 961852"/>
              <a:gd name="connsiteX6" fmla="*/ 96185 w 1465679"/>
              <a:gd name="connsiteY6" fmla="*/ 961852 h 961852"/>
              <a:gd name="connsiteX7" fmla="*/ 0 w 1465679"/>
              <a:gd name="connsiteY7" fmla="*/ 865667 h 961852"/>
              <a:gd name="connsiteX8" fmla="*/ 0 w 1465679"/>
              <a:gd name="connsiteY8" fmla="*/ 96185 h 961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5679" h="961852">
                <a:moveTo>
                  <a:pt x="0" y="96185"/>
                </a:moveTo>
                <a:cubicBezTo>
                  <a:pt x="0" y="43063"/>
                  <a:pt x="43063" y="0"/>
                  <a:pt x="96185" y="0"/>
                </a:cubicBezTo>
                <a:lnTo>
                  <a:pt x="1369494" y="0"/>
                </a:lnTo>
                <a:cubicBezTo>
                  <a:pt x="1422616" y="0"/>
                  <a:pt x="1465679" y="43063"/>
                  <a:pt x="1465679" y="96185"/>
                </a:cubicBezTo>
                <a:lnTo>
                  <a:pt x="1465679" y="865667"/>
                </a:lnTo>
                <a:cubicBezTo>
                  <a:pt x="1465679" y="918789"/>
                  <a:pt x="1422616" y="961852"/>
                  <a:pt x="1369494" y="961852"/>
                </a:cubicBezTo>
                <a:lnTo>
                  <a:pt x="96185" y="961852"/>
                </a:lnTo>
                <a:cubicBezTo>
                  <a:pt x="43063" y="961852"/>
                  <a:pt x="0" y="918789"/>
                  <a:pt x="0" y="865667"/>
                </a:cubicBezTo>
                <a:lnTo>
                  <a:pt x="0" y="96185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6752" tIns="96752" rIns="96752" bIns="96752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FR" sz="1400" b="1" kern="1200" dirty="0">
                <a:latin typeface="Gill Sans MT (En-têtes)ht"/>
              </a:rPr>
              <a:t>Avril 2021- Décembre 2022</a:t>
            </a:r>
            <a:endParaRPr lang="en-US" sz="1400" b="1" kern="1200" dirty="0">
              <a:latin typeface="Gill Sans MT (En-têtes)ht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86ED178-C026-FFD7-CD3C-FE4E8D9275B4}"/>
              </a:ext>
            </a:extLst>
          </p:cNvPr>
          <p:cNvSpPr/>
          <p:nvPr/>
        </p:nvSpPr>
        <p:spPr>
          <a:xfrm>
            <a:off x="2854373" y="5211419"/>
            <a:ext cx="1465679" cy="588019"/>
          </a:xfrm>
          <a:custGeom>
            <a:avLst/>
            <a:gdLst>
              <a:gd name="connsiteX0" fmla="*/ 0 w 1465679"/>
              <a:gd name="connsiteY0" fmla="*/ 96185 h 961852"/>
              <a:gd name="connsiteX1" fmla="*/ 96185 w 1465679"/>
              <a:gd name="connsiteY1" fmla="*/ 0 h 961852"/>
              <a:gd name="connsiteX2" fmla="*/ 1369494 w 1465679"/>
              <a:gd name="connsiteY2" fmla="*/ 0 h 961852"/>
              <a:gd name="connsiteX3" fmla="*/ 1465679 w 1465679"/>
              <a:gd name="connsiteY3" fmla="*/ 96185 h 961852"/>
              <a:gd name="connsiteX4" fmla="*/ 1465679 w 1465679"/>
              <a:gd name="connsiteY4" fmla="*/ 865667 h 961852"/>
              <a:gd name="connsiteX5" fmla="*/ 1369494 w 1465679"/>
              <a:gd name="connsiteY5" fmla="*/ 961852 h 961852"/>
              <a:gd name="connsiteX6" fmla="*/ 96185 w 1465679"/>
              <a:gd name="connsiteY6" fmla="*/ 961852 h 961852"/>
              <a:gd name="connsiteX7" fmla="*/ 0 w 1465679"/>
              <a:gd name="connsiteY7" fmla="*/ 865667 h 961852"/>
              <a:gd name="connsiteX8" fmla="*/ 0 w 1465679"/>
              <a:gd name="connsiteY8" fmla="*/ 96185 h 961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5679" h="961852">
                <a:moveTo>
                  <a:pt x="0" y="96185"/>
                </a:moveTo>
                <a:cubicBezTo>
                  <a:pt x="0" y="43063"/>
                  <a:pt x="43063" y="0"/>
                  <a:pt x="96185" y="0"/>
                </a:cubicBezTo>
                <a:lnTo>
                  <a:pt x="1369494" y="0"/>
                </a:lnTo>
                <a:cubicBezTo>
                  <a:pt x="1422616" y="0"/>
                  <a:pt x="1465679" y="43063"/>
                  <a:pt x="1465679" y="96185"/>
                </a:cubicBezTo>
                <a:lnTo>
                  <a:pt x="1465679" y="865667"/>
                </a:lnTo>
                <a:cubicBezTo>
                  <a:pt x="1465679" y="918789"/>
                  <a:pt x="1422616" y="961852"/>
                  <a:pt x="1369494" y="961852"/>
                </a:cubicBezTo>
                <a:lnTo>
                  <a:pt x="96185" y="961852"/>
                </a:lnTo>
                <a:cubicBezTo>
                  <a:pt x="43063" y="961852"/>
                  <a:pt x="0" y="918789"/>
                  <a:pt x="0" y="865667"/>
                </a:cubicBezTo>
                <a:lnTo>
                  <a:pt x="0" y="96185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6752" tIns="96752" rIns="96752" bIns="96752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FR" sz="1400" b="1" kern="1200" dirty="0">
                <a:latin typeface="Gill Sans MT (En-têtes)ht"/>
              </a:rPr>
              <a:t>21 Décembre 2022</a:t>
            </a:r>
            <a:endParaRPr lang="en-US" sz="1400" b="1" kern="1200" dirty="0">
              <a:latin typeface="Gill Sans MT (En-têtes)ht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006CC949-6517-6B91-E958-DB36920AFDA6}"/>
              </a:ext>
            </a:extLst>
          </p:cNvPr>
          <p:cNvSpPr/>
          <p:nvPr/>
        </p:nvSpPr>
        <p:spPr>
          <a:xfrm>
            <a:off x="4906324" y="5211419"/>
            <a:ext cx="1465679" cy="588019"/>
          </a:xfrm>
          <a:custGeom>
            <a:avLst/>
            <a:gdLst>
              <a:gd name="connsiteX0" fmla="*/ 0 w 1465679"/>
              <a:gd name="connsiteY0" fmla="*/ 96185 h 961852"/>
              <a:gd name="connsiteX1" fmla="*/ 96185 w 1465679"/>
              <a:gd name="connsiteY1" fmla="*/ 0 h 961852"/>
              <a:gd name="connsiteX2" fmla="*/ 1369494 w 1465679"/>
              <a:gd name="connsiteY2" fmla="*/ 0 h 961852"/>
              <a:gd name="connsiteX3" fmla="*/ 1465679 w 1465679"/>
              <a:gd name="connsiteY3" fmla="*/ 96185 h 961852"/>
              <a:gd name="connsiteX4" fmla="*/ 1465679 w 1465679"/>
              <a:gd name="connsiteY4" fmla="*/ 865667 h 961852"/>
              <a:gd name="connsiteX5" fmla="*/ 1369494 w 1465679"/>
              <a:gd name="connsiteY5" fmla="*/ 961852 h 961852"/>
              <a:gd name="connsiteX6" fmla="*/ 96185 w 1465679"/>
              <a:gd name="connsiteY6" fmla="*/ 961852 h 961852"/>
              <a:gd name="connsiteX7" fmla="*/ 0 w 1465679"/>
              <a:gd name="connsiteY7" fmla="*/ 865667 h 961852"/>
              <a:gd name="connsiteX8" fmla="*/ 0 w 1465679"/>
              <a:gd name="connsiteY8" fmla="*/ 96185 h 961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5679" h="961852">
                <a:moveTo>
                  <a:pt x="0" y="96185"/>
                </a:moveTo>
                <a:cubicBezTo>
                  <a:pt x="0" y="43063"/>
                  <a:pt x="43063" y="0"/>
                  <a:pt x="96185" y="0"/>
                </a:cubicBezTo>
                <a:lnTo>
                  <a:pt x="1369494" y="0"/>
                </a:lnTo>
                <a:cubicBezTo>
                  <a:pt x="1422616" y="0"/>
                  <a:pt x="1465679" y="43063"/>
                  <a:pt x="1465679" y="96185"/>
                </a:cubicBezTo>
                <a:lnTo>
                  <a:pt x="1465679" y="865667"/>
                </a:lnTo>
                <a:cubicBezTo>
                  <a:pt x="1465679" y="918789"/>
                  <a:pt x="1422616" y="961852"/>
                  <a:pt x="1369494" y="961852"/>
                </a:cubicBezTo>
                <a:lnTo>
                  <a:pt x="96185" y="961852"/>
                </a:lnTo>
                <a:cubicBezTo>
                  <a:pt x="43063" y="961852"/>
                  <a:pt x="0" y="918789"/>
                  <a:pt x="0" y="865667"/>
                </a:cubicBezTo>
                <a:lnTo>
                  <a:pt x="0" y="96185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6752" tIns="96752" rIns="96752" bIns="96752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FR" sz="1400" b="1" kern="1200" dirty="0">
                <a:latin typeface="Gill Sans MT (En-têtes)ht"/>
              </a:rPr>
              <a:t>2023</a:t>
            </a:r>
            <a:endParaRPr lang="en-US" sz="1400" b="1" kern="1200" dirty="0">
              <a:latin typeface="Gill Sans MT (En-têtes)ht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01590AE9-6042-C385-F2A4-58A928C6A21E}"/>
              </a:ext>
            </a:extLst>
          </p:cNvPr>
          <p:cNvSpPr/>
          <p:nvPr/>
        </p:nvSpPr>
        <p:spPr>
          <a:xfrm>
            <a:off x="6958276" y="5211419"/>
            <a:ext cx="1465679" cy="588019"/>
          </a:xfrm>
          <a:custGeom>
            <a:avLst/>
            <a:gdLst>
              <a:gd name="connsiteX0" fmla="*/ 0 w 1465679"/>
              <a:gd name="connsiteY0" fmla="*/ 96185 h 961852"/>
              <a:gd name="connsiteX1" fmla="*/ 96185 w 1465679"/>
              <a:gd name="connsiteY1" fmla="*/ 0 h 961852"/>
              <a:gd name="connsiteX2" fmla="*/ 1369494 w 1465679"/>
              <a:gd name="connsiteY2" fmla="*/ 0 h 961852"/>
              <a:gd name="connsiteX3" fmla="*/ 1465679 w 1465679"/>
              <a:gd name="connsiteY3" fmla="*/ 96185 h 961852"/>
              <a:gd name="connsiteX4" fmla="*/ 1465679 w 1465679"/>
              <a:gd name="connsiteY4" fmla="*/ 865667 h 961852"/>
              <a:gd name="connsiteX5" fmla="*/ 1369494 w 1465679"/>
              <a:gd name="connsiteY5" fmla="*/ 961852 h 961852"/>
              <a:gd name="connsiteX6" fmla="*/ 96185 w 1465679"/>
              <a:gd name="connsiteY6" fmla="*/ 961852 h 961852"/>
              <a:gd name="connsiteX7" fmla="*/ 0 w 1465679"/>
              <a:gd name="connsiteY7" fmla="*/ 865667 h 961852"/>
              <a:gd name="connsiteX8" fmla="*/ 0 w 1465679"/>
              <a:gd name="connsiteY8" fmla="*/ 96185 h 961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5679" h="961852">
                <a:moveTo>
                  <a:pt x="0" y="96185"/>
                </a:moveTo>
                <a:cubicBezTo>
                  <a:pt x="0" y="43063"/>
                  <a:pt x="43063" y="0"/>
                  <a:pt x="96185" y="0"/>
                </a:cubicBezTo>
                <a:lnTo>
                  <a:pt x="1369494" y="0"/>
                </a:lnTo>
                <a:cubicBezTo>
                  <a:pt x="1422616" y="0"/>
                  <a:pt x="1465679" y="43063"/>
                  <a:pt x="1465679" y="96185"/>
                </a:cubicBezTo>
                <a:lnTo>
                  <a:pt x="1465679" y="865667"/>
                </a:lnTo>
                <a:cubicBezTo>
                  <a:pt x="1465679" y="918789"/>
                  <a:pt x="1422616" y="961852"/>
                  <a:pt x="1369494" y="961852"/>
                </a:cubicBezTo>
                <a:lnTo>
                  <a:pt x="96185" y="961852"/>
                </a:lnTo>
                <a:cubicBezTo>
                  <a:pt x="43063" y="961852"/>
                  <a:pt x="0" y="918789"/>
                  <a:pt x="0" y="865667"/>
                </a:cubicBezTo>
                <a:lnTo>
                  <a:pt x="0" y="96185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6752" tIns="96752" rIns="96752" bIns="96752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400" b="1" kern="1200" dirty="0">
                <a:latin typeface="Gill Sans MT (En-têtes)ht"/>
              </a:rPr>
              <a:t>5 Février 2024</a:t>
            </a:r>
          </a:p>
        </p:txBody>
      </p:sp>
      <p:pic>
        <p:nvPicPr>
          <p:cNvPr id="21" name="Graphic 20" descr="Tag outline">
            <a:extLst>
              <a:ext uri="{FF2B5EF4-FFF2-40B4-BE49-F238E27FC236}">
                <a16:creationId xmlns:a16="http://schemas.microsoft.com/office/drawing/2014/main" id="{62950390-A85D-770B-E59D-F28A6C23B407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934463" y="2899715"/>
            <a:ext cx="914400" cy="91440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1FA598E5-B929-4FD2-3B2A-62422FC31FE0}"/>
              </a:ext>
            </a:extLst>
          </p:cNvPr>
          <p:cNvSpPr txBox="1"/>
          <p:nvPr/>
        </p:nvSpPr>
        <p:spPr>
          <a:xfrm>
            <a:off x="9763980" y="2828840"/>
            <a:ext cx="169178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latin typeface="Gill Sans MT (En-têtes)ht"/>
              </a:rPr>
              <a:t>TURT est fixé à </a:t>
            </a:r>
            <a:r>
              <a:rPr lang="fr-FR" b="1" dirty="0">
                <a:latin typeface="Gill Sans MT (En-têtes)ht"/>
              </a:rPr>
              <a:t>6,39 </a:t>
            </a:r>
            <a:r>
              <a:rPr lang="fr-FR" b="1" dirty="0" err="1">
                <a:latin typeface="Gill Sans MT (En-têtes)ht"/>
              </a:rPr>
              <a:t>cDhs</a:t>
            </a:r>
            <a:r>
              <a:rPr lang="fr-FR" b="1" dirty="0">
                <a:latin typeface="Gill Sans MT (En-têtes)ht"/>
              </a:rPr>
              <a:t>/ KWh </a:t>
            </a:r>
            <a:r>
              <a:rPr lang="fr-FR" dirty="0">
                <a:latin typeface="Gill Sans MT (En-têtes)ht"/>
              </a:rPr>
              <a:t>le 1</a:t>
            </a:r>
            <a:r>
              <a:rPr lang="fr-FR" baseline="30000" dirty="0">
                <a:latin typeface="Gill Sans MT (En-têtes)ht"/>
              </a:rPr>
              <a:t>ER</a:t>
            </a:r>
            <a:r>
              <a:rPr lang="fr-FR" dirty="0">
                <a:latin typeface="Gill Sans MT (En-têtes)ht"/>
              </a:rPr>
              <a:t> Mars 2024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B01858F-EDAD-D8FD-AA2A-F2078655D137}"/>
              </a:ext>
            </a:extLst>
          </p:cNvPr>
          <p:cNvSpPr txBox="1"/>
          <p:nvPr/>
        </p:nvSpPr>
        <p:spPr>
          <a:xfrm>
            <a:off x="9821646" y="4061255"/>
            <a:ext cx="169178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latin typeface="Gill Sans MT (En-têtes)ht"/>
              </a:rPr>
              <a:t>TSS est fixé à </a:t>
            </a:r>
            <a:r>
              <a:rPr lang="fr-FR" b="1" dirty="0">
                <a:latin typeface="Gill Sans MT (En-têtes)ht"/>
              </a:rPr>
              <a:t>6.35 </a:t>
            </a:r>
            <a:r>
              <a:rPr lang="fr-FR" b="1" dirty="0" err="1">
                <a:latin typeface="Gill Sans MT (En-têtes)ht"/>
              </a:rPr>
              <a:t>cDhs</a:t>
            </a:r>
            <a:r>
              <a:rPr lang="fr-FR" b="1" dirty="0">
                <a:latin typeface="Gill Sans MT (En-têtes)ht"/>
              </a:rPr>
              <a:t>/ KWh </a:t>
            </a:r>
            <a:r>
              <a:rPr lang="fr-FR" dirty="0">
                <a:latin typeface="Gill Sans MT (En-têtes)ht"/>
              </a:rPr>
              <a:t>le 1</a:t>
            </a:r>
            <a:r>
              <a:rPr lang="fr-FR" baseline="30000" dirty="0">
                <a:latin typeface="Gill Sans MT (En-têtes)ht"/>
              </a:rPr>
              <a:t>er</a:t>
            </a:r>
            <a:r>
              <a:rPr lang="fr-FR" dirty="0">
                <a:latin typeface="Gill Sans MT (En-têtes)ht"/>
              </a:rPr>
              <a:t> Mars 2024</a:t>
            </a:r>
            <a:endParaRPr lang="en-US" dirty="0">
              <a:latin typeface="Gill Sans MT (En-têtes)ht"/>
            </a:endParaRPr>
          </a:p>
        </p:txBody>
      </p:sp>
      <p:pic>
        <p:nvPicPr>
          <p:cNvPr id="26" name="Graphic 25" descr="Tag outline">
            <a:extLst>
              <a:ext uri="{FF2B5EF4-FFF2-40B4-BE49-F238E27FC236}">
                <a16:creationId xmlns:a16="http://schemas.microsoft.com/office/drawing/2014/main" id="{E06F1B76-3D46-0717-6EF8-E878AB1F31EB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934463" y="391790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0719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Image 31">
            <a:extLst>
              <a:ext uri="{FF2B5EF4-FFF2-40B4-BE49-F238E27FC236}">
                <a16:creationId xmlns:a16="http://schemas.microsoft.com/office/drawing/2014/main" id="{462368AB-BC5B-4EA5-9763-9305C89CBF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670D8BA1-69D3-4BCF-9BB9-A65C6C286A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99206"/>
            <a:ext cx="12192000" cy="6957206"/>
          </a:xfrm>
          <a:prstGeom prst="rect">
            <a:avLst/>
          </a:prstGeom>
        </p:spPr>
      </p:pic>
      <p:sp>
        <p:nvSpPr>
          <p:cNvPr id="35" name="Title 1">
            <a:extLst>
              <a:ext uri="{FF2B5EF4-FFF2-40B4-BE49-F238E27FC236}">
                <a16:creationId xmlns:a16="http://schemas.microsoft.com/office/drawing/2014/main" id="{B4BD9D4F-7646-4BEC-B1CF-3C50F52F7478}"/>
              </a:ext>
            </a:extLst>
          </p:cNvPr>
          <p:cNvSpPr txBox="1">
            <a:spLocks/>
          </p:cNvSpPr>
          <p:nvPr/>
        </p:nvSpPr>
        <p:spPr>
          <a:xfrm>
            <a:off x="658369" y="190834"/>
            <a:ext cx="9774750" cy="357106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MA" sz="2000" b="1" i="0" u="none" strike="noStrike" kern="1200" cap="none" spc="0" normalizeH="0" baseline="0" noProof="0" dirty="0">
                <a:ln>
                  <a:noFill/>
                </a:ln>
                <a:solidFill>
                  <a:srgbClr val="36317D"/>
                </a:solidFill>
                <a:effectLst/>
                <a:uLnTx/>
                <a:uFillTx/>
                <a:latin typeface="Lato" panose="020F0502020204030203" pitchFamily="34" charset="0"/>
                <a:ea typeface="+mj-ea"/>
                <a:cs typeface="Cairo" pitchFamily="2" charset="-78"/>
              </a:rPr>
              <a:t>Vue Globale du Modèle de calcul du TURT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36317D"/>
              </a:solidFill>
              <a:effectLst/>
              <a:uLnTx/>
              <a:uFillTx/>
              <a:latin typeface="Lato" panose="020F0502020204030203" pitchFamily="34" charset="0"/>
              <a:ea typeface="+mj-ea"/>
              <a:cs typeface="Cairo" pitchFamily="2" charset="-78"/>
            </a:endParaRPr>
          </a:p>
        </p:txBody>
      </p:sp>
      <p:grpSp>
        <p:nvGrpSpPr>
          <p:cNvPr id="37" name="Group 76">
            <a:extLst>
              <a:ext uri="{FF2B5EF4-FFF2-40B4-BE49-F238E27FC236}">
                <a16:creationId xmlns:a16="http://schemas.microsoft.com/office/drawing/2014/main" id="{3C8C152C-A03C-4A47-AA97-6959D0788C6B}"/>
              </a:ext>
            </a:extLst>
          </p:cNvPr>
          <p:cNvGrpSpPr/>
          <p:nvPr/>
        </p:nvGrpSpPr>
        <p:grpSpPr>
          <a:xfrm>
            <a:off x="702675" y="545268"/>
            <a:ext cx="512690" cy="131061"/>
            <a:chOff x="795585" y="3421099"/>
            <a:chExt cx="1066015" cy="272508"/>
          </a:xfrm>
        </p:grpSpPr>
        <p:sp>
          <p:nvSpPr>
            <p:cNvPr id="38" name="Freeform 5">
              <a:extLst>
                <a:ext uri="{FF2B5EF4-FFF2-40B4-BE49-F238E27FC236}">
                  <a16:creationId xmlns:a16="http://schemas.microsoft.com/office/drawing/2014/main" id="{488DAF4C-1F20-43C6-8298-4FD1B96A6B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585" y="3421099"/>
              <a:ext cx="263057" cy="272508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36317D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Cairo" panose="00000500000000000000" pitchFamily="2" charset="-78"/>
              </a:endParaRPr>
            </a:p>
          </p:txBody>
        </p:sp>
        <p:sp>
          <p:nvSpPr>
            <p:cNvPr id="40" name="Freeform 5">
              <a:extLst>
                <a:ext uri="{FF2B5EF4-FFF2-40B4-BE49-F238E27FC236}">
                  <a16:creationId xmlns:a16="http://schemas.microsoft.com/office/drawing/2014/main" id="{87931726-2A39-4F10-A567-A57FD2D81B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7064" y="3421099"/>
              <a:ext cx="263057" cy="272508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85000"/>
                <a:alpha val="98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6317D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Cairo" panose="00000500000000000000" pitchFamily="2" charset="-78"/>
              </a:endParaRPr>
            </a:p>
          </p:txBody>
        </p:sp>
        <p:sp>
          <p:nvSpPr>
            <p:cNvPr id="41" name="Freeform 5">
              <a:extLst>
                <a:ext uri="{FF2B5EF4-FFF2-40B4-BE49-F238E27FC236}">
                  <a16:creationId xmlns:a16="http://schemas.microsoft.com/office/drawing/2014/main" id="{A7CF9763-6152-4C88-9354-58B001D0E4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8543" y="3421099"/>
              <a:ext cx="263057" cy="272508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rgbClr val="3631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36317D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Cairo" panose="00000500000000000000" pitchFamily="2" charset="-78"/>
              </a:endParaRPr>
            </a:p>
          </p:txBody>
        </p:sp>
      </p:grpSp>
      <p:grpSp>
        <p:nvGrpSpPr>
          <p:cNvPr id="43" name="object 5">
            <a:extLst>
              <a:ext uri="{FF2B5EF4-FFF2-40B4-BE49-F238E27FC236}">
                <a16:creationId xmlns:a16="http://schemas.microsoft.com/office/drawing/2014/main" id="{5FC817C2-1B01-4BEE-AF3D-8D152B32A9A7}"/>
              </a:ext>
            </a:extLst>
          </p:cNvPr>
          <p:cNvGrpSpPr/>
          <p:nvPr/>
        </p:nvGrpSpPr>
        <p:grpSpPr>
          <a:xfrm>
            <a:off x="624649" y="923325"/>
            <a:ext cx="2637155" cy="1141730"/>
            <a:chOff x="624649" y="2595372"/>
            <a:chExt cx="2637155" cy="1141730"/>
          </a:xfrm>
        </p:grpSpPr>
        <p:sp>
          <p:nvSpPr>
            <p:cNvPr id="44" name="object 6">
              <a:extLst>
                <a:ext uri="{FF2B5EF4-FFF2-40B4-BE49-F238E27FC236}">
                  <a16:creationId xmlns:a16="http://schemas.microsoft.com/office/drawing/2014/main" id="{245194F1-1BD7-4899-8E91-CBC4FF844D5D}"/>
                </a:ext>
              </a:extLst>
            </p:cNvPr>
            <p:cNvSpPr/>
            <p:nvPr/>
          </p:nvSpPr>
          <p:spPr>
            <a:xfrm>
              <a:off x="900684" y="2595372"/>
              <a:ext cx="2360930" cy="822960"/>
            </a:xfrm>
            <a:custGeom>
              <a:avLst/>
              <a:gdLst/>
              <a:ahLst/>
              <a:cxnLst/>
              <a:rect l="l" t="t" r="r" b="b"/>
              <a:pathLst>
                <a:path w="2360929" h="822960">
                  <a:moveTo>
                    <a:pt x="2223516" y="0"/>
                  </a:moveTo>
                  <a:lnTo>
                    <a:pt x="137159" y="0"/>
                  </a:lnTo>
                  <a:lnTo>
                    <a:pt x="93805" y="6998"/>
                  </a:lnTo>
                  <a:lnTo>
                    <a:pt x="56153" y="26481"/>
                  </a:lnTo>
                  <a:lnTo>
                    <a:pt x="26462" y="56180"/>
                  </a:lnTo>
                  <a:lnTo>
                    <a:pt x="6992" y="93829"/>
                  </a:lnTo>
                  <a:lnTo>
                    <a:pt x="0" y="137160"/>
                  </a:lnTo>
                  <a:lnTo>
                    <a:pt x="0" y="685800"/>
                  </a:lnTo>
                  <a:lnTo>
                    <a:pt x="6992" y="729130"/>
                  </a:lnTo>
                  <a:lnTo>
                    <a:pt x="26462" y="766779"/>
                  </a:lnTo>
                  <a:lnTo>
                    <a:pt x="56153" y="796478"/>
                  </a:lnTo>
                  <a:lnTo>
                    <a:pt x="93805" y="815961"/>
                  </a:lnTo>
                  <a:lnTo>
                    <a:pt x="137159" y="822960"/>
                  </a:lnTo>
                  <a:lnTo>
                    <a:pt x="2223516" y="822960"/>
                  </a:lnTo>
                  <a:lnTo>
                    <a:pt x="2266846" y="815961"/>
                  </a:lnTo>
                  <a:lnTo>
                    <a:pt x="2304495" y="796478"/>
                  </a:lnTo>
                  <a:lnTo>
                    <a:pt x="2334194" y="766779"/>
                  </a:lnTo>
                  <a:lnTo>
                    <a:pt x="2353677" y="729130"/>
                  </a:lnTo>
                  <a:lnTo>
                    <a:pt x="2360676" y="685800"/>
                  </a:lnTo>
                  <a:lnTo>
                    <a:pt x="2360676" y="137160"/>
                  </a:lnTo>
                  <a:lnTo>
                    <a:pt x="2353677" y="93829"/>
                  </a:lnTo>
                  <a:lnTo>
                    <a:pt x="2334194" y="56180"/>
                  </a:lnTo>
                  <a:lnTo>
                    <a:pt x="2304495" y="26481"/>
                  </a:lnTo>
                  <a:lnTo>
                    <a:pt x="2266846" y="6998"/>
                  </a:lnTo>
                  <a:lnTo>
                    <a:pt x="2223516" y="0"/>
                  </a:lnTo>
                  <a:close/>
                </a:path>
              </a:pathLst>
            </a:custGeom>
            <a:solidFill>
              <a:srgbClr val="295E7D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object 7">
              <a:extLst>
                <a:ext uri="{FF2B5EF4-FFF2-40B4-BE49-F238E27FC236}">
                  <a16:creationId xmlns:a16="http://schemas.microsoft.com/office/drawing/2014/main" id="{1CB05C75-B191-44D4-BD34-E328E7E88C48}"/>
                </a:ext>
              </a:extLst>
            </p:cNvPr>
            <p:cNvSpPr/>
            <p:nvPr/>
          </p:nvSpPr>
          <p:spPr>
            <a:xfrm>
              <a:off x="810768" y="2699004"/>
              <a:ext cx="2360930" cy="824865"/>
            </a:xfrm>
            <a:custGeom>
              <a:avLst/>
              <a:gdLst/>
              <a:ahLst/>
              <a:cxnLst/>
              <a:rect l="l" t="t" r="r" b="b"/>
              <a:pathLst>
                <a:path w="2360930" h="824864">
                  <a:moveTo>
                    <a:pt x="2223262" y="0"/>
                  </a:moveTo>
                  <a:lnTo>
                    <a:pt x="137413" y="0"/>
                  </a:lnTo>
                  <a:lnTo>
                    <a:pt x="93979" y="7000"/>
                  </a:lnTo>
                  <a:lnTo>
                    <a:pt x="56257" y="26497"/>
                  </a:lnTo>
                  <a:lnTo>
                    <a:pt x="26511" y="56235"/>
                  </a:lnTo>
                  <a:lnTo>
                    <a:pt x="7005" y="93959"/>
                  </a:lnTo>
                  <a:lnTo>
                    <a:pt x="0" y="137413"/>
                  </a:lnTo>
                  <a:lnTo>
                    <a:pt x="0" y="687070"/>
                  </a:lnTo>
                  <a:lnTo>
                    <a:pt x="7005" y="730524"/>
                  </a:lnTo>
                  <a:lnTo>
                    <a:pt x="26511" y="768248"/>
                  </a:lnTo>
                  <a:lnTo>
                    <a:pt x="56257" y="797986"/>
                  </a:lnTo>
                  <a:lnTo>
                    <a:pt x="93979" y="817483"/>
                  </a:lnTo>
                  <a:lnTo>
                    <a:pt x="137413" y="824484"/>
                  </a:lnTo>
                  <a:lnTo>
                    <a:pt x="2223262" y="824484"/>
                  </a:lnTo>
                  <a:lnTo>
                    <a:pt x="2266716" y="817483"/>
                  </a:lnTo>
                  <a:lnTo>
                    <a:pt x="2304440" y="797986"/>
                  </a:lnTo>
                  <a:lnTo>
                    <a:pt x="2334178" y="768248"/>
                  </a:lnTo>
                  <a:lnTo>
                    <a:pt x="2353675" y="730524"/>
                  </a:lnTo>
                  <a:lnTo>
                    <a:pt x="2360676" y="687070"/>
                  </a:lnTo>
                  <a:lnTo>
                    <a:pt x="2360676" y="137413"/>
                  </a:lnTo>
                  <a:lnTo>
                    <a:pt x="2353675" y="93959"/>
                  </a:lnTo>
                  <a:lnTo>
                    <a:pt x="2334178" y="56235"/>
                  </a:lnTo>
                  <a:lnTo>
                    <a:pt x="2304440" y="26497"/>
                  </a:lnTo>
                  <a:lnTo>
                    <a:pt x="2266716" y="7000"/>
                  </a:lnTo>
                  <a:lnTo>
                    <a:pt x="2223262" y="0"/>
                  </a:lnTo>
                  <a:close/>
                </a:path>
              </a:pathLst>
            </a:custGeom>
            <a:solidFill>
              <a:srgbClr val="295E7D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object 8">
              <a:extLst>
                <a:ext uri="{FF2B5EF4-FFF2-40B4-BE49-F238E27FC236}">
                  <a16:creationId xmlns:a16="http://schemas.microsoft.com/office/drawing/2014/main" id="{FE31B128-35C4-4365-BF20-3D9DB8E99D38}"/>
                </a:ext>
              </a:extLst>
            </p:cNvPr>
            <p:cNvSpPr/>
            <p:nvPr/>
          </p:nvSpPr>
          <p:spPr>
            <a:xfrm>
              <a:off x="810768" y="2699004"/>
              <a:ext cx="2360930" cy="824865"/>
            </a:xfrm>
            <a:custGeom>
              <a:avLst/>
              <a:gdLst/>
              <a:ahLst/>
              <a:cxnLst/>
              <a:rect l="l" t="t" r="r" b="b"/>
              <a:pathLst>
                <a:path w="2360930" h="824864">
                  <a:moveTo>
                    <a:pt x="0" y="137413"/>
                  </a:moveTo>
                  <a:lnTo>
                    <a:pt x="7005" y="93959"/>
                  </a:lnTo>
                  <a:lnTo>
                    <a:pt x="26511" y="56235"/>
                  </a:lnTo>
                  <a:lnTo>
                    <a:pt x="56257" y="26497"/>
                  </a:lnTo>
                  <a:lnTo>
                    <a:pt x="93979" y="7000"/>
                  </a:lnTo>
                  <a:lnTo>
                    <a:pt x="137413" y="0"/>
                  </a:lnTo>
                  <a:lnTo>
                    <a:pt x="2223262" y="0"/>
                  </a:lnTo>
                  <a:lnTo>
                    <a:pt x="2266716" y="7000"/>
                  </a:lnTo>
                  <a:lnTo>
                    <a:pt x="2304440" y="26497"/>
                  </a:lnTo>
                  <a:lnTo>
                    <a:pt x="2334178" y="56235"/>
                  </a:lnTo>
                  <a:lnTo>
                    <a:pt x="2353675" y="93959"/>
                  </a:lnTo>
                  <a:lnTo>
                    <a:pt x="2360676" y="137413"/>
                  </a:lnTo>
                  <a:lnTo>
                    <a:pt x="2360676" y="687070"/>
                  </a:lnTo>
                  <a:lnTo>
                    <a:pt x="2353675" y="730524"/>
                  </a:lnTo>
                  <a:lnTo>
                    <a:pt x="2334178" y="768248"/>
                  </a:lnTo>
                  <a:lnTo>
                    <a:pt x="2304440" y="797986"/>
                  </a:lnTo>
                  <a:lnTo>
                    <a:pt x="2266716" y="817483"/>
                  </a:lnTo>
                  <a:lnTo>
                    <a:pt x="2223262" y="824484"/>
                  </a:lnTo>
                  <a:lnTo>
                    <a:pt x="137413" y="824484"/>
                  </a:lnTo>
                  <a:lnTo>
                    <a:pt x="93979" y="817483"/>
                  </a:lnTo>
                  <a:lnTo>
                    <a:pt x="56257" y="797986"/>
                  </a:lnTo>
                  <a:lnTo>
                    <a:pt x="26511" y="768248"/>
                  </a:lnTo>
                  <a:lnTo>
                    <a:pt x="7005" y="730524"/>
                  </a:lnTo>
                  <a:lnTo>
                    <a:pt x="0" y="687070"/>
                  </a:lnTo>
                  <a:lnTo>
                    <a:pt x="0" y="137413"/>
                  </a:lnTo>
                  <a:close/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object 9">
              <a:extLst>
                <a:ext uri="{FF2B5EF4-FFF2-40B4-BE49-F238E27FC236}">
                  <a16:creationId xmlns:a16="http://schemas.microsoft.com/office/drawing/2014/main" id="{73B749B2-4DE8-45F8-B584-5602D770FABD}"/>
                </a:ext>
              </a:extLst>
            </p:cNvPr>
            <p:cNvSpPr/>
            <p:nvPr/>
          </p:nvSpPr>
          <p:spPr>
            <a:xfrm>
              <a:off x="719328" y="2804160"/>
              <a:ext cx="2360930" cy="822960"/>
            </a:xfrm>
            <a:custGeom>
              <a:avLst/>
              <a:gdLst/>
              <a:ahLst/>
              <a:cxnLst/>
              <a:rect l="l" t="t" r="r" b="b"/>
              <a:pathLst>
                <a:path w="2360930" h="822960">
                  <a:moveTo>
                    <a:pt x="2223516" y="0"/>
                  </a:moveTo>
                  <a:lnTo>
                    <a:pt x="137159" y="0"/>
                  </a:lnTo>
                  <a:lnTo>
                    <a:pt x="93805" y="6998"/>
                  </a:lnTo>
                  <a:lnTo>
                    <a:pt x="56153" y="26481"/>
                  </a:lnTo>
                  <a:lnTo>
                    <a:pt x="26462" y="56180"/>
                  </a:lnTo>
                  <a:lnTo>
                    <a:pt x="6992" y="93829"/>
                  </a:lnTo>
                  <a:lnTo>
                    <a:pt x="0" y="137160"/>
                  </a:lnTo>
                  <a:lnTo>
                    <a:pt x="0" y="685800"/>
                  </a:lnTo>
                  <a:lnTo>
                    <a:pt x="6992" y="729130"/>
                  </a:lnTo>
                  <a:lnTo>
                    <a:pt x="26462" y="766779"/>
                  </a:lnTo>
                  <a:lnTo>
                    <a:pt x="56153" y="796478"/>
                  </a:lnTo>
                  <a:lnTo>
                    <a:pt x="93805" y="815961"/>
                  </a:lnTo>
                  <a:lnTo>
                    <a:pt x="137159" y="822959"/>
                  </a:lnTo>
                  <a:lnTo>
                    <a:pt x="2223516" y="822959"/>
                  </a:lnTo>
                  <a:lnTo>
                    <a:pt x="2266846" y="815961"/>
                  </a:lnTo>
                  <a:lnTo>
                    <a:pt x="2304495" y="796478"/>
                  </a:lnTo>
                  <a:lnTo>
                    <a:pt x="2334194" y="766779"/>
                  </a:lnTo>
                  <a:lnTo>
                    <a:pt x="2353677" y="729130"/>
                  </a:lnTo>
                  <a:lnTo>
                    <a:pt x="2360676" y="685800"/>
                  </a:lnTo>
                  <a:lnTo>
                    <a:pt x="2360676" y="137160"/>
                  </a:lnTo>
                  <a:lnTo>
                    <a:pt x="2353677" y="93829"/>
                  </a:lnTo>
                  <a:lnTo>
                    <a:pt x="2334194" y="56180"/>
                  </a:lnTo>
                  <a:lnTo>
                    <a:pt x="2304495" y="26481"/>
                  </a:lnTo>
                  <a:lnTo>
                    <a:pt x="2266846" y="6998"/>
                  </a:lnTo>
                  <a:lnTo>
                    <a:pt x="2223516" y="0"/>
                  </a:lnTo>
                  <a:close/>
                </a:path>
              </a:pathLst>
            </a:custGeom>
            <a:solidFill>
              <a:srgbClr val="295E7D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object 10">
              <a:extLst>
                <a:ext uri="{FF2B5EF4-FFF2-40B4-BE49-F238E27FC236}">
                  <a16:creationId xmlns:a16="http://schemas.microsoft.com/office/drawing/2014/main" id="{793B5A4C-9127-4146-B80D-058706819DB5}"/>
                </a:ext>
              </a:extLst>
            </p:cNvPr>
            <p:cNvSpPr/>
            <p:nvPr/>
          </p:nvSpPr>
          <p:spPr>
            <a:xfrm>
              <a:off x="719328" y="2804160"/>
              <a:ext cx="2360930" cy="822960"/>
            </a:xfrm>
            <a:custGeom>
              <a:avLst/>
              <a:gdLst/>
              <a:ahLst/>
              <a:cxnLst/>
              <a:rect l="l" t="t" r="r" b="b"/>
              <a:pathLst>
                <a:path w="2360930" h="822960">
                  <a:moveTo>
                    <a:pt x="0" y="137160"/>
                  </a:moveTo>
                  <a:lnTo>
                    <a:pt x="6992" y="93829"/>
                  </a:lnTo>
                  <a:lnTo>
                    <a:pt x="26462" y="56180"/>
                  </a:lnTo>
                  <a:lnTo>
                    <a:pt x="56153" y="26481"/>
                  </a:lnTo>
                  <a:lnTo>
                    <a:pt x="93805" y="6998"/>
                  </a:lnTo>
                  <a:lnTo>
                    <a:pt x="137159" y="0"/>
                  </a:lnTo>
                  <a:lnTo>
                    <a:pt x="2223516" y="0"/>
                  </a:lnTo>
                  <a:lnTo>
                    <a:pt x="2266846" y="6998"/>
                  </a:lnTo>
                  <a:lnTo>
                    <a:pt x="2304495" y="26481"/>
                  </a:lnTo>
                  <a:lnTo>
                    <a:pt x="2334194" y="56180"/>
                  </a:lnTo>
                  <a:lnTo>
                    <a:pt x="2353677" y="93829"/>
                  </a:lnTo>
                  <a:lnTo>
                    <a:pt x="2360676" y="137160"/>
                  </a:lnTo>
                  <a:lnTo>
                    <a:pt x="2360676" y="685800"/>
                  </a:lnTo>
                  <a:lnTo>
                    <a:pt x="2353677" y="729130"/>
                  </a:lnTo>
                  <a:lnTo>
                    <a:pt x="2334194" y="766779"/>
                  </a:lnTo>
                  <a:lnTo>
                    <a:pt x="2304495" y="796478"/>
                  </a:lnTo>
                  <a:lnTo>
                    <a:pt x="2266846" y="815961"/>
                  </a:lnTo>
                  <a:lnTo>
                    <a:pt x="2223516" y="822959"/>
                  </a:lnTo>
                  <a:lnTo>
                    <a:pt x="137159" y="822959"/>
                  </a:lnTo>
                  <a:lnTo>
                    <a:pt x="93805" y="815961"/>
                  </a:lnTo>
                  <a:lnTo>
                    <a:pt x="56153" y="796478"/>
                  </a:lnTo>
                  <a:lnTo>
                    <a:pt x="26462" y="766779"/>
                  </a:lnTo>
                  <a:lnTo>
                    <a:pt x="6992" y="729130"/>
                  </a:lnTo>
                  <a:lnTo>
                    <a:pt x="0" y="685800"/>
                  </a:lnTo>
                  <a:lnTo>
                    <a:pt x="0" y="13716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object 11">
              <a:extLst>
                <a:ext uri="{FF2B5EF4-FFF2-40B4-BE49-F238E27FC236}">
                  <a16:creationId xmlns:a16="http://schemas.microsoft.com/office/drawing/2014/main" id="{40538A38-E59F-4775-85A8-1DD67446E9F5}"/>
                </a:ext>
              </a:extLst>
            </p:cNvPr>
            <p:cNvSpPr/>
            <p:nvPr/>
          </p:nvSpPr>
          <p:spPr>
            <a:xfrm>
              <a:off x="629412" y="2907792"/>
              <a:ext cx="2360930" cy="824865"/>
            </a:xfrm>
            <a:custGeom>
              <a:avLst/>
              <a:gdLst/>
              <a:ahLst/>
              <a:cxnLst/>
              <a:rect l="l" t="t" r="r" b="b"/>
              <a:pathLst>
                <a:path w="2360930" h="824864">
                  <a:moveTo>
                    <a:pt x="2223262" y="0"/>
                  </a:moveTo>
                  <a:lnTo>
                    <a:pt x="137414" y="0"/>
                  </a:lnTo>
                  <a:lnTo>
                    <a:pt x="93979" y="7000"/>
                  </a:lnTo>
                  <a:lnTo>
                    <a:pt x="56257" y="26497"/>
                  </a:lnTo>
                  <a:lnTo>
                    <a:pt x="26511" y="56235"/>
                  </a:lnTo>
                  <a:lnTo>
                    <a:pt x="7005" y="93959"/>
                  </a:lnTo>
                  <a:lnTo>
                    <a:pt x="0" y="137413"/>
                  </a:lnTo>
                  <a:lnTo>
                    <a:pt x="0" y="687070"/>
                  </a:lnTo>
                  <a:lnTo>
                    <a:pt x="7005" y="730524"/>
                  </a:lnTo>
                  <a:lnTo>
                    <a:pt x="26511" y="768248"/>
                  </a:lnTo>
                  <a:lnTo>
                    <a:pt x="56257" y="797986"/>
                  </a:lnTo>
                  <a:lnTo>
                    <a:pt x="93979" y="817483"/>
                  </a:lnTo>
                  <a:lnTo>
                    <a:pt x="137414" y="824484"/>
                  </a:lnTo>
                  <a:lnTo>
                    <a:pt x="2223262" y="824484"/>
                  </a:lnTo>
                  <a:lnTo>
                    <a:pt x="2266716" y="817483"/>
                  </a:lnTo>
                  <a:lnTo>
                    <a:pt x="2304440" y="797986"/>
                  </a:lnTo>
                  <a:lnTo>
                    <a:pt x="2334178" y="768248"/>
                  </a:lnTo>
                  <a:lnTo>
                    <a:pt x="2353675" y="730524"/>
                  </a:lnTo>
                  <a:lnTo>
                    <a:pt x="2360676" y="687070"/>
                  </a:lnTo>
                  <a:lnTo>
                    <a:pt x="2360676" y="137413"/>
                  </a:lnTo>
                  <a:lnTo>
                    <a:pt x="2353675" y="93959"/>
                  </a:lnTo>
                  <a:lnTo>
                    <a:pt x="2334178" y="56235"/>
                  </a:lnTo>
                  <a:lnTo>
                    <a:pt x="2304440" y="26497"/>
                  </a:lnTo>
                  <a:lnTo>
                    <a:pt x="2266716" y="7000"/>
                  </a:lnTo>
                  <a:lnTo>
                    <a:pt x="2223262" y="0"/>
                  </a:lnTo>
                  <a:close/>
                </a:path>
              </a:pathLst>
            </a:custGeom>
            <a:solidFill>
              <a:srgbClr val="295E7D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object 12">
              <a:extLst>
                <a:ext uri="{FF2B5EF4-FFF2-40B4-BE49-F238E27FC236}">
                  <a16:creationId xmlns:a16="http://schemas.microsoft.com/office/drawing/2014/main" id="{E1680D1E-DE0B-4720-8952-49EFA3DDB0BA}"/>
                </a:ext>
              </a:extLst>
            </p:cNvPr>
            <p:cNvSpPr/>
            <p:nvPr/>
          </p:nvSpPr>
          <p:spPr>
            <a:xfrm>
              <a:off x="629412" y="2907792"/>
              <a:ext cx="2360930" cy="824865"/>
            </a:xfrm>
            <a:custGeom>
              <a:avLst/>
              <a:gdLst/>
              <a:ahLst/>
              <a:cxnLst/>
              <a:rect l="l" t="t" r="r" b="b"/>
              <a:pathLst>
                <a:path w="2360930" h="824864">
                  <a:moveTo>
                    <a:pt x="0" y="137413"/>
                  </a:moveTo>
                  <a:lnTo>
                    <a:pt x="7005" y="93959"/>
                  </a:lnTo>
                  <a:lnTo>
                    <a:pt x="26511" y="56235"/>
                  </a:lnTo>
                  <a:lnTo>
                    <a:pt x="56257" y="26497"/>
                  </a:lnTo>
                  <a:lnTo>
                    <a:pt x="93979" y="7000"/>
                  </a:lnTo>
                  <a:lnTo>
                    <a:pt x="137414" y="0"/>
                  </a:lnTo>
                  <a:lnTo>
                    <a:pt x="2223262" y="0"/>
                  </a:lnTo>
                  <a:lnTo>
                    <a:pt x="2266716" y="7000"/>
                  </a:lnTo>
                  <a:lnTo>
                    <a:pt x="2304440" y="26497"/>
                  </a:lnTo>
                  <a:lnTo>
                    <a:pt x="2334178" y="56235"/>
                  </a:lnTo>
                  <a:lnTo>
                    <a:pt x="2353675" y="93959"/>
                  </a:lnTo>
                  <a:lnTo>
                    <a:pt x="2360676" y="137413"/>
                  </a:lnTo>
                  <a:lnTo>
                    <a:pt x="2360676" y="687070"/>
                  </a:lnTo>
                  <a:lnTo>
                    <a:pt x="2353675" y="730524"/>
                  </a:lnTo>
                  <a:lnTo>
                    <a:pt x="2334178" y="768248"/>
                  </a:lnTo>
                  <a:lnTo>
                    <a:pt x="2304440" y="797986"/>
                  </a:lnTo>
                  <a:lnTo>
                    <a:pt x="2266716" y="817483"/>
                  </a:lnTo>
                  <a:lnTo>
                    <a:pt x="2223262" y="824484"/>
                  </a:lnTo>
                  <a:lnTo>
                    <a:pt x="137414" y="824484"/>
                  </a:lnTo>
                  <a:lnTo>
                    <a:pt x="93979" y="817483"/>
                  </a:lnTo>
                  <a:lnTo>
                    <a:pt x="56257" y="797986"/>
                  </a:lnTo>
                  <a:lnTo>
                    <a:pt x="26511" y="768248"/>
                  </a:lnTo>
                  <a:lnTo>
                    <a:pt x="7005" y="730524"/>
                  </a:lnTo>
                  <a:lnTo>
                    <a:pt x="0" y="687070"/>
                  </a:lnTo>
                  <a:lnTo>
                    <a:pt x="0" y="137413"/>
                  </a:lnTo>
                  <a:close/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1" name="object 13">
            <a:extLst>
              <a:ext uri="{FF2B5EF4-FFF2-40B4-BE49-F238E27FC236}">
                <a16:creationId xmlns:a16="http://schemas.microsoft.com/office/drawing/2014/main" id="{AAF2B0EA-1BF0-4866-8F45-758CA820C862}"/>
              </a:ext>
            </a:extLst>
          </p:cNvPr>
          <p:cNvSpPr/>
          <p:nvPr/>
        </p:nvSpPr>
        <p:spPr>
          <a:xfrm>
            <a:off x="6195059" y="1235745"/>
            <a:ext cx="2360930" cy="824865"/>
          </a:xfrm>
          <a:custGeom>
            <a:avLst/>
            <a:gdLst/>
            <a:ahLst/>
            <a:cxnLst/>
            <a:rect l="l" t="t" r="r" b="b"/>
            <a:pathLst>
              <a:path w="2360929" h="824864">
                <a:moveTo>
                  <a:pt x="2223262" y="0"/>
                </a:moveTo>
                <a:lnTo>
                  <a:pt x="137413" y="0"/>
                </a:lnTo>
                <a:lnTo>
                  <a:pt x="93959" y="7000"/>
                </a:lnTo>
                <a:lnTo>
                  <a:pt x="56235" y="26497"/>
                </a:lnTo>
                <a:lnTo>
                  <a:pt x="26497" y="56235"/>
                </a:lnTo>
                <a:lnTo>
                  <a:pt x="7000" y="93959"/>
                </a:lnTo>
                <a:lnTo>
                  <a:pt x="0" y="137413"/>
                </a:lnTo>
                <a:lnTo>
                  <a:pt x="0" y="687070"/>
                </a:lnTo>
                <a:lnTo>
                  <a:pt x="7000" y="730524"/>
                </a:lnTo>
                <a:lnTo>
                  <a:pt x="26497" y="768248"/>
                </a:lnTo>
                <a:lnTo>
                  <a:pt x="56235" y="797986"/>
                </a:lnTo>
                <a:lnTo>
                  <a:pt x="93959" y="817483"/>
                </a:lnTo>
                <a:lnTo>
                  <a:pt x="137413" y="824484"/>
                </a:lnTo>
                <a:lnTo>
                  <a:pt x="2223262" y="824484"/>
                </a:lnTo>
                <a:lnTo>
                  <a:pt x="2266716" y="817483"/>
                </a:lnTo>
                <a:lnTo>
                  <a:pt x="2304440" y="797986"/>
                </a:lnTo>
                <a:lnTo>
                  <a:pt x="2334178" y="768248"/>
                </a:lnTo>
                <a:lnTo>
                  <a:pt x="2353675" y="730524"/>
                </a:lnTo>
                <a:lnTo>
                  <a:pt x="2360675" y="687070"/>
                </a:lnTo>
                <a:lnTo>
                  <a:pt x="2360675" y="137413"/>
                </a:lnTo>
                <a:lnTo>
                  <a:pt x="2353675" y="93959"/>
                </a:lnTo>
                <a:lnTo>
                  <a:pt x="2334178" y="56235"/>
                </a:lnTo>
                <a:lnTo>
                  <a:pt x="2304440" y="26497"/>
                </a:lnTo>
                <a:lnTo>
                  <a:pt x="2266716" y="7000"/>
                </a:lnTo>
                <a:lnTo>
                  <a:pt x="2223262" y="0"/>
                </a:lnTo>
                <a:close/>
              </a:path>
            </a:pathLst>
          </a:custGeom>
          <a:solidFill>
            <a:srgbClr val="A8B11C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object 14">
            <a:extLst>
              <a:ext uri="{FF2B5EF4-FFF2-40B4-BE49-F238E27FC236}">
                <a16:creationId xmlns:a16="http://schemas.microsoft.com/office/drawing/2014/main" id="{C71D7A56-8CE7-4A48-8C8E-6BED7F7DD2A3}"/>
              </a:ext>
            </a:extLst>
          </p:cNvPr>
          <p:cNvSpPr txBox="1"/>
          <p:nvPr/>
        </p:nvSpPr>
        <p:spPr>
          <a:xfrm>
            <a:off x="6372225" y="1508032"/>
            <a:ext cx="2005964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Paramètres financiers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Trebuchet MS"/>
            </a:endParaRPr>
          </a:p>
        </p:txBody>
      </p:sp>
      <p:sp>
        <p:nvSpPr>
          <p:cNvPr id="53" name="object 15">
            <a:extLst>
              <a:ext uri="{FF2B5EF4-FFF2-40B4-BE49-F238E27FC236}">
                <a16:creationId xmlns:a16="http://schemas.microsoft.com/office/drawing/2014/main" id="{9A936FB1-EECC-4B24-9105-E9DBA3165538}"/>
              </a:ext>
            </a:extLst>
          </p:cNvPr>
          <p:cNvSpPr/>
          <p:nvPr/>
        </p:nvSpPr>
        <p:spPr>
          <a:xfrm>
            <a:off x="3456432" y="1235745"/>
            <a:ext cx="2360930" cy="824865"/>
          </a:xfrm>
          <a:custGeom>
            <a:avLst/>
            <a:gdLst/>
            <a:ahLst/>
            <a:cxnLst/>
            <a:rect l="l" t="t" r="r" b="b"/>
            <a:pathLst>
              <a:path w="2360929" h="824864">
                <a:moveTo>
                  <a:pt x="2223262" y="0"/>
                </a:moveTo>
                <a:lnTo>
                  <a:pt x="137413" y="0"/>
                </a:lnTo>
                <a:lnTo>
                  <a:pt x="93959" y="7000"/>
                </a:lnTo>
                <a:lnTo>
                  <a:pt x="56235" y="26497"/>
                </a:lnTo>
                <a:lnTo>
                  <a:pt x="26497" y="56235"/>
                </a:lnTo>
                <a:lnTo>
                  <a:pt x="7000" y="93959"/>
                </a:lnTo>
                <a:lnTo>
                  <a:pt x="0" y="137413"/>
                </a:lnTo>
                <a:lnTo>
                  <a:pt x="0" y="687070"/>
                </a:lnTo>
                <a:lnTo>
                  <a:pt x="7000" y="730524"/>
                </a:lnTo>
                <a:lnTo>
                  <a:pt x="26497" y="768248"/>
                </a:lnTo>
                <a:lnTo>
                  <a:pt x="56235" y="797986"/>
                </a:lnTo>
                <a:lnTo>
                  <a:pt x="93959" y="817483"/>
                </a:lnTo>
                <a:lnTo>
                  <a:pt x="137413" y="824484"/>
                </a:lnTo>
                <a:lnTo>
                  <a:pt x="2223262" y="824484"/>
                </a:lnTo>
                <a:lnTo>
                  <a:pt x="2266716" y="817483"/>
                </a:lnTo>
                <a:lnTo>
                  <a:pt x="2304440" y="797986"/>
                </a:lnTo>
                <a:lnTo>
                  <a:pt x="2334178" y="768248"/>
                </a:lnTo>
                <a:lnTo>
                  <a:pt x="2353675" y="730524"/>
                </a:lnTo>
                <a:lnTo>
                  <a:pt x="2360676" y="687070"/>
                </a:lnTo>
                <a:lnTo>
                  <a:pt x="2360676" y="137413"/>
                </a:lnTo>
                <a:lnTo>
                  <a:pt x="2353675" y="93959"/>
                </a:lnTo>
                <a:lnTo>
                  <a:pt x="2334178" y="56235"/>
                </a:lnTo>
                <a:lnTo>
                  <a:pt x="2304440" y="26497"/>
                </a:lnTo>
                <a:lnTo>
                  <a:pt x="2266716" y="7000"/>
                </a:lnTo>
                <a:lnTo>
                  <a:pt x="2223262" y="0"/>
                </a:lnTo>
                <a:close/>
              </a:path>
            </a:pathLst>
          </a:custGeom>
          <a:solidFill>
            <a:srgbClr val="A8B11C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" name="object 16">
            <a:extLst>
              <a:ext uri="{FF2B5EF4-FFF2-40B4-BE49-F238E27FC236}">
                <a16:creationId xmlns:a16="http://schemas.microsoft.com/office/drawing/2014/main" id="{6B4F6C0C-16C8-4652-90D1-2EFC8428EA5F}"/>
              </a:ext>
            </a:extLst>
          </p:cNvPr>
          <p:cNvSpPr txBox="1"/>
          <p:nvPr/>
        </p:nvSpPr>
        <p:spPr>
          <a:xfrm>
            <a:off x="3848481" y="1468504"/>
            <a:ext cx="1839088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-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Données provisoires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Trebuchet MS"/>
            </a:endParaRPr>
          </a:p>
        </p:txBody>
      </p:sp>
      <p:sp>
        <p:nvSpPr>
          <p:cNvPr id="55" name="object 17">
            <a:extLst>
              <a:ext uri="{FF2B5EF4-FFF2-40B4-BE49-F238E27FC236}">
                <a16:creationId xmlns:a16="http://schemas.microsoft.com/office/drawing/2014/main" id="{0F6AB6D8-2E91-426A-BC4C-8BB7EB76C400}"/>
              </a:ext>
            </a:extLst>
          </p:cNvPr>
          <p:cNvSpPr txBox="1"/>
          <p:nvPr/>
        </p:nvSpPr>
        <p:spPr>
          <a:xfrm>
            <a:off x="1087884" y="1498549"/>
            <a:ext cx="1501393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Méthodologie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Trebuchet MS"/>
            </a:endParaRPr>
          </a:p>
        </p:txBody>
      </p:sp>
      <p:grpSp>
        <p:nvGrpSpPr>
          <p:cNvPr id="56" name="object 18">
            <a:extLst>
              <a:ext uri="{FF2B5EF4-FFF2-40B4-BE49-F238E27FC236}">
                <a16:creationId xmlns:a16="http://schemas.microsoft.com/office/drawing/2014/main" id="{7510E3BE-8ECC-421E-B9BB-7826E466C9BA}"/>
              </a:ext>
            </a:extLst>
          </p:cNvPr>
          <p:cNvGrpSpPr/>
          <p:nvPr/>
        </p:nvGrpSpPr>
        <p:grpSpPr>
          <a:xfrm>
            <a:off x="8927401" y="923325"/>
            <a:ext cx="2635250" cy="1141730"/>
            <a:chOff x="8927401" y="2595372"/>
            <a:chExt cx="2635250" cy="1141730"/>
          </a:xfrm>
        </p:grpSpPr>
        <p:sp>
          <p:nvSpPr>
            <p:cNvPr id="57" name="object 19">
              <a:extLst>
                <a:ext uri="{FF2B5EF4-FFF2-40B4-BE49-F238E27FC236}">
                  <a16:creationId xmlns:a16="http://schemas.microsoft.com/office/drawing/2014/main" id="{07E2158F-A36F-4020-AAE8-A7B4B8C96650}"/>
                </a:ext>
              </a:extLst>
            </p:cNvPr>
            <p:cNvSpPr/>
            <p:nvPr/>
          </p:nvSpPr>
          <p:spPr>
            <a:xfrm>
              <a:off x="9111996" y="2595371"/>
              <a:ext cx="2451100" cy="928369"/>
            </a:xfrm>
            <a:custGeom>
              <a:avLst/>
              <a:gdLst/>
              <a:ahLst/>
              <a:cxnLst/>
              <a:rect l="l" t="t" r="r" b="b"/>
              <a:pathLst>
                <a:path w="2451100" h="928370">
                  <a:moveTo>
                    <a:pt x="2450592" y="137160"/>
                  </a:moveTo>
                  <a:lnTo>
                    <a:pt x="2443581" y="93840"/>
                  </a:lnTo>
                  <a:lnTo>
                    <a:pt x="2424099" y="56184"/>
                  </a:lnTo>
                  <a:lnTo>
                    <a:pt x="2394407" y="26492"/>
                  </a:lnTo>
                  <a:lnTo>
                    <a:pt x="2356751" y="7010"/>
                  </a:lnTo>
                  <a:lnTo>
                    <a:pt x="2313432" y="0"/>
                  </a:lnTo>
                  <a:lnTo>
                    <a:pt x="227076" y="0"/>
                  </a:lnTo>
                  <a:lnTo>
                    <a:pt x="183743" y="7010"/>
                  </a:lnTo>
                  <a:lnTo>
                    <a:pt x="146088" y="26492"/>
                  </a:lnTo>
                  <a:lnTo>
                    <a:pt x="116395" y="56184"/>
                  </a:lnTo>
                  <a:lnTo>
                    <a:pt x="96913" y="93840"/>
                  </a:lnTo>
                  <a:lnTo>
                    <a:pt x="94195" y="110604"/>
                  </a:lnTo>
                  <a:lnTo>
                    <a:pt x="93954" y="110642"/>
                  </a:lnTo>
                  <a:lnTo>
                    <a:pt x="56235" y="130136"/>
                  </a:lnTo>
                  <a:lnTo>
                    <a:pt x="26492" y="159867"/>
                  </a:lnTo>
                  <a:lnTo>
                    <a:pt x="6997" y="197599"/>
                  </a:lnTo>
                  <a:lnTo>
                    <a:pt x="0" y="241046"/>
                  </a:lnTo>
                  <a:lnTo>
                    <a:pt x="0" y="790702"/>
                  </a:lnTo>
                  <a:lnTo>
                    <a:pt x="6997" y="834161"/>
                  </a:lnTo>
                  <a:lnTo>
                    <a:pt x="26492" y="871893"/>
                  </a:lnTo>
                  <a:lnTo>
                    <a:pt x="56235" y="901623"/>
                  </a:lnTo>
                  <a:lnTo>
                    <a:pt x="93954" y="921118"/>
                  </a:lnTo>
                  <a:lnTo>
                    <a:pt x="137414" y="928116"/>
                  </a:lnTo>
                  <a:lnTo>
                    <a:pt x="2223262" y="928116"/>
                  </a:lnTo>
                  <a:lnTo>
                    <a:pt x="2266708" y="921118"/>
                  </a:lnTo>
                  <a:lnTo>
                    <a:pt x="2304440" y="901623"/>
                  </a:lnTo>
                  <a:lnTo>
                    <a:pt x="2334171" y="871880"/>
                  </a:lnTo>
                  <a:lnTo>
                    <a:pt x="2353665" y="834161"/>
                  </a:lnTo>
                  <a:lnTo>
                    <a:pt x="2356586" y="815987"/>
                  </a:lnTo>
                  <a:lnTo>
                    <a:pt x="2356751" y="815962"/>
                  </a:lnTo>
                  <a:lnTo>
                    <a:pt x="2394407" y="796480"/>
                  </a:lnTo>
                  <a:lnTo>
                    <a:pt x="2424099" y="766787"/>
                  </a:lnTo>
                  <a:lnTo>
                    <a:pt x="2443581" y="729132"/>
                  </a:lnTo>
                  <a:lnTo>
                    <a:pt x="2450592" y="685800"/>
                  </a:lnTo>
                  <a:lnTo>
                    <a:pt x="2450592" y="137160"/>
                  </a:lnTo>
                  <a:close/>
                </a:path>
              </a:pathLst>
            </a:custGeom>
            <a:solidFill>
              <a:srgbClr val="295E7D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object 20">
              <a:extLst>
                <a:ext uri="{FF2B5EF4-FFF2-40B4-BE49-F238E27FC236}">
                  <a16:creationId xmlns:a16="http://schemas.microsoft.com/office/drawing/2014/main" id="{DFAED92B-2FB4-413A-A22F-D45B86E40FD3}"/>
                </a:ext>
              </a:extLst>
            </p:cNvPr>
            <p:cNvSpPr/>
            <p:nvPr/>
          </p:nvSpPr>
          <p:spPr>
            <a:xfrm>
              <a:off x="9111996" y="2699004"/>
              <a:ext cx="2360930" cy="824865"/>
            </a:xfrm>
            <a:custGeom>
              <a:avLst/>
              <a:gdLst/>
              <a:ahLst/>
              <a:cxnLst/>
              <a:rect l="l" t="t" r="r" b="b"/>
              <a:pathLst>
                <a:path w="2360929" h="824864">
                  <a:moveTo>
                    <a:pt x="0" y="137413"/>
                  </a:moveTo>
                  <a:lnTo>
                    <a:pt x="7000" y="93959"/>
                  </a:lnTo>
                  <a:lnTo>
                    <a:pt x="26497" y="56235"/>
                  </a:lnTo>
                  <a:lnTo>
                    <a:pt x="56235" y="26497"/>
                  </a:lnTo>
                  <a:lnTo>
                    <a:pt x="93959" y="7000"/>
                  </a:lnTo>
                  <a:lnTo>
                    <a:pt x="137413" y="0"/>
                  </a:lnTo>
                  <a:lnTo>
                    <a:pt x="2223261" y="0"/>
                  </a:lnTo>
                  <a:lnTo>
                    <a:pt x="2266716" y="7000"/>
                  </a:lnTo>
                  <a:lnTo>
                    <a:pt x="2304440" y="26497"/>
                  </a:lnTo>
                  <a:lnTo>
                    <a:pt x="2334178" y="56235"/>
                  </a:lnTo>
                  <a:lnTo>
                    <a:pt x="2353675" y="93959"/>
                  </a:lnTo>
                  <a:lnTo>
                    <a:pt x="2360676" y="137413"/>
                  </a:lnTo>
                  <a:lnTo>
                    <a:pt x="2360676" y="687070"/>
                  </a:lnTo>
                  <a:lnTo>
                    <a:pt x="2353675" y="730524"/>
                  </a:lnTo>
                  <a:lnTo>
                    <a:pt x="2334178" y="768248"/>
                  </a:lnTo>
                  <a:lnTo>
                    <a:pt x="2304440" y="797986"/>
                  </a:lnTo>
                  <a:lnTo>
                    <a:pt x="2266716" y="817483"/>
                  </a:lnTo>
                  <a:lnTo>
                    <a:pt x="2223261" y="824484"/>
                  </a:lnTo>
                  <a:lnTo>
                    <a:pt x="137413" y="824484"/>
                  </a:lnTo>
                  <a:lnTo>
                    <a:pt x="93959" y="817483"/>
                  </a:lnTo>
                  <a:lnTo>
                    <a:pt x="56235" y="797986"/>
                  </a:lnTo>
                  <a:lnTo>
                    <a:pt x="26497" y="768248"/>
                  </a:lnTo>
                  <a:lnTo>
                    <a:pt x="7000" y="730524"/>
                  </a:lnTo>
                  <a:lnTo>
                    <a:pt x="0" y="687070"/>
                  </a:lnTo>
                  <a:lnTo>
                    <a:pt x="0" y="137413"/>
                  </a:lnTo>
                  <a:close/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object 21">
              <a:extLst>
                <a:ext uri="{FF2B5EF4-FFF2-40B4-BE49-F238E27FC236}">
                  <a16:creationId xmlns:a16="http://schemas.microsoft.com/office/drawing/2014/main" id="{862629B2-8ED6-459B-8815-29A8DEB4F59A}"/>
                </a:ext>
              </a:extLst>
            </p:cNvPr>
            <p:cNvSpPr/>
            <p:nvPr/>
          </p:nvSpPr>
          <p:spPr>
            <a:xfrm>
              <a:off x="9022080" y="2804160"/>
              <a:ext cx="2360930" cy="822960"/>
            </a:xfrm>
            <a:custGeom>
              <a:avLst/>
              <a:gdLst/>
              <a:ahLst/>
              <a:cxnLst/>
              <a:rect l="l" t="t" r="r" b="b"/>
              <a:pathLst>
                <a:path w="2360929" h="822960">
                  <a:moveTo>
                    <a:pt x="2223516" y="0"/>
                  </a:moveTo>
                  <a:lnTo>
                    <a:pt x="137160" y="0"/>
                  </a:lnTo>
                  <a:lnTo>
                    <a:pt x="93829" y="6998"/>
                  </a:lnTo>
                  <a:lnTo>
                    <a:pt x="56180" y="26481"/>
                  </a:lnTo>
                  <a:lnTo>
                    <a:pt x="26481" y="56180"/>
                  </a:lnTo>
                  <a:lnTo>
                    <a:pt x="6998" y="93829"/>
                  </a:lnTo>
                  <a:lnTo>
                    <a:pt x="0" y="137160"/>
                  </a:lnTo>
                  <a:lnTo>
                    <a:pt x="0" y="685800"/>
                  </a:lnTo>
                  <a:lnTo>
                    <a:pt x="6998" y="729130"/>
                  </a:lnTo>
                  <a:lnTo>
                    <a:pt x="26481" y="766779"/>
                  </a:lnTo>
                  <a:lnTo>
                    <a:pt x="56180" y="796478"/>
                  </a:lnTo>
                  <a:lnTo>
                    <a:pt x="93829" y="815961"/>
                  </a:lnTo>
                  <a:lnTo>
                    <a:pt x="137160" y="822959"/>
                  </a:lnTo>
                  <a:lnTo>
                    <a:pt x="2223516" y="822959"/>
                  </a:lnTo>
                  <a:lnTo>
                    <a:pt x="2266846" y="815961"/>
                  </a:lnTo>
                  <a:lnTo>
                    <a:pt x="2304495" y="796478"/>
                  </a:lnTo>
                  <a:lnTo>
                    <a:pt x="2334194" y="766779"/>
                  </a:lnTo>
                  <a:lnTo>
                    <a:pt x="2353677" y="729130"/>
                  </a:lnTo>
                  <a:lnTo>
                    <a:pt x="2360676" y="685800"/>
                  </a:lnTo>
                  <a:lnTo>
                    <a:pt x="2360676" y="137160"/>
                  </a:lnTo>
                  <a:lnTo>
                    <a:pt x="2353677" y="93829"/>
                  </a:lnTo>
                  <a:lnTo>
                    <a:pt x="2334194" y="56180"/>
                  </a:lnTo>
                  <a:lnTo>
                    <a:pt x="2304495" y="26481"/>
                  </a:lnTo>
                  <a:lnTo>
                    <a:pt x="2266846" y="6998"/>
                  </a:lnTo>
                  <a:lnTo>
                    <a:pt x="2223516" y="0"/>
                  </a:lnTo>
                  <a:close/>
                </a:path>
              </a:pathLst>
            </a:custGeom>
            <a:solidFill>
              <a:srgbClr val="295E7D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object 22">
              <a:extLst>
                <a:ext uri="{FF2B5EF4-FFF2-40B4-BE49-F238E27FC236}">
                  <a16:creationId xmlns:a16="http://schemas.microsoft.com/office/drawing/2014/main" id="{8581611A-FA34-416A-BD12-70FC4FEB5E86}"/>
                </a:ext>
              </a:extLst>
            </p:cNvPr>
            <p:cNvSpPr/>
            <p:nvPr/>
          </p:nvSpPr>
          <p:spPr>
            <a:xfrm>
              <a:off x="9022080" y="2804160"/>
              <a:ext cx="2360930" cy="822960"/>
            </a:xfrm>
            <a:custGeom>
              <a:avLst/>
              <a:gdLst/>
              <a:ahLst/>
              <a:cxnLst/>
              <a:rect l="l" t="t" r="r" b="b"/>
              <a:pathLst>
                <a:path w="2360929" h="822960">
                  <a:moveTo>
                    <a:pt x="0" y="137160"/>
                  </a:moveTo>
                  <a:lnTo>
                    <a:pt x="6998" y="93829"/>
                  </a:lnTo>
                  <a:lnTo>
                    <a:pt x="26481" y="56180"/>
                  </a:lnTo>
                  <a:lnTo>
                    <a:pt x="56180" y="26481"/>
                  </a:lnTo>
                  <a:lnTo>
                    <a:pt x="93829" y="6998"/>
                  </a:lnTo>
                  <a:lnTo>
                    <a:pt x="137160" y="0"/>
                  </a:lnTo>
                  <a:lnTo>
                    <a:pt x="2223516" y="0"/>
                  </a:lnTo>
                  <a:lnTo>
                    <a:pt x="2266846" y="6998"/>
                  </a:lnTo>
                  <a:lnTo>
                    <a:pt x="2304495" y="26481"/>
                  </a:lnTo>
                  <a:lnTo>
                    <a:pt x="2334194" y="56180"/>
                  </a:lnTo>
                  <a:lnTo>
                    <a:pt x="2353677" y="93829"/>
                  </a:lnTo>
                  <a:lnTo>
                    <a:pt x="2360676" y="137160"/>
                  </a:lnTo>
                  <a:lnTo>
                    <a:pt x="2360676" y="685800"/>
                  </a:lnTo>
                  <a:lnTo>
                    <a:pt x="2353677" y="729130"/>
                  </a:lnTo>
                  <a:lnTo>
                    <a:pt x="2334194" y="766779"/>
                  </a:lnTo>
                  <a:lnTo>
                    <a:pt x="2304495" y="796478"/>
                  </a:lnTo>
                  <a:lnTo>
                    <a:pt x="2266846" y="815961"/>
                  </a:lnTo>
                  <a:lnTo>
                    <a:pt x="2223516" y="822959"/>
                  </a:lnTo>
                  <a:lnTo>
                    <a:pt x="137160" y="822959"/>
                  </a:lnTo>
                  <a:lnTo>
                    <a:pt x="93829" y="815961"/>
                  </a:lnTo>
                  <a:lnTo>
                    <a:pt x="56180" y="796478"/>
                  </a:lnTo>
                  <a:lnTo>
                    <a:pt x="26481" y="766779"/>
                  </a:lnTo>
                  <a:lnTo>
                    <a:pt x="6998" y="729130"/>
                  </a:lnTo>
                  <a:lnTo>
                    <a:pt x="0" y="685800"/>
                  </a:lnTo>
                  <a:lnTo>
                    <a:pt x="0" y="13716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" name="object 23">
              <a:extLst>
                <a:ext uri="{FF2B5EF4-FFF2-40B4-BE49-F238E27FC236}">
                  <a16:creationId xmlns:a16="http://schemas.microsoft.com/office/drawing/2014/main" id="{7DD5FBDF-9F5F-43A1-8A72-2E4E9C04892E}"/>
                </a:ext>
              </a:extLst>
            </p:cNvPr>
            <p:cNvSpPr/>
            <p:nvPr/>
          </p:nvSpPr>
          <p:spPr>
            <a:xfrm>
              <a:off x="8932164" y="2907792"/>
              <a:ext cx="2360930" cy="824865"/>
            </a:xfrm>
            <a:custGeom>
              <a:avLst/>
              <a:gdLst/>
              <a:ahLst/>
              <a:cxnLst/>
              <a:rect l="l" t="t" r="r" b="b"/>
              <a:pathLst>
                <a:path w="2360929" h="824864">
                  <a:moveTo>
                    <a:pt x="2223261" y="0"/>
                  </a:moveTo>
                  <a:lnTo>
                    <a:pt x="137413" y="0"/>
                  </a:lnTo>
                  <a:lnTo>
                    <a:pt x="93959" y="7000"/>
                  </a:lnTo>
                  <a:lnTo>
                    <a:pt x="56235" y="26497"/>
                  </a:lnTo>
                  <a:lnTo>
                    <a:pt x="26497" y="56235"/>
                  </a:lnTo>
                  <a:lnTo>
                    <a:pt x="7000" y="93959"/>
                  </a:lnTo>
                  <a:lnTo>
                    <a:pt x="0" y="137413"/>
                  </a:lnTo>
                  <a:lnTo>
                    <a:pt x="0" y="687070"/>
                  </a:lnTo>
                  <a:lnTo>
                    <a:pt x="7000" y="730524"/>
                  </a:lnTo>
                  <a:lnTo>
                    <a:pt x="26497" y="768248"/>
                  </a:lnTo>
                  <a:lnTo>
                    <a:pt x="56235" y="797986"/>
                  </a:lnTo>
                  <a:lnTo>
                    <a:pt x="93959" y="817483"/>
                  </a:lnTo>
                  <a:lnTo>
                    <a:pt x="137413" y="824484"/>
                  </a:lnTo>
                  <a:lnTo>
                    <a:pt x="2223261" y="824484"/>
                  </a:lnTo>
                  <a:lnTo>
                    <a:pt x="2266716" y="817483"/>
                  </a:lnTo>
                  <a:lnTo>
                    <a:pt x="2304440" y="797986"/>
                  </a:lnTo>
                  <a:lnTo>
                    <a:pt x="2334178" y="768248"/>
                  </a:lnTo>
                  <a:lnTo>
                    <a:pt x="2353675" y="730524"/>
                  </a:lnTo>
                  <a:lnTo>
                    <a:pt x="2360676" y="687070"/>
                  </a:lnTo>
                  <a:lnTo>
                    <a:pt x="2360676" y="137413"/>
                  </a:lnTo>
                  <a:lnTo>
                    <a:pt x="2353675" y="93959"/>
                  </a:lnTo>
                  <a:lnTo>
                    <a:pt x="2334178" y="56235"/>
                  </a:lnTo>
                  <a:lnTo>
                    <a:pt x="2304440" y="26497"/>
                  </a:lnTo>
                  <a:lnTo>
                    <a:pt x="2266716" y="7000"/>
                  </a:lnTo>
                  <a:lnTo>
                    <a:pt x="2223261" y="0"/>
                  </a:lnTo>
                  <a:close/>
                </a:path>
              </a:pathLst>
            </a:custGeom>
            <a:solidFill>
              <a:srgbClr val="295E7D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object 24">
              <a:extLst>
                <a:ext uri="{FF2B5EF4-FFF2-40B4-BE49-F238E27FC236}">
                  <a16:creationId xmlns:a16="http://schemas.microsoft.com/office/drawing/2014/main" id="{4F593BA9-4AC6-4D40-938F-A15FD64E62D8}"/>
                </a:ext>
              </a:extLst>
            </p:cNvPr>
            <p:cNvSpPr/>
            <p:nvPr/>
          </p:nvSpPr>
          <p:spPr>
            <a:xfrm>
              <a:off x="8932164" y="2907792"/>
              <a:ext cx="2360930" cy="824865"/>
            </a:xfrm>
            <a:custGeom>
              <a:avLst/>
              <a:gdLst/>
              <a:ahLst/>
              <a:cxnLst/>
              <a:rect l="l" t="t" r="r" b="b"/>
              <a:pathLst>
                <a:path w="2360929" h="824864">
                  <a:moveTo>
                    <a:pt x="0" y="137413"/>
                  </a:moveTo>
                  <a:lnTo>
                    <a:pt x="7000" y="93959"/>
                  </a:lnTo>
                  <a:lnTo>
                    <a:pt x="26497" y="56235"/>
                  </a:lnTo>
                  <a:lnTo>
                    <a:pt x="56235" y="26497"/>
                  </a:lnTo>
                  <a:lnTo>
                    <a:pt x="93959" y="7000"/>
                  </a:lnTo>
                  <a:lnTo>
                    <a:pt x="137413" y="0"/>
                  </a:lnTo>
                  <a:lnTo>
                    <a:pt x="2223261" y="0"/>
                  </a:lnTo>
                  <a:lnTo>
                    <a:pt x="2266716" y="7000"/>
                  </a:lnTo>
                  <a:lnTo>
                    <a:pt x="2304440" y="26497"/>
                  </a:lnTo>
                  <a:lnTo>
                    <a:pt x="2334178" y="56235"/>
                  </a:lnTo>
                  <a:lnTo>
                    <a:pt x="2353675" y="93959"/>
                  </a:lnTo>
                  <a:lnTo>
                    <a:pt x="2360676" y="137413"/>
                  </a:lnTo>
                  <a:lnTo>
                    <a:pt x="2360676" y="687070"/>
                  </a:lnTo>
                  <a:lnTo>
                    <a:pt x="2353675" y="730524"/>
                  </a:lnTo>
                  <a:lnTo>
                    <a:pt x="2334178" y="768248"/>
                  </a:lnTo>
                  <a:lnTo>
                    <a:pt x="2304440" y="797986"/>
                  </a:lnTo>
                  <a:lnTo>
                    <a:pt x="2266716" y="817483"/>
                  </a:lnTo>
                  <a:lnTo>
                    <a:pt x="2223261" y="824484"/>
                  </a:lnTo>
                  <a:lnTo>
                    <a:pt x="137413" y="824484"/>
                  </a:lnTo>
                  <a:lnTo>
                    <a:pt x="93959" y="817483"/>
                  </a:lnTo>
                  <a:lnTo>
                    <a:pt x="56235" y="797986"/>
                  </a:lnTo>
                  <a:lnTo>
                    <a:pt x="26497" y="768248"/>
                  </a:lnTo>
                  <a:lnTo>
                    <a:pt x="7000" y="730524"/>
                  </a:lnTo>
                  <a:lnTo>
                    <a:pt x="0" y="687070"/>
                  </a:lnTo>
                  <a:lnTo>
                    <a:pt x="0" y="137413"/>
                  </a:lnTo>
                  <a:close/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63" name="object 25">
            <a:extLst>
              <a:ext uri="{FF2B5EF4-FFF2-40B4-BE49-F238E27FC236}">
                <a16:creationId xmlns:a16="http://schemas.microsoft.com/office/drawing/2014/main" id="{53640561-D076-4D2D-9943-B1622FDAFFB5}"/>
              </a:ext>
            </a:extLst>
          </p:cNvPr>
          <p:cNvSpPr txBox="1"/>
          <p:nvPr/>
        </p:nvSpPr>
        <p:spPr>
          <a:xfrm>
            <a:off x="9788779" y="1508032"/>
            <a:ext cx="64960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TURT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Trebuchet MS"/>
            </a:endParaRPr>
          </a:p>
        </p:txBody>
      </p:sp>
      <p:sp>
        <p:nvSpPr>
          <p:cNvPr id="64" name="object 26">
            <a:extLst>
              <a:ext uri="{FF2B5EF4-FFF2-40B4-BE49-F238E27FC236}">
                <a16:creationId xmlns:a16="http://schemas.microsoft.com/office/drawing/2014/main" id="{B4DFFA3D-F6C1-4791-A148-D5789B112240}"/>
              </a:ext>
            </a:extLst>
          </p:cNvPr>
          <p:cNvSpPr/>
          <p:nvPr/>
        </p:nvSpPr>
        <p:spPr>
          <a:xfrm>
            <a:off x="3418332" y="965997"/>
            <a:ext cx="5174615" cy="76200"/>
          </a:xfrm>
          <a:custGeom>
            <a:avLst/>
            <a:gdLst/>
            <a:ahLst/>
            <a:cxnLst/>
            <a:rect l="l" t="t" r="r" b="b"/>
            <a:pathLst>
              <a:path w="5174615" h="76200">
                <a:moveTo>
                  <a:pt x="38100" y="0"/>
                </a:moveTo>
                <a:lnTo>
                  <a:pt x="23252" y="2988"/>
                </a:lnTo>
                <a:lnTo>
                  <a:pt x="11144" y="11144"/>
                </a:lnTo>
                <a:lnTo>
                  <a:pt x="2988" y="23252"/>
                </a:lnTo>
                <a:lnTo>
                  <a:pt x="0" y="38100"/>
                </a:lnTo>
                <a:lnTo>
                  <a:pt x="2988" y="52947"/>
                </a:lnTo>
                <a:lnTo>
                  <a:pt x="11144" y="65055"/>
                </a:lnTo>
                <a:lnTo>
                  <a:pt x="23252" y="73211"/>
                </a:lnTo>
                <a:lnTo>
                  <a:pt x="38100" y="76200"/>
                </a:lnTo>
                <a:lnTo>
                  <a:pt x="52947" y="73211"/>
                </a:lnTo>
                <a:lnTo>
                  <a:pt x="65055" y="65055"/>
                </a:lnTo>
                <a:lnTo>
                  <a:pt x="73211" y="52947"/>
                </a:lnTo>
                <a:lnTo>
                  <a:pt x="74921" y="44450"/>
                </a:lnTo>
                <a:lnTo>
                  <a:pt x="34543" y="44450"/>
                </a:lnTo>
                <a:lnTo>
                  <a:pt x="31750" y="41655"/>
                </a:lnTo>
                <a:lnTo>
                  <a:pt x="31750" y="34543"/>
                </a:lnTo>
                <a:lnTo>
                  <a:pt x="34543" y="31750"/>
                </a:lnTo>
                <a:lnTo>
                  <a:pt x="74921" y="31750"/>
                </a:lnTo>
                <a:lnTo>
                  <a:pt x="73211" y="23252"/>
                </a:lnTo>
                <a:lnTo>
                  <a:pt x="65055" y="11144"/>
                </a:lnTo>
                <a:lnTo>
                  <a:pt x="52947" y="2988"/>
                </a:lnTo>
                <a:lnTo>
                  <a:pt x="38100" y="0"/>
                </a:lnTo>
                <a:close/>
              </a:path>
              <a:path w="5174615" h="76200">
                <a:moveTo>
                  <a:pt x="5136515" y="0"/>
                </a:moveTo>
                <a:lnTo>
                  <a:pt x="5121667" y="2988"/>
                </a:lnTo>
                <a:lnTo>
                  <a:pt x="5109559" y="11144"/>
                </a:lnTo>
                <a:lnTo>
                  <a:pt x="5101403" y="23252"/>
                </a:lnTo>
                <a:lnTo>
                  <a:pt x="5098415" y="38100"/>
                </a:lnTo>
                <a:lnTo>
                  <a:pt x="5101403" y="52947"/>
                </a:lnTo>
                <a:lnTo>
                  <a:pt x="5109559" y="65055"/>
                </a:lnTo>
                <a:lnTo>
                  <a:pt x="5121667" y="73211"/>
                </a:lnTo>
                <a:lnTo>
                  <a:pt x="5136515" y="76200"/>
                </a:lnTo>
                <a:lnTo>
                  <a:pt x="5151308" y="73211"/>
                </a:lnTo>
                <a:lnTo>
                  <a:pt x="5163423" y="65055"/>
                </a:lnTo>
                <a:lnTo>
                  <a:pt x="5171608" y="52947"/>
                </a:lnTo>
                <a:lnTo>
                  <a:pt x="5173329" y="44450"/>
                </a:lnTo>
                <a:lnTo>
                  <a:pt x="5139944" y="44450"/>
                </a:lnTo>
                <a:lnTo>
                  <a:pt x="5142865" y="41655"/>
                </a:lnTo>
                <a:lnTo>
                  <a:pt x="5142865" y="34543"/>
                </a:lnTo>
                <a:lnTo>
                  <a:pt x="5139944" y="31750"/>
                </a:lnTo>
                <a:lnTo>
                  <a:pt x="5173329" y="31750"/>
                </a:lnTo>
                <a:lnTo>
                  <a:pt x="5171608" y="23252"/>
                </a:lnTo>
                <a:lnTo>
                  <a:pt x="5163423" y="11144"/>
                </a:lnTo>
                <a:lnTo>
                  <a:pt x="5151308" y="2988"/>
                </a:lnTo>
                <a:lnTo>
                  <a:pt x="5136515" y="0"/>
                </a:lnTo>
                <a:close/>
              </a:path>
              <a:path w="5174615" h="76200">
                <a:moveTo>
                  <a:pt x="74921" y="31750"/>
                </a:moveTo>
                <a:lnTo>
                  <a:pt x="34543" y="31750"/>
                </a:lnTo>
                <a:lnTo>
                  <a:pt x="31750" y="34543"/>
                </a:lnTo>
                <a:lnTo>
                  <a:pt x="31750" y="41655"/>
                </a:lnTo>
                <a:lnTo>
                  <a:pt x="34543" y="44450"/>
                </a:lnTo>
                <a:lnTo>
                  <a:pt x="74921" y="44450"/>
                </a:lnTo>
                <a:lnTo>
                  <a:pt x="76200" y="38100"/>
                </a:lnTo>
                <a:lnTo>
                  <a:pt x="74921" y="31750"/>
                </a:lnTo>
                <a:close/>
              </a:path>
              <a:path w="5174615" h="76200">
                <a:moveTo>
                  <a:pt x="5099693" y="31750"/>
                </a:moveTo>
                <a:lnTo>
                  <a:pt x="74921" y="31750"/>
                </a:lnTo>
                <a:lnTo>
                  <a:pt x="76200" y="38100"/>
                </a:lnTo>
                <a:lnTo>
                  <a:pt x="74921" y="44450"/>
                </a:lnTo>
                <a:lnTo>
                  <a:pt x="5099693" y="44450"/>
                </a:lnTo>
                <a:lnTo>
                  <a:pt x="5098415" y="38100"/>
                </a:lnTo>
                <a:lnTo>
                  <a:pt x="5099693" y="31750"/>
                </a:lnTo>
                <a:close/>
              </a:path>
              <a:path w="5174615" h="76200">
                <a:moveTo>
                  <a:pt x="5173329" y="31750"/>
                </a:moveTo>
                <a:lnTo>
                  <a:pt x="5139944" y="31750"/>
                </a:lnTo>
                <a:lnTo>
                  <a:pt x="5142865" y="34543"/>
                </a:lnTo>
                <a:lnTo>
                  <a:pt x="5142865" y="41655"/>
                </a:lnTo>
                <a:lnTo>
                  <a:pt x="5139944" y="44450"/>
                </a:lnTo>
                <a:lnTo>
                  <a:pt x="5173329" y="44450"/>
                </a:lnTo>
                <a:lnTo>
                  <a:pt x="5174615" y="38100"/>
                </a:lnTo>
                <a:lnTo>
                  <a:pt x="5173329" y="31750"/>
                </a:lnTo>
                <a:close/>
              </a:path>
            </a:pathLst>
          </a:custGeom>
          <a:solidFill>
            <a:srgbClr val="6D6E73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object 27">
            <a:extLst>
              <a:ext uri="{FF2B5EF4-FFF2-40B4-BE49-F238E27FC236}">
                <a16:creationId xmlns:a16="http://schemas.microsoft.com/office/drawing/2014/main" id="{F132425C-F483-474D-84A7-71B47495B1FE}"/>
              </a:ext>
            </a:extLst>
          </p:cNvPr>
          <p:cNvSpPr txBox="1"/>
          <p:nvPr/>
        </p:nvSpPr>
        <p:spPr>
          <a:xfrm>
            <a:off x="5327141" y="729904"/>
            <a:ext cx="135890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1" u="none" strike="noStrike" kern="1200" cap="none" spc="-5" normalizeH="0" baseline="0" noProof="0" dirty="0">
                <a:ln>
                  <a:noFill/>
                </a:ln>
                <a:solidFill>
                  <a:srgbClr val="565656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Cœur</a:t>
            </a:r>
            <a:r>
              <a:rPr kumimoji="0" sz="1400" b="0" i="1" u="none" strike="noStrike" kern="1200" cap="none" spc="-30" normalizeH="0" baseline="0" noProof="0" dirty="0">
                <a:ln>
                  <a:noFill/>
                </a:ln>
                <a:solidFill>
                  <a:srgbClr val="565656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sz="1400" b="0" i="1" u="none" strike="noStrike" kern="1200" cap="none" spc="-5" normalizeH="0" baseline="0" noProof="0" dirty="0">
                <a:ln>
                  <a:noFill/>
                </a:ln>
                <a:solidFill>
                  <a:srgbClr val="565656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du</a:t>
            </a:r>
            <a:r>
              <a:rPr kumimoji="0" sz="1400" b="0" i="1" u="none" strike="noStrike" kern="1200" cap="none" spc="-40" normalizeH="0" baseline="0" noProof="0" dirty="0">
                <a:ln>
                  <a:noFill/>
                </a:ln>
                <a:solidFill>
                  <a:srgbClr val="565656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sz="1400" b="0" i="1" u="none" strike="noStrike" kern="1200" cap="none" spc="-5" normalizeH="0" baseline="0" noProof="0" dirty="0">
                <a:ln>
                  <a:noFill/>
                </a:ln>
                <a:solidFill>
                  <a:srgbClr val="565656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modèle</a:t>
            </a: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Trebuchet MS"/>
            </a:endParaRPr>
          </a:p>
        </p:txBody>
      </p:sp>
      <p:sp>
        <p:nvSpPr>
          <p:cNvPr id="66" name="object 29">
            <a:extLst>
              <a:ext uri="{FF2B5EF4-FFF2-40B4-BE49-F238E27FC236}">
                <a16:creationId xmlns:a16="http://schemas.microsoft.com/office/drawing/2014/main" id="{6DBEFAAE-0800-4AFF-887A-6690490181A3}"/>
              </a:ext>
            </a:extLst>
          </p:cNvPr>
          <p:cNvSpPr txBox="1"/>
          <p:nvPr/>
        </p:nvSpPr>
        <p:spPr>
          <a:xfrm>
            <a:off x="719328" y="2323413"/>
            <a:ext cx="2333498" cy="395492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8600" marR="5080" lvl="0" indent="-216535" algn="just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29B974"/>
              </a:buClr>
              <a:buSzTx/>
              <a:buFontTx/>
              <a:buChar char="•"/>
              <a:tabLst>
                <a:tab pos="229235" algn="l"/>
              </a:tabLst>
              <a:defRPr/>
            </a:pPr>
            <a:r>
              <a:rPr kumimoji="0" lang="fr-FR" sz="1400" b="1" i="0" u="none" strike="noStrike" kern="1200" cap="none" spc="-10" normalizeH="0" baseline="0" noProof="0" dirty="0" err="1">
                <a:ln>
                  <a:noFill/>
                </a:ln>
                <a:solidFill>
                  <a:srgbClr val="565656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Cost</a:t>
            </a:r>
            <a:r>
              <a:rPr kumimoji="0" lang="fr-FR" sz="1400" b="1" i="0" u="none" strike="noStrike" kern="1200" cap="none" spc="-10" normalizeH="0" baseline="0" noProof="0" dirty="0">
                <a:ln>
                  <a:noFill/>
                </a:ln>
                <a:solidFill>
                  <a:srgbClr val="565656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plus </a:t>
            </a:r>
            <a:r>
              <a:rPr kumimoji="0" lang="fr-FR" sz="1400" b="0" i="0" u="none" strike="noStrike" kern="1200" cap="none" spc="-10" normalizeH="0" baseline="0" noProof="0" dirty="0">
                <a:ln>
                  <a:noFill/>
                </a:ln>
                <a:solidFill>
                  <a:srgbClr val="565656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(en anglais RORB):  conforme à l’esprit de la loi 48-15 et adaptée à la période de régulation de démarrage</a:t>
            </a:r>
          </a:p>
          <a:p>
            <a:pPr marL="228600" marR="5080" lvl="0" indent="-216535" algn="just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29B974"/>
              </a:buClr>
              <a:buSzTx/>
              <a:buFontTx/>
              <a:buChar char="•"/>
              <a:tabLst>
                <a:tab pos="229235" algn="l"/>
              </a:tabLst>
              <a:defRPr/>
            </a:pPr>
            <a:endParaRPr kumimoji="0" lang="fr-FR" sz="1400" b="0" i="0" u="none" strike="noStrike" kern="1200" cap="none" spc="-10" normalizeH="0" baseline="0" noProof="0" dirty="0">
              <a:ln>
                <a:noFill/>
              </a:ln>
              <a:solidFill>
                <a:srgbClr val="565656"/>
              </a:solidFill>
              <a:effectLst/>
              <a:uLnTx/>
              <a:uFillTx/>
              <a:latin typeface="Trebuchet MS"/>
              <a:ea typeface="+mn-ea"/>
              <a:cs typeface="Trebuchet MS"/>
            </a:endParaRPr>
          </a:p>
          <a:p>
            <a:pPr marL="228600" marR="5080" lvl="0" indent="-216535" algn="just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29B974"/>
              </a:buClr>
              <a:buSzTx/>
              <a:buFontTx/>
              <a:buChar char="•"/>
              <a:tabLst>
                <a:tab pos="229235" algn="l"/>
              </a:tabLst>
              <a:defRPr/>
            </a:pPr>
            <a:r>
              <a:rPr kumimoji="0" lang="fr-FR" sz="1400" b="0" i="0" u="none" strike="noStrike" kern="1200" cap="none" spc="-10" normalizeH="0" baseline="0" noProof="0" dirty="0">
                <a:ln>
                  <a:noFill/>
                </a:ln>
                <a:solidFill>
                  <a:srgbClr val="565656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Coûts à recouvrer: Charges d’exploitation, de capital, charges liées à l’investissement et celles relatives aux services systèmes</a:t>
            </a:r>
          </a:p>
          <a:p>
            <a:pPr marL="228600" marR="5080" lvl="0" indent="-216535" algn="just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29B974"/>
              </a:buClr>
              <a:buSzTx/>
              <a:buFontTx/>
              <a:buChar char="•"/>
              <a:tabLst>
                <a:tab pos="229235" algn="l"/>
              </a:tabLst>
              <a:defRPr/>
            </a:pPr>
            <a:endParaRPr kumimoji="0" lang="fr-FR" sz="1400" b="0" i="0" u="none" strike="noStrike" kern="1200" cap="none" spc="-10" normalizeH="0" baseline="0" noProof="0" dirty="0">
              <a:ln>
                <a:noFill/>
              </a:ln>
              <a:solidFill>
                <a:srgbClr val="565656"/>
              </a:solidFill>
              <a:effectLst/>
              <a:uLnTx/>
              <a:uFillTx/>
              <a:latin typeface="Trebuchet MS"/>
              <a:ea typeface="+mn-ea"/>
              <a:cs typeface="Trebuchet MS"/>
            </a:endParaRPr>
          </a:p>
          <a:p>
            <a:pPr marL="228600" marR="5080" lvl="0" indent="-216535" algn="just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29B974"/>
              </a:buClr>
              <a:buSzTx/>
              <a:buFontTx/>
              <a:buChar char="•"/>
              <a:tabLst>
                <a:tab pos="229235" algn="l"/>
              </a:tabLst>
              <a:defRPr/>
            </a:pPr>
            <a:r>
              <a:rPr kumimoji="0" lang="fr-FR" sz="1400" b="0" i="0" u="none" strike="noStrike" kern="1200" cap="none" spc="-10" normalizeH="0" baseline="0" noProof="0" dirty="0">
                <a:ln>
                  <a:noFill/>
                </a:ln>
                <a:solidFill>
                  <a:srgbClr val="565656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Première période de régulation: provisoire de 18 mois renouvelable une seule fois</a:t>
            </a:r>
          </a:p>
          <a:p>
            <a:pPr marL="228600" marR="5080" lvl="0" indent="-216535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29B974"/>
              </a:buClr>
              <a:buSzTx/>
              <a:buFontTx/>
              <a:buChar char="•"/>
              <a:tabLst>
                <a:tab pos="229235" algn="l"/>
              </a:tabLst>
              <a:defRPr/>
            </a:pP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Trebuchet MS"/>
            </a:endParaRPr>
          </a:p>
        </p:txBody>
      </p:sp>
      <p:sp>
        <p:nvSpPr>
          <p:cNvPr id="67" name="object 29">
            <a:extLst>
              <a:ext uri="{FF2B5EF4-FFF2-40B4-BE49-F238E27FC236}">
                <a16:creationId xmlns:a16="http://schemas.microsoft.com/office/drawing/2014/main" id="{2565261F-F6AC-414E-B91F-AF04B592AEAD}"/>
              </a:ext>
            </a:extLst>
          </p:cNvPr>
          <p:cNvSpPr txBox="1"/>
          <p:nvPr/>
        </p:nvSpPr>
        <p:spPr>
          <a:xfrm>
            <a:off x="3364992" y="2234018"/>
            <a:ext cx="2639568" cy="4726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lvl="0" indent="0" algn="ctr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29B974"/>
              </a:buClr>
              <a:buSzTx/>
              <a:buFontTx/>
              <a:buNone/>
              <a:tabLst>
                <a:tab pos="229235" algn="l"/>
              </a:tabLst>
              <a:defRPr/>
            </a:pPr>
            <a:r>
              <a:rPr kumimoji="0" lang="pt-BR" sz="1800" b="1" i="0" u="none" strike="noStrike" kern="1200" cap="none" spc="-10" normalizeH="0" baseline="0" noProof="0" dirty="0">
                <a:ln>
                  <a:noFill/>
                </a:ln>
                <a:solidFill>
                  <a:srgbClr val="A8B11C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R ≡ B • r + E + d + T</a:t>
            </a:r>
            <a:endParaRPr kumimoji="0" lang="fr-FR" sz="1800" b="1" i="0" u="none" strike="noStrike" kern="1200" cap="none" spc="-10" normalizeH="0" baseline="0" noProof="0" dirty="0">
              <a:ln>
                <a:noFill/>
              </a:ln>
              <a:solidFill>
                <a:srgbClr val="A8B11C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  <a:p>
            <a:pPr marL="12065" marR="508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9B974"/>
              </a:buClr>
              <a:buSzTx/>
              <a:buFontTx/>
              <a:buNone/>
              <a:tabLst>
                <a:tab pos="229235" algn="l"/>
              </a:tabLst>
              <a:defRPr/>
            </a:pPr>
            <a:endParaRPr kumimoji="0" lang="fr-FR" sz="1400" b="1" i="0" u="none" strike="noStrike" kern="1200" cap="none" spc="-10" normalizeH="0" baseline="0" noProof="0" dirty="0">
              <a:ln>
                <a:noFill/>
              </a:ln>
              <a:solidFill>
                <a:srgbClr val="A8B11C"/>
              </a:solidFill>
              <a:effectLst/>
              <a:uLnTx/>
              <a:uFillTx/>
              <a:latin typeface="Trebuchet MS"/>
              <a:ea typeface="+mn-ea"/>
              <a:cs typeface="Trebuchet MS"/>
            </a:endParaRPr>
          </a:p>
          <a:p>
            <a:pPr marL="12065" marR="508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9B974"/>
              </a:buClr>
              <a:buSzTx/>
              <a:buFontTx/>
              <a:buNone/>
              <a:tabLst>
                <a:tab pos="229235" algn="l"/>
              </a:tabLst>
              <a:defRPr/>
            </a:pPr>
            <a:r>
              <a:rPr kumimoji="0" lang="fr-FR" sz="1400" b="1" i="0" u="none" strike="noStrike" kern="1200" cap="none" spc="-10" normalizeH="0" baseline="0" noProof="0" dirty="0">
                <a:ln>
                  <a:noFill/>
                </a:ln>
                <a:solidFill>
                  <a:srgbClr val="A8B11C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R</a:t>
            </a:r>
            <a:r>
              <a:rPr kumimoji="0" lang="fr-FR" sz="1400" b="1" i="0" u="none" strike="noStrike" kern="1200" cap="none" spc="-10" normalizeH="0" baseline="0" noProof="0" dirty="0">
                <a:ln>
                  <a:noFill/>
                </a:ln>
                <a:solidFill>
                  <a:srgbClr val="565656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lang="fr-FR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:</a:t>
            </a:r>
            <a:r>
              <a:rPr kumimoji="0" lang="fr-FR" sz="1400" b="0" i="0" u="none" strike="noStrike" kern="1200" cap="none" spc="-10" normalizeH="0" baseline="0" noProof="0" dirty="0">
                <a:ln>
                  <a:noFill/>
                </a:ln>
                <a:solidFill>
                  <a:srgbClr val="565656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revenus autorisé pour l’année 1;</a:t>
            </a:r>
          </a:p>
          <a:p>
            <a:pPr marL="12065" marR="508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29B974"/>
              </a:buClr>
              <a:buSzTx/>
              <a:buFontTx/>
              <a:buNone/>
              <a:tabLst>
                <a:tab pos="229235" algn="l"/>
              </a:tabLst>
              <a:defRPr/>
            </a:pPr>
            <a:endParaRPr kumimoji="0" lang="fr-FR" sz="1400" b="0" i="0" u="none" strike="noStrike" kern="1200" cap="none" spc="-10" normalizeH="0" baseline="0" noProof="0" dirty="0">
              <a:ln>
                <a:noFill/>
              </a:ln>
              <a:solidFill>
                <a:srgbClr val="565656"/>
              </a:solidFill>
              <a:effectLst/>
              <a:uLnTx/>
              <a:uFillTx/>
              <a:latin typeface="Trebuchet MS"/>
              <a:ea typeface="+mn-ea"/>
              <a:cs typeface="Trebuchet MS"/>
            </a:endParaRPr>
          </a:p>
          <a:p>
            <a:pPr marL="12065" marR="508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29B974"/>
              </a:buClr>
              <a:buSzTx/>
              <a:buFontTx/>
              <a:buNone/>
              <a:tabLst>
                <a:tab pos="229235" algn="l"/>
              </a:tabLst>
              <a:defRPr/>
            </a:pPr>
            <a:r>
              <a:rPr kumimoji="0" lang="fr-FR" sz="1400" b="1" i="0" u="none" strike="noStrike" kern="1200" cap="none" spc="-10" normalizeH="0" baseline="0" noProof="0" dirty="0">
                <a:ln>
                  <a:noFill/>
                </a:ln>
                <a:solidFill>
                  <a:srgbClr val="A8B11C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B</a:t>
            </a:r>
            <a:r>
              <a:rPr kumimoji="0" lang="fr-FR" sz="1400" b="1" i="0" u="none" strike="noStrike" kern="1200" cap="none" spc="-10" normalizeH="0" baseline="0" noProof="0" dirty="0">
                <a:ln>
                  <a:noFill/>
                </a:ln>
                <a:solidFill>
                  <a:srgbClr val="565656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lang="fr-FR" sz="1400" b="0" i="0" u="none" strike="noStrike" kern="1200" cap="none" spc="-10" normalizeH="0" baseline="0" noProof="0" dirty="0">
                <a:ln>
                  <a:noFill/>
                </a:ln>
                <a:solidFill>
                  <a:srgbClr val="565656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: b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ase d’actifs régulé correspondant aux montants des actifs dédiés à l’activité de transport d’électricité</a:t>
            </a:r>
          </a:p>
          <a:p>
            <a:pPr marL="228600" marR="5080" lvl="0" indent="-216535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29B974"/>
              </a:buClr>
              <a:buSzTx/>
              <a:buFontTx/>
              <a:buChar char="•"/>
              <a:tabLst>
                <a:tab pos="229235" algn="l"/>
              </a:tabLst>
              <a:defRPr/>
            </a:pP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  <a:p>
            <a:pPr marL="12065" marR="508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29B974"/>
              </a:buClr>
              <a:buSzTx/>
              <a:buFontTx/>
              <a:buNone/>
              <a:tabLst>
                <a:tab pos="229235" algn="l"/>
              </a:tabLst>
              <a:defRPr/>
            </a:pPr>
            <a:r>
              <a:rPr kumimoji="0" lang="fr-FR" sz="1400" b="1" i="0" u="none" strike="noStrike" kern="1200" cap="none" spc="-10" normalizeH="0" baseline="0" noProof="0" dirty="0">
                <a:ln>
                  <a:noFill/>
                </a:ln>
                <a:solidFill>
                  <a:srgbClr val="A8B11C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r</a:t>
            </a:r>
            <a:r>
              <a:rPr kumimoji="0" lang="fr-FR" sz="1400" b="1" i="0" u="none" strike="noStrike" kern="1200" cap="none" spc="-10" normalizeH="0" baseline="0" noProof="0" dirty="0">
                <a:ln>
                  <a:noFill/>
                </a:ln>
                <a:solidFill>
                  <a:srgbClr val="565656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lang="fr-FR" sz="1400" b="0" i="0" u="none" strike="noStrike" kern="1200" cap="none" spc="-10" normalizeH="0" baseline="0" noProof="0" dirty="0">
                <a:ln>
                  <a:noFill/>
                </a:ln>
                <a:solidFill>
                  <a:srgbClr val="565656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: taux de rendement autorisé par l’ANRE</a:t>
            </a:r>
          </a:p>
          <a:p>
            <a:pPr marL="12065" marR="508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29B974"/>
              </a:buClr>
              <a:buSzTx/>
              <a:buFontTx/>
              <a:buNone/>
              <a:tabLst>
                <a:tab pos="229235" algn="l"/>
              </a:tabLst>
              <a:defRPr/>
            </a:pP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Trebuchet MS"/>
            </a:endParaRPr>
          </a:p>
          <a:p>
            <a:pPr marL="12065" marR="508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29B974"/>
              </a:buClr>
              <a:buSzTx/>
              <a:buFontTx/>
              <a:buNone/>
              <a:tabLst>
                <a:tab pos="229235" algn="l"/>
              </a:tabLst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A8B11C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E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  : coûts d’exploitation (fournitures, salaires, consommation intermédiaires pour une courte durée</a:t>
            </a:r>
          </a:p>
          <a:p>
            <a:pPr marL="12065" marR="508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29B974"/>
              </a:buClr>
              <a:buSzTx/>
              <a:buFontTx/>
              <a:buNone/>
              <a:tabLst>
                <a:tab pos="229235" algn="l"/>
              </a:tabLst>
              <a:defRPr/>
            </a:pP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srgbClr val="A8B11C"/>
              </a:solidFill>
              <a:effectLst/>
              <a:uLnTx/>
              <a:uFillTx/>
              <a:latin typeface="Trebuchet MS"/>
              <a:ea typeface="+mn-ea"/>
              <a:cs typeface="Trebuchet MS"/>
            </a:endParaRPr>
          </a:p>
          <a:p>
            <a:pPr marL="12065" marR="508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29B974"/>
              </a:buClr>
              <a:buSzTx/>
              <a:buFontTx/>
              <a:buNone/>
              <a:tabLst>
                <a:tab pos="229235" algn="l"/>
              </a:tabLst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A8B11C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T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: taxes </a:t>
            </a:r>
          </a:p>
          <a:p>
            <a:pPr marL="12065" marR="508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29B974"/>
              </a:buClr>
              <a:buSzTx/>
              <a:buFontTx/>
              <a:buNone/>
              <a:tabLst>
                <a:tab pos="229235" algn="l"/>
              </a:tabLst>
              <a:defRPr/>
            </a:pP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Trebuchet MS"/>
            </a:endParaRPr>
          </a:p>
          <a:p>
            <a:pPr marL="12065" marR="508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29B974"/>
              </a:buClr>
              <a:buSzTx/>
              <a:buFontTx/>
              <a:buNone/>
              <a:tabLst>
                <a:tab pos="229235" algn="l"/>
              </a:tabLst>
              <a:defRPr/>
            </a:pP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Trebuchet MS"/>
            </a:endParaRPr>
          </a:p>
        </p:txBody>
      </p:sp>
      <p:sp>
        <p:nvSpPr>
          <p:cNvPr id="68" name="object 29">
            <a:extLst>
              <a:ext uri="{FF2B5EF4-FFF2-40B4-BE49-F238E27FC236}">
                <a16:creationId xmlns:a16="http://schemas.microsoft.com/office/drawing/2014/main" id="{DE44CAD8-823B-4BFF-8CC3-9852959818AB}"/>
              </a:ext>
            </a:extLst>
          </p:cNvPr>
          <p:cNvSpPr txBox="1"/>
          <p:nvPr/>
        </p:nvSpPr>
        <p:spPr>
          <a:xfrm>
            <a:off x="6168517" y="2332897"/>
            <a:ext cx="2333498" cy="377282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lvl="0" indent="0" algn="just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29B974"/>
              </a:buClr>
              <a:buSzTx/>
              <a:buFontTx/>
              <a:buNone/>
              <a:tabLst>
                <a:tab pos="229235" algn="l"/>
              </a:tabLst>
              <a:defRPr/>
            </a:pPr>
            <a:r>
              <a:rPr kumimoji="0" lang="fr-FR" sz="1800" b="1" i="0" u="none" strike="noStrike" kern="1200" cap="none" spc="-10" normalizeH="0" baseline="0" noProof="0" dirty="0">
                <a:ln>
                  <a:noFill/>
                </a:ln>
                <a:solidFill>
                  <a:srgbClr val="A8B11C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r</a:t>
            </a:r>
            <a:r>
              <a:rPr kumimoji="0" lang="pt-BR" sz="1800" b="1" i="0" u="none" strike="noStrike" kern="1200" cap="none" spc="-10" normalizeH="0" baseline="0" noProof="0" dirty="0">
                <a:ln>
                  <a:noFill/>
                </a:ln>
                <a:solidFill>
                  <a:srgbClr val="A8B11C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</a:t>
            </a:r>
            <a:r>
              <a:rPr kumimoji="0" lang="pt-BR" sz="18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≡ </a:t>
            </a:r>
            <a:r>
              <a:rPr kumimoji="0" lang="fr-FR" sz="18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WACC</a:t>
            </a:r>
          </a:p>
          <a:p>
            <a:pPr marL="12065" marR="5080" lvl="0" indent="0" algn="just" defTabSz="36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9B974"/>
              </a:buClr>
              <a:buSzTx/>
              <a:buFontTx/>
              <a:buNone/>
              <a:tabLst>
                <a:tab pos="229235" algn="l"/>
              </a:tabLst>
              <a:defRPr/>
            </a:pPr>
            <a:r>
              <a:rPr kumimoji="0" lang="fr-FR" sz="1800" b="1" i="0" u="none" strike="noStrike" kern="1200" cap="none" spc="-10" normalizeH="0" baseline="0" noProof="0" dirty="0">
                <a:ln>
                  <a:noFill/>
                </a:ln>
                <a:solidFill>
                  <a:srgbClr val="A8B11C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</a:t>
            </a:r>
            <a:r>
              <a:rPr kumimoji="0" lang="fr-FR" sz="18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= </a:t>
            </a:r>
            <a:r>
              <a:rPr kumimoji="0" lang="fr-FR" sz="1800" b="1" i="0" u="none" strike="noStrike" kern="1200" cap="none" spc="-10" normalizeH="0" baseline="0" noProof="0" dirty="0">
                <a:ln>
                  <a:noFill/>
                </a:ln>
                <a:solidFill>
                  <a:srgbClr val="A8B11C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Rd x D/(D + E) +Re                x E/(D + E</a:t>
            </a:r>
            <a:r>
              <a:rPr kumimoji="0" lang="fr-FR" sz="1800" b="0" i="0" u="none" strike="noStrike" kern="1200" cap="none" spc="-10" normalizeH="0" baseline="0" noProof="0" dirty="0">
                <a:ln>
                  <a:noFill/>
                </a:ln>
                <a:solidFill>
                  <a:srgbClr val="565656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)</a:t>
            </a:r>
          </a:p>
          <a:p>
            <a:pPr marL="228600" marR="5080" lvl="0" indent="-216535" algn="just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29B974"/>
              </a:buClr>
              <a:buSzTx/>
              <a:buFontTx/>
              <a:buChar char="•"/>
              <a:tabLst>
                <a:tab pos="229235" algn="l"/>
              </a:tabLst>
              <a:defRPr/>
            </a:pPr>
            <a:endParaRPr kumimoji="0" lang="fr-FR" sz="1400" b="0" i="0" u="none" strike="noStrike" kern="1200" cap="none" spc="-10" normalizeH="0" baseline="0" noProof="0" dirty="0">
              <a:ln>
                <a:noFill/>
              </a:ln>
              <a:solidFill>
                <a:srgbClr val="565656"/>
              </a:solidFill>
              <a:effectLst/>
              <a:uLnTx/>
              <a:uFillTx/>
              <a:latin typeface="Trebuchet MS"/>
              <a:ea typeface="+mn-ea"/>
              <a:cs typeface="Trebuchet MS"/>
            </a:endParaRPr>
          </a:p>
          <a:p>
            <a:pPr marL="12065" marR="5080" lvl="0" indent="0" algn="just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29B974"/>
              </a:buClr>
              <a:buSzTx/>
              <a:buFontTx/>
              <a:buNone/>
              <a:tabLst>
                <a:tab pos="229235" algn="l"/>
              </a:tabLst>
              <a:defRPr/>
            </a:pPr>
            <a:r>
              <a:rPr kumimoji="0" lang="fr-FR" sz="1400" b="1" i="0" u="none" strike="noStrike" kern="1200" cap="none" spc="-10" normalizeH="0" baseline="0" noProof="0" dirty="0">
                <a:ln>
                  <a:noFill/>
                </a:ln>
                <a:solidFill>
                  <a:srgbClr val="A8B11C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R</a:t>
            </a:r>
            <a:r>
              <a:rPr kumimoji="0" lang="fr-FR" sz="1400" b="1" i="0" u="none" strike="noStrike" kern="1200" cap="none" spc="-10" normalizeH="0" baseline="-25000" noProof="0" dirty="0">
                <a:ln>
                  <a:noFill/>
                </a:ln>
                <a:solidFill>
                  <a:srgbClr val="A8B11C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d</a:t>
            </a:r>
            <a:r>
              <a:rPr kumimoji="0" lang="fr-FR" sz="1400" b="1" i="0" u="none" strike="noStrike" kern="1200" cap="none" spc="-10" normalizeH="0" baseline="0" noProof="0" dirty="0">
                <a:ln>
                  <a:noFill/>
                </a:ln>
                <a:solidFill>
                  <a:srgbClr val="565656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: coût de la dette</a:t>
            </a:r>
            <a:endParaRPr kumimoji="0" lang="fr-FR" sz="1400" b="0" i="0" u="none" strike="noStrike" kern="1200" cap="none" spc="-10" normalizeH="0" baseline="0" noProof="0" dirty="0">
              <a:ln>
                <a:noFill/>
              </a:ln>
              <a:solidFill>
                <a:srgbClr val="565656"/>
              </a:solidFill>
              <a:effectLst/>
              <a:uLnTx/>
              <a:uFillTx/>
              <a:latin typeface="Trebuchet MS"/>
              <a:ea typeface="+mn-ea"/>
              <a:cs typeface="Trebuchet MS"/>
            </a:endParaRPr>
          </a:p>
          <a:p>
            <a:pPr marL="228600" marR="5080" lvl="0" indent="-216535" algn="just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29B974"/>
              </a:buClr>
              <a:buSzTx/>
              <a:buFontTx/>
              <a:buChar char="•"/>
              <a:tabLst>
                <a:tab pos="229235" algn="l"/>
              </a:tabLst>
              <a:defRPr/>
            </a:pPr>
            <a:endParaRPr kumimoji="0" lang="fr-FR" sz="1400" b="0" i="0" u="none" strike="noStrike" kern="1200" cap="none" spc="-10" normalizeH="0" baseline="0" noProof="0" dirty="0">
              <a:ln>
                <a:noFill/>
              </a:ln>
              <a:solidFill>
                <a:srgbClr val="565656"/>
              </a:solidFill>
              <a:effectLst/>
              <a:uLnTx/>
              <a:uFillTx/>
              <a:latin typeface="Trebuchet MS"/>
              <a:ea typeface="+mn-ea"/>
              <a:cs typeface="Trebuchet MS"/>
            </a:endParaRPr>
          </a:p>
          <a:p>
            <a:pPr marL="12065" marR="5080" lvl="0" indent="0" algn="just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29B974"/>
              </a:buClr>
              <a:buSzTx/>
              <a:buFontTx/>
              <a:buNone/>
              <a:tabLst>
                <a:tab pos="229235" algn="l"/>
              </a:tabLst>
              <a:defRPr/>
            </a:pPr>
            <a:r>
              <a:rPr kumimoji="0" lang="fr-FR" sz="1400" b="1" i="0" u="none" strike="noStrike" kern="1200" cap="none" spc="-10" normalizeH="0" baseline="0" noProof="0" dirty="0">
                <a:ln>
                  <a:noFill/>
                </a:ln>
                <a:solidFill>
                  <a:srgbClr val="A8B11C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R</a:t>
            </a:r>
            <a:r>
              <a:rPr kumimoji="0" lang="fr-FR" sz="1400" b="1" i="0" u="none" strike="noStrike" kern="1200" cap="none" spc="-10" normalizeH="0" baseline="-25000" noProof="0" dirty="0">
                <a:ln>
                  <a:noFill/>
                </a:ln>
                <a:solidFill>
                  <a:srgbClr val="A8B11C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e</a:t>
            </a:r>
            <a:r>
              <a:rPr kumimoji="0" lang="fr-FR" sz="1400" b="1" i="0" u="none" strike="noStrike" kern="1200" cap="none" spc="-10" normalizeH="0" baseline="0" noProof="0" dirty="0">
                <a:ln>
                  <a:noFill/>
                </a:ln>
                <a:solidFill>
                  <a:srgbClr val="A8B11C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: </a:t>
            </a:r>
            <a:r>
              <a:rPr kumimoji="0" lang="fr-FR" sz="1400" b="0" i="0" u="none" strike="noStrike" kern="1200" cap="none" spc="-10" normalizeH="0" baseline="0" noProof="0" dirty="0">
                <a:ln>
                  <a:noFill/>
                </a:ln>
                <a:solidFill>
                  <a:srgbClr val="565656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rendement du capital autorisé par l’ANRE</a:t>
            </a:r>
          </a:p>
          <a:p>
            <a:pPr marL="12065" marR="5080" lvl="0" indent="0" algn="just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29B974"/>
              </a:buClr>
              <a:buSzTx/>
              <a:buFontTx/>
              <a:buNone/>
              <a:tabLst>
                <a:tab pos="229235" algn="l"/>
              </a:tabLst>
              <a:defRPr/>
            </a:pPr>
            <a:r>
              <a:rPr kumimoji="0" lang="fr-FR" sz="1400" b="0" i="0" u="none" strike="noStrike" kern="1200" cap="none" spc="-10" normalizeH="0" baseline="0" noProof="0" dirty="0">
                <a:ln>
                  <a:noFill/>
                </a:ln>
                <a:solidFill>
                  <a:srgbClr val="565656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	</a:t>
            </a:r>
            <a:r>
              <a:rPr kumimoji="0" lang="fr-FR" sz="1400" b="1" i="0" u="none" strike="noStrike" kern="1200" cap="none" spc="-10" normalizeH="0" baseline="0" noProof="0" dirty="0">
                <a:ln>
                  <a:noFill/>
                </a:ln>
                <a:solidFill>
                  <a:srgbClr val="A8B11C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Re =  Rf + ße (Rm-Rf)</a:t>
            </a:r>
          </a:p>
          <a:p>
            <a:pPr marL="12065" marR="5080" lvl="0" indent="0" algn="just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29B974"/>
              </a:buClr>
              <a:buSzTx/>
              <a:buFontTx/>
              <a:buNone/>
              <a:tabLst>
                <a:tab pos="229235" algn="l"/>
              </a:tabLst>
              <a:defRPr/>
            </a:pPr>
            <a:endParaRPr kumimoji="0" lang="fr-FR" sz="1400" b="1" i="0" u="none" strike="noStrike" kern="1200" cap="none" spc="-10" normalizeH="0" baseline="0" noProof="0" dirty="0">
              <a:ln>
                <a:noFill/>
              </a:ln>
              <a:solidFill>
                <a:srgbClr val="A8B11C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  <a:p>
            <a:pPr marL="12065" marR="5080" lvl="0" indent="0" algn="just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29B974"/>
              </a:buClr>
              <a:buSzTx/>
              <a:buFontTx/>
              <a:buNone/>
              <a:tabLst>
                <a:tab pos="229235" algn="l"/>
              </a:tabLst>
              <a:defRPr/>
            </a:pPr>
            <a:r>
              <a:rPr kumimoji="0" lang="fr-FR" sz="1400" b="1" i="0" u="none" strike="noStrike" kern="1200" cap="none" spc="-10" normalizeH="0" baseline="0" noProof="0" dirty="0">
                <a:ln>
                  <a:noFill/>
                </a:ln>
                <a:solidFill>
                  <a:srgbClr val="A8B11C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D: </a:t>
            </a:r>
            <a:r>
              <a:rPr kumimoji="0" lang="fr-FR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dette</a:t>
            </a:r>
            <a:r>
              <a:rPr kumimoji="0" lang="fr-FR" sz="1400" b="0" i="0" u="none" strike="noStrike" kern="1200" cap="none" spc="-10" normalizeH="0" baseline="0" noProof="0" dirty="0">
                <a:ln>
                  <a:noFill/>
                </a:ln>
                <a:solidFill>
                  <a:srgbClr val="A8B11C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 </a:t>
            </a:r>
            <a:r>
              <a:rPr kumimoji="0" lang="fr-FR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totale de l’activité du transport</a:t>
            </a:r>
          </a:p>
          <a:p>
            <a:pPr marL="12065" marR="5080" lvl="0" indent="0" algn="just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29B974"/>
              </a:buClr>
              <a:buSzTx/>
              <a:buFontTx/>
              <a:buNone/>
              <a:tabLst>
                <a:tab pos="229235" algn="l"/>
              </a:tabLst>
              <a:defRPr/>
            </a:pPr>
            <a:endParaRPr kumimoji="0" lang="fr-FR" sz="1400" b="1" i="0" u="none" strike="noStrike" kern="1200" cap="none" spc="-10" normalizeH="0" baseline="0" noProof="0" dirty="0">
              <a:ln>
                <a:noFill/>
              </a:ln>
              <a:solidFill>
                <a:srgbClr val="A8B11C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  <a:p>
            <a:pPr marL="12065" marR="5080" lvl="0" indent="0" algn="just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29B974"/>
              </a:buClr>
              <a:buSzTx/>
              <a:buFontTx/>
              <a:buNone/>
              <a:tabLst>
                <a:tab pos="229235" algn="l"/>
              </a:tabLst>
              <a:defRPr/>
            </a:pPr>
            <a:r>
              <a:rPr kumimoji="0" lang="fr-FR" sz="1400" b="1" i="0" u="none" strike="noStrike" kern="1200" cap="none" spc="-10" normalizeH="0" baseline="0" noProof="0" dirty="0">
                <a:ln>
                  <a:noFill/>
                </a:ln>
                <a:solidFill>
                  <a:srgbClr val="A8B11C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E: </a:t>
            </a:r>
            <a:r>
              <a:rPr kumimoji="0" lang="fr-FR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capitaux propres dédiés à l’activité de transport</a:t>
            </a:r>
          </a:p>
          <a:p>
            <a:pPr marL="228600" marR="5080" lvl="0" indent="-216535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29B974"/>
              </a:buClr>
              <a:buSzTx/>
              <a:buFontTx/>
              <a:buChar char="•"/>
              <a:tabLst>
                <a:tab pos="229235" algn="l"/>
              </a:tabLst>
              <a:defRPr/>
            </a:pPr>
            <a:endParaRPr kumimoji="0" sz="1400" b="1" i="0" u="none" strike="noStrike" kern="1200" cap="none" spc="-10" normalizeH="0" baseline="0" noProof="0" dirty="0">
              <a:ln>
                <a:noFill/>
              </a:ln>
              <a:solidFill>
                <a:srgbClr val="A8B11C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69" name="object 29">
            <a:extLst>
              <a:ext uri="{FF2B5EF4-FFF2-40B4-BE49-F238E27FC236}">
                <a16:creationId xmlns:a16="http://schemas.microsoft.com/office/drawing/2014/main" id="{56E72127-F590-4DD9-A4A3-BA1B15333F3C}"/>
              </a:ext>
            </a:extLst>
          </p:cNvPr>
          <p:cNvSpPr txBox="1"/>
          <p:nvPr/>
        </p:nvSpPr>
        <p:spPr>
          <a:xfrm>
            <a:off x="8932164" y="2332897"/>
            <a:ext cx="2333498" cy="245964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8600" marR="5080" lvl="0" indent="-216535" algn="just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29B974"/>
              </a:buClr>
              <a:buSzTx/>
              <a:buFontTx/>
              <a:buChar char="•"/>
              <a:tabLst>
                <a:tab pos="229235" algn="l"/>
              </a:tabLst>
              <a:defRPr/>
            </a:pPr>
            <a:r>
              <a:rPr kumimoji="0" lang="fr-FR" sz="1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Le GRT prépare la balance globale de l’énergie transmise dans le réseau de transport</a:t>
            </a:r>
          </a:p>
          <a:p>
            <a:pPr marL="228600" marR="5080" lvl="0" indent="-216535" algn="just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29B974"/>
              </a:buClr>
              <a:buSzTx/>
              <a:buFontTx/>
              <a:buChar char="•"/>
              <a:tabLst>
                <a:tab pos="229235" algn="l"/>
              </a:tabLst>
              <a:defRPr/>
            </a:pPr>
            <a:endParaRPr kumimoji="0" lang="fr-FR" sz="1400" b="0" i="0" u="none" strike="noStrike" kern="1200" cap="none" spc="-10" normalizeH="0" baseline="0" noProof="0" dirty="0">
              <a:ln>
                <a:noFill/>
              </a:ln>
              <a:solidFill>
                <a:srgbClr val="565656"/>
              </a:solidFill>
              <a:effectLst/>
              <a:uLnTx/>
              <a:uFillTx/>
              <a:latin typeface="Trebuchet MS"/>
              <a:ea typeface="+mn-ea"/>
              <a:cs typeface="Trebuchet MS"/>
            </a:endParaRPr>
          </a:p>
          <a:p>
            <a:pPr marL="228600" marR="5080" lvl="0" indent="-216535" algn="just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29B974"/>
              </a:buClr>
              <a:buSzTx/>
              <a:buFontTx/>
              <a:buChar char="•"/>
              <a:tabLst>
                <a:tab pos="229235" algn="l"/>
              </a:tabLst>
              <a:defRPr/>
            </a:pPr>
            <a:r>
              <a:rPr kumimoji="0" lang="fr-FR" sz="1400" b="1" i="0" u="none" strike="noStrike" kern="1200" cap="none" spc="-10" normalizeH="0" baseline="0" noProof="0" dirty="0">
                <a:ln>
                  <a:noFill/>
                </a:ln>
                <a:solidFill>
                  <a:srgbClr val="565656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E</a:t>
            </a:r>
            <a:r>
              <a:rPr kumimoji="0" lang="fr-FR" sz="1400" b="0" i="0" u="none" strike="noStrike" kern="1200" cap="none" spc="-10" normalizeH="0" baseline="-25000" noProof="0" dirty="0">
                <a:ln>
                  <a:noFill/>
                </a:ln>
                <a:solidFill>
                  <a:srgbClr val="565656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TAT</a:t>
            </a:r>
            <a:r>
              <a:rPr kumimoji="0" lang="fr-FR" sz="1400" b="0" i="0" u="none" strike="noStrike" kern="1200" cap="none" spc="-10" normalizeH="0" baseline="0" noProof="0" dirty="0">
                <a:ln>
                  <a:noFill/>
                </a:ln>
                <a:solidFill>
                  <a:srgbClr val="565656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= </a:t>
            </a:r>
            <a:r>
              <a:rPr kumimoji="0" lang="fr-FR" sz="1400" b="1" i="0" u="none" strike="noStrike" kern="1200" cap="none" spc="-10" normalizeH="0" baseline="0" noProof="0" dirty="0">
                <a:ln>
                  <a:noFill/>
                </a:ln>
                <a:solidFill>
                  <a:srgbClr val="565656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E</a:t>
            </a:r>
            <a:r>
              <a:rPr kumimoji="0" lang="fr-FR" sz="1400" b="0" i="0" u="none" strike="noStrike" kern="1200" cap="none" spc="-10" normalizeH="0" baseline="-25000" noProof="0" dirty="0">
                <a:ln>
                  <a:noFill/>
                </a:ln>
                <a:solidFill>
                  <a:srgbClr val="565656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Facturées</a:t>
            </a:r>
            <a:r>
              <a:rPr kumimoji="0" lang="fr-FR" sz="1400" b="0" i="0" u="none" strike="noStrike" kern="1200" cap="none" spc="-10" normalizeH="0" baseline="0" noProof="0" dirty="0">
                <a:ln>
                  <a:noFill/>
                </a:ln>
                <a:solidFill>
                  <a:srgbClr val="565656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+</a:t>
            </a:r>
            <a:r>
              <a:rPr kumimoji="0" lang="fr-FR" sz="1400" b="1" i="0" u="none" strike="noStrike" kern="1200" cap="none" spc="-10" normalizeH="0" baseline="0" noProof="0" dirty="0">
                <a:ln>
                  <a:noFill/>
                </a:ln>
                <a:solidFill>
                  <a:srgbClr val="565656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E</a:t>
            </a:r>
            <a:r>
              <a:rPr kumimoji="0" lang="fr-FR" sz="1400" b="0" i="0" u="none" strike="noStrike" kern="1200" cap="none" spc="-10" normalizeH="0" baseline="-25000" noProof="0" dirty="0">
                <a:ln>
                  <a:noFill/>
                </a:ln>
                <a:solidFill>
                  <a:srgbClr val="565656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pertes réseau transport </a:t>
            </a:r>
            <a:r>
              <a:rPr kumimoji="0" lang="fr-FR" sz="1400" b="0" i="0" u="none" strike="noStrike" kern="1200" cap="none" spc="-10" normalizeH="0" baseline="0" noProof="0" dirty="0">
                <a:ln>
                  <a:noFill/>
                </a:ln>
                <a:solidFill>
                  <a:srgbClr val="565656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+ </a:t>
            </a:r>
            <a:r>
              <a:rPr kumimoji="0" lang="fr-FR" sz="1400" b="1" i="0" u="none" strike="noStrike" kern="1200" cap="none" spc="-10" normalizeH="0" baseline="0" noProof="0" dirty="0">
                <a:ln>
                  <a:noFill/>
                </a:ln>
                <a:solidFill>
                  <a:srgbClr val="565656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E</a:t>
            </a:r>
            <a:r>
              <a:rPr kumimoji="0" lang="fr-FR" sz="1400" b="0" i="0" u="none" strike="noStrike" kern="1200" cap="none" spc="-10" normalizeH="0" baseline="-25000" noProof="0" dirty="0">
                <a:ln>
                  <a:noFill/>
                </a:ln>
                <a:solidFill>
                  <a:srgbClr val="565656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Tech</a:t>
            </a:r>
          </a:p>
          <a:p>
            <a:pPr marL="228600" marR="5080" lvl="0" indent="-216535" algn="just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29B974"/>
              </a:buClr>
              <a:buSzTx/>
              <a:buFontTx/>
              <a:buChar char="•"/>
              <a:tabLst>
                <a:tab pos="229235" algn="l"/>
              </a:tabLst>
              <a:defRPr/>
            </a:pPr>
            <a:endParaRPr kumimoji="0" lang="fr-FR" sz="1400" b="0" i="0" u="none" strike="noStrike" kern="1200" cap="none" spc="-10" normalizeH="0" baseline="0" noProof="0" dirty="0">
              <a:ln>
                <a:noFill/>
              </a:ln>
              <a:solidFill>
                <a:srgbClr val="565656"/>
              </a:solidFill>
              <a:effectLst/>
              <a:uLnTx/>
              <a:uFillTx/>
              <a:latin typeface="Trebuchet MS"/>
              <a:ea typeface="+mn-ea"/>
              <a:cs typeface="Trebuchet MS"/>
            </a:endParaRPr>
          </a:p>
          <a:p>
            <a:pPr marL="12065" marR="5080" lvl="0" indent="0" algn="just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29B974"/>
              </a:buClr>
              <a:buSzTx/>
              <a:buFontTx/>
              <a:buNone/>
              <a:tabLst>
                <a:tab pos="229235" algn="l"/>
              </a:tabLst>
              <a:defRPr/>
            </a:pPr>
            <a:r>
              <a:rPr kumimoji="0" lang="fr-FR" sz="1400" b="0" i="0" u="none" strike="noStrike" kern="1200" cap="none" spc="-10" normalizeH="0" baseline="0" noProof="0" dirty="0">
                <a:ln>
                  <a:noFill/>
                </a:ln>
                <a:solidFill>
                  <a:srgbClr val="A8B11C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  </a:t>
            </a:r>
            <a:endParaRPr kumimoji="0" lang="fr-FR" sz="1400" b="0" i="0" u="none" strike="noStrike" kern="1200" cap="none" spc="-10" normalizeH="0" baseline="0" noProof="0" dirty="0">
              <a:ln>
                <a:noFill/>
              </a:ln>
              <a:solidFill>
                <a:srgbClr val="565656"/>
              </a:solidFill>
              <a:effectLst/>
              <a:uLnTx/>
              <a:uFillTx/>
              <a:latin typeface="Trebuchet MS"/>
              <a:ea typeface="+mn-ea"/>
              <a:cs typeface="Trebuchet MS"/>
            </a:endParaRPr>
          </a:p>
          <a:p>
            <a:pPr marL="12065" marR="5080" lvl="0" indent="0" algn="just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29B974"/>
              </a:buClr>
              <a:buSzTx/>
              <a:buFontTx/>
              <a:buNone/>
              <a:tabLst>
                <a:tab pos="229235" algn="l"/>
              </a:tabLst>
              <a:defRPr/>
            </a:pPr>
            <a:endParaRPr kumimoji="0" lang="fr-FR" sz="1400" b="0" i="0" u="none" strike="noStrike" kern="1200" cap="none" spc="-10" normalizeH="0" baseline="0" noProof="0" dirty="0">
              <a:ln>
                <a:noFill/>
              </a:ln>
              <a:solidFill>
                <a:srgbClr val="565656"/>
              </a:solidFill>
              <a:effectLst/>
              <a:uLnTx/>
              <a:uFillTx/>
              <a:latin typeface="Trebuchet MS"/>
              <a:ea typeface="+mn-ea"/>
              <a:cs typeface="Trebuchet MS"/>
            </a:endParaRPr>
          </a:p>
          <a:p>
            <a:pPr marL="228600" marR="5080" lvl="0" indent="-216535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29B974"/>
              </a:buClr>
              <a:buSzTx/>
              <a:buFontTx/>
              <a:buChar char="•"/>
              <a:tabLst>
                <a:tab pos="229235" algn="l"/>
              </a:tabLst>
              <a:defRPr/>
            </a:pP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Trebuchet MS"/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4F3FB90A-290F-478A-B7B3-0A56CC58B0BB}"/>
              </a:ext>
            </a:extLst>
          </p:cNvPr>
          <p:cNvSpPr/>
          <p:nvPr/>
        </p:nvSpPr>
        <p:spPr>
          <a:xfrm>
            <a:off x="9202166" y="4300878"/>
            <a:ext cx="2360930" cy="1155042"/>
          </a:xfrm>
          <a:prstGeom prst="rect">
            <a:avLst/>
          </a:prstGeom>
          <a:noFill/>
          <a:ln w="476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88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-10" normalizeH="0" baseline="0" noProof="0" dirty="0">
                <a:ln>
                  <a:noFill/>
                </a:ln>
                <a:solidFill>
                  <a:srgbClr val="A8B11C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TURT</a:t>
            </a:r>
            <a:r>
              <a:rPr kumimoji="0" lang="fr-FR" sz="2400" b="0" i="0" u="none" strike="noStrike" kern="1200" cap="none" spc="-10" normalizeH="0" baseline="0" noProof="0" dirty="0">
                <a:ln>
                  <a:noFill/>
                </a:ln>
                <a:solidFill>
                  <a:srgbClr val="565656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= R/E</a:t>
            </a:r>
            <a:r>
              <a:rPr kumimoji="0" lang="fr-FR" sz="2400" b="0" i="0" u="none" strike="noStrike" kern="1200" cap="none" spc="-10" normalizeH="0" baseline="-25000" noProof="0" dirty="0">
                <a:ln>
                  <a:noFill/>
                </a:ln>
                <a:solidFill>
                  <a:srgbClr val="565656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TAT </a:t>
            </a:r>
            <a:r>
              <a:rPr kumimoji="0" lang="fr-FR" sz="2400" b="0" i="0" u="none" strike="noStrike" kern="1200" cap="none" spc="-10" normalizeH="0" baseline="0" noProof="0" dirty="0">
                <a:ln>
                  <a:noFill/>
                </a:ln>
                <a:solidFill>
                  <a:srgbClr val="565656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(MAD/KWh)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47967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71A7175-4F0C-4E4D-8963-E487365869B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6000">
                <a:schemeClr val="tx1"/>
              </a:gs>
              <a:gs pos="83000">
                <a:srgbClr val="002060"/>
              </a:gs>
              <a:gs pos="100000">
                <a:srgbClr val="00206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Bahnschrift" panose="020B0502040204020203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3A2CC81-7FA0-42B0-AE4C-4BFBE3FC5A70}"/>
              </a:ext>
            </a:extLst>
          </p:cNvPr>
          <p:cNvSpPr txBox="1"/>
          <p:nvPr/>
        </p:nvSpPr>
        <p:spPr>
          <a:xfrm>
            <a:off x="2819400" y="2152739"/>
            <a:ext cx="6553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  <a:latin typeface="Bahnschrift" panose="020B0502040204020203" pitchFamily="34" charset="0"/>
              </a:rPr>
              <a:t>MERCI POUR VOTRE ATTENTION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92674AE-7C52-4BBB-A0E8-4214E0D133D5}"/>
              </a:ext>
            </a:extLst>
          </p:cNvPr>
          <p:cNvSpPr txBox="1"/>
          <p:nvPr/>
        </p:nvSpPr>
        <p:spPr>
          <a:xfrm>
            <a:off x="5893892" y="5615486"/>
            <a:ext cx="60007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400" b="1" dirty="0">
                <a:solidFill>
                  <a:srgbClr val="00B050"/>
                </a:solidFill>
                <a:latin typeface="Bahnschrift" panose="020B0502040204020203" pitchFamily="34" charset="0"/>
                <a:cs typeface="Cairo" panose="00000500000000000000" pitchFamily="2" charset="-78"/>
              </a:rPr>
              <a:t>Dr. Khalid HENNIOUI</a:t>
            </a:r>
            <a:br>
              <a:rPr lang="fr-FR" sz="2400" b="1" dirty="0">
                <a:solidFill>
                  <a:schemeClr val="bg1"/>
                </a:solidFill>
                <a:latin typeface="Bahnschrift" panose="020B0502040204020203" pitchFamily="34" charset="0"/>
                <a:cs typeface="Cairo" panose="00000500000000000000" pitchFamily="2" charset="-78"/>
              </a:rPr>
            </a:br>
            <a:r>
              <a:rPr lang="fr-FR" sz="2400" b="1" dirty="0">
                <a:solidFill>
                  <a:schemeClr val="bg1"/>
                </a:solidFill>
                <a:latin typeface="Bahnschrift" panose="020B0502040204020203" pitchFamily="34" charset="0"/>
                <a:cs typeface="Cairo" panose="00000500000000000000" pitchFamily="2" charset="-78"/>
              </a:rPr>
              <a:t>Membre du Conseil de l’ANRE</a:t>
            </a:r>
            <a:endParaRPr lang="en-US" sz="2400" dirty="0">
              <a:solidFill>
                <a:schemeClr val="bg1"/>
              </a:solidFill>
              <a:latin typeface="Bahnschrift" panose="020B0502040204020203" pitchFamily="34" charset="0"/>
              <a:cs typeface="Cairo" panose="00000500000000000000" pitchFamily="2" charset="-78"/>
            </a:endParaRPr>
          </a:p>
        </p:txBody>
      </p:sp>
      <p:grpSp>
        <p:nvGrpSpPr>
          <p:cNvPr id="3" name="object 7">
            <a:extLst>
              <a:ext uri="{FF2B5EF4-FFF2-40B4-BE49-F238E27FC236}">
                <a16:creationId xmlns:a16="http://schemas.microsoft.com/office/drawing/2014/main" id="{294AC597-EA65-1501-8FF1-DC23ED449C2F}"/>
              </a:ext>
            </a:extLst>
          </p:cNvPr>
          <p:cNvGrpSpPr/>
          <p:nvPr/>
        </p:nvGrpSpPr>
        <p:grpSpPr>
          <a:xfrm>
            <a:off x="490937" y="516334"/>
            <a:ext cx="1023262" cy="1118194"/>
            <a:chOff x="8236831" y="457206"/>
            <a:chExt cx="1023262" cy="1118194"/>
          </a:xfrm>
        </p:grpSpPr>
        <p:pic>
          <p:nvPicPr>
            <p:cNvPr id="12" name="object 11">
              <a:extLst>
                <a:ext uri="{FF2B5EF4-FFF2-40B4-BE49-F238E27FC236}">
                  <a16:creationId xmlns:a16="http://schemas.microsoft.com/office/drawing/2014/main" id="{16E56148-B3D4-6BF5-4236-6FDC4E004050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654666" y="729128"/>
              <a:ext cx="188807" cy="37522"/>
            </a:xfrm>
            <a:prstGeom prst="rect">
              <a:avLst/>
            </a:prstGeom>
          </p:spPr>
        </p:pic>
        <p:pic>
          <p:nvPicPr>
            <p:cNvPr id="13" name="object 12">
              <a:extLst>
                <a:ext uri="{FF2B5EF4-FFF2-40B4-BE49-F238E27FC236}">
                  <a16:creationId xmlns:a16="http://schemas.microsoft.com/office/drawing/2014/main" id="{AF647540-AF72-A52F-9ABE-9D05E7ED49AA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657043" y="734314"/>
              <a:ext cx="185762" cy="32004"/>
            </a:xfrm>
            <a:prstGeom prst="rect">
              <a:avLst/>
            </a:prstGeom>
          </p:spPr>
        </p:pic>
        <p:pic>
          <p:nvPicPr>
            <p:cNvPr id="14" name="object 13">
              <a:extLst>
                <a:ext uri="{FF2B5EF4-FFF2-40B4-BE49-F238E27FC236}">
                  <a16:creationId xmlns:a16="http://schemas.microsoft.com/office/drawing/2014/main" id="{DE150BB4-0C35-5E7F-7C4C-01B6B5061FCF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581351" y="546385"/>
              <a:ext cx="273530" cy="205125"/>
            </a:xfrm>
            <a:prstGeom prst="rect">
              <a:avLst/>
            </a:prstGeom>
          </p:spPr>
        </p:pic>
        <p:pic>
          <p:nvPicPr>
            <p:cNvPr id="15" name="object 14">
              <a:extLst>
                <a:ext uri="{FF2B5EF4-FFF2-40B4-BE49-F238E27FC236}">
                  <a16:creationId xmlns:a16="http://schemas.microsoft.com/office/drawing/2014/main" id="{FDCD2D9D-2ED3-89E6-1171-330CE5927687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646464" y="701408"/>
              <a:ext cx="206463" cy="49377"/>
            </a:xfrm>
            <a:prstGeom prst="rect">
              <a:avLst/>
            </a:prstGeom>
          </p:spPr>
        </p:pic>
        <p:pic>
          <p:nvPicPr>
            <p:cNvPr id="16" name="object 15">
              <a:extLst>
                <a:ext uri="{FF2B5EF4-FFF2-40B4-BE49-F238E27FC236}">
                  <a16:creationId xmlns:a16="http://schemas.microsoft.com/office/drawing/2014/main" id="{B8D1169B-F462-A3B7-DCAF-5FB606394AEE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752121" y="547268"/>
              <a:ext cx="144179" cy="167876"/>
            </a:xfrm>
            <a:prstGeom prst="rect">
              <a:avLst/>
            </a:prstGeom>
          </p:spPr>
        </p:pic>
        <p:pic>
          <p:nvPicPr>
            <p:cNvPr id="17" name="object 16">
              <a:extLst>
                <a:ext uri="{FF2B5EF4-FFF2-40B4-BE49-F238E27FC236}">
                  <a16:creationId xmlns:a16="http://schemas.microsoft.com/office/drawing/2014/main" id="{157E3789-3985-CA45-19C3-A08504111143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633460" y="605333"/>
              <a:ext cx="108368" cy="101307"/>
            </a:xfrm>
            <a:prstGeom prst="rect">
              <a:avLst/>
            </a:prstGeom>
          </p:spPr>
        </p:pic>
        <p:pic>
          <p:nvPicPr>
            <p:cNvPr id="18" name="object 17">
              <a:extLst>
                <a:ext uri="{FF2B5EF4-FFF2-40B4-BE49-F238E27FC236}">
                  <a16:creationId xmlns:a16="http://schemas.microsoft.com/office/drawing/2014/main" id="{9F4DC403-F8EE-8703-60DC-F1449321C4B9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752902" y="605625"/>
              <a:ext cx="108370" cy="101358"/>
            </a:xfrm>
            <a:prstGeom prst="rect">
              <a:avLst/>
            </a:prstGeom>
          </p:spPr>
        </p:pic>
        <p:pic>
          <p:nvPicPr>
            <p:cNvPr id="19" name="object 18">
              <a:extLst>
                <a:ext uri="{FF2B5EF4-FFF2-40B4-BE49-F238E27FC236}">
                  <a16:creationId xmlns:a16="http://schemas.microsoft.com/office/drawing/2014/main" id="{802129E3-10E4-DF65-E70B-97FDDC04E5D1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632518" y="457206"/>
              <a:ext cx="280761" cy="290122"/>
            </a:xfrm>
            <a:prstGeom prst="rect">
              <a:avLst/>
            </a:prstGeom>
          </p:spPr>
        </p:pic>
        <p:pic>
          <p:nvPicPr>
            <p:cNvPr id="20" name="object 19">
              <a:extLst>
                <a:ext uri="{FF2B5EF4-FFF2-40B4-BE49-F238E27FC236}">
                  <a16:creationId xmlns:a16="http://schemas.microsoft.com/office/drawing/2014/main" id="{57845456-D51B-8E5B-8B2C-B0C06397A529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728024" y="554278"/>
              <a:ext cx="37414" cy="139280"/>
            </a:xfrm>
            <a:prstGeom prst="rect">
              <a:avLst/>
            </a:prstGeom>
          </p:spPr>
        </p:pic>
        <p:pic>
          <p:nvPicPr>
            <p:cNvPr id="21" name="object 20">
              <a:extLst>
                <a:ext uri="{FF2B5EF4-FFF2-40B4-BE49-F238E27FC236}">
                  <a16:creationId xmlns:a16="http://schemas.microsoft.com/office/drawing/2014/main" id="{E832253E-D311-7EFD-17D2-64A2CA4C2EDD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630157" y="597154"/>
              <a:ext cx="22440" cy="22644"/>
            </a:xfrm>
            <a:prstGeom prst="rect">
              <a:avLst/>
            </a:prstGeom>
          </p:spPr>
        </p:pic>
        <p:pic>
          <p:nvPicPr>
            <p:cNvPr id="22" name="object 21">
              <a:extLst>
                <a:ext uri="{FF2B5EF4-FFF2-40B4-BE49-F238E27FC236}">
                  <a16:creationId xmlns:a16="http://schemas.microsoft.com/office/drawing/2014/main" id="{CB7371B7-74D6-DD71-8F42-E012FCF53EBD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581401" y="657326"/>
              <a:ext cx="22377" cy="22656"/>
            </a:xfrm>
            <a:prstGeom prst="rect">
              <a:avLst/>
            </a:prstGeom>
          </p:spPr>
        </p:pic>
        <p:pic>
          <p:nvPicPr>
            <p:cNvPr id="23" name="object 22">
              <a:extLst>
                <a:ext uri="{FF2B5EF4-FFF2-40B4-BE49-F238E27FC236}">
                  <a16:creationId xmlns:a16="http://schemas.microsoft.com/office/drawing/2014/main" id="{AD064ADC-D21E-033C-06DB-5282916DA20E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840571" y="597497"/>
              <a:ext cx="22453" cy="22631"/>
            </a:xfrm>
            <a:prstGeom prst="rect">
              <a:avLst/>
            </a:prstGeom>
          </p:spPr>
        </p:pic>
        <p:pic>
          <p:nvPicPr>
            <p:cNvPr id="24" name="object 23">
              <a:extLst>
                <a:ext uri="{FF2B5EF4-FFF2-40B4-BE49-F238E27FC236}">
                  <a16:creationId xmlns:a16="http://schemas.microsoft.com/office/drawing/2014/main" id="{075A3046-4209-CC52-2686-B58F401FD7E4}"/>
                </a:ext>
              </a:extLst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889351" y="657605"/>
              <a:ext cx="22466" cy="22707"/>
            </a:xfrm>
            <a:prstGeom prst="rect">
              <a:avLst/>
            </a:prstGeom>
          </p:spPr>
        </p:pic>
        <p:pic>
          <p:nvPicPr>
            <p:cNvPr id="25" name="object 24">
              <a:extLst>
                <a:ext uri="{FF2B5EF4-FFF2-40B4-BE49-F238E27FC236}">
                  <a16:creationId xmlns:a16="http://schemas.microsoft.com/office/drawing/2014/main" id="{9DA09648-9FF3-0758-DDCC-64F7EA7B5EE1}"/>
                </a:ext>
              </a:extLst>
            </p:cNvPr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649601" y="716990"/>
              <a:ext cx="50520" cy="26619"/>
            </a:xfrm>
            <a:prstGeom prst="rect">
              <a:avLst/>
            </a:prstGeom>
          </p:spPr>
        </p:pic>
        <p:pic>
          <p:nvPicPr>
            <p:cNvPr id="26" name="object 25">
              <a:extLst>
                <a:ext uri="{FF2B5EF4-FFF2-40B4-BE49-F238E27FC236}">
                  <a16:creationId xmlns:a16="http://schemas.microsoft.com/office/drawing/2014/main" id="{7237BCE5-3E46-EE0D-8024-06B6BBCA5015}"/>
                </a:ext>
              </a:extLst>
            </p:cNvPr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8706637" y="710209"/>
              <a:ext cx="37643" cy="17474"/>
            </a:xfrm>
            <a:prstGeom prst="rect">
              <a:avLst/>
            </a:prstGeom>
          </p:spPr>
        </p:pic>
        <p:pic>
          <p:nvPicPr>
            <p:cNvPr id="27" name="object 26">
              <a:extLst>
                <a:ext uri="{FF2B5EF4-FFF2-40B4-BE49-F238E27FC236}">
                  <a16:creationId xmlns:a16="http://schemas.microsoft.com/office/drawing/2014/main" id="{0E41C7A0-8D9C-0978-034A-79F278A4DBB5}"/>
                </a:ext>
              </a:extLst>
            </p:cNvPr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795270" y="716101"/>
              <a:ext cx="33629" cy="19202"/>
            </a:xfrm>
            <a:prstGeom prst="rect">
              <a:avLst/>
            </a:prstGeom>
          </p:spPr>
        </p:pic>
        <p:pic>
          <p:nvPicPr>
            <p:cNvPr id="28" name="object 27">
              <a:extLst>
                <a:ext uri="{FF2B5EF4-FFF2-40B4-BE49-F238E27FC236}">
                  <a16:creationId xmlns:a16="http://schemas.microsoft.com/office/drawing/2014/main" id="{58C6151A-4B8E-681C-443B-CAD3B4ADD797}"/>
                </a:ext>
              </a:extLst>
            </p:cNvPr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751188" y="710209"/>
              <a:ext cx="37579" cy="17475"/>
            </a:xfrm>
            <a:prstGeom prst="rect">
              <a:avLst/>
            </a:prstGeom>
          </p:spPr>
        </p:pic>
        <p:pic>
          <p:nvPicPr>
            <p:cNvPr id="29" name="object 28">
              <a:extLst>
                <a:ext uri="{FF2B5EF4-FFF2-40B4-BE49-F238E27FC236}">
                  <a16:creationId xmlns:a16="http://schemas.microsoft.com/office/drawing/2014/main" id="{CD10DFEB-8180-9BFA-3896-E2514220E075}"/>
                </a:ext>
              </a:extLst>
            </p:cNvPr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8632519" y="652144"/>
              <a:ext cx="228169" cy="91389"/>
            </a:xfrm>
            <a:prstGeom prst="rect">
              <a:avLst/>
            </a:prstGeom>
          </p:spPr>
        </p:pic>
        <p:pic>
          <p:nvPicPr>
            <p:cNvPr id="30" name="object 29">
              <a:extLst>
                <a:ext uri="{FF2B5EF4-FFF2-40B4-BE49-F238E27FC236}">
                  <a16:creationId xmlns:a16="http://schemas.microsoft.com/office/drawing/2014/main" id="{16571B8E-F1D9-6EC1-9021-BBB16142E7E9}"/>
                </a:ext>
              </a:extLst>
            </p:cNvPr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236835" y="747548"/>
              <a:ext cx="1023258" cy="827852"/>
            </a:xfrm>
            <a:prstGeom prst="rect">
              <a:avLst/>
            </a:prstGeom>
          </p:spPr>
        </p:pic>
        <p:pic>
          <p:nvPicPr>
            <p:cNvPr id="31" name="object 30">
              <a:extLst>
                <a:ext uri="{FF2B5EF4-FFF2-40B4-BE49-F238E27FC236}">
                  <a16:creationId xmlns:a16="http://schemas.microsoft.com/office/drawing/2014/main" id="{3E5AA424-D9E2-2E2E-FFB3-829AE7451670}"/>
                </a:ext>
              </a:extLst>
            </p:cNvPr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8576357" y="1005446"/>
              <a:ext cx="354775" cy="96532"/>
            </a:xfrm>
            <a:prstGeom prst="rect">
              <a:avLst/>
            </a:prstGeom>
          </p:spPr>
        </p:pic>
        <p:pic>
          <p:nvPicPr>
            <p:cNvPr id="32" name="object 31">
              <a:extLst>
                <a:ext uri="{FF2B5EF4-FFF2-40B4-BE49-F238E27FC236}">
                  <a16:creationId xmlns:a16="http://schemas.microsoft.com/office/drawing/2014/main" id="{34B64E16-D6E4-FDFE-7385-AEA05CE48B33}"/>
                </a:ext>
              </a:extLst>
            </p:cNvPr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8236831" y="622077"/>
              <a:ext cx="1023157" cy="860092"/>
            </a:xfrm>
            <a:prstGeom prst="rect">
              <a:avLst/>
            </a:prstGeom>
          </p:spPr>
        </p:pic>
        <p:pic>
          <p:nvPicPr>
            <p:cNvPr id="33" name="object 32">
              <a:extLst>
                <a:ext uri="{FF2B5EF4-FFF2-40B4-BE49-F238E27FC236}">
                  <a16:creationId xmlns:a16="http://schemas.microsoft.com/office/drawing/2014/main" id="{35DD2319-8A9D-BE9D-2155-8BBFF029A58D}"/>
                </a:ext>
              </a:extLst>
            </p:cNvPr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8620150" y="991806"/>
              <a:ext cx="264122" cy="216585"/>
            </a:xfrm>
            <a:prstGeom prst="rect">
              <a:avLst/>
            </a:prstGeom>
          </p:spPr>
        </p:pic>
        <p:sp>
          <p:nvSpPr>
            <p:cNvPr id="34" name="object 33">
              <a:extLst>
                <a:ext uri="{FF2B5EF4-FFF2-40B4-BE49-F238E27FC236}">
                  <a16:creationId xmlns:a16="http://schemas.microsoft.com/office/drawing/2014/main" id="{014EC485-5FB4-F34B-D344-BCB7A5E1F5CB}"/>
                </a:ext>
              </a:extLst>
            </p:cNvPr>
            <p:cNvSpPr/>
            <p:nvPr/>
          </p:nvSpPr>
          <p:spPr>
            <a:xfrm>
              <a:off x="8381912" y="733579"/>
              <a:ext cx="19685" cy="15240"/>
            </a:xfrm>
            <a:custGeom>
              <a:avLst/>
              <a:gdLst/>
              <a:ahLst/>
              <a:cxnLst/>
              <a:rect l="l" t="t" r="r" b="b"/>
              <a:pathLst>
                <a:path w="19684" h="15240">
                  <a:moveTo>
                    <a:pt x="10337" y="0"/>
                  </a:moveTo>
                  <a:lnTo>
                    <a:pt x="7162" y="0"/>
                  </a:lnTo>
                  <a:lnTo>
                    <a:pt x="5283" y="558"/>
                  </a:lnTo>
                  <a:lnTo>
                    <a:pt x="3479" y="939"/>
                  </a:lnTo>
                  <a:lnTo>
                    <a:pt x="2552" y="1333"/>
                  </a:lnTo>
                  <a:lnTo>
                    <a:pt x="647" y="2616"/>
                  </a:lnTo>
                  <a:lnTo>
                    <a:pt x="0" y="4013"/>
                  </a:lnTo>
                  <a:lnTo>
                    <a:pt x="38" y="7023"/>
                  </a:lnTo>
                  <a:lnTo>
                    <a:pt x="317" y="7467"/>
                  </a:lnTo>
                  <a:lnTo>
                    <a:pt x="495" y="7848"/>
                  </a:lnTo>
                  <a:lnTo>
                    <a:pt x="749" y="8064"/>
                  </a:lnTo>
                  <a:lnTo>
                    <a:pt x="1778" y="8801"/>
                  </a:lnTo>
                  <a:lnTo>
                    <a:pt x="2209" y="9016"/>
                  </a:lnTo>
                  <a:lnTo>
                    <a:pt x="2832" y="9461"/>
                  </a:lnTo>
                  <a:lnTo>
                    <a:pt x="3733" y="10185"/>
                  </a:lnTo>
                  <a:lnTo>
                    <a:pt x="4940" y="11582"/>
                  </a:lnTo>
                  <a:lnTo>
                    <a:pt x="6108" y="13423"/>
                  </a:lnTo>
                  <a:lnTo>
                    <a:pt x="7404" y="14427"/>
                  </a:lnTo>
                  <a:lnTo>
                    <a:pt x="9017" y="14757"/>
                  </a:lnTo>
                  <a:lnTo>
                    <a:pt x="9410" y="14858"/>
                  </a:lnTo>
                  <a:lnTo>
                    <a:pt x="10731" y="14858"/>
                  </a:lnTo>
                  <a:lnTo>
                    <a:pt x="19304" y="6172"/>
                  </a:lnTo>
                  <a:lnTo>
                    <a:pt x="18973" y="5626"/>
                  </a:lnTo>
                  <a:lnTo>
                    <a:pt x="18694" y="5346"/>
                  </a:lnTo>
                  <a:lnTo>
                    <a:pt x="15532" y="2832"/>
                  </a:lnTo>
                  <a:lnTo>
                    <a:pt x="14071" y="1612"/>
                  </a:lnTo>
                  <a:lnTo>
                    <a:pt x="12573" y="723"/>
                  </a:lnTo>
                  <a:lnTo>
                    <a:pt x="11341" y="393"/>
                  </a:lnTo>
                  <a:lnTo>
                    <a:pt x="10337" y="0"/>
                  </a:lnTo>
                  <a:close/>
                </a:path>
              </a:pathLst>
            </a:custGeom>
            <a:solidFill>
              <a:srgbClr val="E8E8E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4">
              <a:extLst>
                <a:ext uri="{FF2B5EF4-FFF2-40B4-BE49-F238E27FC236}">
                  <a16:creationId xmlns:a16="http://schemas.microsoft.com/office/drawing/2014/main" id="{F0763F94-667A-9DD8-6386-E28E31BDD93B}"/>
                </a:ext>
              </a:extLst>
            </p:cNvPr>
            <p:cNvSpPr/>
            <p:nvPr/>
          </p:nvSpPr>
          <p:spPr>
            <a:xfrm>
              <a:off x="8386860" y="735920"/>
              <a:ext cx="7620" cy="5715"/>
            </a:xfrm>
            <a:custGeom>
              <a:avLst/>
              <a:gdLst/>
              <a:ahLst/>
              <a:cxnLst/>
              <a:rect l="l" t="t" r="r" b="b"/>
              <a:pathLst>
                <a:path w="7620" h="5715">
                  <a:moveTo>
                    <a:pt x="3733" y="0"/>
                  </a:moveTo>
                  <a:lnTo>
                    <a:pt x="0" y="1396"/>
                  </a:lnTo>
                  <a:lnTo>
                    <a:pt x="330" y="2387"/>
                  </a:lnTo>
                  <a:lnTo>
                    <a:pt x="546" y="3454"/>
                  </a:lnTo>
                  <a:lnTo>
                    <a:pt x="5067" y="5168"/>
                  </a:lnTo>
                  <a:lnTo>
                    <a:pt x="6286" y="4724"/>
                  </a:lnTo>
                  <a:lnTo>
                    <a:pt x="7454" y="4229"/>
                  </a:lnTo>
                  <a:lnTo>
                    <a:pt x="6731" y="1117"/>
                  </a:lnTo>
                  <a:lnTo>
                    <a:pt x="5232" y="558"/>
                  </a:lnTo>
                  <a:lnTo>
                    <a:pt x="373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5">
              <a:extLst>
                <a:ext uri="{FF2B5EF4-FFF2-40B4-BE49-F238E27FC236}">
                  <a16:creationId xmlns:a16="http://schemas.microsoft.com/office/drawing/2014/main" id="{73C58BFD-05D8-B3B3-362D-3482A41DA850}"/>
                </a:ext>
              </a:extLst>
            </p:cNvPr>
            <p:cNvSpPr/>
            <p:nvPr/>
          </p:nvSpPr>
          <p:spPr>
            <a:xfrm>
              <a:off x="8386414" y="735573"/>
              <a:ext cx="8255" cy="6350"/>
            </a:xfrm>
            <a:custGeom>
              <a:avLst/>
              <a:gdLst/>
              <a:ahLst/>
              <a:cxnLst/>
              <a:rect l="l" t="t" r="r" b="b"/>
              <a:pathLst>
                <a:path w="8254" h="6350">
                  <a:moveTo>
                    <a:pt x="5219" y="0"/>
                  </a:moveTo>
                  <a:lnTo>
                    <a:pt x="3340" y="0"/>
                  </a:lnTo>
                  <a:lnTo>
                    <a:pt x="1104" y="787"/>
                  </a:lnTo>
                  <a:lnTo>
                    <a:pt x="0" y="2247"/>
                  </a:lnTo>
                  <a:lnTo>
                    <a:pt x="85" y="3238"/>
                  </a:lnTo>
                  <a:lnTo>
                    <a:pt x="444" y="4406"/>
                  </a:lnTo>
                  <a:lnTo>
                    <a:pt x="4521" y="5918"/>
                  </a:lnTo>
                  <a:lnTo>
                    <a:pt x="6502" y="5918"/>
                  </a:lnTo>
                  <a:lnTo>
                    <a:pt x="6781" y="5854"/>
                  </a:lnTo>
                  <a:lnTo>
                    <a:pt x="7010" y="5740"/>
                  </a:lnTo>
                  <a:lnTo>
                    <a:pt x="7670" y="5511"/>
                  </a:lnTo>
                  <a:lnTo>
                    <a:pt x="8064" y="4800"/>
                  </a:lnTo>
                  <a:lnTo>
                    <a:pt x="8064" y="4406"/>
                  </a:lnTo>
                  <a:lnTo>
                    <a:pt x="4724" y="4406"/>
                  </a:lnTo>
                  <a:lnTo>
                    <a:pt x="2057" y="3238"/>
                  </a:lnTo>
                  <a:lnTo>
                    <a:pt x="1549" y="2628"/>
                  </a:lnTo>
                  <a:lnTo>
                    <a:pt x="1879" y="2247"/>
                  </a:lnTo>
                  <a:lnTo>
                    <a:pt x="3492" y="1523"/>
                  </a:lnTo>
                  <a:lnTo>
                    <a:pt x="7597" y="1523"/>
                  </a:lnTo>
                  <a:lnTo>
                    <a:pt x="7226" y="736"/>
                  </a:lnTo>
                  <a:lnTo>
                    <a:pt x="5943" y="177"/>
                  </a:lnTo>
                  <a:lnTo>
                    <a:pt x="5613" y="63"/>
                  </a:lnTo>
                  <a:lnTo>
                    <a:pt x="5219" y="0"/>
                  </a:lnTo>
                  <a:close/>
                </a:path>
                <a:path w="8254" h="6350">
                  <a:moveTo>
                    <a:pt x="7597" y="1523"/>
                  </a:moveTo>
                  <a:lnTo>
                    <a:pt x="5118" y="1523"/>
                  </a:lnTo>
                  <a:lnTo>
                    <a:pt x="5295" y="1562"/>
                  </a:lnTo>
                  <a:lnTo>
                    <a:pt x="6007" y="1854"/>
                  </a:lnTo>
                  <a:lnTo>
                    <a:pt x="6553" y="3848"/>
                  </a:lnTo>
                  <a:lnTo>
                    <a:pt x="6553" y="4254"/>
                  </a:lnTo>
                  <a:lnTo>
                    <a:pt x="6400" y="4406"/>
                  </a:lnTo>
                  <a:lnTo>
                    <a:pt x="8064" y="4406"/>
                  </a:lnTo>
                  <a:lnTo>
                    <a:pt x="7938" y="2247"/>
                  </a:lnTo>
                  <a:lnTo>
                    <a:pt x="7597" y="1523"/>
                  </a:lnTo>
                  <a:close/>
                </a:path>
              </a:pathLst>
            </a:custGeom>
            <a:solidFill>
              <a:srgbClr val="1E18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6">
              <a:extLst>
                <a:ext uri="{FF2B5EF4-FFF2-40B4-BE49-F238E27FC236}">
                  <a16:creationId xmlns:a16="http://schemas.microsoft.com/office/drawing/2014/main" id="{4F2A3249-83B9-4B00-4EBD-2D03FF4259CC}"/>
                </a:ext>
              </a:extLst>
            </p:cNvPr>
            <p:cNvSpPr/>
            <p:nvPr/>
          </p:nvSpPr>
          <p:spPr>
            <a:xfrm>
              <a:off x="9079243" y="735088"/>
              <a:ext cx="62865" cy="18415"/>
            </a:xfrm>
            <a:custGeom>
              <a:avLst/>
              <a:gdLst/>
              <a:ahLst/>
              <a:cxnLst/>
              <a:rect l="l" t="t" r="r" b="b"/>
              <a:pathLst>
                <a:path w="62865" h="18415">
                  <a:moveTo>
                    <a:pt x="20777" y="14414"/>
                  </a:moveTo>
                  <a:lnTo>
                    <a:pt x="20662" y="13855"/>
                  </a:lnTo>
                  <a:lnTo>
                    <a:pt x="20358" y="12865"/>
                  </a:lnTo>
                  <a:lnTo>
                    <a:pt x="19519" y="11582"/>
                  </a:lnTo>
                  <a:lnTo>
                    <a:pt x="18491" y="10629"/>
                  </a:lnTo>
                  <a:lnTo>
                    <a:pt x="16941" y="9118"/>
                  </a:lnTo>
                  <a:lnTo>
                    <a:pt x="15163" y="8013"/>
                  </a:lnTo>
                  <a:lnTo>
                    <a:pt x="11493" y="6172"/>
                  </a:lnTo>
                  <a:lnTo>
                    <a:pt x="10566" y="5727"/>
                  </a:lnTo>
                  <a:lnTo>
                    <a:pt x="9499" y="5168"/>
                  </a:lnTo>
                  <a:lnTo>
                    <a:pt x="8089" y="4622"/>
                  </a:lnTo>
                  <a:lnTo>
                    <a:pt x="6477" y="4127"/>
                  </a:lnTo>
                  <a:lnTo>
                    <a:pt x="4368" y="3556"/>
                  </a:lnTo>
                  <a:lnTo>
                    <a:pt x="3302" y="3340"/>
                  </a:lnTo>
                  <a:lnTo>
                    <a:pt x="533" y="2730"/>
                  </a:lnTo>
                  <a:lnTo>
                    <a:pt x="165" y="4622"/>
                  </a:lnTo>
                  <a:lnTo>
                    <a:pt x="101" y="5168"/>
                  </a:lnTo>
                  <a:lnTo>
                    <a:pt x="0" y="9118"/>
                  </a:lnTo>
                  <a:lnTo>
                    <a:pt x="304" y="11188"/>
                  </a:lnTo>
                  <a:lnTo>
                    <a:pt x="800" y="12522"/>
                  </a:lnTo>
                  <a:lnTo>
                    <a:pt x="1701" y="13195"/>
                  </a:lnTo>
                  <a:lnTo>
                    <a:pt x="2133" y="13576"/>
                  </a:lnTo>
                  <a:lnTo>
                    <a:pt x="2755" y="13855"/>
                  </a:lnTo>
                  <a:lnTo>
                    <a:pt x="4533" y="14414"/>
                  </a:lnTo>
                  <a:lnTo>
                    <a:pt x="6324" y="15011"/>
                  </a:lnTo>
                  <a:lnTo>
                    <a:pt x="8547" y="16027"/>
                  </a:lnTo>
                  <a:lnTo>
                    <a:pt x="11252" y="17310"/>
                  </a:lnTo>
                  <a:lnTo>
                    <a:pt x="12661" y="17856"/>
                  </a:lnTo>
                  <a:lnTo>
                    <a:pt x="13995" y="18097"/>
                  </a:lnTo>
                  <a:lnTo>
                    <a:pt x="14833" y="18097"/>
                  </a:lnTo>
                  <a:lnTo>
                    <a:pt x="20574" y="14528"/>
                  </a:lnTo>
                  <a:lnTo>
                    <a:pt x="20777" y="14414"/>
                  </a:lnTo>
                  <a:close/>
                </a:path>
                <a:path w="62865" h="18415">
                  <a:moveTo>
                    <a:pt x="62547" y="6235"/>
                  </a:moveTo>
                  <a:lnTo>
                    <a:pt x="62433" y="1790"/>
                  </a:lnTo>
                  <a:lnTo>
                    <a:pt x="62331" y="114"/>
                  </a:lnTo>
                  <a:lnTo>
                    <a:pt x="62204" y="0"/>
                  </a:lnTo>
                  <a:lnTo>
                    <a:pt x="58153" y="952"/>
                  </a:lnTo>
                  <a:lnTo>
                    <a:pt x="54356" y="2120"/>
                  </a:lnTo>
                  <a:lnTo>
                    <a:pt x="53073" y="2616"/>
                  </a:lnTo>
                  <a:lnTo>
                    <a:pt x="51904" y="3340"/>
                  </a:lnTo>
                  <a:lnTo>
                    <a:pt x="49009" y="5067"/>
                  </a:lnTo>
                  <a:lnTo>
                    <a:pt x="45834" y="7899"/>
                  </a:lnTo>
                  <a:lnTo>
                    <a:pt x="43472" y="11087"/>
                  </a:lnTo>
                  <a:lnTo>
                    <a:pt x="43662" y="11976"/>
                  </a:lnTo>
                  <a:lnTo>
                    <a:pt x="44335" y="14414"/>
                  </a:lnTo>
                  <a:lnTo>
                    <a:pt x="45885" y="16637"/>
                  </a:lnTo>
                  <a:lnTo>
                    <a:pt x="47510" y="17538"/>
                  </a:lnTo>
                  <a:lnTo>
                    <a:pt x="47904" y="17703"/>
                  </a:lnTo>
                  <a:lnTo>
                    <a:pt x="48399" y="17703"/>
                  </a:lnTo>
                  <a:lnTo>
                    <a:pt x="49517" y="17145"/>
                  </a:lnTo>
                  <a:lnTo>
                    <a:pt x="52743" y="15252"/>
                  </a:lnTo>
                  <a:lnTo>
                    <a:pt x="53289" y="14973"/>
                  </a:lnTo>
                  <a:lnTo>
                    <a:pt x="54203" y="14643"/>
                  </a:lnTo>
                  <a:lnTo>
                    <a:pt x="57518" y="13525"/>
                  </a:lnTo>
                  <a:lnTo>
                    <a:pt x="58801" y="12928"/>
                  </a:lnTo>
                  <a:lnTo>
                    <a:pt x="60134" y="11696"/>
                  </a:lnTo>
                  <a:lnTo>
                    <a:pt x="60871" y="11087"/>
                  </a:lnTo>
                  <a:lnTo>
                    <a:pt x="61645" y="10020"/>
                  </a:lnTo>
                  <a:lnTo>
                    <a:pt x="61925" y="9512"/>
                  </a:lnTo>
                  <a:lnTo>
                    <a:pt x="62141" y="8966"/>
                  </a:lnTo>
                  <a:lnTo>
                    <a:pt x="62331" y="8293"/>
                  </a:lnTo>
                  <a:lnTo>
                    <a:pt x="62433" y="7188"/>
                  </a:lnTo>
                  <a:lnTo>
                    <a:pt x="62547" y="6235"/>
                  </a:lnTo>
                  <a:close/>
                </a:path>
              </a:pathLst>
            </a:custGeom>
            <a:solidFill>
              <a:srgbClr val="E8E8E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7">
              <a:extLst>
                <a:ext uri="{FF2B5EF4-FFF2-40B4-BE49-F238E27FC236}">
                  <a16:creationId xmlns:a16="http://schemas.microsoft.com/office/drawing/2014/main" id="{195C7F05-2700-D19D-C52A-DED32885BAA7}"/>
                </a:ext>
              </a:extLst>
            </p:cNvPr>
            <p:cNvSpPr/>
            <p:nvPr/>
          </p:nvSpPr>
          <p:spPr>
            <a:xfrm>
              <a:off x="9129308" y="737469"/>
              <a:ext cx="5715" cy="9525"/>
            </a:xfrm>
            <a:custGeom>
              <a:avLst/>
              <a:gdLst/>
              <a:ahLst/>
              <a:cxnLst/>
              <a:rect l="l" t="t" r="r" b="b"/>
              <a:pathLst>
                <a:path w="5715" h="9525">
                  <a:moveTo>
                    <a:pt x="0" y="0"/>
                  </a:moveTo>
                  <a:lnTo>
                    <a:pt x="0" y="3683"/>
                  </a:lnTo>
                  <a:lnTo>
                    <a:pt x="1409" y="9474"/>
                  </a:lnTo>
                  <a:lnTo>
                    <a:pt x="3505" y="6743"/>
                  </a:lnTo>
                  <a:lnTo>
                    <a:pt x="5295" y="5359"/>
                  </a:lnTo>
                  <a:lnTo>
                    <a:pt x="5575" y="457"/>
                  </a:lnTo>
                  <a:lnTo>
                    <a:pt x="2514" y="1066"/>
                  </a:lnTo>
                  <a:lnTo>
                    <a:pt x="1168" y="1016"/>
                  </a:lnTo>
                  <a:lnTo>
                    <a:pt x="457" y="13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8">
              <a:extLst>
                <a:ext uri="{FF2B5EF4-FFF2-40B4-BE49-F238E27FC236}">
                  <a16:creationId xmlns:a16="http://schemas.microsoft.com/office/drawing/2014/main" id="{31B308AF-7C3F-4EF4-5819-80DD69DDC1B7}"/>
                </a:ext>
              </a:extLst>
            </p:cNvPr>
            <p:cNvSpPr/>
            <p:nvPr/>
          </p:nvSpPr>
          <p:spPr>
            <a:xfrm>
              <a:off x="9128599" y="737746"/>
              <a:ext cx="6985" cy="8255"/>
            </a:xfrm>
            <a:custGeom>
              <a:avLst/>
              <a:gdLst/>
              <a:ahLst/>
              <a:cxnLst/>
              <a:rect l="l" t="t" r="r" b="b"/>
              <a:pathLst>
                <a:path w="6984" h="8254">
                  <a:moveTo>
                    <a:pt x="4724" y="0"/>
                  </a:moveTo>
                  <a:lnTo>
                    <a:pt x="2616" y="0"/>
                  </a:lnTo>
                  <a:lnTo>
                    <a:pt x="1219" y="63"/>
                  </a:lnTo>
                  <a:lnTo>
                    <a:pt x="0" y="63"/>
                  </a:lnTo>
                  <a:lnTo>
                    <a:pt x="0" y="3568"/>
                  </a:lnTo>
                  <a:lnTo>
                    <a:pt x="380" y="5295"/>
                  </a:lnTo>
                  <a:lnTo>
                    <a:pt x="1219" y="7683"/>
                  </a:lnTo>
                  <a:lnTo>
                    <a:pt x="4114" y="7683"/>
                  </a:lnTo>
                  <a:lnTo>
                    <a:pt x="5834" y="6184"/>
                  </a:lnTo>
                  <a:lnTo>
                    <a:pt x="2438" y="6184"/>
                  </a:lnTo>
                  <a:lnTo>
                    <a:pt x="1866" y="5029"/>
                  </a:lnTo>
                  <a:lnTo>
                    <a:pt x="1490" y="3568"/>
                  </a:lnTo>
                  <a:lnTo>
                    <a:pt x="1549" y="1562"/>
                  </a:lnTo>
                  <a:lnTo>
                    <a:pt x="1841" y="1511"/>
                  </a:lnTo>
                  <a:lnTo>
                    <a:pt x="6108" y="1511"/>
                  </a:lnTo>
                  <a:lnTo>
                    <a:pt x="4724" y="0"/>
                  </a:lnTo>
                  <a:close/>
                </a:path>
                <a:path w="6984" h="8254">
                  <a:moveTo>
                    <a:pt x="6108" y="1511"/>
                  </a:moveTo>
                  <a:lnTo>
                    <a:pt x="4114" y="1511"/>
                  </a:lnTo>
                  <a:lnTo>
                    <a:pt x="4610" y="2070"/>
                  </a:lnTo>
                  <a:lnTo>
                    <a:pt x="5105" y="2565"/>
                  </a:lnTo>
                  <a:lnTo>
                    <a:pt x="5291" y="3289"/>
                  </a:lnTo>
                  <a:lnTo>
                    <a:pt x="5283" y="4673"/>
                  </a:lnTo>
                  <a:lnTo>
                    <a:pt x="5181" y="4851"/>
                  </a:lnTo>
                  <a:lnTo>
                    <a:pt x="5003" y="4914"/>
                  </a:lnTo>
                  <a:lnTo>
                    <a:pt x="4292" y="5511"/>
                  </a:lnTo>
                  <a:lnTo>
                    <a:pt x="3543" y="6184"/>
                  </a:lnTo>
                  <a:lnTo>
                    <a:pt x="5834" y="6184"/>
                  </a:lnTo>
                  <a:lnTo>
                    <a:pt x="5994" y="5968"/>
                  </a:lnTo>
                  <a:lnTo>
                    <a:pt x="6286" y="5791"/>
                  </a:lnTo>
                  <a:lnTo>
                    <a:pt x="6592" y="5511"/>
                  </a:lnTo>
                  <a:lnTo>
                    <a:pt x="6718" y="5130"/>
                  </a:lnTo>
                  <a:lnTo>
                    <a:pt x="6781" y="3289"/>
                  </a:lnTo>
                  <a:lnTo>
                    <a:pt x="6515" y="1955"/>
                  </a:lnTo>
                  <a:lnTo>
                    <a:pt x="6108" y="1511"/>
                  </a:lnTo>
                  <a:close/>
                </a:path>
              </a:pathLst>
            </a:custGeom>
            <a:solidFill>
              <a:srgbClr val="1E18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39">
              <a:extLst>
                <a:ext uri="{FF2B5EF4-FFF2-40B4-BE49-F238E27FC236}">
                  <a16:creationId xmlns:a16="http://schemas.microsoft.com/office/drawing/2014/main" id="{72DF7FE8-F99B-4363-44F3-6C4023BE25DA}"/>
                </a:ext>
              </a:extLst>
            </p:cNvPr>
            <p:cNvSpPr/>
            <p:nvPr/>
          </p:nvSpPr>
          <p:spPr>
            <a:xfrm>
              <a:off x="9086348" y="738809"/>
              <a:ext cx="6350" cy="9525"/>
            </a:xfrm>
            <a:custGeom>
              <a:avLst/>
              <a:gdLst/>
              <a:ahLst/>
              <a:cxnLst/>
              <a:rect l="l" t="t" r="r" b="b"/>
              <a:pathLst>
                <a:path w="6350" h="9525">
                  <a:moveTo>
                    <a:pt x="0" y="0"/>
                  </a:moveTo>
                  <a:lnTo>
                    <a:pt x="0" y="3568"/>
                  </a:lnTo>
                  <a:lnTo>
                    <a:pt x="1320" y="9410"/>
                  </a:lnTo>
                  <a:lnTo>
                    <a:pt x="3949" y="7683"/>
                  </a:lnTo>
                  <a:lnTo>
                    <a:pt x="5664" y="6299"/>
                  </a:lnTo>
                  <a:lnTo>
                    <a:pt x="6007" y="1397"/>
                  </a:lnTo>
                  <a:lnTo>
                    <a:pt x="2832" y="1346"/>
                  </a:lnTo>
                  <a:lnTo>
                    <a:pt x="546" y="12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0">
              <a:extLst>
                <a:ext uri="{FF2B5EF4-FFF2-40B4-BE49-F238E27FC236}">
                  <a16:creationId xmlns:a16="http://schemas.microsoft.com/office/drawing/2014/main" id="{B615320F-680F-F6B6-B5B8-38B201EE7560}"/>
                </a:ext>
              </a:extLst>
            </p:cNvPr>
            <p:cNvSpPr/>
            <p:nvPr/>
          </p:nvSpPr>
          <p:spPr>
            <a:xfrm>
              <a:off x="9085616" y="739087"/>
              <a:ext cx="7620" cy="8255"/>
            </a:xfrm>
            <a:custGeom>
              <a:avLst/>
              <a:gdLst/>
              <a:ahLst/>
              <a:cxnLst/>
              <a:rect l="l" t="t" r="r" b="b"/>
              <a:pathLst>
                <a:path w="7620" h="8254">
                  <a:moveTo>
                    <a:pt x="1562" y="0"/>
                  </a:moveTo>
                  <a:lnTo>
                    <a:pt x="0" y="0"/>
                  </a:lnTo>
                  <a:lnTo>
                    <a:pt x="0" y="3505"/>
                  </a:lnTo>
                  <a:lnTo>
                    <a:pt x="1104" y="8140"/>
                  </a:lnTo>
                  <a:lnTo>
                    <a:pt x="4724" y="8140"/>
                  </a:lnTo>
                  <a:lnTo>
                    <a:pt x="5842" y="7404"/>
                  </a:lnTo>
                  <a:lnTo>
                    <a:pt x="6781" y="6629"/>
                  </a:lnTo>
                  <a:lnTo>
                    <a:pt x="2514" y="6629"/>
                  </a:lnTo>
                  <a:lnTo>
                    <a:pt x="1453" y="3505"/>
                  </a:lnTo>
                  <a:lnTo>
                    <a:pt x="1562" y="1562"/>
                  </a:lnTo>
                  <a:lnTo>
                    <a:pt x="5907" y="1562"/>
                  </a:lnTo>
                  <a:lnTo>
                    <a:pt x="4889" y="393"/>
                  </a:lnTo>
                  <a:lnTo>
                    <a:pt x="2057" y="215"/>
                  </a:lnTo>
                  <a:lnTo>
                    <a:pt x="1778" y="114"/>
                  </a:lnTo>
                  <a:lnTo>
                    <a:pt x="1562" y="0"/>
                  </a:lnTo>
                  <a:close/>
                </a:path>
                <a:path w="7620" h="8254">
                  <a:moveTo>
                    <a:pt x="5907" y="1562"/>
                  </a:moveTo>
                  <a:lnTo>
                    <a:pt x="1562" y="1562"/>
                  </a:lnTo>
                  <a:lnTo>
                    <a:pt x="1714" y="1676"/>
                  </a:lnTo>
                  <a:lnTo>
                    <a:pt x="2019" y="1727"/>
                  </a:lnTo>
                  <a:lnTo>
                    <a:pt x="2336" y="1727"/>
                  </a:lnTo>
                  <a:lnTo>
                    <a:pt x="4191" y="1841"/>
                  </a:lnTo>
                  <a:lnTo>
                    <a:pt x="5461" y="3289"/>
                  </a:lnTo>
                  <a:lnTo>
                    <a:pt x="5706" y="4127"/>
                  </a:lnTo>
                  <a:lnTo>
                    <a:pt x="5664" y="5613"/>
                  </a:lnTo>
                  <a:lnTo>
                    <a:pt x="5118" y="6070"/>
                  </a:lnTo>
                  <a:lnTo>
                    <a:pt x="4292" y="6629"/>
                  </a:lnTo>
                  <a:lnTo>
                    <a:pt x="6781" y="6629"/>
                  </a:lnTo>
                  <a:lnTo>
                    <a:pt x="7124" y="6400"/>
                  </a:lnTo>
                  <a:lnTo>
                    <a:pt x="7226" y="4127"/>
                  </a:lnTo>
                  <a:lnTo>
                    <a:pt x="6908" y="2666"/>
                  </a:lnTo>
                  <a:lnTo>
                    <a:pt x="5907" y="1562"/>
                  </a:lnTo>
                  <a:close/>
                </a:path>
              </a:pathLst>
            </a:custGeom>
            <a:solidFill>
              <a:srgbClr val="1E18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1">
              <a:extLst>
                <a:ext uri="{FF2B5EF4-FFF2-40B4-BE49-F238E27FC236}">
                  <a16:creationId xmlns:a16="http://schemas.microsoft.com/office/drawing/2014/main" id="{51E88CD8-A098-7420-0CBC-763904539E5E}"/>
                </a:ext>
              </a:extLst>
            </p:cNvPr>
            <p:cNvSpPr/>
            <p:nvPr/>
          </p:nvSpPr>
          <p:spPr>
            <a:xfrm>
              <a:off x="8623095" y="746209"/>
              <a:ext cx="34925" cy="31115"/>
            </a:xfrm>
            <a:custGeom>
              <a:avLst/>
              <a:gdLst/>
              <a:ahLst/>
              <a:cxnLst/>
              <a:rect l="l" t="t" r="r" b="b"/>
              <a:pathLst>
                <a:path w="34925" h="31115">
                  <a:moveTo>
                    <a:pt x="17068" y="0"/>
                  </a:moveTo>
                  <a:lnTo>
                    <a:pt x="8770" y="8017"/>
                  </a:lnTo>
                  <a:lnTo>
                    <a:pt x="3143" y="19835"/>
                  </a:lnTo>
                  <a:lnTo>
                    <a:pt x="0" y="28725"/>
                  </a:lnTo>
                  <a:lnTo>
                    <a:pt x="14528" y="18260"/>
                  </a:lnTo>
                  <a:lnTo>
                    <a:pt x="18071" y="20371"/>
                  </a:lnTo>
                  <a:lnTo>
                    <a:pt x="17283" y="23629"/>
                  </a:lnTo>
                  <a:lnTo>
                    <a:pt x="15730" y="27043"/>
                  </a:lnTo>
                  <a:lnTo>
                    <a:pt x="16979" y="29626"/>
                  </a:lnTo>
                  <a:lnTo>
                    <a:pt x="27242" y="30510"/>
                  </a:lnTo>
                  <a:lnTo>
                    <a:pt x="33681" y="23627"/>
                  </a:lnTo>
                  <a:lnTo>
                    <a:pt x="34580" y="12965"/>
                  </a:lnTo>
                  <a:lnTo>
                    <a:pt x="28219" y="2512"/>
                  </a:lnTo>
                  <a:lnTo>
                    <a:pt x="17068" y="0"/>
                  </a:lnTo>
                  <a:close/>
                </a:path>
              </a:pathLst>
            </a:custGeom>
            <a:solidFill>
              <a:srgbClr val="E4BC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2">
              <a:extLst>
                <a:ext uri="{FF2B5EF4-FFF2-40B4-BE49-F238E27FC236}">
                  <a16:creationId xmlns:a16="http://schemas.microsoft.com/office/drawing/2014/main" id="{C4A37354-FF5D-CEAB-C99F-D2251E800BE3}"/>
                </a:ext>
              </a:extLst>
            </p:cNvPr>
            <p:cNvSpPr/>
            <p:nvPr/>
          </p:nvSpPr>
          <p:spPr>
            <a:xfrm>
              <a:off x="8622372" y="744160"/>
              <a:ext cx="36830" cy="34290"/>
            </a:xfrm>
            <a:custGeom>
              <a:avLst/>
              <a:gdLst/>
              <a:ahLst/>
              <a:cxnLst/>
              <a:rect l="l" t="t" r="r" b="b"/>
              <a:pathLst>
                <a:path w="36829" h="34290">
                  <a:moveTo>
                    <a:pt x="21920" y="0"/>
                  </a:moveTo>
                  <a:lnTo>
                    <a:pt x="1054" y="27724"/>
                  </a:lnTo>
                  <a:lnTo>
                    <a:pt x="0" y="30492"/>
                  </a:lnTo>
                  <a:lnTo>
                    <a:pt x="1397" y="31051"/>
                  </a:lnTo>
                  <a:lnTo>
                    <a:pt x="4847" y="21330"/>
                  </a:lnTo>
                  <a:lnTo>
                    <a:pt x="8397" y="13428"/>
                  </a:lnTo>
                  <a:lnTo>
                    <a:pt x="13067" y="6467"/>
                  </a:lnTo>
                  <a:lnTo>
                    <a:pt x="18884" y="2451"/>
                  </a:lnTo>
                  <a:lnTo>
                    <a:pt x="21882" y="1562"/>
                  </a:lnTo>
                  <a:lnTo>
                    <a:pt x="25158" y="2451"/>
                  </a:lnTo>
                  <a:lnTo>
                    <a:pt x="28448" y="5105"/>
                  </a:lnTo>
                  <a:lnTo>
                    <a:pt x="32870" y="10587"/>
                  </a:lnTo>
                  <a:lnTo>
                    <a:pt x="34817" y="16687"/>
                  </a:lnTo>
                  <a:lnTo>
                    <a:pt x="34563" y="22693"/>
                  </a:lnTo>
                  <a:lnTo>
                    <a:pt x="32385" y="27889"/>
                  </a:lnTo>
                  <a:lnTo>
                    <a:pt x="29057" y="32778"/>
                  </a:lnTo>
                  <a:lnTo>
                    <a:pt x="23710" y="34010"/>
                  </a:lnTo>
                  <a:lnTo>
                    <a:pt x="18034" y="31000"/>
                  </a:lnTo>
                  <a:lnTo>
                    <a:pt x="17272" y="30492"/>
                  </a:lnTo>
                  <a:lnTo>
                    <a:pt x="16865" y="29387"/>
                  </a:lnTo>
                  <a:lnTo>
                    <a:pt x="18199" y="26771"/>
                  </a:lnTo>
                  <a:lnTo>
                    <a:pt x="20091" y="23266"/>
                  </a:lnTo>
                  <a:lnTo>
                    <a:pt x="18821" y="20650"/>
                  </a:lnTo>
                  <a:lnTo>
                    <a:pt x="17475" y="19926"/>
                  </a:lnTo>
                  <a:lnTo>
                    <a:pt x="15367" y="19596"/>
                  </a:lnTo>
                  <a:lnTo>
                    <a:pt x="15151" y="21043"/>
                  </a:lnTo>
                  <a:lnTo>
                    <a:pt x="16713" y="21323"/>
                  </a:lnTo>
                  <a:lnTo>
                    <a:pt x="17703" y="21704"/>
                  </a:lnTo>
                  <a:lnTo>
                    <a:pt x="18427" y="23215"/>
                  </a:lnTo>
                  <a:lnTo>
                    <a:pt x="15252" y="29273"/>
                  </a:lnTo>
                  <a:lnTo>
                    <a:pt x="16027" y="31330"/>
                  </a:lnTo>
                  <a:lnTo>
                    <a:pt x="16598" y="31902"/>
                  </a:lnTo>
                  <a:lnTo>
                    <a:pt x="19761" y="33566"/>
                  </a:lnTo>
                  <a:lnTo>
                    <a:pt x="21920" y="34124"/>
                  </a:lnTo>
                  <a:lnTo>
                    <a:pt x="23990" y="34124"/>
                  </a:lnTo>
                  <a:lnTo>
                    <a:pt x="28219" y="34124"/>
                  </a:lnTo>
                  <a:lnTo>
                    <a:pt x="31610" y="31610"/>
                  </a:lnTo>
                  <a:lnTo>
                    <a:pt x="33629" y="28727"/>
                  </a:lnTo>
                  <a:lnTo>
                    <a:pt x="36010" y="23082"/>
                  </a:lnTo>
                  <a:lnTo>
                    <a:pt x="36290" y="16543"/>
                  </a:lnTo>
                  <a:lnTo>
                    <a:pt x="34179" y="9901"/>
                  </a:lnTo>
                  <a:lnTo>
                    <a:pt x="29387" y="3949"/>
                  </a:lnTo>
                  <a:lnTo>
                    <a:pt x="25654" y="990"/>
                  </a:lnTo>
                  <a:lnTo>
                    <a:pt x="21920" y="0"/>
                  </a:lnTo>
                  <a:close/>
                </a:path>
              </a:pathLst>
            </a:custGeom>
            <a:solidFill>
              <a:srgbClr val="1E18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3">
              <a:extLst>
                <a:ext uri="{FF2B5EF4-FFF2-40B4-BE49-F238E27FC236}">
                  <a16:creationId xmlns:a16="http://schemas.microsoft.com/office/drawing/2014/main" id="{62699B7B-A3CF-51FA-3013-3D2C76EBE737}"/>
                </a:ext>
              </a:extLst>
            </p:cNvPr>
            <p:cNvSpPr/>
            <p:nvPr/>
          </p:nvSpPr>
          <p:spPr>
            <a:xfrm>
              <a:off x="8844027" y="743293"/>
              <a:ext cx="34925" cy="31115"/>
            </a:xfrm>
            <a:custGeom>
              <a:avLst/>
              <a:gdLst/>
              <a:ahLst/>
              <a:cxnLst/>
              <a:rect l="l" t="t" r="r" b="b"/>
              <a:pathLst>
                <a:path w="34925" h="31115">
                  <a:moveTo>
                    <a:pt x="17502" y="0"/>
                  </a:moveTo>
                  <a:lnTo>
                    <a:pt x="6345" y="2475"/>
                  </a:lnTo>
                  <a:lnTo>
                    <a:pt x="0" y="12960"/>
                  </a:lnTo>
                  <a:lnTo>
                    <a:pt x="919" y="23640"/>
                  </a:lnTo>
                  <a:lnTo>
                    <a:pt x="7377" y="30529"/>
                  </a:lnTo>
                  <a:lnTo>
                    <a:pt x="17648" y="29640"/>
                  </a:lnTo>
                  <a:lnTo>
                    <a:pt x="18883" y="27056"/>
                  </a:lnTo>
                  <a:lnTo>
                    <a:pt x="17335" y="23628"/>
                  </a:lnTo>
                  <a:lnTo>
                    <a:pt x="16557" y="20355"/>
                  </a:lnTo>
                  <a:lnTo>
                    <a:pt x="20099" y="18236"/>
                  </a:lnTo>
                  <a:lnTo>
                    <a:pt x="34615" y="28751"/>
                  </a:lnTo>
                  <a:lnTo>
                    <a:pt x="31445" y="19861"/>
                  </a:lnTo>
                  <a:lnTo>
                    <a:pt x="25805" y="8036"/>
                  </a:lnTo>
                  <a:lnTo>
                    <a:pt x="17502" y="0"/>
                  </a:lnTo>
                  <a:close/>
                </a:path>
              </a:pathLst>
            </a:custGeom>
            <a:solidFill>
              <a:srgbClr val="E4BC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4">
              <a:extLst>
                <a:ext uri="{FF2B5EF4-FFF2-40B4-BE49-F238E27FC236}">
                  <a16:creationId xmlns:a16="http://schemas.microsoft.com/office/drawing/2014/main" id="{C2C17996-51ED-4E99-6D05-C19FCBD914C5}"/>
                </a:ext>
              </a:extLst>
            </p:cNvPr>
            <p:cNvSpPr/>
            <p:nvPr/>
          </p:nvSpPr>
          <p:spPr>
            <a:xfrm>
              <a:off x="8843039" y="741265"/>
              <a:ext cx="36830" cy="34290"/>
            </a:xfrm>
            <a:custGeom>
              <a:avLst/>
              <a:gdLst/>
              <a:ahLst/>
              <a:cxnLst/>
              <a:rect l="l" t="t" r="r" b="b"/>
              <a:pathLst>
                <a:path w="36829" h="34290">
                  <a:moveTo>
                    <a:pt x="14292" y="0"/>
                  </a:moveTo>
                  <a:lnTo>
                    <a:pt x="10685" y="1003"/>
                  </a:lnTo>
                  <a:lnTo>
                    <a:pt x="6850" y="3949"/>
                  </a:lnTo>
                  <a:lnTo>
                    <a:pt x="2074" y="9866"/>
                  </a:lnTo>
                  <a:lnTo>
                    <a:pt x="0" y="16492"/>
                  </a:lnTo>
                  <a:lnTo>
                    <a:pt x="318" y="23025"/>
                  </a:lnTo>
                  <a:lnTo>
                    <a:pt x="2722" y="28663"/>
                  </a:lnTo>
                  <a:lnTo>
                    <a:pt x="4729" y="31661"/>
                  </a:lnTo>
                  <a:lnTo>
                    <a:pt x="8056" y="34061"/>
                  </a:lnTo>
                  <a:lnTo>
                    <a:pt x="12349" y="34061"/>
                  </a:lnTo>
                  <a:lnTo>
                    <a:pt x="14355" y="34061"/>
                  </a:lnTo>
                  <a:lnTo>
                    <a:pt x="16578" y="33502"/>
                  </a:lnTo>
                  <a:lnTo>
                    <a:pt x="19753" y="31940"/>
                  </a:lnTo>
                  <a:lnTo>
                    <a:pt x="20299" y="31343"/>
                  </a:lnTo>
                  <a:lnTo>
                    <a:pt x="21035" y="29222"/>
                  </a:lnTo>
                  <a:lnTo>
                    <a:pt x="17911" y="23266"/>
                  </a:lnTo>
                  <a:lnTo>
                    <a:pt x="18635" y="21767"/>
                  </a:lnTo>
                  <a:lnTo>
                    <a:pt x="19588" y="21259"/>
                  </a:lnTo>
                  <a:lnTo>
                    <a:pt x="21201" y="20980"/>
                  </a:lnTo>
                  <a:lnTo>
                    <a:pt x="20908" y="19532"/>
                  </a:lnTo>
                  <a:lnTo>
                    <a:pt x="18864" y="19926"/>
                  </a:lnTo>
                  <a:lnTo>
                    <a:pt x="17530" y="20586"/>
                  </a:lnTo>
                  <a:lnTo>
                    <a:pt x="16248" y="23266"/>
                  </a:lnTo>
                  <a:lnTo>
                    <a:pt x="18102" y="26708"/>
                  </a:lnTo>
                  <a:lnTo>
                    <a:pt x="19423" y="29337"/>
                  </a:lnTo>
                  <a:lnTo>
                    <a:pt x="19080" y="30505"/>
                  </a:lnTo>
                  <a:lnTo>
                    <a:pt x="18749" y="30772"/>
                  </a:lnTo>
                  <a:lnTo>
                    <a:pt x="12615" y="33947"/>
                  </a:lnTo>
                  <a:lnTo>
                    <a:pt x="7218" y="32727"/>
                  </a:lnTo>
                  <a:lnTo>
                    <a:pt x="3941" y="27825"/>
                  </a:lnTo>
                  <a:lnTo>
                    <a:pt x="1731" y="22659"/>
                  </a:lnTo>
                  <a:lnTo>
                    <a:pt x="1454" y="16662"/>
                  </a:lnTo>
                  <a:lnTo>
                    <a:pt x="3379" y="10569"/>
                  </a:lnTo>
                  <a:lnTo>
                    <a:pt x="7777" y="5118"/>
                  </a:lnTo>
                  <a:lnTo>
                    <a:pt x="11193" y="2387"/>
                  </a:lnTo>
                  <a:lnTo>
                    <a:pt x="14355" y="1511"/>
                  </a:lnTo>
                  <a:lnTo>
                    <a:pt x="17416" y="2387"/>
                  </a:lnTo>
                  <a:lnTo>
                    <a:pt x="34612" y="30340"/>
                  </a:lnTo>
                  <a:lnTo>
                    <a:pt x="34955" y="31064"/>
                  </a:lnTo>
                  <a:lnTo>
                    <a:pt x="36288" y="30505"/>
                  </a:lnTo>
                  <a:lnTo>
                    <a:pt x="35348" y="27647"/>
                  </a:lnTo>
                  <a:lnTo>
                    <a:pt x="32786" y="20611"/>
                  </a:lnTo>
                  <a:lnTo>
                    <a:pt x="29068" y="12453"/>
                  </a:lnTo>
                  <a:lnTo>
                    <a:pt x="24122" y="5232"/>
                  </a:lnTo>
                  <a:lnTo>
                    <a:pt x="17873" y="1003"/>
                  </a:lnTo>
                  <a:lnTo>
                    <a:pt x="14292" y="0"/>
                  </a:lnTo>
                  <a:close/>
                </a:path>
              </a:pathLst>
            </a:custGeom>
            <a:solidFill>
              <a:srgbClr val="1E18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5">
              <a:extLst>
                <a:ext uri="{FF2B5EF4-FFF2-40B4-BE49-F238E27FC236}">
                  <a16:creationId xmlns:a16="http://schemas.microsoft.com/office/drawing/2014/main" id="{E1BE3B4D-9D62-BC6A-B649-E4CAA3EFD615}"/>
                </a:ext>
              </a:extLst>
            </p:cNvPr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8480041" y="1415136"/>
              <a:ext cx="521086" cy="109663"/>
            </a:xfrm>
            <a:prstGeom prst="rect">
              <a:avLst/>
            </a:prstGeom>
          </p:spPr>
        </p:pic>
      </p:grpSp>
      <p:grpSp>
        <p:nvGrpSpPr>
          <p:cNvPr id="47" name="object 7">
            <a:extLst>
              <a:ext uri="{FF2B5EF4-FFF2-40B4-BE49-F238E27FC236}">
                <a16:creationId xmlns:a16="http://schemas.microsoft.com/office/drawing/2014/main" id="{8F3C6288-1C3D-F781-C901-B722D25F6D38}"/>
              </a:ext>
            </a:extLst>
          </p:cNvPr>
          <p:cNvGrpSpPr/>
          <p:nvPr/>
        </p:nvGrpSpPr>
        <p:grpSpPr>
          <a:xfrm>
            <a:off x="8538814" y="689933"/>
            <a:ext cx="3355828" cy="1037864"/>
            <a:chOff x="8386414" y="537533"/>
            <a:chExt cx="3355828" cy="1037864"/>
          </a:xfrm>
        </p:grpSpPr>
        <p:sp>
          <p:nvSpPr>
            <p:cNvPr id="48" name="object 8">
              <a:extLst>
                <a:ext uri="{FF2B5EF4-FFF2-40B4-BE49-F238E27FC236}">
                  <a16:creationId xmlns:a16="http://schemas.microsoft.com/office/drawing/2014/main" id="{8A381C56-5E19-9299-54F5-2871315CAC6E}"/>
                </a:ext>
              </a:extLst>
            </p:cNvPr>
            <p:cNvSpPr/>
            <p:nvPr/>
          </p:nvSpPr>
          <p:spPr>
            <a:xfrm>
              <a:off x="9713417" y="543953"/>
              <a:ext cx="2028825" cy="758825"/>
            </a:xfrm>
            <a:custGeom>
              <a:avLst/>
              <a:gdLst/>
              <a:ahLst/>
              <a:cxnLst/>
              <a:rect l="l" t="t" r="r" b="b"/>
              <a:pathLst>
                <a:path w="2028825" h="758825">
                  <a:moveTo>
                    <a:pt x="431698" y="341782"/>
                  </a:moveTo>
                  <a:lnTo>
                    <a:pt x="431533" y="248183"/>
                  </a:lnTo>
                  <a:lnTo>
                    <a:pt x="431038" y="201396"/>
                  </a:lnTo>
                  <a:lnTo>
                    <a:pt x="425399" y="152882"/>
                  </a:lnTo>
                  <a:lnTo>
                    <a:pt x="410184" y="110464"/>
                  </a:lnTo>
                  <a:lnTo>
                    <a:pt x="385660" y="74117"/>
                  </a:lnTo>
                  <a:lnTo>
                    <a:pt x="352094" y="43751"/>
                  </a:lnTo>
                  <a:lnTo>
                    <a:pt x="309778" y="19342"/>
                  </a:lnTo>
                  <a:lnTo>
                    <a:pt x="272262" y="6553"/>
                  </a:lnTo>
                  <a:lnTo>
                    <a:pt x="234035" y="1130"/>
                  </a:lnTo>
                  <a:lnTo>
                    <a:pt x="195313" y="1346"/>
                  </a:lnTo>
                  <a:lnTo>
                    <a:pt x="156311" y="5473"/>
                  </a:lnTo>
                  <a:lnTo>
                    <a:pt x="104952" y="16167"/>
                  </a:lnTo>
                  <a:lnTo>
                    <a:pt x="55054" y="35763"/>
                  </a:lnTo>
                  <a:lnTo>
                    <a:pt x="93903" y="121196"/>
                  </a:lnTo>
                  <a:lnTo>
                    <a:pt x="106400" y="117271"/>
                  </a:lnTo>
                  <a:lnTo>
                    <a:pt x="139115" y="109232"/>
                  </a:lnTo>
                  <a:lnTo>
                    <a:pt x="172097" y="103822"/>
                  </a:lnTo>
                  <a:lnTo>
                    <a:pt x="205409" y="101892"/>
                  </a:lnTo>
                  <a:lnTo>
                    <a:pt x="239102" y="104279"/>
                  </a:lnTo>
                  <a:lnTo>
                    <a:pt x="270154" y="114681"/>
                  </a:lnTo>
                  <a:lnTo>
                    <a:pt x="294017" y="134747"/>
                  </a:lnTo>
                  <a:lnTo>
                    <a:pt x="308902" y="162242"/>
                  </a:lnTo>
                  <a:lnTo>
                    <a:pt x="312978" y="194970"/>
                  </a:lnTo>
                  <a:lnTo>
                    <a:pt x="312978" y="288226"/>
                  </a:lnTo>
                  <a:lnTo>
                    <a:pt x="313474" y="321640"/>
                  </a:lnTo>
                  <a:lnTo>
                    <a:pt x="315468" y="387172"/>
                  </a:lnTo>
                  <a:lnTo>
                    <a:pt x="315607" y="422770"/>
                  </a:lnTo>
                  <a:lnTo>
                    <a:pt x="310603" y="427736"/>
                  </a:lnTo>
                  <a:lnTo>
                    <a:pt x="307060" y="428675"/>
                  </a:lnTo>
                  <a:lnTo>
                    <a:pt x="272859" y="435698"/>
                  </a:lnTo>
                  <a:lnTo>
                    <a:pt x="238620" y="438289"/>
                  </a:lnTo>
                  <a:lnTo>
                    <a:pt x="204406" y="436067"/>
                  </a:lnTo>
                  <a:lnTo>
                    <a:pt x="170319" y="428701"/>
                  </a:lnTo>
                  <a:lnTo>
                    <a:pt x="141592" y="415086"/>
                  </a:lnTo>
                  <a:lnTo>
                    <a:pt x="122415" y="394868"/>
                  </a:lnTo>
                  <a:lnTo>
                    <a:pt x="113423" y="369392"/>
                  </a:lnTo>
                  <a:lnTo>
                    <a:pt x="115239" y="340029"/>
                  </a:lnTo>
                  <a:lnTo>
                    <a:pt x="142582" y="302196"/>
                  </a:lnTo>
                  <a:lnTo>
                    <a:pt x="181800" y="286626"/>
                  </a:lnTo>
                  <a:lnTo>
                    <a:pt x="232803" y="280530"/>
                  </a:lnTo>
                  <a:lnTo>
                    <a:pt x="262890" y="281571"/>
                  </a:lnTo>
                  <a:lnTo>
                    <a:pt x="271170" y="282397"/>
                  </a:lnTo>
                  <a:lnTo>
                    <a:pt x="271170" y="194919"/>
                  </a:lnTo>
                  <a:lnTo>
                    <a:pt x="229654" y="192798"/>
                  </a:lnTo>
                  <a:lnTo>
                    <a:pt x="188556" y="194221"/>
                  </a:lnTo>
                  <a:lnTo>
                    <a:pt x="147942" y="200380"/>
                  </a:lnTo>
                  <a:lnTo>
                    <a:pt x="107835" y="212432"/>
                  </a:lnTo>
                  <a:lnTo>
                    <a:pt x="62890" y="235788"/>
                  </a:lnTo>
                  <a:lnTo>
                    <a:pt x="30403" y="265417"/>
                  </a:lnTo>
                  <a:lnTo>
                    <a:pt x="9664" y="300253"/>
                  </a:lnTo>
                  <a:lnTo>
                    <a:pt x="0" y="339191"/>
                  </a:lnTo>
                  <a:lnTo>
                    <a:pt x="736" y="381152"/>
                  </a:lnTo>
                  <a:lnTo>
                    <a:pt x="11201" y="425056"/>
                  </a:lnTo>
                  <a:lnTo>
                    <a:pt x="31140" y="464083"/>
                  </a:lnTo>
                  <a:lnTo>
                    <a:pt x="59804" y="493407"/>
                  </a:lnTo>
                  <a:lnTo>
                    <a:pt x="95478" y="514286"/>
                  </a:lnTo>
                  <a:lnTo>
                    <a:pt x="136512" y="528002"/>
                  </a:lnTo>
                  <a:lnTo>
                    <a:pt x="185826" y="537197"/>
                  </a:lnTo>
                  <a:lnTo>
                    <a:pt x="234581" y="540550"/>
                  </a:lnTo>
                  <a:lnTo>
                    <a:pt x="282778" y="538111"/>
                  </a:lnTo>
                  <a:lnTo>
                    <a:pt x="330365" y="529958"/>
                  </a:lnTo>
                  <a:lnTo>
                    <a:pt x="377317" y="516153"/>
                  </a:lnTo>
                  <a:lnTo>
                    <a:pt x="423621" y="496747"/>
                  </a:lnTo>
                  <a:lnTo>
                    <a:pt x="431012" y="487184"/>
                  </a:lnTo>
                  <a:lnTo>
                    <a:pt x="431698" y="341782"/>
                  </a:lnTo>
                  <a:close/>
                </a:path>
                <a:path w="2028825" h="758825">
                  <a:moveTo>
                    <a:pt x="990409" y="364769"/>
                  </a:moveTo>
                  <a:lnTo>
                    <a:pt x="990079" y="257746"/>
                  </a:lnTo>
                  <a:lnTo>
                    <a:pt x="989482" y="204241"/>
                  </a:lnTo>
                  <a:lnTo>
                    <a:pt x="981100" y="148564"/>
                  </a:lnTo>
                  <a:lnTo>
                    <a:pt x="948169" y="86702"/>
                  </a:lnTo>
                  <a:lnTo>
                    <a:pt x="914628" y="52095"/>
                  </a:lnTo>
                  <a:lnTo>
                    <a:pt x="874776" y="26809"/>
                  </a:lnTo>
                  <a:lnTo>
                    <a:pt x="829386" y="10147"/>
                  </a:lnTo>
                  <a:lnTo>
                    <a:pt x="779246" y="1447"/>
                  </a:lnTo>
                  <a:lnTo>
                    <a:pt x="731354" y="76"/>
                  </a:lnTo>
                  <a:lnTo>
                    <a:pt x="684314" y="4559"/>
                  </a:lnTo>
                  <a:lnTo>
                    <a:pt x="638060" y="14008"/>
                  </a:lnTo>
                  <a:lnTo>
                    <a:pt x="592493" y="27508"/>
                  </a:lnTo>
                  <a:lnTo>
                    <a:pt x="547560" y="44183"/>
                  </a:lnTo>
                  <a:lnTo>
                    <a:pt x="532955" y="65214"/>
                  </a:lnTo>
                  <a:lnTo>
                    <a:pt x="533260" y="536067"/>
                  </a:lnTo>
                  <a:lnTo>
                    <a:pt x="655942" y="536067"/>
                  </a:lnTo>
                  <a:lnTo>
                    <a:pt x="656234" y="143243"/>
                  </a:lnTo>
                  <a:lnTo>
                    <a:pt x="659091" y="134099"/>
                  </a:lnTo>
                  <a:lnTo>
                    <a:pt x="690778" y="125590"/>
                  </a:lnTo>
                  <a:lnTo>
                    <a:pt x="719378" y="120154"/>
                  </a:lnTo>
                  <a:lnTo>
                    <a:pt x="748284" y="118160"/>
                  </a:lnTo>
                  <a:lnTo>
                    <a:pt x="777468" y="120992"/>
                  </a:lnTo>
                  <a:lnTo>
                    <a:pt x="814857" y="134772"/>
                  </a:lnTo>
                  <a:lnTo>
                    <a:pt x="861136" y="191643"/>
                  </a:lnTo>
                  <a:lnTo>
                    <a:pt x="867537" y="231317"/>
                  </a:lnTo>
                  <a:lnTo>
                    <a:pt x="867702" y="279400"/>
                  </a:lnTo>
                  <a:lnTo>
                    <a:pt x="867740" y="536041"/>
                  </a:lnTo>
                  <a:lnTo>
                    <a:pt x="989266" y="536041"/>
                  </a:lnTo>
                  <a:lnTo>
                    <a:pt x="989609" y="531990"/>
                  </a:lnTo>
                  <a:lnTo>
                    <a:pt x="990142" y="528650"/>
                  </a:lnTo>
                  <a:lnTo>
                    <a:pt x="990409" y="364769"/>
                  </a:lnTo>
                  <a:close/>
                </a:path>
                <a:path w="2028825" h="758825">
                  <a:moveTo>
                    <a:pt x="1450492" y="34734"/>
                  </a:moveTo>
                  <a:lnTo>
                    <a:pt x="1396669" y="9232"/>
                  </a:lnTo>
                  <a:lnTo>
                    <a:pt x="1353210" y="1739"/>
                  </a:lnTo>
                  <a:lnTo>
                    <a:pt x="1309331" y="0"/>
                  </a:lnTo>
                  <a:lnTo>
                    <a:pt x="1265288" y="4051"/>
                  </a:lnTo>
                  <a:lnTo>
                    <a:pt x="1214704" y="17780"/>
                  </a:lnTo>
                  <a:lnTo>
                    <a:pt x="1171867" y="41148"/>
                  </a:lnTo>
                  <a:lnTo>
                    <a:pt x="1137437" y="73202"/>
                  </a:lnTo>
                  <a:lnTo>
                    <a:pt x="1112037" y="112979"/>
                  </a:lnTo>
                  <a:lnTo>
                    <a:pt x="1096314" y="159524"/>
                  </a:lnTo>
                  <a:lnTo>
                    <a:pt x="1090904" y="211874"/>
                  </a:lnTo>
                  <a:lnTo>
                    <a:pt x="1090891" y="536054"/>
                  </a:lnTo>
                  <a:lnTo>
                    <a:pt x="1213370" y="536054"/>
                  </a:lnTo>
                  <a:lnTo>
                    <a:pt x="1213472" y="271170"/>
                  </a:lnTo>
                  <a:lnTo>
                    <a:pt x="1213904" y="245338"/>
                  </a:lnTo>
                  <a:lnTo>
                    <a:pt x="1225003" y="178689"/>
                  </a:lnTo>
                  <a:lnTo>
                    <a:pt x="1247648" y="147104"/>
                  </a:lnTo>
                  <a:lnTo>
                    <a:pt x="1280756" y="126987"/>
                  </a:lnTo>
                  <a:lnTo>
                    <a:pt x="1322095" y="120535"/>
                  </a:lnTo>
                  <a:lnTo>
                    <a:pt x="1346606" y="121945"/>
                  </a:lnTo>
                  <a:lnTo>
                    <a:pt x="1371346" y="124510"/>
                  </a:lnTo>
                  <a:lnTo>
                    <a:pt x="1422628" y="130657"/>
                  </a:lnTo>
                  <a:lnTo>
                    <a:pt x="1441780" y="64808"/>
                  </a:lnTo>
                  <a:lnTo>
                    <a:pt x="1448981" y="42100"/>
                  </a:lnTo>
                  <a:lnTo>
                    <a:pt x="1450492" y="34734"/>
                  </a:lnTo>
                  <a:close/>
                </a:path>
                <a:path w="2028825" h="758825">
                  <a:moveTo>
                    <a:pt x="2015451" y="631101"/>
                  </a:moveTo>
                  <a:lnTo>
                    <a:pt x="1995411" y="632714"/>
                  </a:lnTo>
                  <a:lnTo>
                    <a:pt x="1997671" y="758761"/>
                  </a:lnTo>
                  <a:lnTo>
                    <a:pt x="2014486" y="758761"/>
                  </a:lnTo>
                  <a:lnTo>
                    <a:pt x="2015451" y="631101"/>
                  </a:lnTo>
                  <a:close/>
                </a:path>
                <a:path w="2028825" h="758825">
                  <a:moveTo>
                    <a:pt x="2028774" y="192214"/>
                  </a:moveTo>
                  <a:lnTo>
                    <a:pt x="2026754" y="175247"/>
                  </a:lnTo>
                  <a:lnTo>
                    <a:pt x="2018322" y="160388"/>
                  </a:lnTo>
                  <a:lnTo>
                    <a:pt x="2005291" y="150279"/>
                  </a:lnTo>
                  <a:lnTo>
                    <a:pt x="1989429" y="145783"/>
                  </a:lnTo>
                  <a:lnTo>
                    <a:pt x="1972462" y="147789"/>
                  </a:lnTo>
                  <a:lnTo>
                    <a:pt x="1748370" y="221373"/>
                  </a:lnTo>
                  <a:lnTo>
                    <a:pt x="1733524" y="229806"/>
                  </a:lnTo>
                  <a:lnTo>
                    <a:pt x="1723402" y="242836"/>
                  </a:lnTo>
                  <a:lnTo>
                    <a:pt x="1718919" y="258711"/>
                  </a:lnTo>
                  <a:lnTo>
                    <a:pt x="1720926" y="275678"/>
                  </a:lnTo>
                  <a:lnTo>
                    <a:pt x="1729359" y="290525"/>
                  </a:lnTo>
                  <a:lnTo>
                    <a:pt x="1742389" y="300647"/>
                  </a:lnTo>
                  <a:lnTo>
                    <a:pt x="1758264" y="305142"/>
                  </a:lnTo>
                  <a:lnTo>
                    <a:pt x="1775218" y="303123"/>
                  </a:lnTo>
                  <a:lnTo>
                    <a:pt x="1999297" y="229539"/>
                  </a:lnTo>
                  <a:lnTo>
                    <a:pt x="2014156" y="221107"/>
                  </a:lnTo>
                  <a:lnTo>
                    <a:pt x="2024278" y="208089"/>
                  </a:lnTo>
                  <a:lnTo>
                    <a:pt x="2028774" y="19221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" name="object 9">
              <a:extLst>
                <a:ext uri="{FF2B5EF4-FFF2-40B4-BE49-F238E27FC236}">
                  <a16:creationId xmlns:a16="http://schemas.microsoft.com/office/drawing/2014/main" id="{09D1E573-0042-E603-B945-BB859C3DB2E3}"/>
                </a:ext>
              </a:extLst>
            </p:cNvPr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9712510" y="1172797"/>
              <a:ext cx="2021709" cy="402600"/>
            </a:xfrm>
            <a:prstGeom prst="rect">
              <a:avLst/>
            </a:prstGeom>
          </p:spPr>
        </p:pic>
        <p:sp>
          <p:nvSpPr>
            <p:cNvPr id="50" name="object 10">
              <a:extLst>
                <a:ext uri="{FF2B5EF4-FFF2-40B4-BE49-F238E27FC236}">
                  <a16:creationId xmlns:a16="http://schemas.microsoft.com/office/drawing/2014/main" id="{A31D1B9B-BE26-9E20-F921-C6198AB05B4F}"/>
                </a:ext>
              </a:extLst>
            </p:cNvPr>
            <p:cNvSpPr/>
            <p:nvPr/>
          </p:nvSpPr>
          <p:spPr>
            <a:xfrm>
              <a:off x="11196192" y="537533"/>
              <a:ext cx="528320" cy="544830"/>
            </a:xfrm>
            <a:custGeom>
              <a:avLst/>
              <a:gdLst/>
              <a:ahLst/>
              <a:cxnLst/>
              <a:rect l="l" t="t" r="r" b="b"/>
              <a:pathLst>
                <a:path w="528320" h="544830">
                  <a:moveTo>
                    <a:pt x="272173" y="0"/>
                  </a:moveTo>
                  <a:lnTo>
                    <a:pt x="222517" y="4517"/>
                  </a:lnTo>
                  <a:lnTo>
                    <a:pt x="175838" y="17535"/>
                  </a:lnTo>
                  <a:lnTo>
                    <a:pt x="132939" y="38248"/>
                  </a:lnTo>
                  <a:lnTo>
                    <a:pt x="94626" y="65852"/>
                  </a:lnTo>
                  <a:lnTo>
                    <a:pt x="61703" y="99544"/>
                  </a:lnTo>
                  <a:lnTo>
                    <a:pt x="34975" y="138518"/>
                  </a:lnTo>
                  <a:lnTo>
                    <a:pt x="15245" y="181971"/>
                  </a:lnTo>
                  <a:lnTo>
                    <a:pt x="3318" y="229098"/>
                  </a:lnTo>
                  <a:lnTo>
                    <a:pt x="0" y="279095"/>
                  </a:lnTo>
                  <a:lnTo>
                    <a:pt x="5351" y="326433"/>
                  </a:lnTo>
                  <a:lnTo>
                    <a:pt x="18543" y="371010"/>
                  </a:lnTo>
                  <a:lnTo>
                    <a:pt x="38836" y="412098"/>
                  </a:lnTo>
                  <a:lnTo>
                    <a:pt x="65493" y="448966"/>
                  </a:lnTo>
                  <a:lnTo>
                    <a:pt x="97774" y="480885"/>
                  </a:lnTo>
                  <a:lnTo>
                    <a:pt x="134941" y="507127"/>
                  </a:lnTo>
                  <a:lnTo>
                    <a:pt x="176256" y="526963"/>
                  </a:lnTo>
                  <a:lnTo>
                    <a:pt x="220981" y="539664"/>
                  </a:lnTo>
                  <a:lnTo>
                    <a:pt x="268376" y="544499"/>
                  </a:lnTo>
                  <a:lnTo>
                    <a:pt x="316828" y="540881"/>
                  </a:lnTo>
                  <a:lnTo>
                    <a:pt x="362548" y="529169"/>
                  </a:lnTo>
                  <a:lnTo>
                    <a:pt x="404800" y="510098"/>
                  </a:lnTo>
                  <a:lnTo>
                    <a:pt x="442848" y="484405"/>
                  </a:lnTo>
                  <a:lnTo>
                    <a:pt x="475955" y="452828"/>
                  </a:lnTo>
                  <a:lnTo>
                    <a:pt x="503387" y="416103"/>
                  </a:lnTo>
                  <a:lnTo>
                    <a:pt x="524408" y="374967"/>
                  </a:lnTo>
                  <a:lnTo>
                    <a:pt x="528007" y="351954"/>
                  </a:lnTo>
                  <a:lnTo>
                    <a:pt x="521376" y="330650"/>
                  </a:lnTo>
                  <a:lnTo>
                    <a:pt x="484644" y="305384"/>
                  </a:lnTo>
                  <a:lnTo>
                    <a:pt x="438772" y="321702"/>
                  </a:lnTo>
                  <a:lnTo>
                    <a:pt x="404377" y="377197"/>
                  </a:lnTo>
                  <a:lnTo>
                    <a:pt x="368700" y="409303"/>
                  </a:lnTo>
                  <a:lnTo>
                    <a:pt x="324774" y="430219"/>
                  </a:lnTo>
                  <a:lnTo>
                    <a:pt x="274878" y="437692"/>
                  </a:lnTo>
                  <a:lnTo>
                    <a:pt x="230236" y="431748"/>
                  </a:lnTo>
                  <a:lnTo>
                    <a:pt x="190122" y="414974"/>
                  </a:lnTo>
                  <a:lnTo>
                    <a:pt x="156138" y="388956"/>
                  </a:lnTo>
                  <a:lnTo>
                    <a:pt x="129883" y="355280"/>
                  </a:lnTo>
                  <a:lnTo>
                    <a:pt x="112957" y="315531"/>
                  </a:lnTo>
                  <a:lnTo>
                    <a:pt x="106959" y="271297"/>
                  </a:lnTo>
                  <a:lnTo>
                    <a:pt x="112957" y="227064"/>
                  </a:lnTo>
                  <a:lnTo>
                    <a:pt x="129883" y="187321"/>
                  </a:lnTo>
                  <a:lnTo>
                    <a:pt x="156138" y="153650"/>
                  </a:lnTo>
                  <a:lnTo>
                    <a:pt x="190122" y="127638"/>
                  </a:lnTo>
                  <a:lnTo>
                    <a:pt x="230236" y="110869"/>
                  </a:lnTo>
                  <a:lnTo>
                    <a:pt x="274878" y="104927"/>
                  </a:lnTo>
                  <a:lnTo>
                    <a:pt x="297802" y="106465"/>
                  </a:lnTo>
                  <a:lnTo>
                    <a:pt x="319784" y="110947"/>
                  </a:lnTo>
                  <a:lnTo>
                    <a:pt x="340620" y="118171"/>
                  </a:lnTo>
                  <a:lnTo>
                    <a:pt x="360108" y="127939"/>
                  </a:lnTo>
                  <a:lnTo>
                    <a:pt x="376190" y="134041"/>
                  </a:lnTo>
                  <a:lnTo>
                    <a:pt x="422935" y="119684"/>
                  </a:lnTo>
                  <a:lnTo>
                    <a:pt x="437489" y="77084"/>
                  </a:lnTo>
                  <a:lnTo>
                    <a:pt x="429975" y="55810"/>
                  </a:lnTo>
                  <a:lnTo>
                    <a:pt x="413143" y="39293"/>
                  </a:lnTo>
                  <a:lnTo>
                    <a:pt x="381026" y="22636"/>
                  </a:lnTo>
                  <a:lnTo>
                    <a:pt x="346592" y="10298"/>
                  </a:lnTo>
                  <a:lnTo>
                    <a:pt x="310191" y="2633"/>
                  </a:lnTo>
                  <a:lnTo>
                    <a:pt x="27217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34">
              <a:extLst>
                <a:ext uri="{FF2B5EF4-FFF2-40B4-BE49-F238E27FC236}">
                  <a16:creationId xmlns:a16="http://schemas.microsoft.com/office/drawing/2014/main" id="{08C9E592-4899-7171-6D49-59227B70B61D}"/>
                </a:ext>
              </a:extLst>
            </p:cNvPr>
            <p:cNvSpPr/>
            <p:nvPr/>
          </p:nvSpPr>
          <p:spPr>
            <a:xfrm>
              <a:off x="8386860" y="735920"/>
              <a:ext cx="7620" cy="5715"/>
            </a:xfrm>
            <a:custGeom>
              <a:avLst/>
              <a:gdLst/>
              <a:ahLst/>
              <a:cxnLst/>
              <a:rect l="l" t="t" r="r" b="b"/>
              <a:pathLst>
                <a:path w="7620" h="5715">
                  <a:moveTo>
                    <a:pt x="3733" y="0"/>
                  </a:moveTo>
                  <a:lnTo>
                    <a:pt x="0" y="1396"/>
                  </a:lnTo>
                  <a:lnTo>
                    <a:pt x="330" y="2387"/>
                  </a:lnTo>
                  <a:lnTo>
                    <a:pt x="546" y="3454"/>
                  </a:lnTo>
                  <a:lnTo>
                    <a:pt x="5067" y="5168"/>
                  </a:lnTo>
                  <a:lnTo>
                    <a:pt x="6286" y="4724"/>
                  </a:lnTo>
                  <a:lnTo>
                    <a:pt x="7454" y="4229"/>
                  </a:lnTo>
                  <a:lnTo>
                    <a:pt x="6731" y="1117"/>
                  </a:lnTo>
                  <a:lnTo>
                    <a:pt x="5232" y="558"/>
                  </a:lnTo>
                  <a:lnTo>
                    <a:pt x="373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35">
              <a:extLst>
                <a:ext uri="{FF2B5EF4-FFF2-40B4-BE49-F238E27FC236}">
                  <a16:creationId xmlns:a16="http://schemas.microsoft.com/office/drawing/2014/main" id="{268DC98C-6D05-E565-A0A9-E61FAC2FA94D}"/>
                </a:ext>
              </a:extLst>
            </p:cNvPr>
            <p:cNvSpPr/>
            <p:nvPr/>
          </p:nvSpPr>
          <p:spPr>
            <a:xfrm>
              <a:off x="8386414" y="735573"/>
              <a:ext cx="8255" cy="6350"/>
            </a:xfrm>
            <a:custGeom>
              <a:avLst/>
              <a:gdLst/>
              <a:ahLst/>
              <a:cxnLst/>
              <a:rect l="l" t="t" r="r" b="b"/>
              <a:pathLst>
                <a:path w="8254" h="6350">
                  <a:moveTo>
                    <a:pt x="5219" y="0"/>
                  </a:moveTo>
                  <a:lnTo>
                    <a:pt x="3340" y="0"/>
                  </a:lnTo>
                  <a:lnTo>
                    <a:pt x="1104" y="787"/>
                  </a:lnTo>
                  <a:lnTo>
                    <a:pt x="0" y="2247"/>
                  </a:lnTo>
                  <a:lnTo>
                    <a:pt x="85" y="3238"/>
                  </a:lnTo>
                  <a:lnTo>
                    <a:pt x="444" y="4406"/>
                  </a:lnTo>
                  <a:lnTo>
                    <a:pt x="4521" y="5918"/>
                  </a:lnTo>
                  <a:lnTo>
                    <a:pt x="6502" y="5918"/>
                  </a:lnTo>
                  <a:lnTo>
                    <a:pt x="6781" y="5854"/>
                  </a:lnTo>
                  <a:lnTo>
                    <a:pt x="7010" y="5740"/>
                  </a:lnTo>
                  <a:lnTo>
                    <a:pt x="7670" y="5511"/>
                  </a:lnTo>
                  <a:lnTo>
                    <a:pt x="8064" y="4800"/>
                  </a:lnTo>
                  <a:lnTo>
                    <a:pt x="8064" y="4406"/>
                  </a:lnTo>
                  <a:lnTo>
                    <a:pt x="4724" y="4406"/>
                  </a:lnTo>
                  <a:lnTo>
                    <a:pt x="2057" y="3238"/>
                  </a:lnTo>
                  <a:lnTo>
                    <a:pt x="1549" y="2628"/>
                  </a:lnTo>
                  <a:lnTo>
                    <a:pt x="1879" y="2247"/>
                  </a:lnTo>
                  <a:lnTo>
                    <a:pt x="3492" y="1523"/>
                  </a:lnTo>
                  <a:lnTo>
                    <a:pt x="7597" y="1523"/>
                  </a:lnTo>
                  <a:lnTo>
                    <a:pt x="7226" y="736"/>
                  </a:lnTo>
                  <a:lnTo>
                    <a:pt x="5943" y="177"/>
                  </a:lnTo>
                  <a:lnTo>
                    <a:pt x="5613" y="63"/>
                  </a:lnTo>
                  <a:lnTo>
                    <a:pt x="5219" y="0"/>
                  </a:lnTo>
                  <a:close/>
                </a:path>
                <a:path w="8254" h="6350">
                  <a:moveTo>
                    <a:pt x="7597" y="1523"/>
                  </a:moveTo>
                  <a:lnTo>
                    <a:pt x="5118" y="1523"/>
                  </a:lnTo>
                  <a:lnTo>
                    <a:pt x="5295" y="1562"/>
                  </a:lnTo>
                  <a:lnTo>
                    <a:pt x="6007" y="1854"/>
                  </a:lnTo>
                  <a:lnTo>
                    <a:pt x="6553" y="3848"/>
                  </a:lnTo>
                  <a:lnTo>
                    <a:pt x="6553" y="4254"/>
                  </a:lnTo>
                  <a:lnTo>
                    <a:pt x="6400" y="4406"/>
                  </a:lnTo>
                  <a:lnTo>
                    <a:pt x="8064" y="4406"/>
                  </a:lnTo>
                  <a:lnTo>
                    <a:pt x="7938" y="2247"/>
                  </a:lnTo>
                  <a:lnTo>
                    <a:pt x="7597" y="1523"/>
                  </a:lnTo>
                  <a:close/>
                </a:path>
              </a:pathLst>
            </a:custGeom>
            <a:solidFill>
              <a:srgbClr val="1E18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37">
              <a:extLst>
                <a:ext uri="{FF2B5EF4-FFF2-40B4-BE49-F238E27FC236}">
                  <a16:creationId xmlns:a16="http://schemas.microsoft.com/office/drawing/2014/main" id="{F3674948-F2C3-4D72-451C-0D49BF529D77}"/>
                </a:ext>
              </a:extLst>
            </p:cNvPr>
            <p:cNvSpPr/>
            <p:nvPr/>
          </p:nvSpPr>
          <p:spPr>
            <a:xfrm>
              <a:off x="9129308" y="737469"/>
              <a:ext cx="5715" cy="9525"/>
            </a:xfrm>
            <a:custGeom>
              <a:avLst/>
              <a:gdLst/>
              <a:ahLst/>
              <a:cxnLst/>
              <a:rect l="l" t="t" r="r" b="b"/>
              <a:pathLst>
                <a:path w="5715" h="9525">
                  <a:moveTo>
                    <a:pt x="0" y="0"/>
                  </a:moveTo>
                  <a:lnTo>
                    <a:pt x="0" y="3683"/>
                  </a:lnTo>
                  <a:lnTo>
                    <a:pt x="1409" y="9474"/>
                  </a:lnTo>
                  <a:lnTo>
                    <a:pt x="3505" y="6743"/>
                  </a:lnTo>
                  <a:lnTo>
                    <a:pt x="5295" y="5359"/>
                  </a:lnTo>
                  <a:lnTo>
                    <a:pt x="5575" y="457"/>
                  </a:lnTo>
                  <a:lnTo>
                    <a:pt x="2514" y="1066"/>
                  </a:lnTo>
                  <a:lnTo>
                    <a:pt x="1168" y="1016"/>
                  </a:lnTo>
                  <a:lnTo>
                    <a:pt x="457" y="13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38">
              <a:extLst>
                <a:ext uri="{FF2B5EF4-FFF2-40B4-BE49-F238E27FC236}">
                  <a16:creationId xmlns:a16="http://schemas.microsoft.com/office/drawing/2014/main" id="{224E6143-1C29-2F54-1ED8-E43842D8CAAC}"/>
                </a:ext>
              </a:extLst>
            </p:cNvPr>
            <p:cNvSpPr/>
            <p:nvPr/>
          </p:nvSpPr>
          <p:spPr>
            <a:xfrm>
              <a:off x="9128599" y="737746"/>
              <a:ext cx="6985" cy="8255"/>
            </a:xfrm>
            <a:custGeom>
              <a:avLst/>
              <a:gdLst/>
              <a:ahLst/>
              <a:cxnLst/>
              <a:rect l="l" t="t" r="r" b="b"/>
              <a:pathLst>
                <a:path w="6984" h="8254">
                  <a:moveTo>
                    <a:pt x="4724" y="0"/>
                  </a:moveTo>
                  <a:lnTo>
                    <a:pt x="2616" y="0"/>
                  </a:lnTo>
                  <a:lnTo>
                    <a:pt x="1219" y="63"/>
                  </a:lnTo>
                  <a:lnTo>
                    <a:pt x="0" y="63"/>
                  </a:lnTo>
                  <a:lnTo>
                    <a:pt x="0" y="3568"/>
                  </a:lnTo>
                  <a:lnTo>
                    <a:pt x="380" y="5295"/>
                  </a:lnTo>
                  <a:lnTo>
                    <a:pt x="1219" y="7683"/>
                  </a:lnTo>
                  <a:lnTo>
                    <a:pt x="4114" y="7683"/>
                  </a:lnTo>
                  <a:lnTo>
                    <a:pt x="5834" y="6184"/>
                  </a:lnTo>
                  <a:lnTo>
                    <a:pt x="2438" y="6184"/>
                  </a:lnTo>
                  <a:lnTo>
                    <a:pt x="1866" y="5029"/>
                  </a:lnTo>
                  <a:lnTo>
                    <a:pt x="1490" y="3568"/>
                  </a:lnTo>
                  <a:lnTo>
                    <a:pt x="1549" y="1562"/>
                  </a:lnTo>
                  <a:lnTo>
                    <a:pt x="1841" y="1511"/>
                  </a:lnTo>
                  <a:lnTo>
                    <a:pt x="6108" y="1511"/>
                  </a:lnTo>
                  <a:lnTo>
                    <a:pt x="4724" y="0"/>
                  </a:lnTo>
                  <a:close/>
                </a:path>
                <a:path w="6984" h="8254">
                  <a:moveTo>
                    <a:pt x="6108" y="1511"/>
                  </a:moveTo>
                  <a:lnTo>
                    <a:pt x="4114" y="1511"/>
                  </a:lnTo>
                  <a:lnTo>
                    <a:pt x="4610" y="2070"/>
                  </a:lnTo>
                  <a:lnTo>
                    <a:pt x="5105" y="2565"/>
                  </a:lnTo>
                  <a:lnTo>
                    <a:pt x="5291" y="3289"/>
                  </a:lnTo>
                  <a:lnTo>
                    <a:pt x="5283" y="4673"/>
                  </a:lnTo>
                  <a:lnTo>
                    <a:pt x="5181" y="4851"/>
                  </a:lnTo>
                  <a:lnTo>
                    <a:pt x="5003" y="4914"/>
                  </a:lnTo>
                  <a:lnTo>
                    <a:pt x="4292" y="5511"/>
                  </a:lnTo>
                  <a:lnTo>
                    <a:pt x="3543" y="6184"/>
                  </a:lnTo>
                  <a:lnTo>
                    <a:pt x="5834" y="6184"/>
                  </a:lnTo>
                  <a:lnTo>
                    <a:pt x="5994" y="5968"/>
                  </a:lnTo>
                  <a:lnTo>
                    <a:pt x="6286" y="5791"/>
                  </a:lnTo>
                  <a:lnTo>
                    <a:pt x="6592" y="5511"/>
                  </a:lnTo>
                  <a:lnTo>
                    <a:pt x="6718" y="5130"/>
                  </a:lnTo>
                  <a:lnTo>
                    <a:pt x="6781" y="3289"/>
                  </a:lnTo>
                  <a:lnTo>
                    <a:pt x="6515" y="1955"/>
                  </a:lnTo>
                  <a:lnTo>
                    <a:pt x="6108" y="1511"/>
                  </a:lnTo>
                  <a:close/>
                </a:path>
              </a:pathLst>
            </a:custGeom>
            <a:solidFill>
              <a:srgbClr val="1E18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39">
              <a:extLst>
                <a:ext uri="{FF2B5EF4-FFF2-40B4-BE49-F238E27FC236}">
                  <a16:creationId xmlns:a16="http://schemas.microsoft.com/office/drawing/2014/main" id="{4AACC7DA-079A-EE8B-432E-39B0B4F9FDD7}"/>
                </a:ext>
              </a:extLst>
            </p:cNvPr>
            <p:cNvSpPr/>
            <p:nvPr/>
          </p:nvSpPr>
          <p:spPr>
            <a:xfrm>
              <a:off x="9086348" y="738809"/>
              <a:ext cx="6350" cy="9525"/>
            </a:xfrm>
            <a:custGeom>
              <a:avLst/>
              <a:gdLst/>
              <a:ahLst/>
              <a:cxnLst/>
              <a:rect l="l" t="t" r="r" b="b"/>
              <a:pathLst>
                <a:path w="6350" h="9525">
                  <a:moveTo>
                    <a:pt x="0" y="0"/>
                  </a:moveTo>
                  <a:lnTo>
                    <a:pt x="0" y="3568"/>
                  </a:lnTo>
                  <a:lnTo>
                    <a:pt x="1320" y="9410"/>
                  </a:lnTo>
                  <a:lnTo>
                    <a:pt x="3949" y="7683"/>
                  </a:lnTo>
                  <a:lnTo>
                    <a:pt x="5664" y="6299"/>
                  </a:lnTo>
                  <a:lnTo>
                    <a:pt x="6007" y="1397"/>
                  </a:lnTo>
                  <a:lnTo>
                    <a:pt x="2832" y="1346"/>
                  </a:lnTo>
                  <a:lnTo>
                    <a:pt x="546" y="12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40">
              <a:extLst>
                <a:ext uri="{FF2B5EF4-FFF2-40B4-BE49-F238E27FC236}">
                  <a16:creationId xmlns:a16="http://schemas.microsoft.com/office/drawing/2014/main" id="{ACA2552E-AA06-3072-9C30-3C809C13B28B}"/>
                </a:ext>
              </a:extLst>
            </p:cNvPr>
            <p:cNvSpPr/>
            <p:nvPr/>
          </p:nvSpPr>
          <p:spPr>
            <a:xfrm>
              <a:off x="9085616" y="739087"/>
              <a:ext cx="7620" cy="8255"/>
            </a:xfrm>
            <a:custGeom>
              <a:avLst/>
              <a:gdLst/>
              <a:ahLst/>
              <a:cxnLst/>
              <a:rect l="l" t="t" r="r" b="b"/>
              <a:pathLst>
                <a:path w="7620" h="8254">
                  <a:moveTo>
                    <a:pt x="1562" y="0"/>
                  </a:moveTo>
                  <a:lnTo>
                    <a:pt x="0" y="0"/>
                  </a:lnTo>
                  <a:lnTo>
                    <a:pt x="0" y="3505"/>
                  </a:lnTo>
                  <a:lnTo>
                    <a:pt x="1104" y="8140"/>
                  </a:lnTo>
                  <a:lnTo>
                    <a:pt x="4724" y="8140"/>
                  </a:lnTo>
                  <a:lnTo>
                    <a:pt x="5842" y="7404"/>
                  </a:lnTo>
                  <a:lnTo>
                    <a:pt x="6781" y="6629"/>
                  </a:lnTo>
                  <a:lnTo>
                    <a:pt x="2514" y="6629"/>
                  </a:lnTo>
                  <a:lnTo>
                    <a:pt x="1453" y="3505"/>
                  </a:lnTo>
                  <a:lnTo>
                    <a:pt x="1562" y="1562"/>
                  </a:lnTo>
                  <a:lnTo>
                    <a:pt x="5907" y="1562"/>
                  </a:lnTo>
                  <a:lnTo>
                    <a:pt x="4889" y="393"/>
                  </a:lnTo>
                  <a:lnTo>
                    <a:pt x="2057" y="215"/>
                  </a:lnTo>
                  <a:lnTo>
                    <a:pt x="1778" y="114"/>
                  </a:lnTo>
                  <a:lnTo>
                    <a:pt x="1562" y="0"/>
                  </a:lnTo>
                  <a:close/>
                </a:path>
                <a:path w="7620" h="8254">
                  <a:moveTo>
                    <a:pt x="5907" y="1562"/>
                  </a:moveTo>
                  <a:lnTo>
                    <a:pt x="1562" y="1562"/>
                  </a:lnTo>
                  <a:lnTo>
                    <a:pt x="1714" y="1676"/>
                  </a:lnTo>
                  <a:lnTo>
                    <a:pt x="2019" y="1727"/>
                  </a:lnTo>
                  <a:lnTo>
                    <a:pt x="2336" y="1727"/>
                  </a:lnTo>
                  <a:lnTo>
                    <a:pt x="4191" y="1841"/>
                  </a:lnTo>
                  <a:lnTo>
                    <a:pt x="5461" y="3289"/>
                  </a:lnTo>
                  <a:lnTo>
                    <a:pt x="5706" y="4127"/>
                  </a:lnTo>
                  <a:lnTo>
                    <a:pt x="5664" y="5613"/>
                  </a:lnTo>
                  <a:lnTo>
                    <a:pt x="5118" y="6070"/>
                  </a:lnTo>
                  <a:lnTo>
                    <a:pt x="4292" y="6629"/>
                  </a:lnTo>
                  <a:lnTo>
                    <a:pt x="6781" y="6629"/>
                  </a:lnTo>
                  <a:lnTo>
                    <a:pt x="7124" y="6400"/>
                  </a:lnTo>
                  <a:lnTo>
                    <a:pt x="7226" y="4127"/>
                  </a:lnTo>
                  <a:lnTo>
                    <a:pt x="6908" y="2666"/>
                  </a:lnTo>
                  <a:lnTo>
                    <a:pt x="5907" y="1562"/>
                  </a:lnTo>
                  <a:close/>
                </a:path>
              </a:pathLst>
            </a:custGeom>
            <a:solidFill>
              <a:srgbClr val="1E18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42">
              <a:extLst>
                <a:ext uri="{FF2B5EF4-FFF2-40B4-BE49-F238E27FC236}">
                  <a16:creationId xmlns:a16="http://schemas.microsoft.com/office/drawing/2014/main" id="{984A6B0E-3DDC-878E-3FCE-55EC972658A7}"/>
                </a:ext>
              </a:extLst>
            </p:cNvPr>
            <p:cNvSpPr/>
            <p:nvPr/>
          </p:nvSpPr>
          <p:spPr>
            <a:xfrm>
              <a:off x="8622372" y="744160"/>
              <a:ext cx="36830" cy="34290"/>
            </a:xfrm>
            <a:custGeom>
              <a:avLst/>
              <a:gdLst/>
              <a:ahLst/>
              <a:cxnLst/>
              <a:rect l="l" t="t" r="r" b="b"/>
              <a:pathLst>
                <a:path w="36829" h="34290">
                  <a:moveTo>
                    <a:pt x="21920" y="0"/>
                  </a:moveTo>
                  <a:lnTo>
                    <a:pt x="1054" y="27724"/>
                  </a:lnTo>
                  <a:lnTo>
                    <a:pt x="0" y="30492"/>
                  </a:lnTo>
                  <a:lnTo>
                    <a:pt x="1397" y="31051"/>
                  </a:lnTo>
                  <a:lnTo>
                    <a:pt x="4847" y="21330"/>
                  </a:lnTo>
                  <a:lnTo>
                    <a:pt x="8397" y="13428"/>
                  </a:lnTo>
                  <a:lnTo>
                    <a:pt x="13067" y="6467"/>
                  </a:lnTo>
                  <a:lnTo>
                    <a:pt x="18884" y="2451"/>
                  </a:lnTo>
                  <a:lnTo>
                    <a:pt x="21882" y="1562"/>
                  </a:lnTo>
                  <a:lnTo>
                    <a:pt x="25158" y="2451"/>
                  </a:lnTo>
                  <a:lnTo>
                    <a:pt x="28448" y="5105"/>
                  </a:lnTo>
                  <a:lnTo>
                    <a:pt x="32870" y="10587"/>
                  </a:lnTo>
                  <a:lnTo>
                    <a:pt x="34817" y="16687"/>
                  </a:lnTo>
                  <a:lnTo>
                    <a:pt x="34563" y="22693"/>
                  </a:lnTo>
                  <a:lnTo>
                    <a:pt x="32385" y="27889"/>
                  </a:lnTo>
                  <a:lnTo>
                    <a:pt x="29057" y="32778"/>
                  </a:lnTo>
                  <a:lnTo>
                    <a:pt x="23710" y="34010"/>
                  </a:lnTo>
                  <a:lnTo>
                    <a:pt x="18034" y="31000"/>
                  </a:lnTo>
                  <a:lnTo>
                    <a:pt x="17272" y="30492"/>
                  </a:lnTo>
                  <a:lnTo>
                    <a:pt x="16865" y="29387"/>
                  </a:lnTo>
                  <a:lnTo>
                    <a:pt x="18199" y="26771"/>
                  </a:lnTo>
                  <a:lnTo>
                    <a:pt x="20091" y="23266"/>
                  </a:lnTo>
                  <a:lnTo>
                    <a:pt x="18821" y="20650"/>
                  </a:lnTo>
                  <a:lnTo>
                    <a:pt x="17475" y="19926"/>
                  </a:lnTo>
                  <a:lnTo>
                    <a:pt x="15367" y="19596"/>
                  </a:lnTo>
                  <a:lnTo>
                    <a:pt x="15151" y="21043"/>
                  </a:lnTo>
                  <a:lnTo>
                    <a:pt x="16713" y="21323"/>
                  </a:lnTo>
                  <a:lnTo>
                    <a:pt x="17703" y="21704"/>
                  </a:lnTo>
                  <a:lnTo>
                    <a:pt x="18427" y="23215"/>
                  </a:lnTo>
                  <a:lnTo>
                    <a:pt x="15252" y="29273"/>
                  </a:lnTo>
                  <a:lnTo>
                    <a:pt x="16027" y="31330"/>
                  </a:lnTo>
                  <a:lnTo>
                    <a:pt x="16598" y="31902"/>
                  </a:lnTo>
                  <a:lnTo>
                    <a:pt x="19761" y="33566"/>
                  </a:lnTo>
                  <a:lnTo>
                    <a:pt x="21920" y="34124"/>
                  </a:lnTo>
                  <a:lnTo>
                    <a:pt x="23990" y="34124"/>
                  </a:lnTo>
                  <a:lnTo>
                    <a:pt x="28219" y="34124"/>
                  </a:lnTo>
                  <a:lnTo>
                    <a:pt x="31610" y="31610"/>
                  </a:lnTo>
                  <a:lnTo>
                    <a:pt x="33629" y="28727"/>
                  </a:lnTo>
                  <a:lnTo>
                    <a:pt x="36010" y="23082"/>
                  </a:lnTo>
                  <a:lnTo>
                    <a:pt x="36290" y="16543"/>
                  </a:lnTo>
                  <a:lnTo>
                    <a:pt x="34179" y="9901"/>
                  </a:lnTo>
                  <a:lnTo>
                    <a:pt x="29387" y="3949"/>
                  </a:lnTo>
                  <a:lnTo>
                    <a:pt x="25654" y="990"/>
                  </a:lnTo>
                  <a:lnTo>
                    <a:pt x="21920" y="0"/>
                  </a:lnTo>
                  <a:close/>
                </a:path>
              </a:pathLst>
            </a:custGeom>
            <a:solidFill>
              <a:srgbClr val="1E18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2372789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7" descr="Fond Abstrait Blanc">
            <a:extLst>
              <a:ext uri="{FF2B5EF4-FFF2-40B4-BE49-F238E27FC236}">
                <a16:creationId xmlns:a16="http://schemas.microsoft.com/office/drawing/2014/main" id="{D0ABB5A5-0B16-E05F-BC0E-8389A20C5B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77266" y="-2677271"/>
            <a:ext cx="6858003" cy="12212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0FBCA27-971E-D4DF-F0AF-70E61DA673EB}"/>
              </a:ext>
            </a:extLst>
          </p:cNvPr>
          <p:cNvSpPr/>
          <p:nvPr/>
        </p:nvSpPr>
        <p:spPr>
          <a:xfrm>
            <a:off x="0" y="6650246"/>
            <a:ext cx="12192000" cy="207754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5B793D0-B84F-3EBF-930C-A79E20EB6E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342" y="2697651"/>
            <a:ext cx="3481169" cy="1462692"/>
          </a:xfrm>
          <a:ln>
            <a:solidFill>
              <a:srgbClr val="002060"/>
            </a:solidFill>
          </a:ln>
        </p:spPr>
        <p:txBody>
          <a:bodyPr>
            <a:normAutofit/>
          </a:bodyPr>
          <a:lstStyle/>
          <a:p>
            <a:r>
              <a:rPr lang="fr-FR" sz="2800" b="1" kern="1600" dirty="0">
                <a:solidFill>
                  <a:srgbClr val="002060"/>
                </a:solidFill>
                <a:latin typeface="Bahnschrift" panose="020B0502040204020203" pitchFamily="34" charset="0"/>
                <a:cs typeface="Calibri" panose="020F0502020204030204" pitchFamily="34" charset="0"/>
              </a:rPr>
              <a:t>CONTEXTE GLOBAL </a:t>
            </a:r>
            <a:endParaRPr lang="fr-FR" dirty="0">
              <a:solidFill>
                <a:srgbClr val="002060"/>
              </a:solidFill>
              <a:latin typeface="Bahnschrift" panose="020B0502040204020203" pitchFamily="34" charset="0"/>
            </a:endParaRPr>
          </a:p>
        </p:txBody>
      </p:sp>
      <p:pic>
        <p:nvPicPr>
          <p:cNvPr id="2050" name="Picture 2" descr="USA Hackathon 2023 | Mercuria Hackathons">
            <a:extLst>
              <a:ext uri="{FF2B5EF4-FFF2-40B4-BE49-F238E27FC236}">
                <a16:creationId xmlns:a16="http://schemas.microsoft.com/office/drawing/2014/main" id="{5B4F8D78-021C-3D89-21C5-980E19D4C8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9855" y="601200"/>
            <a:ext cx="7595612" cy="5789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655FC64-5F2A-7EA8-4A82-AB86B43A0843}"/>
              </a:ext>
            </a:extLst>
          </p:cNvPr>
          <p:cNvSpPr/>
          <p:nvPr/>
        </p:nvSpPr>
        <p:spPr>
          <a:xfrm>
            <a:off x="0" y="6650246"/>
            <a:ext cx="12212536" cy="20775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47C8D8E-F26E-1DD6-7DC0-73D22D0D713A}"/>
              </a:ext>
            </a:extLst>
          </p:cNvPr>
          <p:cNvSpPr/>
          <p:nvPr/>
        </p:nvSpPr>
        <p:spPr>
          <a:xfrm>
            <a:off x="-2" y="-873"/>
            <a:ext cx="12212536" cy="20775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100279F-B280-FA3B-A2EA-D2BC70806355}"/>
              </a:ext>
            </a:extLst>
          </p:cNvPr>
          <p:cNvSpPr/>
          <p:nvPr/>
        </p:nvSpPr>
        <p:spPr>
          <a:xfrm rot="5400000">
            <a:off x="-3347750" y="3296023"/>
            <a:ext cx="6857134" cy="265086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59644F-D90D-1A70-E11D-D9072FDE946A}"/>
              </a:ext>
            </a:extLst>
          </p:cNvPr>
          <p:cNvSpPr/>
          <p:nvPr/>
        </p:nvSpPr>
        <p:spPr>
          <a:xfrm rot="5400000">
            <a:off x="8651425" y="3295151"/>
            <a:ext cx="6857134" cy="265086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2604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1" name="Picture 37" descr="Fond Abstrait Blanc">
            <a:extLst>
              <a:ext uri="{FF2B5EF4-FFF2-40B4-BE49-F238E27FC236}">
                <a16:creationId xmlns:a16="http://schemas.microsoft.com/office/drawing/2014/main" id="{6E67F404-101C-4228-A0AA-E796642AAF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325467" y="1970931"/>
            <a:ext cx="6858003" cy="2916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BC1349DA-9178-46F0-998C-49508DBBE22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02" t="85287" r="1577" b="3492"/>
          <a:stretch/>
        </p:blipFill>
        <p:spPr>
          <a:xfrm>
            <a:off x="10239376" y="5848978"/>
            <a:ext cx="1757362" cy="769536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6E662772-F46B-494A-9565-1A769784B204}"/>
              </a:ext>
            </a:extLst>
          </p:cNvPr>
          <p:cNvSpPr txBox="1"/>
          <p:nvPr/>
        </p:nvSpPr>
        <p:spPr>
          <a:xfrm>
            <a:off x="791304" y="395518"/>
            <a:ext cx="10237366" cy="426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14"/>
              </a:lnSpc>
              <a:spcAft>
                <a:spcPts val="1334"/>
              </a:spcAft>
            </a:pPr>
            <a:r>
              <a:rPr lang="en-US" sz="2600" b="1" cap="all" dirty="0">
                <a:solidFill>
                  <a:srgbClr val="002060"/>
                </a:solidFill>
                <a:latin typeface="Bahnschrift" panose="020B0502040204020203" pitchFamily="34" charset="0"/>
                <a:ea typeface="+mj-ea"/>
                <a:cs typeface="+mj-cs"/>
              </a:rPr>
              <a:t>UNE VISION STRATEGIQUE CLAIRE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FCC2511-9E18-AC52-3804-17CFA9931B22}"/>
              </a:ext>
            </a:extLst>
          </p:cNvPr>
          <p:cNvSpPr/>
          <p:nvPr/>
        </p:nvSpPr>
        <p:spPr>
          <a:xfrm>
            <a:off x="1363580" y="2395484"/>
            <a:ext cx="2767454" cy="12206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29638CB-E5AE-4529-ACF5-DFDB03A84268}"/>
              </a:ext>
            </a:extLst>
          </p:cNvPr>
          <p:cNvCxnSpPr>
            <a:cxnSpLocks/>
          </p:cNvCxnSpPr>
          <p:nvPr/>
        </p:nvCxnSpPr>
        <p:spPr>
          <a:xfrm>
            <a:off x="366916" y="782918"/>
            <a:ext cx="10961484" cy="39576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itle 1">
            <a:extLst>
              <a:ext uri="{FF2B5EF4-FFF2-40B4-BE49-F238E27FC236}">
                <a16:creationId xmlns:a16="http://schemas.microsoft.com/office/drawing/2014/main" id="{9EEADB92-9B73-4AFA-81D8-C13FF46044D3}"/>
              </a:ext>
            </a:extLst>
          </p:cNvPr>
          <p:cNvSpPr txBox="1">
            <a:spLocks/>
          </p:cNvSpPr>
          <p:nvPr/>
        </p:nvSpPr>
        <p:spPr>
          <a:xfrm>
            <a:off x="964949" y="1866634"/>
            <a:ext cx="1270375" cy="19731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600" b="1" dirty="0">
                <a:solidFill>
                  <a:srgbClr val="3EAB55"/>
                </a:solidFill>
                <a:latin typeface="Bahnschrift" panose="020B0502040204020203" pitchFamily="34" charset="0"/>
                <a:cs typeface="Cairo" pitchFamily="2" charset="-78"/>
              </a:rPr>
              <a:t>5</a:t>
            </a:r>
            <a:endParaRPr lang="en-US" sz="6000" b="1" dirty="0">
              <a:solidFill>
                <a:srgbClr val="3EAB55"/>
              </a:solidFill>
              <a:latin typeface="Bahnschrift" panose="020B0502040204020203" pitchFamily="34" charset="0"/>
              <a:cs typeface="Cairo" pitchFamily="2" charset="-78"/>
            </a:endParaRPr>
          </a:p>
          <a:p>
            <a:endParaRPr lang="en-US" sz="6000" dirty="0">
              <a:solidFill>
                <a:srgbClr val="36317D"/>
              </a:solidFill>
              <a:latin typeface="Cairo" pitchFamily="2" charset="-78"/>
              <a:cs typeface="Cairo" pitchFamily="2" charset="-78"/>
            </a:endParaRPr>
          </a:p>
          <a:p>
            <a:endParaRPr lang="en-US" sz="6000" dirty="0">
              <a:solidFill>
                <a:srgbClr val="36317D"/>
              </a:solidFill>
              <a:latin typeface="Cairo" pitchFamily="2" charset="-78"/>
              <a:cs typeface="Cairo" pitchFamily="2" charset="-7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3D29C6D-C9EA-46BC-8064-9E1C9FBE764B}"/>
              </a:ext>
            </a:extLst>
          </p:cNvPr>
          <p:cNvSpPr/>
          <p:nvPr/>
        </p:nvSpPr>
        <p:spPr>
          <a:xfrm>
            <a:off x="8893629" y="5933636"/>
            <a:ext cx="1306285" cy="6848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08A8EC69-CEC9-4E2C-881F-A1721CF504BC}"/>
              </a:ext>
            </a:extLst>
          </p:cNvPr>
          <p:cNvSpPr/>
          <p:nvPr/>
        </p:nvSpPr>
        <p:spPr>
          <a:xfrm>
            <a:off x="0" y="6650246"/>
            <a:ext cx="12192000" cy="207754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F04FC701-139F-92E7-46EB-3B36E9B642A6}"/>
              </a:ext>
            </a:extLst>
          </p:cNvPr>
          <p:cNvSpPr txBox="1"/>
          <p:nvPr/>
        </p:nvSpPr>
        <p:spPr>
          <a:xfrm>
            <a:off x="2173897" y="2598003"/>
            <a:ext cx="195713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3EAB55"/>
                </a:solidFill>
                <a:latin typeface="Bahnschrift" panose="020B0502040204020203" pitchFamily="34" charset="0"/>
                <a:cs typeface="Cairo" pitchFamily="2" charset="-78"/>
              </a:rPr>
              <a:t>Orientations </a:t>
            </a:r>
          </a:p>
          <a:p>
            <a:r>
              <a:rPr lang="en-US" sz="2400" b="1" dirty="0" err="1">
                <a:solidFill>
                  <a:srgbClr val="3EAB55"/>
                </a:solidFill>
                <a:latin typeface="Bahnschrift" panose="020B0502040204020203" pitchFamily="34" charset="0"/>
                <a:cs typeface="Cairo" pitchFamily="2" charset="-78"/>
              </a:rPr>
              <a:t>stratégiques</a:t>
            </a:r>
            <a:endParaRPr lang="en-US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29973E49-A7AE-C72F-BFAD-DDE5AF8D2C5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69" t="31296" r="8289" b="33274"/>
          <a:stretch/>
        </p:blipFill>
        <p:spPr>
          <a:xfrm>
            <a:off x="195262" y="4820260"/>
            <a:ext cx="6770502" cy="181501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1A944CE1-4EA9-05FC-05DE-8798F33CF316}"/>
              </a:ext>
            </a:extLst>
          </p:cNvPr>
          <p:cNvSpPr/>
          <p:nvPr/>
        </p:nvSpPr>
        <p:spPr>
          <a:xfrm>
            <a:off x="7186863" y="5103549"/>
            <a:ext cx="3052513" cy="122063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E96C221-CCE8-4995-A510-8E986FD49173}"/>
              </a:ext>
            </a:extLst>
          </p:cNvPr>
          <p:cNvSpPr txBox="1">
            <a:spLocks/>
          </p:cNvSpPr>
          <p:nvPr/>
        </p:nvSpPr>
        <p:spPr>
          <a:xfrm>
            <a:off x="6779925" y="4502763"/>
            <a:ext cx="1306285" cy="214748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600" b="1" dirty="0">
                <a:solidFill>
                  <a:srgbClr val="394180"/>
                </a:solidFill>
                <a:latin typeface="Bahnschrift" panose="020B0502040204020203" pitchFamily="34" charset="0"/>
                <a:cs typeface="Cairo" pitchFamily="2" charset="-78"/>
              </a:rPr>
              <a:t>4</a:t>
            </a:r>
            <a:endParaRPr lang="en-US" sz="4000" b="1" dirty="0">
              <a:solidFill>
                <a:srgbClr val="394180"/>
              </a:solidFill>
              <a:latin typeface="Bahnschrift" panose="020B0502040204020203" pitchFamily="34" charset="0"/>
              <a:cs typeface="Cairo" pitchFamily="2" charset="-78"/>
            </a:endParaRPr>
          </a:p>
          <a:p>
            <a:endParaRPr lang="en-US" sz="4000" dirty="0">
              <a:solidFill>
                <a:srgbClr val="394180"/>
              </a:solidFill>
              <a:latin typeface="Cairo" pitchFamily="2" charset="-78"/>
              <a:cs typeface="Cairo" pitchFamily="2" charset="-78"/>
            </a:endParaRPr>
          </a:p>
          <a:p>
            <a:endParaRPr lang="en-US" sz="4000" dirty="0">
              <a:solidFill>
                <a:srgbClr val="394180"/>
              </a:solidFill>
              <a:latin typeface="Cairo" pitchFamily="2" charset="-78"/>
              <a:cs typeface="Cairo" pitchFamily="2" charset="-78"/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AF3D4107-3138-62D5-A22F-5596E88845EE}"/>
              </a:ext>
            </a:extLst>
          </p:cNvPr>
          <p:cNvSpPr txBox="1"/>
          <p:nvPr/>
        </p:nvSpPr>
        <p:spPr>
          <a:xfrm>
            <a:off x="8049822" y="5306068"/>
            <a:ext cx="224059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 err="1">
                <a:solidFill>
                  <a:srgbClr val="394180"/>
                </a:solidFill>
                <a:latin typeface="Bahnschrift" panose="020B0502040204020203" pitchFamily="34" charset="0"/>
                <a:cs typeface="Cairo" pitchFamily="2" charset="-78"/>
              </a:rPr>
              <a:t>objectifs</a:t>
            </a:r>
            <a:r>
              <a:rPr lang="en-US" sz="2400" b="1" dirty="0">
                <a:solidFill>
                  <a:srgbClr val="394180"/>
                </a:solidFill>
                <a:latin typeface="Bahnschrift" panose="020B0502040204020203" pitchFamily="34" charset="0"/>
                <a:cs typeface="Cairo" pitchFamily="2" charset="-78"/>
              </a:rPr>
              <a:t> </a:t>
            </a:r>
            <a:r>
              <a:rPr lang="en-US" sz="2400" b="1" dirty="0" err="1">
                <a:solidFill>
                  <a:srgbClr val="394180"/>
                </a:solidFill>
                <a:latin typeface="Bahnschrift" panose="020B0502040204020203" pitchFamily="34" charset="0"/>
                <a:cs typeface="Cairo" pitchFamily="2" charset="-78"/>
              </a:rPr>
              <a:t>fondamentaux</a:t>
            </a:r>
            <a:endParaRPr lang="en-US" dirty="0">
              <a:solidFill>
                <a:srgbClr val="394180"/>
              </a:solidFill>
            </a:endParaRPr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4DC75CD1-01E7-FD6B-8554-3CCD0027161A}"/>
              </a:ext>
            </a:extLst>
          </p:cNvPr>
          <p:cNvSpPr/>
          <p:nvPr/>
        </p:nvSpPr>
        <p:spPr>
          <a:xfrm>
            <a:off x="6608931" y="1818301"/>
            <a:ext cx="1283760" cy="132588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9B3D0190-1EBF-3EFF-78C6-2C1C31DE6CD3}"/>
              </a:ext>
            </a:extLst>
          </p:cNvPr>
          <p:cNvSpPr/>
          <p:nvPr/>
        </p:nvSpPr>
        <p:spPr>
          <a:xfrm>
            <a:off x="5499904" y="3215208"/>
            <a:ext cx="1283760" cy="132588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86537182-48AE-A9EF-9D9A-2FE73B7AA8A1}"/>
              </a:ext>
            </a:extLst>
          </p:cNvPr>
          <p:cNvSpPr/>
          <p:nvPr/>
        </p:nvSpPr>
        <p:spPr>
          <a:xfrm>
            <a:off x="7579170" y="3248865"/>
            <a:ext cx="1283760" cy="132588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195AF8E-8BF8-EB13-3250-32098FF876F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8538"/>
          <a:stretch/>
        </p:blipFill>
        <p:spPr>
          <a:xfrm>
            <a:off x="4645872" y="1501781"/>
            <a:ext cx="6582084" cy="3332450"/>
          </a:xfrm>
          <a:prstGeom prst="rect">
            <a:avLst/>
          </a:prstGeom>
        </p:spPr>
      </p:pic>
      <p:sp>
        <p:nvSpPr>
          <p:cNvPr id="5" name="Flèche : chevron 4">
            <a:extLst>
              <a:ext uri="{FF2B5EF4-FFF2-40B4-BE49-F238E27FC236}">
                <a16:creationId xmlns:a16="http://schemas.microsoft.com/office/drawing/2014/main" id="{0F2690EB-0F30-E1B1-C657-122F5170A5D3}"/>
              </a:ext>
            </a:extLst>
          </p:cNvPr>
          <p:cNvSpPr/>
          <p:nvPr/>
        </p:nvSpPr>
        <p:spPr>
          <a:xfrm>
            <a:off x="356756" y="418067"/>
            <a:ext cx="303644" cy="364851"/>
          </a:xfrm>
          <a:prstGeom prst="chevron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9685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37" descr="Fond Abstrait Blanc">
            <a:extLst>
              <a:ext uri="{FF2B5EF4-FFF2-40B4-BE49-F238E27FC236}">
                <a16:creationId xmlns:a16="http://schemas.microsoft.com/office/drawing/2014/main" id="{FCC2FF80-C70A-F377-6531-E258F8374B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778793" y="-2746745"/>
            <a:ext cx="6666466" cy="12159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3" name="Rectangle 82">
            <a:extLst>
              <a:ext uri="{FF2B5EF4-FFF2-40B4-BE49-F238E27FC236}">
                <a16:creationId xmlns:a16="http://schemas.microsoft.com/office/drawing/2014/main" id="{C9B34D85-18B0-451D-ABDF-CF4F55E0A949}"/>
              </a:ext>
            </a:extLst>
          </p:cNvPr>
          <p:cNvSpPr/>
          <p:nvPr/>
        </p:nvSpPr>
        <p:spPr>
          <a:xfrm>
            <a:off x="8893629" y="5933636"/>
            <a:ext cx="1306285" cy="6848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Bahnschrift" panose="020B0502040204020203" pitchFamily="34" charset="0"/>
            </a:endParaRPr>
          </a:p>
        </p:txBody>
      </p:sp>
      <p:pic>
        <p:nvPicPr>
          <p:cNvPr id="104" name="Image 103">
            <a:extLst>
              <a:ext uri="{FF2B5EF4-FFF2-40B4-BE49-F238E27FC236}">
                <a16:creationId xmlns:a16="http://schemas.microsoft.com/office/drawing/2014/main" id="{435EA0C2-5E2F-4F53-BAC1-A0CA62AC231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02" t="87215" r="1577" b="3492"/>
          <a:stretch/>
        </p:blipFill>
        <p:spPr>
          <a:xfrm>
            <a:off x="10239376" y="5981236"/>
            <a:ext cx="1757362" cy="637277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17E4AB16-D4F0-2EC3-8DED-FB7582BFFC77}"/>
              </a:ext>
            </a:extLst>
          </p:cNvPr>
          <p:cNvSpPr txBox="1"/>
          <p:nvPr/>
        </p:nvSpPr>
        <p:spPr>
          <a:xfrm>
            <a:off x="692448" y="388920"/>
            <a:ext cx="10892034" cy="426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14"/>
              </a:lnSpc>
              <a:spcAft>
                <a:spcPts val="1334"/>
              </a:spcAft>
            </a:pPr>
            <a:r>
              <a:rPr lang="fr-FR" sz="2600" b="1" cap="all" dirty="0">
                <a:solidFill>
                  <a:srgbClr val="002060"/>
                </a:solidFill>
                <a:latin typeface="Bahnschrift" panose="020B0502040204020203" pitchFamily="34" charset="0"/>
                <a:ea typeface="+mj-ea"/>
                <a:cs typeface="+mj-cs"/>
              </a:rPr>
              <a:t>Paysage institutionnel du secteur électrique au Maroc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0FBB8D1-FD50-A1C4-4E9B-0B8A1727206D}"/>
              </a:ext>
            </a:extLst>
          </p:cNvPr>
          <p:cNvCxnSpPr>
            <a:cxnSpLocks/>
          </p:cNvCxnSpPr>
          <p:nvPr/>
        </p:nvCxnSpPr>
        <p:spPr>
          <a:xfrm flipV="1">
            <a:off x="356756" y="782918"/>
            <a:ext cx="11227726" cy="10128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7301E387-E107-62B6-0391-EB046D788C11}"/>
              </a:ext>
            </a:extLst>
          </p:cNvPr>
          <p:cNvSpPr/>
          <p:nvPr/>
        </p:nvSpPr>
        <p:spPr>
          <a:xfrm>
            <a:off x="0" y="6650246"/>
            <a:ext cx="12192000" cy="207754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22CDABA9-EF73-B985-7320-FA899DBC72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443" y="1203198"/>
            <a:ext cx="9933445" cy="4850573"/>
          </a:xfrm>
          <a:prstGeom prst="rect">
            <a:avLst/>
          </a:prstGeom>
        </p:spPr>
      </p:pic>
      <p:sp>
        <p:nvSpPr>
          <p:cNvPr id="25" name="Flèche : chevron 24">
            <a:extLst>
              <a:ext uri="{FF2B5EF4-FFF2-40B4-BE49-F238E27FC236}">
                <a16:creationId xmlns:a16="http://schemas.microsoft.com/office/drawing/2014/main" id="{F907FD62-1B38-C6D0-CDDA-D85C2AE9A367}"/>
              </a:ext>
            </a:extLst>
          </p:cNvPr>
          <p:cNvSpPr/>
          <p:nvPr/>
        </p:nvSpPr>
        <p:spPr>
          <a:xfrm>
            <a:off x="356756" y="418067"/>
            <a:ext cx="303644" cy="364851"/>
          </a:xfrm>
          <a:prstGeom prst="chevron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394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7" descr="Fond Abstrait Blanc">
            <a:extLst>
              <a:ext uri="{FF2B5EF4-FFF2-40B4-BE49-F238E27FC236}">
                <a16:creationId xmlns:a16="http://schemas.microsoft.com/office/drawing/2014/main" id="{4306E38A-7277-42E6-D050-708F4032DD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778793" y="-2746745"/>
            <a:ext cx="6666466" cy="12159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FC3737A-91BD-5012-45B2-5B22A7B07C0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02" t="87215" r="1577" b="3492"/>
          <a:stretch/>
        </p:blipFill>
        <p:spPr>
          <a:xfrm>
            <a:off x="10239376" y="5981236"/>
            <a:ext cx="1757362" cy="637277"/>
          </a:xfrm>
          <a:prstGeom prst="rect">
            <a:avLst/>
          </a:prstGeom>
        </p:spPr>
      </p:pic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491CDF85-94B8-4158-0AB7-D6183D302FCE}"/>
              </a:ext>
            </a:extLst>
          </p:cNvPr>
          <p:cNvCxnSpPr>
            <a:cxnSpLocks/>
          </p:cNvCxnSpPr>
          <p:nvPr/>
        </p:nvCxnSpPr>
        <p:spPr>
          <a:xfrm>
            <a:off x="454348" y="782918"/>
            <a:ext cx="10955332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39093606-AA5D-5369-5401-842EC8DAA74C}"/>
              </a:ext>
            </a:extLst>
          </p:cNvPr>
          <p:cNvSpPr/>
          <p:nvPr/>
        </p:nvSpPr>
        <p:spPr>
          <a:xfrm>
            <a:off x="0" y="6650246"/>
            <a:ext cx="12192000" cy="207754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828561" y="470698"/>
            <a:ext cx="7711154" cy="701154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/>
          <a:p>
            <a:pPr>
              <a:lnSpc>
                <a:spcPts val="2614"/>
              </a:lnSpc>
              <a:spcAft>
                <a:spcPts val="1334"/>
              </a:spcAft>
            </a:pPr>
            <a:r>
              <a:rPr lang="fr-FR" sz="2600" b="1" cap="all" dirty="0">
                <a:solidFill>
                  <a:srgbClr val="002060"/>
                </a:solidFill>
                <a:latin typeface="Bahnschrift" panose="020B0502040204020203" pitchFamily="34" charset="0"/>
                <a:ea typeface="+mj-ea"/>
                <a:cs typeface="+mj-cs"/>
              </a:rPr>
              <a:t>ANRE : Enjeux du système électrique </a:t>
            </a:r>
            <a:endParaRPr lang="en-US" sz="2600" b="1" cap="all" dirty="0">
              <a:solidFill>
                <a:srgbClr val="002060"/>
              </a:solidFill>
              <a:latin typeface="Bahnschrift" panose="020B0502040204020203" pitchFamily="34" charset="0"/>
              <a:ea typeface="+mj-ea"/>
              <a:cs typeface="+mj-cs"/>
            </a:endParaRPr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677FAE5E-8D1D-42D2-9E20-45D207F85972}"/>
              </a:ext>
            </a:extLst>
          </p:cNvPr>
          <p:cNvSpPr txBox="1">
            <a:spLocks/>
          </p:cNvSpPr>
          <p:nvPr/>
        </p:nvSpPr>
        <p:spPr>
          <a:xfrm>
            <a:off x="1728780" y="1578665"/>
            <a:ext cx="8734441" cy="6703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9589" indent="0">
              <a:buClr>
                <a:schemeClr val="tx1"/>
              </a:buClr>
              <a:buSzPct val="75000"/>
              <a:buNone/>
            </a:pPr>
            <a:endParaRPr lang="fr-FR" sz="2541"/>
          </a:p>
          <a:p>
            <a:endParaRPr lang="fr-FR" sz="1815" dirty="0"/>
          </a:p>
        </p:txBody>
      </p:sp>
      <p:pic>
        <p:nvPicPr>
          <p:cNvPr id="8" name="object 2">
            <a:extLst>
              <a:ext uri="{FF2B5EF4-FFF2-40B4-BE49-F238E27FC236}">
                <a16:creationId xmlns:a16="http://schemas.microsoft.com/office/drawing/2014/main" id="{2C1796E4-1735-4C6B-95AF-D7858B11817C}"/>
              </a:ext>
            </a:extLst>
          </p:cNvPr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071" y="3614615"/>
            <a:ext cx="1847855" cy="210582"/>
          </a:xfrm>
          <a:prstGeom prst="rect">
            <a:avLst/>
          </a:prstGeom>
        </p:spPr>
      </p:pic>
      <p:pic>
        <p:nvPicPr>
          <p:cNvPr id="9" name="object 3">
            <a:extLst>
              <a:ext uri="{FF2B5EF4-FFF2-40B4-BE49-F238E27FC236}">
                <a16:creationId xmlns:a16="http://schemas.microsoft.com/office/drawing/2014/main" id="{B6FC3166-5B27-461D-AD07-6618CC8AB9AD}"/>
              </a:ext>
            </a:extLst>
          </p:cNvPr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5274" y="3459467"/>
            <a:ext cx="1828128" cy="160012"/>
          </a:xfrm>
          <a:prstGeom prst="rect">
            <a:avLst/>
          </a:prstGeom>
        </p:spPr>
      </p:pic>
      <p:grpSp>
        <p:nvGrpSpPr>
          <p:cNvPr id="10" name="object 4">
            <a:extLst>
              <a:ext uri="{FF2B5EF4-FFF2-40B4-BE49-F238E27FC236}">
                <a16:creationId xmlns:a16="http://schemas.microsoft.com/office/drawing/2014/main" id="{730833DB-9DA8-49F6-95C6-326A27C88143}"/>
              </a:ext>
            </a:extLst>
          </p:cNvPr>
          <p:cNvGrpSpPr/>
          <p:nvPr/>
        </p:nvGrpSpPr>
        <p:grpSpPr>
          <a:xfrm>
            <a:off x="5081196" y="2273464"/>
            <a:ext cx="2351891" cy="2668857"/>
            <a:chOff x="4228536" y="2505020"/>
            <a:chExt cx="2591435" cy="2940685"/>
          </a:xfrm>
        </p:grpSpPr>
        <p:pic>
          <p:nvPicPr>
            <p:cNvPr id="11" name="object 5">
              <a:extLst>
                <a:ext uri="{FF2B5EF4-FFF2-40B4-BE49-F238E27FC236}">
                  <a16:creationId xmlns:a16="http://schemas.microsoft.com/office/drawing/2014/main" id="{F6BF8FA1-CCB3-4C31-8AA6-EF15D879E8D8}"/>
                </a:ext>
              </a:extLst>
            </p:cNvPr>
            <p:cNvPicPr/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37657" y="2868422"/>
              <a:ext cx="1482229" cy="1107859"/>
            </a:xfrm>
            <a:prstGeom prst="rect">
              <a:avLst/>
            </a:prstGeom>
          </p:spPr>
        </p:pic>
        <p:sp>
          <p:nvSpPr>
            <p:cNvPr id="13" name="object 6">
              <a:extLst>
                <a:ext uri="{FF2B5EF4-FFF2-40B4-BE49-F238E27FC236}">
                  <a16:creationId xmlns:a16="http://schemas.microsoft.com/office/drawing/2014/main" id="{09B7F084-32AD-45C7-88AA-995965E6698C}"/>
                </a:ext>
              </a:extLst>
            </p:cNvPr>
            <p:cNvSpPr/>
            <p:nvPr/>
          </p:nvSpPr>
          <p:spPr>
            <a:xfrm>
              <a:off x="5337722" y="3962989"/>
              <a:ext cx="1108075" cy="1482725"/>
            </a:xfrm>
            <a:custGeom>
              <a:avLst/>
              <a:gdLst/>
              <a:ahLst/>
              <a:cxnLst/>
              <a:rect l="l" t="t" r="r" b="b"/>
              <a:pathLst>
                <a:path w="1108075" h="1482725">
                  <a:moveTo>
                    <a:pt x="1088034" y="0"/>
                  </a:moveTo>
                  <a:lnTo>
                    <a:pt x="1043089" y="0"/>
                  </a:lnTo>
                  <a:lnTo>
                    <a:pt x="1042015" y="47751"/>
                  </a:lnTo>
                  <a:lnTo>
                    <a:pt x="1038826" y="94951"/>
                  </a:lnTo>
                  <a:lnTo>
                    <a:pt x="1033567" y="141554"/>
                  </a:lnTo>
                  <a:lnTo>
                    <a:pt x="1026285" y="187515"/>
                  </a:lnTo>
                  <a:lnTo>
                    <a:pt x="1017024" y="232786"/>
                  </a:lnTo>
                  <a:lnTo>
                    <a:pt x="1005832" y="277323"/>
                  </a:lnTo>
                  <a:lnTo>
                    <a:pt x="992754" y="321078"/>
                  </a:lnTo>
                  <a:lnTo>
                    <a:pt x="977836" y="364006"/>
                  </a:lnTo>
                  <a:lnTo>
                    <a:pt x="961125" y="406061"/>
                  </a:lnTo>
                  <a:lnTo>
                    <a:pt x="942666" y="447197"/>
                  </a:lnTo>
                  <a:lnTo>
                    <a:pt x="922505" y="487367"/>
                  </a:lnTo>
                  <a:lnTo>
                    <a:pt x="900688" y="526526"/>
                  </a:lnTo>
                  <a:lnTo>
                    <a:pt x="877262" y="564628"/>
                  </a:lnTo>
                  <a:lnTo>
                    <a:pt x="852272" y="601627"/>
                  </a:lnTo>
                  <a:lnTo>
                    <a:pt x="825764" y="637475"/>
                  </a:lnTo>
                  <a:lnTo>
                    <a:pt x="797785" y="672129"/>
                  </a:lnTo>
                  <a:lnTo>
                    <a:pt x="768380" y="705541"/>
                  </a:lnTo>
                  <a:lnTo>
                    <a:pt x="737595" y="737665"/>
                  </a:lnTo>
                  <a:lnTo>
                    <a:pt x="705476" y="768455"/>
                  </a:lnTo>
                  <a:lnTo>
                    <a:pt x="672070" y="797866"/>
                  </a:lnTo>
                  <a:lnTo>
                    <a:pt x="637423" y="825851"/>
                  </a:lnTo>
                  <a:lnTo>
                    <a:pt x="601580" y="852365"/>
                  </a:lnTo>
                  <a:lnTo>
                    <a:pt x="564587" y="877360"/>
                  </a:lnTo>
                  <a:lnTo>
                    <a:pt x="526490" y="900792"/>
                  </a:lnTo>
                  <a:lnTo>
                    <a:pt x="487336" y="922613"/>
                  </a:lnTo>
                  <a:lnTo>
                    <a:pt x="447171" y="942779"/>
                  </a:lnTo>
                  <a:lnTo>
                    <a:pt x="406039" y="961243"/>
                  </a:lnTo>
                  <a:lnTo>
                    <a:pt x="363989" y="977959"/>
                  </a:lnTo>
                  <a:lnTo>
                    <a:pt x="321064" y="992880"/>
                  </a:lnTo>
                  <a:lnTo>
                    <a:pt x="277312" y="1005962"/>
                  </a:lnTo>
                  <a:lnTo>
                    <a:pt x="232779" y="1017157"/>
                  </a:lnTo>
                  <a:lnTo>
                    <a:pt x="187510" y="1026420"/>
                  </a:lnTo>
                  <a:lnTo>
                    <a:pt x="141552" y="1033704"/>
                  </a:lnTo>
                  <a:lnTo>
                    <a:pt x="94950" y="1038965"/>
                  </a:lnTo>
                  <a:lnTo>
                    <a:pt x="47750" y="1042155"/>
                  </a:lnTo>
                  <a:lnTo>
                    <a:pt x="0" y="1043228"/>
                  </a:lnTo>
                  <a:lnTo>
                    <a:pt x="0" y="1482242"/>
                  </a:lnTo>
                  <a:lnTo>
                    <a:pt x="47767" y="1475305"/>
                  </a:lnTo>
                  <a:lnTo>
                    <a:pt x="94943" y="1466609"/>
                  </a:lnTo>
                  <a:lnTo>
                    <a:pt x="141490" y="1456189"/>
                  </a:lnTo>
                  <a:lnTo>
                    <a:pt x="187376" y="1444080"/>
                  </a:lnTo>
                  <a:lnTo>
                    <a:pt x="232565" y="1430316"/>
                  </a:lnTo>
                  <a:lnTo>
                    <a:pt x="277023" y="1414931"/>
                  </a:lnTo>
                  <a:lnTo>
                    <a:pt x="320716" y="1397961"/>
                  </a:lnTo>
                  <a:lnTo>
                    <a:pt x="363608" y="1379439"/>
                  </a:lnTo>
                  <a:lnTo>
                    <a:pt x="405666" y="1359401"/>
                  </a:lnTo>
                  <a:lnTo>
                    <a:pt x="446854" y="1337881"/>
                  </a:lnTo>
                  <a:lnTo>
                    <a:pt x="487139" y="1314913"/>
                  </a:lnTo>
                  <a:lnTo>
                    <a:pt x="526485" y="1290532"/>
                  </a:lnTo>
                  <a:lnTo>
                    <a:pt x="564858" y="1264773"/>
                  </a:lnTo>
                  <a:lnTo>
                    <a:pt x="602223" y="1237670"/>
                  </a:lnTo>
                  <a:lnTo>
                    <a:pt x="638547" y="1209258"/>
                  </a:lnTo>
                  <a:lnTo>
                    <a:pt x="673794" y="1179572"/>
                  </a:lnTo>
                  <a:lnTo>
                    <a:pt x="707930" y="1148645"/>
                  </a:lnTo>
                  <a:lnTo>
                    <a:pt x="740919" y="1116513"/>
                  </a:lnTo>
                  <a:lnTo>
                    <a:pt x="772729" y="1083209"/>
                  </a:lnTo>
                  <a:lnTo>
                    <a:pt x="803324" y="1048770"/>
                  </a:lnTo>
                  <a:lnTo>
                    <a:pt x="832669" y="1013229"/>
                  </a:lnTo>
                  <a:lnTo>
                    <a:pt x="860731" y="976620"/>
                  </a:lnTo>
                  <a:lnTo>
                    <a:pt x="887474" y="938979"/>
                  </a:lnTo>
                  <a:lnTo>
                    <a:pt x="912864" y="900340"/>
                  </a:lnTo>
                  <a:lnTo>
                    <a:pt x="936866" y="860737"/>
                  </a:lnTo>
                  <a:lnTo>
                    <a:pt x="959446" y="820206"/>
                  </a:lnTo>
                  <a:lnTo>
                    <a:pt x="980569" y="778780"/>
                  </a:lnTo>
                  <a:lnTo>
                    <a:pt x="1000201" y="736495"/>
                  </a:lnTo>
                  <a:lnTo>
                    <a:pt x="1018308" y="693384"/>
                  </a:lnTo>
                  <a:lnTo>
                    <a:pt x="1034853" y="649482"/>
                  </a:lnTo>
                  <a:lnTo>
                    <a:pt x="1049804" y="604825"/>
                  </a:lnTo>
                  <a:lnTo>
                    <a:pt x="1063125" y="559446"/>
                  </a:lnTo>
                  <a:lnTo>
                    <a:pt x="1074783" y="513380"/>
                  </a:lnTo>
                  <a:lnTo>
                    <a:pt x="1084741" y="466662"/>
                  </a:lnTo>
                  <a:lnTo>
                    <a:pt x="1092967" y="419327"/>
                  </a:lnTo>
                  <a:lnTo>
                    <a:pt x="1099425" y="371408"/>
                  </a:lnTo>
                  <a:lnTo>
                    <a:pt x="1104080" y="322940"/>
                  </a:lnTo>
                  <a:lnTo>
                    <a:pt x="1106899" y="273958"/>
                  </a:lnTo>
                  <a:lnTo>
                    <a:pt x="1107846" y="224497"/>
                  </a:lnTo>
                  <a:lnTo>
                    <a:pt x="1106583" y="167349"/>
                  </a:lnTo>
                  <a:lnTo>
                    <a:pt x="1102826" y="110848"/>
                  </a:lnTo>
                  <a:lnTo>
                    <a:pt x="1096627" y="55048"/>
                  </a:lnTo>
                  <a:lnTo>
                    <a:pt x="1088034" y="0"/>
                  </a:lnTo>
                  <a:close/>
                </a:path>
              </a:pathLst>
            </a:custGeom>
            <a:solidFill>
              <a:srgbClr val="C99E67"/>
            </a:solidFill>
          </p:spPr>
          <p:txBody>
            <a:bodyPr wrap="square" lIns="0" tIns="0" rIns="0" bIns="0" rtlCol="0"/>
            <a:lstStyle/>
            <a:p>
              <a:endParaRPr sz="1634"/>
            </a:p>
          </p:txBody>
        </p:sp>
        <p:sp>
          <p:nvSpPr>
            <p:cNvPr id="14" name="object 7">
              <a:extLst>
                <a:ext uri="{FF2B5EF4-FFF2-40B4-BE49-F238E27FC236}">
                  <a16:creationId xmlns:a16="http://schemas.microsoft.com/office/drawing/2014/main" id="{EFB5F81D-4ABC-41B8-8AFC-1F530CB2F685}"/>
                </a:ext>
              </a:extLst>
            </p:cNvPr>
            <p:cNvSpPr/>
            <p:nvPr/>
          </p:nvSpPr>
          <p:spPr>
            <a:xfrm>
              <a:off x="4228536" y="2505020"/>
              <a:ext cx="1108075" cy="1482725"/>
            </a:xfrm>
            <a:custGeom>
              <a:avLst/>
              <a:gdLst/>
              <a:ahLst/>
              <a:cxnLst/>
              <a:rect l="l" t="t" r="r" b="b"/>
              <a:pathLst>
                <a:path w="1108075" h="1482725">
                  <a:moveTo>
                    <a:pt x="1107859" y="0"/>
                  </a:moveTo>
                  <a:lnTo>
                    <a:pt x="1060091" y="6937"/>
                  </a:lnTo>
                  <a:lnTo>
                    <a:pt x="1012915" y="15632"/>
                  </a:lnTo>
                  <a:lnTo>
                    <a:pt x="966368" y="26052"/>
                  </a:lnTo>
                  <a:lnTo>
                    <a:pt x="920482" y="38161"/>
                  </a:lnTo>
                  <a:lnTo>
                    <a:pt x="875292" y="51925"/>
                  </a:lnTo>
                  <a:lnTo>
                    <a:pt x="830834" y="67310"/>
                  </a:lnTo>
                  <a:lnTo>
                    <a:pt x="787141" y="84280"/>
                  </a:lnTo>
                  <a:lnTo>
                    <a:pt x="744248" y="102802"/>
                  </a:lnTo>
                  <a:lnTo>
                    <a:pt x="702190" y="122840"/>
                  </a:lnTo>
                  <a:lnTo>
                    <a:pt x="661002" y="144361"/>
                  </a:lnTo>
                  <a:lnTo>
                    <a:pt x="620717" y="167328"/>
                  </a:lnTo>
                  <a:lnTo>
                    <a:pt x="581370" y="191709"/>
                  </a:lnTo>
                  <a:lnTo>
                    <a:pt x="542997" y="217468"/>
                  </a:lnTo>
                  <a:lnTo>
                    <a:pt x="505631" y="244571"/>
                  </a:lnTo>
                  <a:lnTo>
                    <a:pt x="469307" y="272983"/>
                  </a:lnTo>
                  <a:lnTo>
                    <a:pt x="434060" y="302670"/>
                  </a:lnTo>
                  <a:lnTo>
                    <a:pt x="399923" y="333597"/>
                  </a:lnTo>
                  <a:lnTo>
                    <a:pt x="366933" y="365729"/>
                  </a:lnTo>
                  <a:lnTo>
                    <a:pt x="335123" y="399032"/>
                  </a:lnTo>
                  <a:lnTo>
                    <a:pt x="304528" y="433471"/>
                  </a:lnTo>
                  <a:lnTo>
                    <a:pt x="275182" y="469013"/>
                  </a:lnTo>
                  <a:lnTo>
                    <a:pt x="247120" y="505621"/>
                  </a:lnTo>
                  <a:lnTo>
                    <a:pt x="220376" y="543262"/>
                  </a:lnTo>
                  <a:lnTo>
                    <a:pt x="194986" y="581901"/>
                  </a:lnTo>
                  <a:lnTo>
                    <a:pt x="170983" y="621504"/>
                  </a:lnTo>
                  <a:lnTo>
                    <a:pt x="148403" y="662035"/>
                  </a:lnTo>
                  <a:lnTo>
                    <a:pt x="127279" y="703461"/>
                  </a:lnTo>
                  <a:lnTo>
                    <a:pt x="107647" y="745747"/>
                  </a:lnTo>
                  <a:lnTo>
                    <a:pt x="89540" y="788858"/>
                  </a:lnTo>
                  <a:lnTo>
                    <a:pt x="72994" y="832759"/>
                  </a:lnTo>
                  <a:lnTo>
                    <a:pt x="58043" y="877416"/>
                  </a:lnTo>
                  <a:lnTo>
                    <a:pt x="44721" y="922795"/>
                  </a:lnTo>
                  <a:lnTo>
                    <a:pt x="33063" y="968861"/>
                  </a:lnTo>
                  <a:lnTo>
                    <a:pt x="23105" y="1015579"/>
                  </a:lnTo>
                  <a:lnTo>
                    <a:pt x="14879" y="1062915"/>
                  </a:lnTo>
                  <a:lnTo>
                    <a:pt x="8421" y="1110834"/>
                  </a:lnTo>
                  <a:lnTo>
                    <a:pt x="3765" y="1159301"/>
                  </a:lnTo>
                  <a:lnTo>
                    <a:pt x="947" y="1208283"/>
                  </a:lnTo>
                  <a:lnTo>
                    <a:pt x="0" y="1257744"/>
                  </a:lnTo>
                  <a:lnTo>
                    <a:pt x="1263" y="1314885"/>
                  </a:lnTo>
                  <a:lnTo>
                    <a:pt x="5019" y="1371384"/>
                  </a:lnTo>
                  <a:lnTo>
                    <a:pt x="11219" y="1427187"/>
                  </a:lnTo>
                  <a:lnTo>
                    <a:pt x="19812" y="1482242"/>
                  </a:lnTo>
                  <a:lnTo>
                    <a:pt x="64770" y="1482242"/>
                  </a:lnTo>
                  <a:lnTo>
                    <a:pt x="65843" y="1434491"/>
                  </a:lnTo>
                  <a:lnTo>
                    <a:pt x="69032" y="1387290"/>
                  </a:lnTo>
                  <a:lnTo>
                    <a:pt x="74291" y="1340687"/>
                  </a:lnTo>
                  <a:lnTo>
                    <a:pt x="81573" y="1294726"/>
                  </a:lnTo>
                  <a:lnTo>
                    <a:pt x="90834" y="1249455"/>
                  </a:lnTo>
                  <a:lnTo>
                    <a:pt x="102026" y="1204919"/>
                  </a:lnTo>
                  <a:lnTo>
                    <a:pt x="115104" y="1161163"/>
                  </a:lnTo>
                  <a:lnTo>
                    <a:pt x="130022" y="1118235"/>
                  </a:lnTo>
                  <a:lnTo>
                    <a:pt x="146733" y="1076180"/>
                  </a:lnTo>
                  <a:lnTo>
                    <a:pt x="165192" y="1035045"/>
                  </a:lnTo>
                  <a:lnTo>
                    <a:pt x="185353" y="994874"/>
                  </a:lnTo>
                  <a:lnTo>
                    <a:pt x="207170" y="955715"/>
                  </a:lnTo>
                  <a:lnTo>
                    <a:pt x="230596" y="917613"/>
                  </a:lnTo>
                  <a:lnTo>
                    <a:pt x="255586" y="880615"/>
                  </a:lnTo>
                  <a:lnTo>
                    <a:pt x="282094" y="844766"/>
                  </a:lnTo>
                  <a:lnTo>
                    <a:pt x="310073" y="810113"/>
                  </a:lnTo>
                  <a:lnTo>
                    <a:pt x="339479" y="776701"/>
                  </a:lnTo>
                  <a:lnTo>
                    <a:pt x="370263" y="744577"/>
                  </a:lnTo>
                  <a:lnTo>
                    <a:pt x="402382" y="713786"/>
                  </a:lnTo>
                  <a:lnTo>
                    <a:pt x="435788" y="684375"/>
                  </a:lnTo>
                  <a:lnTo>
                    <a:pt x="470435" y="656390"/>
                  </a:lnTo>
                  <a:lnTo>
                    <a:pt x="506279" y="629877"/>
                  </a:lnTo>
                  <a:lnTo>
                    <a:pt x="543271" y="604881"/>
                  </a:lnTo>
                  <a:lnTo>
                    <a:pt x="581368" y="581450"/>
                  </a:lnTo>
                  <a:lnTo>
                    <a:pt x="620522" y="559628"/>
                  </a:lnTo>
                  <a:lnTo>
                    <a:pt x="660688" y="539462"/>
                  </a:lnTo>
                  <a:lnTo>
                    <a:pt x="701819" y="520999"/>
                  </a:lnTo>
                  <a:lnTo>
                    <a:pt x="743870" y="504283"/>
                  </a:lnTo>
                  <a:lnTo>
                    <a:pt x="786794" y="489361"/>
                  </a:lnTo>
                  <a:lnTo>
                    <a:pt x="830546" y="476280"/>
                  </a:lnTo>
                  <a:lnTo>
                    <a:pt x="875079" y="465085"/>
                  </a:lnTo>
                  <a:lnTo>
                    <a:pt x="920348" y="455822"/>
                  </a:lnTo>
                  <a:lnTo>
                    <a:pt x="966306" y="448537"/>
                  </a:lnTo>
                  <a:lnTo>
                    <a:pt x="1012908" y="443277"/>
                  </a:lnTo>
                  <a:lnTo>
                    <a:pt x="1060108" y="440087"/>
                  </a:lnTo>
                  <a:lnTo>
                    <a:pt x="1107859" y="439013"/>
                  </a:lnTo>
                  <a:lnTo>
                    <a:pt x="1107859" y="0"/>
                  </a:lnTo>
                  <a:close/>
                </a:path>
              </a:pathLst>
            </a:custGeom>
            <a:solidFill>
              <a:srgbClr val="6F2F9F"/>
            </a:solidFill>
          </p:spPr>
          <p:txBody>
            <a:bodyPr wrap="square" lIns="0" tIns="0" rIns="0" bIns="0" rtlCol="0"/>
            <a:lstStyle/>
            <a:p>
              <a:endParaRPr sz="1634"/>
            </a:p>
          </p:txBody>
        </p:sp>
      </p:grpSp>
      <p:sp>
        <p:nvSpPr>
          <p:cNvPr id="15" name="object 9">
            <a:extLst>
              <a:ext uri="{FF2B5EF4-FFF2-40B4-BE49-F238E27FC236}">
                <a16:creationId xmlns:a16="http://schemas.microsoft.com/office/drawing/2014/main" id="{BD5A923F-F53D-47C1-B069-D09F629B766A}"/>
              </a:ext>
            </a:extLst>
          </p:cNvPr>
          <p:cNvSpPr txBox="1"/>
          <p:nvPr/>
        </p:nvSpPr>
        <p:spPr>
          <a:xfrm>
            <a:off x="7360100" y="2003617"/>
            <a:ext cx="2879275" cy="1126174"/>
          </a:xfrm>
          <a:prstGeom prst="rect">
            <a:avLst/>
          </a:prstGeom>
        </p:spPr>
        <p:txBody>
          <a:bodyPr vert="horz" wrap="square" lIns="0" tIns="11526" rIns="0" bIns="0" rtlCol="0">
            <a:spAutoFit/>
          </a:bodyPr>
          <a:lstStyle/>
          <a:p>
            <a:pPr marL="11527" marR="4611">
              <a:lnSpc>
                <a:spcPct val="101899"/>
              </a:lnSpc>
              <a:spcBef>
                <a:spcPts val="817"/>
              </a:spcBef>
            </a:pPr>
            <a:r>
              <a:rPr b="1" spc="9" dirty="0">
                <a:solidFill>
                  <a:srgbClr val="3552EB"/>
                </a:solidFill>
                <a:latin typeface="Gill Sans MT (En-têtes)"/>
                <a:cs typeface="Adobe Clean"/>
              </a:rPr>
              <a:t>Anticiper </a:t>
            </a:r>
            <a:r>
              <a:rPr b="1" spc="14" dirty="0">
                <a:latin typeface="Gill Sans MT (En-têtes)"/>
                <a:cs typeface="Adobe Clean"/>
              </a:rPr>
              <a:t>les </a:t>
            </a:r>
            <a:r>
              <a:rPr b="1" spc="9" dirty="0">
                <a:latin typeface="Gill Sans MT (En-têtes)"/>
                <a:cs typeface="Adobe Clean"/>
              </a:rPr>
              <a:t>évolutions du </a:t>
            </a:r>
            <a:r>
              <a:rPr b="1" spc="-241" dirty="0">
                <a:latin typeface="Gill Sans MT (En-têtes)"/>
                <a:cs typeface="Adobe Clean"/>
              </a:rPr>
              <a:t> </a:t>
            </a:r>
            <a:r>
              <a:rPr b="1" spc="9" dirty="0">
                <a:latin typeface="Gill Sans MT (En-têtes)"/>
                <a:cs typeface="Adobe Clean"/>
              </a:rPr>
              <a:t>marché de </a:t>
            </a:r>
            <a:r>
              <a:rPr lang="fr-FR" b="1" spc="14" dirty="0">
                <a:latin typeface="Gill Sans MT (En-têtes)"/>
                <a:cs typeface="Adobe Clean"/>
              </a:rPr>
              <a:t>l’électricité</a:t>
            </a:r>
            <a:r>
              <a:rPr b="1" spc="14" dirty="0">
                <a:latin typeface="Gill Sans MT (En-têtes)"/>
                <a:cs typeface="Adobe Clean"/>
              </a:rPr>
              <a:t> </a:t>
            </a:r>
            <a:r>
              <a:rPr b="1" spc="9" dirty="0">
                <a:latin typeface="Gill Sans MT (En-têtes)"/>
                <a:cs typeface="Adobe Clean"/>
              </a:rPr>
              <a:t>en </a:t>
            </a:r>
            <a:r>
              <a:rPr b="1" spc="14" dirty="0">
                <a:latin typeface="Gill Sans MT (En-têtes)"/>
                <a:cs typeface="Adobe Clean"/>
              </a:rPr>
              <a:t> </a:t>
            </a:r>
            <a:r>
              <a:rPr b="1" spc="18" dirty="0">
                <a:latin typeface="Gill Sans MT (En-têtes)"/>
                <a:cs typeface="Adobe Clean"/>
              </a:rPr>
              <a:t>faisant</a:t>
            </a:r>
            <a:r>
              <a:rPr b="1" spc="-14" dirty="0">
                <a:latin typeface="Gill Sans MT (En-têtes)"/>
                <a:cs typeface="Adobe Clean"/>
              </a:rPr>
              <a:t> </a:t>
            </a:r>
            <a:r>
              <a:rPr b="1" spc="9" dirty="0">
                <a:latin typeface="Gill Sans MT (En-têtes)"/>
                <a:cs typeface="Adobe Clean"/>
              </a:rPr>
              <a:t>preuve</a:t>
            </a:r>
            <a:r>
              <a:rPr b="1" spc="-9" dirty="0">
                <a:latin typeface="Gill Sans MT (En-têtes)"/>
                <a:cs typeface="Adobe Clean"/>
              </a:rPr>
              <a:t> </a:t>
            </a:r>
            <a:r>
              <a:rPr b="1" spc="14" dirty="0">
                <a:latin typeface="Gill Sans MT (En-têtes)"/>
                <a:cs typeface="Adobe Clean"/>
              </a:rPr>
              <a:t>d'innovation</a:t>
            </a:r>
            <a:endParaRPr b="1" dirty="0">
              <a:latin typeface="Gill Sans MT (En-têtes)"/>
              <a:cs typeface="Adobe Clean"/>
            </a:endParaRPr>
          </a:p>
        </p:txBody>
      </p:sp>
      <p:pic>
        <p:nvPicPr>
          <p:cNvPr id="17" name="object 13">
            <a:extLst>
              <a:ext uri="{FF2B5EF4-FFF2-40B4-BE49-F238E27FC236}">
                <a16:creationId xmlns:a16="http://schemas.microsoft.com/office/drawing/2014/main" id="{92D356E5-6C41-48F7-9DDF-FB0DE4AA0988}"/>
              </a:ext>
            </a:extLst>
          </p:cNvPr>
          <p:cNvPicPr/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9507" y="2746453"/>
            <a:ext cx="2225150" cy="1886226"/>
          </a:xfrm>
          <a:prstGeom prst="rect">
            <a:avLst/>
          </a:prstGeom>
        </p:spPr>
      </p:pic>
      <p:sp>
        <p:nvSpPr>
          <p:cNvPr id="18" name="object 14">
            <a:extLst>
              <a:ext uri="{FF2B5EF4-FFF2-40B4-BE49-F238E27FC236}">
                <a16:creationId xmlns:a16="http://schemas.microsoft.com/office/drawing/2014/main" id="{4B6BC56F-050D-4DB6-8350-AB0792913E46}"/>
              </a:ext>
            </a:extLst>
          </p:cNvPr>
          <p:cNvSpPr txBox="1"/>
          <p:nvPr/>
        </p:nvSpPr>
        <p:spPr>
          <a:xfrm>
            <a:off x="5388861" y="3289637"/>
            <a:ext cx="1436659" cy="590140"/>
          </a:xfrm>
          <a:prstGeom prst="rect">
            <a:avLst/>
          </a:prstGeom>
        </p:spPr>
        <p:txBody>
          <a:bodyPr vert="horz" wrap="square" lIns="0" tIns="50715" rIns="0" bIns="0" rtlCol="0">
            <a:spAutoFit/>
          </a:bodyPr>
          <a:lstStyle/>
          <a:p>
            <a:pPr marL="11527" marR="4611" indent="266839" algn="ctr">
              <a:lnSpc>
                <a:spcPts val="2115"/>
              </a:lnSpc>
              <a:spcBef>
                <a:spcPts val="399"/>
              </a:spcBef>
            </a:pPr>
            <a:r>
              <a:rPr lang="fr-FR" sz="1997" b="1" dirty="0">
                <a:solidFill>
                  <a:schemeClr val="bg1"/>
                </a:solidFill>
                <a:latin typeface="DINPro-Black"/>
                <a:cs typeface="DINPro-Black"/>
              </a:rPr>
              <a:t>Système électrique</a:t>
            </a:r>
            <a:endParaRPr sz="1997" b="1" dirty="0">
              <a:solidFill>
                <a:schemeClr val="bg1"/>
              </a:solidFill>
              <a:latin typeface="DINPro-Black"/>
              <a:cs typeface="DINPro-Black"/>
            </a:endParaRPr>
          </a:p>
        </p:txBody>
      </p:sp>
      <p:sp>
        <p:nvSpPr>
          <p:cNvPr id="19" name="object 15">
            <a:extLst>
              <a:ext uri="{FF2B5EF4-FFF2-40B4-BE49-F238E27FC236}">
                <a16:creationId xmlns:a16="http://schemas.microsoft.com/office/drawing/2014/main" id="{53E5419D-0DC2-4C9E-BD59-3401E4D92B9F}"/>
              </a:ext>
            </a:extLst>
          </p:cNvPr>
          <p:cNvSpPr txBox="1"/>
          <p:nvPr/>
        </p:nvSpPr>
        <p:spPr>
          <a:xfrm>
            <a:off x="7062241" y="3223044"/>
            <a:ext cx="267981" cy="1208332"/>
          </a:xfrm>
          <a:prstGeom prst="rect">
            <a:avLst/>
          </a:prstGeom>
        </p:spPr>
        <p:txBody>
          <a:bodyPr vert="horz" wrap="square" lIns="0" tIns="13831" rIns="0" bIns="0" rtlCol="0">
            <a:spAutoFit/>
          </a:bodyPr>
          <a:lstStyle/>
          <a:p>
            <a:pPr marL="11527">
              <a:spcBef>
                <a:spcPts val="109"/>
              </a:spcBef>
            </a:pPr>
            <a:r>
              <a:rPr lang="fr-FR" sz="2587" spc="-27" dirty="0">
                <a:solidFill>
                  <a:srgbClr val="FFFFFF"/>
                </a:solidFill>
                <a:latin typeface="DINPro-CondensedMedium"/>
                <a:cs typeface="DINPro-CondensedMedium"/>
              </a:rPr>
              <a:t>2</a:t>
            </a:r>
            <a:r>
              <a:rPr sz="2587" spc="-27" dirty="0">
                <a:solidFill>
                  <a:srgbClr val="FFFFFF"/>
                </a:solidFill>
                <a:latin typeface="DINPro-CondensedMedium"/>
                <a:cs typeface="DINPro-CondensedMedium"/>
              </a:rPr>
              <a:t>01</a:t>
            </a:r>
            <a:endParaRPr sz="2587" dirty="0">
              <a:latin typeface="DINPro-CondensedMedium"/>
              <a:cs typeface="DINPro-CondensedMedium"/>
            </a:endParaRPr>
          </a:p>
        </p:txBody>
      </p:sp>
      <p:sp>
        <p:nvSpPr>
          <p:cNvPr id="20" name="object 16">
            <a:extLst>
              <a:ext uri="{FF2B5EF4-FFF2-40B4-BE49-F238E27FC236}">
                <a16:creationId xmlns:a16="http://schemas.microsoft.com/office/drawing/2014/main" id="{CD9577D2-72B6-4313-8455-82A74E88F163}"/>
              </a:ext>
            </a:extLst>
          </p:cNvPr>
          <p:cNvSpPr txBox="1"/>
          <p:nvPr/>
        </p:nvSpPr>
        <p:spPr>
          <a:xfrm>
            <a:off x="6101755" y="4476312"/>
            <a:ext cx="267981" cy="810210"/>
          </a:xfrm>
          <a:prstGeom prst="rect">
            <a:avLst/>
          </a:prstGeom>
        </p:spPr>
        <p:txBody>
          <a:bodyPr vert="horz" wrap="square" lIns="0" tIns="13831" rIns="0" bIns="0" rtlCol="0">
            <a:spAutoFit/>
          </a:bodyPr>
          <a:lstStyle/>
          <a:p>
            <a:pPr marL="11527">
              <a:spcBef>
                <a:spcPts val="109"/>
              </a:spcBef>
            </a:pPr>
            <a:r>
              <a:rPr lang="fr-FR" sz="2587" spc="-27" dirty="0">
                <a:solidFill>
                  <a:srgbClr val="FFFFFF"/>
                </a:solidFill>
                <a:latin typeface="DINPro-CondensedMedium"/>
                <a:cs typeface="DINPro-CondensedMedium"/>
              </a:rPr>
              <a:t>3</a:t>
            </a:r>
            <a:r>
              <a:rPr sz="2587" spc="-27" dirty="0">
                <a:solidFill>
                  <a:srgbClr val="FFFFFF"/>
                </a:solidFill>
                <a:latin typeface="DINPro-CondensedMedium"/>
                <a:cs typeface="DINPro-CondensedMedium"/>
              </a:rPr>
              <a:t>2</a:t>
            </a:r>
            <a:endParaRPr sz="2587" dirty="0">
              <a:latin typeface="DINPro-CondensedMedium"/>
              <a:cs typeface="DINPro-CondensedMedium"/>
            </a:endParaRPr>
          </a:p>
        </p:txBody>
      </p:sp>
      <p:sp>
        <p:nvSpPr>
          <p:cNvPr id="21" name="object 17">
            <a:extLst>
              <a:ext uri="{FF2B5EF4-FFF2-40B4-BE49-F238E27FC236}">
                <a16:creationId xmlns:a16="http://schemas.microsoft.com/office/drawing/2014/main" id="{C2CA7C05-031D-4B1F-A5DF-1B3C6E16B20A}"/>
              </a:ext>
            </a:extLst>
          </p:cNvPr>
          <p:cNvSpPr txBox="1"/>
          <p:nvPr/>
        </p:nvSpPr>
        <p:spPr>
          <a:xfrm>
            <a:off x="4821658" y="3571799"/>
            <a:ext cx="267981" cy="412088"/>
          </a:xfrm>
          <a:prstGeom prst="rect">
            <a:avLst/>
          </a:prstGeom>
        </p:spPr>
        <p:txBody>
          <a:bodyPr vert="horz" wrap="square" lIns="0" tIns="13831" rIns="0" bIns="0" rtlCol="0">
            <a:spAutoFit/>
          </a:bodyPr>
          <a:lstStyle/>
          <a:p>
            <a:pPr marL="11527">
              <a:spcBef>
                <a:spcPts val="109"/>
              </a:spcBef>
            </a:pPr>
            <a:r>
              <a:rPr lang="fr-FR" sz="2587" spc="-27" dirty="0">
                <a:solidFill>
                  <a:srgbClr val="FFFFFF"/>
                </a:solidFill>
                <a:latin typeface="DINPro-CondensedMedium"/>
                <a:cs typeface="DINPro-CondensedMedium"/>
              </a:rPr>
              <a:t>4</a:t>
            </a:r>
            <a:endParaRPr sz="2587" dirty="0">
              <a:latin typeface="DINPro-CondensedMedium"/>
              <a:cs typeface="DINPro-CondensedMedium"/>
            </a:endParaRPr>
          </a:p>
        </p:txBody>
      </p:sp>
      <p:sp>
        <p:nvSpPr>
          <p:cNvPr id="22" name="object 18">
            <a:extLst>
              <a:ext uri="{FF2B5EF4-FFF2-40B4-BE49-F238E27FC236}">
                <a16:creationId xmlns:a16="http://schemas.microsoft.com/office/drawing/2014/main" id="{4DEE917B-81F9-4E91-8BBF-385B395242CE}"/>
              </a:ext>
            </a:extLst>
          </p:cNvPr>
          <p:cNvSpPr txBox="1"/>
          <p:nvPr/>
        </p:nvSpPr>
        <p:spPr>
          <a:xfrm>
            <a:off x="5777177" y="2260901"/>
            <a:ext cx="267981" cy="412088"/>
          </a:xfrm>
          <a:prstGeom prst="rect">
            <a:avLst/>
          </a:prstGeom>
        </p:spPr>
        <p:txBody>
          <a:bodyPr vert="horz" wrap="square" lIns="0" tIns="13831" rIns="0" bIns="0" rtlCol="0">
            <a:spAutoFit/>
          </a:bodyPr>
          <a:lstStyle/>
          <a:p>
            <a:pPr marL="11527">
              <a:spcBef>
                <a:spcPts val="109"/>
              </a:spcBef>
            </a:pPr>
            <a:r>
              <a:rPr lang="fr-FR" sz="2587" spc="-27" dirty="0">
                <a:solidFill>
                  <a:srgbClr val="FFFFFF"/>
                </a:solidFill>
                <a:latin typeface="DINPro-CondensedMedium"/>
                <a:cs typeface="DINPro-CondensedMedium"/>
              </a:rPr>
              <a:t>1</a:t>
            </a:r>
            <a:endParaRPr sz="2587" dirty="0">
              <a:latin typeface="DINPro-CondensedMedium"/>
              <a:cs typeface="DINPro-CondensedMedium"/>
            </a:endParaRPr>
          </a:p>
        </p:txBody>
      </p:sp>
      <p:grpSp>
        <p:nvGrpSpPr>
          <p:cNvPr id="23" name="object 19">
            <a:extLst>
              <a:ext uri="{FF2B5EF4-FFF2-40B4-BE49-F238E27FC236}">
                <a16:creationId xmlns:a16="http://schemas.microsoft.com/office/drawing/2014/main" id="{A22D4EB1-02C4-4D29-8753-06B04F076BDF}"/>
              </a:ext>
            </a:extLst>
          </p:cNvPr>
          <p:cNvGrpSpPr/>
          <p:nvPr/>
        </p:nvGrpSpPr>
        <p:grpSpPr>
          <a:xfrm>
            <a:off x="4458789" y="1392297"/>
            <a:ext cx="3256109" cy="4453666"/>
            <a:chOff x="3547207" y="1555153"/>
            <a:chExt cx="3587750" cy="4907280"/>
          </a:xfrm>
        </p:grpSpPr>
        <p:pic>
          <p:nvPicPr>
            <p:cNvPr id="24" name="object 20">
              <a:extLst>
                <a:ext uri="{FF2B5EF4-FFF2-40B4-BE49-F238E27FC236}">
                  <a16:creationId xmlns:a16="http://schemas.microsoft.com/office/drawing/2014/main" id="{EDDB102C-0B0D-45FE-82F5-5056899EB3B2}"/>
                </a:ext>
              </a:extLst>
            </p:cNvPr>
            <p:cNvPicPr/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31066" y="1555153"/>
              <a:ext cx="208470" cy="1423022"/>
            </a:xfrm>
            <a:prstGeom prst="rect">
              <a:avLst/>
            </a:prstGeom>
          </p:spPr>
        </p:pic>
        <p:sp>
          <p:nvSpPr>
            <p:cNvPr id="25" name="object 21">
              <a:extLst>
                <a:ext uri="{FF2B5EF4-FFF2-40B4-BE49-F238E27FC236}">
                  <a16:creationId xmlns:a16="http://schemas.microsoft.com/office/drawing/2014/main" id="{59E97BBC-1D23-4805-ADD4-287794FB112C}"/>
                </a:ext>
              </a:extLst>
            </p:cNvPr>
            <p:cNvSpPr/>
            <p:nvPr/>
          </p:nvSpPr>
          <p:spPr>
            <a:xfrm>
              <a:off x="5331066" y="1723783"/>
              <a:ext cx="0" cy="1099820"/>
            </a:xfrm>
            <a:custGeom>
              <a:avLst/>
              <a:gdLst/>
              <a:ahLst/>
              <a:cxnLst/>
              <a:rect l="l" t="t" r="r" b="b"/>
              <a:pathLst>
                <a:path h="1099820">
                  <a:moveTo>
                    <a:pt x="0" y="0"/>
                  </a:moveTo>
                  <a:lnTo>
                    <a:pt x="0" y="10998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47999"/>
              </a:srgbClr>
            </a:solidFill>
          </p:spPr>
          <p:txBody>
            <a:bodyPr wrap="square" lIns="0" tIns="0" rIns="0" bIns="0" rtlCol="0"/>
            <a:lstStyle/>
            <a:p>
              <a:endParaRPr sz="1634"/>
            </a:p>
          </p:txBody>
        </p:sp>
        <p:pic>
          <p:nvPicPr>
            <p:cNvPr id="26" name="object 22">
              <a:extLst>
                <a:ext uri="{FF2B5EF4-FFF2-40B4-BE49-F238E27FC236}">
                  <a16:creationId xmlns:a16="http://schemas.microsoft.com/office/drawing/2014/main" id="{6340A5E9-C0E3-493D-B7F2-05935DDCA0E9}"/>
                </a:ext>
              </a:extLst>
            </p:cNvPr>
            <p:cNvPicPr/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92068" y="5001729"/>
              <a:ext cx="165007" cy="1460701"/>
            </a:xfrm>
            <a:prstGeom prst="rect">
              <a:avLst/>
            </a:prstGeom>
          </p:spPr>
        </p:pic>
        <p:sp>
          <p:nvSpPr>
            <p:cNvPr id="27" name="object 23">
              <a:extLst>
                <a:ext uri="{FF2B5EF4-FFF2-40B4-BE49-F238E27FC236}">
                  <a16:creationId xmlns:a16="http://schemas.microsoft.com/office/drawing/2014/main" id="{C39A9A42-95AE-45EC-A7F8-9A6CBA1693B2}"/>
                </a:ext>
              </a:extLst>
            </p:cNvPr>
            <p:cNvSpPr/>
            <p:nvPr/>
          </p:nvSpPr>
          <p:spPr>
            <a:xfrm>
              <a:off x="5357075" y="5156314"/>
              <a:ext cx="0" cy="1099820"/>
            </a:xfrm>
            <a:custGeom>
              <a:avLst/>
              <a:gdLst/>
              <a:ahLst/>
              <a:cxnLst/>
              <a:rect l="l" t="t" r="r" b="b"/>
              <a:pathLst>
                <a:path h="1099820">
                  <a:moveTo>
                    <a:pt x="0" y="0"/>
                  </a:moveTo>
                  <a:lnTo>
                    <a:pt x="0" y="10998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47999"/>
              </a:srgbClr>
            </a:solidFill>
          </p:spPr>
          <p:txBody>
            <a:bodyPr wrap="square" lIns="0" tIns="0" rIns="0" bIns="0" rtlCol="0"/>
            <a:lstStyle/>
            <a:p>
              <a:endParaRPr sz="1634"/>
            </a:p>
          </p:txBody>
        </p:sp>
        <p:pic>
          <p:nvPicPr>
            <p:cNvPr id="28" name="object 24">
              <a:extLst>
                <a:ext uri="{FF2B5EF4-FFF2-40B4-BE49-F238E27FC236}">
                  <a16:creationId xmlns:a16="http://schemas.microsoft.com/office/drawing/2014/main" id="{3E88296D-10A5-4FB3-8990-8D3DB21D9441}"/>
                </a:ext>
              </a:extLst>
            </p:cNvPr>
            <p:cNvPicPr/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13906" y="1699678"/>
              <a:ext cx="380123" cy="379691"/>
            </a:xfrm>
            <a:prstGeom prst="rect">
              <a:avLst/>
            </a:prstGeom>
          </p:spPr>
        </p:pic>
        <p:pic>
          <p:nvPicPr>
            <p:cNvPr id="29" name="object 25">
              <a:extLst>
                <a:ext uri="{FF2B5EF4-FFF2-40B4-BE49-F238E27FC236}">
                  <a16:creationId xmlns:a16="http://schemas.microsoft.com/office/drawing/2014/main" id="{3CBC3630-5569-43CC-9F89-515929E0616E}"/>
                </a:ext>
              </a:extLst>
            </p:cNvPr>
            <p:cNvPicPr/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50862" y="2073300"/>
              <a:ext cx="105778" cy="64338"/>
            </a:xfrm>
            <a:prstGeom prst="rect">
              <a:avLst/>
            </a:prstGeom>
          </p:spPr>
        </p:pic>
        <p:pic>
          <p:nvPicPr>
            <p:cNvPr id="30" name="object 26">
              <a:extLst>
                <a:ext uri="{FF2B5EF4-FFF2-40B4-BE49-F238E27FC236}">
                  <a16:creationId xmlns:a16="http://schemas.microsoft.com/office/drawing/2014/main" id="{2E01CFDB-F62F-42B7-A760-2FB259E881A4}"/>
                </a:ext>
              </a:extLst>
            </p:cNvPr>
            <p:cNvPicPr/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40563" y="1880844"/>
              <a:ext cx="57226" cy="16230"/>
            </a:xfrm>
            <a:prstGeom prst="rect">
              <a:avLst/>
            </a:prstGeom>
          </p:spPr>
        </p:pic>
        <p:pic>
          <p:nvPicPr>
            <p:cNvPr id="31" name="object 27">
              <a:extLst>
                <a:ext uri="{FF2B5EF4-FFF2-40B4-BE49-F238E27FC236}">
                  <a16:creationId xmlns:a16="http://schemas.microsoft.com/office/drawing/2014/main" id="{3893ACB8-0B18-45B5-9B7C-DCBBED6ADD34}"/>
                </a:ext>
              </a:extLst>
            </p:cNvPr>
            <p:cNvPicPr/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09625" y="1881035"/>
              <a:ext cx="57327" cy="16446"/>
            </a:xfrm>
            <a:prstGeom prst="rect">
              <a:avLst/>
            </a:prstGeom>
          </p:spPr>
        </p:pic>
        <p:pic>
          <p:nvPicPr>
            <p:cNvPr id="32" name="object 28">
              <a:extLst>
                <a:ext uri="{FF2B5EF4-FFF2-40B4-BE49-F238E27FC236}">
                  <a16:creationId xmlns:a16="http://schemas.microsoft.com/office/drawing/2014/main" id="{7B1370D8-3268-410D-92B8-1D447B9BDB22}"/>
                </a:ext>
              </a:extLst>
            </p:cNvPr>
            <p:cNvPicPr/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96121" y="1626298"/>
              <a:ext cx="15599" cy="56870"/>
            </a:xfrm>
            <a:prstGeom prst="rect">
              <a:avLst/>
            </a:prstGeom>
          </p:spPr>
        </p:pic>
        <p:pic>
          <p:nvPicPr>
            <p:cNvPr id="33" name="object 29">
              <a:extLst>
                <a:ext uri="{FF2B5EF4-FFF2-40B4-BE49-F238E27FC236}">
                  <a16:creationId xmlns:a16="http://schemas.microsoft.com/office/drawing/2014/main" id="{6511A1A9-5CB1-42B2-B8A9-D705B9656DF1}"/>
                </a:ext>
              </a:extLst>
            </p:cNvPr>
            <p:cNvPicPr/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84949" y="2145678"/>
              <a:ext cx="38049" cy="16878"/>
            </a:xfrm>
            <a:prstGeom prst="rect">
              <a:avLst/>
            </a:prstGeom>
          </p:spPr>
        </p:pic>
        <p:sp>
          <p:nvSpPr>
            <p:cNvPr id="34" name="object 30">
              <a:extLst>
                <a:ext uri="{FF2B5EF4-FFF2-40B4-BE49-F238E27FC236}">
                  <a16:creationId xmlns:a16="http://schemas.microsoft.com/office/drawing/2014/main" id="{46781230-9A98-4D76-8229-51473AD57735}"/>
                </a:ext>
              </a:extLst>
            </p:cNvPr>
            <p:cNvSpPr/>
            <p:nvPr/>
          </p:nvSpPr>
          <p:spPr>
            <a:xfrm>
              <a:off x="3554844" y="4763033"/>
              <a:ext cx="481330" cy="477520"/>
            </a:xfrm>
            <a:custGeom>
              <a:avLst/>
              <a:gdLst/>
              <a:ahLst/>
              <a:cxnLst/>
              <a:rect l="l" t="t" r="r" b="b"/>
              <a:pathLst>
                <a:path w="481329" h="477520">
                  <a:moveTo>
                    <a:pt x="74015" y="322224"/>
                  </a:moveTo>
                  <a:lnTo>
                    <a:pt x="73710" y="321703"/>
                  </a:lnTo>
                  <a:lnTo>
                    <a:pt x="73621" y="321335"/>
                  </a:lnTo>
                  <a:lnTo>
                    <a:pt x="70764" y="319316"/>
                  </a:lnTo>
                  <a:lnTo>
                    <a:pt x="64998" y="315379"/>
                  </a:lnTo>
                  <a:lnTo>
                    <a:pt x="59143" y="324345"/>
                  </a:lnTo>
                  <a:lnTo>
                    <a:pt x="65519" y="329526"/>
                  </a:lnTo>
                  <a:lnTo>
                    <a:pt x="65938" y="330098"/>
                  </a:lnTo>
                  <a:lnTo>
                    <a:pt x="66344" y="330098"/>
                  </a:lnTo>
                  <a:lnTo>
                    <a:pt x="68491" y="330085"/>
                  </a:lnTo>
                  <a:lnTo>
                    <a:pt x="70764" y="327190"/>
                  </a:lnTo>
                  <a:lnTo>
                    <a:pt x="72364" y="324624"/>
                  </a:lnTo>
                  <a:lnTo>
                    <a:pt x="74015" y="322224"/>
                  </a:lnTo>
                  <a:close/>
                </a:path>
                <a:path w="481329" h="477520">
                  <a:moveTo>
                    <a:pt x="86436" y="302983"/>
                  </a:moveTo>
                  <a:lnTo>
                    <a:pt x="83007" y="300939"/>
                  </a:lnTo>
                  <a:lnTo>
                    <a:pt x="80581" y="298996"/>
                  </a:lnTo>
                  <a:lnTo>
                    <a:pt x="79946" y="298310"/>
                  </a:lnTo>
                  <a:lnTo>
                    <a:pt x="78447" y="297929"/>
                  </a:lnTo>
                  <a:lnTo>
                    <a:pt x="77165" y="297980"/>
                  </a:lnTo>
                  <a:lnTo>
                    <a:pt x="74955" y="300926"/>
                  </a:lnTo>
                  <a:lnTo>
                    <a:pt x="73329" y="303568"/>
                  </a:lnTo>
                  <a:lnTo>
                    <a:pt x="71437" y="306400"/>
                  </a:lnTo>
                  <a:lnTo>
                    <a:pt x="74180" y="308343"/>
                  </a:lnTo>
                  <a:lnTo>
                    <a:pt x="76682" y="310172"/>
                  </a:lnTo>
                  <a:lnTo>
                    <a:pt x="79743" y="312166"/>
                  </a:lnTo>
                  <a:lnTo>
                    <a:pt x="80924" y="312140"/>
                  </a:lnTo>
                  <a:lnTo>
                    <a:pt x="81165" y="311835"/>
                  </a:lnTo>
                  <a:lnTo>
                    <a:pt x="83019" y="309219"/>
                  </a:lnTo>
                  <a:lnTo>
                    <a:pt x="85140" y="306641"/>
                  </a:lnTo>
                  <a:lnTo>
                    <a:pt x="86436" y="302983"/>
                  </a:lnTo>
                  <a:close/>
                </a:path>
                <a:path w="481329" h="477520">
                  <a:moveTo>
                    <a:pt x="408419" y="304444"/>
                  </a:moveTo>
                  <a:lnTo>
                    <a:pt x="402907" y="294754"/>
                  </a:lnTo>
                  <a:lnTo>
                    <a:pt x="393052" y="300583"/>
                  </a:lnTo>
                  <a:lnTo>
                    <a:pt x="398932" y="310311"/>
                  </a:lnTo>
                  <a:lnTo>
                    <a:pt x="408419" y="304444"/>
                  </a:lnTo>
                  <a:close/>
                </a:path>
                <a:path w="481329" h="477520">
                  <a:moveTo>
                    <a:pt x="419608" y="322872"/>
                  </a:moveTo>
                  <a:lnTo>
                    <a:pt x="419417" y="322478"/>
                  </a:lnTo>
                  <a:lnTo>
                    <a:pt x="417944" y="319697"/>
                  </a:lnTo>
                  <a:lnTo>
                    <a:pt x="414616" y="314350"/>
                  </a:lnTo>
                  <a:lnTo>
                    <a:pt x="414108" y="314248"/>
                  </a:lnTo>
                  <a:lnTo>
                    <a:pt x="413804" y="314096"/>
                  </a:lnTo>
                  <a:lnTo>
                    <a:pt x="412610" y="314769"/>
                  </a:lnTo>
                  <a:lnTo>
                    <a:pt x="411480" y="315341"/>
                  </a:lnTo>
                  <a:lnTo>
                    <a:pt x="404622" y="319697"/>
                  </a:lnTo>
                  <a:lnTo>
                    <a:pt x="410489" y="329285"/>
                  </a:lnTo>
                  <a:lnTo>
                    <a:pt x="415556" y="326148"/>
                  </a:lnTo>
                  <a:lnTo>
                    <a:pt x="416991" y="325475"/>
                  </a:lnTo>
                  <a:lnTo>
                    <a:pt x="418833" y="324078"/>
                  </a:lnTo>
                  <a:lnTo>
                    <a:pt x="419608" y="322872"/>
                  </a:lnTo>
                  <a:close/>
                </a:path>
                <a:path w="481329" h="477520">
                  <a:moveTo>
                    <a:pt x="480923" y="312420"/>
                  </a:moveTo>
                  <a:lnTo>
                    <a:pt x="478155" y="308610"/>
                  </a:lnTo>
                  <a:lnTo>
                    <a:pt x="474853" y="303530"/>
                  </a:lnTo>
                  <a:lnTo>
                    <a:pt x="467156" y="308610"/>
                  </a:lnTo>
                  <a:lnTo>
                    <a:pt x="464007" y="309880"/>
                  </a:lnTo>
                  <a:lnTo>
                    <a:pt x="463232" y="313690"/>
                  </a:lnTo>
                  <a:lnTo>
                    <a:pt x="463042" y="314960"/>
                  </a:lnTo>
                  <a:lnTo>
                    <a:pt x="460756" y="316230"/>
                  </a:lnTo>
                  <a:lnTo>
                    <a:pt x="457517" y="317500"/>
                  </a:lnTo>
                  <a:lnTo>
                    <a:pt x="455295" y="317500"/>
                  </a:lnTo>
                  <a:lnTo>
                    <a:pt x="442988" y="326390"/>
                  </a:lnTo>
                  <a:lnTo>
                    <a:pt x="431050" y="335280"/>
                  </a:lnTo>
                  <a:lnTo>
                    <a:pt x="424586" y="340360"/>
                  </a:lnTo>
                  <a:lnTo>
                    <a:pt x="413385" y="347980"/>
                  </a:lnTo>
                  <a:lnTo>
                    <a:pt x="409511" y="346710"/>
                  </a:lnTo>
                  <a:lnTo>
                    <a:pt x="346481" y="255270"/>
                  </a:lnTo>
                  <a:lnTo>
                    <a:pt x="342976" y="250190"/>
                  </a:lnTo>
                  <a:lnTo>
                    <a:pt x="344982" y="246380"/>
                  </a:lnTo>
                  <a:lnTo>
                    <a:pt x="347484" y="243840"/>
                  </a:lnTo>
                  <a:lnTo>
                    <a:pt x="348729" y="242570"/>
                  </a:lnTo>
                  <a:lnTo>
                    <a:pt x="349935" y="242570"/>
                  </a:lnTo>
                  <a:lnTo>
                    <a:pt x="378625" y="224790"/>
                  </a:lnTo>
                  <a:lnTo>
                    <a:pt x="388391" y="218440"/>
                  </a:lnTo>
                  <a:lnTo>
                    <a:pt x="388975" y="215900"/>
                  </a:lnTo>
                  <a:lnTo>
                    <a:pt x="385229" y="210820"/>
                  </a:lnTo>
                  <a:lnTo>
                    <a:pt x="383425" y="208280"/>
                  </a:lnTo>
                  <a:lnTo>
                    <a:pt x="382295" y="208280"/>
                  </a:lnTo>
                  <a:lnTo>
                    <a:pt x="367360" y="218440"/>
                  </a:lnTo>
                  <a:lnTo>
                    <a:pt x="360083" y="222250"/>
                  </a:lnTo>
                  <a:lnTo>
                    <a:pt x="352818" y="227330"/>
                  </a:lnTo>
                  <a:lnTo>
                    <a:pt x="347687" y="231140"/>
                  </a:lnTo>
                  <a:lnTo>
                    <a:pt x="341363" y="233680"/>
                  </a:lnTo>
                  <a:lnTo>
                    <a:pt x="334543" y="243840"/>
                  </a:lnTo>
                  <a:lnTo>
                    <a:pt x="312242" y="243840"/>
                  </a:lnTo>
                  <a:lnTo>
                    <a:pt x="312496" y="242570"/>
                  </a:lnTo>
                  <a:lnTo>
                    <a:pt x="312712" y="242570"/>
                  </a:lnTo>
                  <a:lnTo>
                    <a:pt x="320954" y="232410"/>
                  </a:lnTo>
                  <a:lnTo>
                    <a:pt x="328587" y="222250"/>
                  </a:lnTo>
                  <a:lnTo>
                    <a:pt x="335661" y="210820"/>
                  </a:lnTo>
                  <a:lnTo>
                    <a:pt x="342252" y="200660"/>
                  </a:lnTo>
                  <a:lnTo>
                    <a:pt x="359156" y="166370"/>
                  </a:lnTo>
                  <a:lnTo>
                    <a:pt x="371411" y="129540"/>
                  </a:lnTo>
                  <a:lnTo>
                    <a:pt x="374891" y="118110"/>
                  </a:lnTo>
                  <a:lnTo>
                    <a:pt x="378015" y="105410"/>
                  </a:lnTo>
                  <a:lnTo>
                    <a:pt x="380288" y="95250"/>
                  </a:lnTo>
                  <a:lnTo>
                    <a:pt x="382130" y="83820"/>
                  </a:lnTo>
                  <a:lnTo>
                    <a:pt x="383781" y="72390"/>
                  </a:lnTo>
                  <a:lnTo>
                    <a:pt x="385483" y="62230"/>
                  </a:lnTo>
                  <a:lnTo>
                    <a:pt x="385775" y="60960"/>
                  </a:lnTo>
                  <a:lnTo>
                    <a:pt x="385013" y="59690"/>
                  </a:lnTo>
                  <a:lnTo>
                    <a:pt x="377494" y="58420"/>
                  </a:lnTo>
                  <a:lnTo>
                    <a:pt x="373468" y="58420"/>
                  </a:lnTo>
                  <a:lnTo>
                    <a:pt x="373468" y="69850"/>
                  </a:lnTo>
                  <a:lnTo>
                    <a:pt x="372452" y="76200"/>
                  </a:lnTo>
                  <a:lnTo>
                    <a:pt x="371741" y="81280"/>
                  </a:lnTo>
                  <a:lnTo>
                    <a:pt x="367944" y="97790"/>
                  </a:lnTo>
                  <a:lnTo>
                    <a:pt x="365391" y="107950"/>
                  </a:lnTo>
                  <a:lnTo>
                    <a:pt x="362724" y="119380"/>
                  </a:lnTo>
                  <a:lnTo>
                    <a:pt x="347103" y="165100"/>
                  </a:lnTo>
                  <a:lnTo>
                    <a:pt x="332333" y="193040"/>
                  </a:lnTo>
                  <a:lnTo>
                    <a:pt x="327406" y="201930"/>
                  </a:lnTo>
                  <a:lnTo>
                    <a:pt x="303999" y="234950"/>
                  </a:lnTo>
                  <a:lnTo>
                    <a:pt x="295071" y="243840"/>
                  </a:lnTo>
                  <a:lnTo>
                    <a:pt x="187375" y="243840"/>
                  </a:lnTo>
                  <a:lnTo>
                    <a:pt x="185991" y="242570"/>
                  </a:lnTo>
                  <a:lnTo>
                    <a:pt x="185229" y="242570"/>
                  </a:lnTo>
                  <a:lnTo>
                    <a:pt x="151765" y="198120"/>
                  </a:lnTo>
                  <a:lnTo>
                    <a:pt x="138188" y="170180"/>
                  </a:lnTo>
                  <a:lnTo>
                    <a:pt x="133489" y="160020"/>
                  </a:lnTo>
                  <a:lnTo>
                    <a:pt x="129006" y="148590"/>
                  </a:lnTo>
                  <a:lnTo>
                    <a:pt x="124790" y="138430"/>
                  </a:lnTo>
                  <a:lnTo>
                    <a:pt x="120434" y="125730"/>
                  </a:lnTo>
                  <a:lnTo>
                    <a:pt x="116624" y="113030"/>
                  </a:lnTo>
                  <a:lnTo>
                    <a:pt x="113347" y="100330"/>
                  </a:lnTo>
                  <a:lnTo>
                    <a:pt x="110591" y="87630"/>
                  </a:lnTo>
                  <a:lnTo>
                    <a:pt x="109499" y="81280"/>
                  </a:lnTo>
                  <a:lnTo>
                    <a:pt x="108267" y="76200"/>
                  </a:lnTo>
                  <a:lnTo>
                    <a:pt x="107035" y="69850"/>
                  </a:lnTo>
                  <a:lnTo>
                    <a:pt x="114325" y="68580"/>
                  </a:lnTo>
                  <a:lnTo>
                    <a:pt x="141008" y="63500"/>
                  </a:lnTo>
                  <a:lnTo>
                    <a:pt x="151130" y="60960"/>
                  </a:lnTo>
                  <a:lnTo>
                    <a:pt x="161213" y="57150"/>
                  </a:lnTo>
                  <a:lnTo>
                    <a:pt x="171208" y="54610"/>
                  </a:lnTo>
                  <a:lnTo>
                    <a:pt x="213906" y="35560"/>
                  </a:lnTo>
                  <a:lnTo>
                    <a:pt x="226441" y="26670"/>
                  </a:lnTo>
                  <a:lnTo>
                    <a:pt x="232537" y="22860"/>
                  </a:lnTo>
                  <a:lnTo>
                    <a:pt x="239395" y="17780"/>
                  </a:lnTo>
                  <a:lnTo>
                    <a:pt x="241757" y="17780"/>
                  </a:lnTo>
                  <a:lnTo>
                    <a:pt x="253212" y="26670"/>
                  </a:lnTo>
                  <a:lnTo>
                    <a:pt x="265303" y="34290"/>
                  </a:lnTo>
                  <a:lnTo>
                    <a:pt x="277990" y="41910"/>
                  </a:lnTo>
                  <a:lnTo>
                    <a:pt x="291236" y="46990"/>
                  </a:lnTo>
                  <a:lnTo>
                    <a:pt x="309054" y="54610"/>
                  </a:lnTo>
                  <a:lnTo>
                    <a:pt x="327177" y="59690"/>
                  </a:lnTo>
                  <a:lnTo>
                    <a:pt x="346722" y="64770"/>
                  </a:lnTo>
                  <a:lnTo>
                    <a:pt x="356577" y="66040"/>
                  </a:lnTo>
                  <a:lnTo>
                    <a:pt x="366420" y="68580"/>
                  </a:lnTo>
                  <a:lnTo>
                    <a:pt x="368668" y="68580"/>
                  </a:lnTo>
                  <a:lnTo>
                    <a:pt x="373468" y="69850"/>
                  </a:lnTo>
                  <a:lnTo>
                    <a:pt x="373468" y="58420"/>
                  </a:lnTo>
                  <a:lnTo>
                    <a:pt x="371487" y="58420"/>
                  </a:lnTo>
                  <a:lnTo>
                    <a:pt x="321691" y="46990"/>
                  </a:lnTo>
                  <a:lnTo>
                    <a:pt x="285115" y="31750"/>
                  </a:lnTo>
                  <a:lnTo>
                    <a:pt x="275513" y="27940"/>
                  </a:lnTo>
                  <a:lnTo>
                    <a:pt x="266306" y="21590"/>
                  </a:lnTo>
                  <a:lnTo>
                    <a:pt x="259715" y="17780"/>
                  </a:lnTo>
                  <a:lnTo>
                    <a:pt x="257505" y="16510"/>
                  </a:lnTo>
                  <a:lnTo>
                    <a:pt x="249135" y="8890"/>
                  </a:lnTo>
                  <a:lnTo>
                    <a:pt x="245999" y="6350"/>
                  </a:lnTo>
                  <a:lnTo>
                    <a:pt x="243166" y="3810"/>
                  </a:lnTo>
                  <a:lnTo>
                    <a:pt x="240144" y="0"/>
                  </a:lnTo>
                  <a:lnTo>
                    <a:pt x="239356" y="1270"/>
                  </a:lnTo>
                  <a:lnTo>
                    <a:pt x="238836" y="1270"/>
                  </a:lnTo>
                  <a:lnTo>
                    <a:pt x="238290" y="2540"/>
                  </a:lnTo>
                  <a:lnTo>
                    <a:pt x="233387" y="6350"/>
                  </a:lnTo>
                  <a:lnTo>
                    <a:pt x="188023" y="35560"/>
                  </a:lnTo>
                  <a:lnTo>
                    <a:pt x="141922" y="52070"/>
                  </a:lnTo>
                  <a:lnTo>
                    <a:pt x="101003" y="58420"/>
                  </a:lnTo>
                  <a:lnTo>
                    <a:pt x="99529" y="59690"/>
                  </a:lnTo>
                  <a:lnTo>
                    <a:pt x="95872" y="59690"/>
                  </a:lnTo>
                  <a:lnTo>
                    <a:pt x="94957" y="60960"/>
                  </a:lnTo>
                  <a:lnTo>
                    <a:pt x="104241" y="109220"/>
                  </a:lnTo>
                  <a:lnTo>
                    <a:pt x="117081" y="151130"/>
                  </a:lnTo>
                  <a:lnTo>
                    <a:pt x="137185" y="194310"/>
                  </a:lnTo>
                  <a:lnTo>
                    <a:pt x="165582" y="237490"/>
                  </a:lnTo>
                  <a:lnTo>
                    <a:pt x="167208" y="238760"/>
                  </a:lnTo>
                  <a:lnTo>
                    <a:pt x="168732" y="241300"/>
                  </a:lnTo>
                  <a:lnTo>
                    <a:pt x="170738" y="243840"/>
                  </a:lnTo>
                  <a:lnTo>
                    <a:pt x="146621" y="243840"/>
                  </a:lnTo>
                  <a:lnTo>
                    <a:pt x="145542" y="242570"/>
                  </a:lnTo>
                  <a:lnTo>
                    <a:pt x="142913" y="237490"/>
                  </a:lnTo>
                  <a:lnTo>
                    <a:pt x="139674" y="234950"/>
                  </a:lnTo>
                  <a:lnTo>
                    <a:pt x="104089" y="212090"/>
                  </a:lnTo>
                  <a:lnTo>
                    <a:pt x="96697" y="208280"/>
                  </a:lnTo>
                  <a:lnTo>
                    <a:pt x="96774" y="207010"/>
                  </a:lnTo>
                  <a:lnTo>
                    <a:pt x="92151" y="214630"/>
                  </a:lnTo>
                  <a:lnTo>
                    <a:pt x="91109" y="217170"/>
                  </a:lnTo>
                  <a:lnTo>
                    <a:pt x="102336" y="224790"/>
                  </a:lnTo>
                  <a:lnTo>
                    <a:pt x="111569" y="229870"/>
                  </a:lnTo>
                  <a:lnTo>
                    <a:pt x="129984" y="242570"/>
                  </a:lnTo>
                  <a:lnTo>
                    <a:pt x="135763" y="246380"/>
                  </a:lnTo>
                  <a:lnTo>
                    <a:pt x="138264" y="248920"/>
                  </a:lnTo>
                  <a:lnTo>
                    <a:pt x="133019" y="256540"/>
                  </a:lnTo>
                  <a:lnTo>
                    <a:pt x="124510" y="269240"/>
                  </a:lnTo>
                  <a:lnTo>
                    <a:pt x="116116" y="280670"/>
                  </a:lnTo>
                  <a:lnTo>
                    <a:pt x="99441" y="306070"/>
                  </a:lnTo>
                  <a:lnTo>
                    <a:pt x="79921" y="334010"/>
                  </a:lnTo>
                  <a:lnTo>
                    <a:pt x="71247" y="346710"/>
                  </a:lnTo>
                  <a:lnTo>
                    <a:pt x="68313" y="346710"/>
                  </a:lnTo>
                  <a:lnTo>
                    <a:pt x="63360" y="345440"/>
                  </a:lnTo>
                  <a:lnTo>
                    <a:pt x="61912" y="344170"/>
                  </a:lnTo>
                  <a:lnTo>
                    <a:pt x="54559" y="339090"/>
                  </a:lnTo>
                  <a:lnTo>
                    <a:pt x="39827" y="327660"/>
                  </a:lnTo>
                  <a:lnTo>
                    <a:pt x="37350" y="326390"/>
                  </a:lnTo>
                  <a:lnTo>
                    <a:pt x="34848" y="323850"/>
                  </a:lnTo>
                  <a:lnTo>
                    <a:pt x="31724" y="321310"/>
                  </a:lnTo>
                  <a:lnTo>
                    <a:pt x="28498" y="320040"/>
                  </a:lnTo>
                  <a:lnTo>
                    <a:pt x="25323" y="317500"/>
                  </a:lnTo>
                  <a:lnTo>
                    <a:pt x="25196" y="317500"/>
                  </a:lnTo>
                  <a:lnTo>
                    <a:pt x="21640" y="314960"/>
                  </a:lnTo>
                  <a:lnTo>
                    <a:pt x="21793" y="314960"/>
                  </a:lnTo>
                  <a:lnTo>
                    <a:pt x="16891" y="311150"/>
                  </a:lnTo>
                  <a:lnTo>
                    <a:pt x="11887" y="307340"/>
                  </a:lnTo>
                  <a:lnTo>
                    <a:pt x="6794" y="304800"/>
                  </a:lnTo>
                  <a:lnTo>
                    <a:pt x="6413" y="303530"/>
                  </a:lnTo>
                  <a:lnTo>
                    <a:pt x="5092" y="304800"/>
                  </a:lnTo>
                  <a:lnTo>
                    <a:pt x="3225" y="307340"/>
                  </a:lnTo>
                  <a:lnTo>
                    <a:pt x="1854" y="308610"/>
                  </a:lnTo>
                  <a:lnTo>
                    <a:pt x="228" y="311150"/>
                  </a:lnTo>
                  <a:lnTo>
                    <a:pt x="0" y="313690"/>
                  </a:lnTo>
                  <a:lnTo>
                    <a:pt x="2463" y="314960"/>
                  </a:lnTo>
                  <a:lnTo>
                    <a:pt x="6794" y="317500"/>
                  </a:lnTo>
                  <a:lnTo>
                    <a:pt x="34620" y="337820"/>
                  </a:lnTo>
                  <a:lnTo>
                    <a:pt x="40309" y="342900"/>
                  </a:lnTo>
                  <a:lnTo>
                    <a:pt x="51714" y="350520"/>
                  </a:lnTo>
                  <a:lnTo>
                    <a:pt x="57543" y="354330"/>
                  </a:lnTo>
                  <a:lnTo>
                    <a:pt x="64947" y="359410"/>
                  </a:lnTo>
                  <a:lnTo>
                    <a:pt x="73837" y="359410"/>
                  </a:lnTo>
                  <a:lnTo>
                    <a:pt x="82296" y="350520"/>
                  </a:lnTo>
                  <a:lnTo>
                    <a:pt x="84213" y="347980"/>
                  </a:lnTo>
                  <a:lnTo>
                    <a:pt x="85001" y="346710"/>
                  </a:lnTo>
                  <a:lnTo>
                    <a:pt x="86588" y="344170"/>
                  </a:lnTo>
                  <a:lnTo>
                    <a:pt x="93205" y="349250"/>
                  </a:lnTo>
                  <a:lnTo>
                    <a:pt x="97993" y="355600"/>
                  </a:lnTo>
                  <a:lnTo>
                    <a:pt x="101320" y="364490"/>
                  </a:lnTo>
                  <a:lnTo>
                    <a:pt x="100774" y="365760"/>
                  </a:lnTo>
                  <a:lnTo>
                    <a:pt x="95084" y="370840"/>
                  </a:lnTo>
                  <a:lnTo>
                    <a:pt x="92278" y="375920"/>
                  </a:lnTo>
                  <a:lnTo>
                    <a:pt x="91300" y="382270"/>
                  </a:lnTo>
                  <a:lnTo>
                    <a:pt x="91567" y="391160"/>
                  </a:lnTo>
                  <a:lnTo>
                    <a:pt x="94780" y="398780"/>
                  </a:lnTo>
                  <a:lnTo>
                    <a:pt x="100482" y="405130"/>
                  </a:lnTo>
                  <a:lnTo>
                    <a:pt x="108178" y="408940"/>
                  </a:lnTo>
                  <a:lnTo>
                    <a:pt x="112052" y="410210"/>
                  </a:lnTo>
                  <a:lnTo>
                    <a:pt x="116166" y="410210"/>
                  </a:lnTo>
                  <a:lnTo>
                    <a:pt x="120573" y="411480"/>
                  </a:lnTo>
                  <a:lnTo>
                    <a:pt x="121412" y="419100"/>
                  </a:lnTo>
                  <a:lnTo>
                    <a:pt x="124002" y="425450"/>
                  </a:lnTo>
                  <a:lnTo>
                    <a:pt x="136982" y="435610"/>
                  </a:lnTo>
                  <a:lnTo>
                    <a:pt x="144208" y="436880"/>
                  </a:lnTo>
                  <a:lnTo>
                    <a:pt x="151485" y="435610"/>
                  </a:lnTo>
                  <a:lnTo>
                    <a:pt x="152933" y="439420"/>
                  </a:lnTo>
                  <a:lnTo>
                    <a:pt x="174078" y="458470"/>
                  </a:lnTo>
                  <a:lnTo>
                    <a:pt x="184594" y="458470"/>
                  </a:lnTo>
                  <a:lnTo>
                    <a:pt x="184924" y="459740"/>
                  </a:lnTo>
                  <a:lnTo>
                    <a:pt x="189026" y="469900"/>
                  </a:lnTo>
                  <a:lnTo>
                    <a:pt x="196672" y="476250"/>
                  </a:lnTo>
                  <a:lnTo>
                    <a:pt x="206425" y="477520"/>
                  </a:lnTo>
                  <a:lnTo>
                    <a:pt x="216865" y="476250"/>
                  </a:lnTo>
                  <a:lnTo>
                    <a:pt x="219722" y="473710"/>
                  </a:lnTo>
                  <a:lnTo>
                    <a:pt x="222211" y="472440"/>
                  </a:lnTo>
                  <a:lnTo>
                    <a:pt x="224955" y="469900"/>
                  </a:lnTo>
                  <a:lnTo>
                    <a:pt x="237083" y="473710"/>
                  </a:lnTo>
                  <a:lnTo>
                    <a:pt x="249542" y="471170"/>
                  </a:lnTo>
                  <a:lnTo>
                    <a:pt x="251231" y="469900"/>
                  </a:lnTo>
                  <a:lnTo>
                    <a:pt x="254596" y="467360"/>
                  </a:lnTo>
                  <a:lnTo>
                    <a:pt x="259664" y="463550"/>
                  </a:lnTo>
                  <a:lnTo>
                    <a:pt x="264807" y="448310"/>
                  </a:lnTo>
                  <a:lnTo>
                    <a:pt x="271614" y="453390"/>
                  </a:lnTo>
                  <a:lnTo>
                    <a:pt x="278726" y="455930"/>
                  </a:lnTo>
                  <a:lnTo>
                    <a:pt x="286232" y="457200"/>
                  </a:lnTo>
                  <a:lnTo>
                    <a:pt x="294233" y="455930"/>
                  </a:lnTo>
                  <a:lnTo>
                    <a:pt x="301510" y="452120"/>
                  </a:lnTo>
                  <a:lnTo>
                    <a:pt x="304660" y="448310"/>
                  </a:lnTo>
                  <a:lnTo>
                    <a:pt x="305714" y="447040"/>
                  </a:lnTo>
                  <a:lnTo>
                    <a:pt x="306768" y="445770"/>
                  </a:lnTo>
                  <a:lnTo>
                    <a:pt x="310159" y="439420"/>
                  </a:lnTo>
                  <a:lnTo>
                    <a:pt x="311823" y="431800"/>
                  </a:lnTo>
                  <a:lnTo>
                    <a:pt x="319608" y="434340"/>
                  </a:lnTo>
                  <a:lnTo>
                    <a:pt x="320471" y="435610"/>
                  </a:lnTo>
                  <a:lnTo>
                    <a:pt x="326288" y="436880"/>
                  </a:lnTo>
                  <a:lnTo>
                    <a:pt x="333260" y="436880"/>
                  </a:lnTo>
                  <a:lnTo>
                    <a:pt x="339191" y="434340"/>
                  </a:lnTo>
                  <a:lnTo>
                    <a:pt x="342265" y="431800"/>
                  </a:lnTo>
                  <a:lnTo>
                    <a:pt x="345325" y="429260"/>
                  </a:lnTo>
                  <a:lnTo>
                    <a:pt x="348691" y="425450"/>
                  </a:lnTo>
                  <a:lnTo>
                    <a:pt x="349821" y="424180"/>
                  </a:lnTo>
                  <a:lnTo>
                    <a:pt x="352691" y="417830"/>
                  </a:lnTo>
                  <a:lnTo>
                    <a:pt x="353974" y="410210"/>
                  </a:lnTo>
                  <a:lnTo>
                    <a:pt x="360045" y="414020"/>
                  </a:lnTo>
                  <a:lnTo>
                    <a:pt x="366255" y="416560"/>
                  </a:lnTo>
                  <a:lnTo>
                    <a:pt x="372668" y="416560"/>
                  </a:lnTo>
                  <a:lnTo>
                    <a:pt x="379349" y="415290"/>
                  </a:lnTo>
                  <a:lnTo>
                    <a:pt x="385622" y="412750"/>
                  </a:lnTo>
                  <a:lnTo>
                    <a:pt x="390652" y="408940"/>
                  </a:lnTo>
                  <a:lnTo>
                    <a:pt x="391604" y="407670"/>
                  </a:lnTo>
                  <a:lnTo>
                    <a:pt x="394474" y="403860"/>
                  </a:lnTo>
                  <a:lnTo>
                    <a:pt x="397167" y="397510"/>
                  </a:lnTo>
                  <a:lnTo>
                    <a:pt x="399161" y="391160"/>
                  </a:lnTo>
                  <a:lnTo>
                    <a:pt x="397725" y="383540"/>
                  </a:lnTo>
                  <a:lnTo>
                    <a:pt x="394716" y="378460"/>
                  </a:lnTo>
                  <a:lnTo>
                    <a:pt x="392734" y="374650"/>
                  </a:lnTo>
                  <a:lnTo>
                    <a:pt x="390144" y="370840"/>
                  </a:lnTo>
                  <a:lnTo>
                    <a:pt x="387591" y="369570"/>
                  </a:lnTo>
                  <a:lnTo>
                    <a:pt x="387172" y="369214"/>
                  </a:lnTo>
                  <a:lnTo>
                    <a:pt x="387172" y="391160"/>
                  </a:lnTo>
                  <a:lnTo>
                    <a:pt x="382231" y="405130"/>
                  </a:lnTo>
                  <a:lnTo>
                    <a:pt x="374015" y="407670"/>
                  </a:lnTo>
                  <a:lnTo>
                    <a:pt x="360768" y="401320"/>
                  </a:lnTo>
                  <a:lnTo>
                    <a:pt x="345325" y="389890"/>
                  </a:lnTo>
                  <a:lnTo>
                    <a:pt x="343966" y="389890"/>
                  </a:lnTo>
                  <a:lnTo>
                    <a:pt x="328625" y="379730"/>
                  </a:lnTo>
                  <a:lnTo>
                    <a:pt x="284911" y="349250"/>
                  </a:lnTo>
                  <a:lnTo>
                    <a:pt x="284543" y="349250"/>
                  </a:lnTo>
                  <a:lnTo>
                    <a:pt x="283806" y="347980"/>
                  </a:lnTo>
                  <a:lnTo>
                    <a:pt x="281952" y="351790"/>
                  </a:lnTo>
                  <a:lnTo>
                    <a:pt x="279984" y="354330"/>
                  </a:lnTo>
                  <a:lnTo>
                    <a:pt x="278091" y="356870"/>
                  </a:lnTo>
                  <a:lnTo>
                    <a:pt x="279069" y="358140"/>
                  </a:lnTo>
                  <a:lnTo>
                    <a:pt x="308800" y="379730"/>
                  </a:lnTo>
                  <a:lnTo>
                    <a:pt x="324332" y="389890"/>
                  </a:lnTo>
                  <a:lnTo>
                    <a:pt x="330301" y="393700"/>
                  </a:lnTo>
                  <a:lnTo>
                    <a:pt x="336105" y="397510"/>
                  </a:lnTo>
                  <a:lnTo>
                    <a:pt x="336842" y="398780"/>
                  </a:lnTo>
                  <a:lnTo>
                    <a:pt x="337553" y="398780"/>
                  </a:lnTo>
                  <a:lnTo>
                    <a:pt x="340169" y="401320"/>
                  </a:lnTo>
                  <a:lnTo>
                    <a:pt x="341655" y="403860"/>
                  </a:lnTo>
                  <a:lnTo>
                    <a:pt x="342709" y="407670"/>
                  </a:lnTo>
                  <a:lnTo>
                    <a:pt x="344512" y="408940"/>
                  </a:lnTo>
                  <a:lnTo>
                    <a:pt x="345960" y="410210"/>
                  </a:lnTo>
                  <a:lnTo>
                    <a:pt x="346278" y="410210"/>
                  </a:lnTo>
                  <a:lnTo>
                    <a:pt x="346087" y="411480"/>
                  </a:lnTo>
                  <a:lnTo>
                    <a:pt x="342976" y="411480"/>
                  </a:lnTo>
                  <a:lnTo>
                    <a:pt x="342582" y="412750"/>
                  </a:lnTo>
                  <a:lnTo>
                    <a:pt x="338518" y="422910"/>
                  </a:lnTo>
                  <a:lnTo>
                    <a:pt x="332879" y="425450"/>
                  </a:lnTo>
                  <a:lnTo>
                    <a:pt x="324993" y="424180"/>
                  </a:lnTo>
                  <a:lnTo>
                    <a:pt x="325539" y="425450"/>
                  </a:lnTo>
                  <a:lnTo>
                    <a:pt x="314464" y="419100"/>
                  </a:lnTo>
                  <a:lnTo>
                    <a:pt x="309892" y="415290"/>
                  </a:lnTo>
                  <a:lnTo>
                    <a:pt x="305041" y="412750"/>
                  </a:lnTo>
                  <a:lnTo>
                    <a:pt x="300532" y="408940"/>
                  </a:lnTo>
                  <a:lnTo>
                    <a:pt x="260959" y="382270"/>
                  </a:lnTo>
                  <a:lnTo>
                    <a:pt x="260045" y="382270"/>
                  </a:lnTo>
                  <a:lnTo>
                    <a:pt x="258838" y="384810"/>
                  </a:lnTo>
                  <a:lnTo>
                    <a:pt x="257454" y="387350"/>
                  </a:lnTo>
                  <a:lnTo>
                    <a:pt x="255714" y="388620"/>
                  </a:lnTo>
                  <a:lnTo>
                    <a:pt x="253834" y="392430"/>
                  </a:lnTo>
                  <a:lnTo>
                    <a:pt x="256527" y="393700"/>
                  </a:lnTo>
                  <a:lnTo>
                    <a:pt x="259054" y="396240"/>
                  </a:lnTo>
                  <a:lnTo>
                    <a:pt x="293725" y="419100"/>
                  </a:lnTo>
                  <a:lnTo>
                    <a:pt x="300062" y="422910"/>
                  </a:lnTo>
                  <a:lnTo>
                    <a:pt x="302234" y="430530"/>
                  </a:lnTo>
                  <a:lnTo>
                    <a:pt x="295935" y="443230"/>
                  </a:lnTo>
                  <a:lnTo>
                    <a:pt x="287591" y="447040"/>
                  </a:lnTo>
                  <a:lnTo>
                    <a:pt x="276529" y="443230"/>
                  </a:lnTo>
                  <a:lnTo>
                    <a:pt x="272656" y="439420"/>
                  </a:lnTo>
                  <a:lnTo>
                    <a:pt x="268643" y="436880"/>
                  </a:lnTo>
                  <a:lnTo>
                    <a:pt x="261835" y="431800"/>
                  </a:lnTo>
                  <a:lnTo>
                    <a:pt x="240233" y="416560"/>
                  </a:lnTo>
                  <a:lnTo>
                    <a:pt x="239306" y="416560"/>
                  </a:lnTo>
                  <a:lnTo>
                    <a:pt x="236740" y="420370"/>
                  </a:lnTo>
                  <a:lnTo>
                    <a:pt x="234899" y="422910"/>
                  </a:lnTo>
                  <a:lnTo>
                    <a:pt x="232994" y="425450"/>
                  </a:lnTo>
                  <a:lnTo>
                    <a:pt x="236994" y="427990"/>
                  </a:lnTo>
                  <a:lnTo>
                    <a:pt x="240842" y="430530"/>
                  </a:lnTo>
                  <a:lnTo>
                    <a:pt x="247700" y="435610"/>
                  </a:lnTo>
                  <a:lnTo>
                    <a:pt x="250456" y="439420"/>
                  </a:lnTo>
                  <a:lnTo>
                    <a:pt x="254558" y="448310"/>
                  </a:lnTo>
                  <a:lnTo>
                    <a:pt x="252857" y="453390"/>
                  </a:lnTo>
                  <a:lnTo>
                    <a:pt x="248945" y="458470"/>
                  </a:lnTo>
                  <a:lnTo>
                    <a:pt x="244843" y="462280"/>
                  </a:lnTo>
                  <a:lnTo>
                    <a:pt x="239356" y="463550"/>
                  </a:lnTo>
                  <a:lnTo>
                    <a:pt x="231470" y="461010"/>
                  </a:lnTo>
                  <a:lnTo>
                    <a:pt x="230428" y="459740"/>
                  </a:lnTo>
                  <a:lnTo>
                    <a:pt x="231203" y="457200"/>
                  </a:lnTo>
                  <a:lnTo>
                    <a:pt x="231762" y="449580"/>
                  </a:lnTo>
                  <a:lnTo>
                    <a:pt x="229031" y="440690"/>
                  </a:lnTo>
                  <a:lnTo>
                    <a:pt x="223558" y="434378"/>
                  </a:lnTo>
                  <a:lnTo>
                    <a:pt x="223558" y="450850"/>
                  </a:lnTo>
                  <a:lnTo>
                    <a:pt x="219684" y="457200"/>
                  </a:lnTo>
                  <a:lnTo>
                    <a:pt x="214998" y="464820"/>
                  </a:lnTo>
                  <a:lnTo>
                    <a:pt x="205270" y="467360"/>
                  </a:lnTo>
                  <a:lnTo>
                    <a:pt x="201485" y="466090"/>
                  </a:lnTo>
                  <a:lnTo>
                    <a:pt x="195237" y="459740"/>
                  </a:lnTo>
                  <a:lnTo>
                    <a:pt x="194538" y="454660"/>
                  </a:lnTo>
                  <a:lnTo>
                    <a:pt x="198831" y="447040"/>
                  </a:lnTo>
                  <a:lnTo>
                    <a:pt x="199542" y="445770"/>
                  </a:lnTo>
                  <a:lnTo>
                    <a:pt x="202742" y="440690"/>
                  </a:lnTo>
                  <a:lnTo>
                    <a:pt x="216916" y="440690"/>
                  </a:lnTo>
                  <a:lnTo>
                    <a:pt x="223558" y="450850"/>
                  </a:lnTo>
                  <a:lnTo>
                    <a:pt x="223558" y="434378"/>
                  </a:lnTo>
                  <a:lnTo>
                    <a:pt x="215798" y="430530"/>
                  </a:lnTo>
                  <a:lnTo>
                    <a:pt x="211442" y="429260"/>
                  </a:lnTo>
                  <a:lnTo>
                    <a:pt x="216865" y="422910"/>
                  </a:lnTo>
                  <a:lnTo>
                    <a:pt x="219481" y="416560"/>
                  </a:lnTo>
                  <a:lnTo>
                    <a:pt x="217525" y="402590"/>
                  </a:lnTo>
                  <a:lnTo>
                    <a:pt x="215341" y="397510"/>
                  </a:lnTo>
                  <a:lnTo>
                    <a:pt x="214058" y="396240"/>
                  </a:lnTo>
                  <a:lnTo>
                    <a:pt x="211480" y="393700"/>
                  </a:lnTo>
                  <a:lnTo>
                    <a:pt x="207797" y="391287"/>
                  </a:lnTo>
                  <a:lnTo>
                    <a:pt x="207797" y="406400"/>
                  </a:lnTo>
                  <a:lnTo>
                    <a:pt x="206908" y="417830"/>
                  </a:lnTo>
                  <a:lnTo>
                    <a:pt x="204177" y="420370"/>
                  </a:lnTo>
                  <a:lnTo>
                    <a:pt x="197535" y="429260"/>
                  </a:lnTo>
                  <a:lnTo>
                    <a:pt x="188658" y="441960"/>
                  </a:lnTo>
                  <a:lnTo>
                    <a:pt x="185661" y="445770"/>
                  </a:lnTo>
                  <a:lnTo>
                    <a:pt x="181737" y="447040"/>
                  </a:lnTo>
                  <a:lnTo>
                    <a:pt x="170992" y="447040"/>
                  </a:lnTo>
                  <a:lnTo>
                    <a:pt x="167005" y="444500"/>
                  </a:lnTo>
                  <a:lnTo>
                    <a:pt x="162814" y="435610"/>
                  </a:lnTo>
                  <a:lnTo>
                    <a:pt x="162217" y="434340"/>
                  </a:lnTo>
                  <a:lnTo>
                    <a:pt x="163258" y="429260"/>
                  </a:lnTo>
                  <a:lnTo>
                    <a:pt x="166014" y="425450"/>
                  </a:lnTo>
                  <a:lnTo>
                    <a:pt x="171538" y="417830"/>
                  </a:lnTo>
                  <a:lnTo>
                    <a:pt x="176580" y="411480"/>
                  </a:lnTo>
                  <a:lnTo>
                    <a:pt x="185902" y="398780"/>
                  </a:lnTo>
                  <a:lnTo>
                    <a:pt x="191998" y="396240"/>
                  </a:lnTo>
                  <a:lnTo>
                    <a:pt x="204089" y="401320"/>
                  </a:lnTo>
                  <a:lnTo>
                    <a:pt x="207797" y="406400"/>
                  </a:lnTo>
                  <a:lnTo>
                    <a:pt x="207797" y="391287"/>
                  </a:lnTo>
                  <a:lnTo>
                    <a:pt x="207619" y="391160"/>
                  </a:lnTo>
                  <a:lnTo>
                    <a:pt x="205676" y="389890"/>
                  </a:lnTo>
                  <a:lnTo>
                    <a:pt x="198183" y="387350"/>
                  </a:lnTo>
                  <a:lnTo>
                    <a:pt x="189179" y="387350"/>
                  </a:lnTo>
                  <a:lnTo>
                    <a:pt x="178828" y="391160"/>
                  </a:lnTo>
                  <a:lnTo>
                    <a:pt x="173393" y="383540"/>
                  </a:lnTo>
                  <a:lnTo>
                    <a:pt x="171589" y="381000"/>
                  </a:lnTo>
                  <a:lnTo>
                    <a:pt x="168833" y="379056"/>
                  </a:lnTo>
                  <a:lnTo>
                    <a:pt x="168833" y="398780"/>
                  </a:lnTo>
                  <a:lnTo>
                    <a:pt x="167716" y="401320"/>
                  </a:lnTo>
                  <a:lnTo>
                    <a:pt x="166966" y="405130"/>
                  </a:lnTo>
                  <a:lnTo>
                    <a:pt x="162890" y="411480"/>
                  </a:lnTo>
                  <a:lnTo>
                    <a:pt x="159880" y="415290"/>
                  </a:lnTo>
                  <a:lnTo>
                    <a:pt x="156984" y="419100"/>
                  </a:lnTo>
                  <a:lnTo>
                    <a:pt x="151879" y="425450"/>
                  </a:lnTo>
                  <a:lnTo>
                    <a:pt x="143344" y="425450"/>
                  </a:lnTo>
                  <a:lnTo>
                    <a:pt x="130657" y="415290"/>
                  </a:lnTo>
                  <a:lnTo>
                    <a:pt x="130136" y="407670"/>
                  </a:lnTo>
                  <a:lnTo>
                    <a:pt x="137401" y="398780"/>
                  </a:lnTo>
                  <a:lnTo>
                    <a:pt x="138442" y="397510"/>
                  </a:lnTo>
                  <a:lnTo>
                    <a:pt x="140716" y="393700"/>
                  </a:lnTo>
                  <a:lnTo>
                    <a:pt x="146596" y="386080"/>
                  </a:lnTo>
                  <a:lnTo>
                    <a:pt x="153289" y="383540"/>
                  </a:lnTo>
                  <a:lnTo>
                    <a:pt x="164642" y="387350"/>
                  </a:lnTo>
                  <a:lnTo>
                    <a:pt x="168135" y="392430"/>
                  </a:lnTo>
                  <a:lnTo>
                    <a:pt x="168833" y="398780"/>
                  </a:lnTo>
                  <a:lnTo>
                    <a:pt x="168833" y="379056"/>
                  </a:lnTo>
                  <a:lnTo>
                    <a:pt x="167995" y="378460"/>
                  </a:lnTo>
                  <a:lnTo>
                    <a:pt x="162610" y="374650"/>
                  </a:lnTo>
                  <a:lnTo>
                    <a:pt x="151955" y="374650"/>
                  </a:lnTo>
                  <a:lnTo>
                    <a:pt x="139700" y="378460"/>
                  </a:lnTo>
                  <a:lnTo>
                    <a:pt x="137147" y="372110"/>
                  </a:lnTo>
                  <a:lnTo>
                    <a:pt x="136639" y="370840"/>
                  </a:lnTo>
                  <a:lnTo>
                    <a:pt x="131610" y="364490"/>
                  </a:lnTo>
                  <a:lnTo>
                    <a:pt x="130009" y="364109"/>
                  </a:lnTo>
                  <a:lnTo>
                    <a:pt x="130009" y="379730"/>
                  </a:lnTo>
                  <a:lnTo>
                    <a:pt x="129654" y="393700"/>
                  </a:lnTo>
                  <a:lnTo>
                    <a:pt x="122999" y="398780"/>
                  </a:lnTo>
                  <a:lnTo>
                    <a:pt x="109016" y="398780"/>
                  </a:lnTo>
                  <a:lnTo>
                    <a:pt x="102196" y="392430"/>
                  </a:lnTo>
                  <a:lnTo>
                    <a:pt x="102235" y="378460"/>
                  </a:lnTo>
                  <a:lnTo>
                    <a:pt x="108216" y="372110"/>
                  </a:lnTo>
                  <a:lnTo>
                    <a:pt x="123101" y="372110"/>
                  </a:lnTo>
                  <a:lnTo>
                    <a:pt x="130009" y="379730"/>
                  </a:lnTo>
                  <a:lnTo>
                    <a:pt x="130009" y="364109"/>
                  </a:lnTo>
                  <a:lnTo>
                    <a:pt x="121043" y="361950"/>
                  </a:lnTo>
                  <a:lnTo>
                    <a:pt x="117906" y="360680"/>
                  </a:lnTo>
                  <a:lnTo>
                    <a:pt x="111874" y="360680"/>
                  </a:lnTo>
                  <a:lnTo>
                    <a:pt x="108242" y="353060"/>
                  </a:lnTo>
                  <a:lnTo>
                    <a:pt x="104355" y="346710"/>
                  </a:lnTo>
                  <a:lnTo>
                    <a:pt x="102044" y="344170"/>
                  </a:lnTo>
                  <a:lnTo>
                    <a:pt x="99745" y="341630"/>
                  </a:lnTo>
                  <a:lnTo>
                    <a:pt x="94526" y="336550"/>
                  </a:lnTo>
                  <a:lnTo>
                    <a:pt x="93929" y="335280"/>
                  </a:lnTo>
                  <a:lnTo>
                    <a:pt x="93764" y="334010"/>
                  </a:lnTo>
                  <a:lnTo>
                    <a:pt x="102857" y="320040"/>
                  </a:lnTo>
                  <a:lnTo>
                    <a:pt x="120142" y="295910"/>
                  </a:lnTo>
                  <a:lnTo>
                    <a:pt x="128765" y="283210"/>
                  </a:lnTo>
                  <a:lnTo>
                    <a:pt x="133248" y="275590"/>
                  </a:lnTo>
                  <a:lnTo>
                    <a:pt x="146926" y="255270"/>
                  </a:lnTo>
                  <a:lnTo>
                    <a:pt x="189242" y="255270"/>
                  </a:lnTo>
                  <a:lnTo>
                    <a:pt x="187452" y="256540"/>
                  </a:lnTo>
                  <a:lnTo>
                    <a:pt x="185775" y="257810"/>
                  </a:lnTo>
                  <a:lnTo>
                    <a:pt x="184048" y="259080"/>
                  </a:lnTo>
                  <a:lnTo>
                    <a:pt x="159181" y="273050"/>
                  </a:lnTo>
                  <a:lnTo>
                    <a:pt x="158496" y="274320"/>
                  </a:lnTo>
                  <a:lnTo>
                    <a:pt x="158432" y="326390"/>
                  </a:lnTo>
                  <a:lnTo>
                    <a:pt x="168656" y="328930"/>
                  </a:lnTo>
                  <a:lnTo>
                    <a:pt x="179095" y="327660"/>
                  </a:lnTo>
                  <a:lnTo>
                    <a:pt x="201574" y="303530"/>
                  </a:lnTo>
                  <a:lnTo>
                    <a:pt x="204558" y="295910"/>
                  </a:lnTo>
                  <a:lnTo>
                    <a:pt x="205079" y="294640"/>
                  </a:lnTo>
                  <a:lnTo>
                    <a:pt x="242506" y="294640"/>
                  </a:lnTo>
                  <a:lnTo>
                    <a:pt x="243649" y="295910"/>
                  </a:lnTo>
                  <a:lnTo>
                    <a:pt x="245859" y="299720"/>
                  </a:lnTo>
                  <a:lnTo>
                    <a:pt x="247053" y="303530"/>
                  </a:lnTo>
                  <a:lnTo>
                    <a:pt x="248958" y="306070"/>
                  </a:lnTo>
                  <a:lnTo>
                    <a:pt x="255282" y="312420"/>
                  </a:lnTo>
                  <a:lnTo>
                    <a:pt x="262737" y="317500"/>
                  </a:lnTo>
                  <a:lnTo>
                    <a:pt x="271195" y="321310"/>
                  </a:lnTo>
                  <a:lnTo>
                    <a:pt x="280504" y="322580"/>
                  </a:lnTo>
                  <a:lnTo>
                    <a:pt x="285013" y="322580"/>
                  </a:lnTo>
                  <a:lnTo>
                    <a:pt x="289585" y="323850"/>
                  </a:lnTo>
                  <a:lnTo>
                    <a:pt x="297434" y="322580"/>
                  </a:lnTo>
                  <a:lnTo>
                    <a:pt x="299961" y="323850"/>
                  </a:lnTo>
                  <a:lnTo>
                    <a:pt x="333629" y="346710"/>
                  </a:lnTo>
                  <a:lnTo>
                    <a:pt x="368312" y="370840"/>
                  </a:lnTo>
                  <a:lnTo>
                    <a:pt x="387172" y="391160"/>
                  </a:lnTo>
                  <a:lnTo>
                    <a:pt x="387172" y="369214"/>
                  </a:lnTo>
                  <a:lnTo>
                    <a:pt x="383197" y="365760"/>
                  </a:lnTo>
                  <a:lnTo>
                    <a:pt x="377901" y="361950"/>
                  </a:lnTo>
                  <a:lnTo>
                    <a:pt x="371779" y="358140"/>
                  </a:lnTo>
                  <a:lnTo>
                    <a:pt x="364858" y="354330"/>
                  </a:lnTo>
                  <a:lnTo>
                    <a:pt x="319112" y="323850"/>
                  </a:lnTo>
                  <a:lnTo>
                    <a:pt x="302488" y="312420"/>
                  </a:lnTo>
                  <a:lnTo>
                    <a:pt x="300596" y="312420"/>
                  </a:lnTo>
                  <a:lnTo>
                    <a:pt x="290703" y="311150"/>
                  </a:lnTo>
                  <a:lnTo>
                    <a:pt x="255701" y="294640"/>
                  </a:lnTo>
                  <a:lnTo>
                    <a:pt x="253441" y="284480"/>
                  </a:lnTo>
                  <a:lnTo>
                    <a:pt x="252679" y="283210"/>
                  </a:lnTo>
                  <a:lnTo>
                    <a:pt x="195745" y="283210"/>
                  </a:lnTo>
                  <a:lnTo>
                    <a:pt x="194843" y="284480"/>
                  </a:lnTo>
                  <a:lnTo>
                    <a:pt x="193890" y="293370"/>
                  </a:lnTo>
                  <a:lnTo>
                    <a:pt x="191897" y="299720"/>
                  </a:lnTo>
                  <a:lnTo>
                    <a:pt x="184632" y="313690"/>
                  </a:lnTo>
                  <a:lnTo>
                    <a:pt x="176796" y="318770"/>
                  </a:lnTo>
                  <a:lnTo>
                    <a:pt x="169951" y="317500"/>
                  </a:lnTo>
                  <a:lnTo>
                    <a:pt x="169722" y="316230"/>
                  </a:lnTo>
                  <a:lnTo>
                    <a:pt x="169824" y="280670"/>
                  </a:lnTo>
                  <a:lnTo>
                    <a:pt x="170992" y="279400"/>
                  </a:lnTo>
                  <a:lnTo>
                    <a:pt x="181584" y="273050"/>
                  </a:lnTo>
                  <a:lnTo>
                    <a:pt x="212737" y="255270"/>
                  </a:lnTo>
                  <a:lnTo>
                    <a:pt x="333921" y="255270"/>
                  </a:lnTo>
                  <a:lnTo>
                    <a:pt x="336638" y="260350"/>
                  </a:lnTo>
                  <a:lnTo>
                    <a:pt x="342252" y="269240"/>
                  </a:lnTo>
                  <a:lnTo>
                    <a:pt x="348094" y="278130"/>
                  </a:lnTo>
                  <a:lnTo>
                    <a:pt x="354063" y="287020"/>
                  </a:lnTo>
                  <a:lnTo>
                    <a:pt x="369557" y="308610"/>
                  </a:lnTo>
                  <a:lnTo>
                    <a:pt x="388670" y="336550"/>
                  </a:lnTo>
                  <a:lnTo>
                    <a:pt x="399796" y="353060"/>
                  </a:lnTo>
                  <a:lnTo>
                    <a:pt x="402056" y="354330"/>
                  </a:lnTo>
                  <a:lnTo>
                    <a:pt x="412407" y="359410"/>
                  </a:lnTo>
                  <a:lnTo>
                    <a:pt x="419823" y="356870"/>
                  </a:lnTo>
                  <a:lnTo>
                    <a:pt x="426580" y="353060"/>
                  </a:lnTo>
                  <a:lnTo>
                    <a:pt x="432841" y="347980"/>
                  </a:lnTo>
                  <a:lnTo>
                    <a:pt x="439115" y="342900"/>
                  </a:lnTo>
                  <a:lnTo>
                    <a:pt x="476605" y="316230"/>
                  </a:lnTo>
                  <a:lnTo>
                    <a:pt x="480860" y="312420"/>
                  </a:lnTo>
                  <a:close/>
                </a:path>
              </a:pathLst>
            </a:custGeom>
            <a:solidFill>
              <a:srgbClr val="5058AB"/>
            </a:solidFill>
          </p:spPr>
          <p:txBody>
            <a:bodyPr wrap="square" lIns="0" tIns="0" rIns="0" bIns="0" rtlCol="0"/>
            <a:lstStyle/>
            <a:p>
              <a:endParaRPr sz="1634"/>
            </a:p>
          </p:txBody>
        </p:sp>
        <p:pic>
          <p:nvPicPr>
            <p:cNvPr id="35" name="object 31">
              <a:extLst>
                <a:ext uri="{FF2B5EF4-FFF2-40B4-BE49-F238E27FC236}">
                  <a16:creationId xmlns:a16="http://schemas.microsoft.com/office/drawing/2014/main" id="{AA8D747F-6766-4474-AE6E-8967263FB4F9}"/>
                </a:ext>
              </a:extLst>
            </p:cNvPr>
            <p:cNvPicPr/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37453" y="4867121"/>
              <a:ext cx="126288" cy="76555"/>
            </a:xfrm>
            <a:prstGeom prst="rect">
              <a:avLst/>
            </a:prstGeom>
          </p:spPr>
        </p:pic>
        <p:sp>
          <p:nvSpPr>
            <p:cNvPr id="36" name="object 32">
              <a:extLst>
                <a:ext uri="{FF2B5EF4-FFF2-40B4-BE49-F238E27FC236}">
                  <a16:creationId xmlns:a16="http://schemas.microsoft.com/office/drawing/2014/main" id="{07D055A2-FE33-46F2-B53F-6149C4362642}"/>
                </a:ext>
              </a:extLst>
            </p:cNvPr>
            <p:cNvSpPr/>
            <p:nvPr/>
          </p:nvSpPr>
          <p:spPr>
            <a:xfrm>
              <a:off x="3608508" y="1749643"/>
              <a:ext cx="273685" cy="156210"/>
            </a:xfrm>
            <a:custGeom>
              <a:avLst/>
              <a:gdLst/>
              <a:ahLst/>
              <a:cxnLst/>
              <a:rect l="l" t="t" r="r" b="b"/>
              <a:pathLst>
                <a:path w="273685" h="156210">
                  <a:moveTo>
                    <a:pt x="171107" y="0"/>
                  </a:moveTo>
                  <a:lnTo>
                    <a:pt x="104203" y="0"/>
                  </a:lnTo>
                  <a:lnTo>
                    <a:pt x="89145" y="5072"/>
                  </a:lnTo>
                  <a:lnTo>
                    <a:pt x="48348" y="28803"/>
                  </a:lnTo>
                  <a:lnTo>
                    <a:pt x="8982" y="83146"/>
                  </a:lnTo>
                  <a:lnTo>
                    <a:pt x="0" y="149644"/>
                  </a:lnTo>
                  <a:lnTo>
                    <a:pt x="190" y="152120"/>
                  </a:lnTo>
                  <a:lnTo>
                    <a:pt x="76" y="156083"/>
                  </a:lnTo>
                  <a:lnTo>
                    <a:pt x="9271" y="152971"/>
                  </a:lnTo>
                  <a:lnTo>
                    <a:pt x="15392" y="151561"/>
                  </a:lnTo>
                  <a:lnTo>
                    <a:pt x="14084" y="135102"/>
                  </a:lnTo>
                  <a:lnTo>
                    <a:pt x="32830" y="74158"/>
                  </a:lnTo>
                  <a:lnTo>
                    <a:pt x="64295" y="40636"/>
                  </a:lnTo>
                  <a:lnTo>
                    <a:pt x="105582" y="20883"/>
                  </a:lnTo>
                  <a:lnTo>
                    <a:pt x="152107" y="17640"/>
                  </a:lnTo>
                  <a:lnTo>
                    <a:pt x="188734" y="28478"/>
                  </a:lnTo>
                  <a:lnTo>
                    <a:pt x="220291" y="49912"/>
                  </a:lnTo>
                  <a:lnTo>
                    <a:pt x="257060" y="115227"/>
                  </a:lnTo>
                  <a:lnTo>
                    <a:pt x="259041" y="152196"/>
                  </a:lnTo>
                  <a:lnTo>
                    <a:pt x="265163" y="153187"/>
                  </a:lnTo>
                  <a:lnTo>
                    <a:pt x="273659" y="156032"/>
                  </a:lnTo>
                  <a:lnTo>
                    <a:pt x="273456" y="151930"/>
                  </a:lnTo>
                  <a:lnTo>
                    <a:pt x="273596" y="149491"/>
                  </a:lnTo>
                  <a:lnTo>
                    <a:pt x="271652" y="108820"/>
                  </a:lnTo>
                  <a:lnTo>
                    <a:pt x="238761" y="41869"/>
                  </a:lnTo>
                  <a:lnTo>
                    <a:pt x="207264" y="15849"/>
                  </a:lnTo>
                  <a:lnTo>
                    <a:pt x="189528" y="7124"/>
                  </a:lnTo>
                  <a:lnTo>
                    <a:pt x="171107" y="0"/>
                  </a:lnTo>
                  <a:close/>
                </a:path>
              </a:pathLst>
            </a:custGeom>
            <a:solidFill>
              <a:srgbClr val="6F2F9F"/>
            </a:solidFill>
          </p:spPr>
          <p:txBody>
            <a:bodyPr wrap="square" lIns="0" tIns="0" rIns="0" bIns="0" rtlCol="0"/>
            <a:lstStyle/>
            <a:p>
              <a:endParaRPr sz="1634"/>
            </a:p>
          </p:txBody>
        </p:sp>
        <p:pic>
          <p:nvPicPr>
            <p:cNvPr id="37" name="object 33">
              <a:extLst>
                <a:ext uri="{FF2B5EF4-FFF2-40B4-BE49-F238E27FC236}">
                  <a16:creationId xmlns:a16="http://schemas.microsoft.com/office/drawing/2014/main" id="{D2AEF49B-559C-466C-A058-67490B05E4DA}"/>
                </a:ext>
              </a:extLst>
            </p:cNvPr>
            <p:cNvPicPr/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47207" y="1777165"/>
              <a:ext cx="396154" cy="368645"/>
            </a:xfrm>
            <a:prstGeom prst="rect">
              <a:avLst/>
            </a:prstGeom>
          </p:spPr>
        </p:pic>
        <p:sp>
          <p:nvSpPr>
            <p:cNvPr id="38" name="object 34">
              <a:extLst>
                <a:ext uri="{FF2B5EF4-FFF2-40B4-BE49-F238E27FC236}">
                  <a16:creationId xmlns:a16="http://schemas.microsoft.com/office/drawing/2014/main" id="{408302DC-744D-4FD2-B5BE-0F882B3E2DF0}"/>
                </a:ext>
              </a:extLst>
            </p:cNvPr>
            <p:cNvSpPr/>
            <p:nvPr/>
          </p:nvSpPr>
          <p:spPr>
            <a:xfrm>
              <a:off x="6722453" y="4739322"/>
              <a:ext cx="412750" cy="412750"/>
            </a:xfrm>
            <a:custGeom>
              <a:avLst/>
              <a:gdLst/>
              <a:ahLst/>
              <a:cxnLst/>
              <a:rect l="l" t="t" r="r" b="b"/>
              <a:pathLst>
                <a:path w="412750" h="412750">
                  <a:moveTo>
                    <a:pt x="152361" y="81711"/>
                  </a:moveTo>
                  <a:lnTo>
                    <a:pt x="151701" y="70573"/>
                  </a:lnTo>
                  <a:lnTo>
                    <a:pt x="148767" y="69011"/>
                  </a:lnTo>
                  <a:lnTo>
                    <a:pt x="145656" y="69392"/>
                  </a:lnTo>
                  <a:lnTo>
                    <a:pt x="95872" y="91173"/>
                  </a:lnTo>
                  <a:lnTo>
                    <a:pt x="70002" y="140462"/>
                  </a:lnTo>
                  <a:lnTo>
                    <a:pt x="69265" y="145389"/>
                  </a:lnTo>
                  <a:lnTo>
                    <a:pt x="67424" y="151193"/>
                  </a:lnTo>
                  <a:lnTo>
                    <a:pt x="83197" y="152781"/>
                  </a:lnTo>
                  <a:lnTo>
                    <a:pt x="86029" y="149555"/>
                  </a:lnTo>
                  <a:lnTo>
                    <a:pt x="86575" y="142252"/>
                  </a:lnTo>
                  <a:lnTo>
                    <a:pt x="88226" y="132461"/>
                  </a:lnTo>
                  <a:lnTo>
                    <a:pt x="111480" y="99009"/>
                  </a:lnTo>
                  <a:lnTo>
                    <a:pt x="151168" y="85902"/>
                  </a:lnTo>
                  <a:lnTo>
                    <a:pt x="152361" y="81711"/>
                  </a:lnTo>
                  <a:close/>
                </a:path>
                <a:path w="412750" h="412750">
                  <a:moveTo>
                    <a:pt x="265849" y="151409"/>
                  </a:moveTo>
                  <a:lnTo>
                    <a:pt x="265785" y="150710"/>
                  </a:lnTo>
                  <a:lnTo>
                    <a:pt x="256908" y="106654"/>
                  </a:lnTo>
                  <a:lnTo>
                    <a:pt x="249059" y="95034"/>
                  </a:lnTo>
                  <a:lnTo>
                    <a:pt x="249059" y="150710"/>
                  </a:lnTo>
                  <a:lnTo>
                    <a:pt x="241503" y="189268"/>
                  </a:lnTo>
                  <a:lnTo>
                    <a:pt x="220687" y="220472"/>
                  </a:lnTo>
                  <a:lnTo>
                    <a:pt x="189572" y="241401"/>
                  </a:lnTo>
                  <a:lnTo>
                    <a:pt x="151091" y="249085"/>
                  </a:lnTo>
                  <a:lnTo>
                    <a:pt x="112509" y="241503"/>
                  </a:lnTo>
                  <a:lnTo>
                    <a:pt x="81051" y="220637"/>
                  </a:lnTo>
                  <a:lnTo>
                    <a:pt x="59842" y="189585"/>
                  </a:lnTo>
                  <a:lnTo>
                    <a:pt x="52006" y="151409"/>
                  </a:lnTo>
                  <a:lnTo>
                    <a:pt x="59728" y="112903"/>
                  </a:lnTo>
                  <a:lnTo>
                    <a:pt x="80962" y="81318"/>
                  </a:lnTo>
                  <a:lnTo>
                    <a:pt x="112420" y="59931"/>
                  </a:lnTo>
                  <a:lnTo>
                    <a:pt x="150863" y="52031"/>
                  </a:lnTo>
                  <a:lnTo>
                    <a:pt x="189052" y="59740"/>
                  </a:lnTo>
                  <a:lnTo>
                    <a:pt x="220256" y="80860"/>
                  </a:lnTo>
                  <a:lnTo>
                    <a:pt x="241300" y="112242"/>
                  </a:lnTo>
                  <a:lnTo>
                    <a:pt x="249059" y="150710"/>
                  </a:lnTo>
                  <a:lnTo>
                    <a:pt x="249059" y="95034"/>
                  </a:lnTo>
                  <a:lnTo>
                    <a:pt x="232206" y="70065"/>
                  </a:lnTo>
                  <a:lnTo>
                    <a:pt x="205562" y="52031"/>
                  </a:lnTo>
                  <a:lnTo>
                    <a:pt x="195605" y="45288"/>
                  </a:lnTo>
                  <a:lnTo>
                    <a:pt x="150926" y="36169"/>
                  </a:lnTo>
                  <a:lnTo>
                    <a:pt x="106184" y="45161"/>
                  </a:lnTo>
                  <a:lnTo>
                    <a:pt x="69697" y="69735"/>
                  </a:lnTo>
                  <a:lnTo>
                    <a:pt x="45123" y="106222"/>
                  </a:lnTo>
                  <a:lnTo>
                    <a:pt x="36182" y="150710"/>
                  </a:lnTo>
                  <a:lnTo>
                    <a:pt x="36220" y="151409"/>
                  </a:lnTo>
                  <a:lnTo>
                    <a:pt x="45110" y="195465"/>
                  </a:lnTo>
                  <a:lnTo>
                    <a:pt x="69545" y="231927"/>
                  </a:lnTo>
                  <a:lnTo>
                    <a:pt x="105765" y="256641"/>
                  </a:lnTo>
                  <a:lnTo>
                    <a:pt x="150152" y="265925"/>
                  </a:lnTo>
                  <a:lnTo>
                    <a:pt x="194576" y="257009"/>
                  </a:lnTo>
                  <a:lnTo>
                    <a:pt x="206349" y="249085"/>
                  </a:lnTo>
                  <a:lnTo>
                    <a:pt x="231381" y="232232"/>
                  </a:lnTo>
                  <a:lnTo>
                    <a:pt x="256514" y="195643"/>
                  </a:lnTo>
                  <a:lnTo>
                    <a:pt x="265849" y="151409"/>
                  </a:lnTo>
                  <a:close/>
                </a:path>
                <a:path w="412750" h="412750">
                  <a:moveTo>
                    <a:pt x="379171" y="375386"/>
                  </a:moveTo>
                  <a:lnTo>
                    <a:pt x="374815" y="372656"/>
                  </a:lnTo>
                  <a:lnTo>
                    <a:pt x="372021" y="371144"/>
                  </a:lnTo>
                  <a:lnTo>
                    <a:pt x="366407" y="367538"/>
                  </a:lnTo>
                  <a:lnTo>
                    <a:pt x="361327" y="363372"/>
                  </a:lnTo>
                  <a:lnTo>
                    <a:pt x="356616" y="358825"/>
                  </a:lnTo>
                  <a:lnTo>
                    <a:pt x="348043" y="349986"/>
                  </a:lnTo>
                  <a:lnTo>
                    <a:pt x="345059" y="347383"/>
                  </a:lnTo>
                  <a:lnTo>
                    <a:pt x="334098" y="358203"/>
                  </a:lnTo>
                  <a:lnTo>
                    <a:pt x="336003" y="361365"/>
                  </a:lnTo>
                  <a:lnTo>
                    <a:pt x="345059" y="369722"/>
                  </a:lnTo>
                  <a:lnTo>
                    <a:pt x="349427" y="374408"/>
                  </a:lnTo>
                  <a:lnTo>
                    <a:pt x="357606" y="382358"/>
                  </a:lnTo>
                  <a:lnTo>
                    <a:pt x="361911" y="384441"/>
                  </a:lnTo>
                  <a:lnTo>
                    <a:pt x="367271" y="384733"/>
                  </a:lnTo>
                  <a:lnTo>
                    <a:pt x="371157" y="383946"/>
                  </a:lnTo>
                  <a:lnTo>
                    <a:pt x="376326" y="384098"/>
                  </a:lnTo>
                  <a:lnTo>
                    <a:pt x="379171" y="375386"/>
                  </a:lnTo>
                  <a:close/>
                </a:path>
                <a:path w="412750" h="412750">
                  <a:moveTo>
                    <a:pt x="412470" y="355638"/>
                  </a:moveTo>
                  <a:lnTo>
                    <a:pt x="409448" y="348970"/>
                  </a:lnTo>
                  <a:lnTo>
                    <a:pt x="405879" y="342658"/>
                  </a:lnTo>
                  <a:lnTo>
                    <a:pt x="401675" y="336740"/>
                  </a:lnTo>
                  <a:lnTo>
                    <a:pt x="397167" y="331711"/>
                  </a:lnTo>
                  <a:lnTo>
                    <a:pt x="397167" y="367411"/>
                  </a:lnTo>
                  <a:lnTo>
                    <a:pt x="395592" y="376097"/>
                  </a:lnTo>
                  <a:lnTo>
                    <a:pt x="365594" y="397230"/>
                  </a:lnTo>
                  <a:lnTo>
                    <a:pt x="358724" y="396201"/>
                  </a:lnTo>
                  <a:lnTo>
                    <a:pt x="352386" y="393458"/>
                  </a:lnTo>
                  <a:lnTo>
                    <a:pt x="346697" y="389026"/>
                  </a:lnTo>
                  <a:lnTo>
                    <a:pt x="309245" y="351866"/>
                  </a:lnTo>
                  <a:lnTo>
                    <a:pt x="267919" y="310692"/>
                  </a:lnTo>
                  <a:lnTo>
                    <a:pt x="268325" y="307695"/>
                  </a:lnTo>
                  <a:lnTo>
                    <a:pt x="275894" y="300850"/>
                  </a:lnTo>
                  <a:lnTo>
                    <a:pt x="279285" y="297319"/>
                  </a:lnTo>
                  <a:lnTo>
                    <a:pt x="285242" y="291007"/>
                  </a:lnTo>
                  <a:lnTo>
                    <a:pt x="289547" y="288340"/>
                  </a:lnTo>
                  <a:lnTo>
                    <a:pt x="284949" y="283883"/>
                  </a:lnTo>
                  <a:lnTo>
                    <a:pt x="281711" y="280758"/>
                  </a:lnTo>
                  <a:lnTo>
                    <a:pt x="278917" y="274294"/>
                  </a:lnTo>
                  <a:lnTo>
                    <a:pt x="269773" y="283883"/>
                  </a:lnTo>
                  <a:lnTo>
                    <a:pt x="267868" y="280911"/>
                  </a:lnTo>
                  <a:lnTo>
                    <a:pt x="264693" y="277825"/>
                  </a:lnTo>
                  <a:lnTo>
                    <a:pt x="256743" y="270154"/>
                  </a:lnTo>
                  <a:lnTo>
                    <a:pt x="252222" y="265607"/>
                  </a:lnTo>
                  <a:lnTo>
                    <a:pt x="247954" y="260845"/>
                  </a:lnTo>
                  <a:lnTo>
                    <a:pt x="242430" y="254304"/>
                  </a:lnTo>
                  <a:lnTo>
                    <a:pt x="238264" y="254622"/>
                  </a:lnTo>
                  <a:lnTo>
                    <a:pt x="231305" y="259524"/>
                  </a:lnTo>
                  <a:lnTo>
                    <a:pt x="196621" y="278282"/>
                  </a:lnTo>
                  <a:lnTo>
                    <a:pt x="161010" y="286410"/>
                  </a:lnTo>
                  <a:lnTo>
                    <a:pt x="124637" y="283845"/>
                  </a:lnTo>
                  <a:lnTo>
                    <a:pt x="87731" y="270548"/>
                  </a:lnTo>
                  <a:lnTo>
                    <a:pt x="52844" y="244919"/>
                  </a:lnTo>
                  <a:lnTo>
                    <a:pt x="28689" y="210146"/>
                  </a:lnTo>
                  <a:lnTo>
                    <a:pt x="16522" y="169443"/>
                  </a:lnTo>
                  <a:lnTo>
                    <a:pt x="17653" y="125971"/>
                  </a:lnTo>
                  <a:lnTo>
                    <a:pt x="32092" y="85331"/>
                  </a:lnTo>
                  <a:lnTo>
                    <a:pt x="57594" y="52209"/>
                  </a:lnTo>
                  <a:lnTo>
                    <a:pt x="92036" y="28651"/>
                  </a:lnTo>
                  <a:lnTo>
                    <a:pt x="133273" y="16662"/>
                  </a:lnTo>
                  <a:lnTo>
                    <a:pt x="180695" y="18694"/>
                  </a:lnTo>
                  <a:lnTo>
                    <a:pt x="222478" y="35344"/>
                  </a:lnTo>
                  <a:lnTo>
                    <a:pt x="255816" y="63817"/>
                  </a:lnTo>
                  <a:lnTo>
                    <a:pt x="277888" y="101371"/>
                  </a:lnTo>
                  <a:lnTo>
                    <a:pt x="285877" y="145224"/>
                  </a:lnTo>
                  <a:lnTo>
                    <a:pt x="284365" y="170649"/>
                  </a:lnTo>
                  <a:lnTo>
                    <a:pt x="279374" y="193268"/>
                  </a:lnTo>
                  <a:lnTo>
                    <a:pt x="270903" y="213588"/>
                  </a:lnTo>
                  <a:lnTo>
                    <a:pt x="258953" y="232130"/>
                  </a:lnTo>
                  <a:lnTo>
                    <a:pt x="254076" y="238455"/>
                  </a:lnTo>
                  <a:lnTo>
                    <a:pt x="254685" y="242227"/>
                  </a:lnTo>
                  <a:lnTo>
                    <a:pt x="288836" y="275907"/>
                  </a:lnTo>
                  <a:lnTo>
                    <a:pt x="293128" y="280454"/>
                  </a:lnTo>
                  <a:lnTo>
                    <a:pt x="296329" y="280619"/>
                  </a:lnTo>
                  <a:lnTo>
                    <a:pt x="300748" y="275818"/>
                  </a:lnTo>
                  <a:lnTo>
                    <a:pt x="306222" y="270306"/>
                  </a:lnTo>
                  <a:lnTo>
                    <a:pt x="309841" y="268757"/>
                  </a:lnTo>
                  <a:lnTo>
                    <a:pt x="313436" y="270891"/>
                  </a:lnTo>
                  <a:lnTo>
                    <a:pt x="354037" y="311429"/>
                  </a:lnTo>
                  <a:lnTo>
                    <a:pt x="387527" y="345033"/>
                  </a:lnTo>
                  <a:lnTo>
                    <a:pt x="397167" y="367411"/>
                  </a:lnTo>
                  <a:lnTo>
                    <a:pt x="397167" y="331711"/>
                  </a:lnTo>
                  <a:lnTo>
                    <a:pt x="396735" y="331228"/>
                  </a:lnTo>
                  <a:lnTo>
                    <a:pt x="375958" y="310642"/>
                  </a:lnTo>
                  <a:lnTo>
                    <a:pt x="345732" y="280441"/>
                  </a:lnTo>
                  <a:lnTo>
                    <a:pt x="336905" y="271589"/>
                  </a:lnTo>
                  <a:lnTo>
                    <a:pt x="334111" y="268757"/>
                  </a:lnTo>
                  <a:lnTo>
                    <a:pt x="324142" y="258635"/>
                  </a:lnTo>
                  <a:lnTo>
                    <a:pt x="311353" y="245618"/>
                  </a:lnTo>
                  <a:lnTo>
                    <a:pt x="307035" y="244602"/>
                  </a:lnTo>
                  <a:lnTo>
                    <a:pt x="297370" y="258127"/>
                  </a:lnTo>
                  <a:lnTo>
                    <a:pt x="292658" y="258635"/>
                  </a:lnTo>
                  <a:lnTo>
                    <a:pt x="287680" y="251891"/>
                  </a:lnTo>
                  <a:lnTo>
                    <a:pt x="286232" y="249961"/>
                  </a:lnTo>
                  <a:lnTo>
                    <a:pt x="284467" y="248145"/>
                  </a:lnTo>
                  <a:lnTo>
                    <a:pt x="275285" y="241528"/>
                  </a:lnTo>
                  <a:lnTo>
                    <a:pt x="275932" y="236562"/>
                  </a:lnTo>
                  <a:lnTo>
                    <a:pt x="280416" y="229108"/>
                  </a:lnTo>
                  <a:lnTo>
                    <a:pt x="298018" y="186994"/>
                  </a:lnTo>
                  <a:lnTo>
                    <a:pt x="302399" y="143370"/>
                  </a:lnTo>
                  <a:lnTo>
                    <a:pt x="294093" y="100825"/>
                  </a:lnTo>
                  <a:lnTo>
                    <a:pt x="273646" y="61950"/>
                  </a:lnTo>
                  <a:lnTo>
                    <a:pt x="241604" y="29349"/>
                  </a:lnTo>
                  <a:lnTo>
                    <a:pt x="190830" y="4508"/>
                  </a:lnTo>
                  <a:lnTo>
                    <a:pt x="172326" y="0"/>
                  </a:lnTo>
                  <a:lnTo>
                    <a:pt x="130149" y="0"/>
                  </a:lnTo>
                  <a:lnTo>
                    <a:pt x="90449" y="11671"/>
                  </a:lnTo>
                  <a:lnTo>
                    <a:pt x="55067" y="33159"/>
                  </a:lnTo>
                  <a:lnTo>
                    <a:pt x="20091" y="73761"/>
                  </a:lnTo>
                  <a:lnTo>
                    <a:pt x="1460" y="123964"/>
                  </a:lnTo>
                  <a:lnTo>
                    <a:pt x="1079" y="126047"/>
                  </a:lnTo>
                  <a:lnTo>
                    <a:pt x="495" y="128092"/>
                  </a:lnTo>
                  <a:lnTo>
                    <a:pt x="0" y="130149"/>
                  </a:lnTo>
                  <a:lnTo>
                    <a:pt x="0" y="172326"/>
                  </a:lnTo>
                  <a:lnTo>
                    <a:pt x="520" y="174383"/>
                  </a:lnTo>
                  <a:lnTo>
                    <a:pt x="1130" y="176428"/>
                  </a:lnTo>
                  <a:lnTo>
                    <a:pt x="1536" y="178511"/>
                  </a:lnTo>
                  <a:lnTo>
                    <a:pt x="15481" y="219265"/>
                  </a:lnTo>
                  <a:lnTo>
                    <a:pt x="38557" y="252907"/>
                  </a:lnTo>
                  <a:lnTo>
                    <a:pt x="68859" y="278549"/>
                  </a:lnTo>
                  <a:lnTo>
                    <a:pt x="104508" y="295313"/>
                  </a:lnTo>
                  <a:lnTo>
                    <a:pt x="143573" y="302285"/>
                  </a:lnTo>
                  <a:lnTo>
                    <a:pt x="184188" y="298589"/>
                  </a:lnTo>
                  <a:lnTo>
                    <a:pt x="216319" y="286410"/>
                  </a:lnTo>
                  <a:lnTo>
                    <a:pt x="224434" y="283324"/>
                  </a:lnTo>
                  <a:lnTo>
                    <a:pt x="233235" y="278879"/>
                  </a:lnTo>
                  <a:lnTo>
                    <a:pt x="238912" y="277825"/>
                  </a:lnTo>
                  <a:lnTo>
                    <a:pt x="244094" y="280454"/>
                  </a:lnTo>
                  <a:lnTo>
                    <a:pt x="251307" y="287020"/>
                  </a:lnTo>
                  <a:lnTo>
                    <a:pt x="257048" y="292468"/>
                  </a:lnTo>
                  <a:lnTo>
                    <a:pt x="259080" y="296837"/>
                  </a:lnTo>
                  <a:lnTo>
                    <a:pt x="244500" y="307047"/>
                  </a:lnTo>
                  <a:lnTo>
                    <a:pt x="245630" y="311429"/>
                  </a:lnTo>
                  <a:lnTo>
                    <a:pt x="270611" y="335991"/>
                  </a:lnTo>
                  <a:lnTo>
                    <a:pt x="289610" y="354888"/>
                  </a:lnTo>
                  <a:lnTo>
                    <a:pt x="327317" y="392938"/>
                  </a:lnTo>
                  <a:lnTo>
                    <a:pt x="333654" y="398983"/>
                  </a:lnTo>
                  <a:lnTo>
                    <a:pt x="340385" y="404368"/>
                  </a:lnTo>
                  <a:lnTo>
                    <a:pt x="347649" y="408927"/>
                  </a:lnTo>
                  <a:lnTo>
                    <a:pt x="355638" y="412470"/>
                  </a:lnTo>
                  <a:lnTo>
                    <a:pt x="379476" y="412470"/>
                  </a:lnTo>
                  <a:lnTo>
                    <a:pt x="412470" y="377647"/>
                  </a:lnTo>
                  <a:lnTo>
                    <a:pt x="412470" y="355638"/>
                  </a:lnTo>
                  <a:close/>
                </a:path>
              </a:pathLst>
            </a:custGeom>
            <a:solidFill>
              <a:srgbClr val="B07E49"/>
            </a:solidFill>
          </p:spPr>
          <p:txBody>
            <a:bodyPr wrap="square" lIns="0" tIns="0" rIns="0" bIns="0" rtlCol="0"/>
            <a:lstStyle/>
            <a:p>
              <a:endParaRPr sz="1634"/>
            </a:p>
          </p:txBody>
        </p: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0BD4055A-353B-4AF3-96AF-972FD9404CA1}"/>
              </a:ext>
            </a:extLst>
          </p:cNvPr>
          <p:cNvSpPr/>
          <p:nvPr/>
        </p:nvSpPr>
        <p:spPr>
          <a:xfrm>
            <a:off x="2499904" y="2002146"/>
            <a:ext cx="2799729" cy="1206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527" marR="4611" indent="5187">
              <a:lnSpc>
                <a:spcPct val="101899"/>
              </a:lnSpc>
              <a:spcBef>
                <a:spcPts val="86"/>
              </a:spcBef>
            </a:pPr>
            <a:r>
              <a:rPr lang="fr-FR" b="1" spc="9" dirty="0">
                <a:solidFill>
                  <a:srgbClr val="82368B"/>
                </a:solidFill>
                <a:latin typeface="Gill Sans MT (En-têtes)"/>
                <a:cs typeface="Adobe Clean"/>
              </a:rPr>
              <a:t>Sécuriser  </a:t>
            </a:r>
            <a:r>
              <a:rPr lang="fr-FR" b="1" spc="9" dirty="0">
                <a:latin typeface="Gill Sans MT (En-têtes)"/>
                <a:cs typeface="Adobe Clean"/>
              </a:rPr>
              <a:t>L’approvisionnement du pays en énergie électrique </a:t>
            </a:r>
            <a:endParaRPr lang="fr-FR" b="1" dirty="0">
              <a:latin typeface="Gill Sans MT (En-têtes)"/>
              <a:cs typeface="Adobe Clean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58E999FC-435D-4352-862B-65539279B9FF}"/>
              </a:ext>
            </a:extLst>
          </p:cNvPr>
          <p:cNvSpPr/>
          <p:nvPr/>
        </p:nvSpPr>
        <p:spPr>
          <a:xfrm>
            <a:off x="6933113" y="3032847"/>
            <a:ext cx="3306259" cy="3418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527">
              <a:spcBef>
                <a:spcPts val="91"/>
              </a:spcBef>
            </a:pPr>
            <a:endParaRPr lang="fr-FR" sz="2904" spc="-9" dirty="0">
              <a:solidFill>
                <a:srgbClr val="B07E49"/>
              </a:solidFill>
              <a:latin typeface="Adobe Clean" panose="020B0503020404020204" pitchFamily="34" charset="0"/>
              <a:cs typeface="DINPro-CondensedMedium"/>
            </a:endParaRPr>
          </a:p>
          <a:p>
            <a:pPr marL="11527">
              <a:spcBef>
                <a:spcPts val="91"/>
              </a:spcBef>
            </a:pPr>
            <a:endParaRPr lang="fr-FR" sz="2904" spc="-9" dirty="0">
              <a:solidFill>
                <a:srgbClr val="B07E49"/>
              </a:solidFill>
              <a:latin typeface="Adobe Clean" panose="020B0503020404020204" pitchFamily="34" charset="0"/>
              <a:cs typeface="DINPro-CondensedMedium"/>
            </a:endParaRPr>
          </a:p>
          <a:p>
            <a:pPr marL="11527">
              <a:spcBef>
                <a:spcPts val="91"/>
              </a:spcBef>
            </a:pPr>
            <a:endParaRPr lang="fr-FR" sz="2904" spc="-9" dirty="0">
              <a:solidFill>
                <a:srgbClr val="B07E49"/>
              </a:solidFill>
              <a:latin typeface="Adobe Clean" panose="020B0503020404020204" pitchFamily="34" charset="0"/>
              <a:cs typeface="DINPro-CondensedMedium"/>
            </a:endParaRPr>
          </a:p>
          <a:p>
            <a:pPr marL="11527">
              <a:spcBef>
                <a:spcPts val="91"/>
              </a:spcBef>
            </a:pPr>
            <a:endParaRPr lang="fr-FR" sz="2904" spc="-9" dirty="0">
              <a:solidFill>
                <a:srgbClr val="B07E49"/>
              </a:solidFill>
              <a:latin typeface="Adobe Clean" panose="020B0503020404020204" pitchFamily="34" charset="0"/>
              <a:cs typeface="DINPro-CondensedMedium"/>
            </a:endParaRPr>
          </a:p>
          <a:p>
            <a:pPr marL="11527" marR="4611">
              <a:lnSpc>
                <a:spcPct val="101899"/>
              </a:lnSpc>
              <a:spcBef>
                <a:spcPts val="817"/>
              </a:spcBef>
            </a:pPr>
            <a:r>
              <a:rPr lang="fr-FR" b="1" spc="14" dirty="0">
                <a:latin typeface="Gill Sans MT (En-têtes)"/>
                <a:cs typeface="Adobe Clean"/>
              </a:rPr>
              <a:t>Optimiser les coûts </a:t>
            </a:r>
            <a:r>
              <a:rPr lang="fr-FR" b="1" spc="9" dirty="0">
                <a:latin typeface="Gill Sans MT (En-têtes)"/>
                <a:cs typeface="Adobe Clean"/>
              </a:rPr>
              <a:t>de </a:t>
            </a:r>
            <a:r>
              <a:rPr lang="fr-FR" b="1" spc="14" dirty="0">
                <a:latin typeface="Gill Sans MT (En-têtes)"/>
                <a:cs typeface="Adobe Clean"/>
              </a:rPr>
              <a:t>couverture </a:t>
            </a:r>
            <a:r>
              <a:rPr lang="fr-FR" b="1" spc="9" dirty="0">
                <a:latin typeface="Gill Sans MT (En-têtes)"/>
                <a:cs typeface="Adobe Clean"/>
              </a:rPr>
              <a:t>en </a:t>
            </a:r>
            <a:r>
              <a:rPr lang="fr-FR" b="1" spc="14" dirty="0">
                <a:latin typeface="Gill Sans MT (En-têtes)"/>
                <a:cs typeface="Adobe Clean"/>
              </a:rPr>
              <a:t> </a:t>
            </a:r>
            <a:r>
              <a:rPr lang="fr-FR" b="1" spc="9" dirty="0">
                <a:latin typeface="Gill Sans MT (En-têtes)"/>
                <a:cs typeface="Adobe Clean"/>
              </a:rPr>
              <a:t>apportant  la transparence requise et </a:t>
            </a:r>
            <a:r>
              <a:rPr lang="fr-FR" b="1" spc="-241" dirty="0">
                <a:latin typeface="Gill Sans MT (En-têtes)"/>
                <a:cs typeface="Adobe Clean"/>
              </a:rPr>
              <a:t> </a:t>
            </a:r>
            <a:r>
              <a:rPr lang="fr-FR" b="1" spc="9" dirty="0">
                <a:latin typeface="Gill Sans MT (En-têtes)"/>
                <a:cs typeface="Adobe Clean"/>
              </a:rPr>
              <a:t>en</a:t>
            </a:r>
            <a:r>
              <a:rPr lang="fr-FR" b="1" spc="5" dirty="0">
                <a:latin typeface="Gill Sans MT (En-têtes)"/>
                <a:cs typeface="Adobe Clean"/>
              </a:rPr>
              <a:t> </a:t>
            </a:r>
            <a:r>
              <a:rPr lang="fr-FR" b="1" spc="18" dirty="0">
                <a:latin typeface="Gill Sans MT (En-têtes)"/>
                <a:cs typeface="Adobe Clean"/>
              </a:rPr>
              <a:t>faisant</a:t>
            </a:r>
            <a:r>
              <a:rPr lang="fr-FR" b="1" spc="9" dirty="0">
                <a:latin typeface="Gill Sans MT (En-têtes)"/>
                <a:cs typeface="Adobe Clean"/>
              </a:rPr>
              <a:t> </a:t>
            </a:r>
            <a:r>
              <a:rPr lang="fr-FR" b="1" spc="5" dirty="0">
                <a:latin typeface="Gill Sans MT (En-têtes)"/>
                <a:cs typeface="Adobe Clean"/>
              </a:rPr>
              <a:t>valoir</a:t>
            </a:r>
            <a:r>
              <a:rPr lang="fr-FR" b="1" spc="9" dirty="0">
                <a:latin typeface="Gill Sans MT (En-têtes)"/>
                <a:cs typeface="Adobe Clean"/>
              </a:rPr>
              <a:t> notre </a:t>
            </a:r>
            <a:r>
              <a:rPr lang="fr-FR" b="1" spc="9" dirty="0">
                <a:solidFill>
                  <a:srgbClr val="B07E49"/>
                </a:solidFill>
                <a:latin typeface="Gill Sans MT (En-têtes)"/>
                <a:cs typeface="Adobe Clean"/>
              </a:rPr>
              <a:t>indépendance</a:t>
            </a:r>
            <a:endParaRPr lang="fr-FR" b="1" dirty="0">
              <a:latin typeface="Gill Sans MT (En-têtes)"/>
              <a:cs typeface="Adobe Clean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6FD9724-ACD6-470F-B9BD-8184FD111565}"/>
              </a:ext>
            </a:extLst>
          </p:cNvPr>
          <p:cNvSpPr/>
          <p:nvPr/>
        </p:nvSpPr>
        <p:spPr>
          <a:xfrm>
            <a:off x="2499904" y="4859604"/>
            <a:ext cx="3306259" cy="1489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527" marR="4611" indent="327929">
              <a:lnSpc>
                <a:spcPct val="101899"/>
              </a:lnSpc>
              <a:spcBef>
                <a:spcPts val="817"/>
              </a:spcBef>
            </a:pPr>
            <a:r>
              <a:rPr lang="fr-FR" b="1" spc="9" dirty="0">
                <a:solidFill>
                  <a:srgbClr val="5058AB"/>
                </a:solidFill>
                <a:latin typeface="Gill Sans MT (En-têtes)"/>
                <a:cs typeface="Adobe Clean"/>
              </a:rPr>
              <a:t>Prêter </a:t>
            </a:r>
            <a:r>
              <a:rPr lang="fr-FR" b="1" spc="9" dirty="0">
                <a:latin typeface="Gill Sans MT (En-têtes)"/>
                <a:cs typeface="Adobe Clean"/>
              </a:rPr>
              <a:t>attention et </a:t>
            </a:r>
            <a:r>
              <a:rPr lang="fr-FR" b="1" spc="18" dirty="0">
                <a:latin typeface="Gill Sans MT (En-têtes)"/>
                <a:cs typeface="Adobe Clean"/>
              </a:rPr>
              <a:t>réserver </a:t>
            </a:r>
            <a:r>
              <a:rPr lang="fr-FR" b="1" spc="9" dirty="0">
                <a:latin typeface="Gill Sans MT (En-têtes)"/>
                <a:cs typeface="Adobe Clean"/>
              </a:rPr>
              <a:t>l'écoute nécessaire à chaque</a:t>
            </a:r>
            <a:r>
              <a:rPr lang="fr-FR" b="1" spc="14" dirty="0">
                <a:latin typeface="Gill Sans MT (En-têtes)"/>
                <a:cs typeface="Adobe Clean"/>
              </a:rPr>
              <a:t> partie prenante</a:t>
            </a:r>
            <a:r>
              <a:rPr lang="fr-FR" b="1" spc="9" dirty="0">
                <a:latin typeface="Gill Sans MT (En-têtes)"/>
                <a:cs typeface="Adobe Clean"/>
              </a:rPr>
              <a:t> pour établir</a:t>
            </a:r>
            <a:r>
              <a:rPr lang="fr-FR" b="1" spc="14" dirty="0">
                <a:latin typeface="Gill Sans MT (En-têtes)"/>
                <a:cs typeface="Adobe Clean"/>
              </a:rPr>
              <a:t> </a:t>
            </a:r>
            <a:r>
              <a:rPr lang="fr-FR" b="1" spc="5" dirty="0">
                <a:latin typeface="Gill Sans MT (En-têtes)"/>
                <a:cs typeface="Adobe Clean"/>
              </a:rPr>
              <a:t>une relation de </a:t>
            </a:r>
            <a:r>
              <a:rPr lang="fr-FR" b="1" spc="9" dirty="0">
                <a:latin typeface="Gill Sans MT (En-têtes)"/>
                <a:cs typeface="Adobe Clean"/>
              </a:rPr>
              <a:t>confiance</a:t>
            </a:r>
            <a:r>
              <a:rPr lang="fr-FR" b="1" spc="5" dirty="0">
                <a:latin typeface="Gill Sans MT (En-têtes)"/>
                <a:cs typeface="Adobe Clean"/>
              </a:rPr>
              <a:t> </a:t>
            </a:r>
            <a:r>
              <a:rPr lang="fr-FR" b="1" spc="14" dirty="0">
                <a:latin typeface="Gill Sans MT (En-têtes)"/>
                <a:cs typeface="Adobe Clean"/>
              </a:rPr>
              <a:t>indispensable</a:t>
            </a:r>
            <a:endParaRPr lang="fr-FR" b="1" dirty="0">
              <a:latin typeface="Gill Sans MT (En-têtes)"/>
              <a:cs typeface="Adobe Clean"/>
            </a:endParaRPr>
          </a:p>
        </p:txBody>
      </p:sp>
      <p:sp>
        <p:nvSpPr>
          <p:cNvPr id="16" name="Flèche : chevron 15">
            <a:extLst>
              <a:ext uri="{FF2B5EF4-FFF2-40B4-BE49-F238E27FC236}">
                <a16:creationId xmlns:a16="http://schemas.microsoft.com/office/drawing/2014/main" id="{58CDC61C-E8B4-F63E-FF45-3F673D5EC891}"/>
              </a:ext>
            </a:extLst>
          </p:cNvPr>
          <p:cNvSpPr/>
          <p:nvPr/>
        </p:nvSpPr>
        <p:spPr>
          <a:xfrm>
            <a:off x="356756" y="418067"/>
            <a:ext cx="303644" cy="364851"/>
          </a:xfrm>
          <a:prstGeom prst="chevron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0480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7" descr="Fond Abstrait Blanc">
            <a:extLst>
              <a:ext uri="{FF2B5EF4-FFF2-40B4-BE49-F238E27FC236}">
                <a16:creationId xmlns:a16="http://schemas.microsoft.com/office/drawing/2014/main" id="{10F8437B-6946-784D-1FF8-9C9539FACD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77264" y="-2558853"/>
            <a:ext cx="6858003" cy="12212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1424BED-3321-4025-8E02-C96A1EB05289}"/>
              </a:ext>
            </a:extLst>
          </p:cNvPr>
          <p:cNvSpPr/>
          <p:nvPr/>
        </p:nvSpPr>
        <p:spPr>
          <a:xfrm>
            <a:off x="0" y="6650246"/>
            <a:ext cx="12212536" cy="20775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9B8852C9-04FF-A6A7-88EE-A46BCE88A500}"/>
              </a:ext>
            </a:extLst>
          </p:cNvPr>
          <p:cNvSpPr txBox="1">
            <a:spLocks/>
          </p:cNvSpPr>
          <p:nvPr/>
        </p:nvSpPr>
        <p:spPr>
          <a:xfrm>
            <a:off x="334342" y="2697651"/>
            <a:ext cx="3481169" cy="1462692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800" b="1" kern="1600" dirty="0">
                <a:solidFill>
                  <a:srgbClr val="002060"/>
                </a:solidFill>
                <a:latin typeface="Bahnschrift" panose="020B0502040204020203" pitchFamily="34" charset="0"/>
                <a:cs typeface="Calibri" panose="020F0502020204030204" pitchFamily="34" charset="0"/>
              </a:rPr>
              <a:t>CADRE LÉGAL ET RÈGLEMENTAIRE</a:t>
            </a:r>
            <a:endParaRPr lang="fr-FR" dirty="0">
              <a:solidFill>
                <a:srgbClr val="002060"/>
              </a:solidFill>
              <a:latin typeface="Bahnschrift" panose="020B0502040204020203" pitchFamily="34" charset="0"/>
            </a:endParaRPr>
          </a:p>
        </p:txBody>
      </p:sp>
      <p:pic>
        <p:nvPicPr>
          <p:cNvPr id="18" name="Picture 17" descr="Échelle de pesage de récolte">
            <a:extLst>
              <a:ext uri="{FF2B5EF4-FFF2-40B4-BE49-F238E27FC236}">
                <a16:creationId xmlns:a16="http://schemas.microsoft.com/office/drawing/2014/main" id="{197F3DD4-83FD-7979-B597-A0654B8AC9A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1114" r="2" b="37386"/>
          <a:stretch/>
        </p:blipFill>
        <p:spPr>
          <a:xfrm>
            <a:off x="4241830" y="601200"/>
            <a:ext cx="7503636" cy="57893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8BD37E7-0C85-C1BA-330F-5127EA440287}"/>
              </a:ext>
            </a:extLst>
          </p:cNvPr>
          <p:cNvSpPr/>
          <p:nvPr/>
        </p:nvSpPr>
        <p:spPr>
          <a:xfrm>
            <a:off x="-2" y="-873"/>
            <a:ext cx="12212536" cy="20775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D35B50A-64C9-C4BB-E7E0-05B148D0D49A}"/>
              </a:ext>
            </a:extLst>
          </p:cNvPr>
          <p:cNvSpPr/>
          <p:nvPr/>
        </p:nvSpPr>
        <p:spPr>
          <a:xfrm rot="5400000">
            <a:off x="-3347750" y="3296023"/>
            <a:ext cx="6857134" cy="265086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BFFA83C-FE01-AC7B-F04A-C30F48BEE0AD}"/>
              </a:ext>
            </a:extLst>
          </p:cNvPr>
          <p:cNvSpPr/>
          <p:nvPr/>
        </p:nvSpPr>
        <p:spPr>
          <a:xfrm rot="5400000">
            <a:off x="8651425" y="3295151"/>
            <a:ext cx="6857134" cy="265086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8733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7" descr="Fond Abstrait Blanc">
            <a:extLst>
              <a:ext uri="{FF2B5EF4-FFF2-40B4-BE49-F238E27FC236}">
                <a16:creationId xmlns:a16="http://schemas.microsoft.com/office/drawing/2014/main" id="{A0315834-A1CE-21B0-FBBB-9D61A621D7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720947" y="1366404"/>
            <a:ext cx="6858003" cy="4125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6E448114-B166-3DA9-A041-8388B2E96B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02" t="85287" r="1577" b="3492"/>
          <a:stretch/>
        </p:blipFill>
        <p:spPr>
          <a:xfrm>
            <a:off x="10239376" y="5848978"/>
            <a:ext cx="1757362" cy="76953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72C6203E-7314-55F5-DE2D-AF60B738236B}"/>
              </a:ext>
            </a:extLst>
          </p:cNvPr>
          <p:cNvSpPr txBox="1"/>
          <p:nvPr/>
        </p:nvSpPr>
        <p:spPr>
          <a:xfrm>
            <a:off x="881588" y="411170"/>
            <a:ext cx="10237366" cy="75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14"/>
              </a:lnSpc>
              <a:spcAft>
                <a:spcPts val="1334"/>
              </a:spcAft>
            </a:pPr>
            <a:r>
              <a:rPr lang="fr-FR" sz="2400" b="1" cap="all" dirty="0">
                <a:solidFill>
                  <a:srgbClr val="002060"/>
                </a:solidFill>
                <a:latin typeface="Bahnschrift" panose="020B0502040204020203" pitchFamily="34" charset="0"/>
                <a:ea typeface="+mj-ea"/>
                <a:cs typeface="+mj-cs"/>
              </a:rPr>
              <a:t>Réformes réglementaires portant sur l’ouverture du marché de l’électricité 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70DAD99C-D391-9B09-1C25-9C54E98206F4}"/>
              </a:ext>
            </a:extLst>
          </p:cNvPr>
          <p:cNvCxnSpPr>
            <a:cxnSpLocks/>
          </p:cNvCxnSpPr>
          <p:nvPr/>
        </p:nvCxnSpPr>
        <p:spPr>
          <a:xfrm>
            <a:off x="387236" y="1095337"/>
            <a:ext cx="10961484" cy="39576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94B84E23-ABDA-D58F-19B2-D3A20AA988A6}"/>
              </a:ext>
            </a:extLst>
          </p:cNvPr>
          <p:cNvSpPr/>
          <p:nvPr/>
        </p:nvSpPr>
        <p:spPr>
          <a:xfrm>
            <a:off x="0" y="6650246"/>
            <a:ext cx="12192000" cy="207754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lèche : chevron 10">
            <a:extLst>
              <a:ext uri="{FF2B5EF4-FFF2-40B4-BE49-F238E27FC236}">
                <a16:creationId xmlns:a16="http://schemas.microsoft.com/office/drawing/2014/main" id="{5D1019DA-B770-743B-6EB8-B05DEECB4277}"/>
              </a:ext>
            </a:extLst>
          </p:cNvPr>
          <p:cNvSpPr/>
          <p:nvPr/>
        </p:nvSpPr>
        <p:spPr>
          <a:xfrm>
            <a:off x="387236" y="418570"/>
            <a:ext cx="486524" cy="656980"/>
          </a:xfrm>
          <a:prstGeom prst="chevron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5B793D0-B84F-3EBF-930C-A79E20EB6E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3280" y="-9813"/>
            <a:ext cx="3639946" cy="3405850"/>
          </a:xfrm>
        </p:spPr>
        <p:txBody>
          <a:bodyPr>
            <a:noAutofit/>
          </a:bodyPr>
          <a:lstStyle/>
          <a:p>
            <a:r>
              <a:rPr lang="fr-FR" altLang="fr-FR" sz="1800" b="1" dirty="0">
                <a:solidFill>
                  <a:srgbClr val="0070C0"/>
                </a:solidFill>
                <a:latin typeface="Bahnschrift" panose="020B0502040204020203" pitchFamily="34" charset="0"/>
                <a:cs typeface="Cairo" pitchFamily="2" charset="-78"/>
              </a:rPr>
              <a:t>Un cadre légal opérationnel </a:t>
            </a:r>
            <a:br>
              <a:rPr lang="fr-FR" altLang="fr-FR" sz="2400" b="1" dirty="0">
                <a:solidFill>
                  <a:srgbClr val="0070C0"/>
                </a:solidFill>
                <a:latin typeface="Lato" panose="020F0502020204030203" pitchFamily="34" charset="0"/>
                <a:cs typeface="Cairo" pitchFamily="2" charset="-78"/>
              </a:rPr>
            </a:br>
            <a:br>
              <a:rPr lang="fr-FR" altLang="fr-FR" sz="2400" b="1" dirty="0">
                <a:solidFill>
                  <a:srgbClr val="0070C0"/>
                </a:solidFill>
                <a:latin typeface="Lato" panose="020F0502020204030203" pitchFamily="34" charset="0"/>
                <a:cs typeface="Cairo" pitchFamily="2" charset="-78"/>
              </a:rPr>
            </a:br>
            <a:endParaRPr lang="en-US" sz="2400" dirty="0">
              <a:solidFill>
                <a:srgbClr val="0070C0"/>
              </a:solidFill>
              <a:latin typeface="Lato" panose="020F0502020204030203" pitchFamily="34" charset="0"/>
              <a:cs typeface="Cairo" pitchFamily="2" charset="-78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451D5466-3745-F22D-B215-BB6EA5BC3A5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124" t="5297" r="5134" b="2830"/>
          <a:stretch/>
        </p:blipFill>
        <p:spPr>
          <a:xfrm>
            <a:off x="881588" y="1709175"/>
            <a:ext cx="8912652" cy="4742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8568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7" descr="Fond Abstrait Blanc">
            <a:extLst>
              <a:ext uri="{FF2B5EF4-FFF2-40B4-BE49-F238E27FC236}">
                <a16:creationId xmlns:a16="http://schemas.microsoft.com/office/drawing/2014/main" id="{2F56EA5B-4EF5-D5BE-0390-1C104FCCB2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778793" y="-2746745"/>
            <a:ext cx="6666466" cy="12159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5D44F3C9-D740-B58C-35B7-BCEE301C064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02" t="87215" r="1577" b="3492"/>
          <a:stretch/>
        </p:blipFill>
        <p:spPr>
          <a:xfrm>
            <a:off x="10239376" y="5981236"/>
            <a:ext cx="1757362" cy="637277"/>
          </a:xfrm>
          <a:prstGeom prst="rect">
            <a:avLst/>
          </a:prstGeom>
        </p:spPr>
      </p:pic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0C692885-ECE8-0560-7951-8AB48F4C1C59}"/>
              </a:ext>
            </a:extLst>
          </p:cNvPr>
          <p:cNvCxnSpPr>
            <a:cxnSpLocks/>
          </p:cNvCxnSpPr>
          <p:nvPr/>
        </p:nvCxnSpPr>
        <p:spPr>
          <a:xfrm>
            <a:off x="454348" y="782918"/>
            <a:ext cx="10955332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4D4FFECB-2F23-9241-B0D0-1500B3DEFA5B}"/>
              </a:ext>
            </a:extLst>
          </p:cNvPr>
          <p:cNvSpPr/>
          <p:nvPr/>
        </p:nvSpPr>
        <p:spPr>
          <a:xfrm>
            <a:off x="0" y="6650246"/>
            <a:ext cx="12192000" cy="207754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lèche : chevron 7">
            <a:extLst>
              <a:ext uri="{FF2B5EF4-FFF2-40B4-BE49-F238E27FC236}">
                <a16:creationId xmlns:a16="http://schemas.microsoft.com/office/drawing/2014/main" id="{14D49FF3-0613-57C0-1838-6E090A88A10D}"/>
              </a:ext>
            </a:extLst>
          </p:cNvPr>
          <p:cNvSpPr/>
          <p:nvPr/>
        </p:nvSpPr>
        <p:spPr>
          <a:xfrm>
            <a:off x="356756" y="418067"/>
            <a:ext cx="303644" cy="364851"/>
          </a:xfrm>
          <a:prstGeom prst="chevron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Freeform 47"/>
          <p:cNvSpPr>
            <a:spLocks noChangeArrowheads="1"/>
          </p:cNvSpPr>
          <p:nvPr/>
        </p:nvSpPr>
        <p:spPr bwMode="auto">
          <a:xfrm>
            <a:off x="4340825" y="2502699"/>
            <a:ext cx="183101" cy="256429"/>
          </a:xfrm>
          <a:custGeom>
            <a:avLst/>
            <a:gdLst>
              <a:gd name="T0" fmla="*/ 221804 w 498"/>
              <a:gd name="T1" fmla="*/ 194813 h 435"/>
              <a:gd name="T2" fmla="*/ 221804 w 498"/>
              <a:gd name="T3" fmla="*/ 194813 h 435"/>
              <a:gd name="T4" fmla="*/ 217341 w 498"/>
              <a:gd name="T5" fmla="*/ 147232 h 435"/>
              <a:gd name="T6" fmla="*/ 189671 w 498"/>
              <a:gd name="T7" fmla="*/ 131521 h 435"/>
              <a:gd name="T8" fmla="*/ 166018 w 498"/>
              <a:gd name="T9" fmla="*/ 103691 h 435"/>
              <a:gd name="T10" fmla="*/ 174051 w 498"/>
              <a:gd name="T11" fmla="*/ 87980 h 435"/>
              <a:gd name="T12" fmla="*/ 182084 w 498"/>
              <a:gd name="T13" fmla="*/ 71372 h 435"/>
              <a:gd name="T14" fmla="*/ 178068 w 498"/>
              <a:gd name="T15" fmla="*/ 67781 h 435"/>
              <a:gd name="T16" fmla="*/ 182084 w 498"/>
              <a:gd name="T17" fmla="*/ 51621 h 435"/>
              <a:gd name="T18" fmla="*/ 154415 w 498"/>
              <a:gd name="T19" fmla="*/ 27830 h 435"/>
              <a:gd name="T20" fmla="*/ 126745 w 498"/>
              <a:gd name="T21" fmla="*/ 51621 h 435"/>
              <a:gd name="T22" fmla="*/ 130762 w 498"/>
              <a:gd name="T23" fmla="*/ 67781 h 435"/>
              <a:gd name="T24" fmla="*/ 126745 w 498"/>
              <a:gd name="T25" fmla="*/ 71372 h 435"/>
              <a:gd name="T26" fmla="*/ 134778 w 498"/>
              <a:gd name="T27" fmla="*/ 87980 h 435"/>
              <a:gd name="T28" fmla="*/ 138795 w 498"/>
              <a:gd name="T29" fmla="*/ 103691 h 435"/>
              <a:gd name="T30" fmla="*/ 130762 w 498"/>
              <a:gd name="T31" fmla="*/ 123441 h 435"/>
              <a:gd name="T32" fmla="*/ 170035 w 498"/>
              <a:gd name="T33" fmla="*/ 163392 h 435"/>
              <a:gd name="T34" fmla="*/ 170035 w 498"/>
              <a:gd name="T35" fmla="*/ 194813 h 435"/>
              <a:gd name="T36" fmla="*/ 221804 w 498"/>
              <a:gd name="T37" fmla="*/ 194813 h 435"/>
              <a:gd name="T38" fmla="*/ 115142 w 498"/>
              <a:gd name="T39" fmla="*/ 135561 h 435"/>
              <a:gd name="T40" fmla="*/ 115142 w 498"/>
              <a:gd name="T41" fmla="*/ 135561 h 435"/>
              <a:gd name="T42" fmla="*/ 83455 w 498"/>
              <a:gd name="T43" fmla="*/ 103691 h 435"/>
              <a:gd name="T44" fmla="*/ 95059 w 498"/>
              <a:gd name="T45" fmla="*/ 75412 h 435"/>
              <a:gd name="T46" fmla="*/ 103092 w 498"/>
              <a:gd name="T47" fmla="*/ 59701 h 435"/>
              <a:gd name="T48" fmla="*/ 99075 w 498"/>
              <a:gd name="T49" fmla="*/ 51621 h 435"/>
              <a:gd name="T50" fmla="*/ 103092 w 498"/>
              <a:gd name="T51" fmla="*/ 31870 h 435"/>
              <a:gd name="T52" fmla="*/ 67389 w 498"/>
              <a:gd name="T53" fmla="*/ 0 h 435"/>
              <a:gd name="T54" fmla="*/ 31686 w 498"/>
              <a:gd name="T55" fmla="*/ 31870 h 435"/>
              <a:gd name="T56" fmla="*/ 31686 w 498"/>
              <a:gd name="T57" fmla="*/ 51621 h 435"/>
              <a:gd name="T58" fmla="*/ 31686 w 498"/>
              <a:gd name="T59" fmla="*/ 59701 h 435"/>
              <a:gd name="T60" fmla="*/ 39719 w 498"/>
              <a:gd name="T61" fmla="*/ 75412 h 435"/>
              <a:gd name="T62" fmla="*/ 47753 w 498"/>
              <a:gd name="T63" fmla="*/ 103691 h 435"/>
              <a:gd name="T64" fmla="*/ 20083 w 498"/>
              <a:gd name="T65" fmla="*/ 135561 h 435"/>
              <a:gd name="T66" fmla="*/ 0 w 498"/>
              <a:gd name="T67" fmla="*/ 155312 h 435"/>
              <a:gd name="T68" fmla="*/ 0 w 498"/>
              <a:gd name="T69" fmla="*/ 194813 h 435"/>
              <a:gd name="T70" fmla="*/ 154415 w 498"/>
              <a:gd name="T71" fmla="*/ 194813 h 435"/>
              <a:gd name="T72" fmla="*/ 154415 w 498"/>
              <a:gd name="T73" fmla="*/ 163392 h 435"/>
              <a:gd name="T74" fmla="*/ 115142 w 498"/>
              <a:gd name="T75" fmla="*/ 135561 h 435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98" h="435">
                <a:moveTo>
                  <a:pt x="497" y="434"/>
                </a:moveTo>
                <a:lnTo>
                  <a:pt x="497" y="434"/>
                </a:lnTo>
                <a:cubicBezTo>
                  <a:pt x="497" y="434"/>
                  <a:pt x="497" y="337"/>
                  <a:pt x="487" y="328"/>
                </a:cubicBezTo>
                <a:cubicBezTo>
                  <a:pt x="479" y="319"/>
                  <a:pt x="462" y="302"/>
                  <a:pt x="425" y="293"/>
                </a:cubicBezTo>
                <a:cubicBezTo>
                  <a:pt x="390" y="275"/>
                  <a:pt x="372" y="257"/>
                  <a:pt x="372" y="231"/>
                </a:cubicBezTo>
                <a:cubicBezTo>
                  <a:pt x="372" y="213"/>
                  <a:pt x="390" y="222"/>
                  <a:pt x="390" y="196"/>
                </a:cubicBezTo>
                <a:cubicBezTo>
                  <a:pt x="390" y="178"/>
                  <a:pt x="408" y="196"/>
                  <a:pt x="408" y="159"/>
                </a:cubicBezTo>
                <a:cubicBezTo>
                  <a:pt x="408" y="151"/>
                  <a:pt x="399" y="151"/>
                  <a:pt x="399" y="151"/>
                </a:cubicBezTo>
                <a:cubicBezTo>
                  <a:pt x="399" y="151"/>
                  <a:pt x="408" y="133"/>
                  <a:pt x="408" y="115"/>
                </a:cubicBezTo>
                <a:cubicBezTo>
                  <a:pt x="408" y="98"/>
                  <a:pt x="399" y="62"/>
                  <a:pt x="346" y="62"/>
                </a:cubicBezTo>
                <a:cubicBezTo>
                  <a:pt x="293" y="62"/>
                  <a:pt x="284" y="98"/>
                  <a:pt x="284" y="115"/>
                </a:cubicBezTo>
                <a:cubicBezTo>
                  <a:pt x="284" y="133"/>
                  <a:pt x="293" y="151"/>
                  <a:pt x="293" y="151"/>
                </a:cubicBezTo>
                <a:cubicBezTo>
                  <a:pt x="293" y="151"/>
                  <a:pt x="284" y="151"/>
                  <a:pt x="284" y="159"/>
                </a:cubicBezTo>
                <a:cubicBezTo>
                  <a:pt x="284" y="196"/>
                  <a:pt x="293" y="178"/>
                  <a:pt x="302" y="196"/>
                </a:cubicBezTo>
                <a:cubicBezTo>
                  <a:pt x="302" y="222"/>
                  <a:pt x="311" y="213"/>
                  <a:pt x="311" y="231"/>
                </a:cubicBezTo>
                <a:cubicBezTo>
                  <a:pt x="311" y="249"/>
                  <a:pt x="311" y="266"/>
                  <a:pt x="293" y="275"/>
                </a:cubicBezTo>
                <a:cubicBezTo>
                  <a:pt x="372" y="319"/>
                  <a:pt x="381" y="319"/>
                  <a:pt x="381" y="364"/>
                </a:cubicBezTo>
                <a:cubicBezTo>
                  <a:pt x="381" y="434"/>
                  <a:pt x="381" y="434"/>
                  <a:pt x="381" y="434"/>
                </a:cubicBezTo>
                <a:lnTo>
                  <a:pt x="497" y="434"/>
                </a:lnTo>
                <a:close/>
                <a:moveTo>
                  <a:pt x="258" y="302"/>
                </a:moveTo>
                <a:lnTo>
                  <a:pt x="258" y="302"/>
                </a:lnTo>
                <a:cubicBezTo>
                  <a:pt x="204" y="284"/>
                  <a:pt x="187" y="266"/>
                  <a:pt x="187" y="231"/>
                </a:cubicBezTo>
                <a:cubicBezTo>
                  <a:pt x="187" y="204"/>
                  <a:pt x="204" y="213"/>
                  <a:pt x="213" y="168"/>
                </a:cubicBezTo>
                <a:cubicBezTo>
                  <a:pt x="213" y="159"/>
                  <a:pt x="231" y="168"/>
                  <a:pt x="231" y="133"/>
                </a:cubicBezTo>
                <a:cubicBezTo>
                  <a:pt x="231" y="115"/>
                  <a:pt x="222" y="115"/>
                  <a:pt x="222" y="115"/>
                </a:cubicBezTo>
                <a:cubicBezTo>
                  <a:pt x="222" y="115"/>
                  <a:pt x="222" y="89"/>
                  <a:pt x="231" y="71"/>
                </a:cubicBezTo>
                <a:cubicBezTo>
                  <a:pt x="231" y="53"/>
                  <a:pt x="213" y="0"/>
                  <a:pt x="151" y="0"/>
                </a:cubicBezTo>
                <a:cubicBezTo>
                  <a:pt x="80" y="0"/>
                  <a:pt x="71" y="53"/>
                  <a:pt x="71" y="71"/>
                </a:cubicBezTo>
                <a:cubicBezTo>
                  <a:pt x="71" y="89"/>
                  <a:pt x="71" y="115"/>
                  <a:pt x="71" y="115"/>
                </a:cubicBezTo>
                <a:cubicBezTo>
                  <a:pt x="71" y="115"/>
                  <a:pt x="71" y="115"/>
                  <a:pt x="71" y="133"/>
                </a:cubicBezTo>
                <a:cubicBezTo>
                  <a:pt x="71" y="168"/>
                  <a:pt x="80" y="159"/>
                  <a:pt x="89" y="168"/>
                </a:cubicBezTo>
                <a:cubicBezTo>
                  <a:pt x="89" y="213"/>
                  <a:pt x="107" y="204"/>
                  <a:pt x="107" y="231"/>
                </a:cubicBezTo>
                <a:cubicBezTo>
                  <a:pt x="107" y="266"/>
                  <a:pt x="89" y="284"/>
                  <a:pt x="45" y="302"/>
                </a:cubicBezTo>
                <a:cubicBezTo>
                  <a:pt x="27" y="310"/>
                  <a:pt x="0" y="319"/>
                  <a:pt x="0" y="346"/>
                </a:cubicBezTo>
                <a:cubicBezTo>
                  <a:pt x="0" y="434"/>
                  <a:pt x="0" y="434"/>
                  <a:pt x="0" y="434"/>
                </a:cubicBezTo>
                <a:cubicBezTo>
                  <a:pt x="346" y="434"/>
                  <a:pt x="346" y="434"/>
                  <a:pt x="346" y="434"/>
                </a:cubicBezTo>
                <a:cubicBezTo>
                  <a:pt x="346" y="434"/>
                  <a:pt x="346" y="381"/>
                  <a:pt x="346" y="364"/>
                </a:cubicBezTo>
                <a:cubicBezTo>
                  <a:pt x="346" y="346"/>
                  <a:pt x="302" y="328"/>
                  <a:pt x="258" y="3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 panose="020B0604020202020204" pitchFamily="34" charset="0"/>
              <a:ea typeface="+mn-ea"/>
              <a:cs typeface="Helvetica" panose="020B0604020202020204" pitchFamily="34" charset="0"/>
            </a:endParaRPr>
          </a:p>
        </p:txBody>
      </p:sp>
      <p:sp>
        <p:nvSpPr>
          <p:cNvPr id="9" name="Rectangle: Rounded Corners 3">
            <a:extLst>
              <a:ext uri="{FF2B5EF4-FFF2-40B4-BE49-F238E27FC236}">
                <a16:creationId xmlns:a16="http://schemas.microsoft.com/office/drawing/2014/main" id="{1A9BEFDF-2C84-4710-B110-B0F543C16761}"/>
              </a:ext>
            </a:extLst>
          </p:cNvPr>
          <p:cNvSpPr>
            <a:spLocks noChangeAspect="1"/>
          </p:cNvSpPr>
          <p:nvPr/>
        </p:nvSpPr>
        <p:spPr>
          <a:xfrm>
            <a:off x="2505588" y="1374098"/>
            <a:ext cx="1699678" cy="62372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" panose="020B0604020202020204" pitchFamily="34" charset="0"/>
                <a:ea typeface="Open Sans" panose="020B0606030504020204" pitchFamily="34" charset="0"/>
                <a:cs typeface="Helvetica" panose="020B0604020202020204" pitchFamily="34" charset="0"/>
              </a:rPr>
              <a:t>Interconnections</a:t>
            </a:r>
          </a:p>
        </p:txBody>
      </p:sp>
      <p:sp>
        <p:nvSpPr>
          <p:cNvPr id="10" name="Rectangle: Rounded Corners 4">
            <a:extLst>
              <a:ext uri="{FF2B5EF4-FFF2-40B4-BE49-F238E27FC236}">
                <a16:creationId xmlns:a16="http://schemas.microsoft.com/office/drawing/2014/main" id="{994CD506-7858-42F5-8B34-814B2EF1851D}"/>
              </a:ext>
            </a:extLst>
          </p:cNvPr>
          <p:cNvSpPr>
            <a:spLocks noChangeAspect="1"/>
          </p:cNvSpPr>
          <p:nvPr/>
        </p:nvSpPr>
        <p:spPr>
          <a:xfrm>
            <a:off x="4640931" y="1383550"/>
            <a:ext cx="1555267" cy="62372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" panose="020B0604020202020204" pitchFamily="34" charset="0"/>
                <a:ea typeface="Open Sans" panose="020B0606030504020204" pitchFamily="34" charset="0"/>
                <a:cs typeface="Helvetica" panose="020B0604020202020204" pitchFamily="34" charset="0"/>
              </a:rPr>
              <a:t>Independent Producer (PPA)</a:t>
            </a:r>
          </a:p>
        </p:txBody>
      </p:sp>
      <p:sp>
        <p:nvSpPr>
          <p:cNvPr id="11" name="Rectangle: Rounded Corners 5">
            <a:extLst>
              <a:ext uri="{FF2B5EF4-FFF2-40B4-BE49-F238E27FC236}">
                <a16:creationId xmlns:a16="http://schemas.microsoft.com/office/drawing/2014/main" id="{566FFE0D-94AF-43C0-8F58-391D10E85EF1}"/>
              </a:ext>
            </a:extLst>
          </p:cNvPr>
          <p:cNvSpPr>
            <a:spLocks noChangeAspect="1"/>
          </p:cNvSpPr>
          <p:nvPr/>
        </p:nvSpPr>
        <p:spPr>
          <a:xfrm>
            <a:off x="6675228" y="1374098"/>
            <a:ext cx="1634995" cy="62372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" panose="020B0604020202020204" pitchFamily="34" charset="0"/>
                <a:ea typeface="Open Sans" panose="020B0606030504020204" pitchFamily="34" charset="0"/>
                <a:cs typeface="Helvetica" panose="020B0604020202020204" pitchFamily="34" charset="0"/>
              </a:rPr>
              <a:t>Producteurs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" panose="020B0604020202020204" pitchFamily="34" charset="0"/>
                <a:ea typeface="Open Sans" panose="020B0606030504020204" pitchFamily="34" charset="0"/>
                <a:cs typeface="Helvetica" panose="020B0604020202020204" pitchFamily="34" charset="0"/>
              </a:rPr>
              <a:t> privés loi 13-09</a:t>
            </a:r>
          </a:p>
        </p:txBody>
      </p:sp>
      <p:sp>
        <p:nvSpPr>
          <p:cNvPr id="12" name="Rectangle: Rounded Corners 6">
            <a:extLst>
              <a:ext uri="{FF2B5EF4-FFF2-40B4-BE49-F238E27FC236}">
                <a16:creationId xmlns:a16="http://schemas.microsoft.com/office/drawing/2014/main" id="{AD7E8F1C-B99B-48F8-96F6-140C3EA9204D}"/>
              </a:ext>
            </a:extLst>
          </p:cNvPr>
          <p:cNvSpPr>
            <a:spLocks noChangeAspect="1"/>
          </p:cNvSpPr>
          <p:nvPr/>
        </p:nvSpPr>
        <p:spPr>
          <a:xfrm>
            <a:off x="8539672" y="1383552"/>
            <a:ext cx="1555267" cy="62372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" panose="020B0604020202020204" pitchFamily="34" charset="0"/>
                <a:ea typeface="Open Sans" panose="020B0606030504020204" pitchFamily="34" charset="0"/>
                <a:cs typeface="Helvetica" panose="020B0604020202020204" pitchFamily="34" charset="0"/>
              </a:rPr>
              <a:t>ONEE-BE Production </a:t>
            </a:r>
          </a:p>
        </p:txBody>
      </p:sp>
      <p:sp>
        <p:nvSpPr>
          <p:cNvPr id="13" name="Rectangle: Rounded Corners 8">
            <a:extLst>
              <a:ext uri="{FF2B5EF4-FFF2-40B4-BE49-F238E27FC236}">
                <a16:creationId xmlns:a16="http://schemas.microsoft.com/office/drawing/2014/main" id="{1438A725-FAD6-4B05-B7BC-BDA525EA2AA0}"/>
              </a:ext>
            </a:extLst>
          </p:cNvPr>
          <p:cNvSpPr>
            <a:spLocks noChangeAspect="1"/>
          </p:cNvSpPr>
          <p:nvPr/>
        </p:nvSpPr>
        <p:spPr>
          <a:xfrm>
            <a:off x="3967870" y="4533775"/>
            <a:ext cx="1555268" cy="623721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anose="020B0604020202020204" pitchFamily="34" charset="0"/>
                <a:ea typeface="Open Sans" panose="020B0606030504020204" pitchFamily="34" charset="0"/>
                <a:cs typeface="Helvetica" panose="020B0604020202020204" pitchFamily="34" charset="0"/>
              </a:rPr>
              <a:t>Client THT/HT loi 13-09</a:t>
            </a:r>
          </a:p>
        </p:txBody>
      </p:sp>
      <p:sp>
        <p:nvSpPr>
          <p:cNvPr id="14" name="Rectangle: Rounded Corners 9">
            <a:extLst>
              <a:ext uri="{FF2B5EF4-FFF2-40B4-BE49-F238E27FC236}">
                <a16:creationId xmlns:a16="http://schemas.microsoft.com/office/drawing/2014/main" id="{C968D9A2-DAC8-4CB2-AC2C-446398106E95}"/>
              </a:ext>
            </a:extLst>
          </p:cNvPr>
          <p:cNvSpPr>
            <a:spLocks noChangeAspect="1"/>
          </p:cNvSpPr>
          <p:nvPr/>
        </p:nvSpPr>
        <p:spPr>
          <a:xfrm>
            <a:off x="5917240" y="4533775"/>
            <a:ext cx="1555268" cy="623721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elvetica" panose="020B0604020202020204" pitchFamily="34" charset="0"/>
              <a:ea typeface="Open Sans" panose="020B0606030504020204" pitchFamily="34" charset="0"/>
              <a:cs typeface="Helvetica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anose="020B0604020202020204" pitchFamily="34" charset="0"/>
                <a:ea typeface="Open Sans" panose="020B0606030504020204" pitchFamily="34" charset="0"/>
                <a:cs typeface="Helvetica" panose="020B0604020202020204" pitchFamily="34" charset="0"/>
              </a:rPr>
              <a:t>ONEE-BE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anose="020B0604020202020204" pitchFamily="34" charset="0"/>
                <a:ea typeface="Open Sans" panose="020B0606030504020204" pitchFamily="34" charset="0"/>
                <a:cs typeface="Helvetica" panose="020B0604020202020204" pitchFamily="34" charset="0"/>
              </a:rPr>
              <a:t>Distribution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elvetica" panose="020B0604020202020204" pitchFamily="34" charset="0"/>
              <a:ea typeface="Open Sans" panose="020B0606030504020204" pitchFamily="34" charset="0"/>
              <a:cs typeface="Helvetica" panose="020B0604020202020204" pitchFamily="34" charset="0"/>
            </a:endParaRPr>
          </a:p>
        </p:txBody>
      </p:sp>
      <p:sp>
        <p:nvSpPr>
          <p:cNvPr id="15" name="Rectangle: Rounded Corners 10">
            <a:extLst>
              <a:ext uri="{FF2B5EF4-FFF2-40B4-BE49-F238E27FC236}">
                <a16:creationId xmlns:a16="http://schemas.microsoft.com/office/drawing/2014/main" id="{BE483E4D-77B6-4CBA-B1AC-9F771148087C}"/>
              </a:ext>
            </a:extLst>
          </p:cNvPr>
          <p:cNvSpPr>
            <a:spLocks noChangeAspect="1"/>
          </p:cNvSpPr>
          <p:nvPr/>
        </p:nvSpPr>
        <p:spPr>
          <a:xfrm>
            <a:off x="7866610" y="4533775"/>
            <a:ext cx="1555268" cy="623721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anose="020B0604020202020204" pitchFamily="34" charset="0"/>
                <a:ea typeface="Open Sans" panose="020B0606030504020204" pitchFamily="34" charset="0"/>
                <a:cs typeface="Helvetica" panose="020B0604020202020204" pitchFamily="34" charset="0"/>
              </a:rPr>
              <a:t>Régies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anose="020B0604020202020204" pitchFamily="34" charset="0"/>
                <a:ea typeface="Open Sans" panose="020B0606030504020204" pitchFamily="34" charset="0"/>
                <a:cs typeface="Helvetica" panose="020B0604020202020204" pitchFamily="34" charset="0"/>
              </a:rPr>
              <a:t> </a:t>
            </a:r>
          </a:p>
        </p:txBody>
      </p:sp>
      <p:sp>
        <p:nvSpPr>
          <p:cNvPr id="16" name="Rectangle: Rounded Corners 11">
            <a:extLst>
              <a:ext uri="{FF2B5EF4-FFF2-40B4-BE49-F238E27FC236}">
                <a16:creationId xmlns:a16="http://schemas.microsoft.com/office/drawing/2014/main" id="{4ADD40AC-BFCF-47A9-9C44-B80779117E28}"/>
              </a:ext>
            </a:extLst>
          </p:cNvPr>
          <p:cNvSpPr>
            <a:spLocks noChangeAspect="1"/>
          </p:cNvSpPr>
          <p:nvPr/>
        </p:nvSpPr>
        <p:spPr>
          <a:xfrm>
            <a:off x="9815978" y="4533775"/>
            <a:ext cx="1555268" cy="623721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anose="020B0604020202020204" pitchFamily="34" charset="0"/>
                <a:ea typeface="Open Sans" panose="020B0606030504020204" pitchFamily="34" charset="0"/>
                <a:cs typeface="Helvetica" panose="020B0604020202020204" pitchFamily="34" charset="0"/>
              </a:rPr>
              <a:t>Concessions</a:t>
            </a:r>
          </a:p>
        </p:txBody>
      </p:sp>
      <p:sp>
        <p:nvSpPr>
          <p:cNvPr id="17" name="Rectangle: Rounded Corners 12">
            <a:extLst>
              <a:ext uri="{FF2B5EF4-FFF2-40B4-BE49-F238E27FC236}">
                <a16:creationId xmlns:a16="http://schemas.microsoft.com/office/drawing/2014/main" id="{E9BD16E8-F203-4D49-B8BA-8828BC9CF683}"/>
              </a:ext>
            </a:extLst>
          </p:cNvPr>
          <p:cNvSpPr>
            <a:spLocks noChangeAspect="1"/>
          </p:cNvSpPr>
          <p:nvPr/>
        </p:nvSpPr>
        <p:spPr>
          <a:xfrm>
            <a:off x="7985989" y="5660378"/>
            <a:ext cx="1770985" cy="62372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6B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anose="020B0604020202020204" pitchFamily="34" charset="0"/>
                <a:ea typeface="Open Sans" panose="020B0606030504020204" pitchFamily="34" charset="0"/>
                <a:cs typeface="Helvetica" panose="020B0604020202020204" pitchFamily="34" charset="0"/>
              </a:rPr>
              <a:t>MT/BT clients </a:t>
            </a:r>
          </a:p>
        </p:txBody>
      </p:sp>
      <p:sp>
        <p:nvSpPr>
          <p:cNvPr id="18" name="Oval 13">
            <a:extLst>
              <a:ext uri="{FF2B5EF4-FFF2-40B4-BE49-F238E27FC236}">
                <a16:creationId xmlns:a16="http://schemas.microsoft.com/office/drawing/2014/main" id="{61068B66-D30B-4BBD-89BD-F35FF36E8FF8}"/>
              </a:ext>
            </a:extLst>
          </p:cNvPr>
          <p:cNvSpPr>
            <a:spLocks noChangeAspect="1"/>
          </p:cNvSpPr>
          <p:nvPr/>
        </p:nvSpPr>
        <p:spPr>
          <a:xfrm>
            <a:off x="6768200" y="2568908"/>
            <a:ext cx="1426728" cy="1201981"/>
          </a:xfrm>
          <a:prstGeom prst="ellipse">
            <a:avLst/>
          </a:prstGeom>
          <a:solidFill>
            <a:schemeClr val="accent6">
              <a:lumMod val="75000"/>
            </a:schemeClr>
          </a:solidFill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anose="020B0604020202020204" pitchFamily="34" charset="0"/>
                <a:ea typeface="Open Sans" panose="020B0606030504020204" pitchFamily="34" charset="0"/>
                <a:cs typeface="Helvetica" panose="020B0604020202020204" pitchFamily="34" charset="0"/>
              </a:rPr>
              <a:t>Transport</a:t>
            </a:r>
          </a:p>
        </p:txBody>
      </p:sp>
      <p:cxnSp>
        <p:nvCxnSpPr>
          <p:cNvPr id="19" name="Connector: Elbow 15">
            <a:extLst>
              <a:ext uri="{FF2B5EF4-FFF2-40B4-BE49-F238E27FC236}">
                <a16:creationId xmlns:a16="http://schemas.microsoft.com/office/drawing/2014/main" id="{7E4FCA73-C006-4CE6-A1B0-EF1AAAA82E9A}"/>
              </a:ext>
            </a:extLst>
          </p:cNvPr>
          <p:cNvCxnSpPr>
            <a:cxnSpLocks/>
            <a:stCxn id="9" idx="2"/>
            <a:endCxn id="18" idx="2"/>
          </p:cNvCxnSpPr>
          <p:nvPr/>
        </p:nvCxnSpPr>
        <p:spPr>
          <a:xfrm rot="16200000" flipH="1">
            <a:off x="4475773" y="877472"/>
            <a:ext cx="1172080" cy="3412773"/>
          </a:xfrm>
          <a:prstGeom prst="bentConnector2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or: Elbow 16">
            <a:extLst>
              <a:ext uri="{FF2B5EF4-FFF2-40B4-BE49-F238E27FC236}">
                <a16:creationId xmlns:a16="http://schemas.microsoft.com/office/drawing/2014/main" id="{3A468DAE-60D9-44A0-AA86-9B7A0A2FBA2C}"/>
              </a:ext>
            </a:extLst>
          </p:cNvPr>
          <p:cNvCxnSpPr>
            <a:cxnSpLocks/>
            <a:stCxn id="10" idx="2"/>
            <a:endCxn id="18" idx="1"/>
          </p:cNvCxnSpPr>
          <p:nvPr/>
        </p:nvCxnSpPr>
        <p:spPr>
          <a:xfrm rot="16200000" flipH="1">
            <a:off x="5829021" y="1596815"/>
            <a:ext cx="737663" cy="1558574"/>
          </a:xfrm>
          <a:prstGeom prst="bentConnector3">
            <a:avLst>
              <a:gd name="adj1" fmla="val 50000"/>
            </a:avLst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or: Elbow 20">
            <a:extLst>
              <a:ext uri="{FF2B5EF4-FFF2-40B4-BE49-F238E27FC236}">
                <a16:creationId xmlns:a16="http://schemas.microsoft.com/office/drawing/2014/main" id="{63F21953-F147-4AE1-AAF3-642235527861}"/>
              </a:ext>
            </a:extLst>
          </p:cNvPr>
          <p:cNvCxnSpPr>
            <a:cxnSpLocks/>
            <a:stCxn id="12" idx="2"/>
            <a:endCxn id="18" idx="7"/>
          </p:cNvCxnSpPr>
          <p:nvPr/>
        </p:nvCxnSpPr>
        <p:spPr>
          <a:xfrm rot="5400000">
            <a:off x="8282818" y="1710445"/>
            <a:ext cx="737661" cy="1331317"/>
          </a:xfrm>
          <a:prstGeom prst="bentConnector3">
            <a:avLst>
              <a:gd name="adj1" fmla="val 50000"/>
            </a:avLst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or: Elbow 23">
            <a:extLst>
              <a:ext uri="{FF2B5EF4-FFF2-40B4-BE49-F238E27FC236}">
                <a16:creationId xmlns:a16="http://schemas.microsoft.com/office/drawing/2014/main" id="{D306F1B9-985A-4FED-B4E9-75A44F7566AF}"/>
              </a:ext>
            </a:extLst>
          </p:cNvPr>
          <p:cNvCxnSpPr>
            <a:cxnSpLocks/>
          </p:cNvCxnSpPr>
          <p:nvPr/>
        </p:nvCxnSpPr>
        <p:spPr>
          <a:xfrm rot="5400000">
            <a:off x="9032589" y="1037612"/>
            <a:ext cx="1359036" cy="3012034"/>
          </a:xfrm>
          <a:prstGeom prst="bentConnector2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7">
            <a:extLst>
              <a:ext uri="{FF2B5EF4-FFF2-40B4-BE49-F238E27FC236}">
                <a16:creationId xmlns:a16="http://schemas.microsoft.com/office/drawing/2014/main" id="{16ACE564-C4CD-498C-AD6E-B27541409DD8}"/>
              </a:ext>
            </a:extLst>
          </p:cNvPr>
          <p:cNvCxnSpPr>
            <a:cxnSpLocks/>
            <a:stCxn id="11" idx="2"/>
            <a:endCxn id="18" idx="0"/>
          </p:cNvCxnSpPr>
          <p:nvPr/>
        </p:nvCxnSpPr>
        <p:spPr>
          <a:xfrm flipH="1">
            <a:off x="7481564" y="1997819"/>
            <a:ext cx="11162" cy="571089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 : en angle 23">
            <a:extLst>
              <a:ext uri="{FF2B5EF4-FFF2-40B4-BE49-F238E27FC236}">
                <a16:creationId xmlns:a16="http://schemas.microsoft.com/office/drawing/2014/main" id="{A865EB3B-512F-4251-A623-A0B20F5DEC8D}"/>
              </a:ext>
            </a:extLst>
          </p:cNvPr>
          <p:cNvCxnSpPr>
            <a:cxnSpLocks/>
            <a:stCxn id="13" idx="0"/>
            <a:endCxn id="18" idx="3"/>
          </p:cNvCxnSpPr>
          <p:nvPr/>
        </p:nvCxnSpPr>
        <p:spPr>
          <a:xfrm rot="5400000" flipH="1" flipV="1">
            <a:off x="5391865" y="2948502"/>
            <a:ext cx="938912" cy="2231635"/>
          </a:xfrm>
          <a:prstGeom prst="bentConnector3">
            <a:avLst/>
          </a:prstGeom>
          <a:ln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Connecteur : en angle 24">
            <a:extLst>
              <a:ext uri="{FF2B5EF4-FFF2-40B4-BE49-F238E27FC236}">
                <a16:creationId xmlns:a16="http://schemas.microsoft.com/office/drawing/2014/main" id="{5F79D8F5-04EC-47BC-9AA4-782AB161B154}"/>
              </a:ext>
            </a:extLst>
          </p:cNvPr>
          <p:cNvCxnSpPr>
            <a:cxnSpLocks/>
            <a:stCxn id="14" idx="0"/>
            <a:endCxn id="18" idx="4"/>
          </p:cNvCxnSpPr>
          <p:nvPr/>
        </p:nvCxnSpPr>
        <p:spPr>
          <a:xfrm rot="5400000" flipH="1" flipV="1">
            <a:off x="6706776" y="3758987"/>
            <a:ext cx="762886" cy="786690"/>
          </a:xfrm>
          <a:prstGeom prst="bentConnector3">
            <a:avLst/>
          </a:prstGeom>
          <a:ln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Connecteur : en angle 25">
            <a:extLst>
              <a:ext uri="{FF2B5EF4-FFF2-40B4-BE49-F238E27FC236}">
                <a16:creationId xmlns:a16="http://schemas.microsoft.com/office/drawing/2014/main" id="{204C4107-B37D-429E-B22C-59A5B23C00D0}"/>
              </a:ext>
            </a:extLst>
          </p:cNvPr>
          <p:cNvCxnSpPr>
            <a:cxnSpLocks/>
            <a:stCxn id="15" idx="0"/>
            <a:endCxn id="18" idx="4"/>
          </p:cNvCxnSpPr>
          <p:nvPr/>
        </p:nvCxnSpPr>
        <p:spPr>
          <a:xfrm rot="16200000" flipV="1">
            <a:off x="7681461" y="3570992"/>
            <a:ext cx="762886" cy="1162680"/>
          </a:xfrm>
          <a:prstGeom prst="bentConnector3">
            <a:avLst/>
          </a:prstGeom>
          <a:ln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Connecteur : en angle 26">
            <a:extLst>
              <a:ext uri="{FF2B5EF4-FFF2-40B4-BE49-F238E27FC236}">
                <a16:creationId xmlns:a16="http://schemas.microsoft.com/office/drawing/2014/main" id="{B9EA886E-FAE8-4082-8B55-BF8ADBAA94EC}"/>
              </a:ext>
            </a:extLst>
          </p:cNvPr>
          <p:cNvCxnSpPr>
            <a:cxnSpLocks/>
            <a:stCxn id="16" idx="0"/>
            <a:endCxn id="18" idx="5"/>
          </p:cNvCxnSpPr>
          <p:nvPr/>
        </p:nvCxnSpPr>
        <p:spPr>
          <a:xfrm rot="16200000" flipV="1">
            <a:off x="8820345" y="2760507"/>
            <a:ext cx="938912" cy="2607623"/>
          </a:xfrm>
          <a:prstGeom prst="bentConnector3">
            <a:avLst/>
          </a:prstGeom>
          <a:ln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Connecteur : en angle 27">
            <a:extLst>
              <a:ext uri="{FF2B5EF4-FFF2-40B4-BE49-F238E27FC236}">
                <a16:creationId xmlns:a16="http://schemas.microsoft.com/office/drawing/2014/main" id="{36A084AE-931B-4708-B2D9-F82E457FFC1C}"/>
              </a:ext>
            </a:extLst>
          </p:cNvPr>
          <p:cNvCxnSpPr>
            <a:cxnSpLocks/>
            <a:stCxn id="14" idx="2"/>
            <a:endCxn id="17" idx="1"/>
          </p:cNvCxnSpPr>
          <p:nvPr/>
        </p:nvCxnSpPr>
        <p:spPr>
          <a:xfrm rot="16200000" flipH="1">
            <a:off x="6933060" y="4919309"/>
            <a:ext cx="814743" cy="1291115"/>
          </a:xfrm>
          <a:prstGeom prst="bentConnector2">
            <a:avLst/>
          </a:prstGeom>
          <a:ln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Connecteur : en angle 28">
            <a:extLst>
              <a:ext uri="{FF2B5EF4-FFF2-40B4-BE49-F238E27FC236}">
                <a16:creationId xmlns:a16="http://schemas.microsoft.com/office/drawing/2014/main" id="{B62D1E20-A6D6-4444-B7C1-F37F9F704BFC}"/>
              </a:ext>
            </a:extLst>
          </p:cNvPr>
          <p:cNvCxnSpPr>
            <a:cxnSpLocks/>
            <a:stCxn id="15" idx="2"/>
            <a:endCxn id="17" idx="0"/>
          </p:cNvCxnSpPr>
          <p:nvPr/>
        </p:nvCxnSpPr>
        <p:spPr>
          <a:xfrm rot="16200000" flipH="1">
            <a:off x="8506422" y="5295318"/>
            <a:ext cx="502882" cy="227238"/>
          </a:xfrm>
          <a:prstGeom prst="bentConnector3">
            <a:avLst>
              <a:gd name="adj1" fmla="val 50000"/>
            </a:avLst>
          </a:prstGeom>
          <a:ln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Connecteur : en angle 29">
            <a:extLst>
              <a:ext uri="{FF2B5EF4-FFF2-40B4-BE49-F238E27FC236}">
                <a16:creationId xmlns:a16="http://schemas.microsoft.com/office/drawing/2014/main" id="{70D2F85B-EC52-4EB4-80FE-CEE048DAD0AB}"/>
              </a:ext>
            </a:extLst>
          </p:cNvPr>
          <p:cNvCxnSpPr>
            <a:cxnSpLocks/>
            <a:stCxn id="16" idx="2"/>
            <a:endCxn id="17" idx="3"/>
          </p:cNvCxnSpPr>
          <p:nvPr/>
        </p:nvCxnSpPr>
        <p:spPr>
          <a:xfrm rot="5400000">
            <a:off x="9767922" y="5146548"/>
            <a:ext cx="814743" cy="836638"/>
          </a:xfrm>
          <a:prstGeom prst="bentConnector2">
            <a:avLst/>
          </a:prstGeom>
          <a:ln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Textfeld 19">
            <a:extLst>
              <a:ext uri="{FF2B5EF4-FFF2-40B4-BE49-F238E27FC236}">
                <a16:creationId xmlns:a16="http://schemas.microsoft.com/office/drawing/2014/main" id="{4D064B24-1D47-4F92-A19D-26BBA49B7D1F}"/>
              </a:ext>
            </a:extLst>
          </p:cNvPr>
          <p:cNvSpPr txBox="1"/>
          <p:nvPr/>
        </p:nvSpPr>
        <p:spPr>
          <a:xfrm>
            <a:off x="191086" y="2759128"/>
            <a:ext cx="3027602" cy="3057525"/>
          </a:xfrm>
          <a:prstGeom prst="flowChartDocument">
            <a:avLst/>
          </a:prstGeom>
          <a:solidFill>
            <a:srgbClr val="002060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MA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anose="020B0604020202020204" pitchFamily="34" charset="0"/>
                <a:ea typeface="Open Sans" panose="020B0606030504020204" pitchFamily="34" charset="0"/>
                <a:cs typeface="Helvetica" panose="020B0604020202020204" pitchFamily="34" charset="0"/>
              </a:rPr>
              <a:t>Coexistence</a:t>
            </a:r>
            <a:r>
              <a:rPr kumimoji="0" lang="fr-MA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anose="020B0604020202020204" pitchFamily="34" charset="0"/>
                <a:ea typeface="Open Sans" panose="020B0606030504020204" pitchFamily="34" charset="0"/>
                <a:cs typeface="Helvetica" panose="020B0604020202020204" pitchFamily="34" charset="0"/>
              </a:rPr>
              <a:t> de trois modèles pour des raisons historiques 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MA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anose="020B0604020202020204" pitchFamily="34" charset="0"/>
                <a:ea typeface="Open Sans" panose="020B0606030504020204" pitchFamily="34" charset="0"/>
                <a:cs typeface="Helvetica" panose="020B0604020202020204" pitchFamily="34" charset="0"/>
              </a:rPr>
              <a:t>Monopole national</a:t>
            </a:r>
            <a:r>
              <a:rPr kumimoji="0" lang="fr-MA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anose="020B0604020202020204" pitchFamily="34" charset="0"/>
                <a:ea typeface="Open Sans" panose="020B0606030504020204" pitchFamily="34" charset="0"/>
                <a:cs typeface="Helvetica" panose="020B0604020202020204" pitchFamily="34" charset="0"/>
              </a:rPr>
              <a:t>: modèle historique depuis les années 60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MA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anose="020B0604020202020204" pitchFamily="34" charset="0"/>
                <a:ea typeface="Open Sans" panose="020B0606030504020204" pitchFamily="34" charset="0"/>
                <a:cs typeface="Helvetica" panose="020B0604020202020204" pitchFamily="34" charset="0"/>
              </a:rPr>
              <a:t>Modèle PPA</a:t>
            </a:r>
            <a:r>
              <a:rPr kumimoji="0" lang="fr-MA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anose="020B0604020202020204" pitchFamily="34" charset="0"/>
                <a:ea typeface="Open Sans" panose="020B0606030504020204" pitchFamily="34" charset="0"/>
                <a:cs typeface="Helvetica" panose="020B0604020202020204" pitchFamily="34" charset="0"/>
              </a:rPr>
              <a:t>: apparu lors de la première crise électrique, dans les années 90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MA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anose="020B0604020202020204" pitchFamily="34" charset="0"/>
                <a:ea typeface="Open Sans" panose="020B0606030504020204" pitchFamily="34" charset="0"/>
                <a:cs typeface="Helvetica" panose="020B0604020202020204" pitchFamily="34" charset="0"/>
              </a:rPr>
              <a:t>Autoproduction</a:t>
            </a:r>
            <a:r>
              <a:rPr kumimoji="0" lang="fr-MA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anose="020B0604020202020204" pitchFamily="34" charset="0"/>
                <a:ea typeface="Open Sans" panose="020B0606030504020204" pitchFamily="34" charset="0"/>
                <a:cs typeface="Helvetica" panose="020B0604020202020204" pitchFamily="34" charset="0"/>
              </a:rPr>
              <a:t>: développement à venir, relèvement du seuil d'autoproduction et accès au réseau de transport </a:t>
            </a:r>
          </a:p>
        </p:txBody>
      </p:sp>
      <p:sp>
        <p:nvSpPr>
          <p:cNvPr id="34" name="Rectangle: Rounded Corners 7">
            <a:extLst>
              <a:ext uri="{FF2B5EF4-FFF2-40B4-BE49-F238E27FC236}">
                <a16:creationId xmlns:a16="http://schemas.microsoft.com/office/drawing/2014/main" id="{69CA5459-39A1-4B15-9A76-B9BE5C08E953}"/>
              </a:ext>
            </a:extLst>
          </p:cNvPr>
          <p:cNvSpPr>
            <a:spLocks noChangeAspect="1"/>
          </p:cNvSpPr>
          <p:nvPr/>
        </p:nvSpPr>
        <p:spPr>
          <a:xfrm>
            <a:off x="10424249" y="1381728"/>
            <a:ext cx="1555268" cy="62372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" panose="020B0604020202020204" pitchFamily="34" charset="0"/>
                <a:ea typeface="Open Sans" panose="020B0606030504020204" pitchFamily="34" charset="0"/>
                <a:cs typeface="Helvetica" panose="020B0604020202020204" pitchFamily="34" charset="0"/>
              </a:rPr>
              <a:t>Auto-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" panose="020B0604020202020204" pitchFamily="34" charset="0"/>
                <a:ea typeface="Open Sans" panose="020B0606030504020204" pitchFamily="34" charset="0"/>
                <a:cs typeface="Helvetica" panose="020B0604020202020204" pitchFamily="34" charset="0"/>
              </a:rPr>
              <a:t>producteurs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" panose="020B0604020202020204" pitchFamily="34" charset="0"/>
              <a:ea typeface="Open Sans" panose="020B0606030504020204" pitchFamily="34" charset="0"/>
              <a:cs typeface="Helvetica" panose="020B0604020202020204" pitchFamily="34" charset="0"/>
            </a:endParaRP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67BA9CF3-2411-5CC6-1F16-0884EE115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448" y="247099"/>
            <a:ext cx="10391775" cy="510001"/>
          </a:xfrm>
        </p:spPr>
        <p:txBody>
          <a:bodyPr>
            <a:normAutofit/>
          </a:bodyPr>
          <a:lstStyle/>
          <a:p>
            <a:r>
              <a:rPr lang="fr-FR" sz="2400" b="1" dirty="0">
                <a:solidFill>
                  <a:srgbClr val="002060"/>
                </a:solidFill>
                <a:latin typeface="Bahnschrift" panose="020B0502040204020203" pitchFamily="34" charset="0"/>
                <a:ea typeface="Cambria" panose="02040503050406030204" pitchFamily="18" charset="0"/>
                <a:cs typeface="Helvetica" panose="020B0604020202020204" pitchFamily="34" charset="0"/>
              </a:rPr>
              <a:t>Particularité de l’</a:t>
            </a:r>
            <a:r>
              <a:rPr lang="fr-FR" sz="2400" dirty="0">
                <a:solidFill>
                  <a:srgbClr val="002060"/>
                </a:solidFill>
                <a:latin typeface="Bahnschrift" panose="020B0502040204020203" pitchFamily="34" charset="0"/>
                <a:ea typeface="Cambria" panose="02040503050406030204" pitchFamily="18" charset="0"/>
                <a:cs typeface="Helvetica" panose="020B0604020202020204" pitchFamily="34" charset="0"/>
              </a:rPr>
              <a:t>o</a:t>
            </a:r>
            <a:r>
              <a:rPr lang="fr-FR" sz="2400" b="1" dirty="0">
                <a:solidFill>
                  <a:srgbClr val="002060"/>
                </a:solidFill>
                <a:latin typeface="Bahnschrift" panose="020B0502040204020203" pitchFamily="34" charset="0"/>
                <a:ea typeface="Cambria" panose="02040503050406030204" pitchFamily="18" charset="0"/>
                <a:cs typeface="Helvetica" panose="020B0604020202020204" pitchFamily="34" charset="0"/>
              </a:rPr>
              <a:t>rganisation du secteur d’électricité</a:t>
            </a:r>
            <a:endParaRPr lang="fr-FR" dirty="0">
              <a:solidFill>
                <a:srgbClr val="002060"/>
              </a:solidFill>
              <a:latin typeface="Bahnschrift" panose="020B0502040204020203" pitchFamily="34" charset="0"/>
              <a:cs typeface="Helvetica" panose="020B0604020202020204" pitchFamily="34" charset="0"/>
            </a:endParaRPr>
          </a:p>
        </p:txBody>
      </p:sp>
      <p:sp>
        <p:nvSpPr>
          <p:cNvPr id="39" name="Rectangle: Rounded Corners 9">
            <a:extLst>
              <a:ext uri="{FF2B5EF4-FFF2-40B4-BE49-F238E27FC236}">
                <a16:creationId xmlns:a16="http://schemas.microsoft.com/office/drawing/2014/main" id="{F9583B4C-071A-B18F-B951-5B2BF7539B03}"/>
              </a:ext>
            </a:extLst>
          </p:cNvPr>
          <p:cNvSpPr>
            <a:spLocks noChangeAspect="1"/>
          </p:cNvSpPr>
          <p:nvPr/>
        </p:nvSpPr>
        <p:spPr>
          <a:xfrm>
            <a:off x="5858236" y="4523525"/>
            <a:ext cx="1632384" cy="623721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elvetica" panose="020B0604020202020204" pitchFamily="34" charset="0"/>
              <a:ea typeface="Open Sans" panose="020B0606030504020204" pitchFamily="34" charset="0"/>
              <a:cs typeface="Helvetica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anose="020B0604020202020204" pitchFamily="34" charset="0"/>
                <a:ea typeface="Open Sans" panose="020B0606030504020204" pitchFamily="34" charset="0"/>
                <a:cs typeface="Helvetica" panose="020B0604020202020204" pitchFamily="34" charset="0"/>
              </a:rPr>
              <a:t>ONEE-BE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anose="020B0604020202020204" pitchFamily="34" charset="0"/>
                <a:ea typeface="Open Sans" panose="020B0606030504020204" pitchFamily="34" charset="0"/>
                <a:cs typeface="Helvetica" panose="020B0604020202020204" pitchFamily="34" charset="0"/>
              </a:rPr>
              <a:t>Distribution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elvetica" panose="020B0604020202020204" pitchFamily="34" charset="0"/>
              <a:ea typeface="Open Sans" panose="020B0606030504020204" pitchFamily="34" charset="0"/>
              <a:cs typeface="Helvetica" panose="020B0604020202020204" pitchFamily="34" charset="0"/>
            </a:endParaRPr>
          </a:p>
        </p:txBody>
      </p:sp>
      <p:sp>
        <p:nvSpPr>
          <p:cNvPr id="40" name="Rectangle: Rounded Corners 10">
            <a:extLst>
              <a:ext uri="{FF2B5EF4-FFF2-40B4-BE49-F238E27FC236}">
                <a16:creationId xmlns:a16="http://schemas.microsoft.com/office/drawing/2014/main" id="{FF5768E8-C3E5-B566-43E2-34D7AA615940}"/>
              </a:ext>
            </a:extLst>
          </p:cNvPr>
          <p:cNvSpPr>
            <a:spLocks noChangeAspect="1"/>
          </p:cNvSpPr>
          <p:nvPr/>
        </p:nvSpPr>
        <p:spPr>
          <a:xfrm>
            <a:off x="7807606" y="4523525"/>
            <a:ext cx="1673276" cy="623721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anose="020B0604020202020204" pitchFamily="34" charset="0"/>
                <a:ea typeface="Open Sans" panose="020B0606030504020204" pitchFamily="34" charset="0"/>
                <a:cs typeface="Helvetica" panose="020B0604020202020204" pitchFamily="34" charset="0"/>
              </a:rPr>
              <a:t>Régies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anose="020B0604020202020204" pitchFamily="34" charset="0"/>
                <a:ea typeface="Open Sans" panose="020B0606030504020204" pitchFamily="34" charset="0"/>
                <a:cs typeface="Helvetica" panose="020B0604020202020204" pitchFamily="34" charset="0"/>
              </a:rPr>
              <a:t> </a:t>
            </a:r>
          </a:p>
        </p:txBody>
      </p:sp>
      <p:sp>
        <p:nvSpPr>
          <p:cNvPr id="41" name="Rectangle: Rounded Corners 11">
            <a:extLst>
              <a:ext uri="{FF2B5EF4-FFF2-40B4-BE49-F238E27FC236}">
                <a16:creationId xmlns:a16="http://schemas.microsoft.com/office/drawing/2014/main" id="{35F5F27E-2F8D-2824-F084-77C6D979EC62}"/>
              </a:ext>
            </a:extLst>
          </p:cNvPr>
          <p:cNvSpPr>
            <a:spLocks noChangeAspect="1"/>
          </p:cNvSpPr>
          <p:nvPr/>
        </p:nvSpPr>
        <p:spPr>
          <a:xfrm>
            <a:off x="9756974" y="4523525"/>
            <a:ext cx="1555268" cy="623721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anose="020B0604020202020204" pitchFamily="34" charset="0"/>
                <a:ea typeface="Open Sans" panose="020B0606030504020204" pitchFamily="34" charset="0"/>
                <a:cs typeface="Helvetica" panose="020B0604020202020204" pitchFamily="34" charset="0"/>
              </a:rPr>
              <a:t>Concessions</a:t>
            </a:r>
          </a:p>
        </p:txBody>
      </p:sp>
    </p:spTree>
    <p:extLst>
      <p:ext uri="{BB962C8B-B14F-4D97-AF65-F5344CB8AC3E}">
        <p14:creationId xmlns:p14="http://schemas.microsoft.com/office/powerpoint/2010/main" val="3187490894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7" descr="Fond Abstrait Blanc">
            <a:extLst>
              <a:ext uri="{FF2B5EF4-FFF2-40B4-BE49-F238E27FC236}">
                <a16:creationId xmlns:a16="http://schemas.microsoft.com/office/drawing/2014/main" id="{5FF87067-B61F-5B3F-A719-3A0F2C7A7F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778793" y="-2746745"/>
            <a:ext cx="6666466" cy="12159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A1946D5-F7FE-1E48-3EC2-F4B7006AEF3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02" t="87215" r="1577" b="3492"/>
          <a:stretch/>
        </p:blipFill>
        <p:spPr>
          <a:xfrm>
            <a:off x="10239376" y="5981236"/>
            <a:ext cx="1757362" cy="637277"/>
          </a:xfrm>
          <a:prstGeom prst="rect">
            <a:avLst/>
          </a:prstGeom>
        </p:spPr>
      </p:pic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07BB45D6-A1A5-62F8-D1AF-C4C13725D27D}"/>
              </a:ext>
            </a:extLst>
          </p:cNvPr>
          <p:cNvCxnSpPr>
            <a:cxnSpLocks/>
          </p:cNvCxnSpPr>
          <p:nvPr/>
        </p:nvCxnSpPr>
        <p:spPr>
          <a:xfrm>
            <a:off x="454348" y="782918"/>
            <a:ext cx="10955332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2039D269-5D20-B254-A4D7-A03E321634CB}"/>
              </a:ext>
            </a:extLst>
          </p:cNvPr>
          <p:cNvSpPr/>
          <p:nvPr/>
        </p:nvSpPr>
        <p:spPr>
          <a:xfrm>
            <a:off x="0" y="6650246"/>
            <a:ext cx="12192000" cy="207754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lèche : chevron 7">
            <a:extLst>
              <a:ext uri="{FF2B5EF4-FFF2-40B4-BE49-F238E27FC236}">
                <a16:creationId xmlns:a16="http://schemas.microsoft.com/office/drawing/2014/main" id="{A8CF99CF-289B-9CCB-4F5C-8387C35FA500}"/>
              </a:ext>
            </a:extLst>
          </p:cNvPr>
          <p:cNvSpPr/>
          <p:nvPr/>
        </p:nvSpPr>
        <p:spPr>
          <a:xfrm>
            <a:off x="356756" y="418067"/>
            <a:ext cx="303644" cy="364851"/>
          </a:xfrm>
          <a:prstGeom prst="chevron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3297A36-F012-7867-B803-04B27DA7AE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400" y="1886427"/>
            <a:ext cx="11029615" cy="3903273"/>
          </a:xfrm>
        </p:spPr>
        <p:txBody>
          <a:bodyPr>
            <a:normAutofit/>
          </a:bodyPr>
          <a:lstStyle/>
          <a:p>
            <a:pPr>
              <a:lnSpc>
                <a:spcPts val="3700"/>
              </a:lnSpc>
            </a:pPr>
            <a:r>
              <a:rPr lang="fr-FR" dirty="0"/>
              <a:t>Tous les consommateurs paient le tarif d’accès au réseau, qu’ils se trouvent sur le marché réglementé ou sur le marché libre;</a:t>
            </a:r>
          </a:p>
          <a:p>
            <a:pPr marL="0" indent="0">
              <a:lnSpc>
                <a:spcPts val="3700"/>
              </a:lnSpc>
              <a:buNone/>
            </a:pPr>
            <a:endParaRPr lang="fr-FR" dirty="0"/>
          </a:p>
          <a:p>
            <a:pPr>
              <a:lnSpc>
                <a:spcPts val="3700"/>
              </a:lnSpc>
            </a:pPr>
            <a:r>
              <a:rPr lang="fr-FR" dirty="0"/>
              <a:t>Les tarifs d’accès reflètent le coût des infrastructures et de l’ensemble des services utilisés par l’ensemble des consommateurs d’une manière collective.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26D2288B-4564-803E-53CF-8275E097DA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036" y="87636"/>
            <a:ext cx="11029616" cy="912040"/>
          </a:xfrm>
        </p:spPr>
        <p:txBody>
          <a:bodyPr>
            <a:noAutofit/>
          </a:bodyPr>
          <a:lstStyle/>
          <a:p>
            <a:r>
              <a:rPr lang="fr-FR" sz="2800" b="1" dirty="0">
                <a:solidFill>
                  <a:srgbClr val="002060"/>
                </a:solidFill>
                <a:latin typeface="Bahnschrift" panose="020B0502040204020203" pitchFamily="34" charset="0"/>
              </a:rPr>
              <a:t>Coexistence d’un marché réglementé et un marché libre au Maroc</a:t>
            </a:r>
          </a:p>
        </p:txBody>
      </p:sp>
    </p:spTree>
    <p:extLst>
      <p:ext uri="{BB962C8B-B14F-4D97-AF65-F5344CB8AC3E}">
        <p14:creationId xmlns:p14="http://schemas.microsoft.com/office/powerpoint/2010/main" val="281267493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60804</TotalTime>
  <Words>1379</Words>
  <Application>Microsoft Office PowerPoint</Application>
  <PresentationFormat>Grand écran</PresentationFormat>
  <Paragraphs>205</Paragraphs>
  <Slides>19</Slides>
  <Notes>18</Notes>
  <HiddenSlides>0</HiddenSlides>
  <MMClips>0</MMClips>
  <ScaleCrop>false</ScaleCrop>
  <HeadingPairs>
    <vt:vector size="6" baseType="variant">
      <vt:variant>
        <vt:lpstr>Polices utilisées</vt:lpstr>
      </vt:variant>
      <vt:variant>
        <vt:i4>18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19</vt:i4>
      </vt:variant>
    </vt:vector>
  </HeadingPairs>
  <TitlesOfParts>
    <vt:vector size="38" baseType="lpstr">
      <vt:lpstr>Adobe Clean</vt:lpstr>
      <vt:lpstr>Aptos</vt:lpstr>
      <vt:lpstr>Arial</vt:lpstr>
      <vt:lpstr>Bahnschrift</vt:lpstr>
      <vt:lpstr>Cairo</vt:lpstr>
      <vt:lpstr>Calibri</vt:lpstr>
      <vt:lpstr>Calibri Light</vt:lpstr>
      <vt:lpstr>DINPro-Black</vt:lpstr>
      <vt:lpstr>DINPro-CondensedMedium</vt:lpstr>
      <vt:lpstr>Gill Sans MT</vt:lpstr>
      <vt:lpstr>Gill Sans MT (En-têtes)</vt:lpstr>
      <vt:lpstr>Gill Sans MT (En-têtes)ht</vt:lpstr>
      <vt:lpstr>Helvetica</vt:lpstr>
      <vt:lpstr>Helvetica Neue</vt:lpstr>
      <vt:lpstr>Lato</vt:lpstr>
      <vt:lpstr>Segoe UI Light</vt:lpstr>
      <vt:lpstr>Trebuchet MS</vt:lpstr>
      <vt:lpstr>Univers</vt:lpstr>
      <vt:lpstr>Thème Office</vt:lpstr>
      <vt:lpstr>Présentation PowerPoint</vt:lpstr>
      <vt:lpstr>CONTEXTE GLOBAL </vt:lpstr>
      <vt:lpstr>Présentation PowerPoint</vt:lpstr>
      <vt:lpstr>Présentation PowerPoint</vt:lpstr>
      <vt:lpstr>Présentation PowerPoint</vt:lpstr>
      <vt:lpstr>Présentation PowerPoint</vt:lpstr>
      <vt:lpstr>Un cadre légal opérationnel   </vt:lpstr>
      <vt:lpstr>Particularité de l’organisation du secteur d’électricité</vt:lpstr>
      <vt:lpstr>Coexistence d’un marché réglementé et un marché libre au Maroc</vt:lpstr>
      <vt:lpstr>    Tarification influençant le développement des deux marchés  </vt:lpstr>
      <vt:lpstr>Présentation PowerPoint</vt:lpstr>
      <vt:lpstr>Présentation PowerPoint</vt:lpstr>
      <vt:lpstr>Présentation PowerPoint</vt:lpstr>
      <vt:lpstr>Présentation PowerPoint</vt:lpstr>
      <vt:lpstr>Principaux objectifs de la méthodologie du calcul du TURT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Macsup Macsup</dc:creator>
  <cp:lastModifiedBy>Sara MAKROUF</cp:lastModifiedBy>
  <cp:revision>758</cp:revision>
  <cp:lastPrinted>2021-10-05T08:07:32Z</cp:lastPrinted>
  <dcterms:created xsi:type="dcterms:W3CDTF">2020-05-28T16:25:24Z</dcterms:created>
  <dcterms:modified xsi:type="dcterms:W3CDTF">2024-06-21T22:24:04Z</dcterms:modified>
</cp:coreProperties>
</file>