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7" r:id="rId2"/>
    <p:sldId id="373" r:id="rId3"/>
    <p:sldId id="372" r:id="rId4"/>
    <p:sldId id="374" r:id="rId5"/>
    <p:sldId id="376" r:id="rId6"/>
    <p:sldId id="259" r:id="rId7"/>
    <p:sldId id="375" r:id="rId8"/>
    <p:sldId id="353" r:id="rId9"/>
    <p:sldId id="34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FAEDCED-7ABC-44FE-82CB-86F263022382}">
          <p14:sldIdLst>
            <p14:sldId id="257"/>
            <p14:sldId id="373"/>
            <p14:sldId id="372"/>
            <p14:sldId id="374"/>
            <p14:sldId id="376"/>
            <p14:sldId id="259"/>
            <p14:sldId id="375"/>
            <p14:sldId id="35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9418F-E73F-4670-AFD3-FF07D2BC624B}" v="1" dt="2024-05-03T08:17:53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>
        <p:scale>
          <a:sx n="120" d="100"/>
          <a:sy n="120" d="100"/>
        </p:scale>
        <p:origin x="22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KUYU" userId="4466ef34-bb98-482f-b4cf-b70e34b10b2b" providerId="ADAL" clId="{00A9418F-E73F-4670-AFD3-FF07D2BC624B}"/>
    <pc:docChg chg="custSel modSld">
      <pc:chgData name="Marco KUYU" userId="4466ef34-bb98-482f-b4cf-b70e34b10b2b" providerId="ADAL" clId="{00A9418F-E73F-4670-AFD3-FF07D2BC624B}" dt="2024-05-03T08:24:49.219" v="392" actId="20577"/>
      <pc:docMkLst>
        <pc:docMk/>
      </pc:docMkLst>
      <pc:sldChg chg="modSp mod">
        <pc:chgData name="Marco KUYU" userId="4466ef34-bb98-482f-b4cf-b70e34b10b2b" providerId="ADAL" clId="{00A9418F-E73F-4670-AFD3-FF07D2BC624B}" dt="2024-05-03T08:22:18.154" v="366" actId="20577"/>
        <pc:sldMkLst>
          <pc:docMk/>
          <pc:sldMk cId="4054289719" sldId="257"/>
        </pc:sldMkLst>
        <pc:spChg chg="mod">
          <ac:chgData name="Marco KUYU" userId="4466ef34-bb98-482f-b4cf-b70e34b10b2b" providerId="ADAL" clId="{00A9418F-E73F-4670-AFD3-FF07D2BC624B}" dt="2024-05-03T08:22:18.154" v="366" actId="20577"/>
          <ac:spMkLst>
            <pc:docMk/>
            <pc:sldMk cId="4054289719" sldId="257"/>
            <ac:spMk id="12" creationId="{00000000-0000-0000-0000-000000000000}"/>
          </ac:spMkLst>
        </pc:spChg>
      </pc:sldChg>
      <pc:sldChg chg="modSp mod">
        <pc:chgData name="Marco KUYU" userId="4466ef34-bb98-482f-b4cf-b70e34b10b2b" providerId="ADAL" clId="{00A9418F-E73F-4670-AFD3-FF07D2BC624B}" dt="2024-05-03T08:15:22.070" v="23" actId="20577"/>
        <pc:sldMkLst>
          <pc:docMk/>
          <pc:sldMk cId="1400093449" sldId="259"/>
        </pc:sldMkLst>
        <pc:spChg chg="mod">
          <ac:chgData name="Marco KUYU" userId="4466ef34-bb98-482f-b4cf-b70e34b10b2b" providerId="ADAL" clId="{00A9418F-E73F-4670-AFD3-FF07D2BC624B}" dt="2024-05-03T08:15:22.070" v="23" actId="20577"/>
          <ac:spMkLst>
            <pc:docMk/>
            <pc:sldMk cId="1400093449" sldId="259"/>
            <ac:spMk id="4098" creationId="{00000000-0000-0000-0000-000000000000}"/>
          </ac:spMkLst>
        </pc:spChg>
      </pc:sldChg>
      <pc:sldChg chg="modSp mod">
        <pc:chgData name="Marco KUYU" userId="4466ef34-bb98-482f-b4cf-b70e34b10b2b" providerId="ADAL" clId="{00A9418F-E73F-4670-AFD3-FF07D2BC624B}" dt="2024-05-03T08:20:18.422" v="244" actId="6549"/>
        <pc:sldMkLst>
          <pc:docMk/>
          <pc:sldMk cId="1081681172" sldId="353"/>
        </pc:sldMkLst>
        <pc:spChg chg="mod">
          <ac:chgData name="Marco KUYU" userId="4466ef34-bb98-482f-b4cf-b70e34b10b2b" providerId="ADAL" clId="{00A9418F-E73F-4670-AFD3-FF07D2BC624B}" dt="2024-05-03T08:20:18.422" v="244" actId="6549"/>
          <ac:spMkLst>
            <pc:docMk/>
            <pc:sldMk cId="1081681172" sldId="353"/>
            <ac:spMk id="3" creationId="{00000000-0000-0000-0000-000000000000}"/>
          </ac:spMkLst>
        </pc:spChg>
      </pc:sldChg>
      <pc:sldChg chg="modSp mod">
        <pc:chgData name="Marco KUYU" userId="4466ef34-bb98-482f-b4cf-b70e34b10b2b" providerId="ADAL" clId="{00A9418F-E73F-4670-AFD3-FF07D2BC624B}" dt="2024-05-03T08:24:49.219" v="392" actId="20577"/>
        <pc:sldMkLst>
          <pc:docMk/>
          <pc:sldMk cId="3660908131" sldId="373"/>
        </pc:sldMkLst>
        <pc:spChg chg="mod">
          <ac:chgData name="Marco KUYU" userId="4466ef34-bb98-482f-b4cf-b70e34b10b2b" providerId="ADAL" clId="{00A9418F-E73F-4670-AFD3-FF07D2BC624B}" dt="2024-05-03T08:24:49.219" v="392" actId="20577"/>
          <ac:spMkLst>
            <pc:docMk/>
            <pc:sldMk cId="3660908131" sldId="373"/>
            <ac:spMk id="4098" creationId="{00000000-0000-0000-0000-000000000000}"/>
          </ac:spMkLst>
        </pc:spChg>
      </pc:sldChg>
      <pc:sldChg chg="modSp mod">
        <pc:chgData name="Marco KUYU" userId="4466ef34-bb98-482f-b4cf-b70e34b10b2b" providerId="ADAL" clId="{00A9418F-E73F-4670-AFD3-FF07D2BC624B}" dt="2024-05-03T08:16:39.048" v="121" actId="20577"/>
        <pc:sldMkLst>
          <pc:docMk/>
          <pc:sldMk cId="3022485606" sldId="375"/>
        </pc:sldMkLst>
        <pc:spChg chg="mod">
          <ac:chgData name="Marco KUYU" userId="4466ef34-bb98-482f-b4cf-b70e34b10b2b" providerId="ADAL" clId="{00A9418F-E73F-4670-AFD3-FF07D2BC624B}" dt="2024-05-03T08:16:39.048" v="121" actId="20577"/>
          <ac:spMkLst>
            <pc:docMk/>
            <pc:sldMk cId="3022485606" sldId="375"/>
            <ac:spMk id="4098" creationId="{00000000-0000-0000-0000-000000000000}"/>
          </ac:spMkLst>
        </pc:spChg>
      </pc:sldChg>
      <pc:sldChg chg="modSp mod">
        <pc:chgData name="Marco KUYU" userId="4466ef34-bb98-482f-b4cf-b70e34b10b2b" providerId="ADAL" clId="{00A9418F-E73F-4670-AFD3-FF07D2BC624B}" dt="2024-05-03T08:15:02.192" v="15" actId="14100"/>
        <pc:sldMkLst>
          <pc:docMk/>
          <pc:sldMk cId="164416312" sldId="376"/>
        </pc:sldMkLst>
        <pc:spChg chg="mod">
          <ac:chgData name="Marco KUYU" userId="4466ef34-bb98-482f-b4cf-b70e34b10b2b" providerId="ADAL" clId="{00A9418F-E73F-4670-AFD3-FF07D2BC624B}" dt="2024-05-03T08:14:42.376" v="13" actId="20577"/>
          <ac:spMkLst>
            <pc:docMk/>
            <pc:sldMk cId="164416312" sldId="376"/>
            <ac:spMk id="2" creationId="{834CCFDD-A16B-452B-F41E-6DC23CCA6634}"/>
          </ac:spMkLst>
        </pc:spChg>
        <pc:picChg chg="mod">
          <ac:chgData name="Marco KUYU" userId="4466ef34-bb98-482f-b4cf-b70e34b10b2b" providerId="ADAL" clId="{00A9418F-E73F-4670-AFD3-FF07D2BC624B}" dt="2024-05-03T08:15:02.192" v="15" actId="14100"/>
          <ac:picMkLst>
            <pc:docMk/>
            <pc:sldMk cId="164416312" sldId="376"/>
            <ac:picMk id="58" creationId="{C344A8C1-D730-5ED0-2A83-5F095D414E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7F965-D482-4CB4-B2CC-936036217108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17DF-5AA2-476C-96BD-6129BB682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00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7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944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0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3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7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3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0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6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9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38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56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8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2A35BB-C200-46F7-86DD-73BF6ECD67DA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1900-EAE7-494E-B43F-FFE3D65B2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43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3087560"/>
            <a:ext cx="9144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CG" sz="3200" b="1" dirty="0">
                <a:latin typeface="+mj-lt"/>
              </a:rPr>
              <a:t>« </a:t>
            </a:r>
            <a:r>
              <a:rPr lang="fr-FR" sz="3200" b="1" dirty="0">
                <a:latin typeface="+mj-lt"/>
              </a:rPr>
              <a:t>Les juristes, piliers indispensables du régulateur énergétique</a:t>
            </a:r>
            <a:r>
              <a:rPr lang="fr-CG" sz="3200" b="1" dirty="0">
                <a:latin typeface="+mj-lt"/>
              </a:rPr>
              <a:t> »</a:t>
            </a:r>
          </a:p>
          <a:p>
            <a:pPr algn="ctr">
              <a:defRPr/>
            </a:pPr>
            <a:r>
              <a:rPr lang="en-US" b="1" i="1" dirty="0">
                <a:latin typeface="+mj-lt"/>
              </a:rPr>
              <a:t>C</a:t>
            </a:r>
            <a:r>
              <a:rPr lang="fr-CG" b="1" i="1" dirty="0">
                <a:latin typeface="+mj-lt"/>
              </a:rPr>
              <a:t>as de la République Démocratique du Congo</a:t>
            </a:r>
          </a:p>
          <a:p>
            <a:pPr algn="ctr">
              <a:defRPr/>
            </a:pPr>
            <a:r>
              <a:rPr lang="fr-CG" b="1" i="1" dirty="0">
                <a:latin typeface="+mj-lt"/>
              </a:rPr>
              <a:t>Par Marco KUYU – DGA de l’ARE RDC</a:t>
            </a:r>
            <a:endParaRPr lang="fr-FR" b="1" i="1" dirty="0">
              <a:latin typeface="+mj-lt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-2265363" y="9604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57877"/>
              </p:ext>
            </p:extLst>
          </p:nvPr>
        </p:nvGraphicFramePr>
        <p:xfrm>
          <a:off x="1476143" y="275009"/>
          <a:ext cx="2702157" cy="1591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4724179" progId="AcroExch.Document.7">
                  <p:embed/>
                </p:oleObj>
              </mc:Choice>
              <mc:Fallback>
                <p:oleObj name="Acrobat Document" r:id="rId2" imgW="8020012" imgH="4724179" progId="AcroExch.Document.7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6143" y="275009"/>
                        <a:ext cx="2702157" cy="1591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451100" y="5807601"/>
            <a:ext cx="7543800" cy="1015663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B0F0"/>
                </a:solidFill>
                <a:latin typeface="+mj-lt"/>
              </a:rPr>
              <a:t>Tél: + 243 970099291</a:t>
            </a:r>
            <a:br>
              <a:rPr lang="fr-FR" sz="1200" b="1" dirty="0">
                <a:solidFill>
                  <a:srgbClr val="00B0F0"/>
                </a:solidFill>
                <a:latin typeface="+mj-lt"/>
              </a:rPr>
            </a:br>
            <a:r>
              <a:rPr lang="fr-FR" sz="1200" b="1" dirty="0">
                <a:solidFill>
                  <a:srgbClr val="00B0F0"/>
                </a:solidFill>
                <a:latin typeface="+mj-lt"/>
              </a:rPr>
              <a:t>Courriel: contact@are.gouv.cd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00B0F0"/>
                </a:solidFill>
                <a:latin typeface="+mj-lt"/>
              </a:rPr>
              <a:t>www.are.gouv.cd</a:t>
            </a:r>
            <a:endParaRPr lang="fr-FR" sz="1200" b="1" u="sng" dirty="0">
              <a:solidFill>
                <a:srgbClr val="00B0F0"/>
              </a:solidFill>
              <a:latin typeface="+mj-lt"/>
            </a:endParaRPr>
          </a:p>
          <a:p>
            <a:pPr algn="ctr">
              <a:defRPr/>
            </a:pPr>
            <a:r>
              <a:rPr lang="fr-FR" sz="1200" b="1" dirty="0">
                <a:solidFill>
                  <a:srgbClr val="00B0F0"/>
                </a:solidFill>
                <a:latin typeface="+mj-lt"/>
              </a:rPr>
              <a:t> 3 &amp; 4</a:t>
            </a:r>
            <a:r>
              <a:rPr lang="fr-CG" sz="1200" b="1" baseline="30000" dirty="0">
                <a:solidFill>
                  <a:srgbClr val="00B0F0"/>
                </a:solidFill>
                <a:latin typeface="+mj-lt"/>
              </a:rPr>
              <a:t>i</a:t>
            </a:r>
            <a:r>
              <a:rPr lang="fr-FR" sz="1200" b="1" baseline="30000" dirty="0" err="1">
                <a:solidFill>
                  <a:srgbClr val="00B0F0"/>
                </a:solidFill>
                <a:latin typeface="+mj-lt"/>
              </a:rPr>
              <a:t>èmes</a:t>
            </a:r>
            <a:r>
              <a:rPr lang="fr-FR" sz="1200" b="1" baseline="30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1200" b="1" dirty="0">
                <a:solidFill>
                  <a:srgbClr val="00B0F0"/>
                </a:solidFill>
                <a:latin typeface="+mj-lt"/>
              </a:rPr>
              <a:t>étages, Immeuble Royal, Boulevard du 30 juin, Kinshasa - Gombe, RDC</a:t>
            </a:r>
          </a:p>
          <a:p>
            <a:pPr algn="ctr">
              <a:defRPr/>
            </a:pPr>
            <a:endParaRPr lang="fr-FR" sz="1200" b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367247" y="200026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r-FR" sz="1800" b="1" dirty="0">
                <a:latin typeface="+mj-lt"/>
              </a:rPr>
              <a:t>Atelier en ligne</a:t>
            </a:r>
            <a:r>
              <a:rPr lang="fr-CG" sz="1800" b="1" dirty="0">
                <a:latin typeface="+mj-lt"/>
              </a:rPr>
              <a:t> RegulaE.Fr</a:t>
            </a:r>
          </a:p>
          <a:p>
            <a:pPr algn="ctr" eaLnBrk="1" hangingPunct="1"/>
            <a:r>
              <a:rPr lang="fr-CG" sz="1400" b="1" dirty="0">
                <a:latin typeface="+mj-lt"/>
              </a:rPr>
              <a:t>M</a:t>
            </a:r>
            <a:r>
              <a:rPr lang="fr-FR" sz="1400" b="1" dirty="0" err="1">
                <a:latin typeface="+mj-lt"/>
              </a:rPr>
              <a:t>ardi</a:t>
            </a:r>
            <a:r>
              <a:rPr lang="fr-FR" sz="1400" b="1" dirty="0">
                <a:latin typeface="+mj-lt"/>
              </a:rPr>
              <a:t> 30 avril 2024</a:t>
            </a:r>
            <a:endParaRPr lang="fr-FR" altLang="fr-F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2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524000" y="1697809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endParaRPr lang="fr-CG" sz="1400" b="1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L’Autorité de régulation </a:t>
            </a:r>
            <a:r>
              <a:rPr lang="fr-FR" sz="1400" u="sng" dirty="0">
                <a:latin typeface="+mj-lt"/>
              </a:rPr>
              <a:t>du secteur de l’électricité </a:t>
            </a:r>
            <a:r>
              <a:rPr lang="fr-FR" sz="1400" dirty="0">
                <a:latin typeface="+mj-lt"/>
              </a:rPr>
              <a:t>est un établissement public à caractère administratif. Elle est dotée d’une personnalité juridique et jouit d’une autonomie administrative et financière.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Son principe est prévu par la Loi 14/011 relative au secteur de l’ électricité. Elle est créée </a:t>
            </a:r>
            <a:r>
              <a:rPr lang="fr-CG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par le D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cret</a:t>
            </a:r>
            <a:r>
              <a:rPr lang="en-GB" sz="1400" dirty="0">
                <a:latin typeface="+mj-lt"/>
              </a:rPr>
              <a:t> 16/013 du 21 </a:t>
            </a:r>
            <a:r>
              <a:rPr lang="en-GB" sz="1400" dirty="0" err="1">
                <a:latin typeface="+mj-lt"/>
              </a:rPr>
              <a:t>avril</a:t>
            </a:r>
            <a:r>
              <a:rPr lang="en-GB" sz="1400" dirty="0">
                <a:latin typeface="+mj-lt"/>
              </a:rPr>
              <a:t> 2016 </a:t>
            </a:r>
            <a:r>
              <a:rPr lang="en-GB" sz="1400" dirty="0" err="1">
                <a:latin typeface="+mj-lt"/>
              </a:rPr>
              <a:t>portant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cr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ation</a:t>
            </a:r>
            <a:r>
              <a:rPr lang="en-GB" sz="1400" dirty="0">
                <a:latin typeface="+mj-lt"/>
              </a:rPr>
              <a:t>, organisation et </a:t>
            </a:r>
            <a:r>
              <a:rPr lang="en-GB" sz="1400" dirty="0" err="1">
                <a:latin typeface="+mj-lt"/>
              </a:rPr>
              <a:t>fonctionnement</a:t>
            </a:r>
            <a:r>
              <a:rPr lang="en-GB" sz="1400" dirty="0">
                <a:latin typeface="+mj-lt"/>
              </a:rPr>
              <a:t> d’un 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tablissement</a:t>
            </a:r>
            <a:r>
              <a:rPr lang="en-GB" sz="1400" dirty="0">
                <a:latin typeface="+mj-lt"/>
              </a:rPr>
              <a:t> public d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nomm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 ARE. Ce D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cret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lui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assigne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vingt</a:t>
            </a:r>
            <a:r>
              <a:rPr lang="en-GB" sz="1400" dirty="0">
                <a:latin typeface="+mj-lt"/>
              </a:rPr>
              <a:t> missions </a:t>
            </a:r>
            <a:r>
              <a:rPr lang="en-GB" sz="1400" dirty="0" err="1">
                <a:latin typeface="+mj-lt"/>
              </a:rPr>
              <a:t>principales</a:t>
            </a:r>
            <a:r>
              <a:rPr lang="fr-FR" sz="1400" dirty="0">
                <a:latin typeface="+mj-lt"/>
              </a:rPr>
              <a:t>.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Son fonctionnement s’articule autour de trois organes à savoir: un Conseil d’administration </a:t>
            </a:r>
            <a:r>
              <a:rPr lang="fr-FR" sz="1400" dirty="0" err="1">
                <a:latin typeface="+mj-lt"/>
              </a:rPr>
              <a:t>pr</a:t>
            </a:r>
            <a:r>
              <a:rPr lang="fr-CG" sz="1400" dirty="0">
                <a:latin typeface="+mj-lt"/>
              </a:rPr>
              <a:t>é</a:t>
            </a:r>
            <a:r>
              <a:rPr lang="fr-FR" sz="1400" dirty="0" err="1">
                <a:latin typeface="+mj-lt"/>
              </a:rPr>
              <a:t>sidée</a:t>
            </a:r>
            <a:r>
              <a:rPr lang="fr-FR" sz="1400" dirty="0">
                <a:latin typeface="+mj-lt"/>
              </a:rPr>
              <a:t> par Madame Olela, une Direction Générale conduite par la Professeure Sandrine Mubenga, et un Collège de Commissaires aux comptes.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Ses premiers animateurs, dont l’actuelle Directrice Générale, sont désignés par </a:t>
            </a:r>
            <a:r>
              <a:rPr lang="fr-CG" sz="1400" dirty="0">
                <a:latin typeface="+mj-lt"/>
              </a:rPr>
              <a:t>Son Excellence </a:t>
            </a:r>
            <a:r>
              <a:rPr lang="fr-FR" sz="1400" dirty="0">
                <a:latin typeface="+mj-lt"/>
              </a:rPr>
              <a:t>le Président de la République </a:t>
            </a:r>
            <a:r>
              <a:rPr lang="fr-CG" sz="1400" dirty="0" err="1">
                <a:latin typeface="+mj-lt"/>
              </a:rPr>
              <a:t>Tshisekedi</a:t>
            </a:r>
            <a:r>
              <a:rPr lang="fr-CG" sz="1400">
                <a:latin typeface="+mj-lt"/>
              </a:rPr>
              <a:t> </a:t>
            </a:r>
            <a:r>
              <a:rPr lang="fr-FR" sz="1400">
                <a:latin typeface="+mj-lt"/>
              </a:rPr>
              <a:t>en </a:t>
            </a:r>
            <a:r>
              <a:rPr lang="fr-FR" sz="1400" dirty="0">
                <a:latin typeface="+mj-lt"/>
              </a:rPr>
              <a:t>juillet 2020.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Elle a son siège dans la Capitale, Kinshasa, mais a vocation à réguler les activités du secteur sur l’ensemble du pays. A ce titre, elle a déployé des antennes dans plusieurs provinces du pays.</a:t>
            </a:r>
            <a:endParaRPr lang="fr-CG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CG" sz="1200" dirty="0">
              <a:latin typeface="+mj-lt"/>
            </a:endParaRPr>
          </a:p>
          <a:p>
            <a:pPr algn="just" eaLnBrk="1" hangingPunct="1"/>
            <a:endParaRPr lang="en-US" altLang="fr-FR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1916" y="416153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b="1" dirty="0">
                <a:latin typeface="+mj-lt"/>
              </a:rPr>
              <a:t>Qui est le Régulateur énergétique en </a:t>
            </a:r>
            <a:r>
              <a:rPr lang="fr-FR" sz="3000" b="1" dirty="0" err="1">
                <a:latin typeface="+mj-lt"/>
              </a:rPr>
              <a:t>R.D.Congo</a:t>
            </a:r>
            <a:r>
              <a:rPr lang="fr-CG" sz="3000" b="1" dirty="0">
                <a:latin typeface="+mj-lt"/>
              </a:rPr>
              <a:t>?</a:t>
            </a:r>
            <a:endParaRPr lang="fr-FR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90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162B8-F32E-202B-F944-AED88EBF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19513B-E97B-E5F6-44FB-DA1A0093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373CF6-BA46-102B-DA9A-3C47E339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8" t="21549" r="4886" b="5173"/>
          <a:stretch/>
        </p:blipFill>
        <p:spPr>
          <a:xfrm>
            <a:off x="619419" y="462385"/>
            <a:ext cx="10951030" cy="58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524000" y="1697809"/>
            <a:ext cx="9144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endParaRPr lang="fr-CG" sz="1200" b="1" dirty="0">
              <a:latin typeface="+mj-lt"/>
            </a:endParaRPr>
          </a:p>
          <a:p>
            <a:pPr algn="just" eaLnBrk="1" hangingPunct="1"/>
            <a:r>
              <a:rPr lang="fr-FR" sz="1400" dirty="0">
                <a:latin typeface="+mj-lt"/>
              </a:rPr>
              <a:t>La Loi 14/011 relative au secteur de l’électricité et </a:t>
            </a:r>
            <a:r>
              <a:rPr lang="en-GB" sz="1400" dirty="0">
                <a:latin typeface="+mj-lt"/>
              </a:rPr>
              <a:t>le D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cret</a:t>
            </a:r>
            <a:r>
              <a:rPr lang="en-GB" sz="1400" dirty="0">
                <a:latin typeface="+mj-lt"/>
              </a:rPr>
              <a:t> 16/013 du 21 </a:t>
            </a:r>
            <a:r>
              <a:rPr lang="en-GB" sz="1400" dirty="0" err="1">
                <a:latin typeface="+mj-lt"/>
              </a:rPr>
              <a:t>avril</a:t>
            </a:r>
            <a:r>
              <a:rPr lang="en-GB" sz="1400" dirty="0">
                <a:latin typeface="+mj-lt"/>
              </a:rPr>
              <a:t> 2016 </a:t>
            </a:r>
            <a:r>
              <a:rPr lang="en-GB" sz="1400" dirty="0" err="1">
                <a:latin typeface="+mj-lt"/>
              </a:rPr>
              <a:t>portant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cr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ation</a:t>
            </a:r>
            <a:r>
              <a:rPr lang="en-GB" sz="1400" dirty="0">
                <a:latin typeface="+mj-lt"/>
              </a:rPr>
              <a:t> de </a:t>
            </a:r>
            <a:r>
              <a:rPr lang="en-GB" sz="1400" dirty="0" err="1">
                <a:latin typeface="+mj-lt"/>
              </a:rPr>
              <a:t>l’ARE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lui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assigne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vingt</a:t>
            </a:r>
            <a:r>
              <a:rPr lang="en-GB" sz="1400" dirty="0">
                <a:latin typeface="+mj-lt"/>
              </a:rPr>
              <a:t> (20) missions. </a:t>
            </a:r>
            <a:r>
              <a:rPr lang="en-GB" sz="1400" dirty="0" err="1">
                <a:latin typeface="+mj-lt"/>
              </a:rPr>
              <a:t>Celles</a:t>
            </a:r>
            <a:r>
              <a:rPr lang="en-GB" sz="1400" dirty="0">
                <a:latin typeface="+mj-lt"/>
              </a:rPr>
              <a:t>-ci </a:t>
            </a:r>
            <a:r>
              <a:rPr lang="en-GB" sz="1400" dirty="0" err="1">
                <a:latin typeface="+mj-lt"/>
              </a:rPr>
              <a:t>peuvent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être</a:t>
            </a:r>
            <a:r>
              <a:rPr lang="en-GB" sz="1400" dirty="0">
                <a:latin typeface="+mj-lt"/>
              </a:rPr>
              <a:t> regroup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es </a:t>
            </a:r>
            <a:r>
              <a:rPr lang="en-GB" sz="1400" dirty="0" err="1">
                <a:latin typeface="+mj-lt"/>
              </a:rPr>
              <a:t>en</a:t>
            </a:r>
            <a:r>
              <a:rPr lang="fr-CG" sz="1400" dirty="0">
                <a:latin typeface="+mj-lt"/>
              </a:rPr>
              <a:t> cinq grand groupes:</a:t>
            </a:r>
            <a:r>
              <a:rPr lang="en-GB" sz="1400" dirty="0">
                <a:latin typeface="+mj-lt"/>
              </a:rPr>
              <a:t> </a:t>
            </a:r>
            <a:endParaRPr lang="fr-FR" sz="14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fr-CG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dirty="0">
                <a:latin typeface="+mj-lt"/>
              </a:rPr>
              <a:t>R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ceptionner</a:t>
            </a:r>
            <a:r>
              <a:rPr lang="en-GB" sz="1400" dirty="0">
                <a:latin typeface="+mj-lt"/>
              </a:rPr>
              <a:t> et </a:t>
            </a:r>
            <a:r>
              <a:rPr lang="en-GB" sz="1400" dirty="0" err="1">
                <a:latin typeface="+mj-lt"/>
              </a:rPr>
              <a:t>traiter</a:t>
            </a:r>
            <a:r>
              <a:rPr lang="en-GB" sz="1400" dirty="0">
                <a:latin typeface="+mj-lt"/>
              </a:rPr>
              <a:t> les </a:t>
            </a:r>
            <a:r>
              <a:rPr lang="en-GB" sz="1400" dirty="0" err="1">
                <a:latin typeface="+mj-lt"/>
              </a:rPr>
              <a:t>demandes</a:t>
            </a:r>
            <a:r>
              <a:rPr lang="en-GB" sz="1400" dirty="0">
                <a:latin typeface="+mj-lt"/>
              </a:rPr>
              <a:t> de titres pour </a:t>
            </a:r>
            <a:r>
              <a:rPr lang="en-GB" sz="1400" dirty="0" err="1">
                <a:latin typeface="+mj-lt"/>
              </a:rPr>
              <a:t>exercer</a:t>
            </a:r>
            <a:r>
              <a:rPr lang="en-GB" sz="1400" dirty="0">
                <a:latin typeface="+mj-lt"/>
              </a:rPr>
              <a:t> dans </a:t>
            </a:r>
            <a:r>
              <a:rPr lang="en-GB" sz="1400" dirty="0" err="1">
                <a:latin typeface="+mj-lt"/>
              </a:rPr>
              <a:t>l’une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ou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l’autre</a:t>
            </a:r>
            <a:r>
              <a:rPr lang="en-GB" sz="1400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des quatre segments d’activités du secteur de l’électricité</a:t>
            </a:r>
            <a:r>
              <a:rPr lang="fr-CG" sz="1400" dirty="0">
                <a:latin typeface="+mj-lt"/>
              </a:rPr>
              <a:t> en R.D.Congo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Cet</a:t>
            </a:r>
            <a:r>
              <a:rPr lang="en-GB" sz="1400" dirty="0">
                <a:latin typeface="+mj-lt"/>
              </a:rPr>
              <a:t> examen </a:t>
            </a:r>
            <a:r>
              <a:rPr lang="en-GB" sz="1400" dirty="0" err="1">
                <a:latin typeface="+mj-lt"/>
              </a:rPr>
              <a:t>est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sanctionn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 par l’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mission d’un </a:t>
            </a:r>
            <a:r>
              <a:rPr lang="en-GB" sz="1400" dirty="0" err="1">
                <a:latin typeface="+mj-lt"/>
              </a:rPr>
              <a:t>avis</a:t>
            </a:r>
            <a:r>
              <a:rPr lang="en-GB" sz="1400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à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l’endroit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soit</a:t>
            </a:r>
            <a:r>
              <a:rPr lang="en-GB" sz="1400" dirty="0">
                <a:latin typeface="+mj-lt"/>
              </a:rPr>
              <a:t> du </a:t>
            </a:r>
            <a:r>
              <a:rPr lang="en-GB" sz="1400" dirty="0" err="1">
                <a:latin typeface="+mj-lt"/>
              </a:rPr>
              <a:t>Ministre</a:t>
            </a:r>
            <a:r>
              <a:rPr lang="en-GB" sz="1400" dirty="0">
                <a:latin typeface="+mj-lt"/>
              </a:rPr>
              <a:t> national </a:t>
            </a:r>
            <a:r>
              <a:rPr lang="en-GB" sz="1400" dirty="0" err="1">
                <a:latin typeface="+mj-lt"/>
              </a:rPr>
              <a:t>soit</a:t>
            </a:r>
            <a:r>
              <a:rPr lang="en-GB" sz="1400" dirty="0">
                <a:latin typeface="+mj-lt"/>
              </a:rPr>
              <a:t> d’un des </a:t>
            </a:r>
            <a:r>
              <a:rPr lang="en-GB" sz="1400" dirty="0" err="1">
                <a:latin typeface="+mj-lt"/>
              </a:rPr>
              <a:t>Gouverneurs</a:t>
            </a:r>
            <a:r>
              <a:rPr lang="en-GB" sz="1400" dirty="0">
                <a:latin typeface="+mj-lt"/>
              </a:rPr>
              <a:t> de province ;</a:t>
            </a: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dirty="0">
                <a:latin typeface="+mj-lt"/>
              </a:rPr>
              <a:t>Proc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der, par conciliation </a:t>
            </a:r>
            <a:r>
              <a:rPr lang="en-GB" sz="1400" dirty="0" err="1">
                <a:latin typeface="+mj-lt"/>
              </a:rPr>
              <a:t>ou</a:t>
            </a:r>
            <a:r>
              <a:rPr lang="en-GB" sz="1400" dirty="0">
                <a:latin typeface="+mj-lt"/>
              </a:rPr>
              <a:t> mediation, au </a:t>
            </a:r>
            <a:r>
              <a:rPr lang="en-GB" sz="1400" dirty="0" err="1">
                <a:latin typeface="+mj-lt"/>
              </a:rPr>
              <a:t>reglement</a:t>
            </a:r>
            <a:r>
              <a:rPr lang="en-GB" sz="1400" dirty="0">
                <a:latin typeface="+mj-lt"/>
              </a:rPr>
              <a:t> des diff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rends entre les op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rateurs</a:t>
            </a:r>
            <a:r>
              <a:rPr lang="en-GB" sz="1400" dirty="0">
                <a:latin typeface="+mj-lt"/>
              </a:rPr>
              <a:t> du </a:t>
            </a:r>
            <a:r>
              <a:rPr lang="en-GB" sz="1400" dirty="0" err="1">
                <a:latin typeface="+mj-lt"/>
              </a:rPr>
              <a:t>secteur</a:t>
            </a:r>
            <a:r>
              <a:rPr lang="en-GB" sz="1400" dirty="0">
                <a:latin typeface="+mj-lt"/>
              </a:rPr>
              <a:t> entre </a:t>
            </a:r>
            <a:r>
              <a:rPr lang="en-GB" sz="1400" dirty="0" err="1">
                <a:latin typeface="+mj-lt"/>
              </a:rPr>
              <a:t>eux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ou</a:t>
            </a:r>
            <a:r>
              <a:rPr lang="en-GB" sz="1400" dirty="0">
                <a:latin typeface="+mj-lt"/>
              </a:rPr>
              <a:t> entre </a:t>
            </a:r>
            <a:r>
              <a:rPr lang="en-GB" sz="1400" dirty="0" err="1">
                <a:latin typeface="+mj-lt"/>
              </a:rPr>
              <a:t>ceux</a:t>
            </a:r>
            <a:r>
              <a:rPr lang="en-GB" sz="1400" dirty="0">
                <a:latin typeface="+mj-lt"/>
              </a:rPr>
              <a:t>-ci et les </a:t>
            </a:r>
            <a:r>
              <a:rPr lang="en-GB" sz="1400" dirty="0" err="1">
                <a:latin typeface="+mj-lt"/>
              </a:rPr>
              <a:t>usagers</a:t>
            </a:r>
            <a:r>
              <a:rPr lang="en-GB" sz="1400" dirty="0">
                <a:latin typeface="+mj-lt"/>
              </a:rPr>
              <a:t> de </a:t>
            </a:r>
            <a:r>
              <a:rPr lang="en-GB" sz="1400" dirty="0" err="1">
                <a:latin typeface="+mj-lt"/>
              </a:rPr>
              <a:t>leurs</a:t>
            </a:r>
            <a:r>
              <a:rPr lang="en-GB" sz="1400" dirty="0">
                <a:latin typeface="+mj-lt"/>
              </a:rPr>
              <a:t> services. Il </a:t>
            </a:r>
            <a:r>
              <a:rPr lang="en-GB" sz="1400" dirty="0" err="1">
                <a:latin typeface="+mj-lt"/>
              </a:rPr>
              <a:t>s’agit</a:t>
            </a:r>
            <a:r>
              <a:rPr lang="en-GB" sz="1400" dirty="0">
                <a:latin typeface="+mj-lt"/>
              </a:rPr>
              <a:t> d’un </a:t>
            </a:r>
            <a:r>
              <a:rPr lang="en-GB" sz="1400" dirty="0" err="1">
                <a:latin typeface="+mj-lt"/>
              </a:rPr>
              <a:t>recours</a:t>
            </a:r>
            <a:r>
              <a:rPr lang="en-GB" sz="1400" dirty="0">
                <a:latin typeface="+mj-lt"/>
              </a:rPr>
              <a:t> pr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alable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avant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toute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sorte</a:t>
            </a:r>
            <a:r>
              <a:rPr lang="en-GB" sz="1400" dirty="0">
                <a:latin typeface="+mj-lt"/>
              </a:rPr>
              <a:t> de </a:t>
            </a:r>
            <a:r>
              <a:rPr lang="en-GB" sz="1400" dirty="0" err="1">
                <a:latin typeface="+mj-lt"/>
              </a:rPr>
              <a:t>saisine</a:t>
            </a:r>
            <a:r>
              <a:rPr lang="en-GB" sz="1400" dirty="0">
                <a:latin typeface="+mj-lt"/>
              </a:rPr>
              <a:t> des instances </a:t>
            </a:r>
            <a:r>
              <a:rPr lang="en-GB" sz="1400" dirty="0" err="1">
                <a:latin typeface="+mj-lt"/>
              </a:rPr>
              <a:t>judiciaires</a:t>
            </a:r>
            <a:r>
              <a:rPr lang="en-GB" sz="1400" dirty="0">
                <a:latin typeface="+mj-lt"/>
              </a:rPr>
              <a:t> ;</a:t>
            </a: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dirty="0">
                <a:latin typeface="+mj-lt"/>
              </a:rPr>
              <a:t>R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ceptionner</a:t>
            </a:r>
            <a:r>
              <a:rPr lang="en-GB" sz="1400" dirty="0">
                <a:latin typeface="+mj-lt"/>
              </a:rPr>
              <a:t> et </a:t>
            </a:r>
            <a:r>
              <a:rPr lang="en-GB" sz="1400" dirty="0" err="1">
                <a:latin typeface="+mj-lt"/>
              </a:rPr>
              <a:t>traiter</a:t>
            </a:r>
            <a:r>
              <a:rPr lang="en-GB" sz="1400" dirty="0">
                <a:latin typeface="+mj-lt"/>
              </a:rPr>
              <a:t> les </a:t>
            </a:r>
            <a:r>
              <a:rPr lang="en-GB" sz="1400" dirty="0" err="1">
                <a:latin typeface="+mj-lt"/>
              </a:rPr>
              <a:t>demandes</a:t>
            </a:r>
            <a:r>
              <a:rPr lang="en-GB" sz="1400" dirty="0">
                <a:latin typeface="+mj-lt"/>
              </a:rPr>
              <a:t> de d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termination des tariffs de vente de l’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lectricit</a:t>
            </a:r>
            <a:r>
              <a:rPr lang="fr-FR" sz="1400" dirty="0">
                <a:latin typeface="+mj-lt"/>
              </a:rPr>
              <a:t>é </a:t>
            </a:r>
            <a:r>
              <a:rPr lang="en-GB" sz="1400" dirty="0">
                <a:latin typeface="+mj-lt"/>
              </a:rPr>
              <a:t>;</a:t>
            </a: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dirty="0">
                <a:latin typeface="+mj-lt"/>
              </a:rPr>
              <a:t>Assurer </a:t>
            </a:r>
            <a:r>
              <a:rPr lang="en-GB" sz="1400" dirty="0" err="1">
                <a:latin typeface="+mj-lt"/>
              </a:rPr>
              <a:t>l’access</a:t>
            </a:r>
            <a:r>
              <a:rPr lang="en-GB" sz="1400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à</a:t>
            </a:r>
            <a:r>
              <a:rPr lang="en-GB" sz="1400" dirty="0">
                <a:latin typeface="+mj-lt"/>
              </a:rPr>
              <a:t> l’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lectricit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>
                <a:latin typeface="+mj-lt"/>
              </a:rPr>
              <a:t> dans des conditions 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quitable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promouvoir</a:t>
            </a:r>
            <a:r>
              <a:rPr lang="en-GB" sz="1400" dirty="0">
                <a:latin typeface="+mj-lt"/>
              </a:rPr>
              <a:t> les </a:t>
            </a:r>
            <a:r>
              <a:rPr lang="en-GB" sz="1400" dirty="0" err="1">
                <a:latin typeface="+mj-lt"/>
              </a:rPr>
              <a:t>investissements</a:t>
            </a:r>
            <a:r>
              <a:rPr lang="en-GB" sz="1400" dirty="0">
                <a:latin typeface="+mj-lt"/>
              </a:rPr>
              <a:t> dans le </a:t>
            </a:r>
            <a:r>
              <a:rPr lang="en-GB" sz="1400" dirty="0" err="1">
                <a:latin typeface="+mj-lt"/>
              </a:rPr>
              <a:t>secteur</a:t>
            </a:r>
            <a:r>
              <a:rPr lang="en-GB" sz="1400" dirty="0">
                <a:latin typeface="+mj-lt"/>
              </a:rPr>
              <a:t> et </a:t>
            </a:r>
            <a:r>
              <a:rPr lang="en-GB" sz="1400" dirty="0" err="1">
                <a:latin typeface="+mj-lt"/>
              </a:rPr>
              <a:t>l’offre</a:t>
            </a:r>
            <a:r>
              <a:rPr lang="en-GB" sz="1400" dirty="0">
                <a:latin typeface="+mj-lt"/>
              </a:rPr>
              <a:t> et la </a:t>
            </a:r>
            <a:r>
              <a:rPr lang="en-GB" sz="1400" dirty="0" err="1">
                <a:latin typeface="+mj-lt"/>
              </a:rPr>
              <a:t>qualité</a:t>
            </a:r>
            <a:r>
              <a:rPr lang="en-GB" sz="1400" dirty="0">
                <a:latin typeface="+mj-lt"/>
              </a:rPr>
              <a:t> de l’</a:t>
            </a:r>
            <a:r>
              <a:rPr lang="fr-FR" sz="1400" dirty="0">
                <a:latin typeface="+mj-lt"/>
              </a:rPr>
              <a:t>é</a:t>
            </a:r>
            <a:r>
              <a:rPr lang="en-GB" sz="1400" dirty="0" err="1">
                <a:latin typeface="+mj-lt"/>
              </a:rPr>
              <a:t>nergie</a:t>
            </a:r>
            <a:r>
              <a:rPr lang="en-GB" sz="1400" dirty="0">
                <a:latin typeface="+mj-lt"/>
              </a:rPr>
              <a:t> (</a:t>
            </a:r>
            <a:r>
              <a:rPr lang="fr-FR" sz="1400" dirty="0">
                <a:latin typeface="+mj-lt"/>
              </a:rPr>
              <a:t>application des principes et des règles de transparence, de libre concurrence, </a:t>
            </a:r>
            <a:r>
              <a:rPr lang="fr-FR" altLang="fr-FR" sz="1400" dirty="0">
                <a:latin typeface="+mj-lt"/>
              </a:rPr>
              <a:t>création d’un </a:t>
            </a:r>
            <a:r>
              <a:rPr lang="fr-CG" altLang="fr-FR" sz="1400" dirty="0">
                <a:latin typeface="+mj-lt"/>
              </a:rPr>
              <a:t>climat des affaires </a:t>
            </a:r>
            <a:r>
              <a:rPr lang="fr-FR" altLang="fr-FR" sz="1400" dirty="0">
                <a:latin typeface="+mj-lt"/>
              </a:rPr>
              <a:t>favorisant l’investissement</a:t>
            </a:r>
            <a:r>
              <a:rPr lang="fr-FR" sz="1400" dirty="0">
                <a:latin typeface="+mj-lt"/>
              </a:rPr>
              <a:t>) ;</a:t>
            </a:r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dirty="0">
                <a:latin typeface="+mj-lt"/>
              </a:rPr>
              <a:t>Assurer la police du </a:t>
            </a:r>
            <a:r>
              <a:rPr lang="en-GB" sz="1400" dirty="0" err="1">
                <a:latin typeface="+mj-lt"/>
              </a:rPr>
              <a:t>secteur</a:t>
            </a:r>
            <a:r>
              <a:rPr lang="en-GB" sz="1400" dirty="0">
                <a:latin typeface="+mj-lt"/>
              </a:rPr>
              <a:t> (</a:t>
            </a:r>
            <a:r>
              <a:rPr lang="fr-CG" sz="1400" dirty="0">
                <a:latin typeface="+mj-lt"/>
              </a:rPr>
              <a:t>contrôle </a:t>
            </a:r>
            <a:r>
              <a:rPr lang="en-GB" sz="1400" dirty="0">
                <a:latin typeface="+mj-lt"/>
              </a:rPr>
              <a:t>du respect des cahiers de charge du </a:t>
            </a:r>
            <a:r>
              <a:rPr lang="en-GB" sz="1400" dirty="0" err="1">
                <a:latin typeface="+mj-lt"/>
              </a:rPr>
              <a:t>secteur</a:t>
            </a:r>
            <a:r>
              <a:rPr lang="en-GB" sz="1400" dirty="0">
                <a:latin typeface="+mj-lt"/>
              </a:rPr>
              <a:t>, </a:t>
            </a:r>
            <a:r>
              <a:rPr lang="fr-FR" sz="1400" dirty="0">
                <a:latin typeface="+mj-lt"/>
              </a:rPr>
              <a:t>des standards et normes </a:t>
            </a:r>
            <a:r>
              <a:rPr lang="fr-CG" sz="1400" dirty="0">
                <a:latin typeface="+mj-lt"/>
              </a:rPr>
              <a:t>applicable</a:t>
            </a:r>
            <a:r>
              <a:rPr lang="fr-FR" sz="1400" dirty="0">
                <a:latin typeface="+mj-lt"/>
              </a:rPr>
              <a:t>s</a:t>
            </a:r>
            <a:r>
              <a:rPr lang="fr-CG" sz="1400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dans le secteur, des conditions émises par l’Autorité lors de la délivrance des titres, </a:t>
            </a:r>
            <a:r>
              <a:rPr lang="fr-FR" sz="1400" dirty="0" err="1">
                <a:latin typeface="+mj-lt"/>
              </a:rPr>
              <a:t>etc</a:t>
            </a:r>
            <a:r>
              <a:rPr lang="fr-FR" sz="1400" dirty="0">
                <a:latin typeface="+mj-lt"/>
              </a:rPr>
              <a:t>).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/>
            <a:r>
              <a:rPr lang="fr-FR" sz="1400" dirty="0">
                <a:latin typeface="+mj-lt"/>
              </a:rPr>
              <a:t>Le Régulateur </a:t>
            </a:r>
            <a:r>
              <a:rPr lang="fr-CG" sz="1400" dirty="0">
                <a:latin typeface="+mj-lt"/>
              </a:rPr>
              <a:t>constitu</a:t>
            </a:r>
            <a:r>
              <a:rPr lang="en-GB" sz="1400" dirty="0">
                <a:latin typeface="+mj-lt"/>
              </a:rPr>
              <a:t>e </a:t>
            </a:r>
            <a:r>
              <a:rPr lang="en-GB" sz="1400" dirty="0" err="1">
                <a:latin typeface="+mj-lt"/>
              </a:rPr>
              <a:t>ici</a:t>
            </a:r>
            <a:r>
              <a:rPr lang="fr-CG" sz="1400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un </a:t>
            </a:r>
            <a:r>
              <a:rPr lang="fr-CG" sz="1400" dirty="0">
                <a:latin typeface="+mj-lt"/>
              </a:rPr>
              <a:t>gage de </a:t>
            </a:r>
            <a:r>
              <a:rPr lang="fr-FR" sz="1400" dirty="0">
                <a:latin typeface="+mj-lt"/>
              </a:rPr>
              <a:t>rapports </a:t>
            </a:r>
            <a:r>
              <a:rPr lang="fr-FR" sz="1400" dirty="0" err="1">
                <a:latin typeface="+mj-lt"/>
              </a:rPr>
              <a:t>harmonis</a:t>
            </a:r>
            <a:r>
              <a:rPr lang="fr-CG" sz="1400" dirty="0">
                <a:latin typeface="+mj-lt"/>
              </a:rPr>
              <a:t>és </a:t>
            </a:r>
            <a:r>
              <a:rPr lang="fr-FR" sz="1400" dirty="0">
                <a:latin typeface="+mj-lt"/>
              </a:rPr>
              <a:t>entre les différents intervenants (acteurs institutionnels et non-institutionnels) dans le secteur de l’électricité</a:t>
            </a:r>
            <a:r>
              <a:rPr lang="fr-CG" sz="1400" dirty="0">
                <a:latin typeface="+mj-lt"/>
              </a:rPr>
              <a:t> en R.D.Congo</a:t>
            </a:r>
            <a:r>
              <a:rPr lang="fr-FR" sz="1400" dirty="0">
                <a:latin typeface="+mj-lt"/>
              </a:rPr>
              <a:t>.</a:t>
            </a:r>
          </a:p>
          <a:p>
            <a:pPr algn="just" eaLnBrk="1" hangingPunct="1"/>
            <a:endParaRPr lang="en-US" altLang="fr-FR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1916" y="416153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b="1" dirty="0">
                <a:latin typeface="+mj-lt"/>
              </a:rPr>
              <a:t>Les missions essentielles du Régulateur énergétique en </a:t>
            </a:r>
            <a:r>
              <a:rPr lang="fr-FR" sz="3000" b="1" dirty="0" err="1">
                <a:latin typeface="+mj-lt"/>
              </a:rPr>
              <a:t>R.D.Congo</a:t>
            </a:r>
            <a:r>
              <a:rPr lang="fr-CG" sz="3000" b="1" dirty="0">
                <a:latin typeface="+mj-lt"/>
              </a:rPr>
              <a:t>?</a:t>
            </a:r>
            <a:endParaRPr lang="fr-FR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5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9" name="Picture 6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0" name="Oval 6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G"/>
          </a:p>
        </p:txBody>
      </p:sp>
      <p:pic>
        <p:nvPicPr>
          <p:cNvPr id="131" name="Picture 6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2" name="Picture 7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G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4CCFDD-A16B-452B-F41E-6DC23CCA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2892347"/>
            <a:ext cx="3352375" cy="15000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</a:t>
            </a:r>
            <a:r>
              <a:rPr lang="fr-CG" sz="28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rganigramme</a:t>
            </a:r>
            <a:r>
              <a:rPr lang="fr-CG" sz="2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détaillé de la Direction Juridique de l’ARE RDC</a:t>
            </a:r>
            <a:endParaRPr lang="en-US" sz="28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6" name="Freeform: Shape 7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G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C344A8C1-D730-5ED0-2A83-5F095D414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60" y="1224501"/>
            <a:ext cx="6934417" cy="44209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41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711200" y="1329023"/>
            <a:ext cx="1069190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endParaRPr lang="en-US" altLang="fr-FR" sz="1400" dirty="0">
              <a:latin typeface="+mj-lt"/>
            </a:endParaRPr>
          </a:p>
          <a:p>
            <a:pPr algn="just" eaLnBrk="1" hangingPunct="1"/>
            <a:r>
              <a:rPr lang="en-US" altLang="fr-FR" sz="1400" dirty="0">
                <a:latin typeface="+mj-lt"/>
              </a:rPr>
              <a:t>Au sein de </a:t>
            </a:r>
            <a:r>
              <a:rPr lang="en-US" altLang="fr-FR" sz="1400" dirty="0" err="1">
                <a:latin typeface="+mj-lt"/>
              </a:rPr>
              <a:t>l’ARE</a:t>
            </a:r>
            <a:r>
              <a:rPr lang="en-US" altLang="fr-FR" sz="1400" dirty="0">
                <a:latin typeface="+mj-lt"/>
              </a:rPr>
              <a:t>, le </a:t>
            </a:r>
            <a:r>
              <a:rPr lang="en-US" altLang="fr-FR" sz="1400" dirty="0" err="1">
                <a:latin typeface="+mj-lt"/>
              </a:rPr>
              <a:t>juriste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1400" dirty="0" err="1">
                <a:latin typeface="+mj-lt"/>
              </a:rPr>
              <a:t>est</a:t>
            </a:r>
            <a:r>
              <a:rPr lang="en-US" altLang="fr-FR" sz="1400" dirty="0">
                <a:latin typeface="+mj-lt"/>
              </a:rPr>
              <a:t> la plaque </a:t>
            </a:r>
            <a:r>
              <a:rPr lang="en-US" altLang="fr-FR" sz="1400" dirty="0" err="1">
                <a:latin typeface="+mj-lt"/>
              </a:rPr>
              <a:t>tournante</a:t>
            </a:r>
            <a:r>
              <a:rPr lang="en-US" altLang="fr-FR" sz="1400" dirty="0">
                <a:latin typeface="+mj-lt"/>
              </a:rPr>
              <a:t> de cinq pr</a:t>
            </a:r>
            <a:r>
              <a:rPr lang="fr-FR" sz="1400" dirty="0">
                <a:latin typeface="+mj-lt"/>
              </a:rPr>
              <a:t>é</a:t>
            </a:r>
            <a:r>
              <a:rPr lang="en-US" altLang="fr-FR" sz="1400" dirty="0" err="1">
                <a:latin typeface="+mj-lt"/>
              </a:rPr>
              <a:t>rogatives</a:t>
            </a:r>
            <a:r>
              <a:rPr lang="en-US" altLang="fr-FR" sz="1400" dirty="0">
                <a:latin typeface="+mj-lt"/>
              </a:rPr>
              <a:t> </a:t>
            </a:r>
            <a:r>
              <a:rPr lang="en-US" altLang="fr-FR" sz="1400" dirty="0" err="1">
                <a:latin typeface="+mj-lt"/>
              </a:rPr>
              <a:t>essentielles</a:t>
            </a:r>
            <a:r>
              <a:rPr lang="en-US" altLang="fr-FR" sz="1400" dirty="0">
                <a:latin typeface="+mj-lt"/>
              </a:rPr>
              <a:t> de </a:t>
            </a:r>
            <a:r>
              <a:rPr lang="en-US" altLang="fr-FR" sz="1400" dirty="0" err="1">
                <a:latin typeface="+mj-lt"/>
              </a:rPr>
              <a:t>l’institution</a:t>
            </a:r>
            <a:r>
              <a:rPr lang="en-US" altLang="fr-FR" sz="1400" dirty="0">
                <a:latin typeface="+mj-lt"/>
              </a:rPr>
              <a:t> :	</a:t>
            </a:r>
          </a:p>
          <a:p>
            <a:pPr algn="just" eaLnBrk="1" hangingPunct="1"/>
            <a:endParaRPr lang="fr-FR" sz="1400" dirty="0">
              <a:latin typeface="+mj-lt"/>
            </a:endParaRPr>
          </a:p>
          <a:p>
            <a:pPr algn="just" eaLnBrk="1" hangingPunct="1"/>
            <a:endParaRPr lang="fr-CG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r>
              <a:rPr lang="en-GB" sz="1400" b="1" u="sng" dirty="0">
                <a:latin typeface="+mj-lt"/>
              </a:rPr>
              <a:t>En matière de </a:t>
            </a:r>
            <a:r>
              <a:rPr lang="en-GB" sz="1400" b="1" u="sng" dirty="0" err="1">
                <a:latin typeface="+mj-lt"/>
              </a:rPr>
              <a:t>règlement</a:t>
            </a:r>
            <a:r>
              <a:rPr lang="en-GB" sz="1400" b="1" u="sng" dirty="0">
                <a:latin typeface="+mj-lt"/>
              </a:rPr>
              <a:t> des diff</a:t>
            </a:r>
            <a:r>
              <a:rPr lang="fr-FR" sz="1400" b="1" u="sng" dirty="0">
                <a:latin typeface="+mj-lt"/>
              </a:rPr>
              <a:t>é</a:t>
            </a:r>
            <a:r>
              <a:rPr lang="en-GB" sz="1400" b="1" u="sng" dirty="0">
                <a:latin typeface="+mj-lt"/>
              </a:rPr>
              <a:t>rends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Au sein de l’ARE</a:t>
            </a:r>
            <a:r>
              <a:rPr lang="fr-CG" sz="1400" dirty="0">
                <a:latin typeface="+mj-lt"/>
              </a:rPr>
              <a:t> RDC</a:t>
            </a:r>
            <a:r>
              <a:rPr lang="fr-FR" sz="1400" dirty="0">
                <a:latin typeface="+mj-lt"/>
              </a:rPr>
              <a:t>, c’est le juriste qui conduit toute la procédure de règlement de différends. Ainsi, il veille à la régularité des procédures de règlement des différends (respect du contradictoire, des droits de la défense, des principes de motivation, d’application de la Loi, coordonne le déroulement des mesures d’instruction, etc. 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Il procède à la conciliation ou à l’arbitrage préalable des différends entre les opérateurs d’une part, et d'autre part entre fournisseurs et les consommateurs d'électricité, avant de saisir éventuellement la justice. Il préside les audiences.</a:t>
            </a:r>
          </a:p>
          <a:p>
            <a:pPr marL="457200" lvl="1" indent="0" algn="just" eaLnBrk="1" hangingPunct="1"/>
            <a:endParaRPr lang="en-GB" sz="1400" dirty="0">
              <a:latin typeface="+mj-lt"/>
            </a:endParaRPr>
          </a:p>
          <a:p>
            <a:pPr marL="457200" lvl="1" indent="0" algn="just" eaLnBrk="1" hangingPunct="1"/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 startAt="2"/>
            </a:pPr>
            <a:r>
              <a:rPr lang="en-GB" sz="1400" b="1" u="sng" dirty="0">
                <a:latin typeface="+mj-lt"/>
              </a:rPr>
              <a:t>En matière </a:t>
            </a:r>
            <a:r>
              <a:rPr lang="en-GB" sz="1400" b="1" u="sng" dirty="0" err="1">
                <a:latin typeface="+mj-lt"/>
              </a:rPr>
              <a:t>d’attribution</a:t>
            </a:r>
            <a:r>
              <a:rPr lang="en-GB" sz="1400" b="1" u="sng" dirty="0">
                <a:latin typeface="+mj-lt"/>
              </a:rPr>
              <a:t> de titres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Une fois les demandes de titre reçues à l’ARE</a:t>
            </a:r>
            <a:r>
              <a:rPr lang="fr-CG" sz="1400" dirty="0">
                <a:latin typeface="+mj-lt"/>
              </a:rPr>
              <a:t> RDC</a:t>
            </a:r>
            <a:r>
              <a:rPr lang="fr-FR" sz="1400" dirty="0">
                <a:latin typeface="+mj-lt"/>
              </a:rPr>
              <a:t> pour l’attribution des concessions, des licences, des autorisations, et des délégations à soumettre à l'autorité compétente, elles sont attribuées à un juriste qui se charge d’en coordonner l’analyse des éléments juridico-administratifs, économiques et techniques pour aboutir à l’émission des avis positif ou négatif à adresser à l’autorité compétente; rédiger les projets d’avis et/ou de contrats de concession/licence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C’est aussi le juriste qui vient en appui au conseiller en transaction pour assurer le respect des règles et procédures d’attribution des titres (concessions, licences et autorisations) à octroyer ;</a:t>
            </a:r>
          </a:p>
          <a:p>
            <a:pPr marL="857250" lvl="1" indent="-400050" algn="just" eaLnBrk="1" hangingPunct="1">
              <a:buFont typeface="+mj-lt"/>
              <a:buAutoNum type="romanLcPeriod"/>
            </a:pPr>
            <a:endParaRPr lang="en-GB" sz="1400" dirty="0">
              <a:latin typeface="+mj-lt"/>
            </a:endParaRPr>
          </a:p>
          <a:p>
            <a:pPr marL="457200" lvl="1" indent="0" algn="just" eaLnBrk="1" hangingPunct="1"/>
            <a:endParaRPr lang="en-GB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60785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latin typeface="Garamond" pitchFamily="18" charset="0"/>
              </a:rPr>
              <a:t>       </a:t>
            </a:r>
            <a:r>
              <a:rPr lang="fr-FR" sz="3000" b="1" dirty="0">
                <a:latin typeface="+mj-lt"/>
              </a:rPr>
              <a:t>Quel rôle joue le juriste au sein de l’ARE</a:t>
            </a:r>
          </a:p>
        </p:txBody>
      </p:sp>
    </p:spTree>
    <p:extLst>
      <p:ext uri="{BB962C8B-B14F-4D97-AF65-F5344CB8AC3E}">
        <p14:creationId xmlns:p14="http://schemas.microsoft.com/office/powerpoint/2010/main" val="140009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711200" y="1234139"/>
            <a:ext cx="1069190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endParaRPr lang="en-US" altLang="fr-FR" sz="1400" dirty="0">
              <a:latin typeface="+mj-lt"/>
            </a:endParaRPr>
          </a:p>
          <a:p>
            <a:pPr algn="just" eaLnBrk="1" hangingPunct="1"/>
            <a:r>
              <a:rPr lang="fr-CG" altLang="fr-FR" sz="1400" b="1" dirty="0">
                <a:latin typeface="+mj-lt"/>
              </a:rPr>
              <a:t>L</a:t>
            </a:r>
            <a:r>
              <a:rPr lang="en-US" altLang="fr-FR" sz="1400" b="1" dirty="0">
                <a:latin typeface="+mj-lt"/>
              </a:rPr>
              <a:t>e </a:t>
            </a:r>
            <a:r>
              <a:rPr lang="en-US" altLang="fr-FR" sz="1400" b="1" dirty="0" err="1">
                <a:latin typeface="+mj-lt"/>
              </a:rPr>
              <a:t>juriste</a:t>
            </a:r>
            <a:r>
              <a:rPr lang="en-US" altLang="fr-FR" sz="1400" b="1" dirty="0">
                <a:latin typeface="+mj-lt"/>
              </a:rPr>
              <a:t> de </a:t>
            </a:r>
            <a:r>
              <a:rPr lang="en-US" altLang="fr-FR" sz="1400" b="1" dirty="0" err="1">
                <a:latin typeface="+mj-lt"/>
              </a:rPr>
              <a:t>l’ARE</a:t>
            </a:r>
            <a:r>
              <a:rPr lang="fr-CG" altLang="fr-FR" sz="1400" b="1" dirty="0">
                <a:latin typeface="+mj-lt"/>
              </a:rPr>
              <a:t> </a:t>
            </a:r>
            <a:r>
              <a:rPr lang="en-US" altLang="fr-FR" sz="1400" b="1" dirty="0" err="1">
                <a:latin typeface="+mj-lt"/>
              </a:rPr>
              <a:t>est</a:t>
            </a:r>
            <a:r>
              <a:rPr lang="en-US" altLang="fr-FR" sz="1400" b="1" dirty="0">
                <a:latin typeface="+mj-lt"/>
              </a:rPr>
              <a:t> la plaque </a:t>
            </a:r>
            <a:r>
              <a:rPr lang="en-US" altLang="fr-FR" sz="1400" b="1" dirty="0" err="1">
                <a:latin typeface="+mj-lt"/>
              </a:rPr>
              <a:t>tournante</a:t>
            </a:r>
            <a:r>
              <a:rPr lang="en-US" altLang="fr-FR" sz="1400" b="1" dirty="0">
                <a:latin typeface="+mj-lt"/>
              </a:rPr>
              <a:t> de</a:t>
            </a:r>
            <a:r>
              <a:rPr lang="fr-CG" altLang="fr-FR" sz="1400" b="1" dirty="0">
                <a:latin typeface="+mj-lt"/>
              </a:rPr>
              <a:t>s</a:t>
            </a:r>
            <a:r>
              <a:rPr lang="en-US" altLang="fr-FR" sz="1400" b="1" dirty="0">
                <a:latin typeface="+mj-lt"/>
              </a:rPr>
              <a:t> cinq pr</a:t>
            </a:r>
            <a:r>
              <a:rPr lang="fr-FR" sz="1400" b="1" dirty="0">
                <a:latin typeface="+mj-lt"/>
              </a:rPr>
              <a:t>é</a:t>
            </a:r>
            <a:r>
              <a:rPr lang="en-US" altLang="fr-FR" sz="1400" b="1" dirty="0" err="1">
                <a:latin typeface="+mj-lt"/>
              </a:rPr>
              <a:t>rogatives</a:t>
            </a:r>
            <a:r>
              <a:rPr lang="en-US" altLang="fr-FR" sz="1400" b="1" dirty="0">
                <a:latin typeface="+mj-lt"/>
              </a:rPr>
              <a:t> </a:t>
            </a:r>
            <a:r>
              <a:rPr lang="en-US" altLang="fr-FR" sz="1400" b="1" dirty="0" err="1">
                <a:latin typeface="+mj-lt"/>
              </a:rPr>
              <a:t>essentielles</a:t>
            </a:r>
            <a:r>
              <a:rPr lang="en-US" altLang="fr-FR" sz="1400" b="1" dirty="0">
                <a:latin typeface="+mj-lt"/>
              </a:rPr>
              <a:t> de </a:t>
            </a:r>
            <a:r>
              <a:rPr lang="en-US" altLang="fr-FR" sz="1400" b="1" dirty="0" err="1">
                <a:latin typeface="+mj-lt"/>
              </a:rPr>
              <a:t>l’institution</a:t>
            </a:r>
            <a:r>
              <a:rPr lang="en-US" altLang="fr-FR" sz="1400" b="1" dirty="0">
                <a:latin typeface="+mj-lt"/>
              </a:rPr>
              <a:t> :	</a:t>
            </a:r>
          </a:p>
          <a:p>
            <a:pPr algn="just" eaLnBrk="1" hangingPunct="1"/>
            <a:endParaRPr lang="fr-FR" sz="1400" b="1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 startAt="3"/>
            </a:pPr>
            <a:r>
              <a:rPr lang="en-GB" sz="1400" b="1" u="sng" dirty="0">
                <a:latin typeface="+mj-lt"/>
              </a:rPr>
              <a:t>En matière de d</a:t>
            </a:r>
            <a:r>
              <a:rPr lang="fr-FR" sz="1400" b="1" u="sng" dirty="0">
                <a:latin typeface="+mj-lt"/>
              </a:rPr>
              <a:t>é</a:t>
            </a:r>
            <a:r>
              <a:rPr lang="en-GB" sz="1400" b="1" u="sng" dirty="0">
                <a:latin typeface="+mj-lt"/>
              </a:rPr>
              <a:t>termination de tariffs</a:t>
            </a:r>
          </a:p>
          <a:p>
            <a:pPr marL="457200" lvl="1" indent="0" algn="just" eaLnBrk="1" hangingPunct="1"/>
            <a:endParaRPr lang="fr-CG" sz="1400" dirty="0">
              <a:latin typeface="+mj-lt"/>
            </a:endParaRPr>
          </a:p>
          <a:p>
            <a:pPr marL="457200" lvl="1" indent="0" algn="just" eaLnBrk="1" hangingPunct="1"/>
            <a:r>
              <a:rPr lang="en-GB" sz="1400" dirty="0">
                <a:latin typeface="+mj-lt"/>
              </a:rPr>
              <a:t>Le </a:t>
            </a:r>
            <a:r>
              <a:rPr lang="en-GB" sz="1400" dirty="0" err="1">
                <a:latin typeface="+mj-lt"/>
              </a:rPr>
              <a:t>juriste</a:t>
            </a:r>
            <a:r>
              <a:rPr lang="fr-CG" sz="1400" dirty="0">
                <a:latin typeface="+mj-lt"/>
              </a:rPr>
              <a:t> de l’ARE RDC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vient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appui</a:t>
            </a:r>
            <a:r>
              <a:rPr lang="en-GB" sz="1400" dirty="0">
                <a:latin typeface="+mj-lt"/>
              </a:rPr>
              <a:t> à la Direction des affaires </a:t>
            </a:r>
            <a:r>
              <a:rPr lang="en-GB" sz="1400" dirty="0" err="1">
                <a:latin typeface="+mj-lt"/>
              </a:rPr>
              <a:t>économiques</a:t>
            </a:r>
            <a:r>
              <a:rPr lang="en-GB" sz="1400" dirty="0">
                <a:latin typeface="+mj-lt"/>
              </a:rPr>
              <a:t> et </a:t>
            </a:r>
            <a:r>
              <a:rPr lang="en-GB" sz="1400" dirty="0" err="1">
                <a:latin typeface="+mj-lt"/>
              </a:rPr>
              <a:t>tarifaires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lors</a:t>
            </a:r>
            <a:r>
              <a:rPr lang="en-GB" sz="1400" dirty="0">
                <a:latin typeface="+mj-lt"/>
              </a:rPr>
              <a:t> de </a:t>
            </a:r>
            <a:r>
              <a:rPr lang="en-GB" sz="1400" dirty="0" err="1">
                <a:latin typeface="+mj-lt"/>
              </a:rPr>
              <a:t>l’étude</a:t>
            </a:r>
            <a:r>
              <a:rPr lang="en-GB" sz="1400" dirty="0">
                <a:latin typeface="+mj-lt"/>
              </a:rPr>
              <a:t> des </a:t>
            </a:r>
            <a:r>
              <a:rPr lang="en-GB" sz="1400" dirty="0" err="1">
                <a:latin typeface="+mj-lt"/>
              </a:rPr>
              <a:t>demandes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d’avis</a:t>
            </a:r>
            <a:r>
              <a:rPr lang="en-GB" sz="1400" dirty="0">
                <a:latin typeface="+mj-lt"/>
              </a:rPr>
              <a:t> tari</a:t>
            </a:r>
            <a:r>
              <a:rPr lang="fr-CG" sz="1400" dirty="0">
                <a:latin typeface="+mj-lt"/>
              </a:rPr>
              <a:t>f</a:t>
            </a:r>
            <a:r>
              <a:rPr lang="en-GB" sz="1400" dirty="0" err="1">
                <a:latin typeface="+mj-lt"/>
              </a:rPr>
              <a:t>aires</a:t>
            </a:r>
            <a:r>
              <a:rPr lang="en-GB" sz="1400" dirty="0">
                <a:latin typeface="+mj-lt"/>
              </a:rPr>
              <a:t> à </a:t>
            </a:r>
            <a:r>
              <a:rPr lang="en-GB" sz="1400" dirty="0" err="1">
                <a:latin typeface="+mj-lt"/>
              </a:rPr>
              <a:t>transmettre</a:t>
            </a:r>
            <a:r>
              <a:rPr lang="en-GB" sz="1400" dirty="0">
                <a:latin typeface="+mj-lt"/>
              </a:rPr>
              <a:t> aux </a:t>
            </a:r>
            <a:r>
              <a:rPr lang="en-GB" sz="1400" dirty="0" err="1">
                <a:latin typeface="+mj-lt"/>
              </a:rPr>
              <a:t>Ministres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ayant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l’Economie</a:t>
            </a:r>
            <a:r>
              <a:rPr lang="en-GB" sz="1400" dirty="0">
                <a:latin typeface="+mj-lt"/>
              </a:rPr>
              <a:t> et </a:t>
            </a:r>
            <a:r>
              <a:rPr lang="en-GB" sz="1400" dirty="0" err="1">
                <a:latin typeface="+mj-lt"/>
              </a:rPr>
              <a:t>l’Electricité</a:t>
            </a:r>
            <a:r>
              <a:rPr lang="en-GB" sz="1400" dirty="0">
                <a:latin typeface="+mj-lt"/>
              </a:rPr>
              <a:t> dans </a:t>
            </a:r>
            <a:r>
              <a:rPr lang="en-GB" sz="1400" dirty="0" err="1">
                <a:latin typeface="+mj-lt"/>
              </a:rPr>
              <a:t>leurs</a:t>
            </a:r>
            <a:r>
              <a:rPr lang="en-GB" sz="1400" dirty="0">
                <a:latin typeface="+mj-lt"/>
              </a:rPr>
              <a:t> attributions</a:t>
            </a:r>
            <a:r>
              <a:rPr lang="fr-CG" sz="1400" dirty="0">
                <a:latin typeface="+mj-lt"/>
              </a:rPr>
              <a:t>, étape obligatoire de la fixation du tarif de vente de l’électricité en </a:t>
            </a:r>
            <a:r>
              <a:rPr lang="fr-CG" sz="1400" dirty="0" err="1">
                <a:latin typeface="+mj-lt"/>
              </a:rPr>
              <a:t>R.D.Congo</a:t>
            </a:r>
            <a:r>
              <a:rPr lang="en-GB" sz="1400" dirty="0">
                <a:latin typeface="+mj-lt"/>
              </a:rPr>
              <a:t>.</a:t>
            </a:r>
          </a:p>
          <a:p>
            <a:pPr marL="457200" lvl="1" indent="0" algn="just" eaLnBrk="1" hangingPunct="1"/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 startAt="4"/>
            </a:pPr>
            <a:r>
              <a:rPr lang="en-GB" sz="1400" b="1" u="sng" dirty="0">
                <a:latin typeface="+mj-lt"/>
              </a:rPr>
              <a:t>En matière de police du </a:t>
            </a:r>
            <a:r>
              <a:rPr lang="en-GB" sz="1400" b="1" u="sng" dirty="0" err="1">
                <a:latin typeface="+mj-lt"/>
              </a:rPr>
              <a:t>secteur</a:t>
            </a:r>
            <a:endParaRPr lang="en-GB" sz="1400" b="1" u="sng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 startAt="4"/>
            </a:pPr>
            <a:endParaRPr lang="en-GB" sz="1400" dirty="0">
              <a:latin typeface="+mj-lt"/>
            </a:endParaRPr>
          </a:p>
          <a:p>
            <a:pPr lvl="1" algn="just" eaLnBrk="1" hangingPunct="1">
              <a:buFontTx/>
              <a:buChar char="-"/>
            </a:pPr>
            <a:r>
              <a:rPr lang="fr-CG" sz="1400" dirty="0">
                <a:latin typeface="+mj-lt"/>
              </a:rPr>
              <a:t>De manière général, </a:t>
            </a:r>
            <a:r>
              <a:rPr lang="fr-FR" sz="1400" dirty="0">
                <a:latin typeface="+mj-lt"/>
              </a:rPr>
              <a:t>Veiller au respect des droits et obligations de tous les acteurs du secteur (opérateurs, usagers, prestataires et tiers);</a:t>
            </a:r>
          </a:p>
          <a:p>
            <a:pPr lvl="1" algn="just" eaLnBrk="1" hangingPunct="1">
              <a:buFontTx/>
              <a:buChar char="-"/>
            </a:pPr>
            <a:r>
              <a:rPr lang="fr-FR" sz="1400" dirty="0">
                <a:latin typeface="+mj-lt"/>
              </a:rPr>
              <a:t>Assurer le contrôle de l'application des clauses des contrats de concession, de licence d’autorisation ainsi que des cahiers de charges à travers des missions de suivi et de vérification ; 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- Proposer des sanctions à l’Autorité compétente et veiller à l’application de celles qui sont effectivement prises par l’Autorité compétente </a:t>
            </a:r>
            <a:r>
              <a:rPr lang="fr-CG" sz="1400" dirty="0">
                <a:latin typeface="+mj-lt"/>
              </a:rPr>
              <a:t>, Il peut toutefois prendre des mesures conservatoires, en attendant le remède définitif.</a:t>
            </a:r>
            <a:endParaRPr lang="fr-FR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 startAt="5"/>
            </a:pPr>
            <a:r>
              <a:rPr lang="en-GB" sz="1400" b="1" u="sng" dirty="0" err="1">
                <a:latin typeface="+mj-lt"/>
              </a:rPr>
              <a:t>Conseiller</a:t>
            </a:r>
            <a:r>
              <a:rPr lang="en-GB" sz="1400" b="1" u="sng" dirty="0">
                <a:latin typeface="+mj-lt"/>
              </a:rPr>
              <a:t> </a:t>
            </a:r>
            <a:r>
              <a:rPr lang="en-GB" sz="1400" b="1" u="sng" dirty="0" err="1">
                <a:latin typeface="+mj-lt"/>
              </a:rPr>
              <a:t>juridique</a:t>
            </a:r>
            <a:r>
              <a:rPr lang="en-GB" sz="1400" b="1" u="sng" dirty="0">
                <a:latin typeface="+mj-lt"/>
              </a:rPr>
              <a:t> interne de la Direction G</a:t>
            </a:r>
            <a:r>
              <a:rPr lang="fr-FR" sz="1400" b="1" u="sng" dirty="0">
                <a:latin typeface="+mj-lt"/>
              </a:rPr>
              <a:t>é</a:t>
            </a:r>
            <a:r>
              <a:rPr lang="en-GB" sz="1400" b="1" u="sng" dirty="0">
                <a:latin typeface="+mj-lt"/>
              </a:rPr>
              <a:t>n</a:t>
            </a:r>
            <a:r>
              <a:rPr lang="fr-FR" sz="1400" b="1" u="sng" dirty="0">
                <a:latin typeface="+mj-lt"/>
              </a:rPr>
              <a:t>é</a:t>
            </a:r>
            <a:r>
              <a:rPr lang="en-GB" sz="1400" b="1" u="sng" dirty="0">
                <a:latin typeface="+mj-lt"/>
              </a:rPr>
              <a:t>rale</a:t>
            </a:r>
          </a:p>
          <a:p>
            <a:pPr marL="457200" lvl="1" indent="0" algn="just" eaLnBrk="1" hangingPunct="1"/>
            <a:endParaRPr lang="fr-CG" sz="1400" dirty="0">
              <a:latin typeface="+mj-lt"/>
            </a:endParaRP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Ce rôle est plutôt transversal. A ce titre, le Juriste au sein du Régulateur de l’électricité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entre en contact avec les autres directions (ou départements) dont la participation est requise pour le traitement d’un dossier en vue d’assurer une collaboration de service harmonieuse ;</a:t>
            </a: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Il conseille les ressources humaines sur la bonne marche à suivre, avant de consulter les avocats</a:t>
            </a:r>
          </a:p>
          <a:p>
            <a:pPr marL="857250" lvl="1" indent="-400050" algn="just" eaLnBrk="1" hangingPunct="1">
              <a:buFont typeface="+mj-lt"/>
              <a:buAutoNum type="romanLcPeriod"/>
            </a:pPr>
            <a:endParaRPr lang="en-GB" sz="1400" dirty="0">
              <a:latin typeface="+mj-lt"/>
            </a:endParaRPr>
          </a:p>
          <a:p>
            <a:pPr marL="857250" lvl="1" indent="-400050" algn="just" eaLnBrk="1" hangingPunct="1">
              <a:buFont typeface="+mj-lt"/>
              <a:buAutoNum type="romanLcPeriod"/>
            </a:pPr>
            <a:endParaRPr lang="en-GB" sz="1400" dirty="0">
              <a:latin typeface="+mj-lt"/>
            </a:endParaRPr>
          </a:p>
          <a:p>
            <a:pPr marL="457200" lvl="1" indent="0" algn="just" eaLnBrk="1" hangingPunct="1"/>
            <a:r>
              <a:rPr lang="fr-FR" sz="1400" dirty="0">
                <a:latin typeface="+mj-lt"/>
              </a:rPr>
              <a:t>	</a:t>
            </a:r>
          </a:p>
          <a:p>
            <a:pPr marL="457200" lvl="1" indent="0" algn="just" eaLnBrk="1" hangingPunct="1"/>
            <a:endParaRPr lang="fr-FR" sz="1400" dirty="0">
              <a:latin typeface="+mj-lt"/>
            </a:endParaRPr>
          </a:p>
          <a:p>
            <a:pPr marL="457200" lvl="1" indent="0" algn="just" eaLnBrk="1" hangingPunct="1"/>
            <a:endParaRPr lang="en-GB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60785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latin typeface="Garamond" pitchFamily="18" charset="0"/>
              </a:rPr>
              <a:t>       </a:t>
            </a:r>
            <a:r>
              <a:rPr lang="fr-CG" sz="3000" b="1" dirty="0">
                <a:latin typeface="+mj-lt"/>
              </a:rPr>
              <a:t>R</a:t>
            </a:r>
            <a:r>
              <a:rPr lang="fr-FR" sz="3000" b="1" dirty="0" err="1">
                <a:latin typeface="+mj-lt"/>
              </a:rPr>
              <a:t>ôle</a:t>
            </a:r>
            <a:r>
              <a:rPr lang="fr-FR" sz="3000" b="1" dirty="0">
                <a:latin typeface="+mj-lt"/>
              </a:rPr>
              <a:t> </a:t>
            </a:r>
            <a:r>
              <a:rPr lang="fr-CG" sz="3000" b="1" dirty="0">
                <a:latin typeface="+mj-lt"/>
              </a:rPr>
              <a:t>du </a:t>
            </a:r>
            <a:r>
              <a:rPr lang="fr-FR" sz="3000" b="1" dirty="0">
                <a:latin typeface="+mj-lt"/>
              </a:rPr>
              <a:t>juriste au sein de l’ARE</a:t>
            </a:r>
          </a:p>
        </p:txBody>
      </p:sp>
    </p:spTree>
    <p:extLst>
      <p:ext uri="{BB962C8B-B14F-4D97-AF65-F5344CB8AC3E}">
        <p14:creationId xmlns:p14="http://schemas.microsoft.com/office/powerpoint/2010/main" val="302248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827" y="691459"/>
            <a:ext cx="10543142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b="1" dirty="0">
              <a:latin typeface="Century" pitchFamily="18" charset="0"/>
              <a:ea typeface="Calibri"/>
              <a:cs typeface="Times New Roman"/>
            </a:endParaRPr>
          </a:p>
          <a:p>
            <a:pPr marL="533400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latin typeface="Century" pitchFamily="18" charset="0"/>
                <a:ea typeface="Calibri"/>
                <a:cs typeface="Times New Roman"/>
              </a:rPr>
              <a:t> </a:t>
            </a:r>
            <a:endParaRPr lang="fr-FR" b="1" dirty="0">
              <a:latin typeface="Century" pitchFamily="18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634" y="1582863"/>
            <a:ext cx="987111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FR" sz="1400" b="1" u="sng" dirty="0">
              <a:latin typeface="+mj-lt"/>
              <a:ea typeface="MS PGothic" panose="020B0600070205080204" pitchFamily="34" charset="-128"/>
            </a:endParaRPr>
          </a:p>
          <a:p>
            <a:pPr lvl="0" algn="ctr"/>
            <a:endParaRPr lang="fr-FR" sz="1400" b="1" u="sng" dirty="0">
              <a:latin typeface="+mj-lt"/>
              <a:ea typeface="MS PGothic" panose="020B0600070205080204" pitchFamily="34" charset="-128"/>
            </a:endParaRPr>
          </a:p>
          <a:p>
            <a:pPr lvl="0"/>
            <a:r>
              <a:rPr lang="fr-FR" sz="1400" dirty="0">
                <a:latin typeface="+mj-lt"/>
                <a:ea typeface="MS PGothic" panose="020B0600070205080204" pitchFamily="34" charset="-128"/>
              </a:rPr>
              <a:t>L’ARE RDC est encore une jeune institution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, mais e</a:t>
            </a:r>
            <a:r>
              <a:rPr lang="fr-FR" sz="1400" dirty="0" err="1">
                <a:latin typeface="+mj-lt"/>
                <a:ea typeface="MS PGothic" panose="020B0600070205080204" pitchFamily="34" charset="-128"/>
              </a:rPr>
              <a:t>lle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travaille sans relâche pour l’amélioration de ce secteur d’activités essentielles à l’économie et au bien-être social des populations.</a:t>
            </a:r>
          </a:p>
          <a:p>
            <a:pPr lvl="0"/>
            <a:endParaRPr lang="fr-FR" sz="1400" dirty="0">
              <a:latin typeface="+mj-lt"/>
              <a:ea typeface="MS PGothic" panose="020B0600070205080204" pitchFamily="34" charset="-128"/>
            </a:endParaRPr>
          </a:p>
          <a:p>
            <a:pPr lvl="0"/>
            <a:r>
              <a:rPr lang="fr-FR" sz="1400" dirty="0">
                <a:latin typeface="+mj-lt"/>
                <a:ea typeface="MS PGothic" panose="020B0600070205080204" pitchFamily="34" charset="-128"/>
              </a:rPr>
              <a:t>Le rôle du juriste au sein de cette institution est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essentiel et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transversal. </a:t>
            </a:r>
            <a:endParaRPr lang="fr-CG" sz="1400" dirty="0">
              <a:latin typeface="+mj-lt"/>
              <a:ea typeface="MS PGothic" panose="020B0600070205080204" pitchFamily="34" charset="-128"/>
            </a:endParaRPr>
          </a:p>
          <a:p>
            <a:pPr lvl="0"/>
            <a:endParaRPr lang="fr-CG" sz="1400" dirty="0">
              <a:latin typeface="+mj-lt"/>
              <a:ea typeface="MS PGothic" panose="020B0600070205080204" pitchFamily="34" charset="-128"/>
            </a:endParaRPr>
          </a:p>
          <a:p>
            <a:pPr lvl="0"/>
            <a:r>
              <a:rPr lang="fr-CG" sz="1400" dirty="0">
                <a:latin typeface="+mj-lt"/>
                <a:ea typeface="MS PGothic" panose="020B0600070205080204" pitchFamily="34" charset="-128"/>
              </a:rPr>
              <a:t>Dans la régulation de l’électricité, le juriste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est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un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spécialiste du droit appliqué au secteur spécifique de l’électricité.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Ainsi, le juriste participe à toutes les étapes de l’activité de régulation du secteur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fr-CG" sz="1400" dirty="0">
                <a:latin typeface="+mj-lt"/>
                <a:ea typeface="MS PGothic" panose="020B0600070205080204" pitchFamily="34" charset="-128"/>
              </a:rPr>
              <a:t>en partant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de la détermination des normes et des règles du jeu (il est le conseiller juridique et technique des Autorités compétentes pour l’attribution des titres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 ou l’imposition des sanctions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), </a:t>
            </a:r>
            <a:endParaRPr lang="fr-CG" sz="1400" dirty="0">
              <a:latin typeface="+mj-lt"/>
              <a:ea typeface="MS PGothic" panose="020B0600070205080204" pitchFamily="34" charset="-128"/>
            </a:endParaRPr>
          </a:p>
          <a:p>
            <a:pPr marL="285750" lvl="0" indent="-285750">
              <a:buFontTx/>
              <a:buChar char="-"/>
            </a:pPr>
            <a:r>
              <a:rPr lang="fr-CG" sz="1400" dirty="0">
                <a:latin typeface="+mj-lt"/>
                <a:ea typeface="MS PGothic" panose="020B0600070205080204" pitchFamily="34" charset="-128"/>
              </a:rPr>
              <a:t>en passant par l’analyse des demandes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d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e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titre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s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par les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opérateurs du secteur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et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la détermination du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coût de vente de l’ électricité, </a:t>
            </a:r>
            <a:endParaRPr lang="fr-CG" sz="1400" dirty="0">
              <a:latin typeface="+mj-lt"/>
              <a:ea typeface="MS PGothic" panose="020B0600070205080204" pitchFamily="34" charset="-128"/>
            </a:endParaRPr>
          </a:p>
          <a:p>
            <a:pPr marL="285750" lvl="0" indent="-285750">
              <a:buFontTx/>
              <a:buChar char="-"/>
            </a:pPr>
            <a:r>
              <a:rPr lang="fr-CG" sz="1400" dirty="0">
                <a:latin typeface="+mj-lt"/>
                <a:ea typeface="MS PGothic" panose="020B0600070205080204" pitchFamily="34" charset="-128"/>
              </a:rPr>
              <a:t>ainsi que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le contrôle du respect par les acteurs de ces règles établies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en-US" sz="1400" dirty="0">
                <a:latin typeface="+mj-lt"/>
                <a:ea typeface="MS PGothic" panose="020B0600070205080204" pitchFamily="34" charset="-128"/>
              </a:rPr>
              <a:t>E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t l</a:t>
            </a:r>
            <a:r>
              <a:rPr lang="fr-FR" sz="1400" dirty="0" err="1">
                <a:latin typeface="+mj-lt"/>
                <a:ea typeface="MS PGothic" panose="020B0600070205080204" pitchFamily="34" charset="-128"/>
              </a:rPr>
              <a:t>orsque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les litiges surviennent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 entre les parties prenantes du secteur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, c’est encore 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ce même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juriste </a:t>
            </a:r>
            <a:r>
              <a:rPr lang="fr-FR" sz="1400" dirty="0" err="1">
                <a:latin typeface="+mj-lt"/>
                <a:ea typeface="MS PGothic" panose="020B0600070205080204" pitchFamily="34" charset="-128"/>
              </a:rPr>
              <a:t>qu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i a la charge de régler les 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différend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s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 ainsi né</a:t>
            </a:r>
            <a:r>
              <a:rPr lang="fr-CG" sz="1400" dirty="0">
                <a:latin typeface="+mj-lt"/>
                <a:ea typeface="MS PGothic" panose="020B0600070205080204" pitchFamily="34" charset="-128"/>
              </a:rPr>
              <a:t>s</a:t>
            </a:r>
            <a:r>
              <a:rPr lang="fr-FR" sz="1400" dirty="0">
                <a:latin typeface="+mj-lt"/>
                <a:ea typeface="MS PGothic" panose="020B0600070205080204" pitchFamily="34" charset="-128"/>
              </a:rPr>
              <a:t>.</a:t>
            </a:r>
          </a:p>
          <a:p>
            <a:pPr lvl="0"/>
            <a:endParaRPr lang="fr-FR" sz="1400" dirty="0">
              <a:latin typeface="+mj-lt"/>
              <a:ea typeface="MS PGothic" panose="020B0600070205080204" pitchFamily="34" charset="-128"/>
            </a:endParaRPr>
          </a:p>
          <a:p>
            <a:pPr lvl="0"/>
            <a:endParaRPr lang="fr-FR" sz="2400" b="1" dirty="0">
              <a:latin typeface="Century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C16DD99-2776-1865-E522-B1BD87639EE6}"/>
              </a:ext>
            </a:extLst>
          </p:cNvPr>
          <p:cNvSpPr txBox="1"/>
          <p:nvPr/>
        </p:nvSpPr>
        <p:spPr>
          <a:xfrm>
            <a:off x="1524000" y="560785"/>
            <a:ext cx="914400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b="1" dirty="0">
                <a:latin typeface="+mj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81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144258"/>
            <a:ext cx="9144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sq" cmpd="sng"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b="1" dirty="0">
                <a:latin typeface="Garamond" pitchFamily="18" charset="0"/>
              </a:rPr>
              <a:t>Merci !!! </a:t>
            </a:r>
            <a:r>
              <a:rPr lang="fr-FR" sz="4800" b="1" dirty="0">
                <a:latin typeface="Garamond" pitchFamily="18" charset="0"/>
                <a:sym typeface="Wingdings" panose="05000000000000000000" pitchFamily="2" charset="2"/>
              </a:rPr>
              <a:t> </a:t>
            </a:r>
            <a:endParaRPr lang="fr-FR" sz="4800" b="1" dirty="0">
              <a:latin typeface="Garamond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43705"/>
              </p:ext>
            </p:extLst>
          </p:nvPr>
        </p:nvGraphicFramePr>
        <p:xfrm>
          <a:off x="1485849" y="380047"/>
          <a:ext cx="3016713" cy="177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4724179" progId="AcroExch.Document.7">
                  <p:embed/>
                </p:oleObj>
              </mc:Choice>
              <mc:Fallback>
                <p:oleObj name="Acrobat Document" r:id="rId2" imgW="8020012" imgH="4724179" progId="AcroExch.Document.7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849" y="380047"/>
                        <a:ext cx="3016713" cy="177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DED64372-E128-1492-0A60-48715A27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07" y="5502845"/>
            <a:ext cx="9156986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3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7315</TotalTime>
  <Words>1307</Words>
  <Application>Microsoft Office PowerPoint</Application>
  <PresentationFormat>Grand écran</PresentationFormat>
  <Paragraphs>82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</vt:lpstr>
      <vt:lpstr>Century Gothic</vt:lpstr>
      <vt:lpstr>Garamond</vt:lpstr>
      <vt:lpstr>Wingdings</vt:lpstr>
      <vt:lpstr>Wingdings 3</vt:lpstr>
      <vt:lpstr>Ion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Organigramme détaillé de la Direction Juridique de l’ARE RDC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Marco KUYU</cp:lastModifiedBy>
  <cp:revision>84</cp:revision>
  <cp:lastPrinted>2024-04-30T11:57:36Z</cp:lastPrinted>
  <dcterms:created xsi:type="dcterms:W3CDTF">2022-07-27T10:33:40Z</dcterms:created>
  <dcterms:modified xsi:type="dcterms:W3CDTF">2024-05-03T08:24:56Z</dcterms:modified>
</cp:coreProperties>
</file>