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732" r:id="rId2"/>
    <p:sldId id="590" r:id="rId3"/>
    <p:sldId id="731" r:id="rId4"/>
    <p:sldId id="503" r:id="rId5"/>
    <p:sldId id="505" r:id="rId6"/>
    <p:sldId id="487" r:id="rId7"/>
    <p:sldId id="488" r:id="rId8"/>
    <p:sldId id="496" r:id="rId9"/>
    <p:sldId id="277" r:id="rId10"/>
    <p:sldId id="504" r:id="rId11"/>
    <p:sldId id="278" r:id="rId12"/>
    <p:sldId id="279" r:id="rId13"/>
    <p:sldId id="256" r:id="rId14"/>
    <p:sldId id="275" r:id="rId15"/>
    <p:sldId id="276" r:id="rId16"/>
    <p:sldId id="280" r:id="rId17"/>
    <p:sldId id="281" r:id="rId18"/>
    <p:sldId id="282" r:id="rId19"/>
    <p:sldId id="283" r:id="rId20"/>
    <p:sldId id="502" r:id="rId21"/>
    <p:sldId id="733" r:id="rId22"/>
    <p:sldId id="339"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5853"/>
  </p:normalViewPr>
  <p:slideViewPr>
    <p:cSldViewPr snapToGrid="0">
      <p:cViewPr varScale="1">
        <p:scale>
          <a:sx n="106" d="100"/>
          <a:sy n="106" d="100"/>
        </p:scale>
        <p:origin x="7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INGENIEUR-CONSEILS\ARE%20BENIN\CNR%20ARE\CEB\ProdAchatsVentes\ProdAchatsVentes%202014.xl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INGENIEUR-CONSEILS\ARE%20BENIN\CNR%20ARE\CEB\ProdAchatsVentes\DONNEES%202016_2022\ProdAchatsVentes%202019-clean.xls"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INGENIEUR-CONSEILS\ARE%20BENIN\CNR%20ARE\CEB\ProdAchatsVentes\DONNEES%202016_2022\ProdAchatsVentes%202022%20-Clean.xls"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FR"/>
              <a:t>SOURCES EN 2014</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spPr>
            <a:solidFill>
              <a:schemeClr val="accent1"/>
            </a:solidFill>
            <a:ln>
              <a:noFill/>
            </a:ln>
            <a:effectLst/>
          </c:spPr>
          <c:invertIfNegative val="0"/>
          <c:cat>
            <c:strRef>
              <c:f>ImportsAchatsProd!$G$36:$G$47</c:f>
              <c:strCache>
                <c:ptCount val="12"/>
                <c:pt idx="0">
                  <c:v>CIE</c:v>
                </c:pt>
                <c:pt idx="1">
                  <c:v>TCN</c:v>
                </c:pt>
                <c:pt idx="2">
                  <c:v>VRA</c:v>
                </c:pt>
                <c:pt idx="3">
                  <c:v>ECG</c:v>
                </c:pt>
                <c:pt idx="4">
                  <c:v>SBEE TAG 80 MW</c:v>
                </c:pt>
                <c:pt idx="5">
                  <c:v>CGT</c:v>
                </c:pt>
                <c:pt idx="6">
                  <c:v>CHN</c:v>
                </c:pt>
                <c:pt idx="7">
                  <c:v>TAG LPO</c:v>
                </c:pt>
                <c:pt idx="8">
                  <c:v>TAG MGL</c:v>
                </c:pt>
                <c:pt idx="9">
                  <c:v>WACEM</c:v>
                </c:pt>
                <c:pt idx="10">
                  <c:v>TOAL</c:v>
                </c:pt>
                <c:pt idx="11">
                  <c:v>IMPORTATIONS</c:v>
                </c:pt>
              </c:strCache>
            </c:strRef>
          </c:cat>
          <c:val>
            <c:numRef>
              <c:f>ImportsAchatsProd!$H$36:$H$47</c:f>
              <c:numCache>
                <c:formatCode>#,##0.0</c:formatCode>
                <c:ptCount val="12"/>
                <c:pt idx="0">
                  <c:v>118554585.70300001</c:v>
                </c:pt>
                <c:pt idx="1">
                  <c:v>1489093000</c:v>
                </c:pt>
                <c:pt idx="2">
                  <c:v>442618958.81999999</c:v>
                </c:pt>
                <c:pt idx="3">
                  <c:v>3065566</c:v>
                </c:pt>
                <c:pt idx="4">
                  <c:v>30049311</c:v>
                </c:pt>
                <c:pt idx="5">
                  <c:v>81008723</c:v>
                </c:pt>
                <c:pt idx="6">
                  <c:v>119831000</c:v>
                </c:pt>
                <c:pt idx="7" formatCode="#,##0">
                  <c:v>135698400</c:v>
                </c:pt>
                <c:pt idx="8" formatCode="#,##0">
                  <c:v>95953100</c:v>
                </c:pt>
                <c:pt idx="9" formatCode="#,##0">
                  <c:v>4833836</c:v>
                </c:pt>
                <c:pt idx="10" formatCode="#,##0">
                  <c:v>2520706480.5229998</c:v>
                </c:pt>
                <c:pt idx="11" formatCode="#,##0">
                  <c:v>2053332110.523</c:v>
                </c:pt>
              </c:numCache>
            </c:numRef>
          </c:val>
          <c:extLst>
            <c:ext xmlns:c16="http://schemas.microsoft.com/office/drawing/2014/chart" uri="{C3380CC4-5D6E-409C-BE32-E72D297353CC}">
              <c16:uniqueId val="{00000000-60A4-5048-9253-00D39A389362}"/>
            </c:ext>
          </c:extLst>
        </c:ser>
        <c:dLbls>
          <c:showLegendKey val="0"/>
          <c:showVal val="0"/>
          <c:showCatName val="0"/>
          <c:showSerName val="0"/>
          <c:showPercent val="0"/>
          <c:showBubbleSize val="0"/>
        </c:dLbls>
        <c:gapWidth val="219"/>
        <c:overlap val="-27"/>
        <c:axId val="2123419408"/>
        <c:axId val="2123800880"/>
      </c:barChart>
      <c:catAx>
        <c:axId val="2123419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123800880"/>
        <c:crosses val="autoZero"/>
        <c:auto val="1"/>
        <c:lblAlgn val="ctr"/>
        <c:lblOffset val="100"/>
        <c:noMultiLvlLbl val="0"/>
      </c:catAx>
      <c:valAx>
        <c:axId val="212380088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fr-FR"/>
          </a:p>
        </c:txPr>
        <c:crossAx val="21234194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r>
              <a:rPr lang="fr-FR"/>
              <a:t>sources d'approvisionnement TOGO&amp;BENIN en 2019</a:t>
            </a:r>
          </a:p>
        </c:rich>
      </c:tx>
      <c:layout>
        <c:manualLayout>
          <c:xMode val="edge"/>
          <c:yMode val="edge"/>
          <c:x val="0.14215266841644794"/>
          <c:y val="3.7037037037037035E-2"/>
        </c:manualLayout>
      </c:layout>
      <c:overlay val="0"/>
      <c:spPr>
        <a:noFill/>
        <a:ln>
          <a:noFill/>
        </a:ln>
        <a:effectLst/>
      </c:spPr>
      <c:txPr>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spPr>
            <a:solidFill>
              <a:schemeClr val="accent1"/>
            </a:solidFill>
            <a:ln>
              <a:noFill/>
            </a:ln>
            <a:effectLst/>
          </c:spPr>
          <c:invertIfNegative val="0"/>
          <c:cat>
            <c:strRef>
              <c:f>ImportsAchatsProd!$J$24:$J$38</c:f>
              <c:strCache>
                <c:ptCount val="15"/>
                <c:pt idx="0">
                  <c:v>TCN</c:v>
                </c:pt>
                <c:pt idx="1">
                  <c:v>VRA</c:v>
                </c:pt>
                <c:pt idx="2">
                  <c:v>PARAS</c:v>
                </c:pt>
                <c:pt idx="4">
                  <c:v>AGGREKO</c:v>
                </c:pt>
                <c:pt idx="5">
                  <c:v>CGT</c:v>
                </c:pt>
                <c:pt idx="6">
                  <c:v>BIDC</c:v>
                </c:pt>
                <c:pt idx="7">
                  <c:v>CHN</c:v>
                </c:pt>
                <c:pt idx="8">
                  <c:v>TAG MGL</c:v>
                </c:pt>
                <c:pt idx="9">
                  <c:v>CEET</c:v>
                </c:pt>
                <c:pt idx="10">
                  <c:v>SBEE</c:v>
                </c:pt>
                <c:pt idx="11">
                  <c:v>WACEM</c:v>
                </c:pt>
                <c:pt idx="13">
                  <c:v>TOAL</c:v>
                </c:pt>
                <c:pt idx="14">
                  <c:v>IMPORTATIONS</c:v>
                </c:pt>
              </c:strCache>
            </c:strRef>
          </c:cat>
          <c:val>
            <c:numRef>
              <c:f>ImportsAchatsProd!$K$24:$K$38</c:f>
              <c:numCache>
                <c:formatCode>#,##0.0</c:formatCode>
                <c:ptCount val="15"/>
                <c:pt idx="0">
                  <c:v>769174261.08999991</c:v>
                </c:pt>
                <c:pt idx="1">
                  <c:v>777454020</c:v>
                </c:pt>
                <c:pt idx="2">
                  <c:v>509169739.39000005</c:v>
                </c:pt>
                <c:pt idx="4">
                  <c:v>7884936.1200000001</c:v>
                </c:pt>
                <c:pt idx="5">
                  <c:v>414849900</c:v>
                </c:pt>
                <c:pt idx="6">
                  <c:v>319560900</c:v>
                </c:pt>
                <c:pt idx="7">
                  <c:v>236426000</c:v>
                </c:pt>
                <c:pt idx="8" formatCode="#,##0">
                  <c:v>7581900</c:v>
                </c:pt>
                <c:pt idx="9" formatCode="#,##0">
                  <c:v>344200896</c:v>
                </c:pt>
                <c:pt idx="10" formatCode="#,##0">
                  <c:v>344200896</c:v>
                </c:pt>
                <c:pt idx="11" formatCode="#,##0">
                  <c:v>1512478</c:v>
                </c:pt>
                <c:pt idx="13" formatCode="#,##0">
                  <c:v>3732015926.5999999</c:v>
                </c:pt>
                <c:pt idx="14" formatCode="#,##0">
                  <c:v>2055798020.48</c:v>
                </c:pt>
              </c:numCache>
            </c:numRef>
          </c:val>
          <c:extLst>
            <c:ext xmlns:c16="http://schemas.microsoft.com/office/drawing/2014/chart" uri="{C3380CC4-5D6E-409C-BE32-E72D297353CC}">
              <c16:uniqueId val="{00000000-82B7-1E4C-9310-8F33B5C9B096}"/>
            </c:ext>
          </c:extLst>
        </c:ser>
        <c:dLbls>
          <c:showLegendKey val="0"/>
          <c:showVal val="0"/>
          <c:showCatName val="0"/>
          <c:showSerName val="0"/>
          <c:showPercent val="0"/>
          <c:showBubbleSize val="0"/>
        </c:dLbls>
        <c:gapWidth val="219"/>
        <c:overlap val="-27"/>
        <c:axId val="2080883200"/>
        <c:axId val="1960165568"/>
      </c:barChart>
      <c:catAx>
        <c:axId val="2080883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fr-FR"/>
          </a:p>
        </c:txPr>
        <c:crossAx val="1960165568"/>
        <c:crosses val="autoZero"/>
        <c:auto val="1"/>
        <c:lblAlgn val="ctr"/>
        <c:lblOffset val="100"/>
        <c:noMultiLvlLbl val="0"/>
      </c:catAx>
      <c:valAx>
        <c:axId val="196016556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fr-FR"/>
          </a:p>
        </c:txPr>
        <c:crossAx val="20808832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b="1"/>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FR" sz="1800" b="1" dirty="0"/>
              <a:t>SOURCES EN 2022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tx>
            <c:strRef>
              <c:f>ImportsProd!$H$30</c:f>
              <c:strCache>
                <c:ptCount val="1"/>
                <c:pt idx="0">
                  <c:v>QUANTITE (kWh)</c:v>
                </c:pt>
              </c:strCache>
            </c:strRef>
          </c:tx>
          <c:spPr>
            <a:solidFill>
              <a:schemeClr val="accent1"/>
            </a:solidFill>
            <a:ln>
              <a:noFill/>
            </a:ln>
            <a:effectLst/>
          </c:spPr>
          <c:invertIfNegative val="0"/>
          <c:cat>
            <c:strRef>
              <c:f>ImportsProd!$G$31:$G$41</c:f>
              <c:strCache>
                <c:ptCount val="11"/>
                <c:pt idx="0">
                  <c:v>TCN</c:v>
                </c:pt>
                <c:pt idx="1">
                  <c:v>VRA</c:v>
                </c:pt>
                <c:pt idx="2">
                  <c:v>CGT</c:v>
                </c:pt>
                <c:pt idx="3">
                  <c:v>AMEA CEET</c:v>
                </c:pt>
                <c:pt idx="4">
                  <c:v>KEKELI</c:v>
                </c:pt>
                <c:pt idx="5">
                  <c:v>CHN</c:v>
                </c:pt>
                <c:pt idx="6">
                  <c:v>TAG MGL</c:v>
                </c:pt>
                <c:pt idx="7">
                  <c:v>BWS BID</c:v>
                </c:pt>
                <c:pt idx="8">
                  <c:v>DEFISSOL</c:v>
                </c:pt>
                <c:pt idx="9">
                  <c:v>TOTAL</c:v>
                </c:pt>
                <c:pt idx="10">
                  <c:v>IMPORTATIONS</c:v>
                </c:pt>
              </c:strCache>
            </c:strRef>
          </c:cat>
          <c:val>
            <c:numRef>
              <c:f>ImportsProd!$H$31:$H$41</c:f>
              <c:numCache>
                <c:formatCode>#,##0.0</c:formatCode>
                <c:ptCount val="11"/>
                <c:pt idx="0">
                  <c:v>1150332000</c:v>
                </c:pt>
                <c:pt idx="1">
                  <c:v>743440100</c:v>
                </c:pt>
                <c:pt idx="2">
                  <c:v>539106500.00000036</c:v>
                </c:pt>
                <c:pt idx="3">
                  <c:v>80568200</c:v>
                </c:pt>
                <c:pt idx="4">
                  <c:v>181200529</c:v>
                </c:pt>
                <c:pt idx="5">
                  <c:v>147490000</c:v>
                </c:pt>
                <c:pt idx="6" formatCode="#,##0">
                  <c:v>7755700</c:v>
                </c:pt>
                <c:pt idx="7" formatCode="General">
                  <c:v>744344700.00000024</c:v>
                </c:pt>
                <c:pt idx="8" formatCode="#,##0">
                  <c:v>15458931.500000002</c:v>
                </c:pt>
                <c:pt idx="9" formatCode="#,##0">
                  <c:v>3609696660.500001</c:v>
                </c:pt>
                <c:pt idx="10" formatCode="#,##0">
                  <c:v>1893772100</c:v>
                </c:pt>
              </c:numCache>
            </c:numRef>
          </c:val>
          <c:extLst>
            <c:ext xmlns:c16="http://schemas.microsoft.com/office/drawing/2014/chart" uri="{C3380CC4-5D6E-409C-BE32-E72D297353CC}">
              <c16:uniqueId val="{00000000-0DD3-FF49-BC8E-AAF84F29E1DB}"/>
            </c:ext>
          </c:extLst>
        </c:ser>
        <c:dLbls>
          <c:showLegendKey val="0"/>
          <c:showVal val="0"/>
          <c:showCatName val="0"/>
          <c:showSerName val="0"/>
          <c:showPercent val="0"/>
          <c:showBubbleSize val="0"/>
        </c:dLbls>
        <c:gapWidth val="219"/>
        <c:overlap val="-27"/>
        <c:axId val="2129887920"/>
        <c:axId val="2130102272"/>
      </c:barChart>
      <c:catAx>
        <c:axId val="2129887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130102272"/>
        <c:crosses val="autoZero"/>
        <c:auto val="1"/>
        <c:lblAlgn val="ctr"/>
        <c:lblOffset val="100"/>
        <c:noMultiLvlLbl val="0"/>
      </c:catAx>
      <c:valAx>
        <c:axId val="213010227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1298879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AEFA0-2945-0A44-9E75-047DFD3691A1}" type="datetimeFigureOut">
              <a:rPr lang="fr-FR" smtClean="0"/>
              <a:t>16/11/2023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F7B525-333E-F141-A935-5BD2A8FF5AB3}" type="slidenum">
              <a:rPr lang="fr-FR" smtClean="0"/>
              <a:t>‹N°›</a:t>
            </a:fld>
            <a:endParaRPr lang="fr-FR"/>
          </a:p>
        </p:txBody>
      </p:sp>
    </p:spTree>
    <p:extLst>
      <p:ext uri="{BB962C8B-B14F-4D97-AF65-F5344CB8AC3E}">
        <p14:creationId xmlns:p14="http://schemas.microsoft.com/office/powerpoint/2010/main" val="505954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8CDF3B2-8944-4749-9BA3-122A085B2CE0}" type="slidenum">
              <a:rPr lang="fr-FR" smtClean="0"/>
              <a:t>2</a:t>
            </a:fld>
            <a:endParaRPr lang="fr-FR"/>
          </a:p>
        </p:txBody>
      </p:sp>
    </p:spTree>
    <p:extLst>
      <p:ext uri="{BB962C8B-B14F-4D97-AF65-F5344CB8AC3E}">
        <p14:creationId xmlns:p14="http://schemas.microsoft.com/office/powerpoint/2010/main" val="3695550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pP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D95F8F-955B-49DB-80A0-495AD088561B}"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12042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50BBBE8B-E80E-2E16-2F9B-48AE8342F7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defTabSz="947738">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defTabSz="947738">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defTabSz="947738">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defTabSz="947738">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eaLnBrk="1" hangingPunct="1">
              <a:spcBef>
                <a:spcPct val="0"/>
              </a:spcBef>
            </a:pPr>
            <a:fld id="{9AE8995B-0977-884B-9CB2-0A3295966EF1}" type="slidenum">
              <a:rPr lang="en-US" altLang="fr-FR">
                <a:solidFill>
                  <a:srgbClr val="000000"/>
                </a:solidFill>
                <a:latin typeface="Arial" panose="020B0604020202020204" pitchFamily="34" charset="0"/>
              </a:rPr>
              <a:pPr eaLnBrk="1" hangingPunct="1">
                <a:spcBef>
                  <a:spcPct val="0"/>
                </a:spcBef>
              </a:pPr>
              <a:t>7</a:t>
            </a:fld>
            <a:endParaRPr lang="en-US" altLang="fr-FR">
              <a:solidFill>
                <a:srgbClr val="000000"/>
              </a:solidFill>
              <a:latin typeface="Arial" panose="020B0604020202020204" pitchFamily="34" charset="0"/>
            </a:endParaRPr>
          </a:p>
        </p:txBody>
      </p:sp>
      <p:sp>
        <p:nvSpPr>
          <p:cNvPr id="17411" name="Rectangle 2">
            <a:extLst>
              <a:ext uri="{FF2B5EF4-FFF2-40B4-BE49-F238E27FC236}">
                <a16:creationId xmlns:a16="http://schemas.microsoft.com/office/drawing/2014/main" id="{97FA7411-2649-1464-44F2-76D4E59132DE}"/>
              </a:ext>
            </a:extLst>
          </p:cNvPr>
          <p:cNvSpPr>
            <a:spLocks noGrp="1" noRot="1" noChangeAspect="1" noChangeArrowheads="1" noTextEdit="1"/>
          </p:cNvSpPr>
          <p:nvPr>
            <p:ph type="sldImg"/>
          </p:nvPr>
        </p:nvSpPr>
        <p:spPr>
          <a:xfrm>
            <a:off x="2751138" y="506413"/>
            <a:ext cx="4425950" cy="2490787"/>
          </a:xfrm>
          <a:ln/>
        </p:spPr>
      </p:sp>
      <p:sp>
        <p:nvSpPr>
          <p:cNvPr id="17412" name="Rectangle 3">
            <a:extLst>
              <a:ext uri="{FF2B5EF4-FFF2-40B4-BE49-F238E27FC236}">
                <a16:creationId xmlns:a16="http://schemas.microsoft.com/office/drawing/2014/main" id="{ADD335D5-0073-0D90-C8E6-C695DADAC6ED}"/>
              </a:ext>
            </a:extLst>
          </p:cNvPr>
          <p:cNvSpPr>
            <a:spLocks noGrp="1" noChangeArrowheads="1"/>
          </p:cNvSpPr>
          <p:nvPr>
            <p:ph type="body" idx="1"/>
          </p:nvPr>
        </p:nvSpPr>
        <p:spPr>
          <a:xfrm>
            <a:off x="1322388" y="3165475"/>
            <a:ext cx="7281862" cy="3001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1031875" eaLnBrk="1" hangingPunct="1"/>
            <a:endParaRPr lang="en-GB" altLang="fr-FR">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3CD2F93E-A99E-F351-E320-86E584EC5F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defTabSz="947738">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defTabSz="947738">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defTabSz="947738">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defTabSz="947738">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spcBef>
                <a:spcPct val="0"/>
              </a:spcBef>
            </a:pPr>
            <a:fld id="{A5201872-6DCD-7042-9E63-6029EB7325E7}" type="slidenum">
              <a:rPr lang="en-US" altLang="fr-FR">
                <a:latin typeface="Arial" panose="020B0604020202020204" pitchFamily="34" charset="0"/>
              </a:rPr>
              <a:pPr>
                <a:spcBef>
                  <a:spcPct val="0"/>
                </a:spcBef>
              </a:pPr>
              <a:t>8</a:t>
            </a:fld>
            <a:endParaRPr lang="en-US" altLang="fr-FR">
              <a:latin typeface="Arial" panose="020B0604020202020204" pitchFamily="34" charset="0"/>
            </a:endParaRPr>
          </a:p>
        </p:txBody>
      </p:sp>
      <p:sp>
        <p:nvSpPr>
          <p:cNvPr id="28675" name="Rectangle 2">
            <a:extLst>
              <a:ext uri="{FF2B5EF4-FFF2-40B4-BE49-F238E27FC236}">
                <a16:creationId xmlns:a16="http://schemas.microsoft.com/office/drawing/2014/main" id="{0A814CA7-9A31-4159-33DA-E80EE0DF6847}"/>
              </a:ext>
            </a:extLst>
          </p:cNvPr>
          <p:cNvSpPr>
            <a:spLocks noGrp="1" noRot="1" noChangeAspect="1" noChangeArrowheads="1" noTextEdit="1"/>
          </p:cNvSpPr>
          <p:nvPr>
            <p:ph type="sldImg"/>
          </p:nvPr>
        </p:nvSpPr>
        <p:spPr>
          <a:ln/>
        </p:spPr>
      </p:sp>
      <p:sp>
        <p:nvSpPr>
          <p:cNvPr id="28676" name="Rectangle 3">
            <a:extLst>
              <a:ext uri="{FF2B5EF4-FFF2-40B4-BE49-F238E27FC236}">
                <a16:creationId xmlns:a16="http://schemas.microsoft.com/office/drawing/2014/main" id="{5CA095CA-CA38-07C3-1E83-300F8FB49D5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fr-FR">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sz="1200" kern="1200" baseline="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4278B228-384E-4397-9E84-2E6469194FBD}" type="slidenum">
              <a:rPr lang="fr-FR" smtClean="0"/>
              <a:t>11</a:t>
            </a:fld>
            <a:endParaRPr lang="fr-FR" dirty="0"/>
          </a:p>
        </p:txBody>
      </p:sp>
    </p:spTree>
    <p:extLst>
      <p:ext uri="{BB962C8B-B14F-4D97-AF65-F5344CB8AC3E}">
        <p14:creationId xmlns:p14="http://schemas.microsoft.com/office/powerpoint/2010/main" val="2573429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sz="1200" kern="1200" baseline="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4278B228-384E-4397-9E84-2E6469194FBD}" type="slidenum">
              <a:rPr lang="fr-FR" smtClean="0"/>
              <a:t>14</a:t>
            </a:fld>
            <a:endParaRPr lang="fr-FR" dirty="0"/>
          </a:p>
        </p:txBody>
      </p:sp>
    </p:spTree>
    <p:extLst>
      <p:ext uri="{BB962C8B-B14F-4D97-AF65-F5344CB8AC3E}">
        <p14:creationId xmlns:p14="http://schemas.microsoft.com/office/powerpoint/2010/main" val="70787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sz="1200" kern="1200" baseline="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4278B228-384E-4397-9E84-2E6469194FBD}" type="slidenum">
              <a:rPr lang="fr-FR" smtClean="0"/>
              <a:t>17</a:t>
            </a:fld>
            <a:endParaRPr lang="fr-FR" dirty="0"/>
          </a:p>
        </p:txBody>
      </p:sp>
    </p:spTree>
    <p:extLst>
      <p:ext uri="{BB962C8B-B14F-4D97-AF65-F5344CB8AC3E}">
        <p14:creationId xmlns:p14="http://schemas.microsoft.com/office/powerpoint/2010/main" val="3376772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rtl="0"/>
            <a:fld id="{E2780FBB-F712-42E7-8C2F-226D98798B3F}" type="slidenum">
              <a:rPr lang="fr-FR" smtClean="0"/>
              <a:t>22</a:t>
            </a:fld>
            <a:endParaRPr lang="fr-FR"/>
          </a:p>
        </p:txBody>
      </p:sp>
    </p:spTree>
    <p:extLst>
      <p:ext uri="{BB962C8B-B14F-4D97-AF65-F5344CB8AC3E}">
        <p14:creationId xmlns:p14="http://schemas.microsoft.com/office/powerpoint/2010/main" val="2235117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D1CD5D-584E-49B6-6CF4-76F6F4117A2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5034C5C-9642-77CB-233C-DFCDFCE11A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DE64BE0-E423-4161-7347-D1357087FDBB}"/>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5" name="Espace réservé du pied de page 4">
            <a:extLst>
              <a:ext uri="{FF2B5EF4-FFF2-40B4-BE49-F238E27FC236}">
                <a16:creationId xmlns:a16="http://schemas.microsoft.com/office/drawing/2014/main" id="{52D62C2D-1A21-3B95-F2DA-A25FBA93148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6B69E0E-7314-32CE-DABE-1D39BB55129C}"/>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1864144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CC53FF-E035-2133-332F-A508EF602B0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9211F8F-D640-E49A-00B9-31857E65BCE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31503C2-7826-1361-10E5-FEB06C6F25C3}"/>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5" name="Espace réservé du pied de page 4">
            <a:extLst>
              <a:ext uri="{FF2B5EF4-FFF2-40B4-BE49-F238E27FC236}">
                <a16:creationId xmlns:a16="http://schemas.microsoft.com/office/drawing/2014/main" id="{DFFED8F2-C750-A108-5F62-C5A63D88D4B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D8C7208-357A-8D91-BA43-6BAA99595A51}"/>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20035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EA45015-88C7-2371-4F72-D48B4011B4B8}"/>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DEEE113-ED36-E7BD-CD4A-0DB2CAB8B37D}"/>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5A2A1A-61D4-E014-7539-09EB58ABEE84}"/>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5" name="Espace réservé du pied de page 4">
            <a:extLst>
              <a:ext uri="{FF2B5EF4-FFF2-40B4-BE49-F238E27FC236}">
                <a16:creationId xmlns:a16="http://schemas.microsoft.com/office/drawing/2014/main" id="{DE7789E8-50BA-A8FB-1FB1-D838CB3A0AF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1A065B6-4882-F8C1-92E6-33FEDDD7AD52}"/>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2815313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102785" y="765175"/>
            <a:ext cx="10390716" cy="623888"/>
          </a:xfrm>
        </p:spPr>
        <p:txBody>
          <a:bodyPr/>
          <a:lstStyle/>
          <a:p>
            <a:r>
              <a:rPr lang="en-US"/>
              <a:t>Click to edit Master title style</a:t>
            </a:r>
          </a:p>
        </p:txBody>
      </p:sp>
      <p:sp>
        <p:nvSpPr>
          <p:cNvPr id="3" name="SmartArt Placeholder 2"/>
          <p:cNvSpPr>
            <a:spLocks noGrp="1"/>
          </p:cNvSpPr>
          <p:nvPr>
            <p:ph type="dgm" idx="1"/>
          </p:nvPr>
        </p:nvSpPr>
        <p:spPr>
          <a:xfrm>
            <a:off x="1007534" y="1844675"/>
            <a:ext cx="10555817" cy="4287838"/>
          </a:xfrm>
        </p:spPr>
        <p:txBody>
          <a:bodyPr/>
          <a:lstStyle/>
          <a:p>
            <a:pPr lvl="0"/>
            <a:endParaRPr lang="en-US" noProof="0"/>
          </a:p>
        </p:txBody>
      </p:sp>
      <p:sp>
        <p:nvSpPr>
          <p:cNvPr id="4" name="Date Placeholder 3">
            <a:extLst>
              <a:ext uri="{FF2B5EF4-FFF2-40B4-BE49-F238E27FC236}">
                <a16:creationId xmlns:a16="http://schemas.microsoft.com/office/drawing/2014/main" id="{454BD47D-8C1A-445A-D81C-6A3E63F22CC3}"/>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5A20DE7-0DA8-B498-7782-B884DA248F9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1E63C49-B0F2-2488-E7B5-4AA12814ABBC}"/>
              </a:ext>
            </a:extLst>
          </p:cNvPr>
          <p:cNvSpPr>
            <a:spLocks noGrp="1"/>
          </p:cNvSpPr>
          <p:nvPr>
            <p:ph type="sldNum" sz="quarter" idx="12"/>
          </p:nvPr>
        </p:nvSpPr>
        <p:spPr/>
        <p:txBody>
          <a:bodyPr/>
          <a:lstStyle>
            <a:lvl1pPr>
              <a:defRPr/>
            </a:lvl1pPr>
          </a:lstStyle>
          <a:p>
            <a:fld id="{6BC5DEDE-F16D-4744-9C76-4AF7F55977B5}" type="slidenum">
              <a:rPr lang="en-US" altLang="fr-FR"/>
              <a:pPr/>
              <a:t>‹N°›</a:t>
            </a:fld>
            <a:endParaRPr lang="en-US" altLang="fr-FR"/>
          </a:p>
        </p:txBody>
      </p:sp>
    </p:spTree>
    <p:extLst>
      <p:ext uri="{BB962C8B-B14F-4D97-AF65-F5344CB8AC3E}">
        <p14:creationId xmlns:p14="http://schemas.microsoft.com/office/powerpoint/2010/main" val="3658105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7E4DB0-1325-756F-9380-58FF1530ECC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2EF237D-9810-6FE4-8C09-EBDD73BE497F}"/>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C4DB504-3027-FEA6-B5D0-459F3F0D3BE1}"/>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5" name="Espace réservé du pied de page 4">
            <a:extLst>
              <a:ext uri="{FF2B5EF4-FFF2-40B4-BE49-F238E27FC236}">
                <a16:creationId xmlns:a16="http://schemas.microsoft.com/office/drawing/2014/main" id="{21DCA470-9EA4-7B00-6D8C-2C8300E0DAB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3972DA1-DCED-1AA6-9661-175C4E579A7B}"/>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3574015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8B34FE-5A99-58C6-E422-82D62B3655E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ACA2E129-8F3E-8C7D-4485-E9ADCA2408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DC454D0C-1BCE-0877-0345-14ED9A4D0CCC}"/>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5" name="Espace réservé du pied de page 4">
            <a:extLst>
              <a:ext uri="{FF2B5EF4-FFF2-40B4-BE49-F238E27FC236}">
                <a16:creationId xmlns:a16="http://schemas.microsoft.com/office/drawing/2014/main" id="{E1D82BE8-FFB3-98D7-46DE-460D61E795E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6021659-7994-E897-7D2A-28A44F68E81B}"/>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3693413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0AD519-A1A0-4232-A03E-D050C0CAEE5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5B0F390-1D91-B8E3-8C53-DBA8BD1FB87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7D8892C-178B-1B7C-1D95-6E5DCA11DF7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C6730875-D0D5-B4CE-CDA8-4884DE199D9E}"/>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6" name="Espace réservé du pied de page 5">
            <a:extLst>
              <a:ext uri="{FF2B5EF4-FFF2-40B4-BE49-F238E27FC236}">
                <a16:creationId xmlns:a16="http://schemas.microsoft.com/office/drawing/2014/main" id="{820F522B-C512-6FA5-803C-34F6931B8AA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69655CA-3C3F-2071-B8C3-100382AF6FD6}"/>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3515436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3157D0-F6DD-9C6B-37FB-118DFA364DE0}"/>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CE39249B-6F5E-2110-06FF-2077201E00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5D505F7-ECD3-4524-01FC-6DAEBAF0D36B}"/>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EBAEB022-874D-CCAA-E1DA-7046070CB9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DBF961F3-A6A3-405D-315F-83E7F3B9D84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04CFB46-9E88-5C29-7B71-FDD6AB4C21D3}"/>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8" name="Espace réservé du pied de page 7">
            <a:extLst>
              <a:ext uri="{FF2B5EF4-FFF2-40B4-BE49-F238E27FC236}">
                <a16:creationId xmlns:a16="http://schemas.microsoft.com/office/drawing/2014/main" id="{E215CFB2-D06B-0597-CC3C-93BFBD4B5675}"/>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645EBABA-3186-6266-A44B-7A2660712B78}"/>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1463522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9BBDA3-1605-69BF-4F81-7582AC6885B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512ED6E-464B-2D8D-EF19-F27E4CF0E295}"/>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4" name="Espace réservé du pied de page 3">
            <a:extLst>
              <a:ext uri="{FF2B5EF4-FFF2-40B4-BE49-F238E27FC236}">
                <a16:creationId xmlns:a16="http://schemas.microsoft.com/office/drawing/2014/main" id="{3C8C6B43-7DA8-76AB-1685-C87270144A25}"/>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9F4F3366-9ABE-B46D-57E6-2D68CE05B14B}"/>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2668624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B6B819A-ACBA-EA73-A3DA-8BD35E5039D0}"/>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3" name="Espace réservé du pied de page 2">
            <a:extLst>
              <a:ext uri="{FF2B5EF4-FFF2-40B4-BE49-F238E27FC236}">
                <a16:creationId xmlns:a16="http://schemas.microsoft.com/office/drawing/2014/main" id="{4C9A9A42-E3DB-9A44-6796-EBC8A656580A}"/>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BA62BA14-6203-6FCD-794B-0A59FF9857D1}"/>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3188923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FEDF73-54B6-DA6A-CFF8-470D2A5D9F4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CE3AF10-D3EF-BB15-074D-9E91CC1CFE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62FD3797-FBF9-63FB-C2B4-19959CFDF9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704180D-F072-0981-4F83-7C6D1EF6FBC4}"/>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6" name="Espace réservé du pied de page 5">
            <a:extLst>
              <a:ext uri="{FF2B5EF4-FFF2-40B4-BE49-F238E27FC236}">
                <a16:creationId xmlns:a16="http://schemas.microsoft.com/office/drawing/2014/main" id="{EB2C7819-731E-8B71-2A3F-6FABDED5F0F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47F0AD3-9C65-77D7-C7B3-C5DF49DDDEA6}"/>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2852593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21A044-F714-368E-BF76-AA77E25101D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2D07FAED-8EDF-C668-E31B-0AC1254411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377C7F4-485F-E950-7678-3651197E58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077523E-C250-EF28-E9AE-4D6622AF9D18}"/>
              </a:ext>
            </a:extLst>
          </p:cNvPr>
          <p:cNvSpPr>
            <a:spLocks noGrp="1"/>
          </p:cNvSpPr>
          <p:nvPr>
            <p:ph type="dt" sz="half" idx="10"/>
          </p:nvPr>
        </p:nvSpPr>
        <p:spPr/>
        <p:txBody>
          <a:bodyPr/>
          <a:lstStyle/>
          <a:p>
            <a:fld id="{C80F24B1-57AD-4140-9EFC-0AA44E45315C}" type="datetimeFigureOut">
              <a:rPr lang="fr-FR" smtClean="0"/>
              <a:t>16/11/2023</a:t>
            </a:fld>
            <a:endParaRPr lang="fr-FR"/>
          </a:p>
        </p:txBody>
      </p:sp>
      <p:sp>
        <p:nvSpPr>
          <p:cNvPr id="6" name="Espace réservé du pied de page 5">
            <a:extLst>
              <a:ext uri="{FF2B5EF4-FFF2-40B4-BE49-F238E27FC236}">
                <a16:creationId xmlns:a16="http://schemas.microsoft.com/office/drawing/2014/main" id="{F2370895-5847-1A2D-17C1-1C7C93C09E8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A7B1F37-464C-908C-F6F2-A641B335954E}"/>
              </a:ext>
            </a:extLst>
          </p:cNvPr>
          <p:cNvSpPr>
            <a:spLocks noGrp="1"/>
          </p:cNvSpPr>
          <p:nvPr>
            <p:ph type="sldNum" sz="quarter" idx="12"/>
          </p:nvPr>
        </p:nvSpPr>
        <p:spPr/>
        <p:txBody>
          <a:bodyPr/>
          <a:lstStyle/>
          <a:p>
            <a:fld id="{C1BAE122-2970-E843-AB7B-332401C4DE41}" type="slidenum">
              <a:rPr lang="fr-FR" smtClean="0"/>
              <a:t>‹N°›</a:t>
            </a:fld>
            <a:endParaRPr lang="fr-FR"/>
          </a:p>
        </p:txBody>
      </p:sp>
    </p:spTree>
    <p:extLst>
      <p:ext uri="{BB962C8B-B14F-4D97-AF65-F5344CB8AC3E}">
        <p14:creationId xmlns:p14="http://schemas.microsoft.com/office/powerpoint/2010/main" val="1686801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AD99CC9-0E9C-A110-79C2-3C91FA1C67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13B6A4A1-4D30-2842-EF98-12E1A07C6C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5CE9EA3-B700-0C47-6779-9476CD5E1D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0F24B1-57AD-4140-9EFC-0AA44E45315C}" type="datetimeFigureOut">
              <a:rPr lang="fr-FR" smtClean="0"/>
              <a:t>16/11/2023</a:t>
            </a:fld>
            <a:endParaRPr lang="fr-FR"/>
          </a:p>
        </p:txBody>
      </p:sp>
      <p:sp>
        <p:nvSpPr>
          <p:cNvPr id="5" name="Espace réservé du pied de page 4">
            <a:extLst>
              <a:ext uri="{FF2B5EF4-FFF2-40B4-BE49-F238E27FC236}">
                <a16:creationId xmlns:a16="http://schemas.microsoft.com/office/drawing/2014/main" id="{27845B56-C757-8AAD-9461-7E732A6BF0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269E80C4-51C5-B2CB-A968-3B315A2638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AE122-2970-E843-AB7B-332401C4DE41}" type="slidenum">
              <a:rPr lang="fr-FR" smtClean="0"/>
              <a:t>‹N°›</a:t>
            </a:fld>
            <a:endParaRPr lang="fr-FR"/>
          </a:p>
        </p:txBody>
      </p:sp>
    </p:spTree>
    <p:extLst>
      <p:ext uri="{BB962C8B-B14F-4D97-AF65-F5344CB8AC3E}">
        <p14:creationId xmlns:p14="http://schemas.microsoft.com/office/powerpoint/2010/main" val="2708468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6.jpg"/><Relationship Id="rId13" Type="http://schemas.openxmlformats.org/officeDocument/2006/relationships/image" Target="http://worldssps.org/wp-content/uploads/2023/08/mapa1-849x1024.jpg" TargetMode="External"/><Relationship Id="rId3" Type="http://schemas.openxmlformats.org/officeDocument/2006/relationships/image" Target="../media/image11.png"/><Relationship Id="rId7" Type="http://schemas.openxmlformats.org/officeDocument/2006/relationships/image" Target="../media/image15.jpg"/><Relationship Id="rId12"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jpg"/><Relationship Id="rId11" Type="http://schemas.openxmlformats.org/officeDocument/2006/relationships/image" Target="../media/image19.jpeg"/><Relationship Id="rId5" Type="http://schemas.openxmlformats.org/officeDocument/2006/relationships/image" Target="../media/image13.jpg"/><Relationship Id="rId10" Type="http://schemas.openxmlformats.org/officeDocument/2006/relationships/image" Target="../media/image18.png"/><Relationship Id="rId4" Type="http://schemas.openxmlformats.org/officeDocument/2006/relationships/image" Target="../media/image12.jpg"/><Relationship Id="rId9" Type="http://schemas.openxmlformats.org/officeDocument/2006/relationships/image" Target="../media/image17.jp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14.jpg"/><Relationship Id="rId13" Type="http://schemas.openxmlformats.org/officeDocument/2006/relationships/image" Target="../media/image24.jpg"/><Relationship Id="rId18" Type="http://schemas.openxmlformats.org/officeDocument/2006/relationships/image" Target="../media/image19.jpeg"/><Relationship Id="rId3" Type="http://schemas.openxmlformats.org/officeDocument/2006/relationships/image" Target="../media/image11.png"/><Relationship Id="rId7" Type="http://schemas.openxmlformats.org/officeDocument/2006/relationships/image" Target="../media/image13.jpg"/><Relationship Id="rId12" Type="http://schemas.openxmlformats.org/officeDocument/2006/relationships/image" Target="../media/image23.jpg"/><Relationship Id="rId17" Type="http://schemas.openxmlformats.org/officeDocument/2006/relationships/image" Target="../media/image27.png"/><Relationship Id="rId2" Type="http://schemas.openxmlformats.org/officeDocument/2006/relationships/notesSlide" Target="../notesSlides/notesSlide6.xml"/><Relationship Id="rId16" Type="http://schemas.openxmlformats.org/officeDocument/2006/relationships/image" Target="../media/image26.png"/><Relationship Id="rId20" Type="http://schemas.openxmlformats.org/officeDocument/2006/relationships/image" Target="http://worldssps.org/wp-content/uploads/2023/08/mapa1-849x1024.jpg" TargetMode="External"/><Relationship Id="rId1" Type="http://schemas.openxmlformats.org/officeDocument/2006/relationships/slideLayout" Target="../slideLayouts/slideLayout1.xml"/><Relationship Id="rId6" Type="http://schemas.openxmlformats.org/officeDocument/2006/relationships/image" Target="../media/image22.png"/><Relationship Id="rId11" Type="http://schemas.openxmlformats.org/officeDocument/2006/relationships/image" Target="../media/image17.jpg"/><Relationship Id="rId5" Type="http://schemas.openxmlformats.org/officeDocument/2006/relationships/image" Target="../media/image21.png"/><Relationship Id="rId15" Type="http://schemas.openxmlformats.org/officeDocument/2006/relationships/image" Target="../media/image25.png"/><Relationship Id="rId10" Type="http://schemas.openxmlformats.org/officeDocument/2006/relationships/image" Target="../media/image16.jpg"/><Relationship Id="rId19" Type="http://schemas.openxmlformats.org/officeDocument/2006/relationships/image" Target="../media/image20.jpeg"/><Relationship Id="rId4" Type="http://schemas.openxmlformats.org/officeDocument/2006/relationships/image" Target="../media/image12.jpg"/><Relationship Id="rId9" Type="http://schemas.openxmlformats.org/officeDocument/2006/relationships/image" Target="../media/image15.jpg"/><Relationship Id="rId1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5.jpg"/><Relationship Id="rId13" Type="http://schemas.openxmlformats.org/officeDocument/2006/relationships/image" Target="../media/image18.png"/><Relationship Id="rId18" Type="http://schemas.openxmlformats.org/officeDocument/2006/relationships/image" Target="http://worldssps.org/wp-content/uploads/2023/08/mapa1-849x1024.jpg" TargetMode="External"/><Relationship Id="rId3" Type="http://schemas.openxmlformats.org/officeDocument/2006/relationships/image" Target="../media/image11.png"/><Relationship Id="rId7" Type="http://schemas.openxmlformats.org/officeDocument/2006/relationships/image" Target="../media/image14.jpg"/><Relationship Id="rId12" Type="http://schemas.openxmlformats.org/officeDocument/2006/relationships/image" Target="../media/image24.jpg"/><Relationship Id="rId17" Type="http://schemas.openxmlformats.org/officeDocument/2006/relationships/image" Target="../media/image20.jpeg"/><Relationship Id="rId2" Type="http://schemas.openxmlformats.org/officeDocument/2006/relationships/notesSlide" Target="../notesSlides/notesSlide7.xml"/><Relationship Id="rId16"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image" Target="../media/image13.jpg"/><Relationship Id="rId11" Type="http://schemas.openxmlformats.org/officeDocument/2006/relationships/image" Target="../media/image23.jpg"/><Relationship Id="rId5" Type="http://schemas.openxmlformats.org/officeDocument/2006/relationships/image" Target="../media/image22.png"/><Relationship Id="rId15" Type="http://schemas.openxmlformats.org/officeDocument/2006/relationships/image" Target="../media/image27.png"/><Relationship Id="rId10" Type="http://schemas.openxmlformats.org/officeDocument/2006/relationships/image" Target="../media/image17.jpg"/><Relationship Id="rId4" Type="http://schemas.openxmlformats.org/officeDocument/2006/relationships/image" Target="../media/image12.jpg"/><Relationship Id="rId9" Type="http://schemas.openxmlformats.org/officeDocument/2006/relationships/image" Target="../media/image16.jpg"/><Relationship Id="rId1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509ED51C-0AA6-A82A-9CF7-475547E8823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085173" y="829220"/>
            <a:ext cx="1641587" cy="950683"/>
          </a:xfrm>
          <a:prstGeom prst="rect">
            <a:avLst/>
          </a:prstGeom>
        </p:spPr>
      </p:pic>
      <p:pic>
        <p:nvPicPr>
          <p:cNvPr id="3" name="Picture 2">
            <a:extLst>
              <a:ext uri="{FF2B5EF4-FFF2-40B4-BE49-F238E27FC236}">
                <a16:creationId xmlns:a16="http://schemas.microsoft.com/office/drawing/2014/main" id="{89C76A2A-DC10-9F1C-997F-7A95A88751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9369" y="1072108"/>
            <a:ext cx="3368663" cy="828130"/>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919B8911-298B-CC43-5307-7F93EB659787}"/>
              </a:ext>
            </a:extLst>
          </p:cNvPr>
          <p:cNvSpPr txBox="1"/>
          <p:nvPr/>
        </p:nvSpPr>
        <p:spPr>
          <a:xfrm>
            <a:off x="2025798" y="3577321"/>
            <a:ext cx="7700962" cy="1384995"/>
          </a:xfrm>
          <a:prstGeom prst="rect">
            <a:avLst/>
          </a:prstGeom>
          <a:solidFill>
            <a:schemeClr val="accent1">
              <a:lumMod val="50000"/>
              <a:alpha val="43000"/>
            </a:schemeClr>
          </a:solidFill>
        </p:spPr>
        <p:txBody>
          <a:bodyPr wrap="square" rtlCol="0">
            <a:spAutoFit/>
          </a:bodyPr>
          <a:lstStyle/>
          <a:p>
            <a:pPr algn="ctr"/>
            <a:r>
              <a:rPr lang="fr-FR" sz="2800" dirty="0">
                <a:ln w="0">
                  <a:solidFill>
                    <a:schemeClr val="bg1"/>
                  </a:solidFill>
                </a:ln>
                <a:solidFill>
                  <a:schemeClr val="bg1"/>
                </a:solidFill>
                <a:latin typeface="Gotham Light" pitchFamily="50" charset="0"/>
                <a:ea typeface="Open Sans" panose="020B0606030504020204" pitchFamily="34" charset="0"/>
                <a:cs typeface="Open Sans" panose="020B0606030504020204" pitchFamily="34" charset="0"/>
              </a:rPr>
              <a:t>Atelier de travail n°13 du réseau francophone des régulateurs de l’énergie </a:t>
            </a:r>
          </a:p>
          <a:p>
            <a:pPr algn="ctr"/>
            <a:r>
              <a:rPr lang="fr-FR" sz="2800" dirty="0">
                <a:ln w="0">
                  <a:solidFill>
                    <a:srgbClr val="FFCC00"/>
                  </a:solidFill>
                </a:ln>
                <a:solidFill>
                  <a:schemeClr val="accent4">
                    <a:lumMod val="40000"/>
                    <a:lumOff val="60000"/>
                  </a:schemeClr>
                </a:solidFill>
                <a:latin typeface="Gentium Basic" panose="02000503060000020004" pitchFamily="2" charset="0"/>
                <a:ea typeface="Open Sans" panose="020B0606030504020204" pitchFamily="34" charset="0"/>
                <a:cs typeface="Open Sans" panose="020B0606030504020204" pitchFamily="34" charset="0"/>
              </a:rPr>
              <a:t>Rabat, les 21 et 22 Novembre 2023</a:t>
            </a:r>
          </a:p>
        </p:txBody>
      </p:sp>
    </p:spTree>
    <p:extLst>
      <p:ext uri="{BB962C8B-B14F-4D97-AF65-F5344CB8AC3E}">
        <p14:creationId xmlns:p14="http://schemas.microsoft.com/office/powerpoint/2010/main" val="1007104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07B0C833-4861-CCF5-2DCF-7C7204C4F137}"/>
              </a:ext>
            </a:extLst>
          </p:cNvPr>
          <p:cNvSpPr txBox="1"/>
          <p:nvPr/>
        </p:nvSpPr>
        <p:spPr>
          <a:xfrm>
            <a:off x="862191" y="1259175"/>
            <a:ext cx="10210622" cy="4339650"/>
          </a:xfrm>
          <a:prstGeom prst="rect">
            <a:avLst/>
          </a:prstGeom>
          <a:noFill/>
        </p:spPr>
        <p:txBody>
          <a:bodyPr wrap="square" rtlCol="0">
            <a:spAutoFit/>
          </a:bodyPr>
          <a:lstStyle/>
          <a:p>
            <a:pPr marL="0" rtl="0" eaLnBrk="1" fontAlgn="ctr" latinLnBrk="0" hangingPunct="1">
              <a:spcBef>
                <a:spcPts val="0"/>
              </a:spcBef>
              <a:spcAft>
                <a:spcPts val="0"/>
              </a:spcAft>
            </a:pPr>
            <a:endParaRPr lang="fr-FR" sz="1800" b="1" i="0" u="none" strike="noStrike" kern="1200" dirty="0">
              <a:solidFill>
                <a:srgbClr val="000000"/>
              </a:solidFill>
              <a:effectLst/>
              <a:latin typeface="Arial" panose="020B0604020202020204" pitchFamily="34" charset="0"/>
            </a:endParaRPr>
          </a:p>
          <a:p>
            <a:pPr marL="0" algn="ctr" rtl="0" eaLnBrk="1" fontAlgn="ctr" latinLnBrk="0" hangingPunct="1">
              <a:spcBef>
                <a:spcPts val="0"/>
              </a:spcBef>
              <a:spcAft>
                <a:spcPts val="0"/>
              </a:spcAft>
            </a:pPr>
            <a:r>
              <a:rPr lang="fr-FR" sz="2400" b="1" i="0" u="none" strike="noStrike" kern="1200" dirty="0">
                <a:solidFill>
                  <a:srgbClr val="000000"/>
                </a:solidFill>
                <a:effectLst/>
                <a:latin typeface="Arial" panose="020B0604020202020204" pitchFamily="34" charset="0"/>
              </a:rPr>
              <a:t>SOURCES D’APPROVISIONNEMENT EN 2014</a:t>
            </a:r>
          </a:p>
          <a:p>
            <a:pPr marL="0" rtl="0" eaLnBrk="1" fontAlgn="ctr" latinLnBrk="0" hangingPunct="1">
              <a:spcBef>
                <a:spcPts val="0"/>
              </a:spcBef>
              <a:spcAft>
                <a:spcPts val="0"/>
              </a:spcAft>
            </a:pPr>
            <a:endParaRPr lang="fr-FR" b="1" dirty="0">
              <a:solidFill>
                <a:srgbClr val="000000"/>
              </a:solidFill>
              <a:latin typeface="Arial" panose="020B0604020202020204" pitchFamily="34" charset="0"/>
            </a:endParaRPr>
          </a:p>
          <a:p>
            <a:pPr marL="0" rtl="0" eaLnBrk="1" fontAlgn="ctr" latinLnBrk="0" hangingPunct="1">
              <a:spcBef>
                <a:spcPts val="0"/>
              </a:spcBef>
              <a:spcAft>
                <a:spcPts val="0"/>
              </a:spcAft>
            </a:pPr>
            <a:endParaRPr lang="fr-FR" sz="1800" b="0" i="0" u="none" strike="noStrike" dirty="0">
              <a:effectLs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a:solidFill>
                  <a:srgbClr val="000000"/>
                </a:solidFill>
                <a:effectLst/>
                <a:highlight>
                  <a:srgbClr val="FFFF00"/>
                </a:highlight>
                <a:latin typeface="Calibri" panose="020F0502020204030204" pitchFamily="34" charset="0"/>
              </a:rPr>
              <a:t>Compagnie Ivoirienne d’Electricité (CIE)</a:t>
            </a:r>
            <a:endParaRPr lang="fr-FR" sz="1800" b="1" i="0" u="none" strike="noStrike" dirty="0">
              <a:effectLst/>
              <a:highlight>
                <a:srgbClr val="FFFF00"/>
              </a:highligh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a:solidFill>
                  <a:srgbClr val="000000"/>
                </a:solidFill>
                <a:effectLst/>
                <a:highlight>
                  <a:srgbClr val="FFFF00"/>
                </a:highlight>
                <a:latin typeface="Calibri" panose="020F0502020204030204" pitchFamily="34" charset="0"/>
              </a:rPr>
              <a:t>Transmission </a:t>
            </a:r>
            <a:r>
              <a:rPr lang="fr-FR" sz="1800" b="1" i="0" u="none" strike="noStrike" kern="1200" dirty="0" err="1">
                <a:solidFill>
                  <a:srgbClr val="000000"/>
                </a:solidFill>
                <a:effectLst/>
                <a:highlight>
                  <a:srgbClr val="FFFF00"/>
                </a:highlight>
                <a:latin typeface="Calibri" panose="020F0502020204030204" pitchFamily="34" charset="0"/>
              </a:rPr>
              <a:t>Company</a:t>
            </a:r>
            <a:r>
              <a:rPr lang="fr-FR" sz="1800" b="1" i="0" u="none" strike="noStrike" kern="1200" dirty="0">
                <a:solidFill>
                  <a:srgbClr val="000000"/>
                </a:solidFill>
                <a:effectLst/>
                <a:highlight>
                  <a:srgbClr val="FFFF00"/>
                </a:highlight>
                <a:latin typeface="Calibri" panose="020F0502020204030204" pitchFamily="34" charset="0"/>
              </a:rPr>
              <a:t> of Nigeria (TCN)</a:t>
            </a:r>
            <a:endParaRPr lang="fr-FR" sz="1800" b="1" i="0" u="none" strike="noStrike" dirty="0">
              <a:effectLst/>
              <a:highlight>
                <a:srgbClr val="FFFF00"/>
              </a:highligh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a:solidFill>
                  <a:srgbClr val="000000"/>
                </a:solidFill>
                <a:effectLst/>
                <a:highlight>
                  <a:srgbClr val="FFFF00"/>
                </a:highlight>
                <a:latin typeface="Calibri" panose="020F0502020204030204" pitchFamily="34" charset="0"/>
              </a:rPr>
              <a:t>Volta River </a:t>
            </a:r>
            <a:r>
              <a:rPr lang="fr-FR" sz="1800" b="1" i="0" u="none" strike="noStrike" kern="1200" dirty="0" err="1">
                <a:solidFill>
                  <a:srgbClr val="000000"/>
                </a:solidFill>
                <a:effectLst/>
                <a:highlight>
                  <a:srgbClr val="FFFF00"/>
                </a:highlight>
                <a:latin typeface="Calibri" panose="020F0502020204030204" pitchFamily="34" charset="0"/>
              </a:rPr>
              <a:t>Authority</a:t>
            </a:r>
            <a:r>
              <a:rPr lang="fr-FR" sz="1800" b="1" i="0" u="none" strike="noStrike" kern="1200" dirty="0">
                <a:solidFill>
                  <a:srgbClr val="000000"/>
                </a:solidFill>
                <a:effectLst/>
                <a:highlight>
                  <a:srgbClr val="FFFF00"/>
                </a:highlight>
                <a:latin typeface="Calibri" panose="020F0502020204030204" pitchFamily="34" charset="0"/>
              </a:rPr>
              <a:t> (VRA)</a:t>
            </a:r>
            <a:endParaRPr lang="fr-FR" sz="1800" b="1" i="0" u="none" strike="noStrike" dirty="0">
              <a:effectLst/>
              <a:highlight>
                <a:srgbClr val="FFFF00"/>
              </a:highligh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err="1">
                <a:solidFill>
                  <a:srgbClr val="000000"/>
                </a:solidFill>
                <a:effectLst/>
                <a:highlight>
                  <a:srgbClr val="FFFF00"/>
                </a:highlight>
                <a:latin typeface="Calibri" panose="020F0502020204030204" pitchFamily="34" charset="0"/>
              </a:rPr>
              <a:t>Electricity</a:t>
            </a:r>
            <a:r>
              <a:rPr lang="fr-FR" sz="1800" b="1" i="0" u="none" strike="noStrike" kern="1200" dirty="0">
                <a:solidFill>
                  <a:srgbClr val="000000"/>
                </a:solidFill>
                <a:effectLst/>
                <a:highlight>
                  <a:srgbClr val="FFFF00"/>
                </a:highlight>
                <a:latin typeface="Calibri" panose="020F0502020204030204" pitchFamily="34" charset="0"/>
              </a:rPr>
              <a:t> </a:t>
            </a:r>
            <a:r>
              <a:rPr lang="fr-FR" sz="1800" b="1" i="0" u="none" strike="noStrike" kern="1200" dirty="0" err="1">
                <a:solidFill>
                  <a:srgbClr val="000000"/>
                </a:solidFill>
                <a:effectLst/>
                <a:highlight>
                  <a:srgbClr val="FFFF00"/>
                </a:highlight>
                <a:latin typeface="Calibri" panose="020F0502020204030204" pitchFamily="34" charset="0"/>
              </a:rPr>
              <a:t>Company</a:t>
            </a:r>
            <a:r>
              <a:rPr lang="fr-FR" sz="1800" b="1" i="0" u="none" strike="noStrike" kern="1200" dirty="0">
                <a:solidFill>
                  <a:srgbClr val="000000"/>
                </a:solidFill>
                <a:effectLst/>
                <a:highlight>
                  <a:srgbClr val="FFFF00"/>
                </a:highlight>
                <a:latin typeface="Calibri" panose="020F0502020204030204" pitchFamily="34" charset="0"/>
              </a:rPr>
              <a:t> of Ghana (ECG)</a:t>
            </a:r>
            <a:endParaRPr lang="fr-FR" sz="1800" b="1" i="0" u="none" strike="noStrike" dirty="0">
              <a:effectLst/>
              <a:highlight>
                <a:srgbClr val="FFFF00"/>
              </a:highligh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a:solidFill>
                  <a:srgbClr val="000000"/>
                </a:solidFill>
                <a:effectLst/>
                <a:latin typeface="Calibri" panose="020F0502020204030204" pitchFamily="34" charset="0"/>
              </a:rPr>
              <a:t>SBEE TAG 80 MW</a:t>
            </a:r>
            <a:endParaRPr lang="fr-FR" sz="1800" b="1" i="0" u="none" strike="noStrike" dirty="0">
              <a:effectLs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err="1">
                <a:solidFill>
                  <a:srgbClr val="000000"/>
                </a:solidFill>
                <a:effectLst/>
                <a:latin typeface="Calibri" panose="020F0502020204030204" pitchFamily="34" charset="0"/>
              </a:rPr>
              <a:t>ContourGlobal</a:t>
            </a:r>
            <a:r>
              <a:rPr lang="fr-FR" sz="1800" b="1" i="0" u="none" strike="noStrike" kern="1200" dirty="0">
                <a:solidFill>
                  <a:srgbClr val="000000"/>
                </a:solidFill>
                <a:effectLst/>
                <a:latin typeface="Calibri" panose="020F0502020204030204" pitchFamily="34" charset="0"/>
              </a:rPr>
              <a:t> Togo (CGT)</a:t>
            </a:r>
            <a:endParaRPr lang="fr-FR" sz="1800" b="1" i="0" u="none" strike="noStrike" dirty="0">
              <a:effectLs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a:solidFill>
                  <a:srgbClr val="000000"/>
                </a:solidFill>
                <a:effectLst/>
                <a:latin typeface="Calibri" panose="020F0502020204030204" pitchFamily="34" charset="0"/>
              </a:rPr>
              <a:t>Centrale Hydroélectrique de </a:t>
            </a:r>
            <a:r>
              <a:rPr lang="fr-FR" sz="1800" b="1" i="0" u="none" strike="noStrike" kern="1200" dirty="0" err="1">
                <a:solidFill>
                  <a:srgbClr val="000000"/>
                </a:solidFill>
                <a:effectLst/>
                <a:latin typeface="Calibri" panose="020F0502020204030204" pitchFamily="34" charset="0"/>
              </a:rPr>
              <a:t>Nangbéto</a:t>
            </a:r>
            <a:endParaRPr lang="fr-FR" sz="1800" b="1" i="0" u="none" strike="noStrike" dirty="0">
              <a:effectLs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a:solidFill>
                  <a:srgbClr val="000000"/>
                </a:solidFill>
                <a:effectLst/>
                <a:latin typeface="Calibri" panose="020F0502020204030204" pitchFamily="34" charset="0"/>
              </a:rPr>
              <a:t>TAG LPO</a:t>
            </a:r>
            <a:endParaRPr lang="fr-FR" sz="1800" b="1" i="0" u="none" strike="noStrike" dirty="0">
              <a:effectLs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a:solidFill>
                  <a:srgbClr val="000000"/>
                </a:solidFill>
                <a:effectLst/>
                <a:latin typeface="Calibri" panose="020F0502020204030204" pitchFamily="34" charset="0"/>
              </a:rPr>
              <a:t>TAG MGL</a:t>
            </a:r>
            <a:endParaRPr lang="fr-FR" sz="1800" b="1" i="0" u="none" strike="noStrike" dirty="0">
              <a:effectLst/>
              <a:latin typeface="Arial" panose="020B0604020202020204" pitchFamily="34" charset="0"/>
            </a:endParaRPr>
          </a:p>
          <a:p>
            <a:pPr marL="342900" indent="-342900" rtl="0" eaLnBrk="1" fontAlgn="b" latinLnBrk="0" hangingPunct="1">
              <a:spcBef>
                <a:spcPts val="0"/>
              </a:spcBef>
              <a:spcAft>
                <a:spcPts val="0"/>
              </a:spcAft>
              <a:buFont typeface="+mj-lt"/>
              <a:buAutoNum type="arabicPeriod"/>
            </a:pPr>
            <a:r>
              <a:rPr lang="fr-FR" sz="1800" b="1" i="0" u="none" strike="noStrike" kern="1200" dirty="0">
                <a:solidFill>
                  <a:srgbClr val="000000"/>
                </a:solidFill>
                <a:effectLst/>
                <a:latin typeface="Calibri" panose="020F0502020204030204" pitchFamily="34" charset="0"/>
              </a:rPr>
              <a:t>WACEM</a:t>
            </a:r>
            <a:endParaRPr lang="fr-FR" sz="1800" b="1" i="0" u="none" strike="noStrike" dirty="0">
              <a:effectLst/>
              <a:latin typeface="Arial" panose="020B0604020202020204" pitchFamily="34" charset="0"/>
            </a:endParaRPr>
          </a:p>
          <a:p>
            <a:endParaRPr lang="fr-FR" dirty="0"/>
          </a:p>
        </p:txBody>
      </p:sp>
      <p:pic>
        <p:nvPicPr>
          <p:cNvPr id="2" name="Image 1">
            <a:extLst>
              <a:ext uri="{FF2B5EF4-FFF2-40B4-BE49-F238E27FC236}">
                <a16:creationId xmlns:a16="http://schemas.microsoft.com/office/drawing/2014/main" id="{37A710CE-68EE-6BEE-0343-AC51E000346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431226" y="286295"/>
            <a:ext cx="1641587" cy="950683"/>
          </a:xfrm>
          <a:prstGeom prst="rect">
            <a:avLst/>
          </a:prstGeom>
        </p:spPr>
      </p:pic>
    </p:spTree>
    <p:extLst>
      <p:ext uri="{BB962C8B-B14F-4D97-AF65-F5344CB8AC3E}">
        <p14:creationId xmlns:p14="http://schemas.microsoft.com/office/powerpoint/2010/main" val="814075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3636E3E0-64C7-2EFE-F4C0-ED505D9680FC}"/>
              </a:ext>
            </a:extLst>
          </p:cNvPr>
          <p:cNvSpPr/>
          <p:nvPr/>
        </p:nvSpPr>
        <p:spPr>
          <a:xfrm>
            <a:off x="6687848" y="2213652"/>
            <a:ext cx="1579546" cy="2252450"/>
          </a:xfrm>
          <a:prstGeom prst="rect">
            <a:avLst/>
          </a:prstGeom>
          <a:ln w="44450"/>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7" name="Rectangle 6"/>
          <p:cNvSpPr/>
          <p:nvPr/>
        </p:nvSpPr>
        <p:spPr>
          <a:xfrm>
            <a:off x="0" y="0"/>
            <a:ext cx="2689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7"/>
          <p:cNvSpPr/>
          <p:nvPr/>
        </p:nvSpPr>
        <p:spPr>
          <a:xfrm>
            <a:off x="11923059" y="0"/>
            <a:ext cx="2689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Rectangle 8"/>
          <p:cNvSpPr/>
          <p:nvPr/>
        </p:nvSpPr>
        <p:spPr>
          <a:xfrm rot="16200000">
            <a:off x="5984471" y="-5715529"/>
            <a:ext cx="268941" cy="117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Rectangle 9"/>
          <p:cNvSpPr/>
          <p:nvPr/>
        </p:nvSpPr>
        <p:spPr>
          <a:xfrm rot="16200000">
            <a:off x="5984471" y="873530"/>
            <a:ext cx="268941" cy="117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Espace réservé du numéro de diapositive 12"/>
          <p:cNvSpPr>
            <a:spLocks noGrp="1"/>
          </p:cNvSpPr>
          <p:nvPr>
            <p:ph type="sldNum" sz="quarter" idx="12"/>
          </p:nvPr>
        </p:nvSpPr>
        <p:spPr>
          <a:xfrm>
            <a:off x="187053" y="6325159"/>
            <a:ext cx="386152" cy="336354"/>
          </a:xfrm>
        </p:spPr>
        <p:txBody>
          <a:bodyPr/>
          <a:lstStyle/>
          <a:p>
            <a:pPr algn="ctr"/>
            <a:fld id="{CD57FA42-5155-4AEF-BF07-7FA8D6826E78}" type="slidenum">
              <a:rPr lang="fr-FR" b="1" smtClean="0">
                <a:solidFill>
                  <a:srgbClr val="C00000"/>
                </a:solidFill>
                <a:latin typeface="Open Sans" panose="020B0606030504020204" pitchFamily="34" charset="0"/>
                <a:ea typeface="Open Sans" panose="020B0606030504020204" pitchFamily="34" charset="0"/>
                <a:cs typeface="Open Sans" panose="020B0606030504020204" pitchFamily="34" charset="0"/>
              </a:rPr>
              <a:pPr algn="ctr"/>
              <a:t>11</a:t>
            </a:fld>
            <a:endParaRPr lang="fr-FR"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6" name="Image 15"/>
          <p:cNvPicPr/>
          <p:nvPr/>
        </p:nvPicPr>
        <p:blipFill>
          <a:blip r:embed="rId3"/>
          <a:srcRect t="10687"/>
          <a:stretch>
            <a:fillRect/>
          </a:stretch>
        </p:blipFill>
        <p:spPr bwMode="auto">
          <a:xfrm>
            <a:off x="11192515" y="321935"/>
            <a:ext cx="649384" cy="300048"/>
          </a:xfrm>
          <a:prstGeom prst="rect">
            <a:avLst/>
          </a:prstGeom>
          <a:noFill/>
          <a:ln w="9525">
            <a:noFill/>
            <a:miter lim="800000"/>
            <a:headEnd/>
            <a:tailEnd/>
          </a:ln>
        </p:spPr>
      </p:pic>
      <p:sp>
        <p:nvSpPr>
          <p:cNvPr id="33" name="Rectangle à coins arrondis 32"/>
          <p:cNvSpPr/>
          <p:nvPr/>
        </p:nvSpPr>
        <p:spPr>
          <a:xfrm>
            <a:off x="387460" y="449548"/>
            <a:ext cx="2344806" cy="1519518"/>
          </a:xfrm>
          <a:prstGeom prst="round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45" name="Connecteur droit avec flèche 44"/>
          <p:cNvCxnSpPr/>
          <p:nvPr/>
        </p:nvCxnSpPr>
        <p:spPr>
          <a:xfrm rot="24000000">
            <a:off x="2629537" y="2289684"/>
            <a:ext cx="900000" cy="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p:cNvCxnSpPr/>
          <p:nvPr/>
        </p:nvCxnSpPr>
        <p:spPr>
          <a:xfrm flipV="1">
            <a:off x="5308941" y="3302175"/>
            <a:ext cx="1440000" cy="0"/>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2" name="Ellipse 61"/>
          <p:cNvSpPr/>
          <p:nvPr/>
        </p:nvSpPr>
        <p:spPr>
          <a:xfrm>
            <a:off x="3296785" y="2394201"/>
            <a:ext cx="1882588" cy="1834952"/>
          </a:xfrm>
          <a:prstGeom prst="ellipse">
            <a:avLst/>
          </a:prstGeom>
          <a:blipFill dpi="0" rotWithShape="1">
            <a:blip r:embed="rId5">
              <a:extLst>
                <a:ext uri="{28A0092B-C50C-407E-A947-70E740481C1C}">
                  <a14:useLocalDpi xmlns:a14="http://schemas.microsoft.com/office/drawing/2010/main" val="0"/>
                </a:ext>
              </a:extLst>
            </a:blip>
            <a:srcRect/>
            <a:stretch>
              <a:fillRect/>
            </a:stretch>
          </a:bli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71" name="Image 7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1267" y="4402009"/>
            <a:ext cx="1992589" cy="1702758"/>
          </a:xfrm>
          <a:prstGeom prst="rect">
            <a:avLst/>
          </a:prstGeom>
        </p:spPr>
      </p:pic>
      <p:cxnSp>
        <p:nvCxnSpPr>
          <p:cNvPr id="41" name="Connecteur droit avec flèche 40"/>
          <p:cNvCxnSpPr/>
          <p:nvPr/>
        </p:nvCxnSpPr>
        <p:spPr>
          <a:xfrm>
            <a:off x="4176775" y="1340020"/>
            <a:ext cx="0" cy="90000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rot="10800000">
            <a:off x="4182908" y="4373467"/>
            <a:ext cx="0" cy="108000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H="1" flipV="1">
            <a:off x="8017797" y="4482986"/>
            <a:ext cx="404935" cy="88196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a:cxnSpLocks/>
          </p:cNvCxnSpPr>
          <p:nvPr/>
        </p:nvCxnSpPr>
        <p:spPr>
          <a:xfrm flipH="1">
            <a:off x="5070447" y="2881700"/>
            <a:ext cx="428715" cy="939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a:cxnSpLocks/>
          </p:cNvCxnSpPr>
          <p:nvPr/>
        </p:nvCxnSpPr>
        <p:spPr>
          <a:xfrm>
            <a:off x="4818519" y="1822783"/>
            <a:ext cx="14321" cy="67691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V="1">
            <a:off x="6687848" y="4434049"/>
            <a:ext cx="458910" cy="81933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à coins arrondis 25"/>
          <p:cNvSpPr/>
          <p:nvPr/>
        </p:nvSpPr>
        <p:spPr>
          <a:xfrm>
            <a:off x="6861689" y="2271635"/>
            <a:ext cx="1138328" cy="1065603"/>
          </a:xfrm>
          <a:prstGeom prst="roundRect">
            <a:avLst/>
          </a:prstGeom>
          <a:blipFill dpi="0" rotWithShape="1">
            <a:blip r:embed="rId7">
              <a:extLst>
                <a:ext uri="{28A0092B-C50C-407E-A947-70E740481C1C}">
                  <a14:useLocalDpi xmlns:a14="http://schemas.microsoft.com/office/drawing/2010/main" val="0"/>
                </a:ext>
              </a:extLst>
            </a:blip>
            <a:srcRect/>
            <a:stretch>
              <a:fillRect/>
            </a:stretch>
          </a:bli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34" name="Connecteur droit avec flèche 33"/>
          <p:cNvCxnSpPr/>
          <p:nvPr/>
        </p:nvCxnSpPr>
        <p:spPr>
          <a:xfrm flipV="1">
            <a:off x="8267394" y="2791911"/>
            <a:ext cx="1188000" cy="0"/>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18176" y="333006"/>
            <a:ext cx="1885991" cy="997191"/>
          </a:xfrm>
          <a:prstGeom prst="rect">
            <a:avLst/>
          </a:prstGeom>
        </p:spPr>
      </p:pic>
      <p:pic>
        <p:nvPicPr>
          <p:cNvPr id="4" name="Imag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18064" y="5595632"/>
            <a:ext cx="2531602" cy="328621"/>
          </a:xfrm>
          <a:prstGeom prst="rect">
            <a:avLst/>
          </a:prstGeom>
        </p:spPr>
      </p:pic>
      <p:cxnSp>
        <p:nvCxnSpPr>
          <p:cNvPr id="39" name="Connecteur droit avec flèche 38"/>
          <p:cNvCxnSpPr/>
          <p:nvPr/>
        </p:nvCxnSpPr>
        <p:spPr>
          <a:xfrm flipV="1">
            <a:off x="2138772" y="4000638"/>
            <a:ext cx="1137950" cy="75434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9296540" y="4765341"/>
            <a:ext cx="2180276" cy="707886"/>
          </a:xfrm>
          <a:prstGeom prst="rect">
            <a:avLst/>
          </a:prstGeom>
          <a:noFill/>
        </p:spPr>
        <p:txBody>
          <a:bodyPr wrap="none" lIns="91440" tIns="45720" rIns="91440" bIns="45720">
            <a:spAutoFit/>
          </a:bodyPr>
          <a:lstStyle/>
          <a:p>
            <a:pPr algn="ctr"/>
            <a:r>
              <a:rPr lang="fr-FR" sz="1600" b="0" cap="none" spc="0" dirty="0">
                <a:ln w="0"/>
                <a:solidFill>
                  <a:schemeClr val="accent1"/>
                </a:solidFill>
                <a:latin typeface="Gotham" pitchFamily="50" charset="0"/>
              </a:rPr>
              <a:t>CONSOMMATEURS</a:t>
            </a:r>
          </a:p>
          <a:p>
            <a:pPr algn="ctr"/>
            <a:endParaRPr lang="fr-FR" sz="800" b="0" cap="none" spc="0" dirty="0">
              <a:ln w="0"/>
              <a:solidFill>
                <a:schemeClr val="accent1"/>
              </a:solidFill>
              <a:latin typeface="Gotham" pitchFamily="50" charset="0"/>
            </a:endParaRPr>
          </a:p>
          <a:p>
            <a:pPr algn="ctr"/>
            <a:r>
              <a:rPr lang="fr-FR" sz="1600" b="0" cap="none" spc="0" dirty="0">
                <a:ln w="0"/>
                <a:solidFill>
                  <a:schemeClr val="accent1"/>
                </a:solidFill>
                <a:latin typeface="Gotham" pitchFamily="50" charset="0"/>
              </a:rPr>
              <a:t> BÉNINOIS</a:t>
            </a:r>
          </a:p>
        </p:txBody>
      </p:sp>
      <p:pic>
        <p:nvPicPr>
          <p:cNvPr id="18" name="Image 17"/>
          <p:cNvPicPr>
            <a:picLocks noChangeAspect="1"/>
          </p:cNvPicPr>
          <p:nvPr/>
        </p:nvPicPr>
        <p:blipFill>
          <a:blip r:embed="rId10"/>
          <a:stretch>
            <a:fillRect/>
          </a:stretch>
        </p:blipFill>
        <p:spPr>
          <a:xfrm>
            <a:off x="5659404" y="5371643"/>
            <a:ext cx="1337825" cy="751494"/>
          </a:xfrm>
          <a:prstGeom prst="rect">
            <a:avLst/>
          </a:prstGeom>
        </p:spPr>
      </p:pic>
      <p:sp>
        <p:nvSpPr>
          <p:cNvPr id="22" name="Rectangle 21"/>
          <p:cNvSpPr/>
          <p:nvPr/>
        </p:nvSpPr>
        <p:spPr>
          <a:xfrm>
            <a:off x="5591857" y="2557859"/>
            <a:ext cx="510076" cy="400110"/>
          </a:xfrm>
          <a:prstGeom prst="rect">
            <a:avLst/>
          </a:prstGeom>
          <a:noFill/>
        </p:spPr>
        <p:txBody>
          <a:bodyPr wrap="none" lIns="91440" tIns="45720" rIns="91440" bIns="45720">
            <a:spAutoFit/>
          </a:bodyPr>
          <a:lstStyle/>
          <a:p>
            <a:pPr algn="ctr"/>
            <a:r>
              <a:rPr lang="fr-FR" sz="2000" dirty="0">
                <a:ln w="0">
                  <a:solidFill>
                    <a:srgbClr val="FF0000"/>
                  </a:solidFill>
                </a:ln>
                <a:solidFill>
                  <a:srgbClr val="FF0000"/>
                </a:solidFill>
                <a:latin typeface="Gotham" pitchFamily="50" charset="0"/>
              </a:rPr>
              <a:t>CIE</a:t>
            </a:r>
            <a:endParaRPr lang="fr-FR" sz="2000" b="0" cap="none" spc="0" dirty="0">
              <a:ln w="0">
                <a:solidFill>
                  <a:srgbClr val="FF0000"/>
                </a:solidFill>
              </a:ln>
              <a:solidFill>
                <a:srgbClr val="FF0000"/>
              </a:solidFill>
              <a:latin typeface="Gotham" pitchFamily="50" charset="0"/>
            </a:endParaRPr>
          </a:p>
        </p:txBody>
      </p:sp>
      <p:pic>
        <p:nvPicPr>
          <p:cNvPr id="5" name="Image 4">
            <a:extLst>
              <a:ext uri="{FF2B5EF4-FFF2-40B4-BE49-F238E27FC236}">
                <a16:creationId xmlns:a16="http://schemas.microsoft.com/office/drawing/2014/main" id="{7074DA27-1FEF-AABD-055C-F13C84F940AA}"/>
              </a:ext>
            </a:extLst>
          </p:cNvPr>
          <p:cNvPicPr>
            <a:picLocks noChangeAspect="1"/>
          </p:cNvPicPr>
          <p:nvPr/>
        </p:nvPicPr>
        <p:blipFill>
          <a:blip r:embed="rId11"/>
          <a:stretch>
            <a:fillRect/>
          </a:stretch>
        </p:blipFill>
        <p:spPr>
          <a:xfrm>
            <a:off x="6909499" y="3429000"/>
            <a:ext cx="1130300" cy="1037102"/>
          </a:xfrm>
          <a:prstGeom prst="rect">
            <a:avLst/>
          </a:prstGeom>
        </p:spPr>
      </p:pic>
      <p:sp>
        <p:nvSpPr>
          <p:cNvPr id="12" name="ZoneTexte 11">
            <a:extLst>
              <a:ext uri="{FF2B5EF4-FFF2-40B4-BE49-F238E27FC236}">
                <a16:creationId xmlns:a16="http://schemas.microsoft.com/office/drawing/2014/main" id="{3673B243-00DE-11A5-418A-C0DF509D42CF}"/>
              </a:ext>
            </a:extLst>
          </p:cNvPr>
          <p:cNvSpPr txBox="1"/>
          <p:nvPr/>
        </p:nvSpPr>
        <p:spPr>
          <a:xfrm>
            <a:off x="5024416" y="3960933"/>
            <a:ext cx="1176644" cy="646331"/>
          </a:xfrm>
          <a:prstGeom prst="rect">
            <a:avLst/>
          </a:prstGeom>
          <a:noFill/>
        </p:spPr>
        <p:txBody>
          <a:bodyPr wrap="square" rtlCol="0">
            <a:spAutoFit/>
          </a:bodyPr>
          <a:lstStyle/>
          <a:p>
            <a:pPr algn="ctr"/>
            <a:r>
              <a:rPr lang="fr-FR" b="1" dirty="0"/>
              <a:t>WACEM </a:t>
            </a:r>
          </a:p>
          <a:p>
            <a:pPr algn="ctr"/>
            <a:r>
              <a:rPr lang="fr-FR" b="1" dirty="0"/>
              <a:t>CGT</a:t>
            </a:r>
          </a:p>
        </p:txBody>
      </p:sp>
      <p:cxnSp>
        <p:nvCxnSpPr>
          <p:cNvPr id="19" name="Connecteur droit avec flèche 18">
            <a:extLst>
              <a:ext uri="{FF2B5EF4-FFF2-40B4-BE49-F238E27FC236}">
                <a16:creationId xmlns:a16="http://schemas.microsoft.com/office/drawing/2014/main" id="{5D85EAFB-DF0E-4C59-E541-90A835970F57}"/>
              </a:ext>
            </a:extLst>
          </p:cNvPr>
          <p:cNvCxnSpPr>
            <a:cxnSpLocks/>
          </p:cNvCxnSpPr>
          <p:nvPr/>
        </p:nvCxnSpPr>
        <p:spPr>
          <a:xfrm>
            <a:off x="6037142" y="4174331"/>
            <a:ext cx="752574" cy="1171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4">
            <a:extLst>
              <a:ext uri="{FF2B5EF4-FFF2-40B4-BE49-F238E27FC236}">
                <a16:creationId xmlns:a16="http://schemas.microsoft.com/office/drawing/2014/main" id="{2EA61CCD-041C-52CF-E6CE-DF3345186DDF}"/>
              </a:ext>
            </a:extLst>
          </p:cNvPr>
          <p:cNvSpPr>
            <a:spLocks noChangeArrowheads="1"/>
          </p:cNvSpPr>
          <p:nvPr/>
        </p:nvSpPr>
        <p:spPr bwMode="auto">
          <a:xfrm>
            <a:off x="9614206" y="191591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2051" name="Image 2">
            <a:extLst>
              <a:ext uri="{FF2B5EF4-FFF2-40B4-BE49-F238E27FC236}">
                <a16:creationId xmlns:a16="http://schemas.microsoft.com/office/drawing/2014/main" id="{17EA1017-1C6E-6AD2-8611-02AB56129544}"/>
              </a:ext>
            </a:extLst>
          </p:cNvPr>
          <p:cNvPicPr>
            <a:picLocks noChangeAspect="1" noChangeArrowheads="1"/>
          </p:cNvPicPr>
          <p:nvPr/>
        </p:nvPicPr>
        <p:blipFill>
          <a:blip r:embed="rId12" r:link="rId13">
            <a:extLst>
              <a:ext uri="{28A0092B-C50C-407E-A947-70E740481C1C}">
                <a14:useLocalDpi xmlns:a14="http://schemas.microsoft.com/office/drawing/2010/main" val="0"/>
              </a:ext>
            </a:extLst>
          </a:blip>
          <a:srcRect/>
          <a:stretch>
            <a:fillRect/>
          </a:stretch>
        </p:blipFill>
        <p:spPr bwMode="auto">
          <a:xfrm>
            <a:off x="9614206" y="1915915"/>
            <a:ext cx="2032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C3AE92DE-4BE8-E89D-B2DB-D0F799EAA862}"/>
              </a:ext>
            </a:extLst>
          </p:cNvPr>
          <p:cNvSpPr/>
          <p:nvPr/>
        </p:nvSpPr>
        <p:spPr>
          <a:xfrm>
            <a:off x="4517218" y="1444865"/>
            <a:ext cx="602602" cy="400110"/>
          </a:xfrm>
          <a:prstGeom prst="rect">
            <a:avLst/>
          </a:prstGeom>
          <a:noFill/>
        </p:spPr>
        <p:txBody>
          <a:bodyPr wrap="none" lIns="91440" tIns="45720" rIns="91440" bIns="45720">
            <a:spAutoFit/>
          </a:bodyPr>
          <a:lstStyle/>
          <a:p>
            <a:pPr algn="ctr"/>
            <a:r>
              <a:rPr lang="fr-FR" sz="2000" dirty="0">
                <a:ln w="0">
                  <a:solidFill>
                    <a:srgbClr val="FF0000"/>
                  </a:solidFill>
                </a:ln>
                <a:solidFill>
                  <a:srgbClr val="FF0000"/>
                </a:solidFill>
                <a:latin typeface="Gotham" pitchFamily="50" charset="0"/>
              </a:rPr>
              <a:t>ECG</a:t>
            </a:r>
            <a:endParaRPr lang="fr-FR" sz="2000" b="0" cap="none" spc="0" dirty="0">
              <a:ln w="0">
                <a:solidFill>
                  <a:srgbClr val="FF0000"/>
                </a:solidFill>
              </a:ln>
              <a:solidFill>
                <a:srgbClr val="FF0000"/>
              </a:solidFill>
              <a:latin typeface="Gotham" pitchFamily="50" charset="0"/>
            </a:endParaRPr>
          </a:p>
        </p:txBody>
      </p:sp>
      <p:sp>
        <p:nvSpPr>
          <p:cNvPr id="27" name="ZoneTexte 26">
            <a:extLst>
              <a:ext uri="{FF2B5EF4-FFF2-40B4-BE49-F238E27FC236}">
                <a16:creationId xmlns:a16="http://schemas.microsoft.com/office/drawing/2014/main" id="{6A86CF51-3326-3941-8934-17E02853AC42}"/>
              </a:ext>
            </a:extLst>
          </p:cNvPr>
          <p:cNvSpPr txBox="1"/>
          <p:nvPr/>
        </p:nvSpPr>
        <p:spPr>
          <a:xfrm>
            <a:off x="7834410" y="5358072"/>
            <a:ext cx="1176644" cy="646331"/>
          </a:xfrm>
          <a:prstGeom prst="rect">
            <a:avLst/>
          </a:prstGeom>
          <a:noFill/>
        </p:spPr>
        <p:txBody>
          <a:bodyPr wrap="square" rtlCol="0">
            <a:spAutoFit/>
          </a:bodyPr>
          <a:lstStyle/>
          <a:p>
            <a:pPr algn="ctr"/>
            <a:r>
              <a:rPr lang="fr-FR" b="1" dirty="0"/>
              <a:t>SBEE TAG 80 MW </a:t>
            </a:r>
          </a:p>
        </p:txBody>
      </p:sp>
      <p:sp>
        <p:nvSpPr>
          <p:cNvPr id="2" name="Rectangle 1">
            <a:extLst>
              <a:ext uri="{FF2B5EF4-FFF2-40B4-BE49-F238E27FC236}">
                <a16:creationId xmlns:a16="http://schemas.microsoft.com/office/drawing/2014/main" id="{FA4B2D51-3280-7DD5-490D-2164F1924412}"/>
              </a:ext>
            </a:extLst>
          </p:cNvPr>
          <p:cNvSpPr/>
          <p:nvPr/>
        </p:nvSpPr>
        <p:spPr>
          <a:xfrm>
            <a:off x="8259842" y="2411266"/>
            <a:ext cx="1203105" cy="276999"/>
          </a:xfrm>
          <a:prstGeom prst="rect">
            <a:avLst/>
          </a:prstGeom>
          <a:noFill/>
        </p:spPr>
        <p:txBody>
          <a:bodyPr wrap="square" lIns="91440" tIns="45720" rIns="91440" bIns="45720">
            <a:spAutoFit/>
          </a:bodyPr>
          <a:lstStyle/>
          <a:p>
            <a:pPr algn="ctr"/>
            <a:r>
              <a:rPr lang="fr-FR" sz="1200" dirty="0">
                <a:ln w="0">
                  <a:solidFill>
                    <a:srgbClr val="FF0000"/>
                  </a:solidFill>
                </a:ln>
                <a:solidFill>
                  <a:srgbClr val="FF0000"/>
                </a:solidFill>
                <a:latin typeface="Gotham" pitchFamily="50" charset="0"/>
              </a:rPr>
              <a:t>consommateurs</a:t>
            </a:r>
            <a:endParaRPr lang="fr-FR" sz="1200" b="0" cap="none" spc="0" dirty="0">
              <a:ln w="0">
                <a:solidFill>
                  <a:srgbClr val="FF0000"/>
                </a:solidFill>
              </a:ln>
              <a:solidFill>
                <a:srgbClr val="FF0000"/>
              </a:solidFill>
              <a:latin typeface="Gotham" pitchFamily="50" charset="0"/>
            </a:endParaRPr>
          </a:p>
        </p:txBody>
      </p:sp>
    </p:spTree>
    <p:extLst>
      <p:ext uri="{BB962C8B-B14F-4D97-AF65-F5344CB8AC3E}">
        <p14:creationId xmlns:p14="http://schemas.microsoft.com/office/powerpoint/2010/main" val="25337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9629F2-265D-0B6C-E4D7-9AB8A0997900}"/>
              </a:ext>
            </a:extLst>
          </p:cNvPr>
          <p:cNvSpPr>
            <a:spLocks noGrp="1"/>
          </p:cNvSpPr>
          <p:nvPr>
            <p:ph type="title"/>
          </p:nvPr>
        </p:nvSpPr>
        <p:spPr>
          <a:xfrm>
            <a:off x="838200" y="365126"/>
            <a:ext cx="10515600" cy="1020764"/>
          </a:xfrm>
        </p:spPr>
        <p:txBody>
          <a:bodyPr>
            <a:normAutofit/>
          </a:bodyPr>
          <a:lstStyle/>
          <a:p>
            <a:pPr algn="ctr"/>
            <a:r>
              <a:rPr lang="fr-FR" sz="2400" b="1" dirty="0"/>
              <a:t>SOURCES D’APPROVISIONNEMENT EN 2014 (suite)</a:t>
            </a:r>
          </a:p>
        </p:txBody>
      </p:sp>
      <p:graphicFrame>
        <p:nvGraphicFramePr>
          <p:cNvPr id="4" name="Espace réservé du contenu 3">
            <a:extLst>
              <a:ext uri="{FF2B5EF4-FFF2-40B4-BE49-F238E27FC236}">
                <a16:creationId xmlns:a16="http://schemas.microsoft.com/office/drawing/2014/main" id="{694934B5-216D-7016-6E4E-8E0F568601E3}"/>
              </a:ext>
            </a:extLst>
          </p:cNvPr>
          <p:cNvGraphicFramePr>
            <a:graphicFrameLocks noGrp="1"/>
          </p:cNvGraphicFramePr>
          <p:nvPr>
            <p:ph idx="1"/>
            <p:extLst>
              <p:ext uri="{D42A27DB-BD31-4B8C-83A1-F6EECF244321}">
                <p14:modId xmlns:p14="http://schemas.microsoft.com/office/powerpoint/2010/main" val="1301178363"/>
              </p:ext>
            </p:extLst>
          </p:nvPr>
        </p:nvGraphicFramePr>
        <p:xfrm>
          <a:off x="5314950" y="1825625"/>
          <a:ext cx="6038850" cy="4351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au 4">
            <a:extLst>
              <a:ext uri="{FF2B5EF4-FFF2-40B4-BE49-F238E27FC236}">
                <a16:creationId xmlns:a16="http://schemas.microsoft.com/office/drawing/2014/main" id="{E4D2646B-9ED7-0AED-FAF1-C6AB292D970A}"/>
              </a:ext>
            </a:extLst>
          </p:cNvPr>
          <p:cNvGraphicFramePr>
            <a:graphicFrameLocks noGrp="1"/>
          </p:cNvGraphicFramePr>
          <p:nvPr>
            <p:extLst>
              <p:ext uri="{D42A27DB-BD31-4B8C-83A1-F6EECF244321}">
                <p14:modId xmlns:p14="http://schemas.microsoft.com/office/powerpoint/2010/main" val="3132563927"/>
              </p:ext>
            </p:extLst>
          </p:nvPr>
        </p:nvGraphicFramePr>
        <p:xfrm>
          <a:off x="728664" y="2057399"/>
          <a:ext cx="4190056" cy="3414712"/>
        </p:xfrm>
        <a:graphic>
          <a:graphicData uri="http://schemas.openxmlformats.org/drawingml/2006/table">
            <a:tbl>
              <a:tblPr>
                <a:tableStyleId>{5C22544A-7EE6-4342-B048-85BDC9FD1C3A}</a:tableStyleId>
              </a:tblPr>
              <a:tblGrid>
                <a:gridCol w="1689100">
                  <a:extLst>
                    <a:ext uri="{9D8B030D-6E8A-4147-A177-3AD203B41FA5}">
                      <a16:colId xmlns:a16="http://schemas.microsoft.com/office/drawing/2014/main" val="1806536665"/>
                    </a:ext>
                  </a:extLst>
                </a:gridCol>
                <a:gridCol w="1418453">
                  <a:extLst>
                    <a:ext uri="{9D8B030D-6E8A-4147-A177-3AD203B41FA5}">
                      <a16:colId xmlns:a16="http://schemas.microsoft.com/office/drawing/2014/main" val="1073415593"/>
                    </a:ext>
                  </a:extLst>
                </a:gridCol>
                <a:gridCol w="1082503">
                  <a:extLst>
                    <a:ext uri="{9D8B030D-6E8A-4147-A177-3AD203B41FA5}">
                      <a16:colId xmlns:a16="http://schemas.microsoft.com/office/drawing/2014/main" val="136395506"/>
                    </a:ext>
                  </a:extLst>
                </a:gridCol>
              </a:tblGrid>
              <a:tr h="279567">
                <a:tc>
                  <a:txBody>
                    <a:bodyPr/>
                    <a:lstStyle/>
                    <a:p>
                      <a:pPr algn="l" fontAlgn="ctr"/>
                      <a:r>
                        <a:rPr lang="fr-FR" sz="1400" b="1" i="0" u="none" strike="noStrike" dirty="0">
                          <a:effectLst/>
                          <a:latin typeface="Arial" panose="020B0604020202020204" pitchFamily="34" charset="0"/>
                        </a:rPr>
                        <a:t>SOURCES EN 2014</a:t>
                      </a:r>
                    </a:p>
                  </a:txBody>
                  <a:tcPr marL="9525" marR="9525" marT="9525" marB="0" anchor="ctr"/>
                </a:tc>
                <a:tc>
                  <a:txBody>
                    <a:bodyPr/>
                    <a:lstStyle/>
                    <a:p>
                      <a:pPr algn="ctr" fontAlgn="ctr"/>
                      <a:r>
                        <a:rPr lang="fr-FR" sz="1400" b="1" u="none" strike="noStrike" dirty="0">
                          <a:effectLst/>
                        </a:rPr>
                        <a:t>QUANTITE (kWh)</a:t>
                      </a:r>
                      <a:endParaRPr lang="fr-FR" sz="1400" b="1" i="0" u="none" strike="noStrike" dirty="0">
                        <a:effectLst/>
                        <a:latin typeface="Arial" panose="020B0604020202020204" pitchFamily="34" charset="0"/>
                      </a:endParaRPr>
                    </a:p>
                  </a:txBody>
                  <a:tcPr marL="9525" marR="9525" marT="9525" marB="0" anchor="ctr"/>
                </a:tc>
                <a:tc>
                  <a:txBody>
                    <a:bodyPr/>
                    <a:lstStyle/>
                    <a:p>
                      <a:pPr algn="ctr" fontAlgn="ctr"/>
                      <a:r>
                        <a:rPr lang="fr-FR" sz="1400" u="none" strike="noStrike">
                          <a:effectLst/>
                        </a:rPr>
                        <a:t> </a:t>
                      </a:r>
                      <a:endParaRPr lang="fr-FR" sz="1400" b="1" i="0" u="none" strike="noStrike">
                        <a:effectLst/>
                        <a:latin typeface="Arial" panose="020B0604020202020204" pitchFamily="34" charset="0"/>
                      </a:endParaRPr>
                    </a:p>
                  </a:txBody>
                  <a:tcPr marL="9525" marR="9525" marT="9525" marB="0" anchor="ctr"/>
                </a:tc>
                <a:extLst>
                  <a:ext uri="{0D108BD9-81ED-4DB2-BD59-A6C34878D82A}">
                    <a16:rowId xmlns:a16="http://schemas.microsoft.com/office/drawing/2014/main" val="3246815527"/>
                  </a:ext>
                </a:extLst>
              </a:tr>
              <a:tr h="259598">
                <a:tc>
                  <a:txBody>
                    <a:bodyPr/>
                    <a:lstStyle/>
                    <a:p>
                      <a:pPr algn="l" fontAlgn="b"/>
                      <a:r>
                        <a:rPr lang="fr-FR" sz="1400" u="none" strike="noStrike" dirty="0">
                          <a:effectLst/>
                          <a:highlight>
                            <a:srgbClr val="FFFF00"/>
                          </a:highlight>
                        </a:rPr>
                        <a:t>CIE (COTE D’IVOIRE)</a:t>
                      </a:r>
                      <a:endParaRPr lang="fr-FR" sz="1400" b="1" i="0" u="none" strike="noStrike" dirty="0">
                        <a:solidFill>
                          <a:srgbClr val="4BACC6"/>
                        </a:solidFill>
                        <a:effectLst/>
                        <a:highlight>
                          <a:srgbClr val="FFFF00"/>
                        </a:highlight>
                        <a:latin typeface="Arial" panose="020B0604020202020204" pitchFamily="34" charset="0"/>
                      </a:endParaRPr>
                    </a:p>
                  </a:txBody>
                  <a:tcPr marL="9525" marR="9525" marT="9525" marB="0" anchor="b"/>
                </a:tc>
                <a:tc>
                  <a:txBody>
                    <a:bodyPr/>
                    <a:lstStyle/>
                    <a:p>
                      <a:pPr algn="l" fontAlgn="b"/>
                      <a:r>
                        <a:rPr lang="fr-FR" sz="1400" u="none" strike="noStrike" dirty="0">
                          <a:effectLst/>
                          <a:highlight>
                            <a:srgbClr val="FFFF00"/>
                          </a:highlight>
                        </a:rPr>
                        <a:t>118 554 585,7</a:t>
                      </a:r>
                      <a:endParaRPr lang="fr-FR" sz="1400" b="1" i="0" u="none" strike="noStrike" dirty="0">
                        <a:solidFill>
                          <a:srgbClr val="4BACC6"/>
                        </a:solidFill>
                        <a:effectLst/>
                        <a:highlight>
                          <a:srgbClr val="FFFF00"/>
                        </a:highlight>
                        <a:latin typeface="Arial" panose="020B0604020202020204" pitchFamily="34" charset="0"/>
                      </a:endParaRPr>
                    </a:p>
                  </a:txBody>
                  <a:tcPr marL="9525" marR="9525" marT="9525" marB="0" anchor="b"/>
                </a:tc>
                <a:tc>
                  <a:txBody>
                    <a:bodyPr/>
                    <a:lstStyle/>
                    <a:p>
                      <a:pPr algn="ctr" fontAlgn="ctr"/>
                      <a:r>
                        <a:rPr lang="fr-FR" sz="1400" u="none" strike="noStrike" dirty="0">
                          <a:effectLst/>
                          <a:highlight>
                            <a:srgbClr val="FFFF00"/>
                          </a:highlight>
                        </a:rPr>
                        <a:t> </a:t>
                      </a:r>
                      <a:endParaRPr lang="fr-FR" sz="1400" b="1" i="0" u="none" strike="noStrike" dirty="0">
                        <a:effectLst/>
                        <a:highlight>
                          <a:srgbClr val="FFFF00"/>
                        </a:highlight>
                        <a:latin typeface="Arial" panose="020B0604020202020204" pitchFamily="34" charset="0"/>
                      </a:endParaRPr>
                    </a:p>
                  </a:txBody>
                  <a:tcPr marL="9525" marR="9525" marT="9525" marB="0" anchor="ctr"/>
                </a:tc>
                <a:extLst>
                  <a:ext uri="{0D108BD9-81ED-4DB2-BD59-A6C34878D82A}">
                    <a16:rowId xmlns:a16="http://schemas.microsoft.com/office/drawing/2014/main" val="2898229849"/>
                  </a:ext>
                </a:extLst>
              </a:tr>
              <a:tr h="259598">
                <a:tc>
                  <a:txBody>
                    <a:bodyPr/>
                    <a:lstStyle/>
                    <a:p>
                      <a:pPr algn="l" fontAlgn="b"/>
                      <a:r>
                        <a:rPr lang="fr-FR" sz="1400" u="none" strike="noStrike" dirty="0">
                          <a:effectLst/>
                          <a:highlight>
                            <a:srgbClr val="FFFF00"/>
                          </a:highlight>
                        </a:rPr>
                        <a:t>TCN (NIGERIA)</a:t>
                      </a:r>
                      <a:endParaRPr lang="fr-FR" sz="1400" b="1" i="0" u="none" strike="noStrike" dirty="0">
                        <a:solidFill>
                          <a:srgbClr val="4BACC6"/>
                        </a:solidFill>
                        <a:effectLst/>
                        <a:highlight>
                          <a:srgbClr val="FFFF00"/>
                        </a:highlight>
                        <a:latin typeface="Arial" panose="020B0604020202020204" pitchFamily="34" charset="0"/>
                      </a:endParaRPr>
                    </a:p>
                  </a:txBody>
                  <a:tcPr marL="9525" marR="9525" marT="9525" marB="0" anchor="b"/>
                </a:tc>
                <a:tc>
                  <a:txBody>
                    <a:bodyPr/>
                    <a:lstStyle/>
                    <a:p>
                      <a:pPr algn="l" fontAlgn="b"/>
                      <a:r>
                        <a:rPr lang="fr-FR" sz="1400" u="none" strike="noStrike">
                          <a:effectLst/>
                          <a:highlight>
                            <a:srgbClr val="FFFF00"/>
                          </a:highlight>
                        </a:rPr>
                        <a:t>1 489 093 000,0</a:t>
                      </a:r>
                      <a:endParaRPr lang="fr-FR" sz="1400" b="1" i="0" u="none" strike="noStrike">
                        <a:solidFill>
                          <a:srgbClr val="4BACC6"/>
                        </a:solidFill>
                        <a:effectLst/>
                        <a:highlight>
                          <a:srgbClr val="FFFF00"/>
                        </a:highlight>
                        <a:latin typeface="Arial" panose="020B0604020202020204" pitchFamily="34" charset="0"/>
                      </a:endParaRPr>
                    </a:p>
                  </a:txBody>
                  <a:tcPr marL="9525" marR="9525" marT="9525" marB="0" anchor="b"/>
                </a:tc>
                <a:tc>
                  <a:txBody>
                    <a:bodyPr/>
                    <a:lstStyle/>
                    <a:p>
                      <a:pPr algn="ctr" fontAlgn="b"/>
                      <a:r>
                        <a:rPr lang="fr-FR" sz="1400" u="none" strike="noStrike" dirty="0">
                          <a:effectLst/>
                          <a:highlight>
                            <a:srgbClr val="FFFF00"/>
                          </a:highlight>
                        </a:rPr>
                        <a:t> </a:t>
                      </a:r>
                      <a:endParaRPr lang="fr-FR" sz="1400" b="1" i="0" u="none" strike="noStrike" dirty="0">
                        <a:solidFill>
                          <a:srgbClr val="00B0F0"/>
                        </a:solidFill>
                        <a:effectLst/>
                        <a:highlight>
                          <a:srgbClr val="FFFF00"/>
                        </a:highlight>
                        <a:latin typeface="Arial" panose="020B0604020202020204" pitchFamily="34" charset="0"/>
                      </a:endParaRPr>
                    </a:p>
                  </a:txBody>
                  <a:tcPr marL="9525" marR="9525" marT="9525" marB="0" anchor="b"/>
                </a:tc>
                <a:extLst>
                  <a:ext uri="{0D108BD9-81ED-4DB2-BD59-A6C34878D82A}">
                    <a16:rowId xmlns:a16="http://schemas.microsoft.com/office/drawing/2014/main" val="733592495"/>
                  </a:ext>
                </a:extLst>
              </a:tr>
              <a:tr h="259598">
                <a:tc>
                  <a:txBody>
                    <a:bodyPr/>
                    <a:lstStyle/>
                    <a:p>
                      <a:pPr algn="l" fontAlgn="b"/>
                      <a:r>
                        <a:rPr lang="fr-FR" sz="1400" u="none" strike="noStrike" dirty="0">
                          <a:effectLst/>
                          <a:highlight>
                            <a:srgbClr val="FFFF00"/>
                          </a:highlight>
                        </a:rPr>
                        <a:t>VRA (GHANA)</a:t>
                      </a:r>
                      <a:endParaRPr lang="fr-FR" sz="1400" b="1" i="0" u="none" strike="noStrike" dirty="0">
                        <a:solidFill>
                          <a:srgbClr val="4BACC6"/>
                        </a:solidFill>
                        <a:effectLst/>
                        <a:highlight>
                          <a:srgbClr val="FFFF00"/>
                        </a:highlight>
                        <a:latin typeface="Arial" panose="020B0604020202020204" pitchFamily="34" charset="0"/>
                      </a:endParaRPr>
                    </a:p>
                  </a:txBody>
                  <a:tcPr marL="9525" marR="9525" marT="9525" marB="0" anchor="b"/>
                </a:tc>
                <a:tc>
                  <a:txBody>
                    <a:bodyPr/>
                    <a:lstStyle/>
                    <a:p>
                      <a:pPr algn="l" fontAlgn="b"/>
                      <a:r>
                        <a:rPr lang="fr-FR" sz="1400" u="none" strike="noStrike">
                          <a:effectLst/>
                          <a:highlight>
                            <a:srgbClr val="FFFF00"/>
                          </a:highlight>
                        </a:rPr>
                        <a:t>442 618 958,8</a:t>
                      </a:r>
                      <a:endParaRPr lang="fr-FR" sz="1400" b="1" i="0" u="none" strike="noStrike">
                        <a:solidFill>
                          <a:srgbClr val="4BACC6"/>
                        </a:solidFill>
                        <a:effectLst/>
                        <a:highlight>
                          <a:srgbClr val="FFFF00"/>
                        </a:highlight>
                        <a:latin typeface="Arial" panose="020B0604020202020204" pitchFamily="34" charset="0"/>
                      </a:endParaRPr>
                    </a:p>
                  </a:txBody>
                  <a:tcPr marL="9525" marR="9525" marT="9525" marB="0" anchor="b"/>
                </a:tc>
                <a:tc>
                  <a:txBody>
                    <a:bodyPr/>
                    <a:lstStyle/>
                    <a:p>
                      <a:pPr algn="ctr" fontAlgn="b"/>
                      <a:r>
                        <a:rPr lang="fr-FR" sz="1400" u="none" strike="noStrike" dirty="0">
                          <a:effectLst/>
                          <a:highlight>
                            <a:srgbClr val="FFFF00"/>
                          </a:highlight>
                        </a:rPr>
                        <a:t> </a:t>
                      </a:r>
                      <a:endParaRPr lang="fr-FR" sz="1400" b="1" i="0" u="none" strike="noStrike" dirty="0">
                        <a:solidFill>
                          <a:srgbClr val="00B0F0"/>
                        </a:solidFill>
                        <a:effectLst/>
                        <a:highlight>
                          <a:srgbClr val="FFFF00"/>
                        </a:highlight>
                        <a:latin typeface="Arial" panose="020B0604020202020204" pitchFamily="34" charset="0"/>
                      </a:endParaRPr>
                    </a:p>
                  </a:txBody>
                  <a:tcPr marL="9525" marR="9525" marT="9525" marB="0" anchor="b"/>
                </a:tc>
                <a:extLst>
                  <a:ext uri="{0D108BD9-81ED-4DB2-BD59-A6C34878D82A}">
                    <a16:rowId xmlns:a16="http://schemas.microsoft.com/office/drawing/2014/main" val="2542011919"/>
                  </a:ext>
                </a:extLst>
              </a:tr>
              <a:tr h="259598">
                <a:tc>
                  <a:txBody>
                    <a:bodyPr/>
                    <a:lstStyle/>
                    <a:p>
                      <a:pPr algn="l" fontAlgn="b"/>
                      <a:r>
                        <a:rPr lang="fr-FR" sz="1400" u="none" strike="noStrike" dirty="0">
                          <a:effectLst/>
                          <a:highlight>
                            <a:srgbClr val="FFFF00"/>
                          </a:highlight>
                        </a:rPr>
                        <a:t>ECG (GHANA)</a:t>
                      </a:r>
                      <a:endParaRPr lang="fr-FR" sz="1400" b="1" i="0" u="none" strike="noStrike" dirty="0">
                        <a:solidFill>
                          <a:srgbClr val="4BACC6"/>
                        </a:solidFill>
                        <a:effectLst/>
                        <a:highlight>
                          <a:srgbClr val="FFFF00"/>
                        </a:highlight>
                        <a:latin typeface="Arial" panose="020B0604020202020204" pitchFamily="34" charset="0"/>
                      </a:endParaRPr>
                    </a:p>
                  </a:txBody>
                  <a:tcPr marL="9525" marR="9525" marT="9525" marB="0" anchor="b"/>
                </a:tc>
                <a:tc>
                  <a:txBody>
                    <a:bodyPr/>
                    <a:lstStyle/>
                    <a:p>
                      <a:pPr algn="l" fontAlgn="b"/>
                      <a:r>
                        <a:rPr lang="fr-FR" sz="1400" u="none" strike="noStrike">
                          <a:effectLst/>
                          <a:highlight>
                            <a:srgbClr val="FFFF00"/>
                          </a:highlight>
                        </a:rPr>
                        <a:t>3 065 566,0</a:t>
                      </a:r>
                      <a:endParaRPr lang="fr-FR" sz="1400" b="1" i="0" u="none" strike="noStrike">
                        <a:solidFill>
                          <a:srgbClr val="4BACC6"/>
                        </a:solidFill>
                        <a:effectLst/>
                        <a:highlight>
                          <a:srgbClr val="FFFF00"/>
                        </a:highlight>
                        <a:latin typeface="Arial" panose="020B0604020202020204" pitchFamily="34" charset="0"/>
                      </a:endParaRPr>
                    </a:p>
                  </a:txBody>
                  <a:tcPr marL="9525" marR="9525" marT="9525" marB="0" anchor="b"/>
                </a:tc>
                <a:tc>
                  <a:txBody>
                    <a:bodyPr/>
                    <a:lstStyle/>
                    <a:p>
                      <a:pPr algn="ctr" fontAlgn="b"/>
                      <a:r>
                        <a:rPr lang="fr-FR" sz="1400" u="none" strike="noStrike" dirty="0">
                          <a:effectLst/>
                          <a:highlight>
                            <a:srgbClr val="FFFF00"/>
                          </a:highlight>
                        </a:rPr>
                        <a:t> </a:t>
                      </a:r>
                      <a:endParaRPr lang="fr-FR" sz="1400" b="1" i="0" u="none" strike="noStrike" dirty="0">
                        <a:solidFill>
                          <a:srgbClr val="00B0F0"/>
                        </a:solidFill>
                        <a:effectLst/>
                        <a:highlight>
                          <a:srgbClr val="FFFF00"/>
                        </a:highlight>
                        <a:latin typeface="Arial" panose="020B0604020202020204" pitchFamily="34" charset="0"/>
                      </a:endParaRPr>
                    </a:p>
                  </a:txBody>
                  <a:tcPr marL="9525" marR="9525" marT="9525" marB="0" anchor="b"/>
                </a:tc>
                <a:extLst>
                  <a:ext uri="{0D108BD9-81ED-4DB2-BD59-A6C34878D82A}">
                    <a16:rowId xmlns:a16="http://schemas.microsoft.com/office/drawing/2014/main" val="877133745"/>
                  </a:ext>
                </a:extLst>
              </a:tr>
              <a:tr h="259598">
                <a:tc>
                  <a:txBody>
                    <a:bodyPr/>
                    <a:lstStyle/>
                    <a:p>
                      <a:pPr algn="l" fontAlgn="b"/>
                      <a:r>
                        <a:rPr lang="fr-FR" sz="1400" u="none" strike="noStrike">
                          <a:effectLst/>
                        </a:rPr>
                        <a:t>SBEE TAG 80 MW</a:t>
                      </a:r>
                      <a:endParaRPr lang="fr-FR" sz="1400" b="1" i="0" u="none" strike="noStrike">
                        <a:effectLst/>
                        <a:latin typeface="Arial" panose="020B0604020202020204" pitchFamily="34" charset="0"/>
                      </a:endParaRPr>
                    </a:p>
                  </a:txBody>
                  <a:tcPr marL="9525" marR="9525" marT="9525" marB="0" anchor="b"/>
                </a:tc>
                <a:tc>
                  <a:txBody>
                    <a:bodyPr/>
                    <a:lstStyle/>
                    <a:p>
                      <a:pPr algn="l" fontAlgn="b"/>
                      <a:r>
                        <a:rPr lang="fr-FR" sz="1400" u="none" strike="noStrike">
                          <a:effectLst/>
                        </a:rPr>
                        <a:t>30 049 311,0</a:t>
                      </a:r>
                      <a:endParaRPr lang="fr-FR" sz="1400" b="1" i="0" u="none" strike="noStrike">
                        <a:effectLst/>
                        <a:latin typeface="Arial" panose="020B0604020202020204" pitchFamily="34" charset="0"/>
                      </a:endParaRPr>
                    </a:p>
                  </a:txBody>
                  <a:tcPr marL="9525" marR="9525" marT="9525" marB="0" anchor="b"/>
                </a:tc>
                <a:tc>
                  <a:txBody>
                    <a:bodyPr/>
                    <a:lstStyle/>
                    <a:p>
                      <a:pPr algn="ctr" fontAlgn="b"/>
                      <a:r>
                        <a:rPr lang="fr-FR" sz="1400" u="none" strike="noStrike" dirty="0">
                          <a:effectLst/>
                        </a:rPr>
                        <a:t> </a:t>
                      </a:r>
                      <a:endParaRPr lang="fr-FR" sz="14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147554608"/>
                  </a:ext>
                </a:extLst>
              </a:tr>
              <a:tr h="259598">
                <a:tc>
                  <a:txBody>
                    <a:bodyPr/>
                    <a:lstStyle/>
                    <a:p>
                      <a:pPr algn="l" fontAlgn="b"/>
                      <a:r>
                        <a:rPr lang="fr-FR" sz="1400" u="none" strike="noStrike">
                          <a:effectLst/>
                        </a:rPr>
                        <a:t>CGT</a:t>
                      </a:r>
                      <a:endParaRPr lang="fr-FR" sz="1400" b="1" i="0" u="none" strike="noStrike">
                        <a:effectLst/>
                        <a:latin typeface="Arial" panose="020B0604020202020204" pitchFamily="34" charset="0"/>
                      </a:endParaRPr>
                    </a:p>
                  </a:txBody>
                  <a:tcPr marL="9525" marR="9525" marT="9525" marB="0" anchor="b"/>
                </a:tc>
                <a:tc>
                  <a:txBody>
                    <a:bodyPr/>
                    <a:lstStyle/>
                    <a:p>
                      <a:pPr algn="l" fontAlgn="b"/>
                      <a:r>
                        <a:rPr lang="fr-FR" sz="1400" u="none" strike="noStrike">
                          <a:effectLst/>
                        </a:rPr>
                        <a:t>81 008 723,0</a:t>
                      </a:r>
                      <a:endParaRPr lang="fr-FR" sz="1400" b="1" i="0" u="none" strike="noStrike">
                        <a:effectLst/>
                        <a:latin typeface="Arial" panose="020B0604020202020204" pitchFamily="34" charset="0"/>
                      </a:endParaRPr>
                    </a:p>
                  </a:txBody>
                  <a:tcPr marL="9525" marR="9525" marT="9525" marB="0" anchor="b"/>
                </a:tc>
                <a:tc>
                  <a:txBody>
                    <a:bodyPr/>
                    <a:lstStyle/>
                    <a:p>
                      <a:pPr algn="ctr" fontAlgn="b"/>
                      <a:r>
                        <a:rPr lang="fr-FR" sz="1400" u="none" strike="noStrike" dirty="0">
                          <a:effectLst/>
                        </a:rPr>
                        <a:t> </a:t>
                      </a:r>
                      <a:endParaRPr lang="fr-FR" sz="14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145411539"/>
                  </a:ext>
                </a:extLst>
              </a:tr>
              <a:tr h="259598">
                <a:tc>
                  <a:txBody>
                    <a:bodyPr/>
                    <a:lstStyle/>
                    <a:p>
                      <a:pPr algn="l" fontAlgn="b"/>
                      <a:r>
                        <a:rPr lang="fr-FR" sz="1400" u="none" strike="noStrike">
                          <a:effectLst/>
                        </a:rPr>
                        <a:t>CHN</a:t>
                      </a:r>
                      <a:endParaRPr lang="fr-FR" sz="1400" b="1" i="0" u="none" strike="noStrike">
                        <a:effectLst/>
                        <a:latin typeface="Arial" panose="020B0604020202020204" pitchFamily="34" charset="0"/>
                      </a:endParaRPr>
                    </a:p>
                  </a:txBody>
                  <a:tcPr marL="9525" marR="9525" marT="9525" marB="0" anchor="b"/>
                </a:tc>
                <a:tc>
                  <a:txBody>
                    <a:bodyPr/>
                    <a:lstStyle/>
                    <a:p>
                      <a:pPr algn="l" fontAlgn="b"/>
                      <a:r>
                        <a:rPr lang="fr-FR" sz="1400" u="none" strike="noStrike">
                          <a:effectLst/>
                        </a:rPr>
                        <a:t>119 831 000,0</a:t>
                      </a:r>
                      <a:endParaRPr lang="fr-FR" sz="1400" b="1" i="0" u="none" strike="noStrike">
                        <a:effectLst/>
                        <a:latin typeface="Arial" panose="020B0604020202020204" pitchFamily="34" charset="0"/>
                      </a:endParaRPr>
                    </a:p>
                  </a:txBody>
                  <a:tcPr marL="9525" marR="9525" marT="9525" marB="0" anchor="b"/>
                </a:tc>
                <a:tc>
                  <a:txBody>
                    <a:bodyPr/>
                    <a:lstStyle/>
                    <a:p>
                      <a:pPr algn="ctr" fontAlgn="b"/>
                      <a:r>
                        <a:rPr lang="fr-FR" sz="1400" u="none" strike="noStrike" dirty="0">
                          <a:effectLst/>
                        </a:rPr>
                        <a:t> </a:t>
                      </a:r>
                      <a:endParaRPr lang="fr-FR" sz="1400" b="0"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28888642"/>
                  </a:ext>
                </a:extLst>
              </a:tr>
              <a:tr h="259598">
                <a:tc>
                  <a:txBody>
                    <a:bodyPr/>
                    <a:lstStyle/>
                    <a:p>
                      <a:pPr algn="l" fontAlgn="b"/>
                      <a:r>
                        <a:rPr lang="fr-FR" sz="1400" u="none" strike="noStrike">
                          <a:effectLst/>
                        </a:rPr>
                        <a:t>TAG LPO</a:t>
                      </a:r>
                      <a:endParaRPr lang="fr-FR" sz="1400" b="1" i="0" u="none" strike="noStrike">
                        <a:effectLst/>
                        <a:latin typeface="Arial" panose="020B0604020202020204" pitchFamily="34" charset="0"/>
                      </a:endParaRPr>
                    </a:p>
                  </a:txBody>
                  <a:tcPr marL="9525" marR="9525" marT="9525" marB="0" anchor="b"/>
                </a:tc>
                <a:tc>
                  <a:txBody>
                    <a:bodyPr/>
                    <a:lstStyle/>
                    <a:p>
                      <a:pPr algn="l" fontAlgn="b"/>
                      <a:r>
                        <a:rPr lang="fr-FR" sz="1400" u="none" strike="noStrike">
                          <a:effectLst/>
                        </a:rPr>
                        <a:t>135 698 400</a:t>
                      </a:r>
                      <a:endParaRPr lang="fr-FR" sz="1400" b="0" i="0" u="none" strike="noStrike">
                        <a:effectLst/>
                        <a:latin typeface="Arial" panose="020B0604020202020204" pitchFamily="34" charset="0"/>
                      </a:endParaRPr>
                    </a:p>
                  </a:txBody>
                  <a:tcPr marL="9525" marR="9525" marT="9525" marB="0" anchor="b"/>
                </a:tc>
                <a:tc>
                  <a:txBody>
                    <a:bodyPr/>
                    <a:lstStyle/>
                    <a:p>
                      <a:pPr algn="ctr" fontAlgn="b"/>
                      <a:r>
                        <a:rPr lang="fr-FR" sz="1400" u="none" strike="noStrike" dirty="0">
                          <a:effectLst/>
                        </a:rPr>
                        <a:t> </a:t>
                      </a:r>
                      <a:endParaRPr lang="fr-FR" sz="1400" b="0"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2970316460"/>
                  </a:ext>
                </a:extLst>
              </a:tr>
              <a:tr h="259598">
                <a:tc>
                  <a:txBody>
                    <a:bodyPr/>
                    <a:lstStyle/>
                    <a:p>
                      <a:pPr algn="l" fontAlgn="b"/>
                      <a:r>
                        <a:rPr lang="fr-FR" sz="1400" u="none" strike="noStrike" dirty="0">
                          <a:effectLst/>
                        </a:rPr>
                        <a:t>TAG MGL</a:t>
                      </a:r>
                      <a:endParaRPr lang="fr-FR" sz="1400" b="1" i="0" u="none" strike="noStrike" dirty="0">
                        <a:effectLst/>
                        <a:latin typeface="Arial" panose="020B0604020202020204" pitchFamily="34" charset="0"/>
                      </a:endParaRPr>
                    </a:p>
                  </a:txBody>
                  <a:tcPr marL="9525" marR="9525" marT="9525" marB="0" anchor="b"/>
                </a:tc>
                <a:tc>
                  <a:txBody>
                    <a:bodyPr/>
                    <a:lstStyle/>
                    <a:p>
                      <a:pPr algn="l" fontAlgn="b"/>
                      <a:r>
                        <a:rPr lang="fr-FR" sz="1400" u="none" strike="noStrike" dirty="0">
                          <a:effectLst/>
                        </a:rPr>
                        <a:t>95 953 100</a:t>
                      </a:r>
                      <a:endParaRPr lang="fr-FR" sz="1400" b="0" i="0" u="none" strike="noStrike" dirty="0">
                        <a:effectLst/>
                        <a:latin typeface="Arial" panose="020B0604020202020204" pitchFamily="34" charset="0"/>
                      </a:endParaRPr>
                    </a:p>
                  </a:txBody>
                  <a:tcPr marL="9525" marR="9525" marT="9525" marB="0" anchor="b"/>
                </a:tc>
                <a:tc>
                  <a:txBody>
                    <a:bodyPr/>
                    <a:lstStyle/>
                    <a:p>
                      <a:pPr algn="ctr" fontAlgn="b"/>
                      <a:r>
                        <a:rPr lang="fr-FR" sz="1400" u="none" strike="noStrike" dirty="0">
                          <a:effectLst/>
                        </a:rPr>
                        <a:t> </a:t>
                      </a:r>
                      <a:endParaRPr lang="fr-FR" sz="1400" b="0"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9883786"/>
                  </a:ext>
                </a:extLst>
              </a:tr>
              <a:tr h="259598">
                <a:tc>
                  <a:txBody>
                    <a:bodyPr/>
                    <a:lstStyle/>
                    <a:p>
                      <a:pPr algn="l" fontAlgn="b"/>
                      <a:r>
                        <a:rPr lang="fr-FR" sz="1400" u="none" strike="noStrike" dirty="0">
                          <a:effectLst/>
                        </a:rPr>
                        <a:t>WACEM</a:t>
                      </a:r>
                      <a:endParaRPr lang="fr-FR" sz="1400" b="1" i="0" u="none" strike="noStrike" dirty="0">
                        <a:effectLst/>
                        <a:latin typeface="Arial" panose="020B0604020202020204" pitchFamily="34" charset="0"/>
                      </a:endParaRPr>
                    </a:p>
                  </a:txBody>
                  <a:tcPr marL="9525" marR="9525" marT="9525" marB="0" anchor="b"/>
                </a:tc>
                <a:tc>
                  <a:txBody>
                    <a:bodyPr/>
                    <a:lstStyle/>
                    <a:p>
                      <a:pPr algn="l" fontAlgn="b"/>
                      <a:r>
                        <a:rPr lang="fr-FR" sz="1400" u="none" strike="noStrike">
                          <a:effectLst/>
                        </a:rPr>
                        <a:t>4 833 836</a:t>
                      </a:r>
                      <a:endParaRPr lang="fr-FR" sz="1400" b="0" i="0" u="none" strike="noStrike">
                        <a:effectLst/>
                        <a:latin typeface="Arial" panose="020B0604020202020204" pitchFamily="34" charset="0"/>
                      </a:endParaRPr>
                    </a:p>
                  </a:txBody>
                  <a:tcPr marL="9525" marR="9525" marT="9525" marB="0" anchor="b"/>
                </a:tc>
                <a:tc>
                  <a:txBody>
                    <a:bodyPr/>
                    <a:lstStyle/>
                    <a:p>
                      <a:pPr algn="ctr" fontAlgn="b"/>
                      <a:r>
                        <a:rPr lang="fr-FR" sz="1400" u="none" strike="noStrike" dirty="0">
                          <a:effectLst/>
                        </a:rPr>
                        <a:t> </a:t>
                      </a:r>
                      <a:endParaRPr lang="fr-FR" sz="1400" b="0"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1018996471"/>
                  </a:ext>
                </a:extLst>
              </a:tr>
              <a:tr h="259598">
                <a:tc>
                  <a:txBody>
                    <a:bodyPr/>
                    <a:lstStyle/>
                    <a:p>
                      <a:pPr algn="l" fontAlgn="b"/>
                      <a:r>
                        <a:rPr lang="fr-FR" sz="1400" u="none" strike="noStrike" dirty="0">
                          <a:effectLst/>
                        </a:rPr>
                        <a:t>TOTAL</a:t>
                      </a:r>
                      <a:endParaRPr lang="fr-FR" sz="1400" b="1" i="0" u="none" strike="noStrike" dirty="0">
                        <a:effectLst/>
                        <a:latin typeface="Arial" panose="020B0604020202020204" pitchFamily="34" charset="0"/>
                      </a:endParaRPr>
                    </a:p>
                  </a:txBody>
                  <a:tcPr marL="9525" marR="9525" marT="9525" marB="0" anchor="b"/>
                </a:tc>
                <a:tc>
                  <a:txBody>
                    <a:bodyPr/>
                    <a:lstStyle/>
                    <a:p>
                      <a:pPr algn="l" fontAlgn="b"/>
                      <a:r>
                        <a:rPr lang="fr-FR" sz="1400" u="none" strike="noStrike">
                          <a:effectLst/>
                        </a:rPr>
                        <a:t>2 520 706 481</a:t>
                      </a:r>
                      <a:endParaRPr lang="fr-FR" sz="1400" b="0" i="0" u="none" strike="noStrike">
                        <a:effectLst/>
                        <a:latin typeface="Arial" panose="020B0604020202020204" pitchFamily="34" charset="0"/>
                      </a:endParaRPr>
                    </a:p>
                  </a:txBody>
                  <a:tcPr marL="9525" marR="9525" marT="9525" marB="0" anchor="b"/>
                </a:tc>
                <a:tc>
                  <a:txBody>
                    <a:bodyPr/>
                    <a:lstStyle/>
                    <a:p>
                      <a:pPr algn="ctr" fontAlgn="b"/>
                      <a:r>
                        <a:rPr lang="fr-FR" sz="1400" u="none" strike="noStrike">
                          <a:effectLst/>
                        </a:rPr>
                        <a:t> </a:t>
                      </a:r>
                      <a:endParaRPr lang="fr-FR" sz="1400" b="0" i="0" u="none" strike="noStrike">
                        <a:effectLst/>
                        <a:latin typeface="Arial" panose="020B0604020202020204" pitchFamily="34" charset="0"/>
                      </a:endParaRPr>
                    </a:p>
                  </a:txBody>
                  <a:tcPr marL="9525" marR="9525" marT="9525" marB="0" anchor="b"/>
                </a:tc>
                <a:extLst>
                  <a:ext uri="{0D108BD9-81ED-4DB2-BD59-A6C34878D82A}">
                    <a16:rowId xmlns:a16="http://schemas.microsoft.com/office/drawing/2014/main" val="4249235957"/>
                  </a:ext>
                </a:extLst>
              </a:tr>
              <a:tr h="279567">
                <a:tc>
                  <a:txBody>
                    <a:bodyPr/>
                    <a:lstStyle/>
                    <a:p>
                      <a:pPr algn="l" fontAlgn="b"/>
                      <a:r>
                        <a:rPr lang="fr-FR" sz="1400" u="none" strike="noStrike" dirty="0">
                          <a:effectLst/>
                          <a:highlight>
                            <a:srgbClr val="FFFF00"/>
                          </a:highlight>
                        </a:rPr>
                        <a:t>IMPORTATIONS</a:t>
                      </a:r>
                      <a:endParaRPr lang="fr-FR" sz="1400" b="1" i="0" u="none" strike="noStrike" dirty="0">
                        <a:solidFill>
                          <a:srgbClr val="00B0F0"/>
                        </a:solidFill>
                        <a:effectLst/>
                        <a:highlight>
                          <a:srgbClr val="FFFF00"/>
                        </a:highlight>
                        <a:latin typeface="Arial" panose="020B0604020202020204" pitchFamily="34" charset="0"/>
                      </a:endParaRPr>
                    </a:p>
                  </a:txBody>
                  <a:tcPr marL="9525" marR="9525" marT="9525" marB="0" anchor="b"/>
                </a:tc>
                <a:tc>
                  <a:txBody>
                    <a:bodyPr/>
                    <a:lstStyle/>
                    <a:p>
                      <a:pPr algn="l" fontAlgn="b"/>
                      <a:r>
                        <a:rPr lang="fr-FR" sz="1400" u="none" strike="noStrike" dirty="0">
                          <a:effectLst/>
                          <a:highlight>
                            <a:srgbClr val="FFFF00"/>
                          </a:highlight>
                        </a:rPr>
                        <a:t>2 053 332 111</a:t>
                      </a:r>
                      <a:endParaRPr lang="fr-FR" sz="1400" b="0" i="0" u="none" strike="noStrike" dirty="0">
                        <a:solidFill>
                          <a:srgbClr val="00B0F0"/>
                        </a:solidFill>
                        <a:effectLst/>
                        <a:highlight>
                          <a:srgbClr val="FFFF00"/>
                        </a:highlight>
                        <a:latin typeface="Arial" panose="020B0604020202020204" pitchFamily="34" charset="0"/>
                      </a:endParaRPr>
                    </a:p>
                  </a:txBody>
                  <a:tcPr marL="9525" marR="9525" marT="9525" marB="0" anchor="b"/>
                </a:tc>
                <a:tc>
                  <a:txBody>
                    <a:bodyPr/>
                    <a:lstStyle/>
                    <a:p>
                      <a:pPr algn="ctr" fontAlgn="b"/>
                      <a:r>
                        <a:rPr lang="fr-FR" sz="1400" u="none" strike="noStrike" dirty="0">
                          <a:effectLst/>
                          <a:highlight>
                            <a:srgbClr val="FFFF00"/>
                          </a:highlight>
                        </a:rPr>
                        <a:t>81%</a:t>
                      </a:r>
                      <a:endParaRPr lang="fr-FR" sz="1400" b="0" i="0" u="none" strike="noStrike" dirty="0">
                        <a:solidFill>
                          <a:srgbClr val="00B0F0"/>
                        </a:solidFill>
                        <a:effectLst/>
                        <a:highlight>
                          <a:srgbClr val="FFFF00"/>
                        </a:highlight>
                        <a:latin typeface="Arial" panose="020B0604020202020204" pitchFamily="34" charset="0"/>
                      </a:endParaRPr>
                    </a:p>
                  </a:txBody>
                  <a:tcPr marL="9525" marR="9525" marT="9525" marB="0" anchor="b"/>
                </a:tc>
                <a:extLst>
                  <a:ext uri="{0D108BD9-81ED-4DB2-BD59-A6C34878D82A}">
                    <a16:rowId xmlns:a16="http://schemas.microsoft.com/office/drawing/2014/main" val="3123870981"/>
                  </a:ext>
                </a:extLst>
              </a:tr>
            </a:tbl>
          </a:graphicData>
        </a:graphic>
      </p:graphicFrame>
      <p:pic>
        <p:nvPicPr>
          <p:cNvPr id="3" name="Image 2">
            <a:extLst>
              <a:ext uri="{FF2B5EF4-FFF2-40B4-BE49-F238E27FC236}">
                <a16:creationId xmlns:a16="http://schemas.microsoft.com/office/drawing/2014/main" id="{E09DDE43-A85B-896E-E51D-7558E3A02A2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712213" y="295620"/>
            <a:ext cx="1641587" cy="950683"/>
          </a:xfrm>
          <a:prstGeom prst="rect">
            <a:avLst/>
          </a:prstGeom>
        </p:spPr>
      </p:pic>
    </p:spTree>
    <p:extLst>
      <p:ext uri="{BB962C8B-B14F-4D97-AF65-F5344CB8AC3E}">
        <p14:creationId xmlns:p14="http://schemas.microsoft.com/office/powerpoint/2010/main" val="110889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07B0C833-4861-CCF5-2DCF-7C7204C4F137}"/>
              </a:ext>
            </a:extLst>
          </p:cNvPr>
          <p:cNvSpPr txBox="1"/>
          <p:nvPr/>
        </p:nvSpPr>
        <p:spPr>
          <a:xfrm>
            <a:off x="1014412" y="1080655"/>
            <a:ext cx="10129838" cy="4517519"/>
          </a:xfrm>
          <a:prstGeom prst="rect">
            <a:avLst/>
          </a:prstGeom>
          <a:noFill/>
        </p:spPr>
        <p:txBody>
          <a:bodyPr wrap="square" rtlCol="0">
            <a:spAutoFit/>
          </a:bodyPr>
          <a:lstStyle/>
          <a:p>
            <a:pPr algn="ctr">
              <a:lnSpc>
                <a:spcPct val="114000"/>
              </a:lnSpc>
              <a:spcAft>
                <a:spcPts val="1800"/>
              </a:spcAft>
            </a:pPr>
            <a:r>
              <a:rPr lang="fr-FR" sz="2400" b="1" dirty="0">
                <a:latin typeface="Gotham Light" pitchFamily="50" charset="0"/>
                <a:ea typeface="Open Sans" panose="020B0606030504020204" pitchFamily="34" charset="0"/>
                <a:cs typeface="Open Sans" panose="020B0606030504020204" pitchFamily="34" charset="0"/>
              </a:rPr>
              <a:t>SOURCES D’APPROVISIONNEMENT EN 2019</a:t>
            </a:r>
            <a:endParaRPr lang="fr-FR" sz="2400" dirty="0">
              <a:latin typeface="Gotham Light" pitchFamily="50" charset="0"/>
              <a:ea typeface="Open Sans" panose="020B0606030504020204" pitchFamily="34" charset="0"/>
              <a:cs typeface="Open Sans" panose="020B0606030504020204" pitchFamily="34" charset="0"/>
            </a:endParaRPr>
          </a:p>
          <a:p>
            <a:pPr marL="457200" indent="-457200" algn="just">
              <a:lnSpc>
                <a:spcPct val="130000"/>
              </a:lnSpc>
              <a:spcAft>
                <a:spcPts val="600"/>
              </a:spcAft>
              <a:buClr>
                <a:srgbClr val="C00000"/>
              </a:buClr>
              <a:buFont typeface="+mj-lt"/>
              <a:buAutoNum type="arabicPeriod"/>
            </a:pPr>
            <a:r>
              <a:rPr lang="fr-FR" sz="1800" dirty="0">
                <a:highlight>
                  <a:srgbClr val="FFFF00"/>
                </a:highlight>
                <a:latin typeface="Gotham Light" pitchFamily="50" charset="0"/>
                <a:ea typeface="Open Sans" panose="020B0606030504020204" pitchFamily="34" charset="0"/>
                <a:cs typeface="Open Sans" panose="020B0606030504020204" pitchFamily="34" charset="0"/>
              </a:rPr>
              <a:t>Nigeria (Transmission </a:t>
            </a:r>
            <a:r>
              <a:rPr lang="fr-FR" sz="1800" dirty="0" err="1">
                <a:highlight>
                  <a:srgbClr val="FFFF00"/>
                </a:highlight>
                <a:latin typeface="Gotham Light" pitchFamily="50" charset="0"/>
                <a:ea typeface="Open Sans" panose="020B0606030504020204" pitchFamily="34" charset="0"/>
                <a:cs typeface="Open Sans" panose="020B0606030504020204" pitchFamily="34" charset="0"/>
              </a:rPr>
              <a:t>Company</a:t>
            </a:r>
            <a:r>
              <a:rPr lang="fr-FR" sz="1800" dirty="0">
                <a:highlight>
                  <a:srgbClr val="FFFF00"/>
                </a:highlight>
                <a:latin typeface="Gotham Light" pitchFamily="50" charset="0"/>
                <a:ea typeface="Open Sans" panose="020B0606030504020204" pitchFamily="34" charset="0"/>
                <a:cs typeface="Open Sans" panose="020B0606030504020204" pitchFamily="34" charset="0"/>
              </a:rPr>
              <a:t> of Nigeria-</a:t>
            </a:r>
            <a:r>
              <a:rPr lang="fr-FR" sz="1800" b="1" dirty="0">
                <a:solidFill>
                  <a:srgbClr val="0070C0"/>
                </a:solidFill>
                <a:highlight>
                  <a:srgbClr val="FFFF00"/>
                </a:highlight>
                <a:latin typeface="Gotham Light" pitchFamily="50" charset="0"/>
                <a:ea typeface="Open Sans" panose="020B0606030504020204" pitchFamily="34" charset="0"/>
                <a:cs typeface="Open Sans" panose="020B0606030504020204" pitchFamily="34" charset="0"/>
              </a:rPr>
              <a:t>TCN</a:t>
            </a:r>
            <a:r>
              <a:rPr lang="fr-FR" sz="1800" dirty="0">
                <a:highlight>
                  <a:srgbClr val="FFFF00"/>
                </a:highlight>
                <a:latin typeface="Gotham Light" pitchFamily="50" charset="0"/>
                <a:ea typeface="Open Sans" panose="020B0606030504020204" pitchFamily="34" charset="0"/>
                <a:cs typeface="Open Sans" panose="020B0606030504020204" pitchFamily="34" charset="0"/>
              </a:rPr>
              <a:t>) ;</a:t>
            </a:r>
          </a:p>
          <a:p>
            <a:pPr marL="457200" indent="-457200" algn="just">
              <a:lnSpc>
                <a:spcPct val="130000"/>
              </a:lnSpc>
              <a:spcAft>
                <a:spcPts val="600"/>
              </a:spcAft>
              <a:buClr>
                <a:srgbClr val="C00000"/>
              </a:buClr>
              <a:buFont typeface="+mj-lt"/>
              <a:buAutoNum type="arabicPeriod"/>
            </a:pPr>
            <a:r>
              <a:rPr lang="fr-FR" sz="1800" dirty="0">
                <a:highlight>
                  <a:srgbClr val="FFFF00"/>
                </a:highlight>
                <a:latin typeface="Gotham Light" pitchFamily="50" charset="0"/>
                <a:ea typeface="Open Sans" panose="020B0606030504020204" pitchFamily="34" charset="0"/>
                <a:cs typeface="Open Sans" panose="020B0606030504020204" pitchFamily="34" charset="0"/>
              </a:rPr>
              <a:t>Nigeria (</a:t>
            </a:r>
            <a:r>
              <a:rPr lang="fr-FR" sz="1800" b="1" dirty="0">
                <a:solidFill>
                  <a:srgbClr val="0070C0"/>
                </a:solidFill>
                <a:highlight>
                  <a:srgbClr val="FFFF00"/>
                </a:highlight>
                <a:latin typeface="Gotham Light" pitchFamily="50" charset="0"/>
                <a:ea typeface="Open Sans" panose="020B0606030504020204" pitchFamily="34" charset="0"/>
                <a:cs typeface="Open Sans" panose="020B0606030504020204" pitchFamily="34" charset="0"/>
              </a:rPr>
              <a:t>Paras</a:t>
            </a:r>
            <a:r>
              <a:rPr lang="fr-FR" sz="1800" dirty="0">
                <a:highlight>
                  <a:srgbClr val="FFFF00"/>
                </a:highlight>
                <a:latin typeface="Gotham Light" pitchFamily="50" charset="0"/>
                <a:ea typeface="Open Sans" panose="020B0606030504020204" pitchFamily="34" charset="0"/>
                <a:cs typeface="Open Sans" panose="020B0606030504020204" pitchFamily="34" charset="0"/>
              </a:rPr>
              <a:t> </a:t>
            </a:r>
            <a:r>
              <a:rPr lang="fr-FR" sz="1800" b="1" dirty="0">
                <a:solidFill>
                  <a:srgbClr val="0070C0"/>
                </a:solidFill>
                <a:highlight>
                  <a:srgbClr val="FFFF00"/>
                </a:highlight>
                <a:latin typeface="Gotham Light" pitchFamily="50" charset="0"/>
                <a:ea typeface="Open Sans" panose="020B0606030504020204" pitchFamily="34" charset="0"/>
                <a:cs typeface="Open Sans" panose="020B0606030504020204" pitchFamily="34" charset="0"/>
              </a:rPr>
              <a:t>Energy</a:t>
            </a:r>
            <a:r>
              <a:rPr lang="fr-FR" sz="1800" dirty="0">
                <a:highlight>
                  <a:srgbClr val="FFFF00"/>
                </a:highlight>
                <a:latin typeface="Gotham Light" pitchFamily="50" charset="0"/>
                <a:ea typeface="Open Sans" panose="020B0606030504020204" pitchFamily="34" charset="0"/>
                <a:cs typeface="Open Sans" panose="020B0606030504020204" pitchFamily="34" charset="0"/>
              </a:rPr>
              <a:t>)</a:t>
            </a:r>
          </a:p>
          <a:p>
            <a:pPr marL="457200" indent="-457200" algn="just">
              <a:lnSpc>
                <a:spcPct val="130000"/>
              </a:lnSpc>
              <a:spcAft>
                <a:spcPts val="600"/>
              </a:spcAft>
              <a:buClr>
                <a:srgbClr val="C00000"/>
              </a:buClr>
              <a:buFont typeface="+mj-lt"/>
              <a:buAutoNum type="arabicPeriod"/>
            </a:pPr>
            <a:r>
              <a:rPr lang="fr-FR" sz="1800" dirty="0">
                <a:highlight>
                  <a:srgbClr val="FFFF00"/>
                </a:highlight>
                <a:latin typeface="Gotham Light" pitchFamily="50" charset="0"/>
                <a:ea typeface="Open Sans" panose="020B0606030504020204" pitchFamily="34" charset="0"/>
                <a:cs typeface="Open Sans" panose="020B0606030504020204" pitchFamily="34" charset="0"/>
              </a:rPr>
              <a:t>Ghana (Volta River </a:t>
            </a:r>
            <a:r>
              <a:rPr lang="fr-FR" sz="1800" dirty="0" err="1">
                <a:highlight>
                  <a:srgbClr val="FFFF00"/>
                </a:highlight>
                <a:latin typeface="Gotham Light" pitchFamily="50" charset="0"/>
                <a:ea typeface="Open Sans" panose="020B0606030504020204" pitchFamily="34" charset="0"/>
                <a:cs typeface="Open Sans" panose="020B0606030504020204" pitchFamily="34" charset="0"/>
              </a:rPr>
              <a:t>Authority</a:t>
            </a:r>
            <a:r>
              <a:rPr lang="fr-FR" sz="1800" dirty="0">
                <a:highlight>
                  <a:srgbClr val="FFFF00"/>
                </a:highlight>
                <a:latin typeface="Gotham Light" pitchFamily="50" charset="0"/>
                <a:ea typeface="Open Sans" panose="020B0606030504020204" pitchFamily="34" charset="0"/>
                <a:cs typeface="Open Sans" panose="020B0606030504020204" pitchFamily="34" charset="0"/>
              </a:rPr>
              <a:t> - </a:t>
            </a:r>
            <a:r>
              <a:rPr lang="fr-FR" sz="1800" b="1" dirty="0">
                <a:solidFill>
                  <a:srgbClr val="0070C0"/>
                </a:solidFill>
                <a:highlight>
                  <a:srgbClr val="FFFF00"/>
                </a:highlight>
                <a:latin typeface="Gotham Light" pitchFamily="50" charset="0"/>
                <a:ea typeface="Open Sans" panose="020B0606030504020204" pitchFamily="34" charset="0"/>
                <a:cs typeface="Open Sans" panose="020B0606030504020204" pitchFamily="34" charset="0"/>
              </a:rPr>
              <a:t>VRA</a:t>
            </a:r>
            <a:r>
              <a:rPr lang="fr-FR" sz="1800" dirty="0">
                <a:highlight>
                  <a:srgbClr val="FFFF00"/>
                </a:highlight>
                <a:latin typeface="Gotham Light" pitchFamily="50" charset="0"/>
                <a:ea typeface="Open Sans" panose="020B0606030504020204" pitchFamily="34" charset="0"/>
                <a:cs typeface="Open Sans" panose="020B0606030504020204" pitchFamily="34" charset="0"/>
              </a:rPr>
              <a:t>) ;</a:t>
            </a:r>
          </a:p>
          <a:p>
            <a:pPr marL="457200" indent="-457200" algn="just">
              <a:lnSpc>
                <a:spcPct val="130000"/>
              </a:lnSpc>
              <a:spcAft>
                <a:spcPts val="600"/>
              </a:spcAft>
              <a:buClr>
                <a:srgbClr val="C00000"/>
              </a:buClr>
              <a:buFont typeface="+mj-lt"/>
              <a:buAutoNum type="arabicPeriod"/>
            </a:pPr>
            <a:r>
              <a:rPr lang="fr-FR" sz="1800" dirty="0">
                <a:latin typeface="Gotham Light" pitchFamily="50" charset="0"/>
                <a:ea typeface="Open Sans" panose="020B0606030504020204" pitchFamily="34" charset="0"/>
                <a:cs typeface="Open Sans" panose="020B0606030504020204" pitchFamily="34" charset="0"/>
              </a:rPr>
              <a:t>Communauté Electrique du Bénin-</a:t>
            </a:r>
            <a:r>
              <a:rPr lang="fr-FR" sz="1800" b="1" dirty="0">
                <a:solidFill>
                  <a:srgbClr val="0070C0"/>
                </a:solidFill>
                <a:latin typeface="Gotham Light" pitchFamily="50" charset="0"/>
                <a:ea typeface="Open Sans" panose="020B0606030504020204" pitchFamily="34" charset="0"/>
                <a:cs typeface="Open Sans" panose="020B0606030504020204" pitchFamily="34" charset="0"/>
              </a:rPr>
              <a:t>CEB</a:t>
            </a:r>
            <a:r>
              <a:rPr lang="fr-FR" sz="1800" dirty="0">
                <a:latin typeface="Gotham Light" pitchFamily="50" charset="0"/>
                <a:ea typeface="Open Sans" panose="020B0606030504020204" pitchFamily="34" charset="0"/>
                <a:cs typeface="Open Sans" panose="020B0606030504020204" pitchFamily="34" charset="0"/>
              </a:rPr>
              <a:t> (Installations propres);</a:t>
            </a:r>
          </a:p>
          <a:p>
            <a:pPr marL="457200" indent="-457200" algn="just">
              <a:lnSpc>
                <a:spcPct val="130000"/>
              </a:lnSpc>
              <a:spcAft>
                <a:spcPts val="600"/>
              </a:spcAft>
              <a:buClr>
                <a:srgbClr val="C00000"/>
              </a:buClr>
              <a:buFont typeface="+mj-lt"/>
              <a:buAutoNum type="arabicPeriod"/>
            </a:pPr>
            <a:r>
              <a:rPr lang="fr-FR" sz="1800" dirty="0">
                <a:latin typeface="Gotham Light" pitchFamily="50" charset="0"/>
                <a:ea typeface="Open Sans" panose="020B0606030504020204" pitchFamily="34" charset="0"/>
                <a:cs typeface="Open Sans" panose="020B0606030504020204" pitchFamily="34" charset="0"/>
              </a:rPr>
              <a:t>Groupes électrogènes de 100 MW loués auprès de l’entreprise britannique </a:t>
            </a:r>
            <a:r>
              <a:rPr lang="fr-FR" sz="1800" dirty="0" err="1">
                <a:latin typeface="Gotham Light" pitchFamily="50" charset="0"/>
                <a:ea typeface="Open Sans" panose="020B0606030504020204" pitchFamily="34" charset="0"/>
                <a:cs typeface="Open Sans" panose="020B0606030504020204" pitchFamily="34" charset="0"/>
              </a:rPr>
              <a:t>aggreko</a:t>
            </a:r>
            <a:r>
              <a:rPr lang="fr-FR" sz="1800" b="1" dirty="0">
                <a:latin typeface="Gotham Light" pitchFamily="50" charset="0"/>
                <a:ea typeface="Open Sans" panose="020B0606030504020204" pitchFamily="34" charset="0"/>
                <a:cs typeface="Open Sans" panose="020B0606030504020204" pitchFamily="34" charset="0"/>
              </a:rPr>
              <a:t>;</a:t>
            </a:r>
          </a:p>
          <a:p>
            <a:pPr marL="457200" indent="-457200" algn="just">
              <a:lnSpc>
                <a:spcPct val="130000"/>
              </a:lnSpc>
              <a:spcAft>
                <a:spcPts val="600"/>
              </a:spcAft>
              <a:buClr>
                <a:srgbClr val="C00000"/>
              </a:buClr>
              <a:buFont typeface="+mj-lt"/>
              <a:buAutoNum type="arabicPeriod"/>
            </a:pPr>
            <a:r>
              <a:rPr lang="fr-FR" sz="1800" dirty="0">
                <a:latin typeface="Gotham Light" pitchFamily="50" charset="0"/>
                <a:ea typeface="Open Sans" panose="020B0606030504020204" pitchFamily="34" charset="0"/>
                <a:cs typeface="Open Sans" panose="020B0606030504020204" pitchFamily="34" charset="0"/>
              </a:rPr>
              <a:t>Groupes électrogènes de 30 MW loués auprès de l’entreprise béninoise </a:t>
            </a:r>
            <a:r>
              <a:rPr lang="fr-FR" sz="1800" b="1" dirty="0">
                <a:latin typeface="Gotham Light" pitchFamily="50" charset="0"/>
                <a:ea typeface="Open Sans" panose="020B0606030504020204" pitchFamily="34" charset="0"/>
                <a:cs typeface="Open Sans" panose="020B0606030504020204" pitchFamily="34" charset="0"/>
              </a:rPr>
              <a:t>MRI</a:t>
            </a:r>
            <a:r>
              <a:rPr lang="fr-FR" sz="1800" dirty="0">
                <a:latin typeface="Gotham Light" pitchFamily="50" charset="0"/>
                <a:ea typeface="Open Sans" panose="020B0606030504020204" pitchFamily="34" charset="0"/>
                <a:cs typeface="Open Sans" panose="020B0606030504020204" pitchFamily="34" charset="0"/>
              </a:rPr>
              <a:t>;  </a:t>
            </a:r>
          </a:p>
          <a:p>
            <a:pPr marL="457200" indent="-457200" algn="just">
              <a:lnSpc>
                <a:spcPct val="130000"/>
              </a:lnSpc>
              <a:spcAft>
                <a:spcPts val="600"/>
              </a:spcAft>
              <a:buClr>
                <a:srgbClr val="C00000"/>
              </a:buClr>
              <a:buFont typeface="+mj-lt"/>
              <a:buAutoNum type="arabicPeriod"/>
            </a:pPr>
            <a:r>
              <a:rPr lang="fr-FR" sz="1800" dirty="0">
                <a:latin typeface="Gotham Light" pitchFamily="50" charset="0"/>
                <a:ea typeface="Open Sans" panose="020B0606030504020204" pitchFamily="34" charset="0"/>
                <a:cs typeface="Open Sans" panose="020B0606030504020204" pitchFamily="34" charset="0"/>
              </a:rPr>
              <a:t>Groupes électrogènes de 30 MW de la </a:t>
            </a:r>
            <a:r>
              <a:rPr lang="fr-FR" sz="1800" b="1" dirty="0">
                <a:solidFill>
                  <a:srgbClr val="0070C0"/>
                </a:solidFill>
                <a:latin typeface="Gotham Light" pitchFamily="50" charset="0"/>
                <a:ea typeface="Open Sans" panose="020B0606030504020204" pitchFamily="34" charset="0"/>
                <a:cs typeface="Open Sans" panose="020B0606030504020204" pitchFamily="34" charset="0"/>
              </a:rPr>
              <a:t>SBEE</a:t>
            </a:r>
            <a:r>
              <a:rPr lang="fr-FR" sz="1800" dirty="0">
                <a:latin typeface="Gotham Light" pitchFamily="50" charset="0"/>
                <a:ea typeface="Open Sans" panose="020B0606030504020204" pitchFamily="34" charset="0"/>
                <a:cs typeface="Open Sans" panose="020B0606030504020204" pitchFamily="34" charset="0"/>
              </a:rPr>
              <a:t>.</a:t>
            </a:r>
          </a:p>
          <a:p>
            <a:pPr marL="457200" indent="-457200" algn="just">
              <a:lnSpc>
                <a:spcPct val="130000"/>
              </a:lnSpc>
              <a:spcAft>
                <a:spcPts val="600"/>
              </a:spcAft>
              <a:buClr>
                <a:srgbClr val="C00000"/>
              </a:buClr>
              <a:buFont typeface="+mj-lt"/>
              <a:buAutoNum type="arabicPeriod"/>
            </a:pPr>
            <a:r>
              <a:rPr lang="fr-FR" dirty="0">
                <a:latin typeface="Gotham Light" pitchFamily="50" charset="0"/>
                <a:ea typeface="Open Sans" panose="020B0606030504020204" pitchFamily="34" charset="0"/>
                <a:cs typeface="Open Sans" panose="020B0606030504020204" pitchFamily="34" charset="0"/>
              </a:rPr>
              <a:t>Autres sources thermiques (</a:t>
            </a:r>
            <a:r>
              <a:rPr lang="fr-FR" dirty="0" err="1">
                <a:latin typeface="Gotham Light" pitchFamily="50" charset="0"/>
                <a:ea typeface="Open Sans" panose="020B0606030504020204" pitchFamily="34" charset="0"/>
                <a:cs typeface="Open Sans" panose="020B0606030504020204" pitchFamily="34" charset="0"/>
              </a:rPr>
              <a:t>sbee</a:t>
            </a:r>
            <a:r>
              <a:rPr lang="fr-FR" dirty="0">
                <a:latin typeface="Gotham Light" pitchFamily="50" charset="0"/>
                <a:ea typeface="Open Sans" panose="020B0606030504020204" pitchFamily="34" charset="0"/>
                <a:cs typeface="Open Sans" panose="020B0606030504020204" pitchFamily="34" charset="0"/>
              </a:rPr>
              <a:t>, </a:t>
            </a:r>
            <a:r>
              <a:rPr lang="fr-FR" dirty="0" err="1">
                <a:latin typeface="Gotham Light" pitchFamily="50" charset="0"/>
                <a:ea typeface="Open Sans" panose="020B0606030504020204" pitchFamily="34" charset="0"/>
                <a:cs typeface="Open Sans" panose="020B0606030504020204" pitchFamily="34" charset="0"/>
              </a:rPr>
              <a:t>ceet</a:t>
            </a:r>
            <a:r>
              <a:rPr lang="fr-FR" dirty="0">
                <a:latin typeface="Gotham Light" pitchFamily="50" charset="0"/>
                <a:ea typeface="Open Sans" panose="020B0606030504020204" pitchFamily="34" charset="0"/>
                <a:cs typeface="Open Sans" panose="020B0606030504020204" pitchFamily="34" charset="0"/>
              </a:rPr>
              <a:t>, </a:t>
            </a:r>
            <a:r>
              <a:rPr lang="fr-FR" dirty="0" err="1">
                <a:latin typeface="Gotham Light" pitchFamily="50" charset="0"/>
                <a:ea typeface="Open Sans" panose="020B0606030504020204" pitchFamily="34" charset="0"/>
                <a:cs typeface="Open Sans" panose="020B0606030504020204" pitchFamily="34" charset="0"/>
              </a:rPr>
              <a:t>wacem</a:t>
            </a:r>
            <a:r>
              <a:rPr lang="fr-FR" dirty="0">
                <a:latin typeface="Gotham Light" pitchFamily="50" charset="0"/>
                <a:ea typeface="Open Sans" panose="020B0606030504020204" pitchFamily="34" charset="0"/>
                <a:cs typeface="Open Sans" panose="020B0606030504020204" pitchFamily="34" charset="0"/>
              </a:rPr>
              <a:t>)</a:t>
            </a:r>
            <a:endParaRPr lang="fr-FR" sz="1800" dirty="0">
              <a:latin typeface="Gotham Light" pitchFamily="50" charset="0"/>
              <a:ea typeface="Open Sans" panose="020B0606030504020204" pitchFamily="34" charset="0"/>
              <a:cs typeface="Open Sans" panose="020B0606030504020204" pitchFamily="34" charset="0"/>
            </a:endParaRPr>
          </a:p>
          <a:p>
            <a:endParaRPr lang="fr-FR" dirty="0"/>
          </a:p>
        </p:txBody>
      </p:sp>
      <p:pic>
        <p:nvPicPr>
          <p:cNvPr id="2" name="Image 1">
            <a:extLst>
              <a:ext uri="{FF2B5EF4-FFF2-40B4-BE49-F238E27FC236}">
                <a16:creationId xmlns:a16="http://schemas.microsoft.com/office/drawing/2014/main" id="{210AD85B-44BD-7A4F-71C7-A25E0DD4401B}"/>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585361" y="146958"/>
            <a:ext cx="1641587" cy="950683"/>
          </a:xfrm>
          <a:prstGeom prst="rect">
            <a:avLst/>
          </a:prstGeom>
        </p:spPr>
      </p:pic>
    </p:spTree>
    <p:extLst>
      <p:ext uri="{BB962C8B-B14F-4D97-AF65-F5344CB8AC3E}">
        <p14:creationId xmlns:p14="http://schemas.microsoft.com/office/powerpoint/2010/main" val="220459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3636E3E0-64C7-2EFE-F4C0-ED505D9680FC}"/>
              </a:ext>
            </a:extLst>
          </p:cNvPr>
          <p:cNvSpPr/>
          <p:nvPr/>
        </p:nvSpPr>
        <p:spPr>
          <a:xfrm>
            <a:off x="6687848" y="2213652"/>
            <a:ext cx="1579546" cy="2252450"/>
          </a:xfrm>
          <a:prstGeom prst="rect">
            <a:avLst/>
          </a:prstGeom>
          <a:ln w="44450"/>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7" name="Rectangle 6"/>
          <p:cNvSpPr/>
          <p:nvPr/>
        </p:nvSpPr>
        <p:spPr>
          <a:xfrm>
            <a:off x="0" y="0"/>
            <a:ext cx="2689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7"/>
          <p:cNvSpPr/>
          <p:nvPr/>
        </p:nvSpPr>
        <p:spPr>
          <a:xfrm>
            <a:off x="11923059" y="0"/>
            <a:ext cx="2689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Rectangle 8"/>
          <p:cNvSpPr/>
          <p:nvPr/>
        </p:nvSpPr>
        <p:spPr>
          <a:xfrm rot="16200000">
            <a:off x="5984471" y="-5715529"/>
            <a:ext cx="268941" cy="117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Rectangle 9"/>
          <p:cNvSpPr/>
          <p:nvPr/>
        </p:nvSpPr>
        <p:spPr>
          <a:xfrm rot="16200000">
            <a:off x="5984471" y="873530"/>
            <a:ext cx="268941" cy="117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Espace réservé du numéro de diapositive 12"/>
          <p:cNvSpPr>
            <a:spLocks noGrp="1"/>
          </p:cNvSpPr>
          <p:nvPr>
            <p:ph type="sldNum" sz="quarter" idx="12"/>
          </p:nvPr>
        </p:nvSpPr>
        <p:spPr>
          <a:xfrm>
            <a:off x="187053" y="6325159"/>
            <a:ext cx="386152" cy="336354"/>
          </a:xfrm>
        </p:spPr>
        <p:txBody>
          <a:bodyPr/>
          <a:lstStyle/>
          <a:p>
            <a:pPr algn="ctr"/>
            <a:fld id="{CD57FA42-5155-4AEF-BF07-7FA8D6826E78}" type="slidenum">
              <a:rPr lang="fr-FR" b="1" smtClean="0">
                <a:solidFill>
                  <a:srgbClr val="C00000"/>
                </a:solidFill>
                <a:latin typeface="Open Sans" panose="020B0606030504020204" pitchFamily="34" charset="0"/>
                <a:ea typeface="Open Sans" panose="020B0606030504020204" pitchFamily="34" charset="0"/>
                <a:cs typeface="Open Sans" panose="020B0606030504020204" pitchFamily="34" charset="0"/>
              </a:rPr>
              <a:pPr algn="ctr"/>
              <a:t>14</a:t>
            </a:fld>
            <a:endParaRPr lang="fr-FR"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6" name="Image 15"/>
          <p:cNvPicPr/>
          <p:nvPr/>
        </p:nvPicPr>
        <p:blipFill>
          <a:blip r:embed="rId3"/>
          <a:srcRect t="10687"/>
          <a:stretch>
            <a:fillRect/>
          </a:stretch>
        </p:blipFill>
        <p:spPr bwMode="auto">
          <a:xfrm>
            <a:off x="11192515" y="321935"/>
            <a:ext cx="649384" cy="300048"/>
          </a:xfrm>
          <a:prstGeom prst="rect">
            <a:avLst/>
          </a:prstGeom>
          <a:noFill/>
          <a:ln w="9525">
            <a:noFill/>
            <a:miter lim="800000"/>
            <a:headEnd/>
            <a:tailEnd/>
          </a:ln>
        </p:spPr>
      </p:pic>
      <p:sp>
        <p:nvSpPr>
          <p:cNvPr id="33" name="Rectangle à coins arrondis 32"/>
          <p:cNvSpPr/>
          <p:nvPr/>
        </p:nvSpPr>
        <p:spPr>
          <a:xfrm>
            <a:off x="387460" y="449548"/>
            <a:ext cx="2344806" cy="1519518"/>
          </a:xfrm>
          <a:prstGeom prst="round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Rectangle à coins arrondis 35"/>
          <p:cNvSpPr/>
          <p:nvPr/>
        </p:nvSpPr>
        <p:spPr>
          <a:xfrm>
            <a:off x="5694808" y="575102"/>
            <a:ext cx="1340231" cy="558031"/>
          </a:xfrm>
          <a:prstGeom prst="round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43" name="Image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39282" y="5305511"/>
            <a:ext cx="1132673" cy="688256"/>
          </a:xfrm>
          <a:prstGeom prst="rect">
            <a:avLst/>
          </a:prstGeom>
        </p:spPr>
      </p:pic>
      <p:cxnSp>
        <p:nvCxnSpPr>
          <p:cNvPr id="45" name="Connecteur droit avec flèche 44"/>
          <p:cNvCxnSpPr/>
          <p:nvPr/>
        </p:nvCxnSpPr>
        <p:spPr>
          <a:xfrm rot="24000000">
            <a:off x="2629537" y="2289684"/>
            <a:ext cx="900000" cy="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p:cNvCxnSpPr/>
          <p:nvPr/>
        </p:nvCxnSpPr>
        <p:spPr>
          <a:xfrm flipV="1">
            <a:off x="5308941" y="3302175"/>
            <a:ext cx="1440000" cy="0"/>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2" name="Ellipse 61"/>
          <p:cNvSpPr/>
          <p:nvPr/>
        </p:nvSpPr>
        <p:spPr>
          <a:xfrm>
            <a:off x="3296785" y="2394201"/>
            <a:ext cx="1882588" cy="1834952"/>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71" name="Image 7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1267" y="4402009"/>
            <a:ext cx="1992589" cy="1702758"/>
          </a:xfrm>
          <a:prstGeom prst="rect">
            <a:avLst/>
          </a:prstGeom>
        </p:spPr>
      </p:pic>
      <p:cxnSp>
        <p:nvCxnSpPr>
          <p:cNvPr id="41" name="Connecteur droit avec flèche 40"/>
          <p:cNvCxnSpPr/>
          <p:nvPr/>
        </p:nvCxnSpPr>
        <p:spPr>
          <a:xfrm>
            <a:off x="4176775" y="1340020"/>
            <a:ext cx="0" cy="90000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rot="10800000">
            <a:off x="4182908" y="4373467"/>
            <a:ext cx="0" cy="108000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H="1" flipV="1">
            <a:off x="8017797" y="4482986"/>
            <a:ext cx="404935" cy="88196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a:off x="7605033" y="1408795"/>
            <a:ext cx="1" cy="87642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6613531" y="1185256"/>
            <a:ext cx="455372" cy="106791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V="1">
            <a:off x="6687848" y="4434049"/>
            <a:ext cx="458910" cy="81933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à coins arrondis 25"/>
          <p:cNvSpPr/>
          <p:nvPr/>
        </p:nvSpPr>
        <p:spPr>
          <a:xfrm>
            <a:off x="6861689" y="2271635"/>
            <a:ext cx="1138328" cy="1065603"/>
          </a:xfrm>
          <a:prstGeom prst="roundRect">
            <a:avLst/>
          </a:prstGeom>
          <a:blipFill dpi="0" rotWithShape="1">
            <a:blip r:embed="rId9">
              <a:extLst>
                <a:ext uri="{28A0092B-C50C-407E-A947-70E740481C1C}">
                  <a14:useLocalDpi xmlns:a14="http://schemas.microsoft.com/office/drawing/2010/main" val="0"/>
                </a:ext>
              </a:extLst>
            </a:blip>
            <a:srcRect/>
            <a:stretch>
              <a:fillRect/>
            </a:stretch>
          </a:bli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34" name="Connecteur droit avec flèche 33"/>
          <p:cNvCxnSpPr/>
          <p:nvPr/>
        </p:nvCxnSpPr>
        <p:spPr>
          <a:xfrm flipV="1">
            <a:off x="8267394" y="2791911"/>
            <a:ext cx="1188000" cy="0"/>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18176" y="333006"/>
            <a:ext cx="1885991" cy="997191"/>
          </a:xfrm>
          <a:prstGeom prst="rect">
            <a:avLst/>
          </a:prstGeom>
        </p:spPr>
      </p:pic>
      <p:pic>
        <p:nvPicPr>
          <p:cNvPr id="4" name="Image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918064" y="5595632"/>
            <a:ext cx="2531602" cy="328621"/>
          </a:xfrm>
          <a:prstGeom prst="rect">
            <a:avLst/>
          </a:prstGeom>
        </p:spPr>
      </p:pic>
      <p:cxnSp>
        <p:nvCxnSpPr>
          <p:cNvPr id="39" name="Connecteur droit avec flèche 38"/>
          <p:cNvCxnSpPr/>
          <p:nvPr/>
        </p:nvCxnSpPr>
        <p:spPr>
          <a:xfrm flipV="1">
            <a:off x="2138772" y="4000638"/>
            <a:ext cx="1137950" cy="75434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64" name="Image 6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22396" y="778892"/>
            <a:ext cx="1365710" cy="409713"/>
          </a:xfrm>
          <a:prstGeom prst="rect">
            <a:avLst/>
          </a:prstGeom>
        </p:spPr>
      </p:pic>
      <p:cxnSp>
        <p:nvCxnSpPr>
          <p:cNvPr id="66" name="Connecteur droit avec flèche 65"/>
          <p:cNvCxnSpPr/>
          <p:nvPr/>
        </p:nvCxnSpPr>
        <p:spPr>
          <a:xfrm>
            <a:off x="10926583" y="1163113"/>
            <a:ext cx="0" cy="61200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68" name="Image 6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600916" y="605722"/>
            <a:ext cx="466725" cy="219075"/>
          </a:xfrm>
          <a:prstGeom prst="rect">
            <a:avLst/>
          </a:prstGeom>
        </p:spPr>
      </p:pic>
      <p:sp>
        <p:nvSpPr>
          <p:cNvPr id="15" name="Rectangle 14"/>
          <p:cNvSpPr/>
          <p:nvPr/>
        </p:nvSpPr>
        <p:spPr>
          <a:xfrm>
            <a:off x="19296540" y="4765341"/>
            <a:ext cx="2180276" cy="707886"/>
          </a:xfrm>
          <a:prstGeom prst="rect">
            <a:avLst/>
          </a:prstGeom>
          <a:noFill/>
        </p:spPr>
        <p:txBody>
          <a:bodyPr wrap="none" lIns="91440" tIns="45720" rIns="91440" bIns="45720">
            <a:spAutoFit/>
          </a:bodyPr>
          <a:lstStyle/>
          <a:p>
            <a:pPr algn="ctr"/>
            <a:r>
              <a:rPr lang="fr-FR" sz="1600" b="0" cap="none" spc="0" dirty="0">
                <a:ln w="0"/>
                <a:solidFill>
                  <a:schemeClr val="accent1"/>
                </a:solidFill>
                <a:latin typeface="Gotham" pitchFamily="50" charset="0"/>
              </a:rPr>
              <a:t>CONSOMMATEURS</a:t>
            </a:r>
          </a:p>
          <a:p>
            <a:pPr algn="ctr"/>
            <a:endParaRPr lang="fr-FR" sz="800" b="0" cap="none" spc="0" dirty="0">
              <a:ln w="0"/>
              <a:solidFill>
                <a:schemeClr val="accent1"/>
              </a:solidFill>
              <a:latin typeface="Gotham" pitchFamily="50" charset="0"/>
            </a:endParaRPr>
          </a:p>
          <a:p>
            <a:pPr algn="ctr"/>
            <a:r>
              <a:rPr lang="fr-FR" sz="1600" b="0" cap="none" spc="0" dirty="0">
                <a:ln w="0"/>
                <a:solidFill>
                  <a:schemeClr val="accent1"/>
                </a:solidFill>
                <a:latin typeface="Gotham" pitchFamily="50" charset="0"/>
              </a:rPr>
              <a:t> BÉNINOIS</a:t>
            </a:r>
          </a:p>
        </p:txBody>
      </p:sp>
      <p:pic>
        <p:nvPicPr>
          <p:cNvPr id="18" name="Image 17"/>
          <p:cNvPicPr>
            <a:picLocks noChangeAspect="1"/>
          </p:cNvPicPr>
          <p:nvPr/>
        </p:nvPicPr>
        <p:blipFill>
          <a:blip r:embed="rId14"/>
          <a:stretch>
            <a:fillRect/>
          </a:stretch>
        </p:blipFill>
        <p:spPr>
          <a:xfrm>
            <a:off x="5659404" y="5371643"/>
            <a:ext cx="1337825" cy="751494"/>
          </a:xfrm>
          <a:prstGeom prst="rect">
            <a:avLst/>
          </a:prstGeom>
        </p:spPr>
      </p:pic>
      <p:cxnSp>
        <p:nvCxnSpPr>
          <p:cNvPr id="38" name="Connecteur droit avec flèche 37"/>
          <p:cNvCxnSpPr/>
          <p:nvPr/>
        </p:nvCxnSpPr>
        <p:spPr>
          <a:xfrm flipV="1">
            <a:off x="7522522" y="4428868"/>
            <a:ext cx="16779" cy="89939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1" name="Image 20"/>
          <p:cNvPicPr>
            <a:picLocks noChangeAspect="1"/>
          </p:cNvPicPr>
          <p:nvPr/>
        </p:nvPicPr>
        <p:blipFill>
          <a:blip r:embed="rId15"/>
          <a:stretch>
            <a:fillRect/>
          </a:stretch>
        </p:blipFill>
        <p:spPr>
          <a:xfrm>
            <a:off x="7087392" y="381946"/>
            <a:ext cx="914400" cy="885825"/>
          </a:xfrm>
          <a:prstGeom prst="rect">
            <a:avLst/>
          </a:prstGeom>
        </p:spPr>
      </p:pic>
      <p:sp>
        <p:nvSpPr>
          <p:cNvPr id="22" name="Rectangle 21"/>
          <p:cNvSpPr/>
          <p:nvPr/>
        </p:nvSpPr>
        <p:spPr>
          <a:xfrm>
            <a:off x="7275561" y="837495"/>
            <a:ext cx="679994" cy="400110"/>
          </a:xfrm>
          <a:prstGeom prst="rect">
            <a:avLst/>
          </a:prstGeom>
          <a:noFill/>
        </p:spPr>
        <p:txBody>
          <a:bodyPr wrap="none" lIns="91440" tIns="45720" rIns="91440" bIns="45720">
            <a:spAutoFit/>
          </a:bodyPr>
          <a:lstStyle/>
          <a:p>
            <a:pPr algn="ctr"/>
            <a:r>
              <a:rPr lang="fr-FR" sz="2000" b="0" cap="none" spc="0" dirty="0">
                <a:ln w="0">
                  <a:solidFill>
                    <a:srgbClr val="FF0000"/>
                  </a:solidFill>
                </a:ln>
                <a:solidFill>
                  <a:srgbClr val="FF0000"/>
                </a:solidFill>
                <a:latin typeface="Gotham" pitchFamily="50" charset="0"/>
              </a:rPr>
              <a:t>MRI</a:t>
            </a:r>
          </a:p>
        </p:txBody>
      </p:sp>
      <p:pic>
        <p:nvPicPr>
          <p:cNvPr id="42" name="Image 41"/>
          <p:cNvPicPr>
            <a:picLocks noChangeAspect="1"/>
          </p:cNvPicPr>
          <p:nvPr/>
        </p:nvPicPr>
        <p:blipFill>
          <a:blip r:embed="rId16"/>
          <a:stretch>
            <a:fillRect/>
          </a:stretch>
        </p:blipFill>
        <p:spPr>
          <a:xfrm>
            <a:off x="8227693" y="460625"/>
            <a:ext cx="1376748" cy="694930"/>
          </a:xfrm>
          <a:prstGeom prst="rect">
            <a:avLst/>
          </a:prstGeom>
        </p:spPr>
      </p:pic>
      <p:cxnSp>
        <p:nvCxnSpPr>
          <p:cNvPr id="46" name="Connecteur droit avec flèche 45"/>
          <p:cNvCxnSpPr/>
          <p:nvPr/>
        </p:nvCxnSpPr>
        <p:spPr>
          <a:xfrm flipH="1">
            <a:off x="8039988" y="1237605"/>
            <a:ext cx="454813" cy="97604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Image 1"/>
          <p:cNvPicPr>
            <a:picLocks noChangeAspect="1"/>
          </p:cNvPicPr>
          <p:nvPr/>
        </p:nvPicPr>
        <p:blipFill>
          <a:blip r:embed="rId17"/>
          <a:stretch>
            <a:fillRect/>
          </a:stretch>
        </p:blipFill>
        <p:spPr>
          <a:xfrm>
            <a:off x="8185250" y="5465441"/>
            <a:ext cx="1883542" cy="571644"/>
          </a:xfrm>
          <a:prstGeom prst="rect">
            <a:avLst/>
          </a:prstGeom>
        </p:spPr>
      </p:pic>
      <p:pic>
        <p:nvPicPr>
          <p:cNvPr id="5" name="Image 4">
            <a:extLst>
              <a:ext uri="{FF2B5EF4-FFF2-40B4-BE49-F238E27FC236}">
                <a16:creationId xmlns:a16="http://schemas.microsoft.com/office/drawing/2014/main" id="{7074DA27-1FEF-AABD-055C-F13C84F940AA}"/>
              </a:ext>
            </a:extLst>
          </p:cNvPr>
          <p:cNvPicPr>
            <a:picLocks noChangeAspect="1"/>
          </p:cNvPicPr>
          <p:nvPr/>
        </p:nvPicPr>
        <p:blipFill>
          <a:blip r:embed="rId18"/>
          <a:stretch>
            <a:fillRect/>
          </a:stretch>
        </p:blipFill>
        <p:spPr>
          <a:xfrm>
            <a:off x="6909499" y="3429000"/>
            <a:ext cx="1130300" cy="1037102"/>
          </a:xfrm>
          <a:prstGeom prst="rect">
            <a:avLst/>
          </a:prstGeom>
        </p:spPr>
      </p:pic>
      <p:sp>
        <p:nvSpPr>
          <p:cNvPr id="12" name="ZoneTexte 11">
            <a:extLst>
              <a:ext uri="{FF2B5EF4-FFF2-40B4-BE49-F238E27FC236}">
                <a16:creationId xmlns:a16="http://schemas.microsoft.com/office/drawing/2014/main" id="{3673B243-00DE-11A5-418A-C0DF509D42CF}"/>
              </a:ext>
            </a:extLst>
          </p:cNvPr>
          <p:cNvSpPr txBox="1"/>
          <p:nvPr/>
        </p:nvSpPr>
        <p:spPr>
          <a:xfrm>
            <a:off x="5024416" y="3960933"/>
            <a:ext cx="1176644" cy="646331"/>
          </a:xfrm>
          <a:prstGeom prst="rect">
            <a:avLst/>
          </a:prstGeom>
          <a:noFill/>
        </p:spPr>
        <p:txBody>
          <a:bodyPr wrap="square" rtlCol="0">
            <a:spAutoFit/>
          </a:bodyPr>
          <a:lstStyle/>
          <a:p>
            <a:pPr algn="ctr"/>
            <a:r>
              <a:rPr lang="fr-FR" b="1" dirty="0"/>
              <a:t>WACEM </a:t>
            </a:r>
          </a:p>
          <a:p>
            <a:pPr algn="ctr"/>
            <a:r>
              <a:rPr lang="fr-FR" b="1" dirty="0"/>
              <a:t>CGT</a:t>
            </a:r>
          </a:p>
        </p:txBody>
      </p:sp>
      <p:cxnSp>
        <p:nvCxnSpPr>
          <p:cNvPr id="19" name="Connecteur droit avec flèche 18">
            <a:extLst>
              <a:ext uri="{FF2B5EF4-FFF2-40B4-BE49-F238E27FC236}">
                <a16:creationId xmlns:a16="http://schemas.microsoft.com/office/drawing/2014/main" id="{5D85EAFB-DF0E-4C59-E541-90A835970F57}"/>
              </a:ext>
            </a:extLst>
          </p:cNvPr>
          <p:cNvCxnSpPr>
            <a:cxnSpLocks/>
          </p:cNvCxnSpPr>
          <p:nvPr/>
        </p:nvCxnSpPr>
        <p:spPr>
          <a:xfrm>
            <a:off x="6037142" y="4174331"/>
            <a:ext cx="752574" cy="1171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4">
            <a:extLst>
              <a:ext uri="{FF2B5EF4-FFF2-40B4-BE49-F238E27FC236}">
                <a16:creationId xmlns:a16="http://schemas.microsoft.com/office/drawing/2014/main" id="{2EA61CCD-041C-52CF-E6CE-DF3345186DDF}"/>
              </a:ext>
            </a:extLst>
          </p:cNvPr>
          <p:cNvSpPr>
            <a:spLocks noChangeArrowheads="1"/>
          </p:cNvSpPr>
          <p:nvPr/>
        </p:nvSpPr>
        <p:spPr bwMode="auto">
          <a:xfrm>
            <a:off x="9614206" y="191591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2051" name="Image 2">
            <a:extLst>
              <a:ext uri="{FF2B5EF4-FFF2-40B4-BE49-F238E27FC236}">
                <a16:creationId xmlns:a16="http://schemas.microsoft.com/office/drawing/2014/main" id="{17EA1017-1C6E-6AD2-8611-02AB56129544}"/>
              </a:ext>
            </a:extLst>
          </p:cNvPr>
          <p:cNvPicPr>
            <a:picLocks noChangeAspect="1" noChangeArrowheads="1"/>
          </p:cNvPicPr>
          <p:nvPr/>
        </p:nvPicPr>
        <p:blipFill>
          <a:blip r:embed="rId19" r:link="rId20">
            <a:extLst>
              <a:ext uri="{28A0092B-C50C-407E-A947-70E740481C1C}">
                <a14:useLocalDpi xmlns:a14="http://schemas.microsoft.com/office/drawing/2010/main" val="0"/>
              </a:ext>
            </a:extLst>
          </a:blip>
          <a:srcRect/>
          <a:stretch>
            <a:fillRect/>
          </a:stretch>
        </p:blipFill>
        <p:spPr bwMode="auto">
          <a:xfrm>
            <a:off x="9614206" y="1915915"/>
            <a:ext cx="2032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6D9F9238-B850-3160-9924-B40C1A8A99FA}"/>
              </a:ext>
            </a:extLst>
          </p:cNvPr>
          <p:cNvSpPr/>
          <p:nvPr/>
        </p:nvSpPr>
        <p:spPr>
          <a:xfrm>
            <a:off x="8259842" y="2411266"/>
            <a:ext cx="1203105" cy="276999"/>
          </a:xfrm>
          <a:prstGeom prst="rect">
            <a:avLst/>
          </a:prstGeom>
          <a:noFill/>
        </p:spPr>
        <p:txBody>
          <a:bodyPr wrap="square" lIns="91440" tIns="45720" rIns="91440" bIns="45720">
            <a:spAutoFit/>
          </a:bodyPr>
          <a:lstStyle/>
          <a:p>
            <a:pPr algn="ctr"/>
            <a:r>
              <a:rPr lang="fr-FR" sz="1200" dirty="0">
                <a:ln w="0">
                  <a:solidFill>
                    <a:srgbClr val="FF0000"/>
                  </a:solidFill>
                </a:ln>
                <a:solidFill>
                  <a:srgbClr val="FF0000"/>
                </a:solidFill>
                <a:latin typeface="Gotham" pitchFamily="50" charset="0"/>
              </a:rPr>
              <a:t>consommateurs</a:t>
            </a:r>
            <a:endParaRPr lang="fr-FR" sz="1200" b="0" cap="none" spc="0" dirty="0">
              <a:ln w="0">
                <a:solidFill>
                  <a:srgbClr val="FF0000"/>
                </a:solidFill>
              </a:ln>
              <a:solidFill>
                <a:srgbClr val="FF0000"/>
              </a:solidFill>
              <a:latin typeface="Gotham" pitchFamily="50" charset="0"/>
            </a:endParaRPr>
          </a:p>
        </p:txBody>
      </p:sp>
    </p:spTree>
    <p:extLst>
      <p:ext uri="{BB962C8B-B14F-4D97-AF65-F5344CB8AC3E}">
        <p14:creationId xmlns:p14="http://schemas.microsoft.com/office/powerpoint/2010/main" val="3706793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26BD4B3-67A1-A2AB-E3A3-7C849DA065CF}"/>
              </a:ext>
            </a:extLst>
          </p:cNvPr>
          <p:cNvSpPr>
            <a:spLocks noGrp="1"/>
          </p:cNvSpPr>
          <p:nvPr>
            <p:ph idx="1"/>
          </p:nvPr>
        </p:nvSpPr>
        <p:spPr>
          <a:xfrm>
            <a:off x="242888" y="428626"/>
            <a:ext cx="11110912" cy="5748338"/>
          </a:xfrm>
        </p:spPr>
        <p:txBody>
          <a:bodyPr/>
          <a:lstStyle/>
          <a:p>
            <a:pPr marL="0" indent="0" algn="ctr">
              <a:buNone/>
            </a:pPr>
            <a:r>
              <a:rPr lang="fr-FR" sz="2400" dirty="0"/>
              <a:t>Sources d’approvisionnement en 2019 (suite)</a:t>
            </a:r>
          </a:p>
          <a:p>
            <a:endParaRPr lang="fr-FR" dirty="0"/>
          </a:p>
          <a:p>
            <a:pPr marL="0" indent="0">
              <a:buNone/>
            </a:pPr>
            <a:endParaRPr lang="fr-FR" dirty="0"/>
          </a:p>
          <a:p>
            <a:endParaRPr lang="fr-FR" dirty="0"/>
          </a:p>
        </p:txBody>
      </p:sp>
      <p:graphicFrame>
        <p:nvGraphicFramePr>
          <p:cNvPr id="9" name="Tableau 8">
            <a:extLst>
              <a:ext uri="{FF2B5EF4-FFF2-40B4-BE49-F238E27FC236}">
                <a16:creationId xmlns:a16="http://schemas.microsoft.com/office/drawing/2014/main" id="{5F371D5E-E252-6697-9FE0-C4981DA5BCD9}"/>
              </a:ext>
            </a:extLst>
          </p:cNvPr>
          <p:cNvGraphicFramePr>
            <a:graphicFrameLocks noGrp="1"/>
          </p:cNvGraphicFramePr>
          <p:nvPr>
            <p:extLst>
              <p:ext uri="{D42A27DB-BD31-4B8C-83A1-F6EECF244321}">
                <p14:modId xmlns:p14="http://schemas.microsoft.com/office/powerpoint/2010/main" val="1413485499"/>
              </p:ext>
            </p:extLst>
          </p:nvPr>
        </p:nvGraphicFramePr>
        <p:xfrm>
          <a:off x="242887" y="1847850"/>
          <a:ext cx="3005837" cy="3205832"/>
        </p:xfrm>
        <a:graphic>
          <a:graphicData uri="http://schemas.openxmlformats.org/drawingml/2006/table">
            <a:tbl>
              <a:tblPr>
                <a:tableStyleId>{5C22544A-7EE6-4342-B048-85BDC9FD1C3A}</a:tableStyleId>
              </a:tblPr>
              <a:tblGrid>
                <a:gridCol w="1361948">
                  <a:extLst>
                    <a:ext uri="{9D8B030D-6E8A-4147-A177-3AD203B41FA5}">
                      <a16:colId xmlns:a16="http://schemas.microsoft.com/office/drawing/2014/main" val="3222132312"/>
                    </a:ext>
                  </a:extLst>
                </a:gridCol>
                <a:gridCol w="1283526">
                  <a:extLst>
                    <a:ext uri="{9D8B030D-6E8A-4147-A177-3AD203B41FA5}">
                      <a16:colId xmlns:a16="http://schemas.microsoft.com/office/drawing/2014/main" val="512080157"/>
                    </a:ext>
                  </a:extLst>
                </a:gridCol>
                <a:gridCol w="360363">
                  <a:extLst>
                    <a:ext uri="{9D8B030D-6E8A-4147-A177-3AD203B41FA5}">
                      <a16:colId xmlns:a16="http://schemas.microsoft.com/office/drawing/2014/main" val="4042692862"/>
                    </a:ext>
                  </a:extLst>
                </a:gridCol>
              </a:tblGrid>
              <a:tr h="376792">
                <a:tc>
                  <a:txBody>
                    <a:bodyPr/>
                    <a:lstStyle/>
                    <a:p>
                      <a:pPr algn="l" fontAlgn="ctr"/>
                      <a:r>
                        <a:rPr lang="fr-FR" sz="1400" b="1" u="none" strike="noStrike" dirty="0">
                          <a:effectLst/>
                        </a:rPr>
                        <a:t>SOURCES EN 2019</a:t>
                      </a:r>
                      <a:endParaRPr lang="fr-FR" sz="1400" b="1" i="0" u="none" strike="noStrike" dirty="0">
                        <a:effectLst/>
                        <a:latin typeface="Arial" panose="020B0604020202020204" pitchFamily="34" charset="0"/>
                      </a:endParaRPr>
                    </a:p>
                  </a:txBody>
                  <a:tcPr marL="0" marR="0" marT="0" marB="0" anchor="ctr"/>
                </a:tc>
                <a:tc>
                  <a:txBody>
                    <a:bodyPr/>
                    <a:lstStyle/>
                    <a:p>
                      <a:pPr algn="l" fontAlgn="ctr"/>
                      <a:r>
                        <a:rPr lang="fr-FR" sz="1400" b="1" u="none" strike="noStrike">
                          <a:effectLst/>
                        </a:rPr>
                        <a:t>QUANTITE (kWh)</a:t>
                      </a:r>
                      <a:endParaRPr lang="fr-FR" sz="1400" b="1" i="0" u="none" strike="noStrike">
                        <a:effectLst/>
                        <a:latin typeface="Arial" panose="020B0604020202020204" pitchFamily="34" charset="0"/>
                      </a:endParaRPr>
                    </a:p>
                  </a:txBody>
                  <a:tcPr marL="0" marR="0" marT="0" marB="0" anchor="ctr"/>
                </a:tc>
                <a:tc>
                  <a:txBody>
                    <a:bodyPr/>
                    <a:lstStyle/>
                    <a:p>
                      <a:pPr algn="l" fontAlgn="ctr"/>
                      <a:r>
                        <a:rPr lang="fr-FR" sz="1400" b="1" u="none" strike="noStrike">
                          <a:effectLst/>
                        </a:rPr>
                        <a:t> </a:t>
                      </a:r>
                      <a:endParaRPr lang="fr-FR" sz="1400" b="1" i="0" u="none" strike="noStrike">
                        <a:effectLst/>
                        <a:latin typeface="Arial" panose="020B0604020202020204" pitchFamily="34" charset="0"/>
                      </a:endParaRPr>
                    </a:p>
                  </a:txBody>
                  <a:tcPr marL="0" marR="0" marT="0" marB="0" anchor="ctr"/>
                </a:tc>
                <a:extLst>
                  <a:ext uri="{0D108BD9-81ED-4DB2-BD59-A6C34878D82A}">
                    <a16:rowId xmlns:a16="http://schemas.microsoft.com/office/drawing/2014/main" val="3534483822"/>
                  </a:ext>
                </a:extLst>
              </a:tr>
              <a:tr h="195932">
                <a:tc>
                  <a:txBody>
                    <a:bodyPr/>
                    <a:lstStyle/>
                    <a:p>
                      <a:pPr algn="l" fontAlgn="b"/>
                      <a:r>
                        <a:rPr lang="fr-FR" sz="1400" b="1" u="none" strike="noStrike" dirty="0">
                          <a:effectLst/>
                          <a:highlight>
                            <a:srgbClr val="FFFF00"/>
                          </a:highlight>
                        </a:rPr>
                        <a:t>TCN</a:t>
                      </a:r>
                      <a:endParaRPr lang="fr-FR" sz="1400" b="1" i="0" u="none" strike="noStrike" dirty="0">
                        <a:solidFill>
                          <a:srgbClr val="00B0F0"/>
                        </a:solidFill>
                        <a:effectLst/>
                        <a:highlight>
                          <a:srgbClr val="FFFF00"/>
                        </a:highlight>
                        <a:latin typeface="Arial" panose="020B0604020202020204" pitchFamily="34" charset="0"/>
                      </a:endParaRPr>
                    </a:p>
                  </a:txBody>
                  <a:tcPr marL="0" marR="0" marT="0" marB="0" anchor="b"/>
                </a:tc>
                <a:tc>
                  <a:txBody>
                    <a:bodyPr/>
                    <a:lstStyle/>
                    <a:p>
                      <a:pPr algn="l" fontAlgn="b"/>
                      <a:r>
                        <a:rPr lang="fr-FR" sz="1400" b="1" u="none" strike="noStrike">
                          <a:effectLst/>
                        </a:rPr>
                        <a:t>769 174 261,1</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extLst>
                  <a:ext uri="{0D108BD9-81ED-4DB2-BD59-A6C34878D82A}">
                    <a16:rowId xmlns:a16="http://schemas.microsoft.com/office/drawing/2014/main" val="4094598540"/>
                  </a:ext>
                </a:extLst>
              </a:tr>
              <a:tr h="211004">
                <a:tc>
                  <a:txBody>
                    <a:bodyPr/>
                    <a:lstStyle/>
                    <a:p>
                      <a:pPr algn="l" fontAlgn="b"/>
                      <a:r>
                        <a:rPr lang="fr-FR" sz="1400" b="1" u="none" strike="noStrike" dirty="0">
                          <a:effectLst/>
                          <a:highlight>
                            <a:srgbClr val="FFFF00"/>
                          </a:highlight>
                        </a:rPr>
                        <a:t>VRA</a:t>
                      </a:r>
                      <a:endParaRPr lang="fr-FR" sz="1400" b="1" i="0" u="none" strike="noStrike" dirty="0">
                        <a:solidFill>
                          <a:srgbClr val="00B0F0"/>
                        </a:solidFill>
                        <a:effectLst/>
                        <a:highlight>
                          <a:srgbClr val="FFFF00"/>
                        </a:highlight>
                        <a:latin typeface="Arial" panose="020B0604020202020204" pitchFamily="34" charset="0"/>
                      </a:endParaRPr>
                    </a:p>
                  </a:txBody>
                  <a:tcPr marL="0" marR="0" marT="0" marB="0" anchor="b"/>
                </a:tc>
                <a:tc>
                  <a:txBody>
                    <a:bodyPr/>
                    <a:lstStyle/>
                    <a:p>
                      <a:pPr algn="l" fontAlgn="b"/>
                      <a:r>
                        <a:rPr lang="fr-FR" sz="1400" b="1" u="none" strike="noStrike">
                          <a:effectLst/>
                        </a:rPr>
                        <a:t>777 454 020,0</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extLst>
                  <a:ext uri="{0D108BD9-81ED-4DB2-BD59-A6C34878D82A}">
                    <a16:rowId xmlns:a16="http://schemas.microsoft.com/office/drawing/2014/main" val="4264844743"/>
                  </a:ext>
                </a:extLst>
              </a:tr>
              <a:tr h="195932">
                <a:tc>
                  <a:txBody>
                    <a:bodyPr/>
                    <a:lstStyle/>
                    <a:p>
                      <a:pPr algn="l" fontAlgn="b"/>
                      <a:r>
                        <a:rPr lang="fr-FR" sz="1400" b="1" u="none" strike="noStrike" dirty="0">
                          <a:effectLst/>
                          <a:highlight>
                            <a:srgbClr val="FFFF00"/>
                          </a:highlight>
                        </a:rPr>
                        <a:t>PARAS</a:t>
                      </a:r>
                      <a:endParaRPr lang="fr-FR" sz="1400" b="1" i="0" u="none" strike="noStrike" dirty="0">
                        <a:solidFill>
                          <a:srgbClr val="00B0F0"/>
                        </a:solidFill>
                        <a:effectLst/>
                        <a:highlight>
                          <a:srgbClr val="FFFF00"/>
                        </a:highlight>
                        <a:latin typeface="Arial" panose="020B0604020202020204" pitchFamily="34" charset="0"/>
                      </a:endParaRPr>
                    </a:p>
                  </a:txBody>
                  <a:tcPr marL="0" marR="0" marT="0" marB="0" anchor="b"/>
                </a:tc>
                <a:tc>
                  <a:txBody>
                    <a:bodyPr/>
                    <a:lstStyle/>
                    <a:p>
                      <a:pPr algn="l" fontAlgn="b"/>
                      <a:r>
                        <a:rPr lang="fr-FR" sz="1400" b="1" u="none" strike="noStrike">
                          <a:effectLst/>
                        </a:rPr>
                        <a:t>509 169 739,4</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extLst>
                  <a:ext uri="{0D108BD9-81ED-4DB2-BD59-A6C34878D82A}">
                    <a16:rowId xmlns:a16="http://schemas.microsoft.com/office/drawing/2014/main" val="1389935623"/>
                  </a:ext>
                </a:extLst>
              </a:tr>
              <a:tr h="195932">
                <a:tc>
                  <a:txBody>
                    <a:bodyPr/>
                    <a:lstStyle/>
                    <a:p>
                      <a:pPr algn="l" fontAlgn="b"/>
                      <a:r>
                        <a:rPr lang="fr-FR" sz="1400" b="1" u="none" strike="noStrike">
                          <a:effectLst/>
                        </a:rPr>
                        <a:t>AGGREKO</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7 884 936,1</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dirty="0">
                          <a:effectLst/>
                        </a:rPr>
                        <a:t> </a:t>
                      </a:r>
                      <a:endParaRPr lang="fr-FR" sz="1400" b="1"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849300997"/>
                  </a:ext>
                </a:extLst>
              </a:tr>
              <a:tr h="211004">
                <a:tc>
                  <a:txBody>
                    <a:bodyPr/>
                    <a:lstStyle/>
                    <a:p>
                      <a:pPr algn="l" fontAlgn="b"/>
                      <a:r>
                        <a:rPr lang="fr-FR" sz="1400" b="1" u="none" strike="noStrike">
                          <a:effectLst/>
                        </a:rPr>
                        <a:t>CGT</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414 849 900,0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786338149"/>
                  </a:ext>
                </a:extLst>
              </a:tr>
              <a:tr h="195932">
                <a:tc>
                  <a:txBody>
                    <a:bodyPr/>
                    <a:lstStyle/>
                    <a:p>
                      <a:pPr algn="l" fontAlgn="b"/>
                      <a:r>
                        <a:rPr lang="fr-FR" sz="1400" b="1" u="none" strike="noStrike">
                          <a:effectLst/>
                        </a:rPr>
                        <a:t>BIDC</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319 560 900,0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3139521932"/>
                  </a:ext>
                </a:extLst>
              </a:tr>
              <a:tr h="195932">
                <a:tc>
                  <a:txBody>
                    <a:bodyPr/>
                    <a:lstStyle/>
                    <a:p>
                      <a:pPr algn="l" fontAlgn="b"/>
                      <a:r>
                        <a:rPr lang="fr-FR" sz="1400" b="1" u="none" strike="noStrike">
                          <a:effectLst/>
                        </a:rPr>
                        <a:t>CHN</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236 426 000,0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2908501513"/>
                  </a:ext>
                </a:extLst>
              </a:tr>
              <a:tr h="195932">
                <a:tc>
                  <a:txBody>
                    <a:bodyPr/>
                    <a:lstStyle/>
                    <a:p>
                      <a:pPr algn="l" fontAlgn="b"/>
                      <a:r>
                        <a:rPr lang="fr-FR" sz="1400" b="1" u="none" strike="noStrike">
                          <a:effectLst/>
                        </a:rPr>
                        <a:t>TAG MGL</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7 581 900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306081708"/>
                  </a:ext>
                </a:extLst>
              </a:tr>
              <a:tr h="195932">
                <a:tc>
                  <a:txBody>
                    <a:bodyPr/>
                    <a:lstStyle/>
                    <a:p>
                      <a:pPr algn="l" fontAlgn="b"/>
                      <a:r>
                        <a:rPr lang="fr-FR" sz="1400" b="1" u="none" strike="noStrike">
                          <a:effectLst/>
                        </a:rPr>
                        <a:t>CEET</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344 200 896</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3995361778"/>
                  </a:ext>
                </a:extLst>
              </a:tr>
              <a:tr h="195932">
                <a:tc>
                  <a:txBody>
                    <a:bodyPr/>
                    <a:lstStyle/>
                    <a:p>
                      <a:pPr algn="l" fontAlgn="b"/>
                      <a:r>
                        <a:rPr lang="fr-FR" sz="1400" b="1" u="none" strike="noStrike">
                          <a:effectLst/>
                        </a:rPr>
                        <a:t>SBEE</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344 200 896</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1759429432"/>
                  </a:ext>
                </a:extLst>
              </a:tr>
              <a:tr h="195932">
                <a:tc>
                  <a:txBody>
                    <a:bodyPr/>
                    <a:lstStyle/>
                    <a:p>
                      <a:pPr algn="l" fontAlgn="b"/>
                      <a:r>
                        <a:rPr lang="fr-FR" sz="1400" b="1" u="none" strike="noStrike">
                          <a:effectLst/>
                        </a:rPr>
                        <a:t>WACEM</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1 512 478</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830087304"/>
                  </a:ext>
                </a:extLst>
              </a:tr>
              <a:tr h="268720">
                <a:tc>
                  <a:txBody>
                    <a:bodyPr/>
                    <a:lstStyle/>
                    <a:p>
                      <a:pPr algn="l" fontAlgn="b"/>
                      <a:r>
                        <a:rPr lang="fr-FR" sz="1400" b="1" u="none" strike="noStrike" dirty="0">
                          <a:effectLst/>
                        </a:rPr>
                        <a:t>TOTAL</a:t>
                      </a:r>
                      <a:endParaRPr lang="fr-FR" sz="1400" b="1" i="0" u="none" strike="noStrike" dirty="0">
                        <a:effectLst/>
                        <a:latin typeface="Arial" panose="020B0604020202020204" pitchFamily="34" charset="0"/>
                      </a:endParaRPr>
                    </a:p>
                  </a:txBody>
                  <a:tcPr marL="0" marR="0" marT="0" marB="0" anchor="b"/>
                </a:tc>
                <a:tc>
                  <a:txBody>
                    <a:bodyPr/>
                    <a:lstStyle/>
                    <a:p>
                      <a:pPr algn="l" fontAlgn="b"/>
                      <a:r>
                        <a:rPr lang="fr-FR" sz="1400" b="1" u="none" strike="noStrike">
                          <a:effectLst/>
                        </a:rPr>
                        <a:t>3 732 015 927</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dirty="0">
                          <a:effectLst/>
                        </a:rPr>
                        <a:t> </a:t>
                      </a:r>
                      <a:endParaRPr lang="fr-FR" sz="1400" b="1"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3985028815"/>
                  </a:ext>
                </a:extLst>
              </a:tr>
              <a:tr h="211004">
                <a:tc>
                  <a:txBody>
                    <a:bodyPr/>
                    <a:lstStyle/>
                    <a:p>
                      <a:pPr algn="l" fontAlgn="b"/>
                      <a:r>
                        <a:rPr lang="fr-FR" sz="1400" b="1" u="none" strike="noStrike">
                          <a:effectLst/>
                        </a:rPr>
                        <a:t>IMPORTATIONS</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2 055 798 020</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dirty="0">
                          <a:effectLst/>
                        </a:rPr>
                        <a:t>55%</a:t>
                      </a:r>
                      <a:endParaRPr lang="fr-FR" sz="1400" b="1" i="0" u="none" strike="noStrike" dirty="0">
                        <a:solidFill>
                          <a:srgbClr val="00B0F0"/>
                        </a:solidFill>
                        <a:effectLst/>
                        <a:latin typeface="Arial" panose="020B0604020202020204" pitchFamily="34" charset="0"/>
                      </a:endParaRPr>
                    </a:p>
                  </a:txBody>
                  <a:tcPr marL="0" marR="0" marT="0" marB="0" anchor="b"/>
                </a:tc>
                <a:extLst>
                  <a:ext uri="{0D108BD9-81ED-4DB2-BD59-A6C34878D82A}">
                    <a16:rowId xmlns:a16="http://schemas.microsoft.com/office/drawing/2014/main" val="3731593953"/>
                  </a:ext>
                </a:extLst>
              </a:tr>
            </a:tbl>
          </a:graphicData>
        </a:graphic>
      </p:graphicFrame>
      <p:graphicFrame>
        <p:nvGraphicFramePr>
          <p:cNvPr id="10" name="Graphique 9">
            <a:extLst>
              <a:ext uri="{FF2B5EF4-FFF2-40B4-BE49-F238E27FC236}">
                <a16:creationId xmlns:a16="http://schemas.microsoft.com/office/drawing/2014/main" id="{19452A1B-483A-A545-29E4-D82CBFD4731F}"/>
              </a:ext>
            </a:extLst>
          </p:cNvPr>
          <p:cNvGraphicFramePr/>
          <p:nvPr>
            <p:extLst>
              <p:ext uri="{D42A27DB-BD31-4B8C-83A1-F6EECF244321}">
                <p14:modId xmlns:p14="http://schemas.microsoft.com/office/powerpoint/2010/main" val="986077542"/>
              </p:ext>
            </p:extLst>
          </p:nvPr>
        </p:nvGraphicFramePr>
        <p:xfrm>
          <a:off x="4092131" y="1644292"/>
          <a:ext cx="6415087" cy="3557588"/>
        </p:xfrm>
        <a:graphic>
          <a:graphicData uri="http://schemas.openxmlformats.org/drawingml/2006/chart">
            <c:chart xmlns:c="http://schemas.openxmlformats.org/drawingml/2006/chart" xmlns:r="http://schemas.openxmlformats.org/officeDocument/2006/relationships" r:id="rId2"/>
          </a:graphicData>
        </a:graphic>
      </p:graphicFrame>
      <p:pic>
        <p:nvPicPr>
          <p:cNvPr id="2" name="Image 1">
            <a:extLst>
              <a:ext uri="{FF2B5EF4-FFF2-40B4-BE49-F238E27FC236}">
                <a16:creationId xmlns:a16="http://schemas.microsoft.com/office/drawing/2014/main" id="{A9D39D43-21CF-40DF-55D2-BA50A6710FA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585361" y="146958"/>
            <a:ext cx="1641587" cy="950683"/>
          </a:xfrm>
          <a:prstGeom prst="rect">
            <a:avLst/>
          </a:prstGeom>
        </p:spPr>
      </p:pic>
    </p:spTree>
    <p:extLst>
      <p:ext uri="{BB962C8B-B14F-4D97-AF65-F5344CB8AC3E}">
        <p14:creationId xmlns:p14="http://schemas.microsoft.com/office/powerpoint/2010/main" val="2603996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07B0C833-4861-CCF5-2DCF-7C7204C4F137}"/>
              </a:ext>
            </a:extLst>
          </p:cNvPr>
          <p:cNvSpPr txBox="1"/>
          <p:nvPr/>
        </p:nvSpPr>
        <p:spPr>
          <a:xfrm>
            <a:off x="1428750" y="1080655"/>
            <a:ext cx="9429750" cy="3970318"/>
          </a:xfrm>
          <a:prstGeom prst="rect">
            <a:avLst/>
          </a:prstGeom>
          <a:noFill/>
        </p:spPr>
        <p:txBody>
          <a:bodyPr wrap="square" rtlCol="0">
            <a:spAutoFit/>
          </a:bodyPr>
          <a:lstStyle/>
          <a:p>
            <a:pPr marL="0" algn="ctr" rtl="0" eaLnBrk="1" fontAlgn="ctr" latinLnBrk="0" hangingPunct="1">
              <a:spcBef>
                <a:spcPts val="0"/>
              </a:spcBef>
              <a:spcAft>
                <a:spcPts val="0"/>
              </a:spcAft>
            </a:pPr>
            <a:r>
              <a:rPr lang="fr-FR" sz="2400" b="1" i="0" u="none" strike="noStrike" kern="1200" dirty="0">
                <a:solidFill>
                  <a:srgbClr val="000000"/>
                </a:solidFill>
                <a:effectLst/>
                <a:latin typeface="Calibri" panose="020F0502020204030204" pitchFamily="34" charset="0"/>
              </a:rPr>
              <a:t>SOURCES </a:t>
            </a:r>
            <a:r>
              <a:rPr lang="fr-FR" sz="2400" b="1" dirty="0">
                <a:solidFill>
                  <a:srgbClr val="000000"/>
                </a:solidFill>
                <a:latin typeface="Calibri" panose="020F0502020204030204" pitchFamily="34" charset="0"/>
              </a:rPr>
              <a:t>D’APPROVISIONNEMENT </a:t>
            </a:r>
            <a:r>
              <a:rPr lang="fr-FR" sz="2400" b="1" i="0" u="none" strike="noStrike" kern="1200" dirty="0">
                <a:solidFill>
                  <a:srgbClr val="000000"/>
                </a:solidFill>
                <a:effectLst/>
                <a:latin typeface="Calibri" panose="020F0502020204030204" pitchFamily="34" charset="0"/>
              </a:rPr>
              <a:t>EN 2022</a:t>
            </a:r>
          </a:p>
          <a:p>
            <a:pPr marL="0" algn="ctr" rtl="0" eaLnBrk="1" fontAlgn="ctr" latinLnBrk="0" hangingPunct="1">
              <a:spcBef>
                <a:spcPts val="0"/>
              </a:spcBef>
              <a:spcAft>
                <a:spcPts val="0"/>
              </a:spcAft>
            </a:pPr>
            <a:endParaRPr lang="fr-FR" sz="2400" b="1" dirty="0">
              <a:solidFill>
                <a:srgbClr val="000000"/>
              </a:solidFill>
              <a:latin typeface="Calibri" panose="020F0502020204030204" pitchFamily="34" charset="0"/>
            </a:endParaRPr>
          </a:p>
          <a:p>
            <a:pPr marL="0" algn="ctr" rtl="0" eaLnBrk="1" fontAlgn="ctr" latinLnBrk="0" hangingPunct="1">
              <a:spcBef>
                <a:spcPts val="0"/>
              </a:spcBef>
              <a:spcAft>
                <a:spcPts val="0"/>
              </a:spcAft>
            </a:pPr>
            <a:endParaRPr lang="fr-FR" sz="2400" b="1" i="0" u="none" strike="noStrike" dirty="0">
              <a:effectLst/>
              <a:latin typeface="Arial" panose="020B0604020202020204" pitchFamily="34" charset="0"/>
            </a:endParaRPr>
          </a:p>
          <a:p>
            <a:pPr marL="342900" indent="-342900" algn="l" rtl="0" eaLnBrk="1" fontAlgn="b" latinLnBrk="0" hangingPunct="1">
              <a:spcBef>
                <a:spcPts val="0"/>
              </a:spcBef>
              <a:spcAft>
                <a:spcPts val="0"/>
              </a:spcAft>
              <a:buFont typeface="+mj-lt"/>
              <a:buAutoNum type="arabicPeriod"/>
            </a:pPr>
            <a:r>
              <a:rPr lang="fr-FR" sz="1800" b="0" i="0" u="none" strike="noStrike" kern="1200" dirty="0">
                <a:solidFill>
                  <a:srgbClr val="000000"/>
                </a:solidFill>
                <a:effectLst/>
                <a:highlight>
                  <a:srgbClr val="FFFF00"/>
                </a:highlight>
                <a:latin typeface="Calibri" panose="020F0502020204030204" pitchFamily="34" charset="0"/>
              </a:rPr>
              <a:t>TCN (Nigeria)</a:t>
            </a:r>
            <a:endParaRPr lang="fr-FR" sz="1800" b="0" i="0" u="none" strike="noStrike" dirty="0">
              <a:effectLst/>
              <a:highlight>
                <a:srgbClr val="FFFF00"/>
              </a:highlight>
              <a:latin typeface="Arial" panose="020B0604020202020204" pitchFamily="34" charset="0"/>
            </a:endParaRPr>
          </a:p>
          <a:p>
            <a:pPr marL="342900" indent="-342900" algn="l" rtl="0" eaLnBrk="1" fontAlgn="b" latinLnBrk="0" hangingPunct="1">
              <a:spcBef>
                <a:spcPts val="0"/>
              </a:spcBef>
              <a:spcAft>
                <a:spcPts val="0"/>
              </a:spcAft>
              <a:buFont typeface="+mj-lt"/>
              <a:buAutoNum type="arabicPeriod"/>
            </a:pPr>
            <a:r>
              <a:rPr lang="fr-FR" sz="1800" b="0" i="0" u="none" strike="noStrike" kern="1200" dirty="0">
                <a:solidFill>
                  <a:srgbClr val="000000"/>
                </a:solidFill>
                <a:effectLst/>
                <a:highlight>
                  <a:srgbClr val="FFFF00"/>
                </a:highlight>
                <a:latin typeface="Calibri" panose="020F0502020204030204" pitchFamily="34" charset="0"/>
              </a:rPr>
              <a:t>VRA (Ghana)</a:t>
            </a:r>
            <a:endParaRPr lang="fr-FR" sz="1800" b="0" i="0" u="none" strike="noStrike" dirty="0">
              <a:effectLst/>
              <a:highlight>
                <a:srgbClr val="FFFF00"/>
              </a:highlight>
              <a:latin typeface="Arial" panose="020B0604020202020204" pitchFamily="34" charset="0"/>
            </a:endParaRPr>
          </a:p>
          <a:p>
            <a:pPr marL="342900" indent="-342900" algn="l" rtl="0" eaLnBrk="1" fontAlgn="b" latinLnBrk="0" hangingPunct="1">
              <a:spcBef>
                <a:spcPts val="0"/>
              </a:spcBef>
              <a:spcAft>
                <a:spcPts val="0"/>
              </a:spcAft>
              <a:buFont typeface="+mj-lt"/>
              <a:buAutoNum type="arabicPeriod"/>
            </a:pPr>
            <a:r>
              <a:rPr lang="fr-FR" sz="1800" b="0" i="0" u="none" strike="noStrike" kern="1200" dirty="0">
                <a:solidFill>
                  <a:srgbClr val="000000"/>
                </a:solidFill>
                <a:effectLst/>
                <a:latin typeface="Calibri" panose="020F0502020204030204" pitchFamily="34" charset="0"/>
              </a:rPr>
              <a:t>CGT (IPP thermique au Togo)</a:t>
            </a:r>
            <a:endParaRPr lang="fr-FR" sz="1800" b="0" i="0" u="none" strike="noStrike" dirty="0">
              <a:effectLst/>
              <a:latin typeface="Arial" panose="020B0604020202020204" pitchFamily="34" charset="0"/>
            </a:endParaRPr>
          </a:p>
          <a:p>
            <a:pPr marL="342900" indent="-342900" algn="l" rtl="0" eaLnBrk="1" fontAlgn="b" latinLnBrk="0" hangingPunct="1">
              <a:spcBef>
                <a:spcPts val="0"/>
              </a:spcBef>
              <a:spcAft>
                <a:spcPts val="0"/>
              </a:spcAft>
              <a:buFont typeface="+mj-lt"/>
              <a:buAutoNum type="arabicPeriod"/>
            </a:pPr>
            <a:r>
              <a:rPr lang="fr-FR" sz="1800" b="0" i="0" u="none" strike="noStrike" kern="1200" dirty="0">
                <a:solidFill>
                  <a:srgbClr val="000000"/>
                </a:solidFill>
                <a:effectLst/>
                <a:latin typeface="Calibri" panose="020F0502020204030204" pitchFamily="34" charset="0"/>
              </a:rPr>
              <a:t>AMEA CEET (Centrale photovoltaïque au Togo)</a:t>
            </a:r>
            <a:endParaRPr lang="fr-FR" sz="1800" b="0" i="0" u="none" strike="noStrike" dirty="0">
              <a:effectLst/>
              <a:latin typeface="Arial" panose="020B0604020202020204" pitchFamily="34" charset="0"/>
            </a:endParaRPr>
          </a:p>
          <a:p>
            <a:pPr marL="342900" indent="-342900" algn="l" rtl="0" eaLnBrk="1" fontAlgn="b" latinLnBrk="0" hangingPunct="1">
              <a:spcBef>
                <a:spcPts val="0"/>
              </a:spcBef>
              <a:spcAft>
                <a:spcPts val="0"/>
              </a:spcAft>
              <a:buFont typeface="+mj-lt"/>
              <a:buAutoNum type="arabicPeriod"/>
            </a:pPr>
            <a:r>
              <a:rPr lang="fr-FR" sz="1800" b="0" i="0" u="none" strike="noStrike" kern="1200" dirty="0">
                <a:solidFill>
                  <a:srgbClr val="000000"/>
                </a:solidFill>
                <a:effectLst/>
                <a:latin typeface="Calibri" panose="020F0502020204030204" pitchFamily="34" charset="0"/>
              </a:rPr>
              <a:t>KEKELI (IPP thermique au Togo)</a:t>
            </a:r>
            <a:endParaRPr lang="fr-FR" sz="1800" b="0" i="0" u="none" strike="noStrike" dirty="0">
              <a:effectLst/>
              <a:latin typeface="Arial" panose="020B0604020202020204" pitchFamily="34" charset="0"/>
            </a:endParaRPr>
          </a:p>
          <a:p>
            <a:pPr marL="342900" indent="-342900" algn="l" rtl="0" eaLnBrk="1" fontAlgn="b" latinLnBrk="0" hangingPunct="1">
              <a:spcBef>
                <a:spcPts val="0"/>
              </a:spcBef>
              <a:spcAft>
                <a:spcPts val="0"/>
              </a:spcAft>
              <a:buFont typeface="+mj-lt"/>
              <a:buAutoNum type="arabicPeriod"/>
            </a:pPr>
            <a:r>
              <a:rPr lang="fr-FR" sz="1800" b="0" i="0" u="none" strike="noStrike" kern="1200" dirty="0">
                <a:solidFill>
                  <a:srgbClr val="000000"/>
                </a:solidFill>
                <a:effectLst/>
                <a:latin typeface="Calibri" panose="020F0502020204030204" pitchFamily="34" charset="0"/>
              </a:rPr>
              <a:t>CHN (Centrale hydroélectrique de </a:t>
            </a:r>
            <a:r>
              <a:rPr lang="fr-FR" sz="1800" b="0" i="0" u="none" strike="noStrike" kern="1200" dirty="0" err="1">
                <a:solidFill>
                  <a:srgbClr val="000000"/>
                </a:solidFill>
                <a:effectLst/>
                <a:latin typeface="Calibri" panose="020F0502020204030204" pitchFamily="34" charset="0"/>
              </a:rPr>
              <a:t>Nangbéto</a:t>
            </a:r>
            <a:r>
              <a:rPr lang="fr-FR" sz="1800" b="0" i="0" u="none" strike="noStrike" kern="1200" dirty="0">
                <a:solidFill>
                  <a:srgbClr val="000000"/>
                </a:solidFill>
                <a:effectLst/>
                <a:latin typeface="Calibri" panose="020F0502020204030204" pitchFamily="34" charset="0"/>
              </a:rPr>
              <a:t> au Togo)</a:t>
            </a:r>
            <a:endParaRPr lang="fr-FR" sz="1800" b="0" i="0" u="none" strike="noStrike" dirty="0">
              <a:effectLst/>
              <a:latin typeface="Arial" panose="020B0604020202020204" pitchFamily="34" charset="0"/>
            </a:endParaRPr>
          </a:p>
          <a:p>
            <a:pPr marL="342900" indent="-342900" algn="l" rtl="0" eaLnBrk="1" fontAlgn="b" latinLnBrk="0" hangingPunct="1">
              <a:spcBef>
                <a:spcPts val="0"/>
              </a:spcBef>
              <a:spcAft>
                <a:spcPts val="0"/>
              </a:spcAft>
              <a:buFont typeface="+mj-lt"/>
              <a:buAutoNum type="arabicPeriod"/>
            </a:pPr>
            <a:r>
              <a:rPr lang="fr-FR" sz="1800" b="0" i="0" u="none" strike="noStrike" kern="1200" dirty="0">
                <a:solidFill>
                  <a:srgbClr val="000000"/>
                </a:solidFill>
                <a:effectLst/>
                <a:latin typeface="Calibri" panose="020F0502020204030204" pitchFamily="34" charset="0"/>
              </a:rPr>
              <a:t>TAG MGL (Turbine à gaz Maria </a:t>
            </a:r>
            <a:r>
              <a:rPr lang="fr-FR" sz="1800" b="0" i="0" u="none" strike="noStrike" kern="1200" dirty="0" err="1">
                <a:solidFill>
                  <a:srgbClr val="000000"/>
                </a:solidFill>
                <a:effectLst/>
                <a:latin typeface="Calibri" panose="020F0502020204030204" pitchFamily="34" charset="0"/>
              </a:rPr>
              <a:t>Gléta</a:t>
            </a:r>
            <a:r>
              <a:rPr lang="fr-FR" sz="1800" b="0" i="0" u="none" strike="noStrike" kern="1200" dirty="0">
                <a:solidFill>
                  <a:srgbClr val="000000"/>
                </a:solidFill>
                <a:effectLst/>
                <a:latin typeface="Calibri" panose="020F0502020204030204" pitchFamily="34" charset="0"/>
              </a:rPr>
              <a:t> au Bénin)</a:t>
            </a:r>
            <a:endParaRPr lang="fr-FR" sz="1800" b="0" i="0" u="none" strike="noStrike" dirty="0">
              <a:effectLst/>
              <a:latin typeface="Arial" panose="020B0604020202020204" pitchFamily="34" charset="0"/>
            </a:endParaRPr>
          </a:p>
          <a:p>
            <a:pPr marL="342900" indent="-342900" algn="l" rtl="0" eaLnBrk="1" fontAlgn="b" latinLnBrk="0" hangingPunct="1">
              <a:spcBef>
                <a:spcPts val="0"/>
              </a:spcBef>
              <a:spcAft>
                <a:spcPts val="0"/>
              </a:spcAft>
              <a:buFont typeface="+mj-lt"/>
              <a:buAutoNum type="arabicPeriod"/>
            </a:pPr>
            <a:r>
              <a:rPr lang="fr-FR" sz="1800" b="0" i="0" u="none" strike="noStrike" kern="1200" dirty="0">
                <a:solidFill>
                  <a:srgbClr val="000000"/>
                </a:solidFill>
                <a:effectLst/>
                <a:latin typeface="Calibri" panose="020F0502020204030204" pitchFamily="34" charset="0"/>
              </a:rPr>
              <a:t>BWSC BID (Centrale thermique dual fuel gaz/HFO au Bénin)</a:t>
            </a:r>
            <a:endParaRPr lang="fr-FR" sz="1800" b="0" i="0" u="none" strike="noStrike" dirty="0">
              <a:effectLst/>
              <a:latin typeface="Arial" panose="020B0604020202020204" pitchFamily="34" charset="0"/>
            </a:endParaRPr>
          </a:p>
          <a:p>
            <a:pPr marL="342900" indent="-342900" algn="l" rtl="0" eaLnBrk="1" fontAlgn="b" latinLnBrk="0" hangingPunct="1">
              <a:spcBef>
                <a:spcPts val="0"/>
              </a:spcBef>
              <a:spcAft>
                <a:spcPts val="0"/>
              </a:spcAft>
              <a:buFont typeface="+mj-lt"/>
              <a:buAutoNum type="arabicPeriod"/>
            </a:pPr>
            <a:r>
              <a:rPr lang="fr-FR" sz="1800" b="0" i="0" u="none" strike="noStrike" kern="1200" dirty="0">
                <a:solidFill>
                  <a:srgbClr val="000000"/>
                </a:solidFill>
                <a:effectLst/>
                <a:latin typeface="Calibri" panose="020F0502020204030204" pitchFamily="34" charset="0"/>
              </a:rPr>
              <a:t>DEFISSOL (Centrale photovoltaïque au Bénin)</a:t>
            </a:r>
            <a:endParaRPr lang="fr-FR" sz="1800" b="0" i="0" u="none" strike="noStrike" dirty="0">
              <a:effectLst/>
              <a:latin typeface="Arial" panose="020B0604020202020204" pitchFamily="34" charset="0"/>
            </a:endParaRPr>
          </a:p>
          <a:p>
            <a:endParaRPr lang="fr-FR" dirty="0"/>
          </a:p>
        </p:txBody>
      </p:sp>
      <p:pic>
        <p:nvPicPr>
          <p:cNvPr id="2" name="Image 1">
            <a:extLst>
              <a:ext uri="{FF2B5EF4-FFF2-40B4-BE49-F238E27FC236}">
                <a16:creationId xmlns:a16="http://schemas.microsoft.com/office/drawing/2014/main" id="{E778EAE6-45B2-9AD6-ECEB-BA5955D7149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585361" y="146958"/>
            <a:ext cx="1641587" cy="950683"/>
          </a:xfrm>
          <a:prstGeom prst="rect">
            <a:avLst/>
          </a:prstGeom>
        </p:spPr>
      </p:pic>
    </p:spTree>
    <p:extLst>
      <p:ext uri="{BB962C8B-B14F-4D97-AF65-F5344CB8AC3E}">
        <p14:creationId xmlns:p14="http://schemas.microsoft.com/office/powerpoint/2010/main" val="19525130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3636E3E0-64C7-2EFE-F4C0-ED505D9680FC}"/>
              </a:ext>
            </a:extLst>
          </p:cNvPr>
          <p:cNvSpPr/>
          <p:nvPr/>
        </p:nvSpPr>
        <p:spPr>
          <a:xfrm>
            <a:off x="6687848" y="2213652"/>
            <a:ext cx="1579546" cy="2252450"/>
          </a:xfrm>
          <a:prstGeom prst="rect">
            <a:avLst/>
          </a:prstGeom>
          <a:ln w="44450"/>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7" name="Rectangle 6"/>
          <p:cNvSpPr/>
          <p:nvPr/>
        </p:nvSpPr>
        <p:spPr>
          <a:xfrm>
            <a:off x="0" y="0"/>
            <a:ext cx="2689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7"/>
          <p:cNvSpPr/>
          <p:nvPr/>
        </p:nvSpPr>
        <p:spPr>
          <a:xfrm>
            <a:off x="11923059" y="0"/>
            <a:ext cx="2689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Rectangle 8"/>
          <p:cNvSpPr/>
          <p:nvPr/>
        </p:nvSpPr>
        <p:spPr>
          <a:xfrm rot="16200000">
            <a:off x="5984471" y="-5715529"/>
            <a:ext cx="268941" cy="117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Rectangle 9"/>
          <p:cNvSpPr/>
          <p:nvPr/>
        </p:nvSpPr>
        <p:spPr>
          <a:xfrm rot="16200000">
            <a:off x="5984471" y="873530"/>
            <a:ext cx="268941" cy="117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Espace réservé du numéro de diapositive 12"/>
          <p:cNvSpPr>
            <a:spLocks noGrp="1"/>
          </p:cNvSpPr>
          <p:nvPr>
            <p:ph type="sldNum" sz="quarter" idx="12"/>
          </p:nvPr>
        </p:nvSpPr>
        <p:spPr>
          <a:xfrm>
            <a:off x="187053" y="6325159"/>
            <a:ext cx="386152" cy="336354"/>
          </a:xfrm>
        </p:spPr>
        <p:txBody>
          <a:bodyPr/>
          <a:lstStyle/>
          <a:p>
            <a:pPr algn="ctr"/>
            <a:fld id="{CD57FA42-5155-4AEF-BF07-7FA8D6826E78}" type="slidenum">
              <a:rPr lang="fr-FR" b="1" smtClean="0">
                <a:solidFill>
                  <a:srgbClr val="C00000"/>
                </a:solidFill>
                <a:latin typeface="Open Sans" panose="020B0606030504020204" pitchFamily="34" charset="0"/>
                <a:ea typeface="Open Sans" panose="020B0606030504020204" pitchFamily="34" charset="0"/>
                <a:cs typeface="Open Sans" panose="020B0606030504020204" pitchFamily="34" charset="0"/>
              </a:rPr>
              <a:pPr algn="ctr"/>
              <a:t>17</a:t>
            </a:fld>
            <a:endParaRPr lang="fr-FR"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6" name="Image 15"/>
          <p:cNvPicPr/>
          <p:nvPr/>
        </p:nvPicPr>
        <p:blipFill>
          <a:blip r:embed="rId3"/>
          <a:srcRect t="10687"/>
          <a:stretch>
            <a:fillRect/>
          </a:stretch>
        </p:blipFill>
        <p:spPr bwMode="auto">
          <a:xfrm>
            <a:off x="11192515" y="321935"/>
            <a:ext cx="649384" cy="300048"/>
          </a:xfrm>
          <a:prstGeom prst="rect">
            <a:avLst/>
          </a:prstGeom>
          <a:noFill/>
          <a:ln w="9525">
            <a:noFill/>
            <a:miter lim="800000"/>
            <a:headEnd/>
            <a:tailEnd/>
          </a:ln>
        </p:spPr>
      </p:pic>
      <p:sp>
        <p:nvSpPr>
          <p:cNvPr id="33" name="Rectangle à coins arrondis 32"/>
          <p:cNvSpPr/>
          <p:nvPr/>
        </p:nvSpPr>
        <p:spPr>
          <a:xfrm>
            <a:off x="387460" y="449548"/>
            <a:ext cx="2344806" cy="1519518"/>
          </a:xfrm>
          <a:prstGeom prst="round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43" name="Image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9282" y="5305511"/>
            <a:ext cx="1132673" cy="688256"/>
          </a:xfrm>
          <a:prstGeom prst="rect">
            <a:avLst/>
          </a:prstGeom>
        </p:spPr>
      </p:pic>
      <p:cxnSp>
        <p:nvCxnSpPr>
          <p:cNvPr id="45" name="Connecteur droit avec flèche 44"/>
          <p:cNvCxnSpPr/>
          <p:nvPr/>
        </p:nvCxnSpPr>
        <p:spPr>
          <a:xfrm rot="24000000">
            <a:off x="2629537" y="2289684"/>
            <a:ext cx="900000" cy="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p:cNvCxnSpPr/>
          <p:nvPr/>
        </p:nvCxnSpPr>
        <p:spPr>
          <a:xfrm flipV="1">
            <a:off x="5308941" y="3302175"/>
            <a:ext cx="1440000" cy="0"/>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2" name="Ellipse 61"/>
          <p:cNvSpPr/>
          <p:nvPr/>
        </p:nvSpPr>
        <p:spPr>
          <a:xfrm>
            <a:off x="3296785" y="2394201"/>
            <a:ext cx="1882588" cy="1834952"/>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71" name="Image 7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1267" y="4402009"/>
            <a:ext cx="1992589" cy="1702758"/>
          </a:xfrm>
          <a:prstGeom prst="rect">
            <a:avLst/>
          </a:prstGeom>
        </p:spPr>
      </p:pic>
      <p:cxnSp>
        <p:nvCxnSpPr>
          <p:cNvPr id="41" name="Connecteur droit avec flèche 40"/>
          <p:cNvCxnSpPr/>
          <p:nvPr/>
        </p:nvCxnSpPr>
        <p:spPr>
          <a:xfrm>
            <a:off x="4176775" y="1340020"/>
            <a:ext cx="0" cy="90000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rot="10800000">
            <a:off x="4182908" y="4373467"/>
            <a:ext cx="0" cy="108000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H="1" flipV="1">
            <a:off x="8017797" y="4482986"/>
            <a:ext cx="404935" cy="88196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a:off x="7605033" y="1408795"/>
            <a:ext cx="1" cy="87642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6613531" y="1185256"/>
            <a:ext cx="455372" cy="106791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V="1">
            <a:off x="6687848" y="4434049"/>
            <a:ext cx="458910" cy="81933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à coins arrondis 25"/>
          <p:cNvSpPr/>
          <p:nvPr/>
        </p:nvSpPr>
        <p:spPr>
          <a:xfrm>
            <a:off x="6861689" y="2271635"/>
            <a:ext cx="1138328" cy="1065603"/>
          </a:xfrm>
          <a:prstGeom prst="roundRect">
            <a:avLst/>
          </a:prstGeom>
          <a:blipFill dpi="0" rotWithShape="1">
            <a:blip r:embed="rId8">
              <a:extLst>
                <a:ext uri="{28A0092B-C50C-407E-A947-70E740481C1C}">
                  <a14:useLocalDpi xmlns:a14="http://schemas.microsoft.com/office/drawing/2010/main" val="0"/>
                </a:ext>
              </a:extLst>
            </a:blip>
            <a:srcRect/>
            <a:stretch>
              <a:fillRect/>
            </a:stretch>
          </a:bli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34" name="Connecteur droit avec flèche 33"/>
          <p:cNvCxnSpPr/>
          <p:nvPr/>
        </p:nvCxnSpPr>
        <p:spPr>
          <a:xfrm flipV="1">
            <a:off x="8267394" y="2791911"/>
            <a:ext cx="1188000" cy="0"/>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18176" y="333006"/>
            <a:ext cx="1885991" cy="997191"/>
          </a:xfrm>
          <a:prstGeom prst="rect">
            <a:avLst/>
          </a:prstGeom>
        </p:spPr>
      </p:pic>
      <p:pic>
        <p:nvPicPr>
          <p:cNvPr id="4" name="Image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18064" y="5595632"/>
            <a:ext cx="2531602" cy="328621"/>
          </a:xfrm>
          <a:prstGeom prst="rect">
            <a:avLst/>
          </a:prstGeom>
        </p:spPr>
      </p:pic>
      <p:cxnSp>
        <p:nvCxnSpPr>
          <p:cNvPr id="39" name="Connecteur droit avec flèche 38"/>
          <p:cNvCxnSpPr/>
          <p:nvPr/>
        </p:nvCxnSpPr>
        <p:spPr>
          <a:xfrm flipV="1">
            <a:off x="2138772" y="4000638"/>
            <a:ext cx="1137950" cy="75434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64" name="Image 6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122396" y="778892"/>
            <a:ext cx="1365710" cy="409713"/>
          </a:xfrm>
          <a:prstGeom prst="rect">
            <a:avLst/>
          </a:prstGeom>
        </p:spPr>
      </p:pic>
      <p:cxnSp>
        <p:nvCxnSpPr>
          <p:cNvPr id="66" name="Connecteur droit avec flèche 65"/>
          <p:cNvCxnSpPr/>
          <p:nvPr/>
        </p:nvCxnSpPr>
        <p:spPr>
          <a:xfrm>
            <a:off x="10926583" y="1163113"/>
            <a:ext cx="0" cy="61200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68" name="Image 6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600916" y="605722"/>
            <a:ext cx="466725" cy="219075"/>
          </a:xfrm>
          <a:prstGeom prst="rect">
            <a:avLst/>
          </a:prstGeom>
        </p:spPr>
      </p:pic>
      <p:sp>
        <p:nvSpPr>
          <p:cNvPr id="15" name="Rectangle 14"/>
          <p:cNvSpPr/>
          <p:nvPr/>
        </p:nvSpPr>
        <p:spPr>
          <a:xfrm>
            <a:off x="19296540" y="4765341"/>
            <a:ext cx="2180276" cy="707886"/>
          </a:xfrm>
          <a:prstGeom prst="rect">
            <a:avLst/>
          </a:prstGeom>
          <a:noFill/>
        </p:spPr>
        <p:txBody>
          <a:bodyPr wrap="none" lIns="91440" tIns="45720" rIns="91440" bIns="45720">
            <a:spAutoFit/>
          </a:bodyPr>
          <a:lstStyle/>
          <a:p>
            <a:pPr algn="ctr"/>
            <a:r>
              <a:rPr lang="fr-FR" sz="1600" b="0" cap="none" spc="0" dirty="0">
                <a:ln w="0"/>
                <a:solidFill>
                  <a:schemeClr val="accent1"/>
                </a:solidFill>
                <a:latin typeface="Gotham" pitchFamily="50" charset="0"/>
              </a:rPr>
              <a:t>CONSOMMATEURS</a:t>
            </a:r>
          </a:p>
          <a:p>
            <a:pPr algn="ctr"/>
            <a:endParaRPr lang="fr-FR" sz="800" b="0" cap="none" spc="0" dirty="0">
              <a:ln w="0"/>
              <a:solidFill>
                <a:schemeClr val="accent1"/>
              </a:solidFill>
              <a:latin typeface="Gotham" pitchFamily="50" charset="0"/>
            </a:endParaRPr>
          </a:p>
          <a:p>
            <a:pPr algn="ctr"/>
            <a:r>
              <a:rPr lang="fr-FR" sz="1600" b="0" cap="none" spc="0" dirty="0">
                <a:ln w="0"/>
                <a:solidFill>
                  <a:schemeClr val="accent1"/>
                </a:solidFill>
                <a:latin typeface="Gotham" pitchFamily="50" charset="0"/>
              </a:rPr>
              <a:t> BÉNINOIS</a:t>
            </a:r>
          </a:p>
        </p:txBody>
      </p:sp>
      <p:pic>
        <p:nvPicPr>
          <p:cNvPr id="18" name="Image 17"/>
          <p:cNvPicPr>
            <a:picLocks noChangeAspect="1"/>
          </p:cNvPicPr>
          <p:nvPr/>
        </p:nvPicPr>
        <p:blipFill>
          <a:blip r:embed="rId13"/>
          <a:stretch>
            <a:fillRect/>
          </a:stretch>
        </p:blipFill>
        <p:spPr>
          <a:xfrm>
            <a:off x="5659404" y="5371643"/>
            <a:ext cx="1337825" cy="751494"/>
          </a:xfrm>
          <a:prstGeom prst="rect">
            <a:avLst/>
          </a:prstGeom>
        </p:spPr>
      </p:pic>
      <p:cxnSp>
        <p:nvCxnSpPr>
          <p:cNvPr id="38" name="Connecteur droit avec flèche 37"/>
          <p:cNvCxnSpPr/>
          <p:nvPr/>
        </p:nvCxnSpPr>
        <p:spPr>
          <a:xfrm flipV="1">
            <a:off x="7522522" y="4428868"/>
            <a:ext cx="16779" cy="89939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7179382" y="837495"/>
            <a:ext cx="872355" cy="400110"/>
          </a:xfrm>
          <a:prstGeom prst="rect">
            <a:avLst/>
          </a:prstGeom>
          <a:noFill/>
        </p:spPr>
        <p:txBody>
          <a:bodyPr wrap="none" lIns="91440" tIns="45720" rIns="91440" bIns="45720">
            <a:spAutoFit/>
          </a:bodyPr>
          <a:lstStyle/>
          <a:p>
            <a:pPr algn="ctr"/>
            <a:r>
              <a:rPr lang="fr-FR" sz="2000" b="0" cap="none" spc="0" dirty="0">
                <a:ln w="0">
                  <a:solidFill>
                    <a:srgbClr val="FF0000"/>
                  </a:solidFill>
                </a:ln>
                <a:solidFill>
                  <a:srgbClr val="FF0000"/>
                </a:solidFill>
                <a:latin typeface="Gotham" pitchFamily="50" charset="0"/>
              </a:rPr>
              <a:t>KEKELI</a:t>
            </a:r>
          </a:p>
        </p:txBody>
      </p:sp>
      <p:pic>
        <p:nvPicPr>
          <p:cNvPr id="42" name="Image 41"/>
          <p:cNvPicPr>
            <a:picLocks noChangeAspect="1"/>
          </p:cNvPicPr>
          <p:nvPr/>
        </p:nvPicPr>
        <p:blipFill>
          <a:blip r:embed="rId14"/>
          <a:stretch>
            <a:fillRect/>
          </a:stretch>
        </p:blipFill>
        <p:spPr>
          <a:xfrm>
            <a:off x="8227693" y="460625"/>
            <a:ext cx="1376748" cy="694930"/>
          </a:xfrm>
          <a:prstGeom prst="rect">
            <a:avLst/>
          </a:prstGeom>
        </p:spPr>
      </p:pic>
      <p:cxnSp>
        <p:nvCxnSpPr>
          <p:cNvPr id="46" name="Connecteur droit avec flèche 45"/>
          <p:cNvCxnSpPr/>
          <p:nvPr/>
        </p:nvCxnSpPr>
        <p:spPr>
          <a:xfrm flipH="1">
            <a:off x="8039988" y="1237605"/>
            <a:ext cx="454813" cy="97604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Image 1"/>
          <p:cNvPicPr>
            <a:picLocks noChangeAspect="1"/>
          </p:cNvPicPr>
          <p:nvPr/>
        </p:nvPicPr>
        <p:blipFill>
          <a:blip r:embed="rId15"/>
          <a:stretch>
            <a:fillRect/>
          </a:stretch>
        </p:blipFill>
        <p:spPr>
          <a:xfrm>
            <a:off x="8185250" y="5465441"/>
            <a:ext cx="1883542" cy="571644"/>
          </a:xfrm>
          <a:prstGeom prst="rect">
            <a:avLst/>
          </a:prstGeom>
        </p:spPr>
      </p:pic>
      <p:pic>
        <p:nvPicPr>
          <p:cNvPr id="5" name="Image 4">
            <a:extLst>
              <a:ext uri="{FF2B5EF4-FFF2-40B4-BE49-F238E27FC236}">
                <a16:creationId xmlns:a16="http://schemas.microsoft.com/office/drawing/2014/main" id="{7074DA27-1FEF-AABD-055C-F13C84F940AA}"/>
              </a:ext>
            </a:extLst>
          </p:cNvPr>
          <p:cNvPicPr>
            <a:picLocks noChangeAspect="1"/>
          </p:cNvPicPr>
          <p:nvPr/>
        </p:nvPicPr>
        <p:blipFill>
          <a:blip r:embed="rId16"/>
          <a:stretch>
            <a:fillRect/>
          </a:stretch>
        </p:blipFill>
        <p:spPr>
          <a:xfrm>
            <a:off x="6909499" y="3429000"/>
            <a:ext cx="1130300" cy="1037102"/>
          </a:xfrm>
          <a:prstGeom prst="rect">
            <a:avLst/>
          </a:prstGeom>
        </p:spPr>
      </p:pic>
      <p:sp>
        <p:nvSpPr>
          <p:cNvPr id="12" name="ZoneTexte 11">
            <a:extLst>
              <a:ext uri="{FF2B5EF4-FFF2-40B4-BE49-F238E27FC236}">
                <a16:creationId xmlns:a16="http://schemas.microsoft.com/office/drawing/2014/main" id="{3673B243-00DE-11A5-418A-C0DF509D42CF}"/>
              </a:ext>
            </a:extLst>
          </p:cNvPr>
          <p:cNvSpPr txBox="1"/>
          <p:nvPr/>
        </p:nvSpPr>
        <p:spPr>
          <a:xfrm>
            <a:off x="5024416" y="3960933"/>
            <a:ext cx="1176644" cy="646331"/>
          </a:xfrm>
          <a:prstGeom prst="rect">
            <a:avLst/>
          </a:prstGeom>
          <a:noFill/>
        </p:spPr>
        <p:txBody>
          <a:bodyPr wrap="square" rtlCol="0">
            <a:spAutoFit/>
          </a:bodyPr>
          <a:lstStyle/>
          <a:p>
            <a:pPr algn="ctr"/>
            <a:r>
              <a:rPr lang="fr-FR" b="1" dirty="0"/>
              <a:t>WACEM </a:t>
            </a:r>
          </a:p>
          <a:p>
            <a:pPr algn="ctr"/>
            <a:r>
              <a:rPr lang="fr-FR" b="1" dirty="0"/>
              <a:t>CGT</a:t>
            </a:r>
          </a:p>
        </p:txBody>
      </p:sp>
      <p:cxnSp>
        <p:nvCxnSpPr>
          <p:cNvPr id="19" name="Connecteur droit avec flèche 18">
            <a:extLst>
              <a:ext uri="{FF2B5EF4-FFF2-40B4-BE49-F238E27FC236}">
                <a16:creationId xmlns:a16="http://schemas.microsoft.com/office/drawing/2014/main" id="{5D85EAFB-DF0E-4C59-E541-90A835970F57}"/>
              </a:ext>
            </a:extLst>
          </p:cNvPr>
          <p:cNvCxnSpPr>
            <a:cxnSpLocks/>
          </p:cNvCxnSpPr>
          <p:nvPr/>
        </p:nvCxnSpPr>
        <p:spPr>
          <a:xfrm>
            <a:off x="6037142" y="4174331"/>
            <a:ext cx="752574" cy="1171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4">
            <a:extLst>
              <a:ext uri="{FF2B5EF4-FFF2-40B4-BE49-F238E27FC236}">
                <a16:creationId xmlns:a16="http://schemas.microsoft.com/office/drawing/2014/main" id="{2EA61CCD-041C-52CF-E6CE-DF3345186DDF}"/>
              </a:ext>
            </a:extLst>
          </p:cNvPr>
          <p:cNvSpPr>
            <a:spLocks noChangeArrowheads="1"/>
          </p:cNvSpPr>
          <p:nvPr/>
        </p:nvSpPr>
        <p:spPr bwMode="auto">
          <a:xfrm>
            <a:off x="9614206" y="191591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2051" name="Image 2">
            <a:extLst>
              <a:ext uri="{FF2B5EF4-FFF2-40B4-BE49-F238E27FC236}">
                <a16:creationId xmlns:a16="http://schemas.microsoft.com/office/drawing/2014/main" id="{17EA1017-1C6E-6AD2-8611-02AB56129544}"/>
              </a:ext>
            </a:extLst>
          </p:cNvPr>
          <p:cNvPicPr>
            <a:picLocks noChangeAspect="1" noChangeArrowheads="1"/>
          </p:cNvPicPr>
          <p:nvPr/>
        </p:nvPicPr>
        <p:blipFill>
          <a:blip r:embed="rId17" r:link="rId18">
            <a:extLst>
              <a:ext uri="{28A0092B-C50C-407E-A947-70E740481C1C}">
                <a14:useLocalDpi xmlns:a14="http://schemas.microsoft.com/office/drawing/2010/main" val="0"/>
              </a:ext>
            </a:extLst>
          </a:blip>
          <a:srcRect/>
          <a:stretch>
            <a:fillRect/>
          </a:stretch>
        </p:blipFill>
        <p:spPr bwMode="auto">
          <a:xfrm>
            <a:off x="9614206" y="1915915"/>
            <a:ext cx="2032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147CA721-3CEF-D76F-C0A2-0036A5D49210}"/>
              </a:ext>
            </a:extLst>
          </p:cNvPr>
          <p:cNvSpPr txBox="1"/>
          <p:nvPr/>
        </p:nvSpPr>
        <p:spPr>
          <a:xfrm>
            <a:off x="5435399" y="826226"/>
            <a:ext cx="1176644" cy="369332"/>
          </a:xfrm>
          <a:prstGeom prst="rect">
            <a:avLst/>
          </a:prstGeom>
          <a:noFill/>
        </p:spPr>
        <p:txBody>
          <a:bodyPr wrap="square" rtlCol="0">
            <a:spAutoFit/>
          </a:bodyPr>
          <a:lstStyle/>
          <a:p>
            <a:pPr algn="ctr"/>
            <a:r>
              <a:rPr lang="fr-FR" b="1" dirty="0"/>
              <a:t>AMEA</a:t>
            </a:r>
          </a:p>
        </p:txBody>
      </p:sp>
      <p:sp>
        <p:nvSpPr>
          <p:cNvPr id="11" name="Rectangle 10">
            <a:extLst>
              <a:ext uri="{FF2B5EF4-FFF2-40B4-BE49-F238E27FC236}">
                <a16:creationId xmlns:a16="http://schemas.microsoft.com/office/drawing/2014/main" id="{153B2A27-B27E-41B9-0401-06BA6E129CA7}"/>
              </a:ext>
            </a:extLst>
          </p:cNvPr>
          <p:cNvSpPr/>
          <p:nvPr/>
        </p:nvSpPr>
        <p:spPr>
          <a:xfrm>
            <a:off x="8259842" y="2411266"/>
            <a:ext cx="1203105" cy="276999"/>
          </a:xfrm>
          <a:prstGeom prst="rect">
            <a:avLst/>
          </a:prstGeom>
          <a:noFill/>
        </p:spPr>
        <p:txBody>
          <a:bodyPr wrap="square" lIns="91440" tIns="45720" rIns="91440" bIns="45720">
            <a:spAutoFit/>
          </a:bodyPr>
          <a:lstStyle/>
          <a:p>
            <a:pPr algn="ctr"/>
            <a:r>
              <a:rPr lang="fr-FR" sz="1200" dirty="0">
                <a:ln w="0">
                  <a:solidFill>
                    <a:srgbClr val="FF0000"/>
                  </a:solidFill>
                </a:ln>
                <a:solidFill>
                  <a:srgbClr val="FF0000"/>
                </a:solidFill>
                <a:latin typeface="Gotham" pitchFamily="50" charset="0"/>
              </a:rPr>
              <a:t>consommateurs</a:t>
            </a:r>
            <a:endParaRPr lang="fr-FR" sz="1200" b="0" cap="none" spc="0" dirty="0">
              <a:ln w="0">
                <a:solidFill>
                  <a:srgbClr val="FF0000"/>
                </a:solidFill>
              </a:ln>
              <a:solidFill>
                <a:srgbClr val="FF0000"/>
              </a:solidFill>
              <a:latin typeface="Gotham" pitchFamily="50" charset="0"/>
            </a:endParaRPr>
          </a:p>
        </p:txBody>
      </p:sp>
    </p:spTree>
    <p:extLst>
      <p:ext uri="{BB962C8B-B14F-4D97-AF65-F5344CB8AC3E}">
        <p14:creationId xmlns:p14="http://schemas.microsoft.com/office/powerpoint/2010/main" val="42488370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Espace réservé du contenu 9">
            <a:extLst>
              <a:ext uri="{FF2B5EF4-FFF2-40B4-BE49-F238E27FC236}">
                <a16:creationId xmlns:a16="http://schemas.microsoft.com/office/drawing/2014/main" id="{56383597-CB1C-628C-9139-0A1D928F0D52}"/>
              </a:ext>
            </a:extLst>
          </p:cNvPr>
          <p:cNvGraphicFramePr>
            <a:graphicFrameLocks noGrp="1"/>
          </p:cNvGraphicFramePr>
          <p:nvPr>
            <p:ph idx="1"/>
            <p:extLst>
              <p:ext uri="{D42A27DB-BD31-4B8C-83A1-F6EECF244321}">
                <p14:modId xmlns:p14="http://schemas.microsoft.com/office/powerpoint/2010/main" val="1166500464"/>
              </p:ext>
            </p:extLst>
          </p:nvPr>
        </p:nvGraphicFramePr>
        <p:xfrm>
          <a:off x="228600" y="340515"/>
          <a:ext cx="4246335" cy="4976818"/>
        </p:xfrm>
        <a:graphic>
          <a:graphicData uri="http://schemas.openxmlformats.org/drawingml/2006/table">
            <a:tbl>
              <a:tblPr>
                <a:tableStyleId>{5C22544A-7EE6-4342-B048-85BDC9FD1C3A}</a:tableStyleId>
              </a:tblPr>
              <a:tblGrid>
                <a:gridCol w="1783314">
                  <a:extLst>
                    <a:ext uri="{9D8B030D-6E8A-4147-A177-3AD203B41FA5}">
                      <a16:colId xmlns:a16="http://schemas.microsoft.com/office/drawing/2014/main" val="580739678"/>
                    </a:ext>
                  </a:extLst>
                </a:gridCol>
                <a:gridCol w="1283526">
                  <a:extLst>
                    <a:ext uri="{9D8B030D-6E8A-4147-A177-3AD203B41FA5}">
                      <a16:colId xmlns:a16="http://schemas.microsoft.com/office/drawing/2014/main" val="131318675"/>
                    </a:ext>
                  </a:extLst>
                </a:gridCol>
                <a:gridCol w="1146237">
                  <a:extLst>
                    <a:ext uri="{9D8B030D-6E8A-4147-A177-3AD203B41FA5}">
                      <a16:colId xmlns:a16="http://schemas.microsoft.com/office/drawing/2014/main" val="3327688770"/>
                    </a:ext>
                  </a:extLst>
                </a:gridCol>
                <a:gridCol w="33258">
                  <a:extLst>
                    <a:ext uri="{9D8B030D-6E8A-4147-A177-3AD203B41FA5}">
                      <a16:colId xmlns:a16="http://schemas.microsoft.com/office/drawing/2014/main" val="770980171"/>
                    </a:ext>
                  </a:extLst>
                </a:gridCol>
              </a:tblGrid>
              <a:tr h="355487">
                <a:tc>
                  <a:txBody>
                    <a:bodyPr/>
                    <a:lstStyle/>
                    <a:p>
                      <a:pPr algn="l" fontAlgn="b"/>
                      <a:endParaRPr lang="fr-FR" sz="1400" b="1" i="0" u="none" strike="noStrike" dirty="0">
                        <a:effectLst/>
                        <a:latin typeface="Arial" panose="020B0604020202020204" pitchFamily="34" charset="0"/>
                      </a:endParaRPr>
                    </a:p>
                  </a:txBody>
                  <a:tcPr marL="0" marR="0" marT="0" marB="0" anchor="b"/>
                </a:tc>
                <a:tc>
                  <a:txBody>
                    <a:bodyPr/>
                    <a:lstStyle/>
                    <a:p>
                      <a:pPr algn="l" fontAlgn="b"/>
                      <a:endParaRPr lang="fr-FR" sz="1400" b="1" i="0" u="none" strike="noStrike">
                        <a:effectLst/>
                        <a:latin typeface="Arial" panose="020B0604020202020204" pitchFamily="34" charset="0"/>
                      </a:endParaRPr>
                    </a:p>
                  </a:txBody>
                  <a:tcPr marL="0" marR="0" marT="0" marB="0" anchor="b"/>
                </a:tc>
                <a:tc>
                  <a:txBody>
                    <a:bodyPr/>
                    <a:lstStyle/>
                    <a:p>
                      <a:pPr algn="l" fontAlgn="b"/>
                      <a:endParaRPr lang="fr-FR" sz="1400" b="1" i="0" u="none" strike="noStrike" dirty="0">
                        <a:effectLst/>
                        <a:latin typeface="Arial" panose="020B0604020202020204" pitchFamily="34" charset="0"/>
                      </a:endParaRPr>
                    </a:p>
                  </a:txBody>
                  <a:tcPr marL="0" marR="0" marT="0" marB="0" anchor="b"/>
                </a:tc>
                <a:tc>
                  <a:txBody>
                    <a:bodyPr/>
                    <a:lstStyle/>
                    <a:p>
                      <a:pPr algn="l" fontAlgn="b"/>
                      <a:endParaRPr lang="fr-FR" sz="1400" b="1" i="0" u="none" strike="noStrike" dirty="0">
                        <a:solidFill>
                          <a:srgbClr val="00B0F0"/>
                        </a:solidFill>
                        <a:effectLst/>
                        <a:latin typeface="Arial" panose="020B0604020202020204" pitchFamily="34" charset="0"/>
                      </a:endParaRPr>
                    </a:p>
                  </a:txBody>
                  <a:tcPr marL="0" marR="0" marT="0" marB="0" anchor="b"/>
                </a:tc>
                <a:extLst>
                  <a:ext uri="{0D108BD9-81ED-4DB2-BD59-A6C34878D82A}">
                    <a16:rowId xmlns:a16="http://schemas.microsoft.com/office/drawing/2014/main" val="2292110550"/>
                  </a:ext>
                </a:extLst>
              </a:tr>
              <a:tr h="355487">
                <a:tc>
                  <a:txBody>
                    <a:bodyPr/>
                    <a:lstStyle/>
                    <a:p>
                      <a:pPr algn="ctr" fontAlgn="ctr"/>
                      <a:r>
                        <a:rPr lang="fr-FR" sz="1400" b="1" u="none" strike="noStrike">
                          <a:effectLst/>
                        </a:rPr>
                        <a:t>SOURCES EN 2022</a:t>
                      </a:r>
                      <a:endParaRPr lang="fr-FR" sz="1400" b="1" i="0" u="none" strike="noStrike">
                        <a:effectLst/>
                        <a:latin typeface="Arial" panose="020B0604020202020204" pitchFamily="34" charset="0"/>
                      </a:endParaRPr>
                    </a:p>
                  </a:txBody>
                  <a:tcPr marL="0" marR="0" marT="0" marB="0" anchor="ctr"/>
                </a:tc>
                <a:tc>
                  <a:txBody>
                    <a:bodyPr/>
                    <a:lstStyle/>
                    <a:p>
                      <a:pPr algn="l" fontAlgn="ctr"/>
                      <a:r>
                        <a:rPr lang="fr-FR" sz="1400" b="1" u="none" strike="noStrike">
                          <a:effectLst/>
                        </a:rPr>
                        <a:t>QUANTITE (kWh)</a:t>
                      </a:r>
                      <a:endParaRPr lang="fr-FR" sz="1400" b="1" i="0" u="none" strike="noStrike">
                        <a:effectLst/>
                        <a:latin typeface="Arial" panose="020B0604020202020204" pitchFamily="34" charset="0"/>
                      </a:endParaRPr>
                    </a:p>
                  </a:txBody>
                  <a:tcPr marL="0" marR="0" marT="0" marB="0" anchor="ctr"/>
                </a:tc>
                <a:tc>
                  <a:txBody>
                    <a:bodyPr/>
                    <a:lstStyle/>
                    <a:p>
                      <a:pPr algn="ctr" fontAlgn="ctr"/>
                      <a:r>
                        <a:rPr lang="fr-FR" sz="1400" b="1" u="none" strike="noStrike" dirty="0">
                          <a:effectLst/>
                        </a:rPr>
                        <a:t> </a:t>
                      </a:r>
                      <a:endParaRPr lang="fr-FR" sz="1400" b="1" i="0" u="none" strike="noStrike" dirty="0">
                        <a:effectLst/>
                        <a:latin typeface="Arial" panose="020B0604020202020204" pitchFamily="34" charset="0"/>
                      </a:endParaRPr>
                    </a:p>
                  </a:txBody>
                  <a:tcPr marL="0" marR="0" marT="0" marB="0" anchor="ctr"/>
                </a:tc>
                <a:tc rowSpan="13">
                  <a:txBody>
                    <a:bodyPr/>
                    <a:lstStyle/>
                    <a:p>
                      <a:pPr algn="l" fontAlgn="b"/>
                      <a:endParaRPr lang="fr-FR" sz="1400" b="1"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4125479977"/>
                  </a:ext>
                </a:extLst>
              </a:tr>
              <a:tr h="355487">
                <a:tc>
                  <a:txBody>
                    <a:bodyPr/>
                    <a:lstStyle/>
                    <a:p>
                      <a:pPr algn="l" fontAlgn="b"/>
                      <a:r>
                        <a:rPr lang="fr-FR" sz="1400" b="1" u="none" strike="noStrike" dirty="0">
                          <a:effectLst/>
                          <a:highlight>
                            <a:srgbClr val="FFFF00"/>
                          </a:highlight>
                        </a:rPr>
                        <a:t>TCN (NIGERIA)</a:t>
                      </a:r>
                      <a:endParaRPr lang="fr-FR" sz="1400" b="1" i="0" u="none" strike="noStrike" dirty="0">
                        <a:solidFill>
                          <a:srgbClr val="4BACC6"/>
                        </a:solidFill>
                        <a:effectLst/>
                        <a:highlight>
                          <a:srgbClr val="FFFF00"/>
                        </a:highlight>
                        <a:latin typeface="Arial" panose="020B0604020202020204" pitchFamily="34" charset="0"/>
                      </a:endParaRPr>
                    </a:p>
                  </a:txBody>
                  <a:tcPr marL="0" marR="0" marT="0" marB="0" anchor="b"/>
                </a:tc>
                <a:tc>
                  <a:txBody>
                    <a:bodyPr/>
                    <a:lstStyle/>
                    <a:p>
                      <a:pPr algn="l" fontAlgn="b"/>
                      <a:r>
                        <a:rPr lang="fr-FR" sz="1400" b="1" u="none" strike="noStrike">
                          <a:effectLst/>
                        </a:rPr>
                        <a:t>1 150 332 000,0</a:t>
                      </a:r>
                      <a:endParaRPr lang="fr-FR" sz="1400" b="1" i="0" u="none" strike="noStrike">
                        <a:solidFill>
                          <a:srgbClr val="4BACC6"/>
                        </a:solidFill>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939830395"/>
                  </a:ext>
                </a:extLst>
              </a:tr>
              <a:tr h="355487">
                <a:tc>
                  <a:txBody>
                    <a:bodyPr/>
                    <a:lstStyle/>
                    <a:p>
                      <a:pPr algn="l" fontAlgn="b"/>
                      <a:r>
                        <a:rPr lang="fr-FR" sz="1400" b="1" u="none" strike="noStrike" dirty="0">
                          <a:effectLst/>
                          <a:highlight>
                            <a:srgbClr val="FFFF00"/>
                          </a:highlight>
                        </a:rPr>
                        <a:t>VRA (GHANA)</a:t>
                      </a:r>
                      <a:endParaRPr lang="fr-FR" sz="1400" b="1" i="0" u="none" strike="noStrike" dirty="0">
                        <a:solidFill>
                          <a:srgbClr val="4BACC6"/>
                        </a:solidFill>
                        <a:effectLst/>
                        <a:highlight>
                          <a:srgbClr val="FFFF00"/>
                        </a:highlight>
                        <a:latin typeface="Arial" panose="020B0604020202020204" pitchFamily="34" charset="0"/>
                      </a:endParaRPr>
                    </a:p>
                  </a:txBody>
                  <a:tcPr marL="0" marR="0" marT="0" marB="0" anchor="b"/>
                </a:tc>
                <a:tc>
                  <a:txBody>
                    <a:bodyPr/>
                    <a:lstStyle/>
                    <a:p>
                      <a:pPr algn="l" fontAlgn="b"/>
                      <a:r>
                        <a:rPr lang="fr-FR" sz="1400" b="1" u="none" strike="noStrike">
                          <a:effectLst/>
                        </a:rPr>
                        <a:t>743 440 100,0</a:t>
                      </a:r>
                      <a:endParaRPr lang="fr-FR" sz="1400" b="1" i="0" u="none" strike="noStrike">
                        <a:solidFill>
                          <a:srgbClr val="4BACC6"/>
                        </a:solidFill>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1560557661"/>
                  </a:ext>
                </a:extLst>
              </a:tr>
              <a:tr h="355487">
                <a:tc>
                  <a:txBody>
                    <a:bodyPr/>
                    <a:lstStyle/>
                    <a:p>
                      <a:pPr algn="l" fontAlgn="b"/>
                      <a:r>
                        <a:rPr lang="fr-FR" sz="1400" b="1" u="none" strike="noStrike">
                          <a:effectLst/>
                        </a:rPr>
                        <a:t>CGT</a:t>
                      </a:r>
                      <a:endParaRPr lang="fr-FR" sz="1400" b="1" i="0" u="none" strike="noStrike">
                        <a:solidFill>
                          <a:srgbClr val="4BACC6"/>
                        </a:solidFill>
                        <a:effectLst/>
                        <a:latin typeface="Arial" panose="020B0604020202020204" pitchFamily="34" charset="0"/>
                      </a:endParaRPr>
                    </a:p>
                  </a:txBody>
                  <a:tcPr marL="0" marR="0" marT="0" marB="0" anchor="b"/>
                </a:tc>
                <a:tc>
                  <a:txBody>
                    <a:bodyPr/>
                    <a:lstStyle/>
                    <a:p>
                      <a:pPr algn="l" fontAlgn="b"/>
                      <a:r>
                        <a:rPr lang="fr-FR" sz="1400" b="1" u="none" strike="noStrike">
                          <a:effectLst/>
                        </a:rPr>
                        <a:t>539 106 500,0</a:t>
                      </a:r>
                      <a:endParaRPr lang="fr-FR" sz="1400" b="1" i="0" u="none" strike="noStrike">
                        <a:solidFill>
                          <a:srgbClr val="4BACC6"/>
                        </a:solidFill>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2560549436"/>
                  </a:ext>
                </a:extLst>
              </a:tr>
              <a:tr h="355487">
                <a:tc>
                  <a:txBody>
                    <a:bodyPr/>
                    <a:lstStyle/>
                    <a:p>
                      <a:pPr algn="l" fontAlgn="b"/>
                      <a:r>
                        <a:rPr lang="fr-FR" sz="1400" b="1" u="none" strike="noStrike">
                          <a:effectLst/>
                        </a:rPr>
                        <a:t>AMEA CEET</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80 568 200,0</a:t>
                      </a:r>
                      <a:endParaRPr lang="fr-FR" sz="1400" b="1" i="0" u="none" strike="noStrike">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2829732729"/>
                  </a:ext>
                </a:extLst>
              </a:tr>
              <a:tr h="355487">
                <a:tc>
                  <a:txBody>
                    <a:bodyPr/>
                    <a:lstStyle/>
                    <a:p>
                      <a:pPr algn="l" fontAlgn="b"/>
                      <a:r>
                        <a:rPr lang="fr-FR" sz="1400" b="1" u="none" strike="noStrike">
                          <a:effectLst/>
                        </a:rPr>
                        <a:t>KEKELI</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181 200 529,0</a:t>
                      </a:r>
                      <a:endParaRPr lang="fr-FR" sz="1400" b="1" i="0" u="none" strike="noStrike">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438321412"/>
                  </a:ext>
                </a:extLst>
              </a:tr>
              <a:tr h="355487">
                <a:tc>
                  <a:txBody>
                    <a:bodyPr/>
                    <a:lstStyle/>
                    <a:p>
                      <a:pPr algn="l" fontAlgn="b"/>
                      <a:r>
                        <a:rPr lang="fr-FR" sz="1400" b="1" u="none" strike="noStrike">
                          <a:effectLst/>
                        </a:rPr>
                        <a:t>CHN</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147 490 000,0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1092087208"/>
                  </a:ext>
                </a:extLst>
              </a:tr>
              <a:tr h="355487">
                <a:tc>
                  <a:txBody>
                    <a:bodyPr/>
                    <a:lstStyle/>
                    <a:p>
                      <a:pPr algn="l" fontAlgn="b"/>
                      <a:r>
                        <a:rPr lang="fr-FR" sz="1400" b="1" u="none" strike="noStrike">
                          <a:effectLst/>
                        </a:rPr>
                        <a:t>TAG MGL</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7 755 700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16347984"/>
                  </a:ext>
                </a:extLst>
              </a:tr>
              <a:tr h="355487">
                <a:tc>
                  <a:txBody>
                    <a:bodyPr/>
                    <a:lstStyle/>
                    <a:p>
                      <a:pPr algn="l" fontAlgn="b"/>
                      <a:r>
                        <a:rPr lang="fr-FR" sz="1400" b="1" u="none" strike="noStrike">
                          <a:effectLst/>
                        </a:rPr>
                        <a:t>BWS BID</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744344700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1665665586"/>
                  </a:ext>
                </a:extLst>
              </a:tr>
              <a:tr h="355487">
                <a:tc>
                  <a:txBody>
                    <a:bodyPr/>
                    <a:lstStyle/>
                    <a:p>
                      <a:pPr algn="l" fontAlgn="b"/>
                      <a:r>
                        <a:rPr lang="fr-FR" sz="1400" b="1" u="none" strike="noStrike">
                          <a:effectLst/>
                        </a:rPr>
                        <a:t>DEFISSOL</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15 458 932</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3881947189"/>
                  </a:ext>
                </a:extLst>
              </a:tr>
              <a:tr h="355487">
                <a:tc>
                  <a:txBody>
                    <a:bodyPr/>
                    <a:lstStyle/>
                    <a:p>
                      <a:pPr algn="l" fontAlgn="b"/>
                      <a:r>
                        <a:rPr lang="fr-FR" sz="1400" b="1" u="none" strike="noStrike">
                          <a:effectLst/>
                        </a:rPr>
                        <a:t>TOTAL</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3 609 696 661</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3581914583"/>
                  </a:ext>
                </a:extLst>
              </a:tr>
              <a:tr h="355487">
                <a:tc>
                  <a:txBody>
                    <a:bodyPr/>
                    <a:lstStyle/>
                    <a:p>
                      <a:pPr algn="l" fontAlgn="b"/>
                      <a:r>
                        <a:rPr lang="fr-FR" sz="1400" b="1" u="none" strike="noStrike">
                          <a:effectLst/>
                        </a:rPr>
                        <a:t>IMPORTATIONS</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1 893 772 100</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r" fontAlgn="b"/>
                      <a:r>
                        <a:rPr lang="fr-FR" sz="1400" b="1" u="none" strike="noStrike">
                          <a:effectLst/>
                        </a:rPr>
                        <a:t>52%</a:t>
                      </a:r>
                      <a:endParaRPr lang="fr-FR" sz="1400" b="1" i="0" u="none" strike="noStrike">
                        <a:solidFill>
                          <a:srgbClr val="00B0F0"/>
                        </a:solidFill>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2814453434"/>
                  </a:ext>
                </a:extLst>
              </a:tr>
              <a:tr h="355487">
                <a:tc>
                  <a:txBody>
                    <a:bodyPr/>
                    <a:lstStyle/>
                    <a:p>
                      <a:pPr algn="l" fontAlgn="b"/>
                      <a:endParaRPr lang="fr-FR" sz="1400" b="1" i="0" u="none" strike="noStrike">
                        <a:effectLst/>
                        <a:latin typeface="Arial" panose="020B0604020202020204" pitchFamily="34" charset="0"/>
                      </a:endParaRPr>
                    </a:p>
                  </a:txBody>
                  <a:tcPr marL="0" marR="0" marT="0" marB="0" anchor="b"/>
                </a:tc>
                <a:tc>
                  <a:txBody>
                    <a:bodyPr/>
                    <a:lstStyle/>
                    <a:p>
                      <a:pPr algn="l" fontAlgn="b"/>
                      <a:endParaRPr lang="fr-FR" sz="1400" b="1" i="0" u="none" strike="noStrike" dirty="0">
                        <a:effectLst/>
                        <a:latin typeface="Arial" panose="020B0604020202020204" pitchFamily="34" charset="0"/>
                      </a:endParaRPr>
                    </a:p>
                  </a:txBody>
                  <a:tcPr marL="0" marR="0" marT="0" marB="0" anchor="b"/>
                </a:tc>
                <a:tc>
                  <a:txBody>
                    <a:bodyPr/>
                    <a:lstStyle/>
                    <a:p>
                      <a:pPr algn="l" fontAlgn="b"/>
                      <a:endParaRPr lang="fr-FR" sz="1400" b="1" i="0" u="none" strike="noStrike" dirty="0">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857220601"/>
                  </a:ext>
                </a:extLst>
              </a:tr>
            </a:tbl>
          </a:graphicData>
        </a:graphic>
      </p:graphicFrame>
      <p:graphicFrame>
        <p:nvGraphicFramePr>
          <p:cNvPr id="11" name="Graphique 10">
            <a:extLst>
              <a:ext uri="{FF2B5EF4-FFF2-40B4-BE49-F238E27FC236}">
                <a16:creationId xmlns:a16="http://schemas.microsoft.com/office/drawing/2014/main" id="{766A91A1-2566-EC4C-7000-1DC2AE95EF29}"/>
              </a:ext>
            </a:extLst>
          </p:cNvPr>
          <p:cNvGraphicFramePr/>
          <p:nvPr>
            <p:extLst>
              <p:ext uri="{D42A27DB-BD31-4B8C-83A1-F6EECF244321}">
                <p14:modId xmlns:p14="http://schemas.microsoft.com/office/powerpoint/2010/main" val="1664265647"/>
              </p:ext>
            </p:extLst>
          </p:nvPr>
        </p:nvGraphicFramePr>
        <p:xfrm>
          <a:off x="5302249" y="571500"/>
          <a:ext cx="6056313" cy="4514849"/>
        </p:xfrm>
        <a:graphic>
          <a:graphicData uri="http://schemas.openxmlformats.org/drawingml/2006/chart">
            <c:chart xmlns:c="http://schemas.openxmlformats.org/drawingml/2006/chart" xmlns:r="http://schemas.openxmlformats.org/officeDocument/2006/relationships" r:id="rId2"/>
          </a:graphicData>
        </a:graphic>
      </p:graphicFrame>
      <p:pic>
        <p:nvPicPr>
          <p:cNvPr id="2" name="Image 1">
            <a:extLst>
              <a:ext uri="{FF2B5EF4-FFF2-40B4-BE49-F238E27FC236}">
                <a16:creationId xmlns:a16="http://schemas.microsoft.com/office/drawing/2014/main" id="{8992BB38-5932-F3A6-04D7-64DE445B33F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585361" y="146958"/>
            <a:ext cx="1641587" cy="950683"/>
          </a:xfrm>
          <a:prstGeom prst="rect">
            <a:avLst/>
          </a:prstGeom>
        </p:spPr>
      </p:pic>
    </p:spTree>
    <p:extLst>
      <p:ext uri="{BB962C8B-B14F-4D97-AF65-F5344CB8AC3E}">
        <p14:creationId xmlns:p14="http://schemas.microsoft.com/office/powerpoint/2010/main" val="3302092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1E2C73-45CE-FE3A-F6D8-E0C2CA25C785}"/>
              </a:ext>
            </a:extLst>
          </p:cNvPr>
          <p:cNvSpPr>
            <a:spLocks noGrp="1"/>
          </p:cNvSpPr>
          <p:nvPr>
            <p:ph type="title"/>
          </p:nvPr>
        </p:nvSpPr>
        <p:spPr>
          <a:xfrm>
            <a:off x="900111" y="1097641"/>
            <a:ext cx="10515600" cy="909240"/>
          </a:xfrm>
        </p:spPr>
        <p:txBody>
          <a:bodyPr>
            <a:normAutofit fontScale="90000"/>
          </a:bodyPr>
          <a:lstStyle/>
          <a:p>
            <a:pPr algn="ctr"/>
            <a:r>
              <a:rPr lang="fr-FR" sz="2700" b="1" dirty="0"/>
              <a:t>RECAPITULATIF DES SOURCES D’APPROVISIONNEMENT </a:t>
            </a:r>
            <a:br>
              <a:rPr lang="fr-FR" b="1" dirty="0"/>
            </a:br>
            <a:endParaRPr lang="fr-FR" b="1" dirty="0"/>
          </a:p>
        </p:txBody>
      </p:sp>
      <p:sp>
        <p:nvSpPr>
          <p:cNvPr id="3" name="Espace réservé du contenu 2">
            <a:extLst>
              <a:ext uri="{FF2B5EF4-FFF2-40B4-BE49-F238E27FC236}">
                <a16:creationId xmlns:a16="http://schemas.microsoft.com/office/drawing/2014/main" id="{BCDD3CE5-F44D-5665-A6F6-25502178C712}"/>
              </a:ext>
            </a:extLst>
          </p:cNvPr>
          <p:cNvSpPr>
            <a:spLocks noGrp="1"/>
          </p:cNvSpPr>
          <p:nvPr>
            <p:ph idx="1"/>
          </p:nvPr>
        </p:nvSpPr>
        <p:spPr>
          <a:xfrm>
            <a:off x="400049" y="1825625"/>
            <a:ext cx="11515725" cy="4351338"/>
          </a:xfrm>
        </p:spPr>
        <p:txBody>
          <a:bodyPr/>
          <a:lstStyle/>
          <a:p>
            <a:pPr marL="0" indent="0" algn="ctr">
              <a:buNone/>
            </a:pPr>
            <a:r>
              <a:rPr lang="fr-FR" dirty="0"/>
              <a:t>   </a:t>
            </a:r>
          </a:p>
        </p:txBody>
      </p:sp>
      <p:graphicFrame>
        <p:nvGraphicFramePr>
          <p:cNvPr id="4" name="Tableau 3">
            <a:extLst>
              <a:ext uri="{FF2B5EF4-FFF2-40B4-BE49-F238E27FC236}">
                <a16:creationId xmlns:a16="http://schemas.microsoft.com/office/drawing/2014/main" id="{ABFF08AA-E019-B83C-3AC6-F7CB3FE7FA5C}"/>
              </a:ext>
            </a:extLst>
          </p:cNvPr>
          <p:cNvGraphicFramePr>
            <a:graphicFrameLocks noGrp="1"/>
          </p:cNvGraphicFramePr>
          <p:nvPr>
            <p:extLst>
              <p:ext uri="{D42A27DB-BD31-4B8C-83A1-F6EECF244321}">
                <p14:modId xmlns:p14="http://schemas.microsoft.com/office/powerpoint/2010/main" val="2862362449"/>
              </p:ext>
            </p:extLst>
          </p:nvPr>
        </p:nvGraphicFramePr>
        <p:xfrm>
          <a:off x="671512" y="2414586"/>
          <a:ext cx="3363270" cy="3414712"/>
        </p:xfrm>
        <a:graphic>
          <a:graphicData uri="http://schemas.openxmlformats.org/drawingml/2006/table">
            <a:tbl>
              <a:tblPr>
                <a:tableStyleId>{5C22544A-7EE6-4342-B048-85BDC9FD1C3A}</a:tableStyleId>
              </a:tblPr>
              <a:tblGrid>
                <a:gridCol w="1656708">
                  <a:extLst>
                    <a:ext uri="{9D8B030D-6E8A-4147-A177-3AD203B41FA5}">
                      <a16:colId xmlns:a16="http://schemas.microsoft.com/office/drawing/2014/main" val="1806536665"/>
                    </a:ext>
                  </a:extLst>
                </a:gridCol>
                <a:gridCol w="1330325">
                  <a:extLst>
                    <a:ext uri="{9D8B030D-6E8A-4147-A177-3AD203B41FA5}">
                      <a16:colId xmlns:a16="http://schemas.microsoft.com/office/drawing/2014/main" val="1073415593"/>
                    </a:ext>
                  </a:extLst>
                </a:gridCol>
                <a:gridCol w="376237">
                  <a:extLst>
                    <a:ext uri="{9D8B030D-6E8A-4147-A177-3AD203B41FA5}">
                      <a16:colId xmlns:a16="http://schemas.microsoft.com/office/drawing/2014/main" val="136395506"/>
                    </a:ext>
                  </a:extLst>
                </a:gridCol>
              </a:tblGrid>
              <a:tr h="279567">
                <a:tc>
                  <a:txBody>
                    <a:bodyPr/>
                    <a:lstStyle/>
                    <a:p>
                      <a:pPr algn="l" fontAlgn="ctr"/>
                      <a:r>
                        <a:rPr lang="fr-FR" sz="1400" b="1" i="0" u="none" strike="noStrike" dirty="0">
                          <a:effectLst/>
                          <a:latin typeface="Arial" panose="020B0604020202020204" pitchFamily="34" charset="0"/>
                        </a:rPr>
                        <a:t>SOURCES EN 2014</a:t>
                      </a:r>
                    </a:p>
                  </a:txBody>
                  <a:tcPr marL="9525" marR="9525" marT="9525" marB="0" anchor="ctr"/>
                </a:tc>
                <a:tc>
                  <a:txBody>
                    <a:bodyPr/>
                    <a:lstStyle/>
                    <a:p>
                      <a:pPr algn="ctr" fontAlgn="ctr"/>
                      <a:r>
                        <a:rPr lang="fr-FR" sz="1400" b="1" u="none" strike="noStrike" dirty="0">
                          <a:effectLst/>
                        </a:rPr>
                        <a:t>QUANTITE (kWh)</a:t>
                      </a:r>
                      <a:endParaRPr lang="fr-FR" sz="1400" b="1" i="0" u="none" strike="noStrike" dirty="0">
                        <a:effectLst/>
                        <a:latin typeface="Arial" panose="020B0604020202020204" pitchFamily="34" charset="0"/>
                      </a:endParaRPr>
                    </a:p>
                  </a:txBody>
                  <a:tcPr marL="9525" marR="9525" marT="9525" marB="0" anchor="ctr"/>
                </a:tc>
                <a:tc>
                  <a:txBody>
                    <a:bodyPr/>
                    <a:lstStyle/>
                    <a:p>
                      <a:pPr algn="ctr" fontAlgn="ctr"/>
                      <a:r>
                        <a:rPr lang="fr-FR" sz="1400" b="1" u="none" strike="noStrike">
                          <a:effectLst/>
                        </a:rPr>
                        <a:t> </a:t>
                      </a:r>
                      <a:endParaRPr lang="fr-FR" sz="1400" b="1" i="0" u="none" strike="noStrike">
                        <a:effectLst/>
                        <a:latin typeface="Arial" panose="020B0604020202020204" pitchFamily="34" charset="0"/>
                      </a:endParaRPr>
                    </a:p>
                  </a:txBody>
                  <a:tcPr marL="9525" marR="9525" marT="9525" marB="0" anchor="ctr"/>
                </a:tc>
                <a:extLst>
                  <a:ext uri="{0D108BD9-81ED-4DB2-BD59-A6C34878D82A}">
                    <a16:rowId xmlns:a16="http://schemas.microsoft.com/office/drawing/2014/main" val="3246815527"/>
                  </a:ext>
                </a:extLst>
              </a:tr>
              <a:tr h="259598">
                <a:tc>
                  <a:txBody>
                    <a:bodyPr/>
                    <a:lstStyle/>
                    <a:p>
                      <a:pPr algn="l" fontAlgn="b"/>
                      <a:r>
                        <a:rPr lang="fr-FR" sz="1400" b="1" u="none" strike="noStrike" dirty="0">
                          <a:effectLst/>
                        </a:rPr>
                        <a:t>CIE</a:t>
                      </a:r>
                      <a:endParaRPr lang="fr-FR" sz="1400" b="1" i="0" u="none" strike="noStrike" dirty="0">
                        <a:solidFill>
                          <a:srgbClr val="4BACC6"/>
                        </a:solidFill>
                        <a:effectLst/>
                        <a:latin typeface="Arial" panose="020B0604020202020204" pitchFamily="34" charset="0"/>
                      </a:endParaRPr>
                    </a:p>
                  </a:txBody>
                  <a:tcPr marL="9525" marR="9525" marT="9525" marB="0" anchor="b"/>
                </a:tc>
                <a:tc>
                  <a:txBody>
                    <a:bodyPr/>
                    <a:lstStyle/>
                    <a:p>
                      <a:pPr algn="l" fontAlgn="b"/>
                      <a:r>
                        <a:rPr lang="fr-FR" sz="1400" b="1" u="none" strike="noStrike" dirty="0">
                          <a:effectLst/>
                        </a:rPr>
                        <a:t>118 554 585,7</a:t>
                      </a:r>
                      <a:endParaRPr lang="fr-FR" sz="1400" b="1" i="0" u="none" strike="noStrike" dirty="0">
                        <a:solidFill>
                          <a:srgbClr val="4BACC6"/>
                        </a:solidFill>
                        <a:effectLst/>
                        <a:latin typeface="Arial" panose="020B0604020202020204" pitchFamily="34" charset="0"/>
                      </a:endParaRPr>
                    </a:p>
                  </a:txBody>
                  <a:tcPr marL="9525" marR="9525" marT="9525" marB="0" anchor="b"/>
                </a:tc>
                <a:tc>
                  <a:txBody>
                    <a:bodyPr/>
                    <a:lstStyle/>
                    <a:p>
                      <a:pPr algn="ctr" fontAlgn="ctr"/>
                      <a:r>
                        <a:rPr lang="fr-FR" sz="1400" b="1" u="none" strike="noStrike" dirty="0">
                          <a:effectLst/>
                        </a:rPr>
                        <a:t> </a:t>
                      </a:r>
                      <a:endParaRPr lang="fr-FR" sz="1400" b="1"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val="2898229849"/>
                  </a:ext>
                </a:extLst>
              </a:tr>
              <a:tr h="259598">
                <a:tc>
                  <a:txBody>
                    <a:bodyPr/>
                    <a:lstStyle/>
                    <a:p>
                      <a:pPr algn="l" fontAlgn="b"/>
                      <a:r>
                        <a:rPr lang="fr-FR" sz="1400" b="1" u="none" strike="noStrike">
                          <a:effectLst/>
                        </a:rPr>
                        <a:t>TCN</a:t>
                      </a:r>
                      <a:endParaRPr lang="fr-FR" sz="1400" b="1" i="0" u="none" strike="noStrike">
                        <a:solidFill>
                          <a:srgbClr val="4BACC6"/>
                        </a:solidFill>
                        <a:effectLst/>
                        <a:latin typeface="Arial" panose="020B0604020202020204" pitchFamily="34" charset="0"/>
                      </a:endParaRPr>
                    </a:p>
                  </a:txBody>
                  <a:tcPr marL="9525" marR="9525" marT="9525" marB="0" anchor="b"/>
                </a:tc>
                <a:tc>
                  <a:txBody>
                    <a:bodyPr/>
                    <a:lstStyle/>
                    <a:p>
                      <a:pPr algn="l" fontAlgn="b"/>
                      <a:r>
                        <a:rPr lang="fr-FR" sz="1400" b="1" u="none" strike="noStrike">
                          <a:effectLst/>
                        </a:rPr>
                        <a:t>1 489 093 000,0</a:t>
                      </a:r>
                      <a:endParaRPr lang="fr-FR" sz="1400" b="1" i="0" u="none" strike="noStrike">
                        <a:solidFill>
                          <a:srgbClr val="4BACC6"/>
                        </a:solidFill>
                        <a:effectLst/>
                        <a:latin typeface="Arial" panose="020B0604020202020204" pitchFamily="34" charset="0"/>
                      </a:endParaRPr>
                    </a:p>
                  </a:txBody>
                  <a:tcPr marL="9525" marR="9525" marT="9525" marB="0" anchor="b"/>
                </a:tc>
                <a:tc>
                  <a:txBody>
                    <a:bodyPr/>
                    <a:lstStyle/>
                    <a:p>
                      <a:pPr algn="ctr" fontAlgn="b"/>
                      <a:r>
                        <a:rPr lang="fr-FR" sz="1400" b="1" u="none" strike="noStrike" dirty="0">
                          <a:effectLst/>
                        </a:rPr>
                        <a:t> </a:t>
                      </a:r>
                      <a:endParaRPr lang="fr-FR" sz="1400" b="1" i="0" u="none" strike="noStrike" dirty="0">
                        <a:solidFill>
                          <a:srgbClr val="00B0F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733592495"/>
                  </a:ext>
                </a:extLst>
              </a:tr>
              <a:tr h="259598">
                <a:tc>
                  <a:txBody>
                    <a:bodyPr/>
                    <a:lstStyle/>
                    <a:p>
                      <a:pPr algn="l" fontAlgn="b"/>
                      <a:r>
                        <a:rPr lang="fr-FR" sz="1400" b="1" u="none" strike="noStrike">
                          <a:effectLst/>
                        </a:rPr>
                        <a:t>VRA</a:t>
                      </a:r>
                      <a:endParaRPr lang="fr-FR" sz="1400" b="1" i="0" u="none" strike="noStrike">
                        <a:solidFill>
                          <a:srgbClr val="4BACC6"/>
                        </a:solidFill>
                        <a:effectLst/>
                        <a:latin typeface="Arial" panose="020B0604020202020204" pitchFamily="34" charset="0"/>
                      </a:endParaRPr>
                    </a:p>
                  </a:txBody>
                  <a:tcPr marL="9525" marR="9525" marT="9525" marB="0" anchor="b"/>
                </a:tc>
                <a:tc>
                  <a:txBody>
                    <a:bodyPr/>
                    <a:lstStyle/>
                    <a:p>
                      <a:pPr algn="l" fontAlgn="b"/>
                      <a:r>
                        <a:rPr lang="fr-FR" sz="1400" b="1" u="none" strike="noStrike">
                          <a:effectLst/>
                        </a:rPr>
                        <a:t>442 618 958,8</a:t>
                      </a:r>
                      <a:endParaRPr lang="fr-FR" sz="1400" b="1" i="0" u="none" strike="noStrike">
                        <a:solidFill>
                          <a:srgbClr val="4BACC6"/>
                        </a:solidFill>
                        <a:effectLst/>
                        <a:latin typeface="Arial" panose="020B0604020202020204" pitchFamily="34" charset="0"/>
                      </a:endParaRPr>
                    </a:p>
                  </a:txBody>
                  <a:tcPr marL="9525" marR="9525" marT="9525" marB="0" anchor="b"/>
                </a:tc>
                <a:tc>
                  <a:txBody>
                    <a:bodyPr/>
                    <a:lstStyle/>
                    <a:p>
                      <a:pPr algn="ctr" fontAlgn="b"/>
                      <a:r>
                        <a:rPr lang="fr-FR" sz="1400" b="1" u="none" strike="noStrike" dirty="0">
                          <a:effectLst/>
                        </a:rPr>
                        <a:t> </a:t>
                      </a:r>
                      <a:endParaRPr lang="fr-FR" sz="1400" b="1" i="0" u="none" strike="noStrike" dirty="0">
                        <a:solidFill>
                          <a:srgbClr val="00B0F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542011919"/>
                  </a:ext>
                </a:extLst>
              </a:tr>
              <a:tr h="259598">
                <a:tc>
                  <a:txBody>
                    <a:bodyPr/>
                    <a:lstStyle/>
                    <a:p>
                      <a:pPr algn="l" fontAlgn="b"/>
                      <a:r>
                        <a:rPr lang="fr-FR" sz="1400" b="1" u="none" strike="noStrike" dirty="0">
                          <a:effectLst/>
                        </a:rPr>
                        <a:t>ECG</a:t>
                      </a:r>
                      <a:endParaRPr lang="fr-FR" sz="1400" b="1" i="0" u="none" strike="noStrike" dirty="0">
                        <a:solidFill>
                          <a:srgbClr val="4BACC6"/>
                        </a:solidFill>
                        <a:effectLst/>
                        <a:latin typeface="Arial" panose="020B0604020202020204" pitchFamily="34" charset="0"/>
                      </a:endParaRPr>
                    </a:p>
                  </a:txBody>
                  <a:tcPr marL="9525" marR="9525" marT="9525" marB="0" anchor="b"/>
                </a:tc>
                <a:tc>
                  <a:txBody>
                    <a:bodyPr/>
                    <a:lstStyle/>
                    <a:p>
                      <a:pPr algn="l" fontAlgn="b"/>
                      <a:r>
                        <a:rPr lang="fr-FR" sz="1400" b="1" u="none" strike="noStrike">
                          <a:effectLst/>
                        </a:rPr>
                        <a:t>3 065 566,0</a:t>
                      </a:r>
                      <a:endParaRPr lang="fr-FR" sz="1400" b="1" i="0" u="none" strike="noStrike">
                        <a:solidFill>
                          <a:srgbClr val="4BACC6"/>
                        </a:solidFill>
                        <a:effectLst/>
                        <a:latin typeface="Arial" panose="020B0604020202020204" pitchFamily="34" charset="0"/>
                      </a:endParaRPr>
                    </a:p>
                  </a:txBody>
                  <a:tcPr marL="9525" marR="9525" marT="9525" marB="0" anchor="b"/>
                </a:tc>
                <a:tc>
                  <a:txBody>
                    <a:bodyPr/>
                    <a:lstStyle/>
                    <a:p>
                      <a:pPr algn="ctr" fontAlgn="b"/>
                      <a:r>
                        <a:rPr lang="fr-FR" sz="1400" b="1" u="none" strike="noStrike" dirty="0">
                          <a:effectLst/>
                        </a:rPr>
                        <a:t> </a:t>
                      </a:r>
                      <a:endParaRPr lang="fr-FR" sz="1400" b="1" i="0" u="none" strike="noStrike" dirty="0">
                        <a:solidFill>
                          <a:srgbClr val="00B0F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877133745"/>
                  </a:ext>
                </a:extLst>
              </a:tr>
              <a:tr h="259598">
                <a:tc>
                  <a:txBody>
                    <a:bodyPr/>
                    <a:lstStyle/>
                    <a:p>
                      <a:pPr algn="l" fontAlgn="b"/>
                      <a:r>
                        <a:rPr lang="fr-FR" sz="1400" b="1" u="none" strike="noStrike" dirty="0">
                          <a:solidFill>
                            <a:srgbClr val="FF0000"/>
                          </a:solidFill>
                          <a:effectLst/>
                        </a:rPr>
                        <a:t>SBEE TAG 80 MW</a:t>
                      </a:r>
                      <a:endParaRPr lang="fr-FR" sz="1400" b="1" i="0" u="none" strike="noStrike" dirty="0">
                        <a:solidFill>
                          <a:srgbClr val="FF0000"/>
                        </a:solidFill>
                        <a:effectLst/>
                        <a:latin typeface="Arial" panose="020B0604020202020204" pitchFamily="34" charset="0"/>
                      </a:endParaRPr>
                    </a:p>
                  </a:txBody>
                  <a:tcPr marL="9525" marR="9525" marT="9525" marB="0" anchor="b"/>
                </a:tc>
                <a:tc>
                  <a:txBody>
                    <a:bodyPr/>
                    <a:lstStyle/>
                    <a:p>
                      <a:pPr algn="l" fontAlgn="b"/>
                      <a:r>
                        <a:rPr lang="fr-FR" sz="1400" b="1" u="none" strike="noStrike">
                          <a:effectLst/>
                        </a:rPr>
                        <a:t>30 049 311,0</a:t>
                      </a:r>
                      <a:endParaRPr lang="fr-FR" sz="1400" b="1" i="0" u="none" strike="noStrike">
                        <a:effectLst/>
                        <a:latin typeface="Arial" panose="020B0604020202020204" pitchFamily="34" charset="0"/>
                      </a:endParaRPr>
                    </a:p>
                  </a:txBody>
                  <a:tcPr marL="9525" marR="9525" marT="9525" marB="0" anchor="b"/>
                </a:tc>
                <a:tc>
                  <a:txBody>
                    <a:bodyPr/>
                    <a:lstStyle/>
                    <a:p>
                      <a:pPr algn="ctr" fontAlgn="b"/>
                      <a:r>
                        <a:rPr lang="fr-FR" sz="1400" b="1" u="none" strike="noStrike" dirty="0">
                          <a:effectLst/>
                        </a:rPr>
                        <a:t> </a:t>
                      </a:r>
                      <a:endParaRPr lang="fr-FR" sz="14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147554608"/>
                  </a:ext>
                </a:extLst>
              </a:tr>
              <a:tr h="259598">
                <a:tc>
                  <a:txBody>
                    <a:bodyPr/>
                    <a:lstStyle/>
                    <a:p>
                      <a:pPr algn="l" fontAlgn="b"/>
                      <a:r>
                        <a:rPr lang="fr-FR" sz="1400" b="1" u="none" strike="noStrike" dirty="0">
                          <a:solidFill>
                            <a:srgbClr val="FF0000"/>
                          </a:solidFill>
                          <a:effectLst/>
                        </a:rPr>
                        <a:t>CGT</a:t>
                      </a:r>
                      <a:endParaRPr lang="fr-FR" sz="1400" b="1" i="0" u="none" strike="noStrike" dirty="0">
                        <a:solidFill>
                          <a:srgbClr val="FF0000"/>
                        </a:solidFill>
                        <a:effectLst/>
                        <a:latin typeface="Arial" panose="020B0604020202020204" pitchFamily="34" charset="0"/>
                      </a:endParaRPr>
                    </a:p>
                  </a:txBody>
                  <a:tcPr marL="9525" marR="9525" marT="9525" marB="0" anchor="b"/>
                </a:tc>
                <a:tc>
                  <a:txBody>
                    <a:bodyPr/>
                    <a:lstStyle/>
                    <a:p>
                      <a:pPr algn="l" fontAlgn="b"/>
                      <a:r>
                        <a:rPr lang="fr-FR" sz="1400" b="1" u="none" strike="noStrike">
                          <a:effectLst/>
                        </a:rPr>
                        <a:t>81 008 723,0</a:t>
                      </a:r>
                      <a:endParaRPr lang="fr-FR" sz="1400" b="1" i="0" u="none" strike="noStrike">
                        <a:effectLst/>
                        <a:latin typeface="Arial" panose="020B0604020202020204" pitchFamily="34" charset="0"/>
                      </a:endParaRPr>
                    </a:p>
                  </a:txBody>
                  <a:tcPr marL="9525" marR="9525" marT="9525" marB="0" anchor="b"/>
                </a:tc>
                <a:tc>
                  <a:txBody>
                    <a:bodyPr/>
                    <a:lstStyle/>
                    <a:p>
                      <a:pPr algn="ctr" fontAlgn="b"/>
                      <a:r>
                        <a:rPr lang="fr-FR" sz="1400" b="1" u="none" strike="noStrike" dirty="0">
                          <a:effectLst/>
                        </a:rPr>
                        <a:t> </a:t>
                      </a:r>
                      <a:endParaRPr lang="fr-FR" sz="14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145411539"/>
                  </a:ext>
                </a:extLst>
              </a:tr>
              <a:tr h="259598">
                <a:tc>
                  <a:txBody>
                    <a:bodyPr/>
                    <a:lstStyle/>
                    <a:p>
                      <a:pPr algn="l" fontAlgn="b"/>
                      <a:r>
                        <a:rPr lang="fr-FR" sz="1400" b="1" u="none" strike="noStrike" dirty="0">
                          <a:solidFill>
                            <a:srgbClr val="FF0000"/>
                          </a:solidFill>
                          <a:effectLst/>
                        </a:rPr>
                        <a:t>CHN</a:t>
                      </a:r>
                      <a:endParaRPr lang="fr-FR" sz="1400" b="1" i="0" u="none" strike="noStrike" dirty="0">
                        <a:solidFill>
                          <a:srgbClr val="FF0000"/>
                        </a:solidFill>
                        <a:effectLst/>
                        <a:latin typeface="Arial" panose="020B0604020202020204" pitchFamily="34" charset="0"/>
                      </a:endParaRPr>
                    </a:p>
                  </a:txBody>
                  <a:tcPr marL="9525" marR="9525" marT="9525" marB="0" anchor="b"/>
                </a:tc>
                <a:tc>
                  <a:txBody>
                    <a:bodyPr/>
                    <a:lstStyle/>
                    <a:p>
                      <a:pPr algn="l" fontAlgn="b"/>
                      <a:r>
                        <a:rPr lang="fr-FR" sz="1400" b="1" u="none" strike="noStrike">
                          <a:effectLst/>
                        </a:rPr>
                        <a:t>119 831 000,0</a:t>
                      </a:r>
                      <a:endParaRPr lang="fr-FR" sz="1400" b="1" i="0" u="none" strike="noStrike">
                        <a:effectLst/>
                        <a:latin typeface="Arial" panose="020B0604020202020204" pitchFamily="34" charset="0"/>
                      </a:endParaRPr>
                    </a:p>
                  </a:txBody>
                  <a:tcPr marL="9525" marR="9525" marT="9525" marB="0" anchor="b"/>
                </a:tc>
                <a:tc>
                  <a:txBody>
                    <a:bodyPr/>
                    <a:lstStyle/>
                    <a:p>
                      <a:pPr algn="ctr" fontAlgn="b"/>
                      <a:r>
                        <a:rPr lang="fr-FR" sz="1400" b="1" u="none" strike="noStrike" dirty="0">
                          <a:effectLst/>
                        </a:rPr>
                        <a:t> </a:t>
                      </a:r>
                      <a:endParaRPr lang="fr-FR" sz="14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28888642"/>
                  </a:ext>
                </a:extLst>
              </a:tr>
              <a:tr h="259598">
                <a:tc>
                  <a:txBody>
                    <a:bodyPr/>
                    <a:lstStyle/>
                    <a:p>
                      <a:pPr algn="l" fontAlgn="b"/>
                      <a:r>
                        <a:rPr lang="fr-FR" sz="1400" b="1" u="none" strike="noStrike" dirty="0">
                          <a:solidFill>
                            <a:srgbClr val="FF0000"/>
                          </a:solidFill>
                          <a:effectLst/>
                        </a:rPr>
                        <a:t>TAG LPO</a:t>
                      </a:r>
                      <a:endParaRPr lang="fr-FR" sz="1400" b="1" i="0" u="none" strike="noStrike" dirty="0">
                        <a:solidFill>
                          <a:srgbClr val="FF0000"/>
                        </a:solidFill>
                        <a:effectLst/>
                        <a:latin typeface="Arial" panose="020B0604020202020204" pitchFamily="34" charset="0"/>
                      </a:endParaRPr>
                    </a:p>
                  </a:txBody>
                  <a:tcPr marL="9525" marR="9525" marT="9525" marB="0" anchor="b"/>
                </a:tc>
                <a:tc>
                  <a:txBody>
                    <a:bodyPr/>
                    <a:lstStyle/>
                    <a:p>
                      <a:pPr algn="l" fontAlgn="b"/>
                      <a:r>
                        <a:rPr lang="fr-FR" sz="1400" b="1" u="none" strike="noStrike">
                          <a:effectLst/>
                        </a:rPr>
                        <a:t>135 698 400</a:t>
                      </a:r>
                      <a:endParaRPr lang="fr-FR" sz="1400" b="1" i="0" u="none" strike="noStrike">
                        <a:effectLst/>
                        <a:latin typeface="Arial" panose="020B0604020202020204" pitchFamily="34" charset="0"/>
                      </a:endParaRPr>
                    </a:p>
                  </a:txBody>
                  <a:tcPr marL="9525" marR="9525" marT="9525" marB="0" anchor="b"/>
                </a:tc>
                <a:tc>
                  <a:txBody>
                    <a:bodyPr/>
                    <a:lstStyle/>
                    <a:p>
                      <a:pPr algn="ctr" fontAlgn="b"/>
                      <a:r>
                        <a:rPr lang="fr-FR" sz="1400" b="1" u="none" strike="noStrike" dirty="0">
                          <a:effectLst/>
                        </a:rPr>
                        <a:t> </a:t>
                      </a:r>
                      <a:endParaRPr lang="fr-FR" sz="14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2970316460"/>
                  </a:ext>
                </a:extLst>
              </a:tr>
              <a:tr h="259598">
                <a:tc>
                  <a:txBody>
                    <a:bodyPr/>
                    <a:lstStyle/>
                    <a:p>
                      <a:pPr algn="l" fontAlgn="b"/>
                      <a:r>
                        <a:rPr lang="fr-FR" sz="1400" b="1" u="none" strike="noStrike" dirty="0">
                          <a:solidFill>
                            <a:srgbClr val="FF0000"/>
                          </a:solidFill>
                          <a:effectLst/>
                        </a:rPr>
                        <a:t>TAG MGL</a:t>
                      </a:r>
                      <a:endParaRPr lang="fr-FR" sz="1400" b="1" i="0" u="none" strike="noStrike" dirty="0">
                        <a:solidFill>
                          <a:srgbClr val="FF0000"/>
                        </a:solidFill>
                        <a:effectLst/>
                        <a:latin typeface="Arial" panose="020B0604020202020204" pitchFamily="34" charset="0"/>
                      </a:endParaRPr>
                    </a:p>
                  </a:txBody>
                  <a:tcPr marL="9525" marR="9525" marT="9525" marB="0" anchor="b"/>
                </a:tc>
                <a:tc>
                  <a:txBody>
                    <a:bodyPr/>
                    <a:lstStyle/>
                    <a:p>
                      <a:pPr algn="l" fontAlgn="b"/>
                      <a:r>
                        <a:rPr lang="fr-FR" sz="1400" b="1" u="none" strike="noStrike" dirty="0">
                          <a:effectLst/>
                        </a:rPr>
                        <a:t>95 953 100</a:t>
                      </a:r>
                      <a:endParaRPr lang="fr-FR" sz="1400" b="1" i="0" u="none" strike="noStrike" dirty="0">
                        <a:effectLst/>
                        <a:latin typeface="Arial" panose="020B0604020202020204" pitchFamily="34" charset="0"/>
                      </a:endParaRPr>
                    </a:p>
                  </a:txBody>
                  <a:tcPr marL="9525" marR="9525" marT="9525" marB="0" anchor="b"/>
                </a:tc>
                <a:tc>
                  <a:txBody>
                    <a:bodyPr/>
                    <a:lstStyle/>
                    <a:p>
                      <a:pPr algn="ctr" fontAlgn="b"/>
                      <a:r>
                        <a:rPr lang="fr-FR" sz="1400" b="1" u="none" strike="noStrike" dirty="0">
                          <a:effectLst/>
                        </a:rPr>
                        <a:t> </a:t>
                      </a:r>
                      <a:endParaRPr lang="fr-FR" sz="14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9883786"/>
                  </a:ext>
                </a:extLst>
              </a:tr>
              <a:tr h="259598">
                <a:tc>
                  <a:txBody>
                    <a:bodyPr/>
                    <a:lstStyle/>
                    <a:p>
                      <a:pPr algn="l" fontAlgn="b"/>
                      <a:r>
                        <a:rPr lang="fr-FR" sz="1400" b="1" u="none" strike="noStrike" dirty="0">
                          <a:solidFill>
                            <a:srgbClr val="FF0000"/>
                          </a:solidFill>
                          <a:effectLst/>
                        </a:rPr>
                        <a:t>WACEM</a:t>
                      </a:r>
                      <a:endParaRPr lang="fr-FR" sz="1400" b="1" i="0" u="none" strike="noStrike" dirty="0">
                        <a:solidFill>
                          <a:srgbClr val="FF0000"/>
                        </a:solidFill>
                        <a:effectLst/>
                        <a:latin typeface="Arial" panose="020B0604020202020204" pitchFamily="34" charset="0"/>
                      </a:endParaRPr>
                    </a:p>
                  </a:txBody>
                  <a:tcPr marL="9525" marR="9525" marT="9525" marB="0" anchor="b"/>
                </a:tc>
                <a:tc>
                  <a:txBody>
                    <a:bodyPr/>
                    <a:lstStyle/>
                    <a:p>
                      <a:pPr algn="l" fontAlgn="b"/>
                      <a:r>
                        <a:rPr lang="fr-FR" sz="1400" b="1" u="none" strike="noStrike">
                          <a:effectLst/>
                        </a:rPr>
                        <a:t>4 833 836</a:t>
                      </a:r>
                      <a:endParaRPr lang="fr-FR" sz="1400" b="1" i="0" u="none" strike="noStrike">
                        <a:effectLst/>
                        <a:latin typeface="Arial" panose="020B0604020202020204" pitchFamily="34" charset="0"/>
                      </a:endParaRPr>
                    </a:p>
                  </a:txBody>
                  <a:tcPr marL="9525" marR="9525" marT="9525" marB="0" anchor="b"/>
                </a:tc>
                <a:tc>
                  <a:txBody>
                    <a:bodyPr/>
                    <a:lstStyle/>
                    <a:p>
                      <a:pPr algn="ctr" fontAlgn="b"/>
                      <a:r>
                        <a:rPr lang="fr-FR" sz="1400" b="1" u="none" strike="noStrike" dirty="0">
                          <a:effectLst/>
                        </a:rPr>
                        <a:t> </a:t>
                      </a:r>
                      <a:endParaRPr lang="fr-FR" sz="14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1018996471"/>
                  </a:ext>
                </a:extLst>
              </a:tr>
              <a:tr h="259598">
                <a:tc>
                  <a:txBody>
                    <a:bodyPr/>
                    <a:lstStyle/>
                    <a:p>
                      <a:pPr algn="l" fontAlgn="b"/>
                      <a:r>
                        <a:rPr lang="fr-FR" sz="1400" b="1" u="none" strike="noStrike" dirty="0">
                          <a:effectLst/>
                        </a:rPr>
                        <a:t>TOTAL</a:t>
                      </a:r>
                      <a:endParaRPr lang="fr-FR" sz="1400" b="1" i="0" u="none" strike="noStrike" dirty="0">
                        <a:effectLst/>
                        <a:latin typeface="Arial" panose="020B0604020202020204" pitchFamily="34" charset="0"/>
                      </a:endParaRPr>
                    </a:p>
                  </a:txBody>
                  <a:tcPr marL="9525" marR="9525" marT="9525" marB="0" anchor="b"/>
                </a:tc>
                <a:tc>
                  <a:txBody>
                    <a:bodyPr/>
                    <a:lstStyle/>
                    <a:p>
                      <a:pPr algn="l" fontAlgn="b"/>
                      <a:r>
                        <a:rPr lang="fr-FR" sz="1400" b="1" u="none" strike="noStrike">
                          <a:effectLst/>
                        </a:rPr>
                        <a:t>2 520 706 481</a:t>
                      </a:r>
                      <a:endParaRPr lang="fr-FR" sz="1400" b="1" i="0" u="none" strike="noStrike">
                        <a:effectLst/>
                        <a:latin typeface="Arial" panose="020B0604020202020204" pitchFamily="34" charset="0"/>
                      </a:endParaRPr>
                    </a:p>
                  </a:txBody>
                  <a:tcPr marL="9525" marR="9525" marT="9525" marB="0" anchor="b"/>
                </a:tc>
                <a:tc>
                  <a:txBody>
                    <a:bodyPr/>
                    <a:lstStyle/>
                    <a:p>
                      <a:pPr algn="ctr" fontAlgn="b"/>
                      <a:r>
                        <a:rPr lang="fr-FR" sz="1400" b="1" u="none" strike="noStrike">
                          <a:effectLst/>
                        </a:rPr>
                        <a:t> </a:t>
                      </a:r>
                      <a:endParaRPr lang="fr-FR" sz="1400" b="1" i="0" u="none" strike="noStrike">
                        <a:effectLst/>
                        <a:latin typeface="Arial" panose="020B0604020202020204" pitchFamily="34" charset="0"/>
                      </a:endParaRPr>
                    </a:p>
                  </a:txBody>
                  <a:tcPr marL="9525" marR="9525" marT="9525" marB="0" anchor="b"/>
                </a:tc>
                <a:extLst>
                  <a:ext uri="{0D108BD9-81ED-4DB2-BD59-A6C34878D82A}">
                    <a16:rowId xmlns:a16="http://schemas.microsoft.com/office/drawing/2014/main" val="4249235957"/>
                  </a:ext>
                </a:extLst>
              </a:tr>
              <a:tr h="279567">
                <a:tc>
                  <a:txBody>
                    <a:bodyPr/>
                    <a:lstStyle/>
                    <a:p>
                      <a:pPr algn="l" fontAlgn="b"/>
                      <a:r>
                        <a:rPr lang="fr-FR" sz="1400" b="1" u="none" strike="noStrike" dirty="0">
                          <a:effectLst/>
                          <a:highlight>
                            <a:srgbClr val="00FF00"/>
                          </a:highlight>
                        </a:rPr>
                        <a:t>IMPORTATIONS</a:t>
                      </a:r>
                      <a:endParaRPr lang="fr-FR" sz="1400" b="1" i="0" u="none" strike="noStrike" dirty="0">
                        <a:solidFill>
                          <a:srgbClr val="00B0F0"/>
                        </a:solidFill>
                        <a:effectLst/>
                        <a:highlight>
                          <a:srgbClr val="00FF00"/>
                        </a:highlight>
                        <a:latin typeface="Arial" panose="020B0604020202020204" pitchFamily="34" charset="0"/>
                      </a:endParaRPr>
                    </a:p>
                  </a:txBody>
                  <a:tcPr marL="9525" marR="9525" marT="9525" marB="0" anchor="b"/>
                </a:tc>
                <a:tc>
                  <a:txBody>
                    <a:bodyPr/>
                    <a:lstStyle/>
                    <a:p>
                      <a:pPr algn="l" fontAlgn="b"/>
                      <a:r>
                        <a:rPr lang="fr-FR" sz="1400" b="1" u="none" strike="noStrike" dirty="0">
                          <a:effectLst/>
                          <a:highlight>
                            <a:srgbClr val="00FF00"/>
                          </a:highlight>
                        </a:rPr>
                        <a:t>2 053 332 111</a:t>
                      </a:r>
                      <a:endParaRPr lang="fr-FR" sz="1400" b="1" i="0" u="none" strike="noStrike" dirty="0">
                        <a:solidFill>
                          <a:srgbClr val="00B0F0"/>
                        </a:solidFill>
                        <a:effectLst/>
                        <a:highlight>
                          <a:srgbClr val="00FF00"/>
                        </a:highlight>
                        <a:latin typeface="Arial" panose="020B0604020202020204" pitchFamily="34" charset="0"/>
                      </a:endParaRPr>
                    </a:p>
                  </a:txBody>
                  <a:tcPr marL="9525" marR="9525" marT="9525" marB="0" anchor="b"/>
                </a:tc>
                <a:tc>
                  <a:txBody>
                    <a:bodyPr/>
                    <a:lstStyle/>
                    <a:p>
                      <a:pPr algn="ctr" fontAlgn="b"/>
                      <a:r>
                        <a:rPr lang="fr-FR" sz="1400" b="1" u="none" strike="noStrike" dirty="0">
                          <a:effectLst/>
                          <a:highlight>
                            <a:srgbClr val="00FF00"/>
                          </a:highlight>
                        </a:rPr>
                        <a:t>81%</a:t>
                      </a:r>
                      <a:endParaRPr lang="fr-FR" sz="1400" b="1" i="0" u="none" strike="noStrike" dirty="0">
                        <a:solidFill>
                          <a:srgbClr val="00B0F0"/>
                        </a:solidFill>
                        <a:effectLst/>
                        <a:highlight>
                          <a:srgbClr val="00FF00"/>
                        </a:highlight>
                        <a:latin typeface="Arial" panose="020B0604020202020204" pitchFamily="34" charset="0"/>
                      </a:endParaRPr>
                    </a:p>
                  </a:txBody>
                  <a:tcPr marL="9525" marR="9525" marT="9525" marB="0" anchor="b"/>
                </a:tc>
                <a:extLst>
                  <a:ext uri="{0D108BD9-81ED-4DB2-BD59-A6C34878D82A}">
                    <a16:rowId xmlns:a16="http://schemas.microsoft.com/office/drawing/2014/main" val="3123870981"/>
                  </a:ext>
                </a:extLst>
              </a:tr>
            </a:tbl>
          </a:graphicData>
        </a:graphic>
      </p:graphicFrame>
      <p:graphicFrame>
        <p:nvGraphicFramePr>
          <p:cNvPr id="6" name="Tableau 5">
            <a:extLst>
              <a:ext uri="{FF2B5EF4-FFF2-40B4-BE49-F238E27FC236}">
                <a16:creationId xmlns:a16="http://schemas.microsoft.com/office/drawing/2014/main" id="{38C20556-496C-7161-0B9C-E04DF3BED6E0}"/>
              </a:ext>
            </a:extLst>
          </p:cNvPr>
          <p:cNvGraphicFramePr>
            <a:graphicFrameLocks noGrp="1"/>
          </p:cNvGraphicFramePr>
          <p:nvPr>
            <p:extLst>
              <p:ext uri="{D42A27DB-BD31-4B8C-83A1-F6EECF244321}">
                <p14:modId xmlns:p14="http://schemas.microsoft.com/office/powerpoint/2010/main" val="2379160927"/>
              </p:ext>
            </p:extLst>
          </p:nvPr>
        </p:nvGraphicFramePr>
        <p:xfrm>
          <a:off x="4343400" y="2414586"/>
          <a:ext cx="3028950" cy="3414709"/>
        </p:xfrm>
        <a:graphic>
          <a:graphicData uri="http://schemas.openxmlformats.org/drawingml/2006/table">
            <a:tbl>
              <a:tblPr>
                <a:tableStyleId>{5C22544A-7EE6-4342-B048-85BDC9FD1C3A}</a:tableStyleId>
              </a:tblPr>
              <a:tblGrid>
                <a:gridCol w="1371600">
                  <a:extLst>
                    <a:ext uri="{9D8B030D-6E8A-4147-A177-3AD203B41FA5}">
                      <a16:colId xmlns:a16="http://schemas.microsoft.com/office/drawing/2014/main" val="3222132312"/>
                    </a:ext>
                  </a:extLst>
                </a:gridCol>
                <a:gridCol w="1306068">
                  <a:extLst>
                    <a:ext uri="{9D8B030D-6E8A-4147-A177-3AD203B41FA5}">
                      <a16:colId xmlns:a16="http://schemas.microsoft.com/office/drawing/2014/main" val="512080157"/>
                    </a:ext>
                  </a:extLst>
                </a:gridCol>
                <a:gridCol w="351282">
                  <a:extLst>
                    <a:ext uri="{9D8B030D-6E8A-4147-A177-3AD203B41FA5}">
                      <a16:colId xmlns:a16="http://schemas.microsoft.com/office/drawing/2014/main" val="4042692862"/>
                    </a:ext>
                  </a:extLst>
                </a:gridCol>
              </a:tblGrid>
              <a:tr h="408394">
                <a:tc>
                  <a:txBody>
                    <a:bodyPr/>
                    <a:lstStyle/>
                    <a:p>
                      <a:pPr algn="l" fontAlgn="ctr"/>
                      <a:r>
                        <a:rPr lang="fr-FR" sz="1400" b="1" u="none" strike="noStrike" dirty="0">
                          <a:effectLst/>
                        </a:rPr>
                        <a:t>SOURCES EN 2019</a:t>
                      </a:r>
                      <a:endParaRPr lang="fr-FR" sz="1400" b="1" i="0" u="none" strike="noStrike" dirty="0">
                        <a:effectLst/>
                        <a:latin typeface="Arial" panose="020B0604020202020204" pitchFamily="34" charset="0"/>
                      </a:endParaRPr>
                    </a:p>
                  </a:txBody>
                  <a:tcPr marL="0" marR="0" marT="0" marB="0" anchor="ctr"/>
                </a:tc>
                <a:tc>
                  <a:txBody>
                    <a:bodyPr/>
                    <a:lstStyle/>
                    <a:p>
                      <a:pPr algn="l" fontAlgn="ctr"/>
                      <a:r>
                        <a:rPr lang="fr-FR" sz="1400" b="1" u="none" strike="noStrike">
                          <a:effectLst/>
                        </a:rPr>
                        <a:t>QUANTITE (kWh)</a:t>
                      </a:r>
                      <a:endParaRPr lang="fr-FR" sz="1400" b="1" i="0" u="none" strike="noStrike">
                        <a:effectLst/>
                        <a:latin typeface="Arial" panose="020B0604020202020204" pitchFamily="34" charset="0"/>
                      </a:endParaRPr>
                    </a:p>
                  </a:txBody>
                  <a:tcPr marL="0" marR="0" marT="0" marB="0" anchor="ctr"/>
                </a:tc>
                <a:tc>
                  <a:txBody>
                    <a:bodyPr/>
                    <a:lstStyle/>
                    <a:p>
                      <a:pPr algn="l" fontAlgn="ctr"/>
                      <a:r>
                        <a:rPr lang="fr-FR" sz="1400" b="1" u="none" strike="noStrike">
                          <a:effectLst/>
                        </a:rPr>
                        <a:t> </a:t>
                      </a:r>
                      <a:endParaRPr lang="fr-FR" sz="1400" b="1" i="0" u="none" strike="noStrike">
                        <a:effectLst/>
                        <a:latin typeface="Arial" panose="020B0604020202020204" pitchFamily="34" charset="0"/>
                      </a:endParaRPr>
                    </a:p>
                  </a:txBody>
                  <a:tcPr marL="0" marR="0" marT="0" marB="0" anchor="ctr"/>
                </a:tc>
                <a:extLst>
                  <a:ext uri="{0D108BD9-81ED-4DB2-BD59-A6C34878D82A}">
                    <a16:rowId xmlns:a16="http://schemas.microsoft.com/office/drawing/2014/main" val="3534483822"/>
                  </a:ext>
                </a:extLst>
              </a:tr>
              <a:tr h="231255">
                <a:tc>
                  <a:txBody>
                    <a:bodyPr/>
                    <a:lstStyle/>
                    <a:p>
                      <a:pPr algn="l" fontAlgn="b"/>
                      <a:r>
                        <a:rPr lang="fr-FR" sz="1400" b="1" u="none" strike="noStrike">
                          <a:effectLst/>
                        </a:rPr>
                        <a:t>TCN</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769 174 261,1</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extLst>
                  <a:ext uri="{0D108BD9-81ED-4DB2-BD59-A6C34878D82A}">
                    <a16:rowId xmlns:a16="http://schemas.microsoft.com/office/drawing/2014/main" val="4094598540"/>
                  </a:ext>
                </a:extLst>
              </a:tr>
              <a:tr h="231255">
                <a:tc>
                  <a:txBody>
                    <a:bodyPr/>
                    <a:lstStyle/>
                    <a:p>
                      <a:pPr algn="l" fontAlgn="b"/>
                      <a:r>
                        <a:rPr lang="fr-FR" sz="1400" b="1" u="none" strike="noStrike">
                          <a:effectLst/>
                        </a:rPr>
                        <a:t>VRA</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777 454 020,0</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extLst>
                  <a:ext uri="{0D108BD9-81ED-4DB2-BD59-A6C34878D82A}">
                    <a16:rowId xmlns:a16="http://schemas.microsoft.com/office/drawing/2014/main" val="4264844743"/>
                  </a:ext>
                </a:extLst>
              </a:tr>
              <a:tr h="231255">
                <a:tc>
                  <a:txBody>
                    <a:bodyPr/>
                    <a:lstStyle/>
                    <a:p>
                      <a:pPr algn="l" fontAlgn="b"/>
                      <a:r>
                        <a:rPr lang="fr-FR" sz="1400" b="1" u="none" strike="noStrike" dirty="0">
                          <a:solidFill>
                            <a:srgbClr val="FF0000"/>
                          </a:solidFill>
                          <a:effectLst/>
                        </a:rPr>
                        <a:t>PARAS</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509 169 739,4</a:t>
                      </a:r>
                      <a:endParaRPr lang="fr-FR" sz="1400" b="1" i="0" u="none" strike="noStrike">
                        <a:solidFill>
                          <a:srgbClr val="00B0F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extLst>
                  <a:ext uri="{0D108BD9-81ED-4DB2-BD59-A6C34878D82A}">
                    <a16:rowId xmlns:a16="http://schemas.microsoft.com/office/drawing/2014/main" val="1389935623"/>
                  </a:ext>
                </a:extLst>
              </a:tr>
              <a:tr h="231255">
                <a:tc>
                  <a:txBody>
                    <a:bodyPr/>
                    <a:lstStyle/>
                    <a:p>
                      <a:pPr algn="l" fontAlgn="b"/>
                      <a:r>
                        <a:rPr lang="fr-FR" sz="1400" b="1" u="none" strike="noStrike" dirty="0">
                          <a:solidFill>
                            <a:srgbClr val="FF0000"/>
                          </a:solidFill>
                          <a:effectLst/>
                        </a:rPr>
                        <a:t>AGGREKO</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7 884 936,1</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dirty="0">
                          <a:effectLst/>
                        </a:rPr>
                        <a:t> </a:t>
                      </a:r>
                      <a:endParaRPr lang="fr-FR" sz="1400" b="1"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849300997"/>
                  </a:ext>
                </a:extLst>
              </a:tr>
              <a:tr h="231255">
                <a:tc>
                  <a:txBody>
                    <a:bodyPr/>
                    <a:lstStyle/>
                    <a:p>
                      <a:pPr algn="l" fontAlgn="b"/>
                      <a:r>
                        <a:rPr lang="fr-FR" sz="1400" b="1" u="none" strike="noStrike" dirty="0">
                          <a:solidFill>
                            <a:srgbClr val="FF0000"/>
                          </a:solidFill>
                          <a:effectLst/>
                        </a:rPr>
                        <a:t>CGT</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414 849 900,0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786338149"/>
                  </a:ext>
                </a:extLst>
              </a:tr>
              <a:tr h="231255">
                <a:tc>
                  <a:txBody>
                    <a:bodyPr/>
                    <a:lstStyle/>
                    <a:p>
                      <a:pPr algn="l" fontAlgn="b"/>
                      <a:r>
                        <a:rPr lang="fr-FR" sz="1400" b="1" u="none" strike="noStrike" dirty="0">
                          <a:solidFill>
                            <a:srgbClr val="FF0000"/>
                          </a:solidFill>
                          <a:effectLst/>
                        </a:rPr>
                        <a:t>BIDC</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319 560 900,0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3139521932"/>
                  </a:ext>
                </a:extLst>
              </a:tr>
              <a:tr h="231255">
                <a:tc>
                  <a:txBody>
                    <a:bodyPr/>
                    <a:lstStyle/>
                    <a:p>
                      <a:pPr algn="l" fontAlgn="b"/>
                      <a:r>
                        <a:rPr lang="fr-FR" sz="1400" b="1" u="none" strike="noStrike" dirty="0">
                          <a:solidFill>
                            <a:srgbClr val="FF0000"/>
                          </a:solidFill>
                          <a:effectLst/>
                        </a:rPr>
                        <a:t>CHN</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236 426 000,0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2908501513"/>
                  </a:ext>
                </a:extLst>
              </a:tr>
              <a:tr h="231255">
                <a:tc>
                  <a:txBody>
                    <a:bodyPr/>
                    <a:lstStyle/>
                    <a:p>
                      <a:pPr algn="l" fontAlgn="b"/>
                      <a:r>
                        <a:rPr lang="fr-FR" sz="1400" b="1" u="none" strike="noStrike" dirty="0">
                          <a:solidFill>
                            <a:srgbClr val="FF0000"/>
                          </a:solidFill>
                          <a:effectLst/>
                        </a:rPr>
                        <a:t>TAG MGL</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7 581 900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306081708"/>
                  </a:ext>
                </a:extLst>
              </a:tr>
              <a:tr h="231255">
                <a:tc>
                  <a:txBody>
                    <a:bodyPr/>
                    <a:lstStyle/>
                    <a:p>
                      <a:pPr algn="l" fontAlgn="b"/>
                      <a:r>
                        <a:rPr lang="fr-FR" sz="1400" b="1" u="none" strike="noStrike" dirty="0">
                          <a:solidFill>
                            <a:srgbClr val="FF0000"/>
                          </a:solidFill>
                          <a:effectLst/>
                        </a:rPr>
                        <a:t>CEET</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344 200 896</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3995361778"/>
                  </a:ext>
                </a:extLst>
              </a:tr>
              <a:tr h="231255">
                <a:tc>
                  <a:txBody>
                    <a:bodyPr/>
                    <a:lstStyle/>
                    <a:p>
                      <a:pPr algn="l" fontAlgn="b"/>
                      <a:r>
                        <a:rPr lang="fr-FR" sz="1400" b="1" u="none" strike="noStrike" dirty="0">
                          <a:solidFill>
                            <a:srgbClr val="FF0000"/>
                          </a:solidFill>
                          <a:effectLst/>
                        </a:rPr>
                        <a:t>SBEE</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344 200 896</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1759429432"/>
                  </a:ext>
                </a:extLst>
              </a:tr>
              <a:tr h="231255">
                <a:tc>
                  <a:txBody>
                    <a:bodyPr/>
                    <a:lstStyle/>
                    <a:p>
                      <a:pPr algn="l" fontAlgn="b"/>
                      <a:r>
                        <a:rPr lang="fr-FR" sz="1400" b="1" u="none" strike="noStrike" dirty="0">
                          <a:solidFill>
                            <a:srgbClr val="FF0000"/>
                          </a:solidFill>
                          <a:effectLst/>
                        </a:rPr>
                        <a:t>WACEM</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1 512 478</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830087304"/>
                  </a:ext>
                </a:extLst>
              </a:tr>
              <a:tr h="231255">
                <a:tc>
                  <a:txBody>
                    <a:bodyPr/>
                    <a:lstStyle/>
                    <a:p>
                      <a:pPr algn="l" fontAlgn="b"/>
                      <a:r>
                        <a:rPr lang="fr-FR" sz="1400" b="1" u="none" strike="noStrike">
                          <a:effectLst/>
                        </a:rPr>
                        <a:t>TOAL</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3 732 015 927</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dirty="0">
                          <a:effectLst/>
                        </a:rPr>
                        <a:t> </a:t>
                      </a:r>
                      <a:endParaRPr lang="fr-FR" sz="1400" b="1"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3985028815"/>
                  </a:ext>
                </a:extLst>
              </a:tr>
              <a:tr h="231255">
                <a:tc>
                  <a:txBody>
                    <a:bodyPr/>
                    <a:lstStyle/>
                    <a:p>
                      <a:pPr algn="l" fontAlgn="b"/>
                      <a:r>
                        <a:rPr lang="fr-FR" sz="1400" b="1" u="none" strike="noStrike">
                          <a:effectLst/>
                          <a:highlight>
                            <a:srgbClr val="00FF00"/>
                          </a:highlight>
                        </a:rPr>
                        <a:t>IMPORTATIONS</a:t>
                      </a:r>
                      <a:endParaRPr lang="fr-FR" sz="1400" b="1" i="0" u="none" strike="noStrike">
                        <a:solidFill>
                          <a:srgbClr val="00B0F0"/>
                        </a:solidFill>
                        <a:effectLst/>
                        <a:highlight>
                          <a:srgbClr val="00FF00"/>
                        </a:highlight>
                        <a:latin typeface="Arial" panose="020B0604020202020204" pitchFamily="34" charset="0"/>
                      </a:endParaRPr>
                    </a:p>
                  </a:txBody>
                  <a:tcPr marL="0" marR="0" marT="0" marB="0" anchor="b"/>
                </a:tc>
                <a:tc>
                  <a:txBody>
                    <a:bodyPr/>
                    <a:lstStyle/>
                    <a:p>
                      <a:pPr algn="l" fontAlgn="b"/>
                      <a:r>
                        <a:rPr lang="fr-FR" sz="1400" b="1" u="none" strike="noStrike">
                          <a:effectLst/>
                          <a:highlight>
                            <a:srgbClr val="00FF00"/>
                          </a:highlight>
                        </a:rPr>
                        <a:t>2 055 798 020</a:t>
                      </a:r>
                      <a:endParaRPr lang="fr-FR" sz="1400" b="1" i="0" u="none" strike="noStrike">
                        <a:solidFill>
                          <a:srgbClr val="00B0F0"/>
                        </a:solidFill>
                        <a:effectLst/>
                        <a:highlight>
                          <a:srgbClr val="00FF00"/>
                        </a:highlight>
                        <a:latin typeface="Arial" panose="020B0604020202020204" pitchFamily="34" charset="0"/>
                      </a:endParaRPr>
                    </a:p>
                  </a:txBody>
                  <a:tcPr marL="0" marR="0" marT="0" marB="0" anchor="b"/>
                </a:tc>
                <a:tc>
                  <a:txBody>
                    <a:bodyPr/>
                    <a:lstStyle/>
                    <a:p>
                      <a:pPr algn="l" fontAlgn="b"/>
                      <a:r>
                        <a:rPr lang="fr-FR" sz="1400" b="1" u="none" strike="noStrike" dirty="0">
                          <a:effectLst/>
                          <a:highlight>
                            <a:srgbClr val="00FF00"/>
                          </a:highlight>
                        </a:rPr>
                        <a:t>55%</a:t>
                      </a:r>
                      <a:endParaRPr lang="fr-FR" sz="1400" b="1" i="0" u="none" strike="noStrike" dirty="0">
                        <a:solidFill>
                          <a:srgbClr val="00B0F0"/>
                        </a:solidFill>
                        <a:effectLst/>
                        <a:highlight>
                          <a:srgbClr val="00FF00"/>
                        </a:highlight>
                        <a:latin typeface="Arial" panose="020B0604020202020204" pitchFamily="34" charset="0"/>
                      </a:endParaRPr>
                    </a:p>
                  </a:txBody>
                  <a:tcPr marL="0" marR="0" marT="0" marB="0" anchor="b"/>
                </a:tc>
                <a:extLst>
                  <a:ext uri="{0D108BD9-81ED-4DB2-BD59-A6C34878D82A}">
                    <a16:rowId xmlns:a16="http://schemas.microsoft.com/office/drawing/2014/main" val="3731593953"/>
                  </a:ext>
                </a:extLst>
              </a:tr>
            </a:tbl>
          </a:graphicData>
        </a:graphic>
      </p:graphicFrame>
      <p:graphicFrame>
        <p:nvGraphicFramePr>
          <p:cNvPr id="7" name="Espace réservé du contenu 9">
            <a:extLst>
              <a:ext uri="{FF2B5EF4-FFF2-40B4-BE49-F238E27FC236}">
                <a16:creationId xmlns:a16="http://schemas.microsoft.com/office/drawing/2014/main" id="{56354FA3-3AEB-D526-C894-CFFD13CC635D}"/>
              </a:ext>
            </a:extLst>
          </p:cNvPr>
          <p:cNvGraphicFramePr>
            <a:graphicFrameLocks/>
          </p:cNvGraphicFramePr>
          <p:nvPr>
            <p:extLst>
              <p:ext uri="{D42A27DB-BD31-4B8C-83A1-F6EECF244321}">
                <p14:modId xmlns:p14="http://schemas.microsoft.com/office/powerpoint/2010/main" val="871188003"/>
              </p:ext>
            </p:extLst>
          </p:nvPr>
        </p:nvGraphicFramePr>
        <p:xfrm>
          <a:off x="7545615" y="2414585"/>
          <a:ext cx="4246335" cy="3502828"/>
        </p:xfrm>
        <a:graphic>
          <a:graphicData uri="http://schemas.openxmlformats.org/drawingml/2006/table">
            <a:tbl>
              <a:tblPr>
                <a:tableStyleId>{5C22544A-7EE6-4342-B048-85BDC9FD1C3A}</a:tableStyleId>
              </a:tblPr>
              <a:tblGrid>
                <a:gridCol w="1783314">
                  <a:extLst>
                    <a:ext uri="{9D8B030D-6E8A-4147-A177-3AD203B41FA5}">
                      <a16:colId xmlns:a16="http://schemas.microsoft.com/office/drawing/2014/main" val="580739678"/>
                    </a:ext>
                  </a:extLst>
                </a:gridCol>
                <a:gridCol w="1283526">
                  <a:extLst>
                    <a:ext uri="{9D8B030D-6E8A-4147-A177-3AD203B41FA5}">
                      <a16:colId xmlns:a16="http://schemas.microsoft.com/office/drawing/2014/main" val="131318675"/>
                    </a:ext>
                  </a:extLst>
                </a:gridCol>
                <a:gridCol w="1146237">
                  <a:extLst>
                    <a:ext uri="{9D8B030D-6E8A-4147-A177-3AD203B41FA5}">
                      <a16:colId xmlns:a16="http://schemas.microsoft.com/office/drawing/2014/main" val="3327688770"/>
                    </a:ext>
                  </a:extLst>
                </a:gridCol>
                <a:gridCol w="33258">
                  <a:extLst>
                    <a:ext uri="{9D8B030D-6E8A-4147-A177-3AD203B41FA5}">
                      <a16:colId xmlns:a16="http://schemas.microsoft.com/office/drawing/2014/main" val="770980171"/>
                    </a:ext>
                  </a:extLst>
                </a:gridCol>
              </a:tblGrid>
              <a:tr h="250202">
                <a:tc>
                  <a:txBody>
                    <a:bodyPr/>
                    <a:lstStyle/>
                    <a:p>
                      <a:pPr algn="l" fontAlgn="b"/>
                      <a:endParaRPr lang="fr-FR" sz="1400" b="1" i="0" u="none" strike="noStrike">
                        <a:effectLst/>
                        <a:latin typeface="Arial" panose="020B0604020202020204" pitchFamily="34" charset="0"/>
                      </a:endParaRPr>
                    </a:p>
                  </a:txBody>
                  <a:tcPr marL="0" marR="0" marT="0" marB="0" anchor="b"/>
                </a:tc>
                <a:tc>
                  <a:txBody>
                    <a:bodyPr/>
                    <a:lstStyle/>
                    <a:p>
                      <a:pPr algn="l" fontAlgn="b"/>
                      <a:endParaRPr lang="fr-FR" sz="1400" b="1" i="0" u="none" strike="noStrike">
                        <a:effectLst/>
                        <a:latin typeface="Arial" panose="020B0604020202020204" pitchFamily="34" charset="0"/>
                      </a:endParaRPr>
                    </a:p>
                  </a:txBody>
                  <a:tcPr marL="0" marR="0" marT="0" marB="0" anchor="b"/>
                </a:tc>
                <a:tc>
                  <a:txBody>
                    <a:bodyPr/>
                    <a:lstStyle/>
                    <a:p>
                      <a:pPr algn="l" fontAlgn="b"/>
                      <a:endParaRPr lang="fr-FR" sz="1400" b="1" i="0" u="none" strike="noStrike">
                        <a:effectLst/>
                        <a:latin typeface="Arial" panose="020B0604020202020204" pitchFamily="34" charset="0"/>
                      </a:endParaRPr>
                    </a:p>
                  </a:txBody>
                  <a:tcPr marL="0" marR="0" marT="0" marB="0" anchor="b"/>
                </a:tc>
                <a:tc>
                  <a:txBody>
                    <a:bodyPr/>
                    <a:lstStyle/>
                    <a:p>
                      <a:pPr algn="l" fontAlgn="b"/>
                      <a:endParaRPr lang="fr-FR" sz="1400" b="1" i="0" u="none" strike="noStrike" dirty="0">
                        <a:solidFill>
                          <a:srgbClr val="00B0F0"/>
                        </a:solidFill>
                        <a:effectLst/>
                        <a:latin typeface="Arial" panose="020B0604020202020204" pitchFamily="34" charset="0"/>
                      </a:endParaRPr>
                    </a:p>
                  </a:txBody>
                  <a:tcPr marL="0" marR="0" marT="0" marB="0" anchor="b"/>
                </a:tc>
                <a:extLst>
                  <a:ext uri="{0D108BD9-81ED-4DB2-BD59-A6C34878D82A}">
                    <a16:rowId xmlns:a16="http://schemas.microsoft.com/office/drawing/2014/main" val="2292110550"/>
                  </a:ext>
                </a:extLst>
              </a:tr>
              <a:tr h="250202">
                <a:tc>
                  <a:txBody>
                    <a:bodyPr/>
                    <a:lstStyle/>
                    <a:p>
                      <a:pPr algn="ctr" fontAlgn="ctr"/>
                      <a:r>
                        <a:rPr lang="fr-FR" sz="1400" b="1" u="none" strike="noStrike">
                          <a:effectLst/>
                        </a:rPr>
                        <a:t>SOURCES EN 2022</a:t>
                      </a:r>
                      <a:endParaRPr lang="fr-FR" sz="1400" b="1" i="0" u="none" strike="noStrike">
                        <a:effectLst/>
                        <a:latin typeface="Arial" panose="020B0604020202020204" pitchFamily="34" charset="0"/>
                      </a:endParaRPr>
                    </a:p>
                  </a:txBody>
                  <a:tcPr marL="0" marR="0" marT="0" marB="0" anchor="ctr"/>
                </a:tc>
                <a:tc>
                  <a:txBody>
                    <a:bodyPr/>
                    <a:lstStyle/>
                    <a:p>
                      <a:pPr algn="l" fontAlgn="ctr"/>
                      <a:r>
                        <a:rPr lang="fr-FR" sz="1400" b="1" u="none" strike="noStrike">
                          <a:effectLst/>
                        </a:rPr>
                        <a:t>QUANTITE (kWh)</a:t>
                      </a:r>
                      <a:endParaRPr lang="fr-FR" sz="1400" b="1" i="0" u="none" strike="noStrike">
                        <a:effectLst/>
                        <a:latin typeface="Arial" panose="020B0604020202020204" pitchFamily="34" charset="0"/>
                      </a:endParaRPr>
                    </a:p>
                  </a:txBody>
                  <a:tcPr marL="0" marR="0" marT="0" marB="0" anchor="ctr"/>
                </a:tc>
                <a:tc>
                  <a:txBody>
                    <a:bodyPr/>
                    <a:lstStyle/>
                    <a:p>
                      <a:pPr algn="ctr" fontAlgn="ctr"/>
                      <a:r>
                        <a:rPr lang="fr-FR" sz="1400" b="1" u="none" strike="noStrike" dirty="0">
                          <a:effectLst/>
                        </a:rPr>
                        <a:t> </a:t>
                      </a:r>
                      <a:endParaRPr lang="fr-FR" sz="1400" b="1" i="0" u="none" strike="noStrike" dirty="0">
                        <a:effectLst/>
                        <a:latin typeface="Arial" panose="020B0604020202020204" pitchFamily="34" charset="0"/>
                      </a:endParaRPr>
                    </a:p>
                  </a:txBody>
                  <a:tcPr marL="0" marR="0" marT="0" marB="0" anchor="ctr"/>
                </a:tc>
                <a:tc rowSpan="13">
                  <a:txBody>
                    <a:bodyPr/>
                    <a:lstStyle/>
                    <a:p>
                      <a:pPr algn="l" fontAlgn="b"/>
                      <a:endParaRPr lang="fr-FR" sz="1400" b="1" i="0" u="none" strike="noStrike" dirty="0">
                        <a:solidFill>
                          <a:schemeClr val="tx1"/>
                        </a:solidFill>
                        <a:effectLst/>
                        <a:highlight>
                          <a:srgbClr val="00FF00"/>
                        </a:highlight>
                        <a:latin typeface="Arial" panose="020B0604020202020204" pitchFamily="34" charset="0"/>
                      </a:endParaRPr>
                    </a:p>
                  </a:txBody>
                  <a:tcPr marL="0" marR="0" marT="0" marB="0" anchor="b"/>
                </a:tc>
                <a:extLst>
                  <a:ext uri="{0D108BD9-81ED-4DB2-BD59-A6C34878D82A}">
                    <a16:rowId xmlns:a16="http://schemas.microsoft.com/office/drawing/2014/main" val="4125479977"/>
                  </a:ext>
                </a:extLst>
              </a:tr>
              <a:tr h="250202">
                <a:tc>
                  <a:txBody>
                    <a:bodyPr/>
                    <a:lstStyle/>
                    <a:p>
                      <a:pPr algn="l" fontAlgn="b"/>
                      <a:r>
                        <a:rPr lang="fr-FR" sz="1400" b="1" u="none" strike="noStrike">
                          <a:effectLst/>
                        </a:rPr>
                        <a:t>TCN</a:t>
                      </a:r>
                      <a:endParaRPr lang="fr-FR" sz="1400" b="1" i="0" u="none" strike="noStrike">
                        <a:solidFill>
                          <a:srgbClr val="4BACC6"/>
                        </a:solidFill>
                        <a:effectLst/>
                        <a:latin typeface="Arial" panose="020B0604020202020204" pitchFamily="34" charset="0"/>
                      </a:endParaRPr>
                    </a:p>
                  </a:txBody>
                  <a:tcPr marL="0" marR="0" marT="0" marB="0" anchor="b"/>
                </a:tc>
                <a:tc>
                  <a:txBody>
                    <a:bodyPr/>
                    <a:lstStyle/>
                    <a:p>
                      <a:pPr algn="l" fontAlgn="b"/>
                      <a:r>
                        <a:rPr lang="fr-FR" sz="1400" b="1" u="none" strike="noStrike">
                          <a:effectLst/>
                        </a:rPr>
                        <a:t>1 150 332 000,0</a:t>
                      </a:r>
                      <a:endParaRPr lang="fr-FR" sz="1400" b="1" i="0" u="none" strike="noStrike">
                        <a:solidFill>
                          <a:srgbClr val="4BACC6"/>
                        </a:solidFill>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939830395"/>
                  </a:ext>
                </a:extLst>
              </a:tr>
              <a:tr h="250202">
                <a:tc>
                  <a:txBody>
                    <a:bodyPr/>
                    <a:lstStyle/>
                    <a:p>
                      <a:pPr algn="l" fontAlgn="b"/>
                      <a:r>
                        <a:rPr lang="fr-FR" sz="1400" b="1" u="none" strike="noStrike">
                          <a:effectLst/>
                        </a:rPr>
                        <a:t>VRA</a:t>
                      </a:r>
                      <a:endParaRPr lang="fr-FR" sz="1400" b="1" i="0" u="none" strike="noStrike">
                        <a:solidFill>
                          <a:srgbClr val="4BACC6"/>
                        </a:solidFill>
                        <a:effectLst/>
                        <a:latin typeface="Arial" panose="020B0604020202020204" pitchFamily="34" charset="0"/>
                      </a:endParaRPr>
                    </a:p>
                  </a:txBody>
                  <a:tcPr marL="0" marR="0" marT="0" marB="0" anchor="b"/>
                </a:tc>
                <a:tc>
                  <a:txBody>
                    <a:bodyPr/>
                    <a:lstStyle/>
                    <a:p>
                      <a:pPr algn="l" fontAlgn="b"/>
                      <a:r>
                        <a:rPr lang="fr-FR" sz="1400" b="1" u="none" strike="noStrike">
                          <a:effectLst/>
                        </a:rPr>
                        <a:t>743 440 100,0</a:t>
                      </a:r>
                      <a:endParaRPr lang="fr-FR" sz="1400" b="1" i="0" u="none" strike="noStrike">
                        <a:solidFill>
                          <a:srgbClr val="4BACC6"/>
                        </a:solidFill>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1560557661"/>
                  </a:ext>
                </a:extLst>
              </a:tr>
              <a:tr h="250202">
                <a:tc>
                  <a:txBody>
                    <a:bodyPr/>
                    <a:lstStyle/>
                    <a:p>
                      <a:pPr algn="l" fontAlgn="b"/>
                      <a:r>
                        <a:rPr lang="fr-FR" sz="1400" b="1" u="none" strike="noStrike" dirty="0">
                          <a:solidFill>
                            <a:srgbClr val="FF0000"/>
                          </a:solidFill>
                          <a:effectLst/>
                        </a:rPr>
                        <a:t>CGT</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539 106 500,0</a:t>
                      </a:r>
                      <a:endParaRPr lang="fr-FR" sz="1400" b="1" i="0" u="none" strike="noStrike">
                        <a:solidFill>
                          <a:srgbClr val="4BACC6"/>
                        </a:solidFill>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solidFill>
                          <a:srgbClr val="00B0F0"/>
                        </a:solidFill>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2560549436"/>
                  </a:ext>
                </a:extLst>
              </a:tr>
              <a:tr h="250202">
                <a:tc>
                  <a:txBody>
                    <a:bodyPr/>
                    <a:lstStyle/>
                    <a:p>
                      <a:pPr algn="l" fontAlgn="b"/>
                      <a:r>
                        <a:rPr lang="fr-FR" sz="1400" b="1" u="none" strike="noStrike" dirty="0">
                          <a:solidFill>
                            <a:srgbClr val="FF0000"/>
                          </a:solidFill>
                          <a:effectLst/>
                        </a:rPr>
                        <a:t>AMEA CEET</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80 568 200,0</a:t>
                      </a:r>
                      <a:endParaRPr lang="fr-FR" sz="1400" b="1" i="0" u="none" strike="noStrike">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2829732729"/>
                  </a:ext>
                </a:extLst>
              </a:tr>
              <a:tr h="250202">
                <a:tc>
                  <a:txBody>
                    <a:bodyPr/>
                    <a:lstStyle/>
                    <a:p>
                      <a:pPr algn="l" fontAlgn="b"/>
                      <a:r>
                        <a:rPr lang="fr-FR" sz="1400" b="1" u="none" strike="noStrike" dirty="0">
                          <a:solidFill>
                            <a:srgbClr val="FF0000"/>
                          </a:solidFill>
                          <a:effectLst/>
                        </a:rPr>
                        <a:t>KEKELI</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181 200 529,0</a:t>
                      </a:r>
                      <a:endParaRPr lang="fr-FR" sz="1400" b="1" i="0" u="none" strike="noStrike">
                        <a:effectLst/>
                        <a:latin typeface="Arial" panose="020B0604020202020204" pitchFamily="34" charset="0"/>
                      </a:endParaRPr>
                    </a:p>
                  </a:txBody>
                  <a:tcPr marL="0" marR="0" marT="0" marB="0" anchor="b"/>
                </a:tc>
                <a:tc>
                  <a:txBody>
                    <a:bodyPr/>
                    <a:lstStyle/>
                    <a:p>
                      <a:pPr algn="r"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438321412"/>
                  </a:ext>
                </a:extLst>
              </a:tr>
              <a:tr h="250202">
                <a:tc>
                  <a:txBody>
                    <a:bodyPr/>
                    <a:lstStyle/>
                    <a:p>
                      <a:pPr algn="l" fontAlgn="b"/>
                      <a:r>
                        <a:rPr lang="fr-FR" sz="1400" b="1" u="none" strike="noStrike" dirty="0">
                          <a:solidFill>
                            <a:srgbClr val="FF0000"/>
                          </a:solidFill>
                          <a:effectLst/>
                        </a:rPr>
                        <a:t>CHN</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147 490 000,0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1092087208"/>
                  </a:ext>
                </a:extLst>
              </a:tr>
              <a:tr h="250202">
                <a:tc>
                  <a:txBody>
                    <a:bodyPr/>
                    <a:lstStyle/>
                    <a:p>
                      <a:pPr algn="l" fontAlgn="b"/>
                      <a:r>
                        <a:rPr lang="fr-FR" sz="1400" b="1" u="none" strike="noStrike" dirty="0">
                          <a:solidFill>
                            <a:srgbClr val="FF0000"/>
                          </a:solidFill>
                          <a:effectLst/>
                        </a:rPr>
                        <a:t>TAG MGL</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7 755 700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dirty="0">
                          <a:effectLst/>
                        </a:rPr>
                        <a:t> </a:t>
                      </a:r>
                      <a:endParaRPr lang="fr-FR" sz="1400" b="1" i="0" u="none" strike="noStrike" dirty="0">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16347984"/>
                  </a:ext>
                </a:extLst>
              </a:tr>
              <a:tr h="250202">
                <a:tc>
                  <a:txBody>
                    <a:bodyPr/>
                    <a:lstStyle/>
                    <a:p>
                      <a:pPr algn="l" fontAlgn="b"/>
                      <a:r>
                        <a:rPr lang="fr-FR" sz="1400" b="1" u="none" strike="noStrike" dirty="0">
                          <a:solidFill>
                            <a:srgbClr val="FF0000"/>
                          </a:solidFill>
                          <a:effectLst/>
                        </a:rPr>
                        <a:t>BWS BID</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744344700</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1665665586"/>
                  </a:ext>
                </a:extLst>
              </a:tr>
              <a:tr h="250202">
                <a:tc>
                  <a:txBody>
                    <a:bodyPr/>
                    <a:lstStyle/>
                    <a:p>
                      <a:pPr algn="l" fontAlgn="b"/>
                      <a:r>
                        <a:rPr lang="fr-FR" sz="1400" b="1" u="none" strike="noStrike" dirty="0">
                          <a:solidFill>
                            <a:srgbClr val="FF0000"/>
                          </a:solidFill>
                          <a:effectLst/>
                        </a:rPr>
                        <a:t>DEFISSOL</a:t>
                      </a:r>
                      <a:endParaRPr lang="fr-FR" sz="1400" b="1" i="0" u="none" strike="noStrike" dirty="0">
                        <a:solidFill>
                          <a:srgbClr val="FF0000"/>
                        </a:solidFill>
                        <a:effectLst/>
                        <a:latin typeface="Arial" panose="020B0604020202020204" pitchFamily="34" charset="0"/>
                      </a:endParaRPr>
                    </a:p>
                  </a:txBody>
                  <a:tcPr marL="0" marR="0" marT="0" marB="0" anchor="b"/>
                </a:tc>
                <a:tc>
                  <a:txBody>
                    <a:bodyPr/>
                    <a:lstStyle/>
                    <a:p>
                      <a:pPr algn="l" fontAlgn="b"/>
                      <a:r>
                        <a:rPr lang="fr-FR" sz="1400" b="1" u="none" strike="noStrike">
                          <a:effectLst/>
                        </a:rPr>
                        <a:t>15 458 932</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3881947189"/>
                  </a:ext>
                </a:extLst>
              </a:tr>
              <a:tr h="250202">
                <a:tc>
                  <a:txBody>
                    <a:bodyPr/>
                    <a:lstStyle/>
                    <a:p>
                      <a:pPr algn="l" fontAlgn="b"/>
                      <a:r>
                        <a:rPr lang="fr-FR" sz="1400" b="1" u="none" strike="noStrike" dirty="0">
                          <a:solidFill>
                            <a:schemeClr val="tx1"/>
                          </a:solidFill>
                          <a:effectLst/>
                        </a:rPr>
                        <a:t>TOTAL</a:t>
                      </a:r>
                      <a:endParaRPr lang="fr-FR" sz="1400" b="1" i="0" u="none" strike="noStrike" dirty="0">
                        <a:solidFill>
                          <a:schemeClr val="tx1"/>
                        </a:solidFill>
                        <a:effectLst/>
                        <a:latin typeface="Arial" panose="020B0604020202020204" pitchFamily="34" charset="0"/>
                      </a:endParaRPr>
                    </a:p>
                  </a:txBody>
                  <a:tcPr marL="0" marR="0" marT="0" marB="0" anchor="b"/>
                </a:tc>
                <a:tc>
                  <a:txBody>
                    <a:bodyPr/>
                    <a:lstStyle/>
                    <a:p>
                      <a:pPr algn="l" fontAlgn="b"/>
                      <a:r>
                        <a:rPr lang="fr-FR" sz="1400" b="1" u="none" strike="noStrike">
                          <a:effectLst/>
                        </a:rPr>
                        <a:t>3 609 696 661</a:t>
                      </a:r>
                      <a:endParaRPr lang="fr-FR" sz="1400" b="1" i="0" u="none" strike="noStrike">
                        <a:effectLst/>
                        <a:latin typeface="Arial" panose="020B0604020202020204" pitchFamily="34" charset="0"/>
                      </a:endParaRPr>
                    </a:p>
                  </a:txBody>
                  <a:tcPr marL="0" marR="0" marT="0" marB="0" anchor="b"/>
                </a:tc>
                <a:tc>
                  <a:txBody>
                    <a:bodyPr/>
                    <a:lstStyle/>
                    <a:p>
                      <a:pPr algn="l" fontAlgn="b"/>
                      <a:r>
                        <a:rPr lang="fr-FR" sz="1400" b="1" u="none" strike="noStrike">
                          <a:effectLst/>
                        </a:rPr>
                        <a:t> </a:t>
                      </a:r>
                      <a:endParaRPr lang="fr-FR" sz="1400" b="1" i="0" u="none" strike="noStrike">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3581914583"/>
                  </a:ext>
                </a:extLst>
              </a:tr>
              <a:tr h="250202">
                <a:tc>
                  <a:txBody>
                    <a:bodyPr/>
                    <a:lstStyle/>
                    <a:p>
                      <a:pPr algn="l" fontAlgn="b"/>
                      <a:r>
                        <a:rPr lang="fr-FR" sz="1400" b="1" u="none" strike="noStrike" dirty="0">
                          <a:solidFill>
                            <a:schemeClr val="tx1"/>
                          </a:solidFill>
                          <a:effectLst/>
                          <a:highlight>
                            <a:srgbClr val="00FF00"/>
                          </a:highlight>
                        </a:rPr>
                        <a:t>IMPORTATIONS</a:t>
                      </a:r>
                      <a:endParaRPr lang="fr-FR" sz="1400" b="1" i="0" u="none" strike="noStrike" dirty="0">
                        <a:solidFill>
                          <a:schemeClr val="tx1"/>
                        </a:solidFill>
                        <a:effectLst/>
                        <a:highlight>
                          <a:srgbClr val="00FF00"/>
                        </a:highlight>
                        <a:latin typeface="Arial" panose="020B0604020202020204" pitchFamily="34" charset="0"/>
                      </a:endParaRPr>
                    </a:p>
                  </a:txBody>
                  <a:tcPr marL="0" marR="0" marT="0" marB="0" anchor="b"/>
                </a:tc>
                <a:tc>
                  <a:txBody>
                    <a:bodyPr/>
                    <a:lstStyle/>
                    <a:p>
                      <a:pPr algn="l" fontAlgn="b"/>
                      <a:r>
                        <a:rPr lang="fr-FR" sz="1400" b="1" u="none" strike="noStrike">
                          <a:solidFill>
                            <a:schemeClr val="tx1"/>
                          </a:solidFill>
                          <a:effectLst/>
                          <a:highlight>
                            <a:srgbClr val="00FF00"/>
                          </a:highlight>
                        </a:rPr>
                        <a:t>1 893 772 100</a:t>
                      </a:r>
                      <a:endParaRPr lang="fr-FR" sz="1400" b="1" i="0" u="none" strike="noStrike">
                        <a:solidFill>
                          <a:schemeClr val="tx1"/>
                        </a:solidFill>
                        <a:effectLst/>
                        <a:highlight>
                          <a:srgbClr val="00FF00"/>
                        </a:highlight>
                        <a:latin typeface="Arial" panose="020B0604020202020204" pitchFamily="34" charset="0"/>
                      </a:endParaRPr>
                    </a:p>
                  </a:txBody>
                  <a:tcPr marL="0" marR="0" marT="0" marB="0" anchor="b"/>
                </a:tc>
                <a:tc>
                  <a:txBody>
                    <a:bodyPr/>
                    <a:lstStyle/>
                    <a:p>
                      <a:pPr algn="r" fontAlgn="b"/>
                      <a:r>
                        <a:rPr lang="fr-FR" sz="1400" b="1" u="none" strike="noStrike" dirty="0">
                          <a:solidFill>
                            <a:schemeClr val="tx1"/>
                          </a:solidFill>
                          <a:effectLst/>
                          <a:highlight>
                            <a:srgbClr val="00FF00"/>
                          </a:highlight>
                        </a:rPr>
                        <a:t>52%</a:t>
                      </a:r>
                      <a:endParaRPr lang="fr-FR" sz="1400" b="1" i="0" u="none" strike="noStrike" dirty="0">
                        <a:solidFill>
                          <a:schemeClr val="tx1"/>
                        </a:solidFill>
                        <a:effectLst/>
                        <a:highlight>
                          <a:srgbClr val="00FF00"/>
                        </a:highligh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2814453434"/>
                  </a:ext>
                </a:extLst>
              </a:tr>
              <a:tr h="250202">
                <a:tc>
                  <a:txBody>
                    <a:bodyPr/>
                    <a:lstStyle/>
                    <a:p>
                      <a:pPr algn="l" fontAlgn="b"/>
                      <a:endParaRPr lang="fr-FR" sz="1400" b="1" i="0" u="none" strike="noStrike">
                        <a:effectLst/>
                        <a:latin typeface="Arial" panose="020B0604020202020204" pitchFamily="34" charset="0"/>
                      </a:endParaRPr>
                    </a:p>
                  </a:txBody>
                  <a:tcPr marL="0" marR="0" marT="0" marB="0" anchor="b"/>
                </a:tc>
                <a:tc>
                  <a:txBody>
                    <a:bodyPr/>
                    <a:lstStyle/>
                    <a:p>
                      <a:pPr algn="l" fontAlgn="b"/>
                      <a:endParaRPr lang="fr-FR" sz="1400" b="1" i="0" u="none" strike="noStrike" dirty="0">
                        <a:effectLst/>
                        <a:latin typeface="Arial" panose="020B0604020202020204" pitchFamily="34" charset="0"/>
                      </a:endParaRPr>
                    </a:p>
                  </a:txBody>
                  <a:tcPr marL="0" marR="0" marT="0" marB="0" anchor="b"/>
                </a:tc>
                <a:tc>
                  <a:txBody>
                    <a:bodyPr/>
                    <a:lstStyle/>
                    <a:p>
                      <a:pPr algn="l" fontAlgn="b"/>
                      <a:endParaRPr lang="fr-FR" sz="1400" b="1" i="0" u="none" strike="noStrike" dirty="0">
                        <a:effectLst/>
                        <a:latin typeface="Arial" panose="020B0604020202020204" pitchFamily="34" charset="0"/>
                      </a:endParaRPr>
                    </a:p>
                  </a:txBody>
                  <a:tcPr marL="0" marR="0" marT="0" marB="0" anchor="b"/>
                </a:tc>
                <a:tc vMerge="1">
                  <a:txBody>
                    <a:bodyPr/>
                    <a:lstStyle/>
                    <a:p>
                      <a:endParaRPr lang="fr-FR"/>
                    </a:p>
                  </a:txBody>
                  <a:tcPr/>
                </a:tc>
                <a:extLst>
                  <a:ext uri="{0D108BD9-81ED-4DB2-BD59-A6C34878D82A}">
                    <a16:rowId xmlns:a16="http://schemas.microsoft.com/office/drawing/2014/main" val="857220601"/>
                  </a:ext>
                </a:extLst>
              </a:tr>
            </a:tbl>
          </a:graphicData>
        </a:graphic>
      </p:graphicFrame>
      <p:pic>
        <p:nvPicPr>
          <p:cNvPr id="5" name="Image 4">
            <a:extLst>
              <a:ext uri="{FF2B5EF4-FFF2-40B4-BE49-F238E27FC236}">
                <a16:creationId xmlns:a16="http://schemas.microsoft.com/office/drawing/2014/main" id="{4EAA219B-E62A-B571-6477-D2F8CD77659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585361" y="146958"/>
            <a:ext cx="1641587" cy="950683"/>
          </a:xfrm>
          <a:prstGeom prst="rect">
            <a:avLst/>
          </a:prstGeom>
        </p:spPr>
      </p:pic>
    </p:spTree>
    <p:extLst>
      <p:ext uri="{BB962C8B-B14F-4D97-AF65-F5344CB8AC3E}">
        <p14:creationId xmlns:p14="http://schemas.microsoft.com/office/powerpoint/2010/main" val="1767387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F81A36C5-38D9-4B74-AF13-A923FC7B474A}"/>
              </a:ext>
            </a:extLst>
          </p:cNvPr>
          <p:cNvSpPr txBox="1"/>
          <p:nvPr/>
        </p:nvSpPr>
        <p:spPr>
          <a:xfrm>
            <a:off x="2354092" y="2149891"/>
            <a:ext cx="9574598" cy="1754326"/>
          </a:xfrm>
          <a:prstGeom prst="rect">
            <a:avLst/>
          </a:prstGeom>
          <a:noFill/>
        </p:spPr>
        <p:txBody>
          <a:bodyPr wrap="square" rtlCol="0">
            <a:spAutoFit/>
          </a:bodyPr>
          <a:lstStyle/>
          <a:p>
            <a:pPr marL="0" marR="0" lvl="0" indent="0" algn="ctr" defTabSz="914400" rtl="0" eaLnBrk="1" fontAlgn="auto" latinLnBrk="0" hangingPunct="1">
              <a:spcBef>
                <a:spcPts val="0"/>
              </a:spcBef>
              <a:spcAft>
                <a:spcPts val="0"/>
              </a:spcAft>
              <a:buClrTx/>
              <a:buSzTx/>
              <a:buFontTx/>
              <a:buNone/>
              <a:tabLst/>
              <a:defRPr/>
            </a:pPr>
            <a:r>
              <a:rPr kumimoji="0" lang="fr-FR" sz="3200" b="1" i="0" u="none" strike="noStrike" kern="1200" cap="none" spc="0" normalizeH="0" baseline="0" noProof="0" dirty="0">
                <a:ln>
                  <a:noFill/>
                </a:ln>
                <a:solidFill>
                  <a:srgbClr val="394180"/>
                </a:solidFill>
                <a:effectLst/>
                <a:uLnTx/>
                <a:uFillTx/>
                <a:latin typeface="Verdana" panose="020B0604030504040204" pitchFamily="34" charset="0"/>
                <a:ea typeface="Verdana" panose="020B0604030504040204" pitchFamily="34" charset="0"/>
                <a:cs typeface="Tahoma" panose="020B0604030504040204" pitchFamily="34" charset="0"/>
              </a:rPr>
              <a:t> </a:t>
            </a:r>
            <a:r>
              <a:rPr lang="fr-FR" sz="2800" b="1" dirty="0">
                <a:effectLst/>
                <a:latin typeface="Cambria" panose="02040503050406030204" pitchFamily="18" charset="0"/>
                <a:ea typeface="Cambria" panose="02040503050406030204" pitchFamily="18" charset="0"/>
                <a:cs typeface="Times New Roman" panose="02020603050405020304" pitchFamily="18" charset="0"/>
              </a:rPr>
              <a:t>Interconnexion au service de la sécurité d’approvisionnement et de la transition énergétique </a:t>
            </a:r>
          </a:p>
          <a:p>
            <a:pPr marL="0" marR="0" lvl="0" indent="0" algn="ctr" defTabSz="914400" rtl="0" eaLnBrk="1" fontAlgn="auto" latinLnBrk="0" hangingPunct="1">
              <a:spcBef>
                <a:spcPts val="0"/>
              </a:spcBef>
              <a:spcAft>
                <a:spcPts val="0"/>
              </a:spcAft>
              <a:buClrTx/>
              <a:buSzTx/>
              <a:buFontTx/>
              <a:buNone/>
              <a:tabLst/>
              <a:defRPr/>
            </a:pPr>
            <a:endParaRPr kumimoji="0" lang="fr-FR" sz="2400" b="1" i="0" u="none" strike="noStrike" kern="1200" cap="none" spc="0" normalizeH="0" baseline="0" noProof="0" dirty="0">
              <a:ln>
                <a:noFill/>
              </a:ln>
              <a:solidFill>
                <a:srgbClr val="394180"/>
              </a:solidFill>
              <a:uLnTx/>
              <a:uFillTx/>
              <a:latin typeface="Cambria" panose="02040503050406030204" pitchFamily="18" charset="0"/>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tabLst/>
              <a:defRPr/>
            </a:pPr>
            <a:r>
              <a:rPr lang="fr-FR" sz="2400" b="1" i="1" dirty="0">
                <a:solidFill>
                  <a:srgbClr val="394180"/>
                </a:solidFill>
                <a:effectLst/>
                <a:latin typeface="Cambria" panose="02040503050406030204" pitchFamily="18" charset="0"/>
                <a:ea typeface="+mn-ea"/>
                <a:cs typeface="Times New Roman" panose="02020603050405020304" pitchFamily="18" charset="0"/>
              </a:rPr>
              <a:t>Avantages des interconnexions : le cas du Bénin</a:t>
            </a:r>
            <a:endParaRPr kumimoji="0" lang="en-US" sz="2400" b="1" i="1" u="none" strike="noStrike" kern="1200" cap="none" spc="0" normalizeH="0" baseline="0" noProof="0" dirty="0">
              <a:ln>
                <a:noFill/>
              </a:ln>
              <a:solidFill>
                <a:srgbClr val="394180"/>
              </a:solidFill>
              <a:effectLst/>
              <a:uLnTx/>
              <a:uFillTx/>
              <a:latin typeface="Cairo" panose="00000500000000000000" pitchFamily="2" charset="-78"/>
              <a:ea typeface="+mn-ea"/>
              <a:cs typeface="Cairo" panose="00000500000000000000" pitchFamily="2" charset="-78"/>
            </a:endParaRPr>
          </a:p>
        </p:txBody>
      </p:sp>
      <p:sp>
        <p:nvSpPr>
          <p:cNvPr id="2" name="ZoneTexte 1">
            <a:extLst>
              <a:ext uri="{FF2B5EF4-FFF2-40B4-BE49-F238E27FC236}">
                <a16:creationId xmlns:a16="http://schemas.microsoft.com/office/drawing/2014/main" id="{35C79A2A-4B42-4779-BACB-E0B74242417D}"/>
              </a:ext>
            </a:extLst>
          </p:cNvPr>
          <p:cNvSpPr txBox="1"/>
          <p:nvPr/>
        </p:nvSpPr>
        <p:spPr>
          <a:xfrm>
            <a:off x="0" y="6362700"/>
            <a:ext cx="1219200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i="0" u="none" strike="noStrike" kern="1200" cap="none" spc="0" normalizeH="0" baseline="0" dirty="0">
                <a:ln>
                  <a:noFill/>
                </a:ln>
                <a:solidFill>
                  <a:srgbClr val="394180"/>
                </a:solidFill>
                <a:effectLst/>
                <a:uLnTx/>
                <a:uFillTx/>
                <a:latin typeface="Verdana" panose="020B0604030504040204" pitchFamily="34" charset="0"/>
                <a:ea typeface="Verdana" panose="020B0604030504040204" pitchFamily="34" charset="0"/>
                <a:cs typeface="Cairo" panose="00000500000000000000" pitchFamily="2" charset="-78"/>
              </a:rPr>
              <a:t>Novembre </a:t>
            </a:r>
            <a:r>
              <a:rPr kumimoji="0" lang="en-US" sz="1600" i="0" u="none" strike="noStrike" kern="1200" cap="none" spc="0" normalizeH="0" baseline="0" noProof="0" dirty="0">
                <a:ln>
                  <a:noFill/>
                </a:ln>
                <a:solidFill>
                  <a:srgbClr val="394180"/>
                </a:solidFill>
                <a:effectLst/>
                <a:uLnTx/>
                <a:uFillTx/>
                <a:latin typeface="Verdana" panose="020B0604030504040204" pitchFamily="34" charset="0"/>
                <a:ea typeface="Verdana" panose="020B0604030504040204" pitchFamily="34" charset="0"/>
                <a:cs typeface="Cairo" panose="00000500000000000000" pitchFamily="2" charset="-78"/>
              </a:rPr>
              <a:t>2023</a:t>
            </a:r>
          </a:p>
        </p:txBody>
      </p:sp>
      <p:pic>
        <p:nvPicPr>
          <p:cNvPr id="7" name="Picture 2">
            <a:extLst>
              <a:ext uri="{FF2B5EF4-FFF2-40B4-BE49-F238E27FC236}">
                <a16:creationId xmlns:a16="http://schemas.microsoft.com/office/drawing/2014/main" id="{2EE5B31D-5494-4104-B391-FF7D094A3AA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 r="76292" b="-6956"/>
          <a:stretch/>
        </p:blipFill>
        <p:spPr bwMode="auto">
          <a:xfrm>
            <a:off x="418677" y="1875524"/>
            <a:ext cx="1632641" cy="1810651"/>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E0541DCC-2333-BF2D-09DD-48572DC78027}"/>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632496" y="193490"/>
            <a:ext cx="1641587" cy="950683"/>
          </a:xfrm>
          <a:prstGeom prst="rect">
            <a:avLst/>
          </a:prstGeom>
        </p:spPr>
      </p:pic>
      <p:sp>
        <p:nvSpPr>
          <p:cNvPr id="6" name="ZoneTexte 5">
            <a:extLst>
              <a:ext uri="{FF2B5EF4-FFF2-40B4-BE49-F238E27FC236}">
                <a16:creationId xmlns:a16="http://schemas.microsoft.com/office/drawing/2014/main" id="{381FCDBF-B7A8-E3F0-4A72-65D090500041}"/>
              </a:ext>
            </a:extLst>
          </p:cNvPr>
          <p:cNvSpPr txBox="1"/>
          <p:nvPr/>
        </p:nvSpPr>
        <p:spPr>
          <a:xfrm>
            <a:off x="5178083" y="3820698"/>
            <a:ext cx="6096000" cy="2073901"/>
          </a:xfrm>
          <a:prstGeom prst="rect">
            <a:avLst/>
          </a:prstGeom>
          <a:noFill/>
        </p:spPr>
        <p:txBody>
          <a:bodyPr wrap="square">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endParaRPr kumimoji="0" lang="fr-FR" sz="1800" b="1" i="0" u="none" strike="noStrike" kern="1200" cap="none" spc="0" normalizeH="0" baseline="0" dirty="0">
              <a:ln>
                <a:noFill/>
              </a:ln>
              <a:solidFill>
                <a:srgbClr val="394180"/>
              </a:solidFill>
              <a:effectLst/>
              <a:uLnTx/>
              <a:uFillTx/>
              <a:latin typeface="Verdana" panose="020B0604030504040204" pitchFamily="34" charset="0"/>
              <a:ea typeface="Verdana" panose="020B0604030504040204" pitchFamily="34" charset="0"/>
              <a:cs typeface="Cairo" panose="00000500000000000000" pitchFamily="2" charset="-78"/>
            </a:endParaRPr>
          </a:p>
          <a:p>
            <a:pPr marL="0" marR="0" lvl="0" indent="0" algn="r" defTabSz="914400" rtl="0" eaLnBrk="1" fontAlgn="auto" latinLnBrk="0" hangingPunct="1">
              <a:lnSpc>
                <a:spcPct val="150000"/>
              </a:lnSpc>
              <a:spcBef>
                <a:spcPts val="0"/>
              </a:spcBef>
              <a:spcAft>
                <a:spcPts val="0"/>
              </a:spcAft>
              <a:buClrTx/>
              <a:buSzTx/>
              <a:buFontTx/>
              <a:buNone/>
              <a:tabLst/>
              <a:defRPr/>
            </a:pPr>
            <a:endParaRPr lang="fr-FR" b="1" dirty="0">
              <a:solidFill>
                <a:srgbClr val="394180"/>
              </a:solidFill>
              <a:latin typeface="Verdana" panose="020B0604030504040204" pitchFamily="34" charset="0"/>
              <a:ea typeface="Verdana" panose="020B0604030504040204" pitchFamily="34" charset="0"/>
              <a:cs typeface="Cairo" panose="00000500000000000000" pitchFamily="2" charset="-78"/>
            </a:endParaRPr>
          </a:p>
          <a:p>
            <a:pPr marL="0" marR="0" lvl="0" indent="0" algn="r" defTabSz="914400" rtl="0" eaLnBrk="1" fontAlgn="auto" latinLnBrk="0" hangingPunct="1">
              <a:lnSpc>
                <a:spcPct val="150000"/>
              </a:lnSpc>
              <a:spcBef>
                <a:spcPts val="0"/>
              </a:spcBef>
              <a:spcAft>
                <a:spcPts val="0"/>
              </a:spcAft>
              <a:buClrTx/>
              <a:buSzTx/>
              <a:buFontTx/>
              <a:buNone/>
              <a:tabLst/>
              <a:defRPr/>
            </a:pPr>
            <a:r>
              <a:rPr kumimoji="0" lang="fr-FR" sz="1800" b="1" i="0" u="none" strike="noStrike" kern="1200" cap="none" spc="0" normalizeH="0" baseline="0" dirty="0">
                <a:ln>
                  <a:noFill/>
                </a:ln>
                <a:solidFill>
                  <a:srgbClr val="394180"/>
                </a:solidFill>
                <a:effectLst/>
                <a:uLnTx/>
                <a:uFillTx/>
                <a:latin typeface="Verdana" panose="020B0604030504040204" pitchFamily="34" charset="0"/>
                <a:ea typeface="Verdana" panose="020B0604030504040204" pitchFamily="34" charset="0"/>
                <a:cs typeface="Cairo" panose="00000500000000000000" pitchFamily="2" charset="-78"/>
              </a:rPr>
              <a:t>Présenté</a:t>
            </a:r>
            <a:r>
              <a:rPr kumimoji="0" lang="en-US" sz="1800" b="1" i="0" u="none" strike="noStrike" kern="1200" cap="none" spc="0" normalizeH="0" baseline="0" noProof="0" dirty="0">
                <a:ln>
                  <a:noFill/>
                </a:ln>
                <a:solidFill>
                  <a:srgbClr val="394180"/>
                </a:solidFill>
                <a:effectLst/>
                <a:uLnTx/>
                <a:uFillTx/>
                <a:latin typeface="Verdana" panose="020B0604030504040204" pitchFamily="34" charset="0"/>
                <a:ea typeface="Verdana" panose="020B0604030504040204" pitchFamily="34" charset="0"/>
                <a:cs typeface="Cairo" panose="00000500000000000000" pitchFamily="2" charset="-78"/>
              </a:rPr>
              <a:t> par </a:t>
            </a:r>
          </a:p>
          <a:p>
            <a:pPr marL="0" marR="0" lvl="0" indent="0" algn="r" defTabSz="914400" rtl="0" eaLnBrk="1" fontAlgn="auto" latinLnBrk="0" hangingPunct="1">
              <a:lnSpc>
                <a:spcPct val="15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394180"/>
                </a:solidFill>
                <a:effectLst/>
                <a:uLnTx/>
                <a:uFillTx/>
                <a:latin typeface="Verdana" panose="020B0604030504040204" pitchFamily="34" charset="0"/>
                <a:ea typeface="Verdana" panose="020B0604030504040204" pitchFamily="34" charset="0"/>
                <a:cs typeface="Cairo" panose="00000500000000000000" pitchFamily="2" charset="-78"/>
              </a:rPr>
              <a:t>Gbêdonougbo</a:t>
            </a:r>
            <a:r>
              <a:rPr kumimoji="0" lang="en-US" sz="1800" b="0" i="0" u="none" strike="noStrike" kern="1200" cap="none" spc="0" normalizeH="0" baseline="0" noProof="0" dirty="0">
                <a:ln>
                  <a:noFill/>
                </a:ln>
                <a:solidFill>
                  <a:srgbClr val="394180"/>
                </a:solidFill>
                <a:effectLst/>
                <a:uLnTx/>
                <a:uFillTx/>
                <a:latin typeface="Verdana" panose="020B0604030504040204" pitchFamily="34" charset="0"/>
                <a:ea typeface="Verdana" panose="020B0604030504040204" pitchFamily="34" charset="0"/>
                <a:cs typeface="Cairo" panose="00000500000000000000" pitchFamily="2" charset="-78"/>
              </a:rPr>
              <a:t> Claude GBAGUIDI</a:t>
            </a:r>
          </a:p>
          <a:p>
            <a:pPr marL="0" marR="0" lvl="0" indent="0" algn="r" defTabSz="914400" rtl="0" eaLnBrk="1" fontAlgn="auto" latinLnBrk="0" hangingPunct="1">
              <a:lnSpc>
                <a:spcPct val="15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3EAB55"/>
                </a:solidFill>
                <a:effectLst/>
                <a:uLnTx/>
                <a:uFillTx/>
                <a:latin typeface="Verdana" panose="020B0604030504040204" pitchFamily="34" charset="0"/>
                <a:ea typeface="Verdana" panose="020B0604030504040204" pitchFamily="34" charset="0"/>
                <a:cs typeface="Cairo" panose="00000500000000000000" pitchFamily="2" charset="-78"/>
              </a:rPr>
              <a:t>PRESIDENT</a:t>
            </a:r>
            <a:endParaRPr kumimoji="0" lang="en-US" sz="1600" b="1" i="0" u="none" strike="noStrike" kern="1200" cap="none" spc="0" normalizeH="0" baseline="0" noProof="0" dirty="0">
              <a:ln>
                <a:noFill/>
              </a:ln>
              <a:solidFill>
                <a:srgbClr val="3EAB55"/>
              </a:solidFill>
              <a:effectLst/>
              <a:uLnTx/>
              <a:uFillTx/>
              <a:latin typeface="Verdana" panose="020B0604030504040204" pitchFamily="34" charset="0"/>
              <a:ea typeface="Verdana" panose="020B0604030504040204" pitchFamily="34" charset="0"/>
              <a:cs typeface="Cairo" panose="00000500000000000000" pitchFamily="2" charset="-78"/>
            </a:endParaRPr>
          </a:p>
        </p:txBody>
      </p:sp>
    </p:spTree>
    <p:extLst>
      <p:ext uri="{BB962C8B-B14F-4D97-AF65-F5344CB8AC3E}">
        <p14:creationId xmlns:p14="http://schemas.microsoft.com/office/powerpoint/2010/main" val="2873432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A65BB6A-340D-E80D-5EC2-D9253E590C92}"/>
              </a:ext>
            </a:extLst>
          </p:cNvPr>
          <p:cNvSpPr txBox="1"/>
          <p:nvPr/>
        </p:nvSpPr>
        <p:spPr>
          <a:xfrm>
            <a:off x="1662906" y="1419226"/>
            <a:ext cx="8866188" cy="3677353"/>
          </a:xfrm>
          <a:prstGeom prst="rect">
            <a:avLst/>
          </a:prstGeom>
          <a:noFill/>
        </p:spPr>
        <p:txBody>
          <a:bodyPr>
            <a:spAutoFit/>
          </a:bodyPr>
          <a:lstStyle/>
          <a:p>
            <a:pPr marL="342900" indent="-342900" algn="just">
              <a:lnSpc>
                <a:spcPct val="130000"/>
              </a:lnSpc>
              <a:spcBef>
                <a:spcPct val="20000"/>
              </a:spcBef>
              <a:buFont typeface="Wingdings" panose="05000000000000000000" pitchFamily="2" charset="2"/>
              <a:buChar char="Ø"/>
              <a:defRPr/>
            </a:pPr>
            <a:r>
              <a:rPr lang="en-US" sz="2000" b="1" dirty="0" err="1">
                <a:latin typeface="Book Antiqua" panose="02040602050305030304" pitchFamily="18" charset="0"/>
              </a:rPr>
              <a:t>Capacité</a:t>
            </a:r>
            <a:r>
              <a:rPr lang="en-US" sz="2000" b="1" dirty="0">
                <a:latin typeface="Book Antiqua" panose="02040602050305030304" pitchFamily="18" charset="0"/>
              </a:rPr>
              <a:t> </a:t>
            </a:r>
            <a:r>
              <a:rPr lang="en-US" sz="2000" b="1" dirty="0" err="1">
                <a:latin typeface="Book Antiqua" panose="02040602050305030304" pitchFamily="18" charset="0"/>
              </a:rPr>
              <a:t>inadéquate</a:t>
            </a:r>
            <a:r>
              <a:rPr lang="en-US" sz="2000" b="1" dirty="0">
                <a:latin typeface="Book Antiqua" panose="02040602050305030304" pitchFamily="18" charset="0"/>
              </a:rPr>
              <a:t> de production et de transport </a:t>
            </a:r>
            <a:r>
              <a:rPr lang="en-US" sz="2000" b="1" dirty="0" err="1">
                <a:latin typeface="Book Antiqua" panose="02040602050305030304" pitchFamily="18" charset="0"/>
              </a:rPr>
              <a:t>limitant</a:t>
            </a:r>
            <a:r>
              <a:rPr lang="en-US" sz="2000" b="1" dirty="0">
                <a:latin typeface="Book Antiqua" panose="02040602050305030304" pitchFamily="18" charset="0"/>
              </a:rPr>
              <a:t> les </a:t>
            </a:r>
            <a:r>
              <a:rPr lang="en-US" sz="2000" b="1" dirty="0" err="1">
                <a:latin typeface="Book Antiqua" panose="02040602050305030304" pitchFamily="18" charset="0"/>
              </a:rPr>
              <a:t>avantages</a:t>
            </a:r>
            <a:r>
              <a:rPr lang="en-US" sz="2000" b="1" dirty="0">
                <a:latin typeface="Book Antiqua" panose="02040602050305030304" pitchFamily="18" charset="0"/>
              </a:rPr>
              <a:t> des </a:t>
            </a:r>
            <a:r>
              <a:rPr lang="en-US" sz="2000" b="1" dirty="0" err="1">
                <a:latin typeface="Book Antiqua" panose="02040602050305030304" pitchFamily="18" charset="0"/>
              </a:rPr>
              <a:t>lignes</a:t>
            </a:r>
            <a:r>
              <a:rPr lang="en-US" sz="2000" b="1" dirty="0">
                <a:latin typeface="Book Antiqua" panose="02040602050305030304" pitchFamily="18" charset="0"/>
              </a:rPr>
              <a:t> </a:t>
            </a:r>
            <a:r>
              <a:rPr lang="en-US" sz="2000" b="1" dirty="0" err="1">
                <a:latin typeface="Book Antiqua" panose="02040602050305030304" pitchFamily="18" charset="0"/>
              </a:rPr>
              <a:t>d’interconnexion</a:t>
            </a:r>
            <a:r>
              <a:rPr lang="en-US" sz="2000" b="1" dirty="0">
                <a:latin typeface="Book Antiqua" panose="02040602050305030304" pitchFamily="18" charset="0"/>
              </a:rPr>
              <a:t>;</a:t>
            </a:r>
          </a:p>
          <a:p>
            <a:pPr marL="342900" indent="-342900" algn="just">
              <a:lnSpc>
                <a:spcPct val="130000"/>
              </a:lnSpc>
              <a:spcBef>
                <a:spcPct val="20000"/>
              </a:spcBef>
              <a:buFont typeface="Wingdings" panose="05000000000000000000" pitchFamily="2" charset="2"/>
              <a:buChar char="Ø"/>
              <a:defRPr/>
            </a:pPr>
            <a:endParaRPr lang="en-US" sz="500" b="1" dirty="0">
              <a:latin typeface="Book Antiqua" panose="02040602050305030304" pitchFamily="18" charset="0"/>
            </a:endParaRPr>
          </a:p>
          <a:p>
            <a:pPr marL="342900" indent="-342900" algn="just">
              <a:lnSpc>
                <a:spcPct val="130000"/>
              </a:lnSpc>
              <a:spcBef>
                <a:spcPct val="20000"/>
              </a:spcBef>
              <a:buFont typeface="Wingdings" panose="05000000000000000000" pitchFamily="2" charset="2"/>
              <a:buChar char="Ø"/>
              <a:defRPr/>
            </a:pPr>
            <a:r>
              <a:rPr lang="en-US" sz="2000" b="1" dirty="0" err="1">
                <a:latin typeface="Book Antiqua" panose="02040602050305030304" pitchFamily="18" charset="0"/>
              </a:rPr>
              <a:t>Indisponibilité</a:t>
            </a:r>
            <a:r>
              <a:rPr lang="en-US" sz="2000" b="1" dirty="0">
                <a:latin typeface="Book Antiqua" panose="02040602050305030304" pitchFamily="18" charset="0"/>
              </a:rPr>
              <a:t> de la </a:t>
            </a:r>
            <a:r>
              <a:rPr lang="en-US" sz="2000" b="1" dirty="0" err="1">
                <a:latin typeface="Book Antiqua" panose="02040602050305030304" pitchFamily="18" charset="0"/>
              </a:rPr>
              <a:t>fourniture</a:t>
            </a:r>
            <a:r>
              <a:rPr lang="en-US" sz="2000" b="1" dirty="0">
                <a:latin typeface="Book Antiqua" panose="02040602050305030304" pitchFamily="18" charset="0"/>
              </a:rPr>
              <a:t> de </a:t>
            </a:r>
            <a:r>
              <a:rPr lang="en-US" sz="2000" b="1" dirty="0" err="1">
                <a:latin typeface="Book Antiqua" panose="02040602050305030304" pitchFamily="18" charset="0"/>
              </a:rPr>
              <a:t>gaz</a:t>
            </a:r>
            <a:r>
              <a:rPr lang="en-US" sz="2000" b="1" dirty="0">
                <a:latin typeface="Book Antiqua" panose="02040602050305030304" pitchFamily="18" charset="0"/>
              </a:rPr>
              <a:t> et </a:t>
            </a:r>
            <a:r>
              <a:rPr lang="en-US" sz="2000" b="1" dirty="0" err="1">
                <a:latin typeface="Book Antiqua" panose="02040602050305030304" pitchFamily="18" charset="0"/>
              </a:rPr>
              <a:t>coût</a:t>
            </a:r>
            <a:r>
              <a:rPr lang="en-US" sz="2000" b="1" dirty="0">
                <a:latin typeface="Book Antiqua" panose="02040602050305030304" pitchFamily="18" charset="0"/>
              </a:rPr>
              <a:t> </a:t>
            </a:r>
            <a:r>
              <a:rPr lang="en-US" sz="2000" b="1" dirty="0" err="1">
                <a:latin typeface="Book Antiqua" panose="02040602050305030304" pitchFamily="18" charset="0"/>
              </a:rPr>
              <a:t>élevé</a:t>
            </a:r>
            <a:r>
              <a:rPr lang="en-US" sz="2000" b="1" dirty="0">
                <a:latin typeface="Book Antiqua" panose="02040602050305030304" pitchFamily="18" charset="0"/>
              </a:rPr>
              <a:t> </a:t>
            </a:r>
            <a:r>
              <a:rPr lang="en-US" sz="2000" b="1" dirty="0" err="1">
                <a:latin typeface="Book Antiqua" panose="02040602050305030304" pitchFamily="18" charset="0"/>
              </a:rPr>
              <a:t>d’achat</a:t>
            </a:r>
            <a:r>
              <a:rPr lang="en-US" sz="2000" b="1" dirty="0">
                <a:latin typeface="Book Antiqua" panose="02040602050305030304" pitchFamily="18" charset="0"/>
              </a:rPr>
              <a:t> de combustibles </a:t>
            </a:r>
            <a:r>
              <a:rPr lang="en-US" sz="2000" b="1" dirty="0" err="1">
                <a:latin typeface="Book Antiqua" panose="02040602050305030304" pitchFamily="18" charset="0"/>
              </a:rPr>
              <a:t>alternatifs</a:t>
            </a:r>
            <a:r>
              <a:rPr lang="en-US" sz="2000" b="1" dirty="0">
                <a:latin typeface="Book Antiqua" panose="02040602050305030304" pitchFamily="18" charset="0"/>
              </a:rPr>
              <a:t>;</a:t>
            </a:r>
            <a:endParaRPr lang="en-US" sz="500" b="1" dirty="0">
              <a:latin typeface="Book Antiqua" panose="02040602050305030304" pitchFamily="18" charset="0"/>
            </a:endParaRPr>
          </a:p>
          <a:p>
            <a:pPr marL="342900" indent="-342900" algn="just">
              <a:lnSpc>
                <a:spcPct val="130000"/>
              </a:lnSpc>
              <a:spcBef>
                <a:spcPct val="20000"/>
              </a:spcBef>
              <a:buFont typeface="Wingdings" panose="05000000000000000000" pitchFamily="2" charset="2"/>
              <a:buChar char="Ø"/>
              <a:defRPr/>
            </a:pPr>
            <a:r>
              <a:rPr lang="en-US" sz="2000" b="1" dirty="0">
                <a:latin typeface="Book Antiqua" panose="02040602050305030304" pitchFamily="18" charset="0"/>
              </a:rPr>
              <a:t>Les questions relatives à la </a:t>
            </a:r>
            <a:r>
              <a:rPr lang="en-US" sz="2000" b="1" dirty="0" err="1">
                <a:latin typeface="Book Antiqua" panose="02040602050305030304" pitchFamily="18" charset="0"/>
              </a:rPr>
              <a:t>synchronisation</a:t>
            </a:r>
            <a:r>
              <a:rPr lang="en-US" sz="2000" b="1" dirty="0">
                <a:latin typeface="Book Antiqua" panose="02040602050305030304" pitchFamily="18" charset="0"/>
              </a:rPr>
              <a:t> entre </a:t>
            </a:r>
            <a:r>
              <a:rPr lang="en-US" sz="2000" b="1" dirty="0" err="1">
                <a:latin typeface="Book Antiqua" panose="02040602050305030304" pitchFamily="18" charset="0"/>
              </a:rPr>
              <a:t>certains</a:t>
            </a:r>
            <a:r>
              <a:rPr lang="en-US" sz="2000" b="1" dirty="0">
                <a:latin typeface="Book Antiqua" panose="02040602050305030304" pitchFamily="18" charset="0"/>
              </a:rPr>
              <a:t> </a:t>
            </a:r>
            <a:r>
              <a:rPr lang="en-US" sz="2000" b="1" dirty="0" err="1">
                <a:latin typeface="Book Antiqua" panose="02040602050305030304" pitchFamily="18" charset="0"/>
              </a:rPr>
              <a:t>Réseaux</a:t>
            </a:r>
            <a:r>
              <a:rPr lang="en-US" sz="2000" b="1" dirty="0">
                <a:latin typeface="Book Antiqua" panose="02040602050305030304" pitchFamily="18" charset="0"/>
              </a:rPr>
              <a:t> </a:t>
            </a:r>
            <a:r>
              <a:rPr lang="en-US" sz="2000" b="1" dirty="0" err="1">
                <a:latin typeface="Book Antiqua" panose="02040602050305030304" pitchFamily="18" charset="0"/>
              </a:rPr>
              <a:t>Electriques</a:t>
            </a:r>
            <a:r>
              <a:rPr lang="en-US" sz="2000" b="1" dirty="0">
                <a:latin typeface="Book Antiqua" panose="02040602050305030304" pitchFamily="18" charset="0"/>
              </a:rPr>
              <a:t> (</a:t>
            </a:r>
            <a:r>
              <a:rPr lang="en-US" sz="2000" b="1" dirty="0" err="1">
                <a:latin typeface="Book Antiqua" panose="02040602050305030304" pitchFamily="18" charset="0"/>
              </a:rPr>
              <a:t>Système</a:t>
            </a:r>
            <a:r>
              <a:rPr lang="en-US" sz="2000" b="1" dirty="0">
                <a:latin typeface="Book Antiqua" panose="02040602050305030304" pitchFamily="18" charset="0"/>
              </a:rPr>
              <a:t> </a:t>
            </a:r>
            <a:r>
              <a:rPr lang="en-US" sz="2000" b="1" dirty="0" err="1">
                <a:latin typeface="Book Antiqua" panose="02040602050305030304" pitchFamily="18" charset="0"/>
              </a:rPr>
              <a:t>électrique</a:t>
            </a:r>
            <a:r>
              <a:rPr lang="en-US" sz="2000" b="1" dirty="0">
                <a:latin typeface="Book Antiqua" panose="02040602050305030304" pitchFamily="18" charset="0"/>
              </a:rPr>
              <a:t> </a:t>
            </a:r>
            <a:r>
              <a:rPr lang="en-US" sz="2000" b="1" dirty="0" err="1">
                <a:latin typeface="Book Antiqua" panose="02040602050305030304" pitchFamily="18" charset="0"/>
              </a:rPr>
              <a:t>Nigéria-République</a:t>
            </a:r>
            <a:r>
              <a:rPr lang="en-US" sz="2000" b="1" dirty="0">
                <a:latin typeface="Book Antiqua" panose="02040602050305030304" pitchFamily="18" charset="0"/>
              </a:rPr>
              <a:t> du </a:t>
            </a:r>
            <a:r>
              <a:rPr lang="en-US" sz="2000" b="1" dirty="0" err="1">
                <a:latin typeface="Book Antiqua" panose="02040602050305030304" pitchFamily="18" charset="0"/>
              </a:rPr>
              <a:t>Bénin</a:t>
            </a:r>
            <a:r>
              <a:rPr lang="en-US" sz="2000" b="1" dirty="0">
                <a:latin typeface="Book Antiqua" panose="02040602050305030304" pitchFamily="18" charset="0"/>
              </a:rPr>
              <a:t>, Ghana, Côte d’Ivoire-Mali);</a:t>
            </a:r>
          </a:p>
          <a:p>
            <a:pPr marL="342900" indent="-342900" algn="just">
              <a:lnSpc>
                <a:spcPct val="130000"/>
              </a:lnSpc>
              <a:spcBef>
                <a:spcPct val="20000"/>
              </a:spcBef>
              <a:buFont typeface="Wingdings" panose="05000000000000000000" pitchFamily="2" charset="2"/>
              <a:buChar char="Ø"/>
              <a:defRPr/>
            </a:pPr>
            <a:endParaRPr lang="en-US" sz="500" b="1" dirty="0">
              <a:latin typeface="Book Antiqua" panose="02040602050305030304" pitchFamily="18" charset="0"/>
            </a:endParaRPr>
          </a:p>
          <a:p>
            <a:pPr algn="just" eaLnBrk="1" hangingPunct="1">
              <a:lnSpc>
                <a:spcPct val="130000"/>
              </a:lnSpc>
              <a:spcBef>
                <a:spcPct val="20000"/>
              </a:spcBef>
              <a:defRPr/>
            </a:pPr>
            <a:endParaRPr lang="en-US" sz="2000" b="1" dirty="0">
              <a:latin typeface="Book Antiqua" panose="02040602050305030304" pitchFamily="18" charset="0"/>
            </a:endParaRPr>
          </a:p>
        </p:txBody>
      </p:sp>
      <p:sp>
        <p:nvSpPr>
          <p:cNvPr id="34819" name="Title 1">
            <a:extLst>
              <a:ext uri="{FF2B5EF4-FFF2-40B4-BE49-F238E27FC236}">
                <a16:creationId xmlns:a16="http://schemas.microsoft.com/office/drawing/2014/main" id="{D89E1ABA-52C6-3DC4-3083-414796D873FC}"/>
              </a:ext>
            </a:extLst>
          </p:cNvPr>
          <p:cNvSpPr txBox="1">
            <a:spLocks/>
          </p:cNvSpPr>
          <p:nvPr/>
        </p:nvSpPr>
        <p:spPr bwMode="auto">
          <a:xfrm>
            <a:off x="4057651" y="76200"/>
            <a:ext cx="39465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346" tIns="44173" rIns="88346" bIns="44173" anchor="b"/>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algn="ctr" eaLnBrk="1" hangingPunct="1">
              <a:spcBef>
                <a:spcPct val="0"/>
              </a:spcBef>
              <a:buClrTx/>
              <a:buSzTx/>
              <a:buFontTx/>
              <a:buNone/>
            </a:pPr>
            <a:r>
              <a:rPr lang="fr-FR" altLang="fr-FR" sz="3200" b="1" dirty="0">
                <a:solidFill>
                  <a:schemeClr val="tx1"/>
                </a:solidFill>
                <a:latin typeface="Segoe UI Black" panose="020F0502020204030204" pitchFamily="34" charset="0"/>
              </a:rPr>
              <a:t>4.	DEFIS</a:t>
            </a:r>
            <a:r>
              <a:rPr lang="fr-FR" altLang="fr-FR" sz="3200" b="1" dirty="0">
                <a:solidFill>
                  <a:srgbClr val="FF6600"/>
                </a:solidFill>
                <a:latin typeface="Segoe UI Black" panose="020F0502020204030204" pitchFamily="34" charset="0"/>
              </a:rPr>
              <a:t> </a:t>
            </a:r>
          </a:p>
        </p:txBody>
      </p:sp>
      <p:pic>
        <p:nvPicPr>
          <p:cNvPr id="3" name="Image 2">
            <a:extLst>
              <a:ext uri="{FF2B5EF4-FFF2-40B4-BE49-F238E27FC236}">
                <a16:creationId xmlns:a16="http://schemas.microsoft.com/office/drawing/2014/main" id="{978CBC94-DCCD-E0F5-7597-9675949851DD}"/>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585361" y="146958"/>
            <a:ext cx="1641587" cy="95068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A65BB6A-340D-E80D-5EC2-D9253E590C92}"/>
              </a:ext>
            </a:extLst>
          </p:cNvPr>
          <p:cNvSpPr txBox="1"/>
          <p:nvPr/>
        </p:nvSpPr>
        <p:spPr>
          <a:xfrm>
            <a:off x="1597025" y="990601"/>
            <a:ext cx="8866188" cy="5833328"/>
          </a:xfrm>
          <a:prstGeom prst="rect">
            <a:avLst/>
          </a:prstGeom>
          <a:noFill/>
        </p:spPr>
        <p:txBody>
          <a:bodyPr>
            <a:spAutoFit/>
          </a:bodyPr>
          <a:lstStyle/>
          <a:p>
            <a:pPr algn="just" eaLnBrk="1" hangingPunct="1">
              <a:lnSpc>
                <a:spcPct val="130000"/>
              </a:lnSpc>
              <a:spcBef>
                <a:spcPct val="20000"/>
              </a:spcBef>
              <a:defRPr/>
            </a:pPr>
            <a:r>
              <a:rPr lang="fr-FR" sz="1600" b="1" dirty="0">
                <a:latin typeface="Book Antiqua" panose="02040602050305030304" pitchFamily="18" charset="0"/>
                <a:cs typeface="+mn-cs"/>
              </a:rPr>
              <a:t>Aujourd’hui l’appartenance du Togo et du Bénin à l’EEEOA (WAPP) offre plusieurs opportunités à savoir: </a:t>
            </a:r>
          </a:p>
          <a:p>
            <a:pPr marL="342900" indent="-342900" algn="just" eaLnBrk="1" hangingPunct="1">
              <a:lnSpc>
                <a:spcPct val="130000"/>
              </a:lnSpc>
              <a:spcBef>
                <a:spcPct val="20000"/>
              </a:spcBef>
              <a:buFont typeface="Wingdings" panose="05000000000000000000" pitchFamily="2" charset="2"/>
              <a:buChar char="Ø"/>
              <a:tabLst>
                <a:tab pos="1703388" algn="l"/>
              </a:tabLst>
              <a:defRPr/>
            </a:pPr>
            <a:r>
              <a:rPr lang="fr-FR" sz="1600" b="1" dirty="0">
                <a:latin typeface="Book Antiqua" panose="02040602050305030304" pitchFamily="18" charset="0"/>
                <a:cs typeface="+mn-cs"/>
              </a:rPr>
              <a:t>Optimisation des ressources de production;</a:t>
            </a:r>
          </a:p>
          <a:p>
            <a:pPr marL="342900" indent="-342900" algn="just" eaLnBrk="1" hangingPunct="1">
              <a:lnSpc>
                <a:spcPct val="130000"/>
              </a:lnSpc>
              <a:spcBef>
                <a:spcPct val="20000"/>
              </a:spcBef>
              <a:buFont typeface="Wingdings" panose="05000000000000000000" pitchFamily="2" charset="2"/>
              <a:buChar char="Ø"/>
              <a:tabLst>
                <a:tab pos="1703388" algn="l"/>
              </a:tabLst>
              <a:defRPr/>
            </a:pPr>
            <a:r>
              <a:rPr lang="fr-FR" sz="1600" b="1" dirty="0">
                <a:latin typeface="Book Antiqua" panose="02040602050305030304" pitchFamily="18" charset="0"/>
                <a:cs typeface="+mn-cs"/>
              </a:rPr>
              <a:t>Sécurité d’Approvisionnement améliorée grâce à l’assistance mutuelle;</a:t>
            </a:r>
          </a:p>
          <a:p>
            <a:pPr marL="342900" indent="-342900" algn="just" eaLnBrk="1" hangingPunct="1">
              <a:lnSpc>
                <a:spcPct val="130000"/>
              </a:lnSpc>
              <a:spcBef>
                <a:spcPct val="20000"/>
              </a:spcBef>
              <a:buFont typeface="Wingdings" panose="05000000000000000000" pitchFamily="2" charset="2"/>
              <a:buChar char="Ø"/>
              <a:tabLst>
                <a:tab pos="1703388" algn="l"/>
              </a:tabLst>
              <a:defRPr/>
            </a:pPr>
            <a:r>
              <a:rPr lang="fr-FR" sz="1600" b="1" dirty="0">
                <a:latin typeface="Book Antiqua" panose="02040602050305030304" pitchFamily="18" charset="0"/>
                <a:cs typeface="+mn-cs"/>
              </a:rPr>
              <a:t>Fiabilité du système électrique améliorée avec des possibilités de partage de réserves</a:t>
            </a:r>
          </a:p>
          <a:p>
            <a:pPr marL="342900" indent="-342900" algn="just" eaLnBrk="1" hangingPunct="1">
              <a:lnSpc>
                <a:spcPct val="130000"/>
              </a:lnSpc>
              <a:spcBef>
                <a:spcPct val="20000"/>
              </a:spcBef>
              <a:buFont typeface="Wingdings" panose="05000000000000000000" pitchFamily="2" charset="2"/>
              <a:buChar char="Ø"/>
              <a:tabLst>
                <a:tab pos="1703388" algn="l"/>
              </a:tabLst>
              <a:defRPr/>
            </a:pPr>
            <a:r>
              <a:rPr lang="fr-FR" sz="1600" b="1" dirty="0">
                <a:latin typeface="Book Antiqua" panose="02040602050305030304" pitchFamily="18" charset="0"/>
                <a:cs typeface="+mn-cs"/>
              </a:rPr>
              <a:t>Accroissement des échanges transfrontaliers d’électricité etc.</a:t>
            </a:r>
          </a:p>
          <a:p>
            <a:pPr marL="342900" indent="-342900" algn="just" eaLnBrk="1" hangingPunct="1">
              <a:lnSpc>
                <a:spcPct val="130000"/>
              </a:lnSpc>
              <a:spcBef>
                <a:spcPct val="20000"/>
              </a:spcBef>
              <a:buFont typeface="Wingdings" panose="05000000000000000000" pitchFamily="2" charset="2"/>
              <a:buChar char="Ø"/>
              <a:tabLst>
                <a:tab pos="1703388" algn="l"/>
              </a:tabLst>
              <a:defRPr/>
            </a:pPr>
            <a:endParaRPr lang="fr-FR" sz="1600" b="1" dirty="0">
              <a:latin typeface="Book Antiqua" panose="02040602050305030304" pitchFamily="18" charset="0"/>
              <a:cs typeface="+mn-cs"/>
            </a:endParaRPr>
          </a:p>
          <a:p>
            <a:pPr algn="just" eaLnBrk="1" hangingPunct="1">
              <a:lnSpc>
                <a:spcPct val="130000"/>
              </a:lnSpc>
              <a:spcBef>
                <a:spcPct val="20000"/>
              </a:spcBef>
              <a:tabLst>
                <a:tab pos="1703388" algn="l"/>
              </a:tabLst>
              <a:defRPr/>
            </a:pPr>
            <a:r>
              <a:rPr lang="fr-FR" sz="1600" b="1" dirty="0">
                <a:solidFill>
                  <a:srgbClr val="00B050"/>
                </a:solidFill>
                <a:latin typeface="Book Antiqua" panose="02040602050305030304" pitchFamily="18" charset="0"/>
                <a:cs typeface="+mn-cs"/>
              </a:rPr>
              <a:t>Au Bénin, le Régulateur a pour mission de donner un avis conforme à tout contrat d’achat d’énergie, notamment les contrats d’importation d’énergie. Il veille donc à un prix compétitif d’achat de l’énergie à travers ces contrats.</a:t>
            </a:r>
          </a:p>
          <a:p>
            <a:pPr algn="just" eaLnBrk="1" hangingPunct="1">
              <a:lnSpc>
                <a:spcPct val="130000"/>
              </a:lnSpc>
              <a:spcBef>
                <a:spcPct val="20000"/>
              </a:spcBef>
              <a:tabLst>
                <a:tab pos="1703388" algn="l"/>
              </a:tabLst>
              <a:defRPr/>
            </a:pPr>
            <a:endParaRPr lang="fr-FR" sz="1600" b="1" dirty="0">
              <a:solidFill>
                <a:srgbClr val="00B050"/>
              </a:solidFill>
              <a:latin typeface="Book Antiqua" panose="02040602050305030304" pitchFamily="18" charset="0"/>
              <a:cs typeface="+mn-cs"/>
            </a:endParaRPr>
          </a:p>
          <a:p>
            <a:pPr algn="just" eaLnBrk="1" hangingPunct="1">
              <a:lnSpc>
                <a:spcPct val="130000"/>
              </a:lnSpc>
              <a:spcBef>
                <a:spcPct val="20000"/>
              </a:spcBef>
              <a:defRPr/>
            </a:pPr>
            <a:r>
              <a:rPr lang="fr-FR" sz="1600" b="1" dirty="0">
                <a:solidFill>
                  <a:srgbClr val="000066"/>
                </a:solidFill>
                <a:latin typeface="Book Antiqua" panose="02040602050305030304" pitchFamily="18" charset="0"/>
                <a:cs typeface="Arial"/>
              </a:rPr>
              <a:t>Grâce à la </a:t>
            </a:r>
            <a:r>
              <a:rPr lang="fr-FR" sz="1600" b="1" dirty="0" err="1">
                <a:solidFill>
                  <a:srgbClr val="000066"/>
                </a:solidFill>
                <a:latin typeface="Book Antiqua" panose="02040602050305030304" pitchFamily="18" charset="0"/>
                <a:cs typeface="Arial"/>
              </a:rPr>
              <a:t>furniture</a:t>
            </a:r>
            <a:r>
              <a:rPr lang="fr-FR" sz="1600" b="1" dirty="0">
                <a:solidFill>
                  <a:srgbClr val="000066"/>
                </a:solidFill>
                <a:latin typeface="Book Antiqua" panose="02040602050305030304" pitchFamily="18" charset="0"/>
                <a:cs typeface="Arial"/>
              </a:rPr>
              <a:t> ou à l’achat d’énergie à des prix compétitifs, dans le cadre du Marché Régional de l’Electricité à travers la mutualisation des ressources d’énergie, toutes les sociétés d’électricité devraient en tirer profit une fois les infrastructures et le Marché Régional  en place.</a:t>
            </a:r>
          </a:p>
          <a:p>
            <a:pPr marL="342900" indent="-342900" algn="just">
              <a:lnSpc>
                <a:spcPct val="130000"/>
              </a:lnSpc>
              <a:spcBef>
                <a:spcPct val="20000"/>
              </a:spcBef>
              <a:buFont typeface="Wingdings" panose="05000000000000000000" pitchFamily="2" charset="2"/>
              <a:buChar char="Ø"/>
              <a:defRPr/>
            </a:pPr>
            <a:endParaRPr lang="en-US" sz="500" b="1" dirty="0">
              <a:latin typeface="Book Antiqua" panose="02040602050305030304" pitchFamily="18" charset="0"/>
            </a:endParaRPr>
          </a:p>
          <a:p>
            <a:pPr algn="just" eaLnBrk="1" hangingPunct="1">
              <a:lnSpc>
                <a:spcPct val="130000"/>
              </a:lnSpc>
              <a:spcBef>
                <a:spcPct val="20000"/>
              </a:spcBef>
              <a:defRPr/>
            </a:pPr>
            <a:endParaRPr lang="en-US" sz="2000" b="1" dirty="0">
              <a:latin typeface="Book Antiqua" panose="02040602050305030304" pitchFamily="18" charset="0"/>
            </a:endParaRPr>
          </a:p>
        </p:txBody>
      </p:sp>
      <p:sp>
        <p:nvSpPr>
          <p:cNvPr id="34819" name="Title 1">
            <a:extLst>
              <a:ext uri="{FF2B5EF4-FFF2-40B4-BE49-F238E27FC236}">
                <a16:creationId xmlns:a16="http://schemas.microsoft.com/office/drawing/2014/main" id="{D89E1ABA-52C6-3DC4-3083-414796D873FC}"/>
              </a:ext>
            </a:extLst>
          </p:cNvPr>
          <p:cNvSpPr txBox="1">
            <a:spLocks/>
          </p:cNvSpPr>
          <p:nvPr/>
        </p:nvSpPr>
        <p:spPr bwMode="auto">
          <a:xfrm>
            <a:off x="4057650" y="76200"/>
            <a:ext cx="53292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346" tIns="44173" rIns="88346" bIns="44173" anchor="b"/>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algn="ctr" eaLnBrk="1" hangingPunct="1">
              <a:spcBef>
                <a:spcPct val="0"/>
              </a:spcBef>
              <a:buClrTx/>
              <a:buSzTx/>
              <a:buFontTx/>
              <a:buNone/>
            </a:pPr>
            <a:r>
              <a:rPr lang="fr-FR" altLang="fr-FR" sz="3200" b="1" dirty="0">
                <a:solidFill>
                  <a:schemeClr val="tx1"/>
                </a:solidFill>
                <a:latin typeface="Segoe UI Black" panose="020F0502020204030204" pitchFamily="34" charset="0"/>
              </a:rPr>
              <a:t>	5.	CONCLUSION</a:t>
            </a:r>
            <a:endParaRPr lang="fr-FR" altLang="fr-FR" sz="3200" b="1" dirty="0">
              <a:solidFill>
                <a:srgbClr val="FF6600"/>
              </a:solidFill>
              <a:latin typeface="Segoe UI Black" panose="020F0502020204030204" pitchFamily="34" charset="0"/>
            </a:endParaRPr>
          </a:p>
        </p:txBody>
      </p:sp>
      <p:pic>
        <p:nvPicPr>
          <p:cNvPr id="3" name="Image 2">
            <a:extLst>
              <a:ext uri="{FF2B5EF4-FFF2-40B4-BE49-F238E27FC236}">
                <a16:creationId xmlns:a16="http://schemas.microsoft.com/office/drawing/2014/main" id="{086F5FFB-3E84-51E8-91B3-286BAA07B2AA}"/>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774181" y="76200"/>
            <a:ext cx="1641587" cy="950683"/>
          </a:xfrm>
          <a:prstGeom prst="rect">
            <a:avLst/>
          </a:prstGeom>
        </p:spPr>
      </p:pic>
    </p:spTree>
    <p:extLst>
      <p:ext uri="{BB962C8B-B14F-4D97-AF65-F5344CB8AC3E}">
        <p14:creationId xmlns:p14="http://schemas.microsoft.com/office/powerpoint/2010/main" val="18335560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5D5648-EC4F-4D61-9453-4E038C0332BD}"/>
              </a:ext>
            </a:extLst>
          </p:cNvPr>
          <p:cNvSpPr>
            <a:spLocks noGrp="1"/>
          </p:cNvSpPr>
          <p:nvPr>
            <p:ph type="title"/>
          </p:nvPr>
        </p:nvSpPr>
        <p:spPr>
          <a:xfrm>
            <a:off x="1700212" y="2995612"/>
            <a:ext cx="8791575" cy="1325563"/>
          </a:xfrm>
        </p:spPr>
        <p:txBody>
          <a:bodyPr rtlCol="0">
            <a:normAutofit/>
          </a:bodyPr>
          <a:lstStyle/>
          <a:p>
            <a:pPr algn="ctr" rtl="0"/>
            <a:r>
              <a:rPr lang="fr-FR" b="1" dirty="0"/>
              <a:t>MERCI POUR VOTRE AIMABLE ATTENTION !!!</a:t>
            </a:r>
          </a:p>
        </p:txBody>
      </p:sp>
      <p:sp>
        <p:nvSpPr>
          <p:cNvPr id="7" name="Espace réservé du numéro de diapositive 6">
            <a:extLst>
              <a:ext uri="{FF2B5EF4-FFF2-40B4-BE49-F238E27FC236}">
                <a16:creationId xmlns:a16="http://schemas.microsoft.com/office/drawing/2014/main" id="{E7BA18D9-DF9D-45C8-A71D-661F2BD20474}"/>
              </a:ext>
            </a:extLst>
          </p:cNvPr>
          <p:cNvSpPr>
            <a:spLocks noGrp="1"/>
          </p:cNvSpPr>
          <p:nvPr>
            <p:ph type="sldNum" sz="quarter" idx="12"/>
          </p:nvPr>
        </p:nvSpPr>
        <p:spPr>
          <a:xfrm>
            <a:off x="8610600" y="6429375"/>
            <a:ext cx="2743200" cy="365125"/>
          </a:xfrm>
        </p:spPr>
        <p:txBody>
          <a:bodyPr rtlCol="0"/>
          <a:lstStyle/>
          <a:p>
            <a:pPr rtl="0"/>
            <a:fld id="{28844951-7827-47D4-8276-7DDE1FA7D85A}" type="slidenum">
              <a:rPr lang="fr-FR" smtClean="0"/>
              <a:pPr rtl="0"/>
              <a:t>22</a:t>
            </a:fld>
            <a:endParaRPr lang="fr-FR"/>
          </a:p>
        </p:txBody>
      </p:sp>
    </p:spTree>
    <p:extLst>
      <p:ext uri="{BB962C8B-B14F-4D97-AF65-F5344CB8AC3E}">
        <p14:creationId xmlns:p14="http://schemas.microsoft.com/office/powerpoint/2010/main" val="22621914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 name="Picture 37" descr="Fond Abstrait Blanc">
            <a:extLst>
              <a:ext uri="{FF2B5EF4-FFF2-40B4-BE49-F238E27FC236}">
                <a16:creationId xmlns:a16="http://schemas.microsoft.com/office/drawing/2014/main" id="{6E67F404-101C-4228-A0AA-E796642AA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7325467" y="1970931"/>
            <a:ext cx="6858003" cy="2916136"/>
          </a:xfrm>
          <a:prstGeom prst="rect">
            <a:avLst/>
          </a:prstGeom>
          <a:noFill/>
          <a:extLst>
            <a:ext uri="{909E8E84-426E-40DD-AFC4-6F175D3DCCD1}">
              <a14:hiddenFill xmlns:a14="http://schemas.microsoft.com/office/drawing/2010/main">
                <a:solidFill>
                  <a:srgbClr val="FFFFFF"/>
                </a:solidFill>
              </a14:hiddenFill>
            </a:ext>
          </a:extLst>
        </p:spPr>
      </p:pic>
      <p:cxnSp>
        <p:nvCxnSpPr>
          <p:cNvPr id="8" name="Connecteur droit 7">
            <a:extLst>
              <a:ext uri="{FF2B5EF4-FFF2-40B4-BE49-F238E27FC236}">
                <a16:creationId xmlns:a16="http://schemas.microsoft.com/office/drawing/2014/main" id="{E29638CB-E5AE-4529-ACF5-DFDB03A84268}"/>
              </a:ext>
            </a:extLst>
          </p:cNvPr>
          <p:cNvCxnSpPr>
            <a:cxnSpLocks/>
          </p:cNvCxnSpPr>
          <p:nvPr/>
        </p:nvCxnSpPr>
        <p:spPr>
          <a:xfrm>
            <a:off x="0" y="972830"/>
            <a:ext cx="12192000" cy="0"/>
          </a:xfrm>
          <a:prstGeom prst="line">
            <a:avLst/>
          </a:prstGeom>
          <a:ln w="53975">
            <a:solidFill>
              <a:srgbClr val="B7171C"/>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63D29C6D-C9EA-46BC-8064-9E1C9FBE764B}"/>
              </a:ext>
            </a:extLst>
          </p:cNvPr>
          <p:cNvSpPr/>
          <p:nvPr/>
        </p:nvSpPr>
        <p:spPr>
          <a:xfrm>
            <a:off x="8893629" y="5933636"/>
            <a:ext cx="1306285" cy="68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0" name="Rectangle 39">
            <a:extLst>
              <a:ext uri="{FF2B5EF4-FFF2-40B4-BE49-F238E27FC236}">
                <a16:creationId xmlns:a16="http://schemas.microsoft.com/office/drawing/2014/main" id="{08A8EC69-CEC9-4E2C-881F-A1721CF504BC}"/>
              </a:ext>
            </a:extLst>
          </p:cNvPr>
          <p:cNvSpPr/>
          <p:nvPr/>
        </p:nvSpPr>
        <p:spPr>
          <a:xfrm>
            <a:off x="0" y="6650246"/>
            <a:ext cx="12192000" cy="207754"/>
          </a:xfrm>
          <a:prstGeom prst="rect">
            <a:avLst/>
          </a:prstGeom>
          <a:solidFill>
            <a:srgbClr val="B7171C"/>
          </a:solidFill>
          <a:ln>
            <a:solidFill>
              <a:srgbClr val="B717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ZoneTexte 3">
            <a:extLst>
              <a:ext uri="{FF2B5EF4-FFF2-40B4-BE49-F238E27FC236}">
                <a16:creationId xmlns:a16="http://schemas.microsoft.com/office/drawing/2014/main" id="{3AC88459-9AD6-2FB5-D88E-E6622D1D4FCC}"/>
              </a:ext>
            </a:extLst>
          </p:cNvPr>
          <p:cNvSpPr txBox="1"/>
          <p:nvPr/>
        </p:nvSpPr>
        <p:spPr>
          <a:xfrm>
            <a:off x="3842086" y="207373"/>
            <a:ext cx="4507828" cy="523220"/>
          </a:xfrm>
          <a:prstGeom prst="rect">
            <a:avLst/>
          </a:prstGeom>
          <a:noFill/>
        </p:spPr>
        <p:txBody>
          <a:bodyPr wrap="square" rtlCol="0">
            <a:spAutoFit/>
          </a:bodyPr>
          <a:lstStyle/>
          <a:p>
            <a:pPr algn="ctr"/>
            <a:r>
              <a:rPr lang="fr-FR" sz="2800" b="1" dirty="0">
                <a:solidFill>
                  <a:srgbClr val="000099"/>
                </a:solidFill>
                <a:latin typeface="Bahnschrift" panose="020B0502040204020203" pitchFamily="34" charset="0"/>
                <a:cs typeface="Arial" panose="020B0604020202020204" pitchFamily="34" charset="0"/>
              </a:rPr>
              <a:t>SOMMAIRE</a:t>
            </a:r>
            <a:endParaRPr lang="fr-MA" sz="2800" b="1" dirty="0">
              <a:solidFill>
                <a:srgbClr val="000099"/>
              </a:solidFill>
              <a:latin typeface="Bahnschrift" panose="020B0502040204020203" pitchFamily="34" charset="0"/>
              <a:cs typeface="Arial" panose="020B0604020202020204" pitchFamily="34" charset="0"/>
            </a:endParaRPr>
          </a:p>
        </p:txBody>
      </p:sp>
      <p:sp>
        <p:nvSpPr>
          <p:cNvPr id="5" name="Rectangle 4">
            <a:extLst>
              <a:ext uri="{FF2B5EF4-FFF2-40B4-BE49-F238E27FC236}">
                <a16:creationId xmlns:a16="http://schemas.microsoft.com/office/drawing/2014/main" id="{FF9CE802-A7AD-B6D5-42A5-57DF20A2F10D}"/>
              </a:ext>
            </a:extLst>
          </p:cNvPr>
          <p:cNvSpPr/>
          <p:nvPr/>
        </p:nvSpPr>
        <p:spPr bwMode="auto">
          <a:xfrm rot="16200000">
            <a:off x="-690810" y="3505277"/>
            <a:ext cx="3810310" cy="90469"/>
          </a:xfrm>
          <a:prstGeom prst="rect">
            <a:avLst/>
          </a:prstGeom>
          <a:solidFill>
            <a:sysClr val="window" lastClr="FFFFFF">
              <a:lumMod val="75000"/>
            </a:sysClr>
          </a:solidFill>
          <a:ln w="19050">
            <a:noFill/>
            <a:round/>
            <a:headEnd/>
            <a:tailEnd/>
          </a:ln>
        </p:spPr>
        <p:txBody>
          <a:bodyPr vert="horz" wrap="none" lIns="121691" tIns="60846" rIns="121691" bIns="60846" numCol="1" rtlCol="0" anchor="ctr" anchorCtr="1" compatLnSpc="1">
            <a:prstTxWarp prst="textNoShape">
              <a:avLst/>
            </a:prstTxWarp>
          </a:bodyPr>
          <a:lstStyle/>
          <a:p>
            <a:pPr marL="0" marR="0" lvl="0" indent="0" algn="ctr" defTabSz="912662" rtl="0" eaLnBrk="1" fontAlgn="base" latinLnBrk="0" hangingPunct="1">
              <a:lnSpc>
                <a:spcPct val="100000"/>
              </a:lnSpc>
              <a:spcBef>
                <a:spcPct val="0"/>
              </a:spcBef>
              <a:spcAft>
                <a:spcPct val="0"/>
              </a:spcAft>
              <a:buClrTx/>
              <a:buSzTx/>
              <a:buFontTx/>
              <a:buNone/>
              <a:tabLst/>
              <a:defRPr/>
            </a:pPr>
            <a:endParaRPr kumimoji="0" lang="en-US" sz="1600" b="1" i="0" u="none" strike="noStrike" kern="0" cap="none" spc="0" normalizeH="0" baseline="0" noProof="0" dirty="0">
              <a:ln>
                <a:noFill/>
              </a:ln>
              <a:solidFill>
                <a:prstClr val="black">
                  <a:lumMod val="75000"/>
                  <a:lumOff val="25000"/>
                </a:prstClr>
              </a:solidFill>
              <a:effectLst/>
              <a:uLnTx/>
              <a:uFillTx/>
              <a:latin typeface="Arial" charset="0"/>
              <a:ea typeface="+mn-ea"/>
              <a:cs typeface="+mn-cs"/>
            </a:endParaRPr>
          </a:p>
        </p:txBody>
      </p:sp>
      <p:grpSp>
        <p:nvGrpSpPr>
          <p:cNvPr id="10" name="Groupe 9">
            <a:extLst>
              <a:ext uri="{FF2B5EF4-FFF2-40B4-BE49-F238E27FC236}">
                <a16:creationId xmlns:a16="http://schemas.microsoft.com/office/drawing/2014/main" id="{C2316BF0-2EF8-9315-CC33-2474341F3B33}"/>
              </a:ext>
            </a:extLst>
          </p:cNvPr>
          <p:cNvGrpSpPr/>
          <p:nvPr/>
        </p:nvGrpSpPr>
        <p:grpSpPr>
          <a:xfrm>
            <a:off x="769725" y="2677556"/>
            <a:ext cx="1353018" cy="689879"/>
            <a:chOff x="444124" y="2308957"/>
            <a:chExt cx="1353547" cy="690039"/>
          </a:xfrm>
        </p:grpSpPr>
        <p:cxnSp>
          <p:nvCxnSpPr>
            <p:cNvPr id="12" name="Straight Connector 35">
              <a:extLst>
                <a:ext uri="{FF2B5EF4-FFF2-40B4-BE49-F238E27FC236}">
                  <a16:creationId xmlns:a16="http://schemas.microsoft.com/office/drawing/2014/main" id="{3A975A82-8D62-2C0F-D9CF-0F511F642799}"/>
                </a:ext>
              </a:extLst>
            </p:cNvPr>
            <p:cNvCxnSpPr/>
            <p:nvPr/>
          </p:nvCxnSpPr>
          <p:spPr>
            <a:xfrm>
              <a:off x="897671" y="2655381"/>
              <a:ext cx="900000" cy="1588"/>
            </a:xfrm>
            <a:prstGeom prst="line">
              <a:avLst/>
            </a:prstGeom>
            <a:noFill/>
            <a:ln w="19050" cap="flat" cmpd="sng" algn="ctr">
              <a:solidFill>
                <a:sysClr val="window" lastClr="FFFFFF">
                  <a:lumMod val="65000"/>
                </a:sysClr>
              </a:solidFill>
              <a:prstDash val="solid"/>
              <a:headEnd type="oval" w="med" len="med"/>
              <a:tailEnd type="oval" w="med" len="med"/>
            </a:ln>
            <a:effectLst/>
          </p:spPr>
        </p:cxnSp>
        <p:sp>
          <p:nvSpPr>
            <p:cNvPr id="15" name="Rectangle 14">
              <a:extLst>
                <a:ext uri="{FF2B5EF4-FFF2-40B4-BE49-F238E27FC236}">
                  <a16:creationId xmlns:a16="http://schemas.microsoft.com/office/drawing/2014/main" id="{281A8A0A-2BF5-733E-878D-DE29626FC364}"/>
                </a:ext>
              </a:extLst>
            </p:cNvPr>
            <p:cNvSpPr/>
            <p:nvPr/>
          </p:nvSpPr>
          <p:spPr>
            <a:xfrm>
              <a:off x="444124" y="2308957"/>
              <a:ext cx="568095" cy="690039"/>
            </a:xfrm>
            <a:prstGeom prst="rect">
              <a:avLst/>
            </a:prstGeom>
            <a:solidFill>
              <a:srgbClr val="C0504D">
                <a:lumMod val="20000"/>
                <a:lumOff val="80000"/>
              </a:srgbClr>
            </a:solidFill>
            <a:ln w="25400" cap="flat" cmpd="sng" algn="ctr">
              <a:noFill/>
              <a:prstDash val="solid"/>
            </a:ln>
            <a:effectLst/>
          </p:spPr>
          <p:txBody>
            <a:bodyPr rtlCol="0" anchor="ctr"/>
            <a:lstStyle/>
            <a:p>
              <a:pPr marL="0" marR="0" lvl="0" indent="0" algn="ctr" defTabSz="912662" rtl="0" eaLnBrk="1" fontAlgn="base" latinLnBrk="0" hangingPunct="1">
                <a:lnSpc>
                  <a:spcPct val="100000"/>
                </a:lnSpc>
                <a:spcBef>
                  <a:spcPct val="0"/>
                </a:spcBef>
                <a:spcAft>
                  <a:spcPct val="0"/>
                </a:spcAft>
                <a:buClrTx/>
                <a:buSzTx/>
                <a:buFontTx/>
                <a:buNone/>
                <a:tabLst/>
                <a:defRPr/>
              </a:pPr>
              <a:r>
                <a:rPr kumimoji="0" lang="fr-FR" sz="3600" b="1" i="0" u="none" strike="noStrike" kern="0" cap="none" spc="0" normalizeH="0" baseline="0" noProof="0" dirty="0">
                  <a:ln>
                    <a:noFill/>
                  </a:ln>
                  <a:solidFill>
                    <a:prstClr val="white"/>
                  </a:solidFill>
                  <a:effectLst/>
                  <a:uLnTx/>
                  <a:uFillTx/>
                  <a:latin typeface="Calibri"/>
                  <a:ea typeface="+mn-ea"/>
                  <a:cs typeface="+mn-cs"/>
                </a:rPr>
                <a:t>2</a:t>
              </a:r>
            </a:p>
          </p:txBody>
        </p:sp>
      </p:grpSp>
      <p:grpSp>
        <p:nvGrpSpPr>
          <p:cNvPr id="19" name="Groupe 18">
            <a:extLst>
              <a:ext uri="{FF2B5EF4-FFF2-40B4-BE49-F238E27FC236}">
                <a16:creationId xmlns:a16="http://schemas.microsoft.com/office/drawing/2014/main" id="{4FD66C3C-02A0-4AD0-06A8-82DF25CA04C0}"/>
              </a:ext>
            </a:extLst>
          </p:cNvPr>
          <p:cNvGrpSpPr/>
          <p:nvPr/>
        </p:nvGrpSpPr>
        <p:grpSpPr>
          <a:xfrm>
            <a:off x="793480" y="4909804"/>
            <a:ext cx="1310517" cy="689879"/>
            <a:chOff x="448596" y="3190914"/>
            <a:chExt cx="1311029" cy="690039"/>
          </a:xfrm>
        </p:grpSpPr>
        <p:cxnSp>
          <p:nvCxnSpPr>
            <p:cNvPr id="20" name="Straight Connector 35">
              <a:extLst>
                <a:ext uri="{FF2B5EF4-FFF2-40B4-BE49-F238E27FC236}">
                  <a16:creationId xmlns:a16="http://schemas.microsoft.com/office/drawing/2014/main" id="{CF1FC2D9-3A38-0376-C8BC-671FE705517C}"/>
                </a:ext>
              </a:extLst>
            </p:cNvPr>
            <p:cNvCxnSpPr/>
            <p:nvPr/>
          </p:nvCxnSpPr>
          <p:spPr>
            <a:xfrm>
              <a:off x="803576" y="3536730"/>
              <a:ext cx="956049" cy="11370"/>
            </a:xfrm>
            <a:prstGeom prst="line">
              <a:avLst/>
            </a:prstGeom>
            <a:noFill/>
            <a:ln w="19050" cap="flat" cmpd="sng" algn="ctr">
              <a:solidFill>
                <a:sysClr val="window" lastClr="FFFFFF">
                  <a:lumMod val="65000"/>
                </a:sysClr>
              </a:solidFill>
              <a:prstDash val="solid"/>
              <a:headEnd type="oval" w="med" len="med"/>
              <a:tailEnd type="oval" w="med" len="med"/>
            </a:ln>
            <a:effectLst/>
          </p:spPr>
        </p:cxnSp>
        <p:sp>
          <p:nvSpPr>
            <p:cNvPr id="21" name="Rectangle 20">
              <a:extLst>
                <a:ext uri="{FF2B5EF4-FFF2-40B4-BE49-F238E27FC236}">
                  <a16:creationId xmlns:a16="http://schemas.microsoft.com/office/drawing/2014/main" id="{346EEFDA-A318-AC5C-967F-DDCC725F61FA}"/>
                </a:ext>
              </a:extLst>
            </p:cNvPr>
            <p:cNvSpPr/>
            <p:nvPr/>
          </p:nvSpPr>
          <p:spPr>
            <a:xfrm>
              <a:off x="448596" y="3190914"/>
              <a:ext cx="568095" cy="690039"/>
            </a:xfrm>
            <a:prstGeom prst="rect">
              <a:avLst/>
            </a:prstGeom>
            <a:solidFill>
              <a:srgbClr val="92D050"/>
            </a:solidFill>
            <a:ln w="25400" cap="flat" cmpd="sng" algn="ctr">
              <a:noFill/>
              <a:prstDash val="solid"/>
            </a:ln>
            <a:effectLst/>
          </p:spPr>
          <p:txBody>
            <a:bodyPr rtlCol="0" anchor="ctr"/>
            <a:lstStyle/>
            <a:p>
              <a:pPr marL="0" marR="0" lvl="0" indent="0" algn="ctr" defTabSz="912662" rtl="0" eaLnBrk="1" fontAlgn="base" latinLnBrk="0" hangingPunct="1">
                <a:lnSpc>
                  <a:spcPct val="100000"/>
                </a:lnSpc>
                <a:spcBef>
                  <a:spcPct val="0"/>
                </a:spcBef>
                <a:spcAft>
                  <a:spcPct val="0"/>
                </a:spcAft>
                <a:buClrTx/>
                <a:buSzTx/>
                <a:buFontTx/>
                <a:buNone/>
                <a:tabLst/>
                <a:defRPr/>
              </a:pPr>
              <a:r>
                <a:rPr kumimoji="0" lang="fr-FR" sz="3600" b="1" i="0" u="none" strike="noStrike" kern="0" cap="none" spc="0" normalizeH="0" baseline="0" noProof="0" dirty="0">
                  <a:ln>
                    <a:noFill/>
                  </a:ln>
                  <a:solidFill>
                    <a:prstClr val="white"/>
                  </a:solidFill>
                  <a:effectLst/>
                  <a:uLnTx/>
                  <a:uFillTx/>
                  <a:latin typeface="Calibri"/>
                  <a:ea typeface="+mn-ea"/>
                  <a:cs typeface="+mn-cs"/>
                </a:rPr>
                <a:t>4</a:t>
              </a:r>
            </a:p>
          </p:txBody>
        </p:sp>
      </p:grpSp>
      <p:grpSp>
        <p:nvGrpSpPr>
          <p:cNvPr id="22" name="Groupe 21">
            <a:extLst>
              <a:ext uri="{FF2B5EF4-FFF2-40B4-BE49-F238E27FC236}">
                <a16:creationId xmlns:a16="http://schemas.microsoft.com/office/drawing/2014/main" id="{D890ED29-CCC0-8DE0-AF2C-29FA1ED30D5A}"/>
              </a:ext>
            </a:extLst>
          </p:cNvPr>
          <p:cNvGrpSpPr/>
          <p:nvPr/>
        </p:nvGrpSpPr>
        <p:grpSpPr>
          <a:xfrm>
            <a:off x="769740" y="3757676"/>
            <a:ext cx="1309060" cy="689879"/>
            <a:chOff x="451815" y="4277362"/>
            <a:chExt cx="1309571" cy="690039"/>
          </a:xfrm>
        </p:grpSpPr>
        <p:cxnSp>
          <p:nvCxnSpPr>
            <p:cNvPr id="23" name="Straight Connector 35">
              <a:extLst>
                <a:ext uri="{FF2B5EF4-FFF2-40B4-BE49-F238E27FC236}">
                  <a16:creationId xmlns:a16="http://schemas.microsoft.com/office/drawing/2014/main" id="{F886565B-DAAA-0AF1-3604-61786CB58215}"/>
                </a:ext>
              </a:extLst>
            </p:cNvPr>
            <p:cNvCxnSpPr/>
            <p:nvPr/>
          </p:nvCxnSpPr>
          <p:spPr>
            <a:xfrm flipV="1">
              <a:off x="861386" y="4607276"/>
              <a:ext cx="900000" cy="1"/>
            </a:xfrm>
            <a:prstGeom prst="line">
              <a:avLst/>
            </a:prstGeom>
            <a:noFill/>
            <a:ln w="19050" cap="flat" cmpd="sng" algn="ctr">
              <a:solidFill>
                <a:sysClr val="window" lastClr="FFFFFF">
                  <a:lumMod val="65000"/>
                </a:sysClr>
              </a:solidFill>
              <a:prstDash val="solid"/>
              <a:headEnd type="oval" w="med" len="med"/>
              <a:tailEnd type="oval" w="med" len="med"/>
            </a:ln>
            <a:effectLst/>
          </p:spPr>
        </p:cxnSp>
        <p:sp>
          <p:nvSpPr>
            <p:cNvPr id="24" name="Rectangle 23">
              <a:extLst>
                <a:ext uri="{FF2B5EF4-FFF2-40B4-BE49-F238E27FC236}">
                  <a16:creationId xmlns:a16="http://schemas.microsoft.com/office/drawing/2014/main" id="{C40C1619-3E62-ABD2-D4D8-187AF246FF28}"/>
                </a:ext>
              </a:extLst>
            </p:cNvPr>
            <p:cNvSpPr/>
            <p:nvPr/>
          </p:nvSpPr>
          <p:spPr>
            <a:xfrm>
              <a:off x="451815" y="4277362"/>
              <a:ext cx="568095" cy="690039"/>
            </a:xfrm>
            <a:prstGeom prst="rect">
              <a:avLst/>
            </a:prstGeom>
            <a:solidFill>
              <a:srgbClr val="FFC000"/>
            </a:solidFill>
            <a:ln w="25400" cap="flat" cmpd="sng" algn="ctr">
              <a:noFill/>
              <a:prstDash val="solid"/>
            </a:ln>
            <a:effectLst/>
          </p:spPr>
          <p:txBody>
            <a:bodyPr rtlCol="0" anchor="ctr"/>
            <a:lstStyle/>
            <a:p>
              <a:pPr marL="0" marR="0" lvl="0" indent="0" algn="ctr" defTabSz="912662" rtl="0" eaLnBrk="1" fontAlgn="base" latinLnBrk="0" hangingPunct="1">
                <a:lnSpc>
                  <a:spcPct val="100000"/>
                </a:lnSpc>
                <a:spcBef>
                  <a:spcPct val="0"/>
                </a:spcBef>
                <a:spcAft>
                  <a:spcPct val="0"/>
                </a:spcAft>
                <a:buClrTx/>
                <a:buSzTx/>
                <a:buFontTx/>
                <a:buNone/>
                <a:tabLst/>
                <a:defRPr/>
              </a:pPr>
              <a:r>
                <a:rPr kumimoji="0" lang="fr-FR" sz="3600" b="1" i="0" u="none" strike="noStrike" kern="0" cap="none" spc="0" normalizeH="0" baseline="0" noProof="0" dirty="0">
                  <a:ln>
                    <a:noFill/>
                  </a:ln>
                  <a:solidFill>
                    <a:prstClr val="white"/>
                  </a:solidFill>
                  <a:effectLst/>
                  <a:uLnTx/>
                  <a:uFillTx/>
                  <a:latin typeface="Calibri"/>
                  <a:ea typeface="+mn-ea"/>
                  <a:cs typeface="+mn-cs"/>
                </a:rPr>
                <a:t>3</a:t>
              </a:r>
            </a:p>
          </p:txBody>
        </p:sp>
      </p:grpSp>
      <p:grpSp>
        <p:nvGrpSpPr>
          <p:cNvPr id="25" name="Groupe 24">
            <a:extLst>
              <a:ext uri="{FF2B5EF4-FFF2-40B4-BE49-F238E27FC236}">
                <a16:creationId xmlns:a16="http://schemas.microsoft.com/office/drawing/2014/main" id="{D96BA886-3E85-384D-E814-0A84C72E3F30}"/>
              </a:ext>
            </a:extLst>
          </p:cNvPr>
          <p:cNvGrpSpPr/>
          <p:nvPr/>
        </p:nvGrpSpPr>
        <p:grpSpPr>
          <a:xfrm>
            <a:off x="721471" y="1627637"/>
            <a:ext cx="1371486" cy="689879"/>
            <a:chOff x="431543" y="1428590"/>
            <a:chExt cx="1232655" cy="690039"/>
          </a:xfrm>
        </p:grpSpPr>
        <p:cxnSp>
          <p:nvCxnSpPr>
            <p:cNvPr id="26" name="Straight Connector 35">
              <a:extLst>
                <a:ext uri="{FF2B5EF4-FFF2-40B4-BE49-F238E27FC236}">
                  <a16:creationId xmlns:a16="http://schemas.microsoft.com/office/drawing/2014/main" id="{EC277057-0356-A927-A268-251C89BBC1FD}"/>
                </a:ext>
              </a:extLst>
            </p:cNvPr>
            <p:cNvCxnSpPr/>
            <p:nvPr/>
          </p:nvCxnSpPr>
          <p:spPr>
            <a:xfrm>
              <a:off x="764198" y="1773610"/>
              <a:ext cx="900000" cy="1588"/>
            </a:xfrm>
            <a:prstGeom prst="line">
              <a:avLst/>
            </a:prstGeom>
            <a:noFill/>
            <a:ln w="19050" cap="flat" cmpd="sng" algn="ctr">
              <a:solidFill>
                <a:sysClr val="window" lastClr="FFFFFF">
                  <a:lumMod val="65000"/>
                </a:sysClr>
              </a:solidFill>
              <a:prstDash val="solid"/>
              <a:headEnd type="oval" w="med" len="med"/>
              <a:tailEnd type="oval" w="med" len="med"/>
            </a:ln>
            <a:effectLst/>
          </p:spPr>
        </p:cxnSp>
        <p:sp>
          <p:nvSpPr>
            <p:cNvPr id="27" name="Rectangle 26">
              <a:extLst>
                <a:ext uri="{FF2B5EF4-FFF2-40B4-BE49-F238E27FC236}">
                  <a16:creationId xmlns:a16="http://schemas.microsoft.com/office/drawing/2014/main" id="{43F8A6AE-259E-E6E0-4510-482001026054}"/>
                </a:ext>
              </a:extLst>
            </p:cNvPr>
            <p:cNvSpPr/>
            <p:nvPr/>
          </p:nvSpPr>
          <p:spPr>
            <a:xfrm>
              <a:off x="431543" y="1428590"/>
              <a:ext cx="568095" cy="690039"/>
            </a:xfrm>
            <a:prstGeom prst="rect">
              <a:avLst/>
            </a:prstGeom>
            <a:solidFill>
              <a:srgbClr val="0099FF"/>
            </a:solidFill>
            <a:ln w="25400" cap="flat" cmpd="sng" algn="ctr">
              <a:noFill/>
              <a:prstDash val="solid"/>
            </a:ln>
            <a:effectLst/>
          </p:spPr>
          <p:txBody>
            <a:bodyPr rtlCol="0" anchor="ctr"/>
            <a:lstStyle/>
            <a:p>
              <a:pPr marL="0" marR="0" lvl="0" indent="0" algn="ctr" defTabSz="912662" rtl="0" eaLnBrk="1" fontAlgn="base" latinLnBrk="0" hangingPunct="1">
                <a:lnSpc>
                  <a:spcPct val="100000"/>
                </a:lnSpc>
                <a:spcBef>
                  <a:spcPct val="0"/>
                </a:spcBef>
                <a:spcAft>
                  <a:spcPct val="0"/>
                </a:spcAft>
                <a:buClrTx/>
                <a:buSzTx/>
                <a:buFontTx/>
                <a:buNone/>
                <a:tabLst/>
                <a:defRPr/>
              </a:pPr>
              <a:r>
                <a:rPr kumimoji="0" lang="fr-FR" sz="3600" b="1" i="0" u="none" strike="noStrike" kern="0" cap="none" spc="0" normalizeH="0" baseline="0" noProof="0" dirty="0">
                  <a:ln>
                    <a:noFill/>
                  </a:ln>
                  <a:solidFill>
                    <a:prstClr val="white"/>
                  </a:solidFill>
                  <a:effectLst/>
                  <a:uLnTx/>
                  <a:uFillTx/>
                  <a:latin typeface="Calibri"/>
                  <a:ea typeface="+mn-ea"/>
                  <a:cs typeface="+mn-cs"/>
                </a:rPr>
                <a:t>1</a:t>
              </a:r>
            </a:p>
          </p:txBody>
        </p:sp>
      </p:grpSp>
      <p:sp>
        <p:nvSpPr>
          <p:cNvPr id="29" name="ZoneTexte 28">
            <a:extLst>
              <a:ext uri="{FF2B5EF4-FFF2-40B4-BE49-F238E27FC236}">
                <a16:creationId xmlns:a16="http://schemas.microsoft.com/office/drawing/2014/main" id="{14F8390E-1038-493B-15FE-24B48A428613}"/>
              </a:ext>
            </a:extLst>
          </p:cNvPr>
          <p:cNvSpPr txBox="1"/>
          <p:nvPr/>
        </p:nvSpPr>
        <p:spPr>
          <a:xfrm>
            <a:off x="2206066" y="1718242"/>
            <a:ext cx="8397988" cy="461665"/>
          </a:xfrm>
          <a:prstGeom prst="rect">
            <a:avLst/>
          </a:prstGeom>
          <a:noFill/>
        </p:spPr>
        <p:txBody>
          <a:bodyPr wrap="square">
            <a:spAutoFit/>
          </a:bodyPr>
          <a:lstStyle/>
          <a:p>
            <a:r>
              <a:rPr lang="fr-FR" sz="2400" b="1" dirty="0">
                <a:solidFill>
                  <a:srgbClr val="400000"/>
                </a:solidFill>
                <a:effectLst>
                  <a:innerShdw blurRad="63500" dist="50800" dir="2700000">
                    <a:prstClr val="black">
                      <a:alpha val="50000"/>
                    </a:prstClr>
                  </a:innerShdw>
                </a:effectLst>
                <a:latin typeface="Bahnschrift" panose="020B0502040204020203" pitchFamily="34" charset="0"/>
                <a:cs typeface="Cairo" panose="00000500000000000000" pitchFamily="2" charset="-78"/>
              </a:rPr>
              <a:t>INTRODUCTION</a:t>
            </a:r>
            <a:endParaRPr lang="fr-MA" sz="2400" dirty="0"/>
          </a:p>
        </p:txBody>
      </p:sp>
      <p:sp>
        <p:nvSpPr>
          <p:cNvPr id="31" name="ZoneTexte 30">
            <a:extLst>
              <a:ext uri="{FF2B5EF4-FFF2-40B4-BE49-F238E27FC236}">
                <a16:creationId xmlns:a16="http://schemas.microsoft.com/office/drawing/2014/main" id="{32C2F2B6-CC13-D507-A513-1DD86FC107A5}"/>
              </a:ext>
            </a:extLst>
          </p:cNvPr>
          <p:cNvSpPr txBox="1"/>
          <p:nvPr/>
        </p:nvSpPr>
        <p:spPr>
          <a:xfrm>
            <a:off x="2092957" y="2660230"/>
            <a:ext cx="9494572" cy="46166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00000"/>
                </a:solidFill>
                <a:effectLst>
                  <a:innerShdw blurRad="63500" dist="50800" dir="2700000">
                    <a:prstClr val="black">
                      <a:alpha val="50000"/>
                    </a:prstClr>
                  </a:innerShdw>
                </a:effectLst>
                <a:uLnTx/>
                <a:uFillTx/>
                <a:latin typeface="Bahnschrift" panose="020B0502040204020203" pitchFamily="34" charset="0"/>
                <a:ea typeface="+mn-ea"/>
                <a:cs typeface="Cairo" panose="00000500000000000000" pitchFamily="2" charset="-78"/>
              </a:rPr>
              <a:t>CREATION DU WAPP</a:t>
            </a:r>
          </a:p>
        </p:txBody>
      </p:sp>
      <p:sp>
        <p:nvSpPr>
          <p:cNvPr id="33" name="ZoneTexte 32">
            <a:extLst>
              <a:ext uri="{FF2B5EF4-FFF2-40B4-BE49-F238E27FC236}">
                <a16:creationId xmlns:a16="http://schemas.microsoft.com/office/drawing/2014/main" id="{72CF27A7-0661-F41A-CA8D-2168F1A0B747}"/>
              </a:ext>
            </a:extLst>
          </p:cNvPr>
          <p:cNvSpPr txBox="1"/>
          <p:nvPr/>
        </p:nvSpPr>
        <p:spPr>
          <a:xfrm>
            <a:off x="2181515" y="5043418"/>
            <a:ext cx="9846787" cy="461665"/>
          </a:xfrm>
          <a:prstGeom prst="rect">
            <a:avLst/>
          </a:prstGeom>
          <a:noFill/>
        </p:spPr>
        <p:txBody>
          <a:bodyPr wrap="square" rtlCol="0">
            <a:spAutoFit/>
          </a:bodyPr>
          <a:lstStyle/>
          <a:p>
            <a:r>
              <a:rPr lang="fr-FR" sz="2400" b="1" dirty="0">
                <a:solidFill>
                  <a:srgbClr val="400000"/>
                </a:solidFill>
                <a:effectLst>
                  <a:innerShdw blurRad="63500" dist="50800" dir="2700000">
                    <a:prstClr val="black">
                      <a:alpha val="50000"/>
                    </a:prstClr>
                  </a:innerShdw>
                </a:effectLst>
                <a:latin typeface="Bahnschrift" panose="020B0502040204020203" pitchFamily="34" charset="0"/>
                <a:cs typeface="Cairo" panose="00000500000000000000" pitchFamily="2" charset="-78"/>
              </a:rPr>
              <a:t>DEFIS</a:t>
            </a:r>
            <a:endParaRPr lang="fr-MA" sz="2400" b="1" dirty="0">
              <a:solidFill>
                <a:srgbClr val="400000"/>
              </a:solidFill>
              <a:effectLst>
                <a:innerShdw blurRad="63500" dist="50800" dir="2700000">
                  <a:prstClr val="black">
                    <a:alpha val="50000"/>
                  </a:prstClr>
                </a:innerShdw>
              </a:effectLst>
              <a:latin typeface="Bahnschrift" panose="020B0502040204020203" pitchFamily="34" charset="0"/>
              <a:cs typeface="Cairo" panose="00000500000000000000" pitchFamily="2" charset="-78"/>
            </a:endParaRPr>
          </a:p>
        </p:txBody>
      </p:sp>
      <p:sp>
        <p:nvSpPr>
          <p:cNvPr id="6" name="ZoneTexte 5">
            <a:extLst>
              <a:ext uri="{FF2B5EF4-FFF2-40B4-BE49-F238E27FC236}">
                <a16:creationId xmlns:a16="http://schemas.microsoft.com/office/drawing/2014/main" id="{43B0E09F-27A9-4AA9-CD46-408B994E6B82}"/>
              </a:ext>
            </a:extLst>
          </p:cNvPr>
          <p:cNvSpPr txBox="1"/>
          <p:nvPr/>
        </p:nvSpPr>
        <p:spPr>
          <a:xfrm>
            <a:off x="2157992" y="3783869"/>
            <a:ext cx="9217208" cy="830997"/>
          </a:xfrm>
          <a:prstGeom prst="rect">
            <a:avLst/>
          </a:prstGeom>
          <a:noFill/>
        </p:spPr>
        <p:txBody>
          <a:bodyPr wrap="square" rtlCol="0">
            <a:spAutoFit/>
          </a:bodyPr>
          <a:lstStyle/>
          <a:p>
            <a:r>
              <a:rPr lang="fr-FR" sz="2400" b="1" dirty="0">
                <a:solidFill>
                  <a:srgbClr val="400000"/>
                </a:solidFill>
                <a:effectLst>
                  <a:innerShdw blurRad="63500" dist="50800" dir="2700000">
                    <a:prstClr val="black">
                      <a:alpha val="50000"/>
                    </a:prstClr>
                  </a:innerShdw>
                </a:effectLst>
                <a:latin typeface="Bahnschrift" panose="020B0502040204020203" pitchFamily="34" charset="0"/>
                <a:cs typeface="Cairo" panose="00000500000000000000" pitchFamily="2" charset="-78"/>
              </a:rPr>
              <a:t>SECURISATION DE L’APPROVISIONNEMENT EN ENERGIE ELECTRIQUE DU BENIN ET DU TOGO</a:t>
            </a:r>
          </a:p>
        </p:txBody>
      </p:sp>
      <p:grpSp>
        <p:nvGrpSpPr>
          <p:cNvPr id="11" name="Groupe 10">
            <a:extLst>
              <a:ext uri="{FF2B5EF4-FFF2-40B4-BE49-F238E27FC236}">
                <a16:creationId xmlns:a16="http://schemas.microsoft.com/office/drawing/2014/main" id="{13D2CC3B-925E-78F4-686D-31B9C31721C2}"/>
              </a:ext>
            </a:extLst>
          </p:cNvPr>
          <p:cNvGrpSpPr/>
          <p:nvPr/>
        </p:nvGrpSpPr>
        <p:grpSpPr>
          <a:xfrm>
            <a:off x="768283" y="5839567"/>
            <a:ext cx="1310517" cy="689879"/>
            <a:chOff x="448596" y="3190914"/>
            <a:chExt cx="1311029" cy="690039"/>
          </a:xfrm>
        </p:grpSpPr>
        <p:cxnSp>
          <p:nvCxnSpPr>
            <p:cNvPr id="13" name="Straight Connector 35">
              <a:extLst>
                <a:ext uri="{FF2B5EF4-FFF2-40B4-BE49-F238E27FC236}">
                  <a16:creationId xmlns:a16="http://schemas.microsoft.com/office/drawing/2014/main" id="{8094DC1C-983A-AE81-8F1E-73750C4427DC}"/>
                </a:ext>
              </a:extLst>
            </p:cNvPr>
            <p:cNvCxnSpPr/>
            <p:nvPr/>
          </p:nvCxnSpPr>
          <p:spPr>
            <a:xfrm>
              <a:off x="803576" y="3536730"/>
              <a:ext cx="956049" cy="11370"/>
            </a:xfrm>
            <a:prstGeom prst="line">
              <a:avLst/>
            </a:prstGeom>
            <a:noFill/>
            <a:ln w="19050" cap="flat" cmpd="sng" algn="ctr">
              <a:solidFill>
                <a:sysClr val="window" lastClr="FFFFFF">
                  <a:lumMod val="65000"/>
                </a:sysClr>
              </a:solidFill>
              <a:prstDash val="solid"/>
              <a:headEnd type="oval" w="med" len="med"/>
              <a:tailEnd type="oval" w="med" len="med"/>
            </a:ln>
            <a:effectLst/>
          </p:spPr>
        </p:cxnSp>
        <p:sp>
          <p:nvSpPr>
            <p:cNvPr id="14" name="Rectangle 13">
              <a:extLst>
                <a:ext uri="{FF2B5EF4-FFF2-40B4-BE49-F238E27FC236}">
                  <a16:creationId xmlns:a16="http://schemas.microsoft.com/office/drawing/2014/main" id="{C0BC0073-AB97-35C0-7784-461FCF98C21B}"/>
                </a:ext>
              </a:extLst>
            </p:cNvPr>
            <p:cNvSpPr/>
            <p:nvPr/>
          </p:nvSpPr>
          <p:spPr>
            <a:xfrm>
              <a:off x="448596" y="3190914"/>
              <a:ext cx="568095" cy="690039"/>
            </a:xfrm>
            <a:prstGeom prst="rect">
              <a:avLst/>
            </a:prstGeom>
            <a:solidFill>
              <a:srgbClr val="92D050"/>
            </a:solidFill>
            <a:ln w="25400" cap="flat" cmpd="sng" algn="ctr">
              <a:noFill/>
              <a:prstDash val="solid"/>
            </a:ln>
            <a:effectLst/>
          </p:spPr>
          <p:txBody>
            <a:bodyPr rtlCol="0" anchor="ctr"/>
            <a:lstStyle/>
            <a:p>
              <a:pPr marL="0" marR="0" lvl="0" indent="0" algn="ctr" defTabSz="912662" rtl="0" eaLnBrk="1" fontAlgn="base" latinLnBrk="0" hangingPunct="1">
                <a:lnSpc>
                  <a:spcPct val="100000"/>
                </a:lnSpc>
                <a:spcBef>
                  <a:spcPct val="0"/>
                </a:spcBef>
                <a:spcAft>
                  <a:spcPct val="0"/>
                </a:spcAft>
                <a:buClrTx/>
                <a:buSzTx/>
                <a:buFontTx/>
                <a:buNone/>
                <a:tabLst/>
                <a:defRPr/>
              </a:pPr>
              <a:r>
                <a:rPr lang="fr-FR" sz="3600" b="1" kern="0" dirty="0">
                  <a:solidFill>
                    <a:prstClr val="white"/>
                  </a:solidFill>
                  <a:latin typeface="Calibri"/>
                </a:rPr>
                <a:t>5</a:t>
              </a:r>
              <a:endParaRPr kumimoji="0" lang="fr-FR" sz="3600" b="1" i="0" u="none" strike="noStrike" kern="0" cap="none" spc="0" normalizeH="0" baseline="0" noProof="0" dirty="0">
                <a:ln>
                  <a:noFill/>
                </a:ln>
                <a:solidFill>
                  <a:prstClr val="white"/>
                </a:solidFill>
                <a:effectLst/>
                <a:uLnTx/>
                <a:uFillTx/>
                <a:latin typeface="Calibri"/>
                <a:ea typeface="+mn-ea"/>
                <a:cs typeface="+mn-cs"/>
              </a:endParaRPr>
            </a:p>
          </p:txBody>
        </p:sp>
      </p:grpSp>
      <p:sp>
        <p:nvSpPr>
          <p:cNvPr id="28" name="ZoneTexte 27">
            <a:extLst>
              <a:ext uri="{FF2B5EF4-FFF2-40B4-BE49-F238E27FC236}">
                <a16:creationId xmlns:a16="http://schemas.microsoft.com/office/drawing/2014/main" id="{D853339F-02EC-6B6E-3ECC-A017F6824FFC}"/>
              </a:ext>
            </a:extLst>
          </p:cNvPr>
          <p:cNvSpPr txBox="1"/>
          <p:nvPr/>
        </p:nvSpPr>
        <p:spPr>
          <a:xfrm>
            <a:off x="2078800" y="5823443"/>
            <a:ext cx="9846787" cy="461665"/>
          </a:xfrm>
          <a:prstGeom prst="rect">
            <a:avLst/>
          </a:prstGeom>
          <a:noFill/>
        </p:spPr>
        <p:txBody>
          <a:bodyPr wrap="square" rtlCol="0">
            <a:spAutoFit/>
          </a:bodyPr>
          <a:lstStyle/>
          <a:p>
            <a:r>
              <a:rPr lang="fr-FR" sz="2400" b="1" dirty="0">
                <a:solidFill>
                  <a:srgbClr val="400000"/>
                </a:solidFill>
                <a:effectLst>
                  <a:innerShdw blurRad="63500" dist="50800" dir="2700000">
                    <a:prstClr val="black">
                      <a:alpha val="50000"/>
                    </a:prstClr>
                  </a:innerShdw>
                </a:effectLst>
                <a:latin typeface="Bahnschrift" panose="020B0502040204020203" pitchFamily="34" charset="0"/>
                <a:cs typeface="Cairo" panose="00000500000000000000" pitchFamily="2" charset="-78"/>
              </a:rPr>
              <a:t>CONCLUSION</a:t>
            </a:r>
            <a:endParaRPr lang="fr-MA" sz="2400" b="1" dirty="0">
              <a:solidFill>
                <a:srgbClr val="400000"/>
              </a:solidFill>
              <a:effectLst>
                <a:innerShdw blurRad="63500" dist="50800" dir="2700000">
                  <a:prstClr val="black">
                    <a:alpha val="50000"/>
                  </a:prstClr>
                </a:innerShdw>
              </a:effectLst>
              <a:latin typeface="Bahnschrift" panose="020B0502040204020203" pitchFamily="34" charset="0"/>
              <a:cs typeface="Cairo" panose="00000500000000000000" pitchFamily="2" charset="-78"/>
            </a:endParaRPr>
          </a:p>
        </p:txBody>
      </p:sp>
      <p:pic>
        <p:nvPicPr>
          <p:cNvPr id="7" name="Image 6">
            <a:extLst>
              <a:ext uri="{FF2B5EF4-FFF2-40B4-BE49-F238E27FC236}">
                <a16:creationId xmlns:a16="http://schemas.microsoft.com/office/drawing/2014/main" id="{1700760F-E13E-D0C1-7C9C-FF0E16426668}"/>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546771" y="-15188"/>
            <a:ext cx="1641587" cy="950683"/>
          </a:xfrm>
          <a:prstGeom prst="rect">
            <a:avLst/>
          </a:prstGeom>
        </p:spPr>
      </p:pic>
    </p:spTree>
    <p:extLst>
      <p:ext uri="{BB962C8B-B14F-4D97-AF65-F5344CB8AC3E}">
        <p14:creationId xmlns:p14="http://schemas.microsoft.com/office/powerpoint/2010/main" val="4037005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F25ECB-4BE6-4EA5-5AF4-EC164C90997F}"/>
              </a:ext>
            </a:extLst>
          </p:cNvPr>
          <p:cNvSpPr>
            <a:spLocks noGrp="1"/>
          </p:cNvSpPr>
          <p:nvPr>
            <p:ph type="title"/>
          </p:nvPr>
        </p:nvSpPr>
        <p:spPr/>
        <p:txBody>
          <a:bodyPr/>
          <a:lstStyle/>
          <a:p>
            <a:pPr marL="742950" indent="-742950" algn="ctr">
              <a:buFont typeface="+mj-lt"/>
              <a:buAutoNum type="arabicPeriod"/>
            </a:pPr>
            <a:r>
              <a:rPr lang="fr-FR" dirty="0"/>
              <a:t>INTRODUCTION</a:t>
            </a:r>
          </a:p>
        </p:txBody>
      </p:sp>
      <p:sp>
        <p:nvSpPr>
          <p:cNvPr id="3" name="Espace réservé du contenu 2">
            <a:extLst>
              <a:ext uri="{FF2B5EF4-FFF2-40B4-BE49-F238E27FC236}">
                <a16:creationId xmlns:a16="http://schemas.microsoft.com/office/drawing/2014/main" id="{5C1756B8-C267-34A2-37C6-B85B1339E32D}"/>
              </a:ext>
            </a:extLst>
          </p:cNvPr>
          <p:cNvSpPr>
            <a:spLocks noGrp="1"/>
          </p:cNvSpPr>
          <p:nvPr>
            <p:ph idx="1"/>
          </p:nvPr>
        </p:nvSpPr>
        <p:spPr/>
        <p:txBody>
          <a:bodyPr/>
          <a:lstStyle/>
          <a:p>
            <a:pPr algn="just">
              <a:lnSpc>
                <a:spcPct val="107000"/>
              </a:lnSpc>
              <a:spcBef>
                <a:spcPts val="600"/>
              </a:spcBef>
              <a:spcAft>
                <a:spcPts val="6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La République du Bénin et la république Togolaise appartiennent à la Communauté Electrique du Bénin</a:t>
            </a:r>
            <a:r>
              <a:rPr lang="fr-FR" sz="2400" dirty="0">
                <a:latin typeface="Arial" panose="020B0604020202020204" pitchFamily="34" charset="0"/>
                <a:ea typeface="Calibri" panose="020F0502020204030204" pitchFamily="34" charset="0"/>
                <a:cs typeface="Times New Roman" panose="02020603050405020304" pitchFamily="18" charset="0"/>
              </a:rPr>
              <a:t>.</a:t>
            </a:r>
            <a:endParaRPr lang="fr-FR" sz="24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600"/>
              </a:spcBef>
              <a:spcAft>
                <a:spcPts val="6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La Communauté Electrique du Bénin (CEB) est une institution née de la volonté des Etats du Bénin et du Togo de coopérer en matière d’énergie électrique pour assurer le développement rapide et harmonieux de leurs économies respectives. A cet effet, elle a reçu pour mission, dès sa création en 1968, de développer les infrastructures de production et de transport, d’assurer l’importation de l’énergie électrique.</a:t>
            </a:r>
          </a:p>
          <a:p>
            <a:pPr algn="just">
              <a:lnSpc>
                <a:spcPct val="107000"/>
              </a:lnSpc>
              <a:spcBef>
                <a:spcPts val="600"/>
              </a:spcBef>
              <a:spcAft>
                <a:spcPts val="600"/>
              </a:spcAft>
            </a:pPr>
            <a:r>
              <a:rPr lang="fr-FR" sz="2400" dirty="0">
                <a:latin typeface="Arial" panose="020B0604020202020204" pitchFamily="34" charset="0"/>
                <a:ea typeface="Calibri" panose="020F0502020204030204" pitchFamily="34" charset="0"/>
                <a:cs typeface="Times New Roman" panose="02020603050405020304" pitchFamily="18" charset="0"/>
              </a:rPr>
              <a:t>Le réseau de transport intégré des deux pays se présente comme suit:</a:t>
            </a:r>
            <a:endParaRPr lang="fr-FR" sz="24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lnSpc>
                <a:spcPct val="107000"/>
              </a:lnSpc>
              <a:spcBef>
                <a:spcPts val="600"/>
              </a:spcBef>
              <a:spcAft>
                <a:spcPts val="600"/>
              </a:spcAft>
              <a:buNone/>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 3">
            <a:extLst>
              <a:ext uri="{FF2B5EF4-FFF2-40B4-BE49-F238E27FC236}">
                <a16:creationId xmlns:a16="http://schemas.microsoft.com/office/drawing/2014/main" id="{6B3DFEF9-43F9-2DFB-1E74-DF1E5AB2BA66}"/>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712213" y="77223"/>
            <a:ext cx="1641587" cy="950683"/>
          </a:xfrm>
          <a:prstGeom prst="rect">
            <a:avLst/>
          </a:prstGeom>
        </p:spPr>
      </p:pic>
    </p:spTree>
    <p:extLst>
      <p:ext uri="{BB962C8B-B14F-4D97-AF65-F5344CB8AC3E}">
        <p14:creationId xmlns:p14="http://schemas.microsoft.com/office/powerpoint/2010/main" val="592105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A4BFD444-5C80-8611-3691-404CF726B4EA}"/>
              </a:ext>
            </a:extLst>
          </p:cNvPr>
          <p:cNvPicPr>
            <a:picLocks noChangeAspect="1"/>
          </p:cNvPicPr>
          <p:nvPr/>
        </p:nvPicPr>
        <p:blipFill>
          <a:blip r:embed="rId2"/>
          <a:stretch>
            <a:fillRect/>
          </a:stretch>
        </p:blipFill>
        <p:spPr>
          <a:xfrm>
            <a:off x="3962400" y="622300"/>
            <a:ext cx="4267200" cy="5613400"/>
          </a:xfrm>
          <a:prstGeom prst="rect">
            <a:avLst/>
          </a:prstGeom>
        </p:spPr>
      </p:pic>
      <p:pic>
        <p:nvPicPr>
          <p:cNvPr id="2" name="Image 1">
            <a:extLst>
              <a:ext uri="{FF2B5EF4-FFF2-40B4-BE49-F238E27FC236}">
                <a16:creationId xmlns:a16="http://schemas.microsoft.com/office/drawing/2014/main" id="{418018C8-2C8A-0332-48DE-78503C296C3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585361" y="146958"/>
            <a:ext cx="1641587" cy="950683"/>
          </a:xfrm>
          <a:prstGeom prst="rect">
            <a:avLst/>
          </a:prstGeom>
        </p:spPr>
      </p:pic>
    </p:spTree>
    <p:extLst>
      <p:ext uri="{BB962C8B-B14F-4D97-AF65-F5344CB8AC3E}">
        <p14:creationId xmlns:p14="http://schemas.microsoft.com/office/powerpoint/2010/main" val="1526103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ZoneTexte 1">
            <a:extLst>
              <a:ext uri="{FF2B5EF4-FFF2-40B4-BE49-F238E27FC236}">
                <a16:creationId xmlns:a16="http://schemas.microsoft.com/office/drawing/2014/main" id="{8F1F7C40-5DFD-EFC7-38A2-FFB44038367B}"/>
              </a:ext>
            </a:extLst>
          </p:cNvPr>
          <p:cNvSpPr txBox="1">
            <a:spLocks noChangeArrowheads="1"/>
          </p:cNvSpPr>
          <p:nvPr/>
        </p:nvSpPr>
        <p:spPr bwMode="auto">
          <a:xfrm>
            <a:off x="1546226" y="838201"/>
            <a:ext cx="8640763" cy="5484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lnSpc>
                <a:spcPct val="130000"/>
              </a:lnSpc>
              <a:spcBef>
                <a:spcPct val="20000"/>
              </a:spcBef>
            </a:pPr>
            <a:r>
              <a:rPr lang="fr-FR" sz="2000" dirty="0">
                <a:latin typeface="Arial" panose="020B0604020202020204" pitchFamily="34" charset="0"/>
                <a:ea typeface="Calibri" panose="020F0502020204030204" pitchFamily="34" charset="0"/>
                <a:cs typeface="Times New Roman" panose="02020603050405020304" pitchFamily="18" charset="0"/>
              </a:rPr>
              <a:t>Cette vision initiale a permis à la CEB d’être parmi les précurseurs de </a:t>
            </a:r>
            <a:r>
              <a:rPr lang="fr-FR" sz="2000" dirty="0">
                <a:effectLst/>
                <a:latin typeface="Arial" panose="020B0604020202020204" pitchFamily="34" charset="0"/>
                <a:ea typeface="Calibri" panose="020F0502020204030204" pitchFamily="34" charset="0"/>
                <a:cs typeface="Times New Roman" panose="02020603050405020304" pitchFamily="18" charset="0"/>
              </a:rPr>
              <a:t>la nouvelle tendance de régionalisation du marché de l’électricité, notamment le WAPP à l’échelle de la CEDEAO.</a:t>
            </a:r>
            <a:endParaRPr lang="en-US" altLang="fr-FR" sz="1900" b="1" dirty="0">
              <a:solidFill>
                <a:srgbClr val="404040"/>
              </a:solidFill>
              <a:latin typeface="Segoe UI Semilight" panose="020F0302020204030204" pitchFamily="34" charset="0"/>
              <a:cs typeface="Segoe UI Semilight" panose="020F0302020204030204" pitchFamily="34" charset="0"/>
            </a:endParaRPr>
          </a:p>
          <a:p>
            <a:pPr algn="just" eaLnBrk="1" hangingPunct="1">
              <a:lnSpc>
                <a:spcPct val="130000"/>
              </a:lnSpc>
              <a:spcBef>
                <a:spcPct val="20000"/>
              </a:spcBef>
            </a:pPr>
            <a:r>
              <a:rPr lang="en-US" altLang="fr-FR" sz="1900" b="1" dirty="0" err="1">
                <a:solidFill>
                  <a:srgbClr val="404040"/>
                </a:solidFill>
                <a:latin typeface="Segoe UI Semilight" panose="020F0302020204030204" pitchFamily="34" charset="0"/>
                <a:cs typeface="Segoe UI Semilight" panose="020F0302020204030204" pitchFamily="34" charset="0"/>
              </a:rPr>
              <a:t>Création</a:t>
            </a:r>
            <a:r>
              <a:rPr lang="en-US" altLang="fr-FR" sz="1900" b="1" dirty="0">
                <a:solidFill>
                  <a:srgbClr val="404040"/>
                </a:solidFill>
                <a:latin typeface="Segoe UI Semilight" panose="020F0302020204030204" pitchFamily="34" charset="0"/>
                <a:cs typeface="Segoe UI Semilight" panose="020F0302020204030204" pitchFamily="34" charset="0"/>
              </a:rPr>
              <a:t>: L’EEEOA a </a:t>
            </a:r>
            <a:r>
              <a:rPr lang="en-US" altLang="fr-FR" sz="1900" b="1" dirty="0" err="1">
                <a:solidFill>
                  <a:srgbClr val="404040"/>
                </a:solidFill>
                <a:latin typeface="Segoe UI Semilight" panose="020F0302020204030204" pitchFamily="34" charset="0"/>
                <a:cs typeface="Segoe UI Semilight" panose="020F0302020204030204" pitchFamily="34" charset="0"/>
              </a:rPr>
              <a:t>été</a:t>
            </a:r>
            <a:r>
              <a:rPr lang="en-US" altLang="fr-FR" sz="1900" b="1" dirty="0">
                <a:solidFill>
                  <a:srgbClr val="404040"/>
                </a:solidFill>
                <a:latin typeface="Segoe UI Semilight" panose="020F0302020204030204" pitchFamily="34" charset="0"/>
                <a:cs typeface="Segoe UI Semilight" panose="020F0302020204030204" pitchFamily="34" charset="0"/>
              </a:rPr>
              <a:t> </a:t>
            </a:r>
            <a:r>
              <a:rPr lang="en-US" altLang="fr-FR" sz="1900" b="1" dirty="0" err="1">
                <a:solidFill>
                  <a:srgbClr val="404040"/>
                </a:solidFill>
                <a:latin typeface="Segoe UI Semilight" panose="020F0302020204030204" pitchFamily="34" charset="0"/>
                <a:cs typeface="Segoe UI Semilight" panose="020F0302020204030204" pitchFamily="34" charset="0"/>
              </a:rPr>
              <a:t>crée</a:t>
            </a:r>
            <a:r>
              <a:rPr lang="en-US" altLang="fr-FR" sz="1900" b="1" dirty="0">
                <a:solidFill>
                  <a:srgbClr val="404040"/>
                </a:solidFill>
                <a:latin typeface="Segoe UI Semilight" panose="020F0302020204030204" pitchFamily="34" charset="0"/>
                <a:cs typeface="Segoe UI Semilight" panose="020F0302020204030204" pitchFamily="34" charset="0"/>
              </a:rPr>
              <a:t> </a:t>
            </a:r>
            <a:r>
              <a:rPr lang="en-US" altLang="fr-FR" sz="1900" b="1" dirty="0" err="1">
                <a:solidFill>
                  <a:srgbClr val="404040"/>
                </a:solidFill>
                <a:latin typeface="Segoe UI Semilight" panose="020F0302020204030204" pitchFamily="34" charset="0"/>
                <a:cs typeface="Segoe UI Semilight" panose="020F0302020204030204" pitchFamily="34" charset="0"/>
              </a:rPr>
              <a:t>en</a:t>
            </a:r>
            <a:r>
              <a:rPr lang="en-US" altLang="fr-FR" sz="1900" b="1" dirty="0">
                <a:solidFill>
                  <a:srgbClr val="404040"/>
                </a:solidFill>
                <a:latin typeface="Segoe UI Semilight" panose="020F0302020204030204" pitchFamily="34" charset="0"/>
                <a:cs typeface="Segoe UI Semilight" panose="020F0302020204030204" pitchFamily="34" charset="0"/>
              </a:rPr>
              <a:t> 1999 par </a:t>
            </a:r>
            <a:r>
              <a:rPr lang="en-US" altLang="fr-FR" sz="1900" b="1" dirty="0" err="1">
                <a:solidFill>
                  <a:srgbClr val="404040"/>
                </a:solidFill>
                <a:latin typeface="Segoe UI Semilight" panose="020F0302020204030204" pitchFamily="34" charset="0"/>
                <a:cs typeface="Segoe UI Semilight" panose="020F0302020204030204" pitchFamily="34" charset="0"/>
              </a:rPr>
              <a:t>Décision</a:t>
            </a:r>
            <a:r>
              <a:rPr lang="en-US" altLang="fr-FR" sz="1900" b="1" dirty="0">
                <a:solidFill>
                  <a:srgbClr val="404040"/>
                </a:solidFill>
                <a:latin typeface="Segoe UI Semilight" panose="020F0302020204030204" pitchFamily="34" charset="0"/>
                <a:cs typeface="Segoe UI Semilight" panose="020F0302020204030204" pitchFamily="34" charset="0"/>
              </a:rPr>
              <a:t> A/DEC. 5/12/99 et son </a:t>
            </a:r>
            <a:r>
              <a:rPr lang="en-US" altLang="fr-FR" sz="1900" b="1" dirty="0" err="1">
                <a:solidFill>
                  <a:srgbClr val="404040"/>
                </a:solidFill>
                <a:latin typeface="Segoe UI Semilight" panose="020F0302020204030204" pitchFamily="34" charset="0"/>
                <a:cs typeface="Segoe UI Semilight" panose="020F0302020204030204" pitchFamily="34" charset="0"/>
              </a:rPr>
              <a:t>Secrétariat</a:t>
            </a:r>
            <a:r>
              <a:rPr lang="en-US" altLang="fr-FR" sz="1900" b="1" dirty="0">
                <a:solidFill>
                  <a:srgbClr val="404040"/>
                </a:solidFill>
                <a:latin typeface="Segoe UI Semilight" panose="020F0302020204030204" pitchFamily="34" charset="0"/>
                <a:cs typeface="Segoe UI Semilight" panose="020F0302020204030204" pitchFamily="34" charset="0"/>
              </a:rPr>
              <a:t> </a:t>
            </a:r>
            <a:r>
              <a:rPr lang="en-US" altLang="fr-FR" sz="1900" b="1" dirty="0" err="1">
                <a:solidFill>
                  <a:srgbClr val="404040"/>
                </a:solidFill>
                <a:latin typeface="Segoe UI Semilight" panose="020F0302020204030204" pitchFamily="34" charset="0"/>
                <a:cs typeface="Segoe UI Semilight" panose="020F0302020204030204" pitchFamily="34" charset="0"/>
              </a:rPr>
              <a:t>Général</a:t>
            </a:r>
            <a:r>
              <a:rPr lang="en-US" altLang="fr-FR" sz="1900" b="1" dirty="0">
                <a:solidFill>
                  <a:srgbClr val="404040"/>
                </a:solidFill>
                <a:latin typeface="Segoe UI Semilight" panose="020F0302020204030204" pitchFamily="34" charset="0"/>
                <a:cs typeface="Segoe UI Semilight" panose="020F0302020204030204" pitchFamily="34" charset="0"/>
              </a:rPr>
              <a:t> a </a:t>
            </a:r>
            <a:r>
              <a:rPr lang="en-US" altLang="fr-FR" sz="1900" b="1" dirty="0" err="1">
                <a:solidFill>
                  <a:srgbClr val="404040"/>
                </a:solidFill>
                <a:latin typeface="Segoe UI Semilight" panose="020F0302020204030204" pitchFamily="34" charset="0"/>
                <a:cs typeface="Segoe UI Semilight" panose="020F0302020204030204" pitchFamily="34" charset="0"/>
              </a:rPr>
              <a:t>été</a:t>
            </a:r>
            <a:r>
              <a:rPr lang="en-US" altLang="fr-FR" sz="1900" b="1" dirty="0">
                <a:solidFill>
                  <a:srgbClr val="404040"/>
                </a:solidFill>
                <a:latin typeface="Segoe UI Semilight" panose="020F0302020204030204" pitchFamily="34" charset="0"/>
                <a:cs typeface="Segoe UI Semilight" panose="020F0302020204030204" pitchFamily="34" charset="0"/>
              </a:rPr>
              <a:t> </a:t>
            </a:r>
            <a:r>
              <a:rPr lang="en-US" altLang="fr-FR" sz="1900" b="1" dirty="0" err="1">
                <a:solidFill>
                  <a:srgbClr val="404040"/>
                </a:solidFill>
                <a:latin typeface="Segoe UI Semilight" panose="020F0302020204030204" pitchFamily="34" charset="0"/>
                <a:cs typeface="Segoe UI Semilight" panose="020F0302020204030204" pitchFamily="34" charset="0"/>
              </a:rPr>
              <a:t>créé</a:t>
            </a:r>
            <a:r>
              <a:rPr lang="en-US" altLang="fr-FR" sz="1900" b="1" dirty="0">
                <a:solidFill>
                  <a:srgbClr val="404040"/>
                </a:solidFill>
                <a:latin typeface="Segoe UI Semilight" panose="020F0302020204030204" pitchFamily="34" charset="0"/>
                <a:cs typeface="Segoe UI Semilight" panose="020F0302020204030204" pitchFamily="34" charset="0"/>
              </a:rPr>
              <a:t> </a:t>
            </a:r>
            <a:r>
              <a:rPr lang="en-US" altLang="fr-FR" sz="1900" b="1" dirty="0" err="1">
                <a:solidFill>
                  <a:srgbClr val="404040"/>
                </a:solidFill>
                <a:latin typeface="Segoe UI Semilight" panose="020F0302020204030204" pitchFamily="34" charset="0"/>
                <a:cs typeface="Segoe UI Semilight" panose="020F0302020204030204" pitchFamily="34" charset="0"/>
              </a:rPr>
              <a:t>en</a:t>
            </a:r>
            <a:r>
              <a:rPr lang="en-US" altLang="fr-FR" sz="1900" b="1" dirty="0">
                <a:solidFill>
                  <a:srgbClr val="404040"/>
                </a:solidFill>
                <a:latin typeface="Segoe UI Semilight" panose="020F0302020204030204" pitchFamily="34" charset="0"/>
                <a:cs typeface="Segoe UI Semilight" panose="020F0302020204030204" pitchFamily="34" charset="0"/>
              </a:rPr>
              <a:t> 2006 </a:t>
            </a:r>
            <a:r>
              <a:rPr lang="en-US" altLang="fr-FR" sz="1900" b="1" dirty="0" err="1">
                <a:solidFill>
                  <a:srgbClr val="404040"/>
                </a:solidFill>
                <a:latin typeface="Segoe UI Semilight" panose="020F0302020204030204" pitchFamily="34" charset="0"/>
                <a:cs typeface="Segoe UI Semilight" panose="020F0302020204030204" pitchFamily="34" charset="0"/>
              </a:rPr>
              <a:t>à</a:t>
            </a:r>
            <a:r>
              <a:rPr lang="en-US" altLang="fr-FR" sz="1900" b="1" dirty="0">
                <a:solidFill>
                  <a:srgbClr val="404040"/>
                </a:solidFill>
                <a:latin typeface="Segoe UI Semilight" panose="020F0302020204030204" pitchFamily="34" charset="0"/>
                <a:cs typeface="Segoe UI Semilight" panose="020F0302020204030204" pitchFamily="34" charset="0"/>
              </a:rPr>
              <a:t> Niamey par la </a:t>
            </a:r>
            <a:r>
              <a:rPr lang="en-US" altLang="fr-FR" sz="1900" b="1" dirty="0" err="1">
                <a:solidFill>
                  <a:srgbClr val="404040"/>
                </a:solidFill>
                <a:latin typeface="Segoe UI Semilight" panose="020F0302020204030204" pitchFamily="34" charset="0"/>
                <a:cs typeface="Segoe UI Semilight" panose="020F0302020204030204" pitchFamily="34" charset="0"/>
              </a:rPr>
              <a:t>Décision</a:t>
            </a:r>
            <a:r>
              <a:rPr lang="en-US" altLang="fr-FR" sz="1900" b="1" dirty="0">
                <a:solidFill>
                  <a:srgbClr val="404040"/>
                </a:solidFill>
                <a:latin typeface="Segoe UI Semilight" panose="020F0302020204030204" pitchFamily="34" charset="0"/>
                <a:cs typeface="Segoe UI Semilight" panose="020F0302020204030204" pitchFamily="34" charset="0"/>
              </a:rPr>
              <a:t> A/DEC. 18/01/06 de la </a:t>
            </a:r>
            <a:r>
              <a:rPr lang="en-US" altLang="fr-FR" sz="1900" b="1" dirty="0" err="1">
                <a:solidFill>
                  <a:srgbClr val="404040"/>
                </a:solidFill>
                <a:latin typeface="Segoe UI Semilight" panose="020F0302020204030204" pitchFamily="34" charset="0"/>
                <a:cs typeface="Segoe UI Semilight" panose="020F0302020204030204" pitchFamily="34" charset="0"/>
              </a:rPr>
              <a:t>Conférence</a:t>
            </a:r>
            <a:r>
              <a:rPr lang="en-US" altLang="fr-FR" sz="1900" b="1" dirty="0">
                <a:solidFill>
                  <a:srgbClr val="404040"/>
                </a:solidFill>
                <a:latin typeface="Segoe UI Semilight" panose="020F0302020204030204" pitchFamily="34" charset="0"/>
                <a:cs typeface="Segoe UI Semilight" panose="020F0302020204030204" pitchFamily="34" charset="0"/>
              </a:rPr>
              <a:t> des Chefs </a:t>
            </a:r>
            <a:r>
              <a:rPr lang="en-US" altLang="fr-FR" sz="1900" b="1" dirty="0" err="1">
                <a:solidFill>
                  <a:srgbClr val="404040"/>
                </a:solidFill>
                <a:latin typeface="Segoe UI Semilight" panose="020F0302020204030204" pitchFamily="34" charset="0"/>
                <a:cs typeface="Segoe UI Semilight" panose="020F0302020204030204" pitchFamily="34" charset="0"/>
              </a:rPr>
              <a:t>d’Etat</a:t>
            </a:r>
            <a:r>
              <a:rPr lang="en-US" altLang="fr-FR" sz="1900" b="1" dirty="0">
                <a:solidFill>
                  <a:srgbClr val="404040"/>
                </a:solidFill>
                <a:latin typeface="Segoe UI Semilight" panose="020F0302020204030204" pitchFamily="34" charset="0"/>
                <a:cs typeface="Segoe UI Semilight" panose="020F0302020204030204" pitchFamily="34" charset="0"/>
              </a:rPr>
              <a:t> et de </a:t>
            </a:r>
            <a:r>
              <a:rPr lang="en-US" altLang="fr-FR" sz="1900" b="1" dirty="0" err="1">
                <a:solidFill>
                  <a:srgbClr val="404040"/>
                </a:solidFill>
                <a:latin typeface="Segoe UI Semilight" panose="020F0302020204030204" pitchFamily="34" charset="0"/>
                <a:cs typeface="Segoe UI Semilight" panose="020F0302020204030204" pitchFamily="34" charset="0"/>
              </a:rPr>
              <a:t>Gouvernement</a:t>
            </a:r>
            <a:r>
              <a:rPr lang="en-US" altLang="fr-FR" sz="1900" b="1" dirty="0">
                <a:solidFill>
                  <a:srgbClr val="404040"/>
                </a:solidFill>
                <a:latin typeface="Segoe UI Semilight" panose="020F0302020204030204" pitchFamily="34" charset="0"/>
                <a:cs typeface="Segoe UI Semilight" panose="020F0302020204030204" pitchFamily="34" charset="0"/>
              </a:rPr>
              <a:t> de la CEDEAO.</a:t>
            </a:r>
          </a:p>
          <a:p>
            <a:pPr algn="just" eaLnBrk="1" hangingPunct="1">
              <a:lnSpc>
                <a:spcPct val="130000"/>
              </a:lnSpc>
              <a:spcBef>
                <a:spcPct val="20000"/>
              </a:spcBef>
            </a:pPr>
            <a:r>
              <a:rPr lang="fr-FR" altLang="fr-FR" sz="1900" b="1" dirty="0">
                <a:solidFill>
                  <a:srgbClr val="404040"/>
                </a:solidFill>
                <a:latin typeface="Segoe UI Semilight" panose="020F0302020204030204" pitchFamily="34" charset="0"/>
                <a:cs typeface="Segoe UI Semilight" panose="020F0302020204030204" pitchFamily="34" charset="0"/>
              </a:rPr>
              <a:t>Vision: </a:t>
            </a:r>
            <a:r>
              <a:rPr lang="en-US" altLang="en-US" sz="1900" b="1" dirty="0" err="1">
                <a:solidFill>
                  <a:srgbClr val="404040"/>
                </a:solidFill>
                <a:latin typeface="Segoe UI Semilight" panose="020F0302020204030204" pitchFamily="34" charset="0"/>
                <a:cs typeface="Segoe UI Semilight" panose="020F0302020204030204" pitchFamily="34" charset="0"/>
              </a:rPr>
              <a:t>Intégrer</a:t>
            </a:r>
            <a:r>
              <a:rPr lang="en-US" altLang="en-US" sz="1900" b="1" dirty="0">
                <a:solidFill>
                  <a:srgbClr val="404040"/>
                </a:solidFill>
                <a:latin typeface="Segoe UI Semilight" panose="020F0302020204030204" pitchFamily="34" charset="0"/>
                <a:cs typeface="Segoe UI Semilight" panose="020F0302020204030204" pitchFamily="34" charset="0"/>
              </a:rPr>
              <a:t> les </a:t>
            </a:r>
            <a:r>
              <a:rPr lang="en-US" altLang="en-US" sz="1900" b="1" dirty="0" err="1">
                <a:solidFill>
                  <a:srgbClr val="404040"/>
                </a:solidFill>
                <a:latin typeface="Segoe UI Semilight" panose="020F0302020204030204" pitchFamily="34" charset="0"/>
                <a:cs typeface="Segoe UI Semilight" panose="020F0302020204030204" pitchFamily="34" charset="0"/>
              </a:rPr>
              <a:t>réseaux</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électriques</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nationaux</a:t>
            </a:r>
            <a:r>
              <a:rPr lang="en-US" altLang="en-US" sz="1900" b="1" dirty="0">
                <a:solidFill>
                  <a:srgbClr val="404040"/>
                </a:solidFill>
                <a:latin typeface="Segoe UI Semilight" panose="020F0302020204030204" pitchFamily="34" charset="0"/>
                <a:cs typeface="Segoe UI Semilight" panose="020F0302020204030204" pitchFamily="34" charset="0"/>
              </a:rPr>
              <a:t> des </a:t>
            </a:r>
            <a:r>
              <a:rPr lang="en-US" altLang="en-US" sz="1900" b="1" dirty="0" err="1">
                <a:solidFill>
                  <a:srgbClr val="404040"/>
                </a:solidFill>
                <a:latin typeface="Segoe UI Semilight" panose="020F0302020204030204" pitchFamily="34" charset="0"/>
                <a:cs typeface="Segoe UI Semilight" panose="020F0302020204030204" pitchFamily="34" charset="0"/>
              </a:rPr>
              <a:t>Etats</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Membres</a:t>
            </a:r>
            <a:r>
              <a:rPr lang="en-US" altLang="en-US" sz="1900" b="1" dirty="0">
                <a:solidFill>
                  <a:srgbClr val="404040"/>
                </a:solidFill>
                <a:latin typeface="Segoe UI Semilight" panose="020F0302020204030204" pitchFamily="34" charset="0"/>
                <a:cs typeface="Segoe UI Semilight" panose="020F0302020204030204" pitchFamily="34" charset="0"/>
              </a:rPr>
              <a:t> dans un </a:t>
            </a:r>
            <a:r>
              <a:rPr lang="en-US" altLang="en-US" sz="1900" b="1" dirty="0" err="1">
                <a:solidFill>
                  <a:srgbClr val="404040"/>
                </a:solidFill>
                <a:latin typeface="Segoe UI Semilight" panose="020F0302020204030204" pitchFamily="34" charset="0"/>
                <a:cs typeface="Segoe UI Semilight" panose="020F0302020204030204" pitchFamily="34" charset="0"/>
              </a:rPr>
              <a:t>marché</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régional</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unifié</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d’électricité</a:t>
            </a:r>
            <a:r>
              <a:rPr lang="en-US" altLang="en-US" sz="1900" b="1" dirty="0">
                <a:solidFill>
                  <a:srgbClr val="404040"/>
                </a:solidFill>
                <a:latin typeface="Segoe UI Semilight" panose="020F0302020204030204" pitchFamily="34" charset="0"/>
                <a:cs typeface="Segoe UI Semilight" panose="020F0302020204030204" pitchFamily="34" charset="0"/>
              </a:rPr>
              <a:t>, avec </a:t>
            </a:r>
            <a:r>
              <a:rPr lang="en-US" altLang="en-US" sz="1900" b="1" dirty="0" err="1">
                <a:solidFill>
                  <a:srgbClr val="404040"/>
                </a:solidFill>
                <a:latin typeface="Segoe UI Semilight" panose="020F0302020204030204" pitchFamily="34" charset="0"/>
                <a:cs typeface="Segoe UI Semilight" panose="020F0302020204030204" pitchFamily="34" charset="0"/>
              </a:rPr>
              <a:t>comme</a:t>
            </a:r>
            <a:r>
              <a:rPr lang="en-US" altLang="en-US" sz="1900" b="1" dirty="0">
                <a:solidFill>
                  <a:srgbClr val="404040"/>
                </a:solidFill>
                <a:latin typeface="Segoe UI Semilight" panose="020F0302020204030204" pitchFamily="34" charset="0"/>
                <a:cs typeface="Segoe UI Semilight" panose="020F0302020204030204" pitchFamily="34" charset="0"/>
              </a:rPr>
              <a:t> but </a:t>
            </a:r>
            <a:r>
              <a:rPr lang="en-US" altLang="en-US" sz="1900" b="1" dirty="0" err="1">
                <a:solidFill>
                  <a:srgbClr val="404040"/>
                </a:solidFill>
                <a:latin typeface="Segoe UI Semilight" panose="020F0302020204030204" pitchFamily="34" charset="0"/>
                <a:cs typeface="Segoe UI Semilight" panose="020F0302020204030204" pitchFamily="34" charset="0"/>
              </a:rPr>
              <a:t>ultime</a:t>
            </a:r>
            <a:r>
              <a:rPr lang="en-US" altLang="en-US" sz="1900" b="1" dirty="0">
                <a:solidFill>
                  <a:srgbClr val="404040"/>
                </a:solidFill>
                <a:latin typeface="Segoe UI Semilight" panose="020F0302020204030204" pitchFamily="34" charset="0"/>
                <a:cs typeface="Segoe UI Semilight" panose="020F0302020204030204" pitchFamily="34" charset="0"/>
              </a:rPr>
              <a:t>, la </a:t>
            </a:r>
            <a:r>
              <a:rPr lang="en-US" altLang="en-US" sz="1900" b="1" dirty="0" err="1">
                <a:solidFill>
                  <a:srgbClr val="404040"/>
                </a:solidFill>
                <a:latin typeface="Segoe UI Semilight" panose="020F0302020204030204" pitchFamily="34" charset="0"/>
                <a:cs typeface="Segoe UI Semilight" panose="020F0302020204030204" pitchFamily="34" charset="0"/>
              </a:rPr>
              <a:t>fourniture</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d’énergie</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électrique</a:t>
            </a:r>
            <a:r>
              <a:rPr lang="en-US" altLang="en-US" sz="1900" b="1" dirty="0">
                <a:solidFill>
                  <a:srgbClr val="404040"/>
                </a:solidFill>
                <a:latin typeface="Segoe UI Semilight" panose="020F0302020204030204" pitchFamily="34" charset="0"/>
                <a:cs typeface="Segoe UI Semilight" panose="020F0302020204030204" pitchFamily="34" charset="0"/>
              </a:rPr>
              <a:t> stable et </a:t>
            </a:r>
            <a:r>
              <a:rPr lang="en-US" altLang="en-US" sz="1900" b="1" dirty="0" err="1">
                <a:solidFill>
                  <a:srgbClr val="404040"/>
                </a:solidFill>
                <a:latin typeface="Segoe UI Semilight" panose="020F0302020204030204" pitchFamily="34" charset="0"/>
                <a:cs typeface="Segoe UI Semilight" panose="020F0302020204030204" pitchFamily="34" charset="0"/>
              </a:rPr>
              <a:t>fiable</a:t>
            </a:r>
            <a:r>
              <a:rPr lang="en-US" altLang="en-US" sz="1900" b="1" dirty="0">
                <a:solidFill>
                  <a:srgbClr val="404040"/>
                </a:solidFill>
                <a:latin typeface="Segoe UI Semilight" panose="020F0302020204030204" pitchFamily="34" charset="0"/>
                <a:cs typeface="Segoe UI Semilight" panose="020F0302020204030204" pitchFamily="34" charset="0"/>
              </a:rPr>
              <a:t> aux </a:t>
            </a:r>
            <a:r>
              <a:rPr lang="en-US" altLang="en-US" sz="1900" b="1" dirty="0" err="1">
                <a:solidFill>
                  <a:srgbClr val="404040"/>
                </a:solidFill>
                <a:latin typeface="Segoe UI Semilight" panose="020F0302020204030204" pitchFamily="34" charset="0"/>
                <a:cs typeface="Segoe UI Semilight" panose="020F0302020204030204" pitchFamily="34" charset="0"/>
              </a:rPr>
              <a:t>Etats</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Membres</a:t>
            </a:r>
            <a:r>
              <a:rPr lang="en-US" altLang="en-US" sz="1900" b="1" dirty="0">
                <a:solidFill>
                  <a:srgbClr val="404040"/>
                </a:solidFill>
                <a:latin typeface="Segoe UI Semilight" panose="020F0302020204030204" pitchFamily="34" charset="0"/>
                <a:cs typeface="Segoe UI Semilight" panose="020F0302020204030204" pitchFamily="34" charset="0"/>
              </a:rPr>
              <a:t> de la CEDEAO, </a:t>
            </a:r>
            <a:r>
              <a:rPr lang="en-US" altLang="en-US" sz="1900" b="1" dirty="0" err="1">
                <a:solidFill>
                  <a:srgbClr val="404040"/>
                </a:solidFill>
                <a:latin typeface="Segoe UI Semilight" panose="020F0302020204030204" pitchFamily="34" charset="0"/>
                <a:cs typeface="Segoe UI Semilight" panose="020F0302020204030204" pitchFamily="34" charset="0"/>
              </a:rPr>
              <a:t>à</a:t>
            </a:r>
            <a:r>
              <a:rPr lang="en-US" altLang="en-US" sz="1900" b="1" dirty="0">
                <a:solidFill>
                  <a:srgbClr val="404040"/>
                </a:solidFill>
                <a:latin typeface="Segoe UI Semilight" panose="020F0302020204030204" pitchFamily="34" charset="0"/>
                <a:cs typeface="Segoe UI Semilight" panose="020F0302020204030204" pitchFamily="34" charset="0"/>
              </a:rPr>
              <a:t> des </a:t>
            </a:r>
            <a:r>
              <a:rPr lang="en-US" altLang="en-US" sz="1900" b="1" dirty="0" err="1">
                <a:solidFill>
                  <a:srgbClr val="404040"/>
                </a:solidFill>
                <a:latin typeface="Segoe UI Semilight" panose="020F0302020204030204" pitchFamily="34" charset="0"/>
                <a:cs typeface="Segoe UI Semilight" panose="020F0302020204030204" pitchFamily="34" charset="0"/>
              </a:rPr>
              <a:t>coûts</a:t>
            </a:r>
            <a:r>
              <a:rPr lang="en-US" altLang="en-US" sz="1900" b="1" dirty="0">
                <a:solidFill>
                  <a:srgbClr val="404040"/>
                </a:solidFill>
                <a:latin typeface="Segoe UI Semilight" panose="020F0302020204030204" pitchFamily="34" charset="0"/>
                <a:cs typeface="Segoe UI Semilight" panose="020F0302020204030204" pitchFamily="34" charset="0"/>
              </a:rPr>
              <a:t> </a:t>
            </a:r>
            <a:r>
              <a:rPr lang="en-US" altLang="en-US" sz="1900" b="1" dirty="0" err="1">
                <a:solidFill>
                  <a:srgbClr val="404040"/>
                </a:solidFill>
                <a:latin typeface="Segoe UI Semilight" panose="020F0302020204030204" pitchFamily="34" charset="0"/>
                <a:cs typeface="Segoe UI Semilight" panose="020F0302020204030204" pitchFamily="34" charset="0"/>
              </a:rPr>
              <a:t>abordables</a:t>
            </a:r>
            <a:r>
              <a:rPr lang="en-US" altLang="en-US" sz="1900" b="1" dirty="0">
                <a:solidFill>
                  <a:srgbClr val="404040"/>
                </a:solidFill>
                <a:latin typeface="Segoe UI Semilight" panose="020F0302020204030204" pitchFamily="34" charset="0"/>
                <a:cs typeface="Segoe UI Semilight" panose="020F0302020204030204" pitchFamily="34" charset="0"/>
              </a:rPr>
              <a:t>.</a:t>
            </a:r>
          </a:p>
          <a:p>
            <a:pPr algn="just" eaLnBrk="1" hangingPunct="1">
              <a:lnSpc>
                <a:spcPct val="130000"/>
              </a:lnSpc>
              <a:spcBef>
                <a:spcPct val="20000"/>
              </a:spcBef>
            </a:pPr>
            <a:r>
              <a:rPr lang="fr-FR" altLang="fr-FR" sz="1900" b="1" dirty="0">
                <a:solidFill>
                  <a:srgbClr val="404040"/>
                </a:solidFill>
                <a:latin typeface="Segoe UI Semilight" panose="020F0302020204030204" pitchFamily="34" charset="0"/>
                <a:cs typeface="Segoe UI Semilight" panose="020F0302020204030204" pitchFamily="34" charset="0"/>
              </a:rPr>
              <a:t>Mission: Assurer la promotion et le développement des infrastructures de production et de transport, de même que veiller à la coordination des échanges d’énergie électrique entre les Etats Membres.</a:t>
            </a:r>
          </a:p>
          <a:p>
            <a:pPr eaLnBrk="1" hangingPunct="1"/>
            <a:endParaRPr lang="fr-FR" altLang="fr-FR" sz="1400" dirty="0">
              <a:latin typeface="Segoe UI Semilight" panose="020F0302020204030204" pitchFamily="34" charset="0"/>
              <a:cs typeface="Segoe UI Semilight" panose="020F0302020204030204" pitchFamily="34" charset="0"/>
            </a:endParaRPr>
          </a:p>
        </p:txBody>
      </p:sp>
      <p:sp>
        <p:nvSpPr>
          <p:cNvPr id="15363" name="Title 1">
            <a:extLst>
              <a:ext uri="{FF2B5EF4-FFF2-40B4-BE49-F238E27FC236}">
                <a16:creationId xmlns:a16="http://schemas.microsoft.com/office/drawing/2014/main" id="{18DC5B2D-FF04-5BDB-6AD7-A310B09BF48D}"/>
              </a:ext>
            </a:extLst>
          </p:cNvPr>
          <p:cNvSpPr txBox="1">
            <a:spLocks/>
          </p:cNvSpPr>
          <p:nvPr/>
        </p:nvSpPr>
        <p:spPr bwMode="auto">
          <a:xfrm>
            <a:off x="2111022" y="76200"/>
            <a:ext cx="5508978"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346" tIns="44173" rIns="88346" bIns="44173" anchor="b"/>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algn="ctr" eaLnBrk="1" hangingPunct="1">
              <a:spcBef>
                <a:spcPct val="0"/>
              </a:spcBef>
              <a:buClrTx/>
              <a:buSzTx/>
              <a:buNone/>
            </a:pPr>
            <a:r>
              <a:rPr lang="fr-FR" altLang="fr-FR" sz="3600" b="1" dirty="0">
                <a:solidFill>
                  <a:srgbClr val="FF6600"/>
                </a:solidFill>
                <a:latin typeface="Segoe UI Black" panose="020F0502020204030204" pitchFamily="34" charset="0"/>
              </a:rPr>
              <a:t>2.	Création du WAPP</a:t>
            </a:r>
          </a:p>
        </p:txBody>
      </p:sp>
      <p:pic>
        <p:nvPicPr>
          <p:cNvPr id="2" name="Image 1">
            <a:extLst>
              <a:ext uri="{FF2B5EF4-FFF2-40B4-BE49-F238E27FC236}">
                <a16:creationId xmlns:a16="http://schemas.microsoft.com/office/drawing/2014/main" id="{68AF9D2E-22C0-82AC-8AB0-40A1D0F29CAD}"/>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080978" y="59879"/>
            <a:ext cx="1641587" cy="95068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a:extLst>
              <a:ext uri="{FF2B5EF4-FFF2-40B4-BE49-F238E27FC236}">
                <a16:creationId xmlns:a16="http://schemas.microsoft.com/office/drawing/2014/main" id="{9A8E86CB-7925-2ADD-DA51-20DDE3DEEA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0"/>
              </a:spcBef>
              <a:buClrTx/>
              <a:buSzTx/>
              <a:buFontTx/>
              <a:buNone/>
            </a:pPr>
            <a:fld id="{B8AEA92E-C22F-C043-873C-1F0C1297DDE3}" type="slidenum">
              <a:rPr lang="en-US" altLang="en-US" sz="1400">
                <a:solidFill>
                  <a:srgbClr val="000000"/>
                </a:solidFill>
                <a:latin typeface="Tahoma" panose="020B0604030504040204" pitchFamily="34" charset="0"/>
              </a:rPr>
              <a:pPr eaLnBrk="1" hangingPunct="1">
                <a:spcBef>
                  <a:spcPct val="0"/>
                </a:spcBef>
                <a:buClrTx/>
                <a:buSzTx/>
                <a:buFontTx/>
                <a:buNone/>
              </a:pPr>
              <a:t>7</a:t>
            </a:fld>
            <a:endParaRPr lang="en-US" altLang="en-US" sz="1400">
              <a:solidFill>
                <a:srgbClr val="000000"/>
              </a:solidFill>
              <a:latin typeface="Tahoma" panose="020B0604030504040204" pitchFamily="34" charset="0"/>
            </a:endParaRPr>
          </a:p>
        </p:txBody>
      </p:sp>
      <p:sp>
        <p:nvSpPr>
          <p:cNvPr id="50179" name="AutoShape 3">
            <a:extLst>
              <a:ext uri="{FF2B5EF4-FFF2-40B4-BE49-F238E27FC236}">
                <a16:creationId xmlns:a16="http://schemas.microsoft.com/office/drawing/2014/main" id="{A29D2184-FBAD-FFC6-952B-8D2F64D89BA7}"/>
              </a:ext>
            </a:extLst>
          </p:cNvPr>
          <p:cNvSpPr>
            <a:spLocks noChangeArrowheads="1"/>
          </p:cNvSpPr>
          <p:nvPr/>
        </p:nvSpPr>
        <p:spPr bwMode="auto">
          <a:xfrm>
            <a:off x="1828800" y="1676400"/>
            <a:ext cx="2971800" cy="1447800"/>
          </a:xfrm>
          <a:prstGeom prst="roundRect">
            <a:avLst>
              <a:gd name="adj" fmla="val 16667"/>
            </a:avLst>
          </a:prstGeom>
          <a:solidFill>
            <a:srgbClr val="00B050"/>
          </a:solidFill>
          <a:ln w="9525">
            <a:solidFill>
              <a:schemeClr val="tx1"/>
            </a:solidFill>
            <a:round/>
            <a:headEnd/>
            <a:tailEnd/>
          </a:ln>
          <a:effectLst/>
        </p:spPr>
        <p:txBody>
          <a:bodyPr wrap="none" anchor="ctr"/>
          <a:lstStyle/>
          <a:p>
            <a:pPr eaLnBrk="1" hangingPunct="1">
              <a:defRPr/>
            </a:pPr>
            <a:r>
              <a:rPr lang="en-GB" sz="2000" b="1" dirty="0" err="1">
                <a:latin typeface="Verdana" pitchFamily="34" charset="0"/>
                <a:cs typeface="Times New Roman" pitchFamily="18" charset="0"/>
              </a:rPr>
              <a:t>Ressources</a:t>
            </a:r>
            <a:endParaRPr lang="en-GB" sz="2000" b="1" dirty="0">
              <a:latin typeface="Verdana" pitchFamily="34" charset="0"/>
              <a:cs typeface="Times New Roman" pitchFamily="18" charset="0"/>
            </a:endParaRPr>
          </a:p>
          <a:p>
            <a:pPr eaLnBrk="1" hangingPunct="1">
              <a:defRPr/>
            </a:pPr>
            <a:r>
              <a:rPr lang="fr-FR" sz="2000" b="1" dirty="0" err="1">
                <a:latin typeface="Verdana" pitchFamily="34" charset="0"/>
                <a:cs typeface="Times New Roman" pitchFamily="18" charset="0"/>
              </a:rPr>
              <a:t>é</a:t>
            </a:r>
            <a:r>
              <a:rPr lang="en-GB" sz="2000" b="1" dirty="0" err="1">
                <a:latin typeface="Verdana" pitchFamily="34" charset="0"/>
                <a:cs typeface="Times New Roman" pitchFamily="18" charset="0"/>
              </a:rPr>
              <a:t>nerg</a:t>
            </a:r>
            <a:r>
              <a:rPr lang="fr-FR" sz="2000" b="1" dirty="0">
                <a:latin typeface="Verdana" pitchFamily="34" charset="0"/>
                <a:cs typeface="Times New Roman" pitchFamily="18" charset="0"/>
              </a:rPr>
              <a:t>é</a:t>
            </a:r>
            <a:r>
              <a:rPr lang="en-GB" sz="2000" b="1" dirty="0" err="1">
                <a:latin typeface="Verdana" pitchFamily="34" charset="0"/>
                <a:cs typeface="Times New Roman" pitchFamily="18" charset="0"/>
              </a:rPr>
              <a:t>tiques</a:t>
            </a:r>
            <a:endParaRPr lang="en-GB" sz="2000" b="1" dirty="0">
              <a:latin typeface="Verdana" pitchFamily="34" charset="0"/>
              <a:cs typeface="Times New Roman" pitchFamily="18" charset="0"/>
            </a:endParaRPr>
          </a:p>
          <a:p>
            <a:pPr eaLnBrk="1" hangingPunct="1">
              <a:defRPr/>
            </a:pPr>
            <a:r>
              <a:rPr lang="en-GB" sz="2000" b="1" dirty="0" err="1">
                <a:latin typeface="Verdana" pitchFamily="34" charset="0"/>
                <a:cs typeface="Times New Roman" pitchFamily="18" charset="0"/>
              </a:rPr>
              <a:t>abondantes</a:t>
            </a:r>
            <a:r>
              <a:rPr lang="en-GB" sz="2000" b="1" dirty="0">
                <a:solidFill>
                  <a:srgbClr val="00B050"/>
                </a:solidFill>
                <a:latin typeface="Verdana" pitchFamily="34" charset="0"/>
                <a:cs typeface="Times New Roman" pitchFamily="18" charset="0"/>
              </a:rPr>
              <a:t> </a:t>
            </a:r>
            <a:r>
              <a:rPr lang="en-GB" sz="2000" b="1" dirty="0" err="1">
                <a:latin typeface="Verdana" pitchFamily="34" charset="0"/>
                <a:cs typeface="Times New Roman" pitchFamily="18" charset="0"/>
              </a:rPr>
              <a:t>dans</a:t>
            </a:r>
            <a:endParaRPr lang="en-GB" sz="2000" b="1" dirty="0">
              <a:latin typeface="Verdana" pitchFamily="34" charset="0"/>
              <a:cs typeface="Times New Roman" pitchFamily="18" charset="0"/>
            </a:endParaRPr>
          </a:p>
          <a:p>
            <a:pPr eaLnBrk="1" hangingPunct="1">
              <a:defRPr/>
            </a:pPr>
            <a:r>
              <a:rPr lang="en-GB" sz="2000" b="1" dirty="0">
                <a:latin typeface="Verdana" pitchFamily="34" charset="0"/>
                <a:cs typeface="Times New Roman" pitchFamily="18" charset="0"/>
              </a:rPr>
              <a:t>la r</a:t>
            </a:r>
            <a:r>
              <a:rPr lang="fr-FR" b="1" dirty="0">
                <a:latin typeface="Arial" charset="0"/>
              </a:rPr>
              <a:t>é</a:t>
            </a:r>
            <a:r>
              <a:rPr lang="en-GB" sz="2000" b="1" dirty="0" err="1">
                <a:latin typeface="Verdana" pitchFamily="34" charset="0"/>
                <a:cs typeface="Times New Roman" pitchFamily="18" charset="0"/>
              </a:rPr>
              <a:t>gion</a:t>
            </a:r>
            <a:r>
              <a:rPr lang="en-GB" sz="2000" b="1" dirty="0">
                <a:latin typeface="Verdana" pitchFamily="34" charset="0"/>
                <a:cs typeface="Times New Roman" pitchFamily="18" charset="0"/>
              </a:rPr>
              <a:t> CEDEAO</a:t>
            </a:r>
            <a:endParaRPr lang="en-US" sz="2000" b="1" dirty="0">
              <a:latin typeface="Verdana" pitchFamily="34" charset="0"/>
              <a:cs typeface="Times New Roman" pitchFamily="18" charset="0"/>
            </a:endParaRPr>
          </a:p>
        </p:txBody>
      </p:sp>
      <p:sp>
        <p:nvSpPr>
          <p:cNvPr id="16388" name="AutoShape 4">
            <a:extLst>
              <a:ext uri="{FF2B5EF4-FFF2-40B4-BE49-F238E27FC236}">
                <a16:creationId xmlns:a16="http://schemas.microsoft.com/office/drawing/2014/main" id="{C4DB7BE3-A82A-28C3-C6E5-2736B444C7A1}"/>
              </a:ext>
            </a:extLst>
          </p:cNvPr>
          <p:cNvSpPr>
            <a:spLocks noChangeArrowheads="1"/>
          </p:cNvSpPr>
          <p:nvPr/>
        </p:nvSpPr>
        <p:spPr bwMode="auto">
          <a:xfrm>
            <a:off x="1814513" y="5192713"/>
            <a:ext cx="3124200" cy="1447800"/>
          </a:xfrm>
          <a:prstGeom prst="roundRect">
            <a:avLst>
              <a:gd name="adj" fmla="val 16667"/>
            </a:avLst>
          </a:prstGeom>
          <a:solidFill>
            <a:srgbClr val="00B050"/>
          </a:solidFill>
          <a:ln w="9525">
            <a:solidFill>
              <a:schemeClr val="tx1"/>
            </a:solidFill>
            <a:round/>
            <a:headEnd/>
            <a:tailEnd/>
          </a:ln>
        </p:spPr>
        <p:txBody>
          <a:bodyPr wrap="none" anchor="ctr"/>
          <a:lstStyle/>
          <a:p>
            <a:pPr eaLnBrk="1" hangingPunct="1"/>
            <a:r>
              <a:rPr lang="en-GB" altLang="fr-FR" sz="2000" b="1">
                <a:solidFill>
                  <a:srgbClr val="000000"/>
                </a:solidFill>
                <a:latin typeface="Verdana" panose="020B0604030504040204" pitchFamily="34" charset="0"/>
                <a:cs typeface="Times New Roman" panose="02020603050405020304" pitchFamily="18" charset="0"/>
              </a:rPr>
              <a:t>Distribution</a:t>
            </a:r>
          </a:p>
          <a:p>
            <a:pPr eaLnBrk="1" hangingPunct="1"/>
            <a:r>
              <a:rPr lang="en-GB" altLang="fr-FR" sz="2000" b="1">
                <a:solidFill>
                  <a:srgbClr val="000000"/>
                </a:solidFill>
                <a:latin typeface="Verdana" panose="020B0604030504040204" pitchFamily="34" charset="0"/>
                <a:cs typeface="Times New Roman" panose="02020603050405020304" pitchFamily="18" charset="0"/>
              </a:rPr>
              <a:t>g</a:t>
            </a:r>
            <a:r>
              <a:rPr lang="fr-FR" altLang="fr-FR" sz="2000" b="1">
                <a:solidFill>
                  <a:srgbClr val="000000"/>
                </a:solidFill>
                <a:latin typeface="Verdana" panose="020B0604030504040204" pitchFamily="34" charset="0"/>
                <a:cs typeface="Times New Roman" panose="02020603050405020304" pitchFamily="18" charset="0"/>
              </a:rPr>
              <a:t>é</a:t>
            </a:r>
            <a:r>
              <a:rPr lang="en-GB" altLang="fr-FR" sz="2000" b="1">
                <a:solidFill>
                  <a:srgbClr val="000000"/>
                </a:solidFill>
                <a:latin typeface="Verdana" panose="020B0604030504040204" pitchFamily="34" charset="0"/>
                <a:cs typeface="Times New Roman" panose="02020603050405020304" pitchFamily="18" charset="0"/>
              </a:rPr>
              <a:t>ographique</a:t>
            </a:r>
          </a:p>
          <a:p>
            <a:pPr eaLnBrk="1" hangingPunct="1"/>
            <a:r>
              <a:rPr lang="en-GB" altLang="fr-FR" sz="2000" b="1">
                <a:solidFill>
                  <a:srgbClr val="000000"/>
                </a:solidFill>
                <a:latin typeface="Verdana" panose="020B0604030504040204" pitchFamily="34" charset="0"/>
                <a:cs typeface="Times New Roman" panose="02020603050405020304" pitchFamily="18" charset="0"/>
              </a:rPr>
              <a:t>in</a:t>
            </a:r>
            <a:r>
              <a:rPr lang="fr-FR" altLang="fr-FR" sz="2000" b="1">
                <a:solidFill>
                  <a:srgbClr val="000000"/>
                </a:solidFill>
                <a:latin typeface="Verdana" panose="020B0604030504040204" pitchFamily="34" charset="0"/>
                <a:cs typeface="Times New Roman" panose="02020603050405020304" pitchFamily="18" charset="0"/>
              </a:rPr>
              <a:t>é</a:t>
            </a:r>
            <a:r>
              <a:rPr lang="en-GB" altLang="fr-FR" sz="2000" b="1">
                <a:solidFill>
                  <a:srgbClr val="000000"/>
                </a:solidFill>
                <a:latin typeface="Verdana" panose="020B0604030504040204" pitchFamily="34" charset="0"/>
                <a:cs typeface="Times New Roman" panose="02020603050405020304" pitchFamily="18" charset="0"/>
              </a:rPr>
              <a:t>gale des</a:t>
            </a:r>
          </a:p>
          <a:p>
            <a:pPr eaLnBrk="1" hangingPunct="1"/>
            <a:r>
              <a:rPr lang="en-GB" altLang="fr-FR" sz="2000" b="1">
                <a:solidFill>
                  <a:srgbClr val="000000"/>
                </a:solidFill>
                <a:latin typeface="Verdana" panose="020B0604030504040204" pitchFamily="34" charset="0"/>
                <a:cs typeface="Times New Roman" panose="02020603050405020304" pitchFamily="18" charset="0"/>
              </a:rPr>
              <a:t>ressources</a:t>
            </a:r>
            <a:endParaRPr lang="en-US" altLang="fr-FR" sz="2000" b="1">
              <a:solidFill>
                <a:srgbClr val="000000"/>
              </a:solidFill>
              <a:latin typeface="Verdana" panose="020B0604030504040204" pitchFamily="34" charset="0"/>
              <a:cs typeface="Times New Roman" panose="02020603050405020304" pitchFamily="18" charset="0"/>
            </a:endParaRPr>
          </a:p>
        </p:txBody>
      </p:sp>
      <p:sp>
        <p:nvSpPr>
          <p:cNvPr id="50181" name="AutoShape 5">
            <a:extLst>
              <a:ext uri="{FF2B5EF4-FFF2-40B4-BE49-F238E27FC236}">
                <a16:creationId xmlns:a16="http://schemas.microsoft.com/office/drawing/2014/main" id="{B4398A1A-D535-D16E-340B-D47F5B180568}"/>
              </a:ext>
            </a:extLst>
          </p:cNvPr>
          <p:cNvSpPr>
            <a:spLocks noChangeArrowheads="1"/>
          </p:cNvSpPr>
          <p:nvPr/>
        </p:nvSpPr>
        <p:spPr bwMode="auto">
          <a:xfrm>
            <a:off x="1828800" y="3505200"/>
            <a:ext cx="3200400" cy="1447800"/>
          </a:xfrm>
          <a:prstGeom prst="roundRect">
            <a:avLst>
              <a:gd name="adj" fmla="val 16667"/>
            </a:avLst>
          </a:prstGeom>
          <a:solidFill>
            <a:srgbClr val="00B050"/>
          </a:solidFill>
          <a:ln w="9525">
            <a:solidFill>
              <a:schemeClr val="tx1"/>
            </a:solidFill>
            <a:round/>
            <a:headEnd/>
            <a:tailEnd/>
          </a:ln>
          <a:effectLst/>
        </p:spPr>
        <p:txBody>
          <a:bodyPr wrap="none" anchor="ctr"/>
          <a:lstStyle/>
          <a:p>
            <a:pPr eaLnBrk="1" hangingPunct="1">
              <a:lnSpc>
                <a:spcPct val="85000"/>
              </a:lnSpc>
              <a:spcBef>
                <a:spcPct val="20000"/>
              </a:spcBef>
              <a:buClr>
                <a:srgbClr val="FF0000"/>
              </a:buClr>
              <a:defRPr/>
            </a:pPr>
            <a:r>
              <a:rPr lang="en-GB" sz="2000" b="1" dirty="0" err="1">
                <a:solidFill>
                  <a:srgbClr val="000000"/>
                </a:solidFill>
                <a:latin typeface="Verdana" pitchFamily="34" charset="0"/>
              </a:rPr>
              <a:t>Inad</a:t>
            </a:r>
            <a:r>
              <a:rPr lang="fr-FR" sz="2000" b="1" dirty="0">
                <a:solidFill>
                  <a:srgbClr val="000000"/>
                </a:solidFill>
                <a:latin typeface="Verdana" pitchFamily="34" charset="0"/>
              </a:rPr>
              <a:t>é</a:t>
            </a:r>
            <a:r>
              <a:rPr lang="en-GB" sz="2000" b="1" dirty="0" err="1">
                <a:solidFill>
                  <a:srgbClr val="000000"/>
                </a:solidFill>
                <a:latin typeface="Verdana" pitchFamily="34" charset="0"/>
              </a:rPr>
              <a:t>quation</a:t>
            </a:r>
            <a:endParaRPr lang="en-GB" sz="2000" b="1" dirty="0">
              <a:solidFill>
                <a:srgbClr val="000000"/>
              </a:solidFill>
              <a:latin typeface="Verdana" pitchFamily="34" charset="0"/>
            </a:endParaRPr>
          </a:p>
          <a:p>
            <a:pPr eaLnBrk="1" hangingPunct="1">
              <a:lnSpc>
                <a:spcPct val="85000"/>
              </a:lnSpc>
              <a:spcBef>
                <a:spcPct val="20000"/>
              </a:spcBef>
              <a:buClr>
                <a:srgbClr val="FF0000"/>
              </a:buClr>
              <a:defRPr/>
            </a:pPr>
            <a:r>
              <a:rPr lang="en-GB" sz="2000" b="1" dirty="0">
                <a:solidFill>
                  <a:srgbClr val="000000"/>
                </a:solidFill>
                <a:latin typeface="Verdana" pitchFamily="34" charset="0"/>
              </a:rPr>
              <a:t>de </a:t>
            </a:r>
            <a:r>
              <a:rPr lang="en-GB" sz="2000" b="1" dirty="0" err="1">
                <a:solidFill>
                  <a:srgbClr val="000000"/>
                </a:solidFill>
                <a:latin typeface="Verdana" pitchFamily="34" charset="0"/>
              </a:rPr>
              <a:t>l’offre</a:t>
            </a:r>
            <a:r>
              <a:rPr lang="en-GB" sz="2000" b="1" dirty="0">
                <a:solidFill>
                  <a:srgbClr val="000000"/>
                </a:solidFill>
                <a:latin typeface="Verdana" pitchFamily="34" charset="0"/>
              </a:rPr>
              <a:t> et de la</a:t>
            </a:r>
          </a:p>
          <a:p>
            <a:pPr eaLnBrk="1" hangingPunct="1">
              <a:lnSpc>
                <a:spcPct val="85000"/>
              </a:lnSpc>
              <a:spcBef>
                <a:spcPct val="20000"/>
              </a:spcBef>
              <a:buClr>
                <a:srgbClr val="FF0000"/>
              </a:buClr>
              <a:defRPr/>
            </a:pPr>
            <a:r>
              <a:rPr lang="en-GB" sz="2000" b="1" dirty="0" err="1">
                <a:solidFill>
                  <a:srgbClr val="000000"/>
                </a:solidFill>
                <a:latin typeface="Verdana" pitchFamily="34" charset="0"/>
              </a:rPr>
              <a:t>demande</a:t>
            </a:r>
            <a:r>
              <a:rPr lang="en-GB" sz="2000" b="1" dirty="0">
                <a:solidFill>
                  <a:srgbClr val="000000"/>
                </a:solidFill>
                <a:latin typeface="Verdana" pitchFamily="34" charset="0"/>
              </a:rPr>
              <a:t> en </a:t>
            </a:r>
            <a:r>
              <a:rPr lang="fr-FR" sz="2000" b="1" dirty="0">
                <a:solidFill>
                  <a:srgbClr val="000000"/>
                </a:solidFill>
                <a:latin typeface="Verdana" pitchFamily="34" charset="0"/>
              </a:rPr>
              <a:t>é</a:t>
            </a:r>
            <a:r>
              <a:rPr lang="en-GB" sz="2000" b="1" dirty="0" err="1">
                <a:solidFill>
                  <a:srgbClr val="000000"/>
                </a:solidFill>
                <a:latin typeface="Verdana" pitchFamily="34" charset="0"/>
              </a:rPr>
              <a:t>nergie</a:t>
            </a:r>
            <a:endParaRPr lang="en-GB" sz="2000" b="1" dirty="0">
              <a:solidFill>
                <a:srgbClr val="000000"/>
              </a:solidFill>
              <a:latin typeface="Verdana" pitchFamily="34" charset="0"/>
            </a:endParaRPr>
          </a:p>
        </p:txBody>
      </p:sp>
      <p:sp>
        <p:nvSpPr>
          <p:cNvPr id="8198" name="AutoShape 6">
            <a:extLst>
              <a:ext uri="{FF2B5EF4-FFF2-40B4-BE49-F238E27FC236}">
                <a16:creationId xmlns:a16="http://schemas.microsoft.com/office/drawing/2014/main" id="{B0A9D3FE-669D-8D95-15FB-C916CB4C5CE8}"/>
              </a:ext>
            </a:extLst>
          </p:cNvPr>
          <p:cNvSpPr>
            <a:spLocks noChangeArrowheads="1"/>
          </p:cNvSpPr>
          <p:nvPr/>
        </p:nvSpPr>
        <p:spPr bwMode="auto">
          <a:xfrm>
            <a:off x="4800600" y="2209801"/>
            <a:ext cx="1066800" cy="485775"/>
          </a:xfrm>
          <a:prstGeom prst="rightArrow">
            <a:avLst>
              <a:gd name="adj1" fmla="val 50000"/>
              <a:gd name="adj2" fmla="val 56549"/>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fr-FR" altLang="fr-FR">
              <a:solidFill>
                <a:srgbClr val="000000"/>
              </a:solidFill>
            </a:endParaRPr>
          </a:p>
        </p:txBody>
      </p:sp>
      <p:sp>
        <p:nvSpPr>
          <p:cNvPr id="8199" name="AutoShape 7">
            <a:extLst>
              <a:ext uri="{FF2B5EF4-FFF2-40B4-BE49-F238E27FC236}">
                <a16:creationId xmlns:a16="http://schemas.microsoft.com/office/drawing/2014/main" id="{9770A144-70E4-7ED3-7D9D-571188A26DC6}"/>
              </a:ext>
            </a:extLst>
          </p:cNvPr>
          <p:cNvSpPr>
            <a:spLocks noChangeArrowheads="1"/>
          </p:cNvSpPr>
          <p:nvPr/>
        </p:nvSpPr>
        <p:spPr bwMode="auto">
          <a:xfrm>
            <a:off x="5029200" y="4114801"/>
            <a:ext cx="838200" cy="485775"/>
          </a:xfrm>
          <a:prstGeom prst="rightArrow">
            <a:avLst>
              <a:gd name="adj1" fmla="val 50000"/>
              <a:gd name="adj2" fmla="val 44431"/>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fr-FR" altLang="fr-FR">
              <a:solidFill>
                <a:srgbClr val="000000"/>
              </a:solidFill>
            </a:endParaRPr>
          </a:p>
        </p:txBody>
      </p:sp>
      <p:sp>
        <p:nvSpPr>
          <p:cNvPr id="8200" name="AutoShape 8">
            <a:extLst>
              <a:ext uri="{FF2B5EF4-FFF2-40B4-BE49-F238E27FC236}">
                <a16:creationId xmlns:a16="http://schemas.microsoft.com/office/drawing/2014/main" id="{D98DBE62-885A-D5DE-5AD5-91786AE66C63}"/>
              </a:ext>
            </a:extLst>
          </p:cNvPr>
          <p:cNvSpPr>
            <a:spLocks noChangeArrowheads="1"/>
          </p:cNvSpPr>
          <p:nvPr/>
        </p:nvSpPr>
        <p:spPr bwMode="auto">
          <a:xfrm>
            <a:off x="4953000" y="5943601"/>
            <a:ext cx="914400" cy="485775"/>
          </a:xfrm>
          <a:prstGeom prst="rightArrow">
            <a:avLst>
              <a:gd name="adj1" fmla="val 50000"/>
              <a:gd name="adj2" fmla="val 48471"/>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fr-FR" altLang="fr-FR">
              <a:solidFill>
                <a:srgbClr val="000000"/>
              </a:solidFill>
            </a:endParaRPr>
          </a:p>
        </p:txBody>
      </p:sp>
      <p:sp>
        <p:nvSpPr>
          <p:cNvPr id="50185" name="AutoShape 9">
            <a:extLst>
              <a:ext uri="{FF2B5EF4-FFF2-40B4-BE49-F238E27FC236}">
                <a16:creationId xmlns:a16="http://schemas.microsoft.com/office/drawing/2014/main" id="{A3AC9C51-BA7B-8EFF-9722-0201607298A3}"/>
              </a:ext>
            </a:extLst>
          </p:cNvPr>
          <p:cNvSpPr>
            <a:spLocks noChangeArrowheads="1"/>
          </p:cNvSpPr>
          <p:nvPr/>
        </p:nvSpPr>
        <p:spPr bwMode="auto">
          <a:xfrm>
            <a:off x="5867400" y="1639888"/>
            <a:ext cx="1295400" cy="5218112"/>
          </a:xfrm>
          <a:prstGeom prst="flowChartDocument">
            <a:avLst/>
          </a:prstGeom>
          <a:solidFill>
            <a:srgbClr val="00B050"/>
          </a:solidFill>
          <a:ln w="9525">
            <a:solidFill>
              <a:schemeClr val="tx1"/>
            </a:solidFill>
            <a:miter lim="800000"/>
            <a:headEnd/>
            <a:tailEnd/>
          </a:ln>
          <a:effectLst/>
        </p:spPr>
        <p:txBody>
          <a:bodyPr wrap="none" anchor="ctr"/>
          <a:lstStyle/>
          <a:p>
            <a:pPr algn="ctr" eaLnBrk="1" hangingPunct="1">
              <a:defRPr/>
            </a:pPr>
            <a:endParaRPr lang="en-GB" sz="2000" b="1" dirty="0">
              <a:solidFill>
                <a:srgbClr val="000000"/>
              </a:solidFill>
              <a:effectLst>
                <a:outerShdw blurRad="38100" dist="38100" dir="2700000" algn="tl">
                  <a:srgbClr val="FFFFFF"/>
                </a:outerShdw>
              </a:effectLst>
              <a:latin typeface="Verdana" pitchFamily="34" charset="0"/>
              <a:cs typeface="Times New Roman" pitchFamily="18" charset="0"/>
            </a:endParaRPr>
          </a:p>
          <a:p>
            <a:pPr algn="ctr" eaLnBrk="1" hangingPunct="1">
              <a:defRPr/>
            </a:pPr>
            <a:endParaRPr lang="en-GB" sz="2000" b="1" dirty="0">
              <a:solidFill>
                <a:srgbClr val="000000"/>
              </a:solidFill>
              <a:effectLst>
                <a:outerShdw blurRad="38100" dist="38100" dir="2700000" algn="tl">
                  <a:srgbClr val="FFFFFF"/>
                </a:outerShdw>
              </a:effectLst>
              <a:latin typeface="Verdana" pitchFamily="34" charset="0"/>
              <a:cs typeface="Times New Roman" pitchFamily="18" charset="0"/>
            </a:endParaRPr>
          </a:p>
          <a:p>
            <a:pPr algn="ctr" eaLnBrk="1" hangingPunct="1">
              <a:defRPr/>
            </a:pPr>
            <a:endParaRPr lang="en-GB" sz="2000" b="1" dirty="0">
              <a:solidFill>
                <a:srgbClr val="000000"/>
              </a:solidFill>
              <a:effectLst>
                <a:outerShdw blurRad="38100" dist="38100" dir="2700000" algn="tl">
                  <a:srgbClr val="FFFFFF"/>
                </a:outerShdw>
              </a:effectLst>
              <a:latin typeface="Verdana" pitchFamily="34" charset="0"/>
              <a:cs typeface="Times New Roman" pitchFamily="18" charset="0"/>
            </a:endParaRPr>
          </a:p>
          <a:p>
            <a:pPr algn="ctr" eaLnBrk="1" hangingPunct="1">
              <a:defRPr/>
            </a:pPr>
            <a:endParaRPr lang="en-GB" sz="2000" b="1" dirty="0">
              <a:solidFill>
                <a:srgbClr val="000000"/>
              </a:solidFill>
              <a:effectLst>
                <a:outerShdw blurRad="38100" dist="38100" dir="2700000" algn="tl">
                  <a:srgbClr val="FFFFFF"/>
                </a:outerShdw>
              </a:effectLst>
              <a:latin typeface="Verdana" pitchFamily="34" charset="0"/>
              <a:cs typeface="Times New Roman" pitchFamily="18" charset="0"/>
            </a:endParaRPr>
          </a:p>
          <a:p>
            <a:pPr algn="ctr" eaLnBrk="1" hangingPunct="1">
              <a:defRPr/>
            </a:pPr>
            <a:r>
              <a:rPr lang="en-GB" sz="2000" b="1" dirty="0">
                <a:solidFill>
                  <a:srgbClr val="000000"/>
                </a:solidFill>
                <a:latin typeface="Verdana" pitchFamily="34" charset="0"/>
                <a:cs typeface="Times New Roman" pitchFamily="18" charset="0"/>
              </a:rPr>
              <a:t>EEEOA</a:t>
            </a:r>
          </a:p>
          <a:p>
            <a:pPr algn="ctr" eaLnBrk="1" hangingPunct="1">
              <a:defRPr/>
            </a:pPr>
            <a:endParaRPr lang="en-GB" sz="2000" b="1" dirty="0">
              <a:solidFill>
                <a:srgbClr val="000000"/>
              </a:solidFill>
              <a:effectLst>
                <a:outerShdw blurRad="38100" dist="38100" dir="2700000" algn="tl">
                  <a:srgbClr val="FFFFFF"/>
                </a:outerShdw>
              </a:effectLst>
              <a:latin typeface="Verdana" pitchFamily="34" charset="0"/>
              <a:cs typeface="Times New Roman" pitchFamily="18" charset="0"/>
            </a:endParaRPr>
          </a:p>
          <a:p>
            <a:pPr algn="ctr" eaLnBrk="1" hangingPunct="1">
              <a:defRPr/>
            </a:pPr>
            <a:endParaRPr lang="en-GB" sz="2000" b="1" dirty="0">
              <a:solidFill>
                <a:srgbClr val="000000"/>
              </a:solidFill>
              <a:effectLst>
                <a:outerShdw blurRad="38100" dist="38100" dir="2700000" algn="tl">
                  <a:srgbClr val="FFFFFF"/>
                </a:outerShdw>
              </a:effectLst>
              <a:latin typeface="Verdana" pitchFamily="34" charset="0"/>
              <a:cs typeface="Times New Roman" pitchFamily="18" charset="0"/>
            </a:endParaRPr>
          </a:p>
          <a:p>
            <a:pPr algn="ctr" eaLnBrk="1" hangingPunct="1">
              <a:defRPr/>
            </a:pPr>
            <a:endParaRPr lang="en-GB" sz="2000" b="1" dirty="0">
              <a:solidFill>
                <a:srgbClr val="000000"/>
              </a:solidFill>
              <a:effectLst>
                <a:outerShdw blurRad="38100" dist="38100" dir="2700000" algn="tl">
                  <a:srgbClr val="FFFFFF"/>
                </a:outerShdw>
              </a:effectLst>
              <a:latin typeface="Verdana" pitchFamily="34" charset="0"/>
              <a:cs typeface="Times New Roman" pitchFamily="18" charset="0"/>
            </a:endParaRPr>
          </a:p>
          <a:p>
            <a:pPr algn="ctr" eaLnBrk="1" hangingPunct="1">
              <a:defRPr/>
            </a:pPr>
            <a:endParaRPr lang="en-GB" sz="2000" b="1" dirty="0">
              <a:solidFill>
                <a:srgbClr val="000000"/>
              </a:solidFill>
              <a:effectLst>
                <a:outerShdw blurRad="38100" dist="38100" dir="2700000" algn="tl">
                  <a:srgbClr val="FFFFFF"/>
                </a:outerShdw>
              </a:effectLst>
              <a:latin typeface="Verdana" pitchFamily="34" charset="0"/>
              <a:cs typeface="Times New Roman" pitchFamily="18" charset="0"/>
            </a:endParaRPr>
          </a:p>
          <a:p>
            <a:pPr algn="ctr" eaLnBrk="1" hangingPunct="1">
              <a:defRPr/>
            </a:pPr>
            <a:endParaRPr lang="en-US" sz="2000" b="1" dirty="0">
              <a:solidFill>
                <a:srgbClr val="000000"/>
              </a:solidFill>
              <a:effectLst>
                <a:outerShdw blurRad="38100" dist="38100" dir="2700000" algn="tl">
                  <a:srgbClr val="FFFFFF"/>
                </a:outerShdw>
              </a:effectLst>
              <a:latin typeface="Verdana" pitchFamily="34" charset="0"/>
              <a:cs typeface="Times New Roman" pitchFamily="18" charset="0"/>
            </a:endParaRPr>
          </a:p>
        </p:txBody>
      </p:sp>
      <p:sp>
        <p:nvSpPr>
          <p:cNvPr id="16394" name="AutoShape 10">
            <a:extLst>
              <a:ext uri="{FF2B5EF4-FFF2-40B4-BE49-F238E27FC236}">
                <a16:creationId xmlns:a16="http://schemas.microsoft.com/office/drawing/2014/main" id="{323F514A-E66E-EA4E-1B03-EA4D9ED79EFA}"/>
              </a:ext>
            </a:extLst>
          </p:cNvPr>
          <p:cNvSpPr>
            <a:spLocks noChangeArrowheads="1"/>
          </p:cNvSpPr>
          <p:nvPr/>
        </p:nvSpPr>
        <p:spPr bwMode="auto">
          <a:xfrm>
            <a:off x="7699376" y="1400175"/>
            <a:ext cx="2968625" cy="2438400"/>
          </a:xfrm>
          <a:prstGeom prst="roundRect">
            <a:avLst>
              <a:gd name="adj" fmla="val 16667"/>
            </a:avLst>
          </a:prstGeom>
          <a:solidFill>
            <a:srgbClr val="00B050"/>
          </a:solidFill>
          <a:ln w="9525">
            <a:solidFill>
              <a:schemeClr val="tx1"/>
            </a:solidFill>
            <a:round/>
            <a:headEnd/>
            <a:tailEnd/>
          </a:ln>
        </p:spPr>
        <p:txBody>
          <a:bodyPr wrap="none" anchor="ctr"/>
          <a:lstStyle/>
          <a:p>
            <a:pPr eaLnBrk="1" hangingPunct="1"/>
            <a:r>
              <a:rPr lang="en-US" altLang="fr-FR" sz="2000" b="1">
                <a:solidFill>
                  <a:srgbClr val="000000"/>
                </a:solidFill>
                <a:latin typeface="Verdana" panose="020B0604030504040204" pitchFamily="34" charset="0"/>
                <a:cs typeface="Times New Roman" panose="02020603050405020304" pitchFamily="18" charset="0"/>
              </a:rPr>
              <a:t>DEVELOPPEMENT</a:t>
            </a:r>
          </a:p>
          <a:p>
            <a:pPr eaLnBrk="1" hangingPunct="1"/>
            <a:r>
              <a:rPr lang="en-US" altLang="fr-FR" sz="2000" b="1">
                <a:solidFill>
                  <a:srgbClr val="000000"/>
                </a:solidFill>
                <a:latin typeface="Verdana" panose="020B0604030504040204" pitchFamily="34" charset="0"/>
                <a:cs typeface="Times New Roman" panose="02020603050405020304" pitchFamily="18" charset="0"/>
              </a:rPr>
              <a:t>D’UN MARCHE</a:t>
            </a:r>
          </a:p>
          <a:p>
            <a:pPr eaLnBrk="1" hangingPunct="1"/>
            <a:r>
              <a:rPr lang="en-US" altLang="fr-FR" sz="2000" b="1">
                <a:solidFill>
                  <a:srgbClr val="000000"/>
                </a:solidFill>
                <a:latin typeface="Verdana" panose="020B0604030504040204" pitchFamily="34" charset="0"/>
                <a:cs typeface="Times New Roman" panose="02020603050405020304" pitchFamily="18" charset="0"/>
              </a:rPr>
              <a:t>REGIONAL</a:t>
            </a:r>
          </a:p>
          <a:p>
            <a:pPr eaLnBrk="1" hangingPunct="1"/>
            <a:r>
              <a:rPr lang="en-US" altLang="fr-FR" sz="2000" b="1">
                <a:solidFill>
                  <a:srgbClr val="000000"/>
                </a:solidFill>
                <a:latin typeface="Verdana" panose="020B0604030504040204" pitchFamily="34" charset="0"/>
                <a:cs typeface="Times New Roman" panose="02020603050405020304" pitchFamily="18" charset="0"/>
              </a:rPr>
              <a:t>DE L’ELECTRICITE</a:t>
            </a:r>
          </a:p>
          <a:p>
            <a:pPr eaLnBrk="1" hangingPunct="1"/>
            <a:r>
              <a:rPr lang="en-US" altLang="fr-FR" b="1">
                <a:solidFill>
                  <a:srgbClr val="000000"/>
                </a:solidFill>
                <a:latin typeface="Verdana" panose="020B0604030504040204" pitchFamily="34" charset="0"/>
                <a:cs typeface="Times New Roman" panose="02020603050405020304" pitchFamily="18" charset="0"/>
              </a:rPr>
              <a:t>(Utilisation optimale</a:t>
            </a:r>
          </a:p>
          <a:p>
            <a:pPr eaLnBrk="1" hangingPunct="1"/>
            <a:r>
              <a:rPr lang="en-US" altLang="fr-FR" b="1">
                <a:solidFill>
                  <a:srgbClr val="000000"/>
                </a:solidFill>
                <a:latin typeface="Verdana" panose="020B0604030504040204" pitchFamily="34" charset="0"/>
                <a:cs typeface="Times New Roman" panose="02020603050405020304" pitchFamily="18" charset="0"/>
              </a:rPr>
              <a:t>des ressources) </a:t>
            </a:r>
          </a:p>
        </p:txBody>
      </p:sp>
      <p:sp>
        <p:nvSpPr>
          <p:cNvPr id="8203" name="AutoShape 11">
            <a:extLst>
              <a:ext uri="{FF2B5EF4-FFF2-40B4-BE49-F238E27FC236}">
                <a16:creationId xmlns:a16="http://schemas.microsoft.com/office/drawing/2014/main" id="{0FF2D647-D177-1B47-2E2A-7EEA76C339C6}"/>
              </a:ext>
            </a:extLst>
          </p:cNvPr>
          <p:cNvSpPr>
            <a:spLocks noChangeArrowheads="1"/>
          </p:cNvSpPr>
          <p:nvPr/>
        </p:nvSpPr>
        <p:spPr bwMode="auto">
          <a:xfrm>
            <a:off x="7162800" y="2286001"/>
            <a:ext cx="558800" cy="485775"/>
          </a:xfrm>
          <a:prstGeom prst="rightArrow">
            <a:avLst>
              <a:gd name="adj1" fmla="val 50000"/>
              <a:gd name="adj2" fmla="val 44431"/>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fr-FR" altLang="fr-FR">
              <a:solidFill>
                <a:srgbClr val="000000"/>
              </a:solidFill>
            </a:endParaRPr>
          </a:p>
        </p:txBody>
      </p:sp>
      <p:sp>
        <p:nvSpPr>
          <p:cNvPr id="8204" name="AutoShape 12">
            <a:extLst>
              <a:ext uri="{FF2B5EF4-FFF2-40B4-BE49-F238E27FC236}">
                <a16:creationId xmlns:a16="http://schemas.microsoft.com/office/drawing/2014/main" id="{0A117123-26DC-073F-56EF-1DC8636358B3}"/>
              </a:ext>
            </a:extLst>
          </p:cNvPr>
          <p:cNvSpPr>
            <a:spLocks noChangeArrowheads="1"/>
          </p:cNvSpPr>
          <p:nvPr/>
        </p:nvSpPr>
        <p:spPr bwMode="auto">
          <a:xfrm>
            <a:off x="7162800" y="4876801"/>
            <a:ext cx="776288" cy="485775"/>
          </a:xfrm>
          <a:prstGeom prst="rightArrow">
            <a:avLst>
              <a:gd name="adj1" fmla="val 50000"/>
              <a:gd name="adj2" fmla="val 44457"/>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fr-FR" altLang="fr-FR">
              <a:solidFill>
                <a:srgbClr val="000000"/>
              </a:solidFill>
            </a:endParaRPr>
          </a:p>
        </p:txBody>
      </p:sp>
      <p:sp>
        <p:nvSpPr>
          <p:cNvPr id="16397" name="AutoShape 13">
            <a:extLst>
              <a:ext uri="{FF2B5EF4-FFF2-40B4-BE49-F238E27FC236}">
                <a16:creationId xmlns:a16="http://schemas.microsoft.com/office/drawing/2014/main" id="{F63F4931-B762-5F76-080C-CC5141755800}"/>
              </a:ext>
            </a:extLst>
          </p:cNvPr>
          <p:cNvSpPr>
            <a:spLocks noChangeArrowheads="1"/>
          </p:cNvSpPr>
          <p:nvPr/>
        </p:nvSpPr>
        <p:spPr bwMode="auto">
          <a:xfrm>
            <a:off x="8001000" y="4027488"/>
            <a:ext cx="2667000" cy="2533650"/>
          </a:xfrm>
          <a:prstGeom prst="roundRect">
            <a:avLst>
              <a:gd name="adj" fmla="val 16667"/>
            </a:avLst>
          </a:prstGeom>
          <a:solidFill>
            <a:srgbClr val="00B050"/>
          </a:solidFill>
          <a:ln w="9525">
            <a:solidFill>
              <a:schemeClr val="tx1"/>
            </a:solidFill>
            <a:round/>
            <a:headEnd/>
            <a:tailEnd/>
          </a:ln>
        </p:spPr>
        <p:txBody>
          <a:bodyPr wrap="none" anchor="ctr"/>
          <a:lstStyle/>
          <a:p>
            <a:pPr eaLnBrk="1" hangingPunct="1"/>
            <a:r>
              <a:rPr lang="en-US" altLang="fr-FR" sz="2000" b="1">
                <a:solidFill>
                  <a:srgbClr val="000000"/>
                </a:solidFill>
                <a:latin typeface="Verdana" panose="020B0604030504040204" pitchFamily="34" charset="0"/>
                <a:cs typeface="Times New Roman" panose="02020603050405020304" pitchFamily="18" charset="0"/>
              </a:rPr>
              <a:t>DEVELOPPEMENT</a:t>
            </a:r>
          </a:p>
          <a:p>
            <a:pPr eaLnBrk="1" hangingPunct="1"/>
            <a:r>
              <a:rPr lang="en-US" altLang="fr-FR" sz="2000" b="1">
                <a:solidFill>
                  <a:srgbClr val="000000"/>
                </a:solidFill>
                <a:latin typeface="Verdana" panose="020B0604030504040204" pitchFamily="34" charset="0"/>
                <a:cs typeface="Times New Roman" panose="02020603050405020304" pitchFamily="18" charset="0"/>
              </a:rPr>
              <a:t>DES MOYENS DE</a:t>
            </a:r>
          </a:p>
          <a:p>
            <a:pPr eaLnBrk="1" hangingPunct="1"/>
            <a:r>
              <a:rPr lang="en-US" altLang="fr-FR" sz="2000" b="1">
                <a:solidFill>
                  <a:srgbClr val="000000"/>
                </a:solidFill>
                <a:latin typeface="Verdana" panose="020B0604030504040204" pitchFamily="34" charset="0"/>
                <a:cs typeface="Times New Roman" panose="02020603050405020304" pitchFamily="18" charset="0"/>
              </a:rPr>
              <a:t>PRODUCTION</a:t>
            </a:r>
          </a:p>
          <a:p>
            <a:pPr eaLnBrk="1" hangingPunct="1">
              <a:buFontTx/>
              <a:buChar char="•"/>
            </a:pPr>
            <a:r>
              <a:rPr lang="en-US" altLang="fr-FR" sz="1400" b="1">
                <a:solidFill>
                  <a:srgbClr val="000000"/>
                </a:solidFill>
                <a:latin typeface="Verdana" panose="020B0604030504040204" pitchFamily="34" charset="0"/>
                <a:cs typeface="Times New Roman" panose="02020603050405020304" pitchFamily="18" charset="0"/>
              </a:rPr>
              <a:t>Hydro &amp; Thermique</a:t>
            </a:r>
          </a:p>
          <a:p>
            <a:pPr eaLnBrk="1" hangingPunct="1">
              <a:buFontTx/>
              <a:buChar char="•"/>
            </a:pPr>
            <a:r>
              <a:rPr lang="en-US" altLang="fr-FR" sz="1400" b="1">
                <a:solidFill>
                  <a:srgbClr val="000000"/>
                </a:solidFill>
                <a:latin typeface="Verdana" panose="020B0604030504040204" pitchFamily="34" charset="0"/>
                <a:cs typeface="Times New Roman" panose="02020603050405020304" pitchFamily="18" charset="0"/>
              </a:rPr>
              <a:t>Lignes d’interconnexion</a:t>
            </a:r>
          </a:p>
        </p:txBody>
      </p:sp>
      <p:sp>
        <p:nvSpPr>
          <p:cNvPr id="16398" name="Titre 14">
            <a:extLst>
              <a:ext uri="{FF2B5EF4-FFF2-40B4-BE49-F238E27FC236}">
                <a16:creationId xmlns:a16="http://schemas.microsoft.com/office/drawing/2014/main" id="{B71ED7CA-0D36-D5B4-1978-E8ACA2E6C074}"/>
              </a:ext>
            </a:extLst>
          </p:cNvPr>
          <p:cNvSpPr>
            <a:spLocks noGrp="1"/>
          </p:cNvSpPr>
          <p:nvPr>
            <p:ph type="title"/>
          </p:nvPr>
        </p:nvSpPr>
        <p:spPr>
          <a:xfrm>
            <a:off x="1784351" y="228600"/>
            <a:ext cx="6894513" cy="623888"/>
          </a:xfrm>
        </p:spPr>
        <p:txBody>
          <a:bodyPr/>
          <a:lstStyle/>
          <a:p>
            <a:pPr algn="ctr"/>
            <a:r>
              <a:rPr lang="fr-FR" altLang="fr-FR" sz="3000" b="1" dirty="0">
                <a:solidFill>
                  <a:srgbClr val="FF0000"/>
                </a:solidFill>
                <a:latin typeface="Arial" panose="020B0604020202020204" pitchFamily="34" charset="0"/>
              </a:rPr>
              <a:t>Pourquoi le WAPP ?</a:t>
            </a:r>
          </a:p>
        </p:txBody>
      </p:sp>
      <p:pic>
        <p:nvPicPr>
          <p:cNvPr id="4" name="Image 3">
            <a:extLst>
              <a:ext uri="{FF2B5EF4-FFF2-40B4-BE49-F238E27FC236}">
                <a16:creationId xmlns:a16="http://schemas.microsoft.com/office/drawing/2014/main" id="{D2971899-9399-DC30-C5C6-4DD091512E7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847206" y="65202"/>
            <a:ext cx="1641587" cy="950683"/>
          </a:xfrm>
          <a:prstGeom prst="rect">
            <a:avLst/>
          </a:prstGeom>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CF9A8281-E9C7-EB5F-9C8A-DB83E108313F}"/>
              </a:ext>
            </a:extLst>
          </p:cNvPr>
          <p:cNvSpPr>
            <a:spLocks noChangeAspect="1" noChangeArrowheads="1"/>
          </p:cNvSpPr>
          <p:nvPr/>
        </p:nvSpPr>
        <p:spPr bwMode="auto">
          <a:xfrm>
            <a:off x="2151064" y="877888"/>
            <a:ext cx="8472487" cy="4997450"/>
          </a:xfrm>
          <a:prstGeom prst="rect">
            <a:avLst/>
          </a:prstGeom>
          <a:noFill/>
          <a:ln>
            <a:noFill/>
          </a:ln>
          <a:effectLst>
            <a:outerShdw dist="53882" dir="2700000" algn="ctr" rotWithShape="0">
              <a:srgbClr val="969696"/>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0"/>
              </a:spcBef>
              <a:buClrTx/>
              <a:buSzTx/>
              <a:buFontTx/>
              <a:buNone/>
            </a:pPr>
            <a:endParaRPr lang="fr-FR" altLang="fr-FR">
              <a:solidFill>
                <a:schemeClr val="tx1"/>
              </a:solidFill>
              <a:latin typeface="Arial" panose="020B0604020202020204" pitchFamily="34" charset="0"/>
            </a:endParaRPr>
          </a:p>
        </p:txBody>
      </p:sp>
      <p:grpSp>
        <p:nvGrpSpPr>
          <p:cNvPr id="2" name="Group 3">
            <a:extLst>
              <a:ext uri="{FF2B5EF4-FFF2-40B4-BE49-F238E27FC236}">
                <a16:creationId xmlns:a16="http://schemas.microsoft.com/office/drawing/2014/main" id="{5D8A09AD-EEB5-493B-53F5-DA0D8BE25888}"/>
              </a:ext>
            </a:extLst>
          </p:cNvPr>
          <p:cNvGrpSpPr>
            <a:grpSpLocks/>
          </p:cNvGrpSpPr>
          <p:nvPr/>
        </p:nvGrpSpPr>
        <p:grpSpPr bwMode="auto">
          <a:xfrm>
            <a:off x="7354888" y="1593851"/>
            <a:ext cx="3313112" cy="4335463"/>
            <a:chOff x="3570" y="960"/>
            <a:chExt cx="2190" cy="2731"/>
          </a:xfrm>
        </p:grpSpPr>
        <p:sp>
          <p:nvSpPr>
            <p:cNvPr id="27708" name="Freeform 4">
              <a:extLst>
                <a:ext uri="{FF2B5EF4-FFF2-40B4-BE49-F238E27FC236}">
                  <a16:creationId xmlns:a16="http://schemas.microsoft.com/office/drawing/2014/main" id="{A1A44F09-2DA5-DC0C-E0AA-EA34FC34A067}"/>
                </a:ext>
              </a:extLst>
            </p:cNvPr>
            <p:cNvSpPr>
              <a:spLocks/>
            </p:cNvSpPr>
            <p:nvPr/>
          </p:nvSpPr>
          <p:spPr bwMode="auto">
            <a:xfrm>
              <a:off x="3570" y="960"/>
              <a:ext cx="2190" cy="1718"/>
            </a:xfrm>
            <a:custGeom>
              <a:avLst/>
              <a:gdLst>
                <a:gd name="T0" fmla="*/ 259 w 2190"/>
                <a:gd name="T1" fmla="*/ 1592 h 1718"/>
                <a:gd name="T2" fmla="*/ 201 w 2190"/>
                <a:gd name="T3" fmla="*/ 1593 h 1718"/>
                <a:gd name="T4" fmla="*/ 108 w 2190"/>
                <a:gd name="T5" fmla="*/ 1532 h 1718"/>
                <a:gd name="T6" fmla="*/ 122 w 2190"/>
                <a:gd name="T7" fmla="*/ 1490 h 1718"/>
                <a:gd name="T8" fmla="*/ 110 w 2190"/>
                <a:gd name="T9" fmla="*/ 1459 h 1718"/>
                <a:gd name="T10" fmla="*/ 54 w 2190"/>
                <a:gd name="T11" fmla="*/ 1415 h 1718"/>
                <a:gd name="T12" fmla="*/ 1 w 2190"/>
                <a:gd name="T13" fmla="*/ 1323 h 1718"/>
                <a:gd name="T14" fmla="*/ 10 w 2190"/>
                <a:gd name="T15" fmla="*/ 1255 h 1718"/>
                <a:gd name="T16" fmla="*/ 89 w 2190"/>
                <a:gd name="T17" fmla="*/ 1263 h 1718"/>
                <a:gd name="T18" fmla="*/ 160 w 2190"/>
                <a:gd name="T19" fmla="*/ 1218 h 1718"/>
                <a:gd name="T20" fmla="*/ 287 w 2190"/>
                <a:gd name="T21" fmla="*/ 1206 h 1718"/>
                <a:gd name="T22" fmla="*/ 463 w 2190"/>
                <a:gd name="T23" fmla="*/ 1191 h 1718"/>
                <a:gd name="T24" fmla="*/ 522 w 2190"/>
                <a:gd name="T25" fmla="*/ 1122 h 1718"/>
                <a:gd name="T26" fmla="*/ 557 w 2190"/>
                <a:gd name="T27" fmla="*/ 981 h 1718"/>
                <a:gd name="T28" fmla="*/ 562 w 2190"/>
                <a:gd name="T29" fmla="*/ 860 h 1718"/>
                <a:gd name="T30" fmla="*/ 556 w 2190"/>
                <a:gd name="T31" fmla="*/ 648 h 1718"/>
                <a:gd name="T32" fmla="*/ 775 w 2190"/>
                <a:gd name="T33" fmla="*/ 603 h 1718"/>
                <a:gd name="T34" fmla="*/ 1019 w 2190"/>
                <a:gd name="T35" fmla="*/ 384 h 1718"/>
                <a:gd name="T36" fmla="*/ 1265 w 2190"/>
                <a:gd name="T37" fmla="*/ 222 h 1718"/>
                <a:gd name="T38" fmla="*/ 1617 w 2190"/>
                <a:gd name="T39" fmla="*/ 14 h 1718"/>
                <a:gd name="T40" fmla="*/ 1685 w 2190"/>
                <a:gd name="T41" fmla="*/ 10 h 1718"/>
                <a:gd name="T42" fmla="*/ 1851 w 2190"/>
                <a:gd name="T43" fmla="*/ 63 h 1718"/>
                <a:gd name="T44" fmla="*/ 1942 w 2190"/>
                <a:gd name="T45" fmla="*/ 137 h 1718"/>
                <a:gd name="T46" fmla="*/ 2052 w 2190"/>
                <a:gd name="T47" fmla="*/ 77 h 1718"/>
                <a:gd name="T48" fmla="*/ 2085 w 2190"/>
                <a:gd name="T49" fmla="*/ 309 h 1718"/>
                <a:gd name="T50" fmla="*/ 2145 w 2190"/>
                <a:gd name="T51" fmla="*/ 433 h 1718"/>
                <a:gd name="T52" fmla="*/ 2165 w 2190"/>
                <a:gd name="T53" fmla="*/ 521 h 1718"/>
                <a:gd name="T54" fmla="*/ 2138 w 2190"/>
                <a:gd name="T55" fmla="*/ 659 h 1718"/>
                <a:gd name="T56" fmla="*/ 2135 w 2190"/>
                <a:gd name="T57" fmla="*/ 759 h 1718"/>
                <a:gd name="T58" fmla="*/ 2130 w 2190"/>
                <a:gd name="T59" fmla="*/ 874 h 1718"/>
                <a:gd name="T60" fmla="*/ 2123 w 2190"/>
                <a:gd name="T61" fmla="*/ 976 h 1718"/>
                <a:gd name="T62" fmla="*/ 1935 w 2190"/>
                <a:gd name="T63" fmla="*/ 1198 h 1718"/>
                <a:gd name="T64" fmla="*/ 1845 w 2190"/>
                <a:gd name="T65" fmla="*/ 1334 h 1718"/>
                <a:gd name="T66" fmla="*/ 1852 w 2190"/>
                <a:gd name="T67" fmla="*/ 1425 h 1718"/>
                <a:gd name="T68" fmla="*/ 1794 w 2190"/>
                <a:gd name="T69" fmla="*/ 1444 h 1718"/>
                <a:gd name="T70" fmla="*/ 1738 w 2190"/>
                <a:gd name="T71" fmla="*/ 1476 h 1718"/>
                <a:gd name="T72" fmla="*/ 1674 w 2190"/>
                <a:gd name="T73" fmla="*/ 1525 h 1718"/>
                <a:gd name="T74" fmla="*/ 1591 w 2190"/>
                <a:gd name="T75" fmla="*/ 1499 h 1718"/>
                <a:gd name="T76" fmla="*/ 1503 w 2190"/>
                <a:gd name="T77" fmla="*/ 1483 h 1718"/>
                <a:gd name="T78" fmla="*/ 1419 w 2190"/>
                <a:gd name="T79" fmla="*/ 1492 h 1718"/>
                <a:gd name="T80" fmla="*/ 1345 w 2190"/>
                <a:gd name="T81" fmla="*/ 1531 h 1718"/>
                <a:gd name="T82" fmla="*/ 1289 w 2190"/>
                <a:gd name="T83" fmla="*/ 1561 h 1718"/>
                <a:gd name="T84" fmla="*/ 1170 w 2190"/>
                <a:gd name="T85" fmla="*/ 1544 h 1718"/>
                <a:gd name="T86" fmla="*/ 1075 w 2190"/>
                <a:gd name="T87" fmla="*/ 1491 h 1718"/>
                <a:gd name="T88" fmla="*/ 962 w 2190"/>
                <a:gd name="T89" fmla="*/ 1533 h 1718"/>
                <a:gd name="T90" fmla="*/ 926 w 2190"/>
                <a:gd name="T91" fmla="*/ 1527 h 1718"/>
                <a:gd name="T92" fmla="*/ 806 w 2190"/>
                <a:gd name="T93" fmla="*/ 1431 h 1718"/>
                <a:gd name="T94" fmla="*/ 663 w 2190"/>
                <a:gd name="T95" fmla="*/ 1430 h 1718"/>
                <a:gd name="T96" fmla="*/ 554 w 2190"/>
                <a:gd name="T97" fmla="*/ 1467 h 1718"/>
                <a:gd name="T98" fmla="*/ 490 w 2190"/>
                <a:gd name="T99" fmla="*/ 1602 h 1718"/>
                <a:gd name="T100" fmla="*/ 474 w 2190"/>
                <a:gd name="T101" fmla="*/ 1718 h 1718"/>
                <a:gd name="T102" fmla="*/ 372 w 2190"/>
                <a:gd name="T103" fmla="*/ 1649 h 1718"/>
                <a:gd name="T104" fmla="*/ 331 w 2190"/>
                <a:gd name="T105" fmla="*/ 1635 h 171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90"/>
                <a:gd name="T160" fmla="*/ 0 h 1718"/>
                <a:gd name="T161" fmla="*/ 2190 w 2190"/>
                <a:gd name="T162" fmla="*/ 1718 h 171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90" h="1718">
                  <a:moveTo>
                    <a:pt x="295" y="1654"/>
                  </a:moveTo>
                  <a:lnTo>
                    <a:pt x="259" y="1592"/>
                  </a:lnTo>
                  <a:lnTo>
                    <a:pt x="224" y="1590"/>
                  </a:lnTo>
                  <a:lnTo>
                    <a:pt x="201" y="1593"/>
                  </a:lnTo>
                  <a:lnTo>
                    <a:pt x="169" y="1581"/>
                  </a:lnTo>
                  <a:lnTo>
                    <a:pt x="108" y="1532"/>
                  </a:lnTo>
                  <a:lnTo>
                    <a:pt x="101" y="1518"/>
                  </a:lnTo>
                  <a:lnTo>
                    <a:pt x="122" y="1490"/>
                  </a:lnTo>
                  <a:lnTo>
                    <a:pt x="121" y="1476"/>
                  </a:lnTo>
                  <a:lnTo>
                    <a:pt x="110" y="1459"/>
                  </a:lnTo>
                  <a:lnTo>
                    <a:pt x="79" y="1432"/>
                  </a:lnTo>
                  <a:lnTo>
                    <a:pt x="54" y="1415"/>
                  </a:lnTo>
                  <a:lnTo>
                    <a:pt x="28" y="1383"/>
                  </a:lnTo>
                  <a:lnTo>
                    <a:pt x="1" y="1323"/>
                  </a:lnTo>
                  <a:lnTo>
                    <a:pt x="0" y="1298"/>
                  </a:lnTo>
                  <a:lnTo>
                    <a:pt x="10" y="1255"/>
                  </a:lnTo>
                  <a:lnTo>
                    <a:pt x="47" y="1260"/>
                  </a:lnTo>
                  <a:lnTo>
                    <a:pt x="89" y="1263"/>
                  </a:lnTo>
                  <a:lnTo>
                    <a:pt x="125" y="1246"/>
                  </a:lnTo>
                  <a:lnTo>
                    <a:pt x="160" y="1218"/>
                  </a:lnTo>
                  <a:lnTo>
                    <a:pt x="174" y="1213"/>
                  </a:lnTo>
                  <a:lnTo>
                    <a:pt x="287" y="1206"/>
                  </a:lnTo>
                  <a:lnTo>
                    <a:pt x="445" y="1200"/>
                  </a:lnTo>
                  <a:lnTo>
                    <a:pt x="463" y="1191"/>
                  </a:lnTo>
                  <a:lnTo>
                    <a:pt x="485" y="1174"/>
                  </a:lnTo>
                  <a:lnTo>
                    <a:pt x="522" y="1122"/>
                  </a:lnTo>
                  <a:lnTo>
                    <a:pt x="549" y="1041"/>
                  </a:lnTo>
                  <a:lnTo>
                    <a:pt x="557" y="981"/>
                  </a:lnTo>
                  <a:lnTo>
                    <a:pt x="562" y="923"/>
                  </a:lnTo>
                  <a:lnTo>
                    <a:pt x="562" y="860"/>
                  </a:lnTo>
                  <a:lnTo>
                    <a:pt x="560" y="715"/>
                  </a:lnTo>
                  <a:lnTo>
                    <a:pt x="556" y="648"/>
                  </a:lnTo>
                  <a:lnTo>
                    <a:pt x="661" y="626"/>
                  </a:lnTo>
                  <a:lnTo>
                    <a:pt x="775" y="603"/>
                  </a:lnTo>
                  <a:lnTo>
                    <a:pt x="967" y="429"/>
                  </a:lnTo>
                  <a:lnTo>
                    <a:pt x="1019" y="384"/>
                  </a:lnTo>
                  <a:lnTo>
                    <a:pt x="1164" y="287"/>
                  </a:lnTo>
                  <a:lnTo>
                    <a:pt x="1265" y="222"/>
                  </a:lnTo>
                  <a:lnTo>
                    <a:pt x="1515" y="71"/>
                  </a:lnTo>
                  <a:lnTo>
                    <a:pt x="1617" y="14"/>
                  </a:lnTo>
                  <a:lnTo>
                    <a:pt x="1633" y="0"/>
                  </a:lnTo>
                  <a:lnTo>
                    <a:pt x="1685" y="10"/>
                  </a:lnTo>
                  <a:lnTo>
                    <a:pt x="1789" y="40"/>
                  </a:lnTo>
                  <a:lnTo>
                    <a:pt x="1851" y="63"/>
                  </a:lnTo>
                  <a:lnTo>
                    <a:pt x="1868" y="75"/>
                  </a:lnTo>
                  <a:lnTo>
                    <a:pt x="1942" y="137"/>
                  </a:lnTo>
                  <a:lnTo>
                    <a:pt x="1957" y="127"/>
                  </a:lnTo>
                  <a:lnTo>
                    <a:pt x="2052" y="77"/>
                  </a:lnTo>
                  <a:lnTo>
                    <a:pt x="2075" y="222"/>
                  </a:lnTo>
                  <a:lnTo>
                    <a:pt x="2085" y="309"/>
                  </a:lnTo>
                  <a:lnTo>
                    <a:pt x="2111" y="379"/>
                  </a:lnTo>
                  <a:lnTo>
                    <a:pt x="2145" y="433"/>
                  </a:lnTo>
                  <a:lnTo>
                    <a:pt x="2190" y="472"/>
                  </a:lnTo>
                  <a:lnTo>
                    <a:pt x="2165" y="521"/>
                  </a:lnTo>
                  <a:lnTo>
                    <a:pt x="2149" y="586"/>
                  </a:lnTo>
                  <a:lnTo>
                    <a:pt x="2138" y="659"/>
                  </a:lnTo>
                  <a:lnTo>
                    <a:pt x="2133" y="724"/>
                  </a:lnTo>
                  <a:lnTo>
                    <a:pt x="2135" y="759"/>
                  </a:lnTo>
                  <a:lnTo>
                    <a:pt x="2131" y="806"/>
                  </a:lnTo>
                  <a:lnTo>
                    <a:pt x="2130" y="874"/>
                  </a:lnTo>
                  <a:lnTo>
                    <a:pt x="2128" y="946"/>
                  </a:lnTo>
                  <a:lnTo>
                    <a:pt x="2123" y="976"/>
                  </a:lnTo>
                  <a:lnTo>
                    <a:pt x="1972" y="1147"/>
                  </a:lnTo>
                  <a:lnTo>
                    <a:pt x="1935" y="1198"/>
                  </a:lnTo>
                  <a:lnTo>
                    <a:pt x="1881" y="1284"/>
                  </a:lnTo>
                  <a:lnTo>
                    <a:pt x="1845" y="1334"/>
                  </a:lnTo>
                  <a:lnTo>
                    <a:pt x="1845" y="1379"/>
                  </a:lnTo>
                  <a:lnTo>
                    <a:pt x="1852" y="1425"/>
                  </a:lnTo>
                  <a:lnTo>
                    <a:pt x="1853" y="1442"/>
                  </a:lnTo>
                  <a:lnTo>
                    <a:pt x="1794" y="1444"/>
                  </a:lnTo>
                  <a:lnTo>
                    <a:pt x="1766" y="1458"/>
                  </a:lnTo>
                  <a:lnTo>
                    <a:pt x="1738" y="1476"/>
                  </a:lnTo>
                  <a:lnTo>
                    <a:pt x="1690" y="1521"/>
                  </a:lnTo>
                  <a:lnTo>
                    <a:pt x="1674" y="1525"/>
                  </a:lnTo>
                  <a:lnTo>
                    <a:pt x="1637" y="1512"/>
                  </a:lnTo>
                  <a:lnTo>
                    <a:pt x="1591" y="1499"/>
                  </a:lnTo>
                  <a:lnTo>
                    <a:pt x="1536" y="1485"/>
                  </a:lnTo>
                  <a:lnTo>
                    <a:pt x="1503" y="1483"/>
                  </a:lnTo>
                  <a:lnTo>
                    <a:pt x="1458" y="1486"/>
                  </a:lnTo>
                  <a:lnTo>
                    <a:pt x="1419" y="1492"/>
                  </a:lnTo>
                  <a:lnTo>
                    <a:pt x="1370" y="1511"/>
                  </a:lnTo>
                  <a:lnTo>
                    <a:pt x="1345" y="1531"/>
                  </a:lnTo>
                  <a:lnTo>
                    <a:pt x="1306" y="1557"/>
                  </a:lnTo>
                  <a:lnTo>
                    <a:pt x="1289" y="1561"/>
                  </a:lnTo>
                  <a:lnTo>
                    <a:pt x="1231" y="1561"/>
                  </a:lnTo>
                  <a:lnTo>
                    <a:pt x="1170" y="1544"/>
                  </a:lnTo>
                  <a:lnTo>
                    <a:pt x="1097" y="1496"/>
                  </a:lnTo>
                  <a:lnTo>
                    <a:pt x="1075" y="1491"/>
                  </a:lnTo>
                  <a:lnTo>
                    <a:pt x="1046" y="1498"/>
                  </a:lnTo>
                  <a:lnTo>
                    <a:pt x="962" y="1533"/>
                  </a:lnTo>
                  <a:lnTo>
                    <a:pt x="939" y="1533"/>
                  </a:lnTo>
                  <a:lnTo>
                    <a:pt x="926" y="1527"/>
                  </a:lnTo>
                  <a:lnTo>
                    <a:pt x="858" y="1448"/>
                  </a:lnTo>
                  <a:lnTo>
                    <a:pt x="806" y="1431"/>
                  </a:lnTo>
                  <a:lnTo>
                    <a:pt x="736" y="1423"/>
                  </a:lnTo>
                  <a:lnTo>
                    <a:pt x="663" y="1430"/>
                  </a:lnTo>
                  <a:lnTo>
                    <a:pt x="597" y="1442"/>
                  </a:lnTo>
                  <a:lnTo>
                    <a:pt x="554" y="1467"/>
                  </a:lnTo>
                  <a:lnTo>
                    <a:pt x="512" y="1571"/>
                  </a:lnTo>
                  <a:lnTo>
                    <a:pt x="490" y="1602"/>
                  </a:lnTo>
                  <a:lnTo>
                    <a:pt x="480" y="1657"/>
                  </a:lnTo>
                  <a:lnTo>
                    <a:pt x="474" y="1718"/>
                  </a:lnTo>
                  <a:lnTo>
                    <a:pt x="417" y="1686"/>
                  </a:lnTo>
                  <a:lnTo>
                    <a:pt x="372" y="1649"/>
                  </a:lnTo>
                  <a:lnTo>
                    <a:pt x="351" y="1630"/>
                  </a:lnTo>
                  <a:lnTo>
                    <a:pt x="331" y="1635"/>
                  </a:lnTo>
                  <a:lnTo>
                    <a:pt x="295" y="1654"/>
                  </a:lnTo>
                  <a:close/>
                </a:path>
              </a:pathLst>
            </a:custGeom>
            <a:solidFill>
              <a:srgbClr val="FFCC00"/>
            </a:solidFill>
            <a:ln w="1651">
              <a:solidFill>
                <a:srgbClr val="808080"/>
              </a:solidFill>
              <a:round/>
              <a:headEnd/>
              <a:tailEnd/>
            </a:ln>
          </p:spPr>
          <p:txBody>
            <a:bodyPr/>
            <a:lstStyle/>
            <a:p>
              <a:endParaRPr lang="fr-FR"/>
            </a:p>
          </p:txBody>
        </p:sp>
        <p:sp>
          <p:nvSpPr>
            <p:cNvPr id="27709" name="Freeform 5">
              <a:extLst>
                <a:ext uri="{FF2B5EF4-FFF2-40B4-BE49-F238E27FC236}">
                  <a16:creationId xmlns:a16="http://schemas.microsoft.com/office/drawing/2014/main" id="{6CEC38EB-7312-7665-8475-2331DCAA78BA}"/>
                </a:ext>
              </a:extLst>
            </p:cNvPr>
            <p:cNvSpPr>
              <a:spLocks/>
            </p:cNvSpPr>
            <p:nvPr/>
          </p:nvSpPr>
          <p:spPr bwMode="auto">
            <a:xfrm>
              <a:off x="3936" y="2352"/>
              <a:ext cx="1643" cy="1339"/>
            </a:xfrm>
            <a:custGeom>
              <a:avLst/>
              <a:gdLst>
                <a:gd name="T0" fmla="*/ 1573 w 1643"/>
                <a:gd name="T1" fmla="*/ 173 h 1339"/>
                <a:gd name="T2" fmla="*/ 1629 w 1643"/>
                <a:gd name="T3" fmla="*/ 223 h 1339"/>
                <a:gd name="T4" fmla="*/ 1638 w 1643"/>
                <a:gd name="T5" fmla="*/ 329 h 1339"/>
                <a:gd name="T6" fmla="*/ 1556 w 1643"/>
                <a:gd name="T7" fmla="*/ 369 h 1339"/>
                <a:gd name="T8" fmla="*/ 1465 w 1643"/>
                <a:gd name="T9" fmla="*/ 543 h 1339"/>
                <a:gd name="T10" fmla="*/ 1405 w 1643"/>
                <a:gd name="T11" fmla="*/ 616 h 1339"/>
                <a:gd name="T12" fmla="*/ 1375 w 1643"/>
                <a:gd name="T13" fmla="*/ 737 h 1339"/>
                <a:gd name="T14" fmla="*/ 1309 w 1643"/>
                <a:gd name="T15" fmla="*/ 810 h 1339"/>
                <a:gd name="T16" fmla="*/ 1209 w 1643"/>
                <a:gd name="T17" fmla="*/ 1021 h 1339"/>
                <a:gd name="T18" fmla="*/ 1162 w 1643"/>
                <a:gd name="T19" fmla="*/ 1046 h 1339"/>
                <a:gd name="T20" fmla="*/ 1039 w 1643"/>
                <a:gd name="T21" fmla="*/ 974 h 1339"/>
                <a:gd name="T22" fmla="*/ 881 w 1643"/>
                <a:gd name="T23" fmla="*/ 1108 h 1339"/>
                <a:gd name="T24" fmla="*/ 839 w 1643"/>
                <a:gd name="T25" fmla="*/ 1237 h 1339"/>
                <a:gd name="T26" fmla="*/ 790 w 1643"/>
                <a:gd name="T27" fmla="*/ 1269 h 1339"/>
                <a:gd name="T28" fmla="*/ 779 w 1643"/>
                <a:gd name="T29" fmla="*/ 1294 h 1339"/>
                <a:gd name="T30" fmla="*/ 718 w 1643"/>
                <a:gd name="T31" fmla="*/ 1316 h 1339"/>
                <a:gd name="T32" fmla="*/ 601 w 1643"/>
                <a:gd name="T33" fmla="*/ 1309 h 1339"/>
                <a:gd name="T34" fmla="*/ 546 w 1643"/>
                <a:gd name="T35" fmla="*/ 1334 h 1339"/>
                <a:gd name="T36" fmla="*/ 401 w 1643"/>
                <a:gd name="T37" fmla="*/ 1291 h 1339"/>
                <a:gd name="T38" fmla="*/ 367 w 1643"/>
                <a:gd name="T39" fmla="*/ 1189 h 1339"/>
                <a:gd name="T40" fmla="*/ 339 w 1643"/>
                <a:gd name="T41" fmla="*/ 1150 h 1339"/>
                <a:gd name="T42" fmla="*/ 266 w 1643"/>
                <a:gd name="T43" fmla="*/ 1070 h 1339"/>
                <a:gd name="T44" fmla="*/ 171 w 1643"/>
                <a:gd name="T45" fmla="*/ 1019 h 1339"/>
                <a:gd name="T46" fmla="*/ 104 w 1643"/>
                <a:gd name="T47" fmla="*/ 1046 h 1339"/>
                <a:gd name="T48" fmla="*/ 6 w 1643"/>
                <a:gd name="T49" fmla="*/ 1037 h 1339"/>
                <a:gd name="T50" fmla="*/ 6 w 1643"/>
                <a:gd name="T51" fmla="*/ 809 h 1339"/>
                <a:gd name="T52" fmla="*/ 6 w 1643"/>
                <a:gd name="T53" fmla="*/ 699 h 1339"/>
                <a:gd name="T54" fmla="*/ 64 w 1643"/>
                <a:gd name="T55" fmla="*/ 664 h 1339"/>
                <a:gd name="T56" fmla="*/ 68 w 1643"/>
                <a:gd name="T57" fmla="*/ 581 h 1339"/>
                <a:gd name="T58" fmla="*/ 135 w 1643"/>
                <a:gd name="T59" fmla="*/ 500 h 1339"/>
                <a:gd name="T60" fmla="*/ 120 w 1643"/>
                <a:gd name="T61" fmla="*/ 345 h 1339"/>
                <a:gd name="T62" fmla="*/ 140 w 1643"/>
                <a:gd name="T63" fmla="*/ 179 h 1339"/>
                <a:gd name="T64" fmla="*/ 247 w 1643"/>
                <a:gd name="T65" fmla="*/ 19 h 1339"/>
                <a:gd name="T66" fmla="*/ 456 w 1643"/>
                <a:gd name="T67" fmla="*/ 8 h 1339"/>
                <a:gd name="T68" fmla="*/ 589 w 1643"/>
                <a:gd name="T69" fmla="*/ 110 h 1339"/>
                <a:gd name="T70" fmla="*/ 725 w 1643"/>
                <a:gd name="T71" fmla="*/ 68 h 1339"/>
                <a:gd name="T72" fmla="*/ 881 w 1643"/>
                <a:gd name="T73" fmla="*/ 138 h 1339"/>
                <a:gd name="T74" fmla="*/ 995 w 1643"/>
                <a:gd name="T75" fmla="*/ 108 h 1339"/>
                <a:gd name="T76" fmla="*/ 1108 w 1643"/>
                <a:gd name="T77" fmla="*/ 63 h 1339"/>
                <a:gd name="T78" fmla="*/ 1241 w 1643"/>
                <a:gd name="T79" fmla="*/ 76 h 1339"/>
                <a:gd name="T80" fmla="*/ 1340 w 1643"/>
                <a:gd name="T81" fmla="*/ 98 h 1339"/>
                <a:gd name="T82" fmla="*/ 1444 w 1643"/>
                <a:gd name="T83" fmla="*/ 21 h 1339"/>
                <a:gd name="T84" fmla="*/ 1550 w 1643"/>
                <a:gd name="T85" fmla="*/ 78 h 13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43"/>
                <a:gd name="T130" fmla="*/ 0 h 1339"/>
                <a:gd name="T131" fmla="*/ 1643 w 1643"/>
                <a:gd name="T132" fmla="*/ 1339 h 133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43" h="1339">
                  <a:moveTo>
                    <a:pt x="1571" y="104"/>
                  </a:moveTo>
                  <a:lnTo>
                    <a:pt x="1567" y="127"/>
                  </a:lnTo>
                  <a:lnTo>
                    <a:pt x="1573" y="173"/>
                  </a:lnTo>
                  <a:lnTo>
                    <a:pt x="1580" y="206"/>
                  </a:lnTo>
                  <a:lnTo>
                    <a:pt x="1594" y="216"/>
                  </a:lnTo>
                  <a:lnTo>
                    <a:pt x="1629" y="223"/>
                  </a:lnTo>
                  <a:lnTo>
                    <a:pt x="1638" y="235"/>
                  </a:lnTo>
                  <a:lnTo>
                    <a:pt x="1643" y="258"/>
                  </a:lnTo>
                  <a:lnTo>
                    <a:pt x="1638" y="329"/>
                  </a:lnTo>
                  <a:lnTo>
                    <a:pt x="1628" y="344"/>
                  </a:lnTo>
                  <a:lnTo>
                    <a:pt x="1611" y="354"/>
                  </a:lnTo>
                  <a:lnTo>
                    <a:pt x="1556" y="369"/>
                  </a:lnTo>
                  <a:lnTo>
                    <a:pt x="1537" y="384"/>
                  </a:lnTo>
                  <a:lnTo>
                    <a:pt x="1496" y="466"/>
                  </a:lnTo>
                  <a:lnTo>
                    <a:pt x="1465" y="543"/>
                  </a:lnTo>
                  <a:lnTo>
                    <a:pt x="1449" y="606"/>
                  </a:lnTo>
                  <a:lnTo>
                    <a:pt x="1427" y="614"/>
                  </a:lnTo>
                  <a:lnTo>
                    <a:pt x="1405" y="616"/>
                  </a:lnTo>
                  <a:lnTo>
                    <a:pt x="1396" y="638"/>
                  </a:lnTo>
                  <a:lnTo>
                    <a:pt x="1387" y="717"/>
                  </a:lnTo>
                  <a:lnTo>
                    <a:pt x="1375" y="737"/>
                  </a:lnTo>
                  <a:lnTo>
                    <a:pt x="1351" y="739"/>
                  </a:lnTo>
                  <a:lnTo>
                    <a:pt x="1335" y="757"/>
                  </a:lnTo>
                  <a:lnTo>
                    <a:pt x="1309" y="810"/>
                  </a:lnTo>
                  <a:lnTo>
                    <a:pt x="1250" y="950"/>
                  </a:lnTo>
                  <a:lnTo>
                    <a:pt x="1231" y="989"/>
                  </a:lnTo>
                  <a:lnTo>
                    <a:pt x="1209" y="1021"/>
                  </a:lnTo>
                  <a:lnTo>
                    <a:pt x="1186" y="1043"/>
                  </a:lnTo>
                  <a:lnTo>
                    <a:pt x="1171" y="1051"/>
                  </a:lnTo>
                  <a:lnTo>
                    <a:pt x="1162" y="1046"/>
                  </a:lnTo>
                  <a:lnTo>
                    <a:pt x="1117" y="985"/>
                  </a:lnTo>
                  <a:lnTo>
                    <a:pt x="1107" y="977"/>
                  </a:lnTo>
                  <a:lnTo>
                    <a:pt x="1039" y="974"/>
                  </a:lnTo>
                  <a:lnTo>
                    <a:pt x="1021" y="975"/>
                  </a:lnTo>
                  <a:lnTo>
                    <a:pt x="940" y="1055"/>
                  </a:lnTo>
                  <a:lnTo>
                    <a:pt x="881" y="1108"/>
                  </a:lnTo>
                  <a:lnTo>
                    <a:pt x="850" y="1141"/>
                  </a:lnTo>
                  <a:lnTo>
                    <a:pt x="852" y="1202"/>
                  </a:lnTo>
                  <a:lnTo>
                    <a:pt x="839" y="1237"/>
                  </a:lnTo>
                  <a:lnTo>
                    <a:pt x="816" y="1280"/>
                  </a:lnTo>
                  <a:lnTo>
                    <a:pt x="804" y="1272"/>
                  </a:lnTo>
                  <a:lnTo>
                    <a:pt x="790" y="1269"/>
                  </a:lnTo>
                  <a:lnTo>
                    <a:pt x="779" y="1262"/>
                  </a:lnTo>
                  <a:lnTo>
                    <a:pt x="771" y="1276"/>
                  </a:lnTo>
                  <a:lnTo>
                    <a:pt x="779" y="1294"/>
                  </a:lnTo>
                  <a:lnTo>
                    <a:pt x="775" y="1301"/>
                  </a:lnTo>
                  <a:lnTo>
                    <a:pt x="753" y="1314"/>
                  </a:lnTo>
                  <a:lnTo>
                    <a:pt x="718" y="1316"/>
                  </a:lnTo>
                  <a:lnTo>
                    <a:pt x="657" y="1322"/>
                  </a:lnTo>
                  <a:lnTo>
                    <a:pt x="619" y="1306"/>
                  </a:lnTo>
                  <a:lnTo>
                    <a:pt x="601" y="1309"/>
                  </a:lnTo>
                  <a:lnTo>
                    <a:pt x="584" y="1331"/>
                  </a:lnTo>
                  <a:lnTo>
                    <a:pt x="573" y="1339"/>
                  </a:lnTo>
                  <a:lnTo>
                    <a:pt x="546" y="1334"/>
                  </a:lnTo>
                  <a:lnTo>
                    <a:pt x="468" y="1334"/>
                  </a:lnTo>
                  <a:lnTo>
                    <a:pt x="435" y="1319"/>
                  </a:lnTo>
                  <a:lnTo>
                    <a:pt x="401" y="1291"/>
                  </a:lnTo>
                  <a:lnTo>
                    <a:pt x="375" y="1245"/>
                  </a:lnTo>
                  <a:lnTo>
                    <a:pt x="364" y="1205"/>
                  </a:lnTo>
                  <a:lnTo>
                    <a:pt x="367" y="1189"/>
                  </a:lnTo>
                  <a:lnTo>
                    <a:pt x="379" y="1173"/>
                  </a:lnTo>
                  <a:lnTo>
                    <a:pt x="370" y="1154"/>
                  </a:lnTo>
                  <a:lnTo>
                    <a:pt x="339" y="1150"/>
                  </a:lnTo>
                  <a:lnTo>
                    <a:pt x="330" y="1135"/>
                  </a:lnTo>
                  <a:lnTo>
                    <a:pt x="301" y="1099"/>
                  </a:lnTo>
                  <a:lnTo>
                    <a:pt x="266" y="1070"/>
                  </a:lnTo>
                  <a:lnTo>
                    <a:pt x="228" y="1055"/>
                  </a:lnTo>
                  <a:lnTo>
                    <a:pt x="189" y="1038"/>
                  </a:lnTo>
                  <a:lnTo>
                    <a:pt x="171" y="1019"/>
                  </a:lnTo>
                  <a:lnTo>
                    <a:pt x="139" y="1024"/>
                  </a:lnTo>
                  <a:lnTo>
                    <a:pt x="124" y="1042"/>
                  </a:lnTo>
                  <a:lnTo>
                    <a:pt x="104" y="1046"/>
                  </a:lnTo>
                  <a:lnTo>
                    <a:pt x="48" y="1050"/>
                  </a:lnTo>
                  <a:lnTo>
                    <a:pt x="7" y="1052"/>
                  </a:lnTo>
                  <a:lnTo>
                    <a:pt x="6" y="1037"/>
                  </a:lnTo>
                  <a:lnTo>
                    <a:pt x="15" y="961"/>
                  </a:lnTo>
                  <a:lnTo>
                    <a:pt x="0" y="871"/>
                  </a:lnTo>
                  <a:lnTo>
                    <a:pt x="6" y="809"/>
                  </a:lnTo>
                  <a:lnTo>
                    <a:pt x="7" y="753"/>
                  </a:lnTo>
                  <a:lnTo>
                    <a:pt x="6" y="723"/>
                  </a:lnTo>
                  <a:lnTo>
                    <a:pt x="6" y="699"/>
                  </a:lnTo>
                  <a:lnTo>
                    <a:pt x="22" y="673"/>
                  </a:lnTo>
                  <a:lnTo>
                    <a:pt x="37" y="671"/>
                  </a:lnTo>
                  <a:lnTo>
                    <a:pt x="64" y="664"/>
                  </a:lnTo>
                  <a:lnTo>
                    <a:pt x="69" y="640"/>
                  </a:lnTo>
                  <a:lnTo>
                    <a:pt x="62" y="603"/>
                  </a:lnTo>
                  <a:lnTo>
                    <a:pt x="68" y="581"/>
                  </a:lnTo>
                  <a:lnTo>
                    <a:pt x="109" y="555"/>
                  </a:lnTo>
                  <a:lnTo>
                    <a:pt x="123" y="535"/>
                  </a:lnTo>
                  <a:lnTo>
                    <a:pt x="135" y="500"/>
                  </a:lnTo>
                  <a:lnTo>
                    <a:pt x="154" y="439"/>
                  </a:lnTo>
                  <a:lnTo>
                    <a:pt x="131" y="393"/>
                  </a:lnTo>
                  <a:lnTo>
                    <a:pt x="120" y="345"/>
                  </a:lnTo>
                  <a:lnTo>
                    <a:pt x="124" y="295"/>
                  </a:lnTo>
                  <a:lnTo>
                    <a:pt x="130" y="234"/>
                  </a:lnTo>
                  <a:lnTo>
                    <a:pt x="140" y="179"/>
                  </a:lnTo>
                  <a:lnTo>
                    <a:pt x="162" y="148"/>
                  </a:lnTo>
                  <a:lnTo>
                    <a:pt x="204" y="44"/>
                  </a:lnTo>
                  <a:lnTo>
                    <a:pt x="247" y="19"/>
                  </a:lnTo>
                  <a:lnTo>
                    <a:pt x="313" y="7"/>
                  </a:lnTo>
                  <a:lnTo>
                    <a:pt x="386" y="0"/>
                  </a:lnTo>
                  <a:lnTo>
                    <a:pt x="456" y="8"/>
                  </a:lnTo>
                  <a:lnTo>
                    <a:pt x="508" y="25"/>
                  </a:lnTo>
                  <a:lnTo>
                    <a:pt x="576" y="104"/>
                  </a:lnTo>
                  <a:lnTo>
                    <a:pt x="589" y="110"/>
                  </a:lnTo>
                  <a:lnTo>
                    <a:pt x="612" y="110"/>
                  </a:lnTo>
                  <a:lnTo>
                    <a:pt x="696" y="75"/>
                  </a:lnTo>
                  <a:lnTo>
                    <a:pt x="725" y="68"/>
                  </a:lnTo>
                  <a:lnTo>
                    <a:pt x="747" y="73"/>
                  </a:lnTo>
                  <a:lnTo>
                    <a:pt x="820" y="121"/>
                  </a:lnTo>
                  <a:lnTo>
                    <a:pt x="881" y="138"/>
                  </a:lnTo>
                  <a:lnTo>
                    <a:pt x="939" y="138"/>
                  </a:lnTo>
                  <a:lnTo>
                    <a:pt x="956" y="134"/>
                  </a:lnTo>
                  <a:lnTo>
                    <a:pt x="995" y="108"/>
                  </a:lnTo>
                  <a:lnTo>
                    <a:pt x="1020" y="88"/>
                  </a:lnTo>
                  <a:lnTo>
                    <a:pt x="1069" y="69"/>
                  </a:lnTo>
                  <a:lnTo>
                    <a:pt x="1108" y="63"/>
                  </a:lnTo>
                  <a:lnTo>
                    <a:pt x="1153" y="60"/>
                  </a:lnTo>
                  <a:lnTo>
                    <a:pt x="1186" y="62"/>
                  </a:lnTo>
                  <a:lnTo>
                    <a:pt x="1241" y="76"/>
                  </a:lnTo>
                  <a:lnTo>
                    <a:pt x="1287" y="89"/>
                  </a:lnTo>
                  <a:lnTo>
                    <a:pt x="1324" y="102"/>
                  </a:lnTo>
                  <a:lnTo>
                    <a:pt x="1340" y="98"/>
                  </a:lnTo>
                  <a:lnTo>
                    <a:pt x="1388" y="53"/>
                  </a:lnTo>
                  <a:lnTo>
                    <a:pt x="1416" y="35"/>
                  </a:lnTo>
                  <a:lnTo>
                    <a:pt x="1444" y="21"/>
                  </a:lnTo>
                  <a:lnTo>
                    <a:pt x="1503" y="19"/>
                  </a:lnTo>
                  <a:lnTo>
                    <a:pt x="1513" y="45"/>
                  </a:lnTo>
                  <a:lnTo>
                    <a:pt x="1550" y="78"/>
                  </a:lnTo>
                  <a:lnTo>
                    <a:pt x="1571" y="104"/>
                  </a:lnTo>
                  <a:close/>
                </a:path>
              </a:pathLst>
            </a:custGeom>
            <a:solidFill>
              <a:srgbClr val="FFCC00"/>
            </a:solidFill>
            <a:ln w="1651">
              <a:solidFill>
                <a:srgbClr val="808080"/>
              </a:solidFill>
              <a:round/>
              <a:headEnd/>
              <a:tailEnd/>
            </a:ln>
          </p:spPr>
          <p:txBody>
            <a:bodyPr/>
            <a:lstStyle/>
            <a:p>
              <a:endParaRPr lang="fr-FR"/>
            </a:p>
          </p:txBody>
        </p:sp>
        <p:sp>
          <p:nvSpPr>
            <p:cNvPr id="27710" name="Text Box 6">
              <a:extLst>
                <a:ext uri="{FF2B5EF4-FFF2-40B4-BE49-F238E27FC236}">
                  <a16:creationId xmlns:a16="http://schemas.microsoft.com/office/drawing/2014/main" id="{1DAC7B20-5BC2-FB9E-0882-D36C876DE28C}"/>
                </a:ext>
              </a:extLst>
            </p:cNvPr>
            <p:cNvSpPr txBox="1">
              <a:spLocks noChangeAspect="1" noChangeArrowheads="1"/>
            </p:cNvSpPr>
            <p:nvPr/>
          </p:nvSpPr>
          <p:spPr bwMode="auto">
            <a:xfrm>
              <a:off x="4224" y="2640"/>
              <a:ext cx="864" cy="19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rIns="18000">
              <a:spAutoFit/>
            </a:bodyPr>
            <a:lstStyle>
              <a:lvl1pPr marL="342900" indent="-342900">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lvl="1"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NIGERIA</a:t>
              </a:r>
            </a:p>
          </p:txBody>
        </p:sp>
        <p:sp>
          <p:nvSpPr>
            <p:cNvPr id="27711" name="Text Box 7">
              <a:extLst>
                <a:ext uri="{FF2B5EF4-FFF2-40B4-BE49-F238E27FC236}">
                  <a16:creationId xmlns:a16="http://schemas.microsoft.com/office/drawing/2014/main" id="{799D4604-9B83-422E-261B-979D8A2BE5EE}"/>
                </a:ext>
              </a:extLst>
            </p:cNvPr>
            <p:cNvSpPr txBox="1">
              <a:spLocks noChangeAspect="1" noChangeArrowheads="1"/>
            </p:cNvSpPr>
            <p:nvPr/>
          </p:nvSpPr>
          <p:spPr bwMode="auto">
            <a:xfrm>
              <a:off x="4272" y="1872"/>
              <a:ext cx="801" cy="19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NIGER</a:t>
              </a:r>
            </a:p>
          </p:txBody>
        </p:sp>
      </p:grpSp>
      <p:grpSp>
        <p:nvGrpSpPr>
          <p:cNvPr id="3" name="Group 8">
            <a:extLst>
              <a:ext uri="{FF2B5EF4-FFF2-40B4-BE49-F238E27FC236}">
                <a16:creationId xmlns:a16="http://schemas.microsoft.com/office/drawing/2014/main" id="{241971D0-2196-149D-40FB-655737B5C02A}"/>
              </a:ext>
            </a:extLst>
          </p:cNvPr>
          <p:cNvGrpSpPr>
            <a:grpSpLocks/>
          </p:cNvGrpSpPr>
          <p:nvPr/>
        </p:nvGrpSpPr>
        <p:grpSpPr bwMode="auto">
          <a:xfrm>
            <a:off x="2009775" y="908050"/>
            <a:ext cx="5595938" cy="4129088"/>
            <a:chOff x="137" y="315"/>
            <a:chExt cx="3525" cy="2601"/>
          </a:xfrm>
        </p:grpSpPr>
        <p:sp>
          <p:nvSpPr>
            <p:cNvPr id="27698" name="Freeform 9" descr="50%">
              <a:extLst>
                <a:ext uri="{FF2B5EF4-FFF2-40B4-BE49-F238E27FC236}">
                  <a16:creationId xmlns:a16="http://schemas.microsoft.com/office/drawing/2014/main" id="{1522920C-6CD7-9324-4578-7C5D84EC26EC}"/>
                </a:ext>
              </a:extLst>
            </p:cNvPr>
            <p:cNvSpPr>
              <a:spLocks/>
            </p:cNvSpPr>
            <p:nvPr/>
          </p:nvSpPr>
          <p:spPr bwMode="auto">
            <a:xfrm>
              <a:off x="761" y="1995"/>
              <a:ext cx="386" cy="96"/>
            </a:xfrm>
            <a:custGeom>
              <a:avLst/>
              <a:gdLst>
                <a:gd name="T0" fmla="*/ 45 w 386"/>
                <a:gd name="T1" fmla="*/ 35 h 96"/>
                <a:gd name="T2" fmla="*/ 150 w 386"/>
                <a:gd name="T3" fmla="*/ 35 h 96"/>
                <a:gd name="T4" fmla="*/ 155 w 386"/>
                <a:gd name="T5" fmla="*/ 15 h 96"/>
                <a:gd name="T6" fmla="*/ 167 w 386"/>
                <a:gd name="T7" fmla="*/ 8 h 96"/>
                <a:gd name="T8" fmla="*/ 178 w 386"/>
                <a:gd name="T9" fmla="*/ 5 h 96"/>
                <a:gd name="T10" fmla="*/ 184 w 386"/>
                <a:gd name="T11" fmla="*/ 12 h 96"/>
                <a:gd name="T12" fmla="*/ 209 w 386"/>
                <a:gd name="T13" fmla="*/ 0 h 96"/>
                <a:gd name="T14" fmla="*/ 219 w 386"/>
                <a:gd name="T15" fmla="*/ 5 h 96"/>
                <a:gd name="T16" fmla="*/ 231 w 386"/>
                <a:gd name="T17" fmla="*/ 3 h 96"/>
                <a:gd name="T18" fmla="*/ 241 w 386"/>
                <a:gd name="T19" fmla="*/ 10 h 96"/>
                <a:gd name="T20" fmla="*/ 248 w 386"/>
                <a:gd name="T21" fmla="*/ 23 h 96"/>
                <a:gd name="T22" fmla="*/ 256 w 386"/>
                <a:gd name="T23" fmla="*/ 31 h 96"/>
                <a:gd name="T24" fmla="*/ 269 w 386"/>
                <a:gd name="T25" fmla="*/ 22 h 96"/>
                <a:gd name="T26" fmla="*/ 279 w 386"/>
                <a:gd name="T27" fmla="*/ 23 h 96"/>
                <a:gd name="T28" fmla="*/ 290 w 386"/>
                <a:gd name="T29" fmla="*/ 31 h 96"/>
                <a:gd name="T30" fmla="*/ 293 w 386"/>
                <a:gd name="T31" fmla="*/ 42 h 96"/>
                <a:gd name="T32" fmla="*/ 310 w 386"/>
                <a:gd name="T33" fmla="*/ 54 h 96"/>
                <a:gd name="T34" fmla="*/ 326 w 386"/>
                <a:gd name="T35" fmla="*/ 50 h 96"/>
                <a:gd name="T36" fmla="*/ 332 w 386"/>
                <a:gd name="T37" fmla="*/ 44 h 96"/>
                <a:gd name="T38" fmla="*/ 351 w 386"/>
                <a:gd name="T39" fmla="*/ 39 h 96"/>
                <a:gd name="T40" fmla="*/ 363 w 386"/>
                <a:gd name="T41" fmla="*/ 37 h 96"/>
                <a:gd name="T42" fmla="*/ 375 w 386"/>
                <a:gd name="T43" fmla="*/ 41 h 96"/>
                <a:gd name="T44" fmla="*/ 386 w 386"/>
                <a:gd name="T45" fmla="*/ 55 h 96"/>
                <a:gd name="T46" fmla="*/ 385 w 386"/>
                <a:gd name="T47" fmla="*/ 64 h 96"/>
                <a:gd name="T48" fmla="*/ 377 w 386"/>
                <a:gd name="T49" fmla="*/ 71 h 96"/>
                <a:gd name="T50" fmla="*/ 360 w 386"/>
                <a:gd name="T51" fmla="*/ 71 h 96"/>
                <a:gd name="T52" fmla="*/ 344 w 386"/>
                <a:gd name="T53" fmla="*/ 78 h 96"/>
                <a:gd name="T54" fmla="*/ 332 w 386"/>
                <a:gd name="T55" fmla="*/ 85 h 96"/>
                <a:gd name="T56" fmla="*/ 305 w 386"/>
                <a:gd name="T57" fmla="*/ 85 h 96"/>
                <a:gd name="T58" fmla="*/ 294 w 386"/>
                <a:gd name="T59" fmla="*/ 74 h 96"/>
                <a:gd name="T60" fmla="*/ 277 w 386"/>
                <a:gd name="T61" fmla="*/ 67 h 96"/>
                <a:gd name="T62" fmla="*/ 264 w 386"/>
                <a:gd name="T63" fmla="*/ 69 h 96"/>
                <a:gd name="T64" fmla="*/ 255 w 386"/>
                <a:gd name="T65" fmla="*/ 66 h 96"/>
                <a:gd name="T66" fmla="*/ 252 w 386"/>
                <a:gd name="T67" fmla="*/ 60 h 96"/>
                <a:gd name="T68" fmla="*/ 229 w 386"/>
                <a:gd name="T69" fmla="*/ 52 h 96"/>
                <a:gd name="T70" fmla="*/ 215 w 386"/>
                <a:gd name="T71" fmla="*/ 44 h 96"/>
                <a:gd name="T72" fmla="*/ 205 w 386"/>
                <a:gd name="T73" fmla="*/ 35 h 96"/>
                <a:gd name="T74" fmla="*/ 196 w 386"/>
                <a:gd name="T75" fmla="*/ 36 h 96"/>
                <a:gd name="T76" fmla="*/ 192 w 386"/>
                <a:gd name="T77" fmla="*/ 40 h 96"/>
                <a:gd name="T78" fmla="*/ 191 w 386"/>
                <a:gd name="T79" fmla="*/ 57 h 96"/>
                <a:gd name="T80" fmla="*/ 183 w 386"/>
                <a:gd name="T81" fmla="*/ 64 h 96"/>
                <a:gd name="T82" fmla="*/ 165 w 386"/>
                <a:gd name="T83" fmla="*/ 66 h 96"/>
                <a:gd name="T84" fmla="*/ 150 w 386"/>
                <a:gd name="T85" fmla="*/ 63 h 96"/>
                <a:gd name="T86" fmla="*/ 137 w 386"/>
                <a:gd name="T87" fmla="*/ 67 h 96"/>
                <a:gd name="T88" fmla="*/ 116 w 386"/>
                <a:gd name="T89" fmla="*/ 68 h 96"/>
                <a:gd name="T90" fmla="*/ 107 w 386"/>
                <a:gd name="T91" fmla="*/ 68 h 96"/>
                <a:gd name="T92" fmla="*/ 107 w 386"/>
                <a:gd name="T93" fmla="*/ 96 h 96"/>
                <a:gd name="T94" fmla="*/ 0 w 386"/>
                <a:gd name="T95" fmla="*/ 95 h 96"/>
                <a:gd name="T96" fmla="*/ 1 w 386"/>
                <a:gd name="T97" fmla="*/ 65 h 96"/>
                <a:gd name="T98" fmla="*/ 13 w 386"/>
                <a:gd name="T99" fmla="*/ 52 h 96"/>
                <a:gd name="T100" fmla="*/ 40 w 386"/>
                <a:gd name="T101" fmla="*/ 48 h 96"/>
                <a:gd name="T102" fmla="*/ 46 w 386"/>
                <a:gd name="T103" fmla="*/ 38 h 96"/>
                <a:gd name="T104" fmla="*/ 45 w 386"/>
                <a:gd name="T105" fmla="*/ 35 h 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86"/>
                <a:gd name="T160" fmla="*/ 0 h 96"/>
                <a:gd name="T161" fmla="*/ 386 w 386"/>
                <a:gd name="T162" fmla="*/ 96 h 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86" h="96">
                  <a:moveTo>
                    <a:pt x="45" y="35"/>
                  </a:moveTo>
                  <a:lnTo>
                    <a:pt x="150" y="35"/>
                  </a:lnTo>
                  <a:lnTo>
                    <a:pt x="155" y="15"/>
                  </a:lnTo>
                  <a:lnTo>
                    <a:pt x="167" y="8"/>
                  </a:lnTo>
                  <a:lnTo>
                    <a:pt x="178" y="5"/>
                  </a:lnTo>
                  <a:lnTo>
                    <a:pt x="184" y="12"/>
                  </a:lnTo>
                  <a:lnTo>
                    <a:pt x="209" y="0"/>
                  </a:lnTo>
                  <a:lnTo>
                    <a:pt x="219" y="5"/>
                  </a:lnTo>
                  <a:lnTo>
                    <a:pt x="231" y="3"/>
                  </a:lnTo>
                  <a:lnTo>
                    <a:pt x="241" y="10"/>
                  </a:lnTo>
                  <a:lnTo>
                    <a:pt x="248" y="23"/>
                  </a:lnTo>
                  <a:lnTo>
                    <a:pt x="256" y="31"/>
                  </a:lnTo>
                  <a:lnTo>
                    <a:pt x="269" y="22"/>
                  </a:lnTo>
                  <a:lnTo>
                    <a:pt x="279" y="23"/>
                  </a:lnTo>
                  <a:lnTo>
                    <a:pt x="290" y="31"/>
                  </a:lnTo>
                  <a:lnTo>
                    <a:pt x="293" y="42"/>
                  </a:lnTo>
                  <a:lnTo>
                    <a:pt x="310" y="54"/>
                  </a:lnTo>
                  <a:lnTo>
                    <a:pt x="326" y="50"/>
                  </a:lnTo>
                  <a:lnTo>
                    <a:pt x="332" y="44"/>
                  </a:lnTo>
                  <a:lnTo>
                    <a:pt x="351" y="39"/>
                  </a:lnTo>
                  <a:lnTo>
                    <a:pt x="363" y="37"/>
                  </a:lnTo>
                  <a:lnTo>
                    <a:pt x="375" y="41"/>
                  </a:lnTo>
                  <a:lnTo>
                    <a:pt x="386" y="55"/>
                  </a:lnTo>
                  <a:lnTo>
                    <a:pt x="385" y="64"/>
                  </a:lnTo>
                  <a:lnTo>
                    <a:pt x="377" y="71"/>
                  </a:lnTo>
                  <a:lnTo>
                    <a:pt x="360" y="71"/>
                  </a:lnTo>
                  <a:lnTo>
                    <a:pt x="344" y="78"/>
                  </a:lnTo>
                  <a:lnTo>
                    <a:pt x="332" y="85"/>
                  </a:lnTo>
                  <a:lnTo>
                    <a:pt x="305" y="85"/>
                  </a:lnTo>
                  <a:lnTo>
                    <a:pt x="294" y="74"/>
                  </a:lnTo>
                  <a:lnTo>
                    <a:pt x="277" y="67"/>
                  </a:lnTo>
                  <a:lnTo>
                    <a:pt x="264" y="69"/>
                  </a:lnTo>
                  <a:lnTo>
                    <a:pt x="255" y="66"/>
                  </a:lnTo>
                  <a:lnTo>
                    <a:pt x="252" y="60"/>
                  </a:lnTo>
                  <a:lnTo>
                    <a:pt x="229" y="52"/>
                  </a:lnTo>
                  <a:lnTo>
                    <a:pt x="215" y="44"/>
                  </a:lnTo>
                  <a:lnTo>
                    <a:pt x="205" y="35"/>
                  </a:lnTo>
                  <a:lnTo>
                    <a:pt x="196" y="36"/>
                  </a:lnTo>
                  <a:lnTo>
                    <a:pt x="192" y="40"/>
                  </a:lnTo>
                  <a:lnTo>
                    <a:pt x="191" y="57"/>
                  </a:lnTo>
                  <a:lnTo>
                    <a:pt x="183" y="64"/>
                  </a:lnTo>
                  <a:lnTo>
                    <a:pt x="165" y="66"/>
                  </a:lnTo>
                  <a:lnTo>
                    <a:pt x="150" y="63"/>
                  </a:lnTo>
                  <a:lnTo>
                    <a:pt x="137" y="67"/>
                  </a:lnTo>
                  <a:lnTo>
                    <a:pt x="116" y="68"/>
                  </a:lnTo>
                  <a:lnTo>
                    <a:pt x="107" y="68"/>
                  </a:lnTo>
                  <a:lnTo>
                    <a:pt x="107" y="96"/>
                  </a:lnTo>
                  <a:lnTo>
                    <a:pt x="0" y="95"/>
                  </a:lnTo>
                  <a:lnTo>
                    <a:pt x="1" y="65"/>
                  </a:lnTo>
                  <a:lnTo>
                    <a:pt x="13" y="52"/>
                  </a:lnTo>
                  <a:lnTo>
                    <a:pt x="40" y="48"/>
                  </a:lnTo>
                  <a:lnTo>
                    <a:pt x="46" y="38"/>
                  </a:lnTo>
                  <a:lnTo>
                    <a:pt x="45" y="35"/>
                  </a:lnTo>
                  <a:close/>
                </a:path>
              </a:pathLst>
            </a:custGeom>
            <a:blipFill dpi="0" rotWithShape="0">
              <a:blip r:embed="rId3"/>
              <a:srcRect/>
              <a:tile tx="0" ty="0" sx="100000" sy="100000" flip="none" algn="tl"/>
            </a:blipFill>
            <a:ln w="1651">
              <a:solidFill>
                <a:srgbClr val="808080"/>
              </a:solidFill>
              <a:round/>
              <a:headEnd/>
              <a:tailEnd/>
            </a:ln>
          </p:spPr>
          <p:txBody>
            <a:bodyPr/>
            <a:lstStyle/>
            <a:p>
              <a:endParaRPr lang="fr-FR"/>
            </a:p>
          </p:txBody>
        </p:sp>
        <p:sp>
          <p:nvSpPr>
            <p:cNvPr id="27699" name="Freeform 10" descr="50%">
              <a:extLst>
                <a:ext uri="{FF2B5EF4-FFF2-40B4-BE49-F238E27FC236}">
                  <a16:creationId xmlns:a16="http://schemas.microsoft.com/office/drawing/2014/main" id="{81D2B0E3-5AF5-5A07-68F0-BDD3A52392C1}"/>
                </a:ext>
              </a:extLst>
            </p:cNvPr>
            <p:cNvSpPr>
              <a:spLocks/>
            </p:cNvSpPr>
            <p:nvPr/>
          </p:nvSpPr>
          <p:spPr bwMode="auto">
            <a:xfrm>
              <a:off x="1001" y="2139"/>
              <a:ext cx="1051" cy="777"/>
            </a:xfrm>
            <a:custGeom>
              <a:avLst/>
              <a:gdLst>
                <a:gd name="T0" fmla="*/ 963 w 1051"/>
                <a:gd name="T1" fmla="*/ 381 h 777"/>
                <a:gd name="T2" fmla="*/ 960 w 1051"/>
                <a:gd name="T3" fmla="*/ 446 h 777"/>
                <a:gd name="T4" fmla="*/ 1016 w 1051"/>
                <a:gd name="T5" fmla="*/ 492 h 777"/>
                <a:gd name="T6" fmla="*/ 988 w 1051"/>
                <a:gd name="T7" fmla="*/ 533 h 777"/>
                <a:gd name="T8" fmla="*/ 1048 w 1051"/>
                <a:gd name="T9" fmla="*/ 590 h 777"/>
                <a:gd name="T10" fmla="*/ 1039 w 1051"/>
                <a:gd name="T11" fmla="*/ 614 h 777"/>
                <a:gd name="T12" fmla="*/ 986 w 1051"/>
                <a:gd name="T13" fmla="*/ 599 h 777"/>
                <a:gd name="T14" fmla="*/ 957 w 1051"/>
                <a:gd name="T15" fmla="*/ 613 h 777"/>
                <a:gd name="T16" fmla="*/ 974 w 1051"/>
                <a:gd name="T17" fmla="*/ 657 h 777"/>
                <a:gd name="T18" fmla="*/ 972 w 1051"/>
                <a:gd name="T19" fmla="*/ 692 h 777"/>
                <a:gd name="T20" fmla="*/ 932 w 1051"/>
                <a:gd name="T21" fmla="*/ 733 h 777"/>
                <a:gd name="T22" fmla="*/ 890 w 1051"/>
                <a:gd name="T23" fmla="*/ 713 h 777"/>
                <a:gd name="T24" fmla="*/ 834 w 1051"/>
                <a:gd name="T25" fmla="*/ 777 h 777"/>
                <a:gd name="T26" fmla="*/ 788 w 1051"/>
                <a:gd name="T27" fmla="*/ 754 h 777"/>
                <a:gd name="T28" fmla="*/ 774 w 1051"/>
                <a:gd name="T29" fmla="*/ 716 h 777"/>
                <a:gd name="T30" fmla="*/ 759 w 1051"/>
                <a:gd name="T31" fmla="*/ 621 h 777"/>
                <a:gd name="T32" fmla="*/ 728 w 1051"/>
                <a:gd name="T33" fmla="*/ 592 h 777"/>
                <a:gd name="T34" fmla="*/ 672 w 1051"/>
                <a:gd name="T35" fmla="*/ 605 h 777"/>
                <a:gd name="T36" fmla="*/ 644 w 1051"/>
                <a:gd name="T37" fmla="*/ 643 h 777"/>
                <a:gd name="T38" fmla="*/ 618 w 1051"/>
                <a:gd name="T39" fmla="*/ 516 h 777"/>
                <a:gd name="T40" fmla="*/ 573 w 1051"/>
                <a:gd name="T41" fmla="*/ 427 h 777"/>
                <a:gd name="T42" fmla="*/ 518 w 1051"/>
                <a:gd name="T43" fmla="*/ 387 h 777"/>
                <a:gd name="T44" fmla="*/ 417 w 1051"/>
                <a:gd name="T45" fmla="*/ 393 h 777"/>
                <a:gd name="T46" fmla="*/ 366 w 1051"/>
                <a:gd name="T47" fmla="*/ 402 h 777"/>
                <a:gd name="T48" fmla="*/ 257 w 1051"/>
                <a:gd name="T49" fmla="*/ 534 h 777"/>
                <a:gd name="T50" fmla="*/ 241 w 1051"/>
                <a:gd name="T51" fmla="*/ 475 h 777"/>
                <a:gd name="T52" fmla="*/ 185 w 1051"/>
                <a:gd name="T53" fmla="*/ 384 h 777"/>
                <a:gd name="T54" fmla="*/ 77 w 1051"/>
                <a:gd name="T55" fmla="*/ 326 h 777"/>
                <a:gd name="T56" fmla="*/ 65 w 1051"/>
                <a:gd name="T57" fmla="*/ 281 h 777"/>
                <a:gd name="T58" fmla="*/ 27 w 1051"/>
                <a:gd name="T59" fmla="*/ 259 h 777"/>
                <a:gd name="T60" fmla="*/ 0 w 1051"/>
                <a:gd name="T61" fmla="*/ 243 h 777"/>
                <a:gd name="T62" fmla="*/ 1 w 1051"/>
                <a:gd name="T63" fmla="*/ 217 h 777"/>
                <a:gd name="T64" fmla="*/ 70 w 1051"/>
                <a:gd name="T65" fmla="*/ 152 h 777"/>
                <a:gd name="T66" fmla="*/ 119 w 1051"/>
                <a:gd name="T67" fmla="*/ 139 h 777"/>
                <a:gd name="T68" fmla="*/ 173 w 1051"/>
                <a:gd name="T69" fmla="*/ 126 h 777"/>
                <a:gd name="T70" fmla="*/ 177 w 1051"/>
                <a:gd name="T71" fmla="*/ 51 h 777"/>
                <a:gd name="T72" fmla="*/ 262 w 1051"/>
                <a:gd name="T73" fmla="*/ 1 h 777"/>
                <a:gd name="T74" fmla="*/ 344 w 1051"/>
                <a:gd name="T75" fmla="*/ 36 h 777"/>
                <a:gd name="T76" fmla="*/ 430 w 1051"/>
                <a:gd name="T77" fmla="*/ 36 h 777"/>
                <a:gd name="T78" fmla="*/ 499 w 1051"/>
                <a:gd name="T79" fmla="*/ 33 h 777"/>
                <a:gd name="T80" fmla="*/ 518 w 1051"/>
                <a:gd name="T81" fmla="*/ 46 h 777"/>
                <a:gd name="T82" fmla="*/ 606 w 1051"/>
                <a:gd name="T83" fmla="*/ 109 h 777"/>
                <a:gd name="T84" fmla="*/ 651 w 1051"/>
                <a:gd name="T85" fmla="*/ 67 h 777"/>
                <a:gd name="T86" fmla="*/ 695 w 1051"/>
                <a:gd name="T87" fmla="*/ 78 h 777"/>
                <a:gd name="T88" fmla="*/ 757 w 1051"/>
                <a:gd name="T89" fmla="*/ 72 h 777"/>
                <a:gd name="T90" fmla="*/ 818 w 1051"/>
                <a:gd name="T91" fmla="*/ 24 h 777"/>
                <a:gd name="T92" fmla="*/ 854 w 1051"/>
                <a:gd name="T93" fmla="*/ 45 h 777"/>
                <a:gd name="T94" fmla="*/ 872 w 1051"/>
                <a:gd name="T95" fmla="*/ 121 h 777"/>
                <a:gd name="T96" fmla="*/ 919 w 1051"/>
                <a:gd name="T97" fmla="*/ 180 h 777"/>
                <a:gd name="T98" fmla="*/ 953 w 1051"/>
                <a:gd name="T99" fmla="*/ 298 h 77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51"/>
                <a:gd name="T151" fmla="*/ 0 h 777"/>
                <a:gd name="T152" fmla="*/ 1051 w 1051"/>
                <a:gd name="T153" fmla="*/ 777 h 77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51" h="777">
                  <a:moveTo>
                    <a:pt x="987" y="355"/>
                  </a:moveTo>
                  <a:lnTo>
                    <a:pt x="963" y="381"/>
                  </a:lnTo>
                  <a:lnTo>
                    <a:pt x="948" y="420"/>
                  </a:lnTo>
                  <a:lnTo>
                    <a:pt x="960" y="446"/>
                  </a:lnTo>
                  <a:lnTo>
                    <a:pt x="1004" y="472"/>
                  </a:lnTo>
                  <a:lnTo>
                    <a:pt x="1016" y="492"/>
                  </a:lnTo>
                  <a:lnTo>
                    <a:pt x="1009" y="509"/>
                  </a:lnTo>
                  <a:lnTo>
                    <a:pt x="988" y="533"/>
                  </a:lnTo>
                  <a:lnTo>
                    <a:pt x="1007" y="555"/>
                  </a:lnTo>
                  <a:lnTo>
                    <a:pt x="1048" y="590"/>
                  </a:lnTo>
                  <a:lnTo>
                    <a:pt x="1051" y="605"/>
                  </a:lnTo>
                  <a:lnTo>
                    <a:pt x="1039" y="614"/>
                  </a:lnTo>
                  <a:lnTo>
                    <a:pt x="1020" y="613"/>
                  </a:lnTo>
                  <a:lnTo>
                    <a:pt x="986" y="599"/>
                  </a:lnTo>
                  <a:lnTo>
                    <a:pt x="966" y="601"/>
                  </a:lnTo>
                  <a:lnTo>
                    <a:pt x="957" y="613"/>
                  </a:lnTo>
                  <a:lnTo>
                    <a:pt x="955" y="621"/>
                  </a:lnTo>
                  <a:lnTo>
                    <a:pt x="974" y="657"/>
                  </a:lnTo>
                  <a:lnTo>
                    <a:pt x="985" y="669"/>
                  </a:lnTo>
                  <a:lnTo>
                    <a:pt x="972" y="692"/>
                  </a:lnTo>
                  <a:lnTo>
                    <a:pt x="935" y="727"/>
                  </a:lnTo>
                  <a:lnTo>
                    <a:pt x="932" y="733"/>
                  </a:lnTo>
                  <a:lnTo>
                    <a:pt x="911" y="719"/>
                  </a:lnTo>
                  <a:lnTo>
                    <a:pt x="890" y="713"/>
                  </a:lnTo>
                  <a:lnTo>
                    <a:pt x="881" y="718"/>
                  </a:lnTo>
                  <a:lnTo>
                    <a:pt x="834" y="777"/>
                  </a:lnTo>
                  <a:lnTo>
                    <a:pt x="814" y="775"/>
                  </a:lnTo>
                  <a:lnTo>
                    <a:pt x="788" y="754"/>
                  </a:lnTo>
                  <a:lnTo>
                    <a:pt x="772" y="734"/>
                  </a:lnTo>
                  <a:lnTo>
                    <a:pt x="774" y="716"/>
                  </a:lnTo>
                  <a:lnTo>
                    <a:pt x="774" y="675"/>
                  </a:lnTo>
                  <a:lnTo>
                    <a:pt x="759" y="621"/>
                  </a:lnTo>
                  <a:lnTo>
                    <a:pt x="749" y="599"/>
                  </a:lnTo>
                  <a:lnTo>
                    <a:pt x="728" y="592"/>
                  </a:lnTo>
                  <a:lnTo>
                    <a:pt x="695" y="595"/>
                  </a:lnTo>
                  <a:lnTo>
                    <a:pt x="672" y="605"/>
                  </a:lnTo>
                  <a:lnTo>
                    <a:pt x="657" y="619"/>
                  </a:lnTo>
                  <a:lnTo>
                    <a:pt x="644" y="643"/>
                  </a:lnTo>
                  <a:lnTo>
                    <a:pt x="629" y="602"/>
                  </a:lnTo>
                  <a:lnTo>
                    <a:pt x="618" y="516"/>
                  </a:lnTo>
                  <a:lnTo>
                    <a:pt x="602" y="467"/>
                  </a:lnTo>
                  <a:lnTo>
                    <a:pt x="573" y="427"/>
                  </a:lnTo>
                  <a:lnTo>
                    <a:pt x="544" y="402"/>
                  </a:lnTo>
                  <a:lnTo>
                    <a:pt x="518" y="387"/>
                  </a:lnTo>
                  <a:lnTo>
                    <a:pt x="489" y="384"/>
                  </a:lnTo>
                  <a:lnTo>
                    <a:pt x="417" y="393"/>
                  </a:lnTo>
                  <a:lnTo>
                    <a:pt x="380" y="391"/>
                  </a:lnTo>
                  <a:lnTo>
                    <a:pt x="366" y="402"/>
                  </a:lnTo>
                  <a:lnTo>
                    <a:pt x="325" y="457"/>
                  </a:lnTo>
                  <a:lnTo>
                    <a:pt x="257" y="534"/>
                  </a:lnTo>
                  <a:lnTo>
                    <a:pt x="261" y="509"/>
                  </a:lnTo>
                  <a:lnTo>
                    <a:pt x="241" y="475"/>
                  </a:lnTo>
                  <a:lnTo>
                    <a:pt x="194" y="425"/>
                  </a:lnTo>
                  <a:lnTo>
                    <a:pt x="185" y="384"/>
                  </a:lnTo>
                  <a:lnTo>
                    <a:pt x="133" y="361"/>
                  </a:lnTo>
                  <a:lnTo>
                    <a:pt x="77" y="326"/>
                  </a:lnTo>
                  <a:lnTo>
                    <a:pt x="59" y="306"/>
                  </a:lnTo>
                  <a:lnTo>
                    <a:pt x="65" y="281"/>
                  </a:lnTo>
                  <a:lnTo>
                    <a:pt x="61" y="262"/>
                  </a:lnTo>
                  <a:lnTo>
                    <a:pt x="27" y="259"/>
                  </a:lnTo>
                  <a:lnTo>
                    <a:pt x="7" y="252"/>
                  </a:lnTo>
                  <a:lnTo>
                    <a:pt x="0" y="243"/>
                  </a:lnTo>
                  <a:lnTo>
                    <a:pt x="3" y="223"/>
                  </a:lnTo>
                  <a:lnTo>
                    <a:pt x="1" y="217"/>
                  </a:lnTo>
                  <a:lnTo>
                    <a:pt x="22" y="193"/>
                  </a:lnTo>
                  <a:lnTo>
                    <a:pt x="70" y="152"/>
                  </a:lnTo>
                  <a:lnTo>
                    <a:pt x="94" y="140"/>
                  </a:lnTo>
                  <a:lnTo>
                    <a:pt x="119" y="139"/>
                  </a:lnTo>
                  <a:lnTo>
                    <a:pt x="151" y="137"/>
                  </a:lnTo>
                  <a:lnTo>
                    <a:pt x="173" y="126"/>
                  </a:lnTo>
                  <a:lnTo>
                    <a:pt x="184" y="105"/>
                  </a:lnTo>
                  <a:lnTo>
                    <a:pt x="177" y="51"/>
                  </a:lnTo>
                  <a:lnTo>
                    <a:pt x="183" y="0"/>
                  </a:lnTo>
                  <a:lnTo>
                    <a:pt x="262" y="1"/>
                  </a:lnTo>
                  <a:lnTo>
                    <a:pt x="312" y="22"/>
                  </a:lnTo>
                  <a:lnTo>
                    <a:pt x="344" y="36"/>
                  </a:lnTo>
                  <a:lnTo>
                    <a:pt x="388" y="41"/>
                  </a:lnTo>
                  <a:lnTo>
                    <a:pt x="430" y="36"/>
                  </a:lnTo>
                  <a:lnTo>
                    <a:pt x="490" y="30"/>
                  </a:lnTo>
                  <a:lnTo>
                    <a:pt x="499" y="33"/>
                  </a:lnTo>
                  <a:lnTo>
                    <a:pt x="506" y="35"/>
                  </a:lnTo>
                  <a:lnTo>
                    <a:pt x="518" y="46"/>
                  </a:lnTo>
                  <a:lnTo>
                    <a:pt x="573" y="93"/>
                  </a:lnTo>
                  <a:lnTo>
                    <a:pt x="606" y="109"/>
                  </a:lnTo>
                  <a:lnTo>
                    <a:pt x="621" y="93"/>
                  </a:lnTo>
                  <a:lnTo>
                    <a:pt x="651" y="67"/>
                  </a:lnTo>
                  <a:lnTo>
                    <a:pt x="672" y="68"/>
                  </a:lnTo>
                  <a:lnTo>
                    <a:pt x="695" y="78"/>
                  </a:lnTo>
                  <a:lnTo>
                    <a:pt x="730" y="88"/>
                  </a:lnTo>
                  <a:lnTo>
                    <a:pt x="757" y="72"/>
                  </a:lnTo>
                  <a:lnTo>
                    <a:pt x="776" y="51"/>
                  </a:lnTo>
                  <a:lnTo>
                    <a:pt x="818" y="24"/>
                  </a:lnTo>
                  <a:lnTo>
                    <a:pt x="839" y="27"/>
                  </a:lnTo>
                  <a:lnTo>
                    <a:pt x="854" y="45"/>
                  </a:lnTo>
                  <a:lnTo>
                    <a:pt x="855" y="67"/>
                  </a:lnTo>
                  <a:lnTo>
                    <a:pt x="872" y="121"/>
                  </a:lnTo>
                  <a:lnTo>
                    <a:pt x="889" y="149"/>
                  </a:lnTo>
                  <a:lnTo>
                    <a:pt x="919" y="180"/>
                  </a:lnTo>
                  <a:lnTo>
                    <a:pt x="940" y="225"/>
                  </a:lnTo>
                  <a:lnTo>
                    <a:pt x="953" y="298"/>
                  </a:lnTo>
                  <a:lnTo>
                    <a:pt x="987" y="355"/>
                  </a:lnTo>
                  <a:close/>
                </a:path>
              </a:pathLst>
            </a:custGeom>
            <a:blipFill dpi="0" rotWithShape="0">
              <a:blip r:embed="rId4"/>
              <a:srcRect/>
              <a:tile tx="0" ty="0" sx="100000" sy="100000" flip="none" algn="tl"/>
            </a:blipFill>
            <a:ln w="1651">
              <a:solidFill>
                <a:srgbClr val="808080"/>
              </a:solidFill>
              <a:round/>
              <a:headEnd/>
              <a:tailEnd/>
            </a:ln>
          </p:spPr>
          <p:txBody>
            <a:bodyPr/>
            <a:lstStyle/>
            <a:p>
              <a:endParaRPr lang="fr-FR"/>
            </a:p>
          </p:txBody>
        </p:sp>
        <p:sp>
          <p:nvSpPr>
            <p:cNvPr id="27700" name="Freeform 11" descr="50%">
              <a:extLst>
                <a:ext uri="{FF2B5EF4-FFF2-40B4-BE49-F238E27FC236}">
                  <a16:creationId xmlns:a16="http://schemas.microsoft.com/office/drawing/2014/main" id="{15787F4D-B6C1-0D9C-F563-7AACDC58D731}"/>
                </a:ext>
              </a:extLst>
            </p:cNvPr>
            <p:cNvSpPr>
              <a:spLocks/>
            </p:cNvSpPr>
            <p:nvPr/>
          </p:nvSpPr>
          <p:spPr bwMode="auto">
            <a:xfrm>
              <a:off x="761" y="2139"/>
              <a:ext cx="400" cy="220"/>
            </a:xfrm>
            <a:custGeom>
              <a:avLst/>
              <a:gdLst>
                <a:gd name="T0" fmla="*/ 0 w 400"/>
                <a:gd name="T1" fmla="*/ 48 h 220"/>
                <a:gd name="T2" fmla="*/ 29 w 400"/>
                <a:gd name="T3" fmla="*/ 40 h 220"/>
                <a:gd name="T4" fmla="*/ 81 w 400"/>
                <a:gd name="T5" fmla="*/ 37 h 220"/>
                <a:gd name="T6" fmla="*/ 127 w 400"/>
                <a:gd name="T7" fmla="*/ 38 h 220"/>
                <a:gd name="T8" fmla="*/ 159 w 400"/>
                <a:gd name="T9" fmla="*/ 26 h 220"/>
                <a:gd name="T10" fmla="*/ 191 w 400"/>
                <a:gd name="T11" fmla="*/ 1 h 220"/>
                <a:gd name="T12" fmla="*/ 256 w 400"/>
                <a:gd name="T13" fmla="*/ 0 h 220"/>
                <a:gd name="T14" fmla="*/ 399 w 400"/>
                <a:gd name="T15" fmla="*/ 3 h 220"/>
                <a:gd name="T16" fmla="*/ 393 w 400"/>
                <a:gd name="T17" fmla="*/ 54 h 220"/>
                <a:gd name="T18" fmla="*/ 400 w 400"/>
                <a:gd name="T19" fmla="*/ 108 h 220"/>
                <a:gd name="T20" fmla="*/ 389 w 400"/>
                <a:gd name="T21" fmla="*/ 129 h 220"/>
                <a:gd name="T22" fmla="*/ 367 w 400"/>
                <a:gd name="T23" fmla="*/ 140 h 220"/>
                <a:gd name="T24" fmla="*/ 335 w 400"/>
                <a:gd name="T25" fmla="*/ 142 h 220"/>
                <a:gd name="T26" fmla="*/ 310 w 400"/>
                <a:gd name="T27" fmla="*/ 143 h 220"/>
                <a:gd name="T28" fmla="*/ 286 w 400"/>
                <a:gd name="T29" fmla="*/ 155 h 220"/>
                <a:gd name="T30" fmla="*/ 238 w 400"/>
                <a:gd name="T31" fmla="*/ 196 h 220"/>
                <a:gd name="T32" fmla="*/ 217 w 400"/>
                <a:gd name="T33" fmla="*/ 220 h 220"/>
                <a:gd name="T34" fmla="*/ 214 w 400"/>
                <a:gd name="T35" fmla="*/ 212 h 220"/>
                <a:gd name="T36" fmla="*/ 202 w 400"/>
                <a:gd name="T37" fmla="*/ 212 h 220"/>
                <a:gd name="T38" fmla="*/ 171 w 400"/>
                <a:gd name="T39" fmla="*/ 202 h 220"/>
                <a:gd name="T40" fmla="*/ 161 w 400"/>
                <a:gd name="T41" fmla="*/ 187 h 220"/>
                <a:gd name="T42" fmla="*/ 168 w 400"/>
                <a:gd name="T43" fmla="*/ 160 h 220"/>
                <a:gd name="T44" fmla="*/ 189 w 400"/>
                <a:gd name="T45" fmla="*/ 132 h 220"/>
                <a:gd name="T46" fmla="*/ 204 w 400"/>
                <a:gd name="T47" fmla="*/ 118 h 220"/>
                <a:gd name="T48" fmla="*/ 196 w 400"/>
                <a:gd name="T49" fmla="*/ 110 h 220"/>
                <a:gd name="T50" fmla="*/ 173 w 400"/>
                <a:gd name="T51" fmla="*/ 103 h 220"/>
                <a:gd name="T52" fmla="*/ 142 w 400"/>
                <a:gd name="T53" fmla="*/ 104 h 220"/>
                <a:gd name="T54" fmla="*/ 116 w 400"/>
                <a:gd name="T55" fmla="*/ 114 h 220"/>
                <a:gd name="T56" fmla="*/ 106 w 400"/>
                <a:gd name="T57" fmla="*/ 114 h 220"/>
                <a:gd name="T58" fmla="*/ 68 w 400"/>
                <a:gd name="T59" fmla="*/ 97 h 220"/>
                <a:gd name="T60" fmla="*/ 45 w 400"/>
                <a:gd name="T61" fmla="*/ 78 h 220"/>
                <a:gd name="T62" fmla="*/ 41 w 400"/>
                <a:gd name="T63" fmla="*/ 63 h 220"/>
                <a:gd name="T64" fmla="*/ 20 w 400"/>
                <a:gd name="T65" fmla="*/ 57 h 220"/>
                <a:gd name="T66" fmla="*/ 0 w 400"/>
                <a:gd name="T67" fmla="*/ 48 h 2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0"/>
                <a:gd name="T103" fmla="*/ 0 h 220"/>
                <a:gd name="T104" fmla="*/ 400 w 400"/>
                <a:gd name="T105" fmla="*/ 220 h 2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0" h="220">
                  <a:moveTo>
                    <a:pt x="0" y="48"/>
                  </a:moveTo>
                  <a:lnTo>
                    <a:pt x="29" y="40"/>
                  </a:lnTo>
                  <a:lnTo>
                    <a:pt x="81" y="37"/>
                  </a:lnTo>
                  <a:lnTo>
                    <a:pt x="127" y="38"/>
                  </a:lnTo>
                  <a:lnTo>
                    <a:pt x="159" y="26"/>
                  </a:lnTo>
                  <a:lnTo>
                    <a:pt x="191" y="1"/>
                  </a:lnTo>
                  <a:lnTo>
                    <a:pt x="256" y="0"/>
                  </a:lnTo>
                  <a:lnTo>
                    <a:pt x="399" y="3"/>
                  </a:lnTo>
                  <a:lnTo>
                    <a:pt x="393" y="54"/>
                  </a:lnTo>
                  <a:lnTo>
                    <a:pt x="400" y="108"/>
                  </a:lnTo>
                  <a:lnTo>
                    <a:pt x="389" y="129"/>
                  </a:lnTo>
                  <a:lnTo>
                    <a:pt x="367" y="140"/>
                  </a:lnTo>
                  <a:lnTo>
                    <a:pt x="335" y="142"/>
                  </a:lnTo>
                  <a:lnTo>
                    <a:pt x="310" y="143"/>
                  </a:lnTo>
                  <a:lnTo>
                    <a:pt x="286" y="155"/>
                  </a:lnTo>
                  <a:lnTo>
                    <a:pt x="238" y="196"/>
                  </a:lnTo>
                  <a:lnTo>
                    <a:pt x="217" y="220"/>
                  </a:lnTo>
                  <a:lnTo>
                    <a:pt x="214" y="212"/>
                  </a:lnTo>
                  <a:lnTo>
                    <a:pt x="202" y="212"/>
                  </a:lnTo>
                  <a:lnTo>
                    <a:pt x="171" y="202"/>
                  </a:lnTo>
                  <a:lnTo>
                    <a:pt x="161" y="187"/>
                  </a:lnTo>
                  <a:lnTo>
                    <a:pt x="168" y="160"/>
                  </a:lnTo>
                  <a:lnTo>
                    <a:pt x="189" y="132"/>
                  </a:lnTo>
                  <a:lnTo>
                    <a:pt x="204" y="118"/>
                  </a:lnTo>
                  <a:lnTo>
                    <a:pt x="196" y="110"/>
                  </a:lnTo>
                  <a:lnTo>
                    <a:pt x="173" y="103"/>
                  </a:lnTo>
                  <a:lnTo>
                    <a:pt x="142" y="104"/>
                  </a:lnTo>
                  <a:lnTo>
                    <a:pt x="116" y="114"/>
                  </a:lnTo>
                  <a:lnTo>
                    <a:pt x="106" y="114"/>
                  </a:lnTo>
                  <a:lnTo>
                    <a:pt x="68" y="97"/>
                  </a:lnTo>
                  <a:lnTo>
                    <a:pt x="45" y="78"/>
                  </a:lnTo>
                  <a:lnTo>
                    <a:pt x="41" y="63"/>
                  </a:lnTo>
                  <a:lnTo>
                    <a:pt x="20" y="57"/>
                  </a:lnTo>
                  <a:lnTo>
                    <a:pt x="0" y="48"/>
                  </a:lnTo>
                  <a:close/>
                </a:path>
              </a:pathLst>
            </a:custGeom>
            <a:blipFill dpi="0" rotWithShape="0">
              <a:blip r:embed="rId3"/>
              <a:srcRect/>
              <a:tile tx="0" ty="0" sx="100000" sy="100000" flip="none" algn="tl"/>
            </a:blipFill>
            <a:ln w="1651">
              <a:solidFill>
                <a:srgbClr val="808080"/>
              </a:solidFill>
              <a:round/>
              <a:headEnd/>
              <a:tailEnd/>
            </a:ln>
          </p:spPr>
          <p:txBody>
            <a:bodyPr/>
            <a:lstStyle/>
            <a:p>
              <a:endParaRPr lang="fr-FR"/>
            </a:p>
          </p:txBody>
        </p:sp>
        <p:sp>
          <p:nvSpPr>
            <p:cNvPr id="27701" name="Freeform 12" descr="40%">
              <a:extLst>
                <a:ext uri="{FF2B5EF4-FFF2-40B4-BE49-F238E27FC236}">
                  <a16:creationId xmlns:a16="http://schemas.microsoft.com/office/drawing/2014/main" id="{320B40C6-6844-2764-ECD1-42844DBC4F4C}"/>
                </a:ext>
              </a:extLst>
            </p:cNvPr>
            <p:cNvSpPr>
              <a:spLocks/>
            </p:cNvSpPr>
            <p:nvPr/>
          </p:nvSpPr>
          <p:spPr bwMode="auto">
            <a:xfrm>
              <a:off x="1385" y="315"/>
              <a:ext cx="2277" cy="2186"/>
            </a:xfrm>
            <a:custGeom>
              <a:avLst/>
              <a:gdLst>
                <a:gd name="T0" fmla="*/ 1074 w 2277"/>
                <a:gd name="T1" fmla="*/ 43 h 2186"/>
                <a:gd name="T2" fmla="*/ 1458 w 2277"/>
                <a:gd name="T3" fmla="*/ 328 h 2186"/>
                <a:gd name="T4" fmla="*/ 1684 w 2277"/>
                <a:gd name="T5" fmla="*/ 485 h 2186"/>
                <a:gd name="T6" fmla="*/ 1844 w 2277"/>
                <a:gd name="T7" fmla="*/ 627 h 2186"/>
                <a:gd name="T8" fmla="*/ 1943 w 2277"/>
                <a:gd name="T9" fmla="*/ 728 h 2186"/>
                <a:gd name="T10" fmla="*/ 2024 w 2277"/>
                <a:gd name="T11" fmla="*/ 747 h 2186"/>
                <a:gd name="T12" fmla="*/ 2113 w 2277"/>
                <a:gd name="T13" fmla="*/ 766 h 2186"/>
                <a:gd name="T14" fmla="*/ 2126 w 2277"/>
                <a:gd name="T15" fmla="*/ 870 h 2186"/>
                <a:gd name="T16" fmla="*/ 2275 w 2277"/>
                <a:gd name="T17" fmla="*/ 947 h 2186"/>
                <a:gd name="T18" fmla="*/ 2272 w 2277"/>
                <a:gd name="T19" fmla="*/ 1213 h 2186"/>
                <a:gd name="T20" fmla="*/ 2200 w 2277"/>
                <a:gd name="T21" fmla="*/ 1406 h 2186"/>
                <a:gd name="T22" fmla="*/ 2002 w 2277"/>
                <a:gd name="T23" fmla="*/ 1438 h 2186"/>
                <a:gd name="T24" fmla="*/ 1840 w 2277"/>
                <a:gd name="T25" fmla="*/ 1478 h 2186"/>
                <a:gd name="T26" fmla="*/ 1725 w 2277"/>
                <a:gd name="T27" fmla="*/ 1487 h 2186"/>
                <a:gd name="T28" fmla="*/ 1614 w 2277"/>
                <a:gd name="T29" fmla="*/ 1464 h 2186"/>
                <a:gd name="T30" fmla="*/ 1456 w 2277"/>
                <a:gd name="T31" fmla="*/ 1544 h 2186"/>
                <a:gd name="T32" fmla="*/ 1400 w 2277"/>
                <a:gd name="T33" fmla="*/ 1608 h 2186"/>
                <a:gd name="T34" fmla="*/ 1331 w 2277"/>
                <a:gd name="T35" fmla="*/ 1589 h 2186"/>
                <a:gd name="T36" fmla="*/ 1235 w 2277"/>
                <a:gd name="T37" fmla="*/ 1726 h 2186"/>
                <a:gd name="T38" fmla="*/ 1162 w 2277"/>
                <a:gd name="T39" fmla="*/ 1723 h 2186"/>
                <a:gd name="T40" fmla="*/ 1102 w 2277"/>
                <a:gd name="T41" fmla="*/ 1733 h 2186"/>
                <a:gd name="T42" fmla="*/ 1042 w 2277"/>
                <a:gd name="T43" fmla="*/ 1902 h 2186"/>
                <a:gd name="T44" fmla="*/ 963 w 2277"/>
                <a:gd name="T45" fmla="*/ 1931 h 2186"/>
                <a:gd name="T46" fmla="*/ 949 w 2277"/>
                <a:gd name="T47" fmla="*/ 2052 h 2186"/>
                <a:gd name="T48" fmla="*/ 919 w 2277"/>
                <a:gd name="T49" fmla="*/ 2141 h 2186"/>
                <a:gd name="T50" fmla="*/ 868 w 2277"/>
                <a:gd name="T51" fmla="*/ 2175 h 2186"/>
                <a:gd name="T52" fmla="*/ 828 w 2277"/>
                <a:gd name="T53" fmla="*/ 2139 h 2186"/>
                <a:gd name="T54" fmla="*/ 803 w 2277"/>
                <a:gd name="T55" fmla="*/ 2104 h 2186"/>
                <a:gd name="T56" fmla="*/ 730 w 2277"/>
                <a:gd name="T57" fmla="*/ 2172 h 2186"/>
                <a:gd name="T58" fmla="*/ 644 w 2277"/>
                <a:gd name="T59" fmla="*/ 2139 h 2186"/>
                <a:gd name="T60" fmla="*/ 555 w 2277"/>
                <a:gd name="T61" fmla="*/ 2119 h 2186"/>
                <a:gd name="T62" fmla="*/ 491 w 2277"/>
                <a:gd name="T63" fmla="*/ 1970 h 2186"/>
                <a:gd name="T64" fmla="*/ 456 w 2277"/>
                <a:gd name="T65" fmla="*/ 1866 h 2186"/>
                <a:gd name="T66" fmla="*/ 378 w 2277"/>
                <a:gd name="T67" fmla="*/ 1872 h 2186"/>
                <a:gd name="T68" fmla="*/ 297 w 2277"/>
                <a:gd name="T69" fmla="*/ 1899 h 2186"/>
                <a:gd name="T70" fmla="*/ 223 w 2277"/>
                <a:gd name="T71" fmla="*/ 1914 h 2186"/>
                <a:gd name="T72" fmla="*/ 120 w 2277"/>
                <a:gd name="T73" fmla="*/ 1867 h 2186"/>
                <a:gd name="T74" fmla="*/ 105 w 2277"/>
                <a:gd name="T75" fmla="*/ 1845 h 2186"/>
                <a:gd name="T76" fmla="*/ 84 w 2277"/>
                <a:gd name="T77" fmla="*/ 1733 h 2186"/>
                <a:gd name="T78" fmla="*/ 23 w 2277"/>
                <a:gd name="T79" fmla="*/ 1669 h 2186"/>
                <a:gd name="T80" fmla="*/ 3 w 2277"/>
                <a:gd name="T81" fmla="*/ 1534 h 2186"/>
                <a:gd name="T82" fmla="*/ 57 w 2277"/>
                <a:gd name="T83" fmla="*/ 1450 h 2186"/>
                <a:gd name="T84" fmla="*/ 108 w 2277"/>
                <a:gd name="T85" fmla="*/ 1393 h 2186"/>
                <a:gd name="T86" fmla="*/ 174 w 2277"/>
                <a:gd name="T87" fmla="*/ 1465 h 2186"/>
                <a:gd name="T88" fmla="*/ 205 w 2277"/>
                <a:gd name="T89" fmla="*/ 1434 h 2186"/>
                <a:gd name="T90" fmla="*/ 287 w 2277"/>
                <a:gd name="T91" fmla="*/ 1437 h 2186"/>
                <a:gd name="T92" fmla="*/ 400 w 2277"/>
                <a:gd name="T93" fmla="*/ 1416 h 2186"/>
                <a:gd name="T94" fmla="*/ 949 w 2277"/>
                <a:gd name="T95" fmla="*/ 1309 h 2186"/>
                <a:gd name="T96" fmla="*/ 880 w 2277"/>
                <a:gd name="T97" fmla="*/ 1005 h 2186"/>
                <a:gd name="T98" fmla="*/ 837 w 2277"/>
                <a:gd name="T99" fmla="*/ 610 h 2186"/>
                <a:gd name="T100" fmla="*/ 980 w 2277"/>
                <a:gd name="T101" fmla="*/ 10 h 21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277"/>
                <a:gd name="T154" fmla="*/ 0 h 2186"/>
                <a:gd name="T155" fmla="*/ 2277 w 2277"/>
                <a:gd name="T156" fmla="*/ 2186 h 218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277" h="2186">
                  <a:moveTo>
                    <a:pt x="1012" y="0"/>
                  </a:moveTo>
                  <a:lnTo>
                    <a:pt x="1018" y="6"/>
                  </a:lnTo>
                  <a:lnTo>
                    <a:pt x="1074" y="43"/>
                  </a:lnTo>
                  <a:lnTo>
                    <a:pt x="1202" y="135"/>
                  </a:lnTo>
                  <a:lnTo>
                    <a:pt x="1253" y="174"/>
                  </a:lnTo>
                  <a:lnTo>
                    <a:pt x="1458" y="328"/>
                  </a:lnTo>
                  <a:lnTo>
                    <a:pt x="1578" y="413"/>
                  </a:lnTo>
                  <a:lnTo>
                    <a:pt x="1659" y="469"/>
                  </a:lnTo>
                  <a:lnTo>
                    <a:pt x="1684" y="485"/>
                  </a:lnTo>
                  <a:lnTo>
                    <a:pt x="1838" y="584"/>
                  </a:lnTo>
                  <a:lnTo>
                    <a:pt x="1850" y="601"/>
                  </a:lnTo>
                  <a:lnTo>
                    <a:pt x="1844" y="627"/>
                  </a:lnTo>
                  <a:lnTo>
                    <a:pt x="1850" y="640"/>
                  </a:lnTo>
                  <a:lnTo>
                    <a:pt x="1873" y="658"/>
                  </a:lnTo>
                  <a:lnTo>
                    <a:pt x="1943" y="728"/>
                  </a:lnTo>
                  <a:lnTo>
                    <a:pt x="1957" y="730"/>
                  </a:lnTo>
                  <a:lnTo>
                    <a:pt x="1986" y="709"/>
                  </a:lnTo>
                  <a:lnTo>
                    <a:pt x="2024" y="747"/>
                  </a:lnTo>
                  <a:lnTo>
                    <a:pt x="2046" y="758"/>
                  </a:lnTo>
                  <a:lnTo>
                    <a:pt x="2094" y="759"/>
                  </a:lnTo>
                  <a:lnTo>
                    <a:pt x="2113" y="766"/>
                  </a:lnTo>
                  <a:lnTo>
                    <a:pt x="2130" y="790"/>
                  </a:lnTo>
                  <a:lnTo>
                    <a:pt x="2137" y="824"/>
                  </a:lnTo>
                  <a:lnTo>
                    <a:pt x="2126" y="870"/>
                  </a:lnTo>
                  <a:lnTo>
                    <a:pt x="2135" y="907"/>
                  </a:lnTo>
                  <a:lnTo>
                    <a:pt x="2271" y="880"/>
                  </a:lnTo>
                  <a:lnTo>
                    <a:pt x="2275" y="947"/>
                  </a:lnTo>
                  <a:lnTo>
                    <a:pt x="2277" y="1092"/>
                  </a:lnTo>
                  <a:lnTo>
                    <a:pt x="2277" y="1155"/>
                  </a:lnTo>
                  <a:lnTo>
                    <a:pt x="2272" y="1213"/>
                  </a:lnTo>
                  <a:lnTo>
                    <a:pt x="2264" y="1273"/>
                  </a:lnTo>
                  <a:lnTo>
                    <a:pt x="2237" y="1354"/>
                  </a:lnTo>
                  <a:lnTo>
                    <a:pt x="2200" y="1406"/>
                  </a:lnTo>
                  <a:lnTo>
                    <a:pt x="2178" y="1423"/>
                  </a:lnTo>
                  <a:lnTo>
                    <a:pt x="2160" y="1432"/>
                  </a:lnTo>
                  <a:lnTo>
                    <a:pt x="2002" y="1438"/>
                  </a:lnTo>
                  <a:lnTo>
                    <a:pt x="1889" y="1445"/>
                  </a:lnTo>
                  <a:lnTo>
                    <a:pt x="1875" y="1450"/>
                  </a:lnTo>
                  <a:lnTo>
                    <a:pt x="1840" y="1478"/>
                  </a:lnTo>
                  <a:lnTo>
                    <a:pt x="1804" y="1495"/>
                  </a:lnTo>
                  <a:lnTo>
                    <a:pt x="1762" y="1492"/>
                  </a:lnTo>
                  <a:lnTo>
                    <a:pt x="1725" y="1487"/>
                  </a:lnTo>
                  <a:lnTo>
                    <a:pt x="1659" y="1475"/>
                  </a:lnTo>
                  <a:lnTo>
                    <a:pt x="1637" y="1472"/>
                  </a:lnTo>
                  <a:lnTo>
                    <a:pt x="1614" y="1464"/>
                  </a:lnTo>
                  <a:lnTo>
                    <a:pt x="1592" y="1468"/>
                  </a:lnTo>
                  <a:lnTo>
                    <a:pt x="1515" y="1515"/>
                  </a:lnTo>
                  <a:lnTo>
                    <a:pt x="1456" y="1544"/>
                  </a:lnTo>
                  <a:lnTo>
                    <a:pt x="1437" y="1559"/>
                  </a:lnTo>
                  <a:lnTo>
                    <a:pt x="1418" y="1610"/>
                  </a:lnTo>
                  <a:lnTo>
                    <a:pt x="1400" y="1608"/>
                  </a:lnTo>
                  <a:lnTo>
                    <a:pt x="1380" y="1597"/>
                  </a:lnTo>
                  <a:lnTo>
                    <a:pt x="1347" y="1583"/>
                  </a:lnTo>
                  <a:lnTo>
                    <a:pt x="1331" y="1589"/>
                  </a:lnTo>
                  <a:lnTo>
                    <a:pt x="1290" y="1630"/>
                  </a:lnTo>
                  <a:lnTo>
                    <a:pt x="1260" y="1673"/>
                  </a:lnTo>
                  <a:lnTo>
                    <a:pt x="1235" y="1726"/>
                  </a:lnTo>
                  <a:lnTo>
                    <a:pt x="1224" y="1741"/>
                  </a:lnTo>
                  <a:lnTo>
                    <a:pt x="1196" y="1747"/>
                  </a:lnTo>
                  <a:lnTo>
                    <a:pt x="1162" y="1723"/>
                  </a:lnTo>
                  <a:lnTo>
                    <a:pt x="1143" y="1705"/>
                  </a:lnTo>
                  <a:lnTo>
                    <a:pt x="1127" y="1709"/>
                  </a:lnTo>
                  <a:lnTo>
                    <a:pt x="1102" y="1733"/>
                  </a:lnTo>
                  <a:lnTo>
                    <a:pt x="1079" y="1812"/>
                  </a:lnTo>
                  <a:lnTo>
                    <a:pt x="1061" y="1879"/>
                  </a:lnTo>
                  <a:lnTo>
                    <a:pt x="1042" y="1902"/>
                  </a:lnTo>
                  <a:lnTo>
                    <a:pt x="1007" y="1920"/>
                  </a:lnTo>
                  <a:lnTo>
                    <a:pt x="980" y="1930"/>
                  </a:lnTo>
                  <a:lnTo>
                    <a:pt x="963" y="1931"/>
                  </a:lnTo>
                  <a:lnTo>
                    <a:pt x="955" y="1947"/>
                  </a:lnTo>
                  <a:lnTo>
                    <a:pt x="958" y="1996"/>
                  </a:lnTo>
                  <a:lnTo>
                    <a:pt x="949" y="2052"/>
                  </a:lnTo>
                  <a:lnTo>
                    <a:pt x="934" y="2110"/>
                  </a:lnTo>
                  <a:lnTo>
                    <a:pt x="923" y="2130"/>
                  </a:lnTo>
                  <a:lnTo>
                    <a:pt x="919" y="2141"/>
                  </a:lnTo>
                  <a:lnTo>
                    <a:pt x="915" y="2143"/>
                  </a:lnTo>
                  <a:lnTo>
                    <a:pt x="905" y="2149"/>
                  </a:lnTo>
                  <a:lnTo>
                    <a:pt x="868" y="2175"/>
                  </a:lnTo>
                  <a:lnTo>
                    <a:pt x="845" y="2178"/>
                  </a:lnTo>
                  <a:lnTo>
                    <a:pt x="836" y="2163"/>
                  </a:lnTo>
                  <a:lnTo>
                    <a:pt x="828" y="2139"/>
                  </a:lnTo>
                  <a:lnTo>
                    <a:pt x="828" y="2120"/>
                  </a:lnTo>
                  <a:lnTo>
                    <a:pt x="819" y="2106"/>
                  </a:lnTo>
                  <a:lnTo>
                    <a:pt x="803" y="2104"/>
                  </a:lnTo>
                  <a:lnTo>
                    <a:pt x="788" y="2112"/>
                  </a:lnTo>
                  <a:lnTo>
                    <a:pt x="753" y="2142"/>
                  </a:lnTo>
                  <a:lnTo>
                    <a:pt x="730" y="2172"/>
                  </a:lnTo>
                  <a:lnTo>
                    <a:pt x="708" y="2186"/>
                  </a:lnTo>
                  <a:lnTo>
                    <a:pt x="679" y="2158"/>
                  </a:lnTo>
                  <a:lnTo>
                    <a:pt x="644" y="2139"/>
                  </a:lnTo>
                  <a:lnTo>
                    <a:pt x="622" y="2142"/>
                  </a:lnTo>
                  <a:lnTo>
                    <a:pt x="589" y="2176"/>
                  </a:lnTo>
                  <a:lnTo>
                    <a:pt x="555" y="2119"/>
                  </a:lnTo>
                  <a:lnTo>
                    <a:pt x="542" y="2046"/>
                  </a:lnTo>
                  <a:lnTo>
                    <a:pt x="521" y="2001"/>
                  </a:lnTo>
                  <a:lnTo>
                    <a:pt x="491" y="1970"/>
                  </a:lnTo>
                  <a:lnTo>
                    <a:pt x="474" y="1942"/>
                  </a:lnTo>
                  <a:lnTo>
                    <a:pt x="457" y="1888"/>
                  </a:lnTo>
                  <a:lnTo>
                    <a:pt x="456" y="1866"/>
                  </a:lnTo>
                  <a:lnTo>
                    <a:pt x="441" y="1848"/>
                  </a:lnTo>
                  <a:lnTo>
                    <a:pt x="420" y="1845"/>
                  </a:lnTo>
                  <a:lnTo>
                    <a:pt x="378" y="1872"/>
                  </a:lnTo>
                  <a:lnTo>
                    <a:pt x="359" y="1893"/>
                  </a:lnTo>
                  <a:lnTo>
                    <a:pt x="332" y="1909"/>
                  </a:lnTo>
                  <a:lnTo>
                    <a:pt x="297" y="1899"/>
                  </a:lnTo>
                  <a:lnTo>
                    <a:pt x="274" y="1889"/>
                  </a:lnTo>
                  <a:lnTo>
                    <a:pt x="253" y="1888"/>
                  </a:lnTo>
                  <a:lnTo>
                    <a:pt x="223" y="1914"/>
                  </a:lnTo>
                  <a:lnTo>
                    <a:pt x="208" y="1930"/>
                  </a:lnTo>
                  <a:lnTo>
                    <a:pt x="175" y="1914"/>
                  </a:lnTo>
                  <a:lnTo>
                    <a:pt x="120" y="1867"/>
                  </a:lnTo>
                  <a:lnTo>
                    <a:pt x="108" y="1856"/>
                  </a:lnTo>
                  <a:lnTo>
                    <a:pt x="101" y="1854"/>
                  </a:lnTo>
                  <a:lnTo>
                    <a:pt x="105" y="1845"/>
                  </a:lnTo>
                  <a:lnTo>
                    <a:pt x="105" y="1809"/>
                  </a:lnTo>
                  <a:lnTo>
                    <a:pt x="100" y="1755"/>
                  </a:lnTo>
                  <a:lnTo>
                    <a:pt x="84" y="1733"/>
                  </a:lnTo>
                  <a:lnTo>
                    <a:pt x="49" y="1713"/>
                  </a:lnTo>
                  <a:lnTo>
                    <a:pt x="38" y="1700"/>
                  </a:lnTo>
                  <a:lnTo>
                    <a:pt x="23" y="1669"/>
                  </a:lnTo>
                  <a:lnTo>
                    <a:pt x="15" y="1627"/>
                  </a:lnTo>
                  <a:lnTo>
                    <a:pt x="0" y="1556"/>
                  </a:lnTo>
                  <a:lnTo>
                    <a:pt x="3" y="1534"/>
                  </a:lnTo>
                  <a:lnTo>
                    <a:pt x="34" y="1508"/>
                  </a:lnTo>
                  <a:lnTo>
                    <a:pt x="56" y="1490"/>
                  </a:lnTo>
                  <a:lnTo>
                    <a:pt x="57" y="1450"/>
                  </a:lnTo>
                  <a:lnTo>
                    <a:pt x="68" y="1414"/>
                  </a:lnTo>
                  <a:lnTo>
                    <a:pt x="84" y="1397"/>
                  </a:lnTo>
                  <a:lnTo>
                    <a:pt x="108" y="1393"/>
                  </a:lnTo>
                  <a:lnTo>
                    <a:pt x="125" y="1401"/>
                  </a:lnTo>
                  <a:lnTo>
                    <a:pt x="160" y="1455"/>
                  </a:lnTo>
                  <a:lnTo>
                    <a:pt x="174" y="1465"/>
                  </a:lnTo>
                  <a:lnTo>
                    <a:pt x="202" y="1470"/>
                  </a:lnTo>
                  <a:lnTo>
                    <a:pt x="209" y="1453"/>
                  </a:lnTo>
                  <a:lnTo>
                    <a:pt x="205" y="1434"/>
                  </a:lnTo>
                  <a:lnTo>
                    <a:pt x="209" y="1420"/>
                  </a:lnTo>
                  <a:lnTo>
                    <a:pt x="242" y="1429"/>
                  </a:lnTo>
                  <a:lnTo>
                    <a:pt x="287" y="1437"/>
                  </a:lnTo>
                  <a:lnTo>
                    <a:pt x="318" y="1440"/>
                  </a:lnTo>
                  <a:lnTo>
                    <a:pt x="341" y="1439"/>
                  </a:lnTo>
                  <a:lnTo>
                    <a:pt x="400" y="1416"/>
                  </a:lnTo>
                  <a:lnTo>
                    <a:pt x="523" y="1414"/>
                  </a:lnTo>
                  <a:lnTo>
                    <a:pt x="926" y="1414"/>
                  </a:lnTo>
                  <a:lnTo>
                    <a:pt x="949" y="1309"/>
                  </a:lnTo>
                  <a:lnTo>
                    <a:pt x="905" y="1258"/>
                  </a:lnTo>
                  <a:lnTo>
                    <a:pt x="892" y="1162"/>
                  </a:lnTo>
                  <a:lnTo>
                    <a:pt x="880" y="1005"/>
                  </a:lnTo>
                  <a:lnTo>
                    <a:pt x="860" y="823"/>
                  </a:lnTo>
                  <a:lnTo>
                    <a:pt x="849" y="707"/>
                  </a:lnTo>
                  <a:lnTo>
                    <a:pt x="837" y="610"/>
                  </a:lnTo>
                  <a:lnTo>
                    <a:pt x="781" y="70"/>
                  </a:lnTo>
                  <a:lnTo>
                    <a:pt x="778" y="16"/>
                  </a:lnTo>
                  <a:lnTo>
                    <a:pt x="980" y="10"/>
                  </a:lnTo>
                  <a:lnTo>
                    <a:pt x="1012" y="0"/>
                  </a:lnTo>
                  <a:close/>
                </a:path>
              </a:pathLst>
            </a:custGeom>
            <a:blipFill dpi="0" rotWithShape="0">
              <a:blip r:embed="rId5"/>
              <a:srcRect/>
              <a:tile tx="0" ty="0" sx="100000" sy="100000" flip="none" algn="tl"/>
            </a:blipFill>
            <a:ln w="1588">
              <a:solidFill>
                <a:srgbClr val="808080"/>
              </a:solidFill>
              <a:round/>
              <a:headEnd/>
              <a:tailEnd/>
            </a:ln>
          </p:spPr>
          <p:txBody>
            <a:bodyPr/>
            <a:lstStyle/>
            <a:p>
              <a:endParaRPr lang="fr-FR"/>
            </a:p>
          </p:txBody>
        </p:sp>
        <p:sp>
          <p:nvSpPr>
            <p:cNvPr id="27702" name="Freeform 13" descr="40%">
              <a:extLst>
                <a:ext uri="{FF2B5EF4-FFF2-40B4-BE49-F238E27FC236}">
                  <a16:creationId xmlns:a16="http://schemas.microsoft.com/office/drawing/2014/main" id="{EC06CB95-A307-BDF0-3ACA-FF680EDE6EA2}"/>
                </a:ext>
              </a:extLst>
            </p:cNvPr>
            <p:cNvSpPr>
              <a:spLocks/>
            </p:cNvSpPr>
            <p:nvPr/>
          </p:nvSpPr>
          <p:spPr bwMode="auto">
            <a:xfrm>
              <a:off x="665" y="1563"/>
              <a:ext cx="839" cy="648"/>
            </a:xfrm>
            <a:custGeom>
              <a:avLst/>
              <a:gdLst>
                <a:gd name="T0" fmla="*/ 376 w 839"/>
                <a:gd name="T1" fmla="*/ 600 h 648"/>
                <a:gd name="T2" fmla="*/ 279 w 839"/>
                <a:gd name="T3" fmla="*/ 626 h 648"/>
                <a:gd name="T4" fmla="*/ 201 w 839"/>
                <a:gd name="T5" fmla="*/ 637 h 648"/>
                <a:gd name="T6" fmla="*/ 120 w 839"/>
                <a:gd name="T7" fmla="*/ 648 h 648"/>
                <a:gd name="T8" fmla="*/ 103 w 839"/>
                <a:gd name="T9" fmla="*/ 633 h 648"/>
                <a:gd name="T10" fmla="*/ 99 w 839"/>
                <a:gd name="T11" fmla="*/ 581 h 648"/>
                <a:gd name="T12" fmla="*/ 91 w 839"/>
                <a:gd name="T13" fmla="*/ 532 h 648"/>
                <a:gd name="T14" fmla="*/ 198 w 839"/>
                <a:gd name="T15" fmla="*/ 530 h 648"/>
                <a:gd name="T16" fmla="*/ 207 w 839"/>
                <a:gd name="T17" fmla="*/ 502 h 648"/>
                <a:gd name="T18" fmla="*/ 241 w 839"/>
                <a:gd name="T19" fmla="*/ 497 h 648"/>
                <a:gd name="T20" fmla="*/ 274 w 839"/>
                <a:gd name="T21" fmla="*/ 498 h 648"/>
                <a:gd name="T22" fmla="*/ 283 w 839"/>
                <a:gd name="T23" fmla="*/ 474 h 648"/>
                <a:gd name="T24" fmla="*/ 296 w 839"/>
                <a:gd name="T25" fmla="*/ 469 h 648"/>
                <a:gd name="T26" fmla="*/ 320 w 839"/>
                <a:gd name="T27" fmla="*/ 486 h 648"/>
                <a:gd name="T28" fmla="*/ 346 w 839"/>
                <a:gd name="T29" fmla="*/ 500 h 648"/>
                <a:gd name="T30" fmla="*/ 368 w 839"/>
                <a:gd name="T31" fmla="*/ 501 h 648"/>
                <a:gd name="T32" fmla="*/ 396 w 839"/>
                <a:gd name="T33" fmla="*/ 519 h 648"/>
                <a:gd name="T34" fmla="*/ 435 w 839"/>
                <a:gd name="T35" fmla="*/ 512 h 648"/>
                <a:gd name="T36" fmla="*/ 468 w 839"/>
                <a:gd name="T37" fmla="*/ 505 h 648"/>
                <a:gd name="T38" fmla="*/ 477 w 839"/>
                <a:gd name="T39" fmla="*/ 489 h 648"/>
                <a:gd name="T40" fmla="*/ 454 w 839"/>
                <a:gd name="T41" fmla="*/ 471 h 648"/>
                <a:gd name="T42" fmla="*/ 423 w 839"/>
                <a:gd name="T43" fmla="*/ 478 h 648"/>
                <a:gd name="T44" fmla="*/ 401 w 839"/>
                <a:gd name="T45" fmla="*/ 488 h 648"/>
                <a:gd name="T46" fmla="*/ 381 w 839"/>
                <a:gd name="T47" fmla="*/ 465 h 648"/>
                <a:gd name="T48" fmla="*/ 360 w 839"/>
                <a:gd name="T49" fmla="*/ 456 h 648"/>
                <a:gd name="T50" fmla="*/ 339 w 839"/>
                <a:gd name="T51" fmla="*/ 457 h 648"/>
                <a:gd name="T52" fmla="*/ 322 w 839"/>
                <a:gd name="T53" fmla="*/ 437 h 648"/>
                <a:gd name="T54" fmla="*/ 300 w 839"/>
                <a:gd name="T55" fmla="*/ 434 h 648"/>
                <a:gd name="T56" fmla="*/ 269 w 839"/>
                <a:gd name="T57" fmla="*/ 439 h 648"/>
                <a:gd name="T58" fmla="*/ 246 w 839"/>
                <a:gd name="T59" fmla="*/ 449 h 648"/>
                <a:gd name="T60" fmla="*/ 136 w 839"/>
                <a:gd name="T61" fmla="*/ 469 h 648"/>
                <a:gd name="T62" fmla="*/ 134 w 839"/>
                <a:gd name="T63" fmla="*/ 447 h 648"/>
                <a:gd name="T64" fmla="*/ 106 w 839"/>
                <a:gd name="T65" fmla="*/ 419 h 648"/>
                <a:gd name="T66" fmla="*/ 79 w 839"/>
                <a:gd name="T67" fmla="*/ 355 h 648"/>
                <a:gd name="T68" fmla="*/ 30 w 839"/>
                <a:gd name="T69" fmla="*/ 303 h 648"/>
                <a:gd name="T70" fmla="*/ 34 w 839"/>
                <a:gd name="T71" fmla="*/ 269 h 648"/>
                <a:gd name="T72" fmla="*/ 116 w 839"/>
                <a:gd name="T73" fmla="*/ 156 h 648"/>
                <a:gd name="T74" fmla="*/ 143 w 839"/>
                <a:gd name="T75" fmla="*/ 48 h 648"/>
                <a:gd name="T76" fmla="*/ 289 w 839"/>
                <a:gd name="T77" fmla="*/ 8 h 648"/>
                <a:gd name="T78" fmla="*/ 401 w 839"/>
                <a:gd name="T79" fmla="*/ 2 h 648"/>
                <a:gd name="T80" fmla="*/ 482 w 839"/>
                <a:gd name="T81" fmla="*/ 51 h 648"/>
                <a:gd name="T82" fmla="*/ 559 w 839"/>
                <a:gd name="T83" fmla="*/ 75 h 648"/>
                <a:gd name="T84" fmla="*/ 588 w 839"/>
                <a:gd name="T85" fmla="*/ 97 h 648"/>
                <a:gd name="T86" fmla="*/ 639 w 839"/>
                <a:gd name="T87" fmla="*/ 191 h 648"/>
                <a:gd name="T88" fmla="*/ 768 w 839"/>
                <a:gd name="T89" fmla="*/ 290 h 648"/>
                <a:gd name="T90" fmla="*/ 734 w 839"/>
                <a:gd name="T91" fmla="*/ 338 h 648"/>
                <a:gd name="T92" fmla="*/ 757 w 839"/>
                <a:gd name="T93" fmla="*/ 451 h 648"/>
                <a:gd name="T94" fmla="*/ 783 w 839"/>
                <a:gd name="T95" fmla="*/ 495 h 648"/>
                <a:gd name="T96" fmla="*/ 834 w 839"/>
                <a:gd name="T97" fmla="*/ 537 h 648"/>
                <a:gd name="T98" fmla="*/ 839 w 839"/>
                <a:gd name="T99" fmla="*/ 627 h 648"/>
                <a:gd name="T100" fmla="*/ 826 w 839"/>
                <a:gd name="T101" fmla="*/ 633 h 648"/>
                <a:gd name="T102" fmla="*/ 724 w 839"/>
                <a:gd name="T103" fmla="*/ 644 h 648"/>
                <a:gd name="T104" fmla="*/ 648 w 839"/>
                <a:gd name="T105" fmla="*/ 625 h 648"/>
                <a:gd name="T106" fmla="*/ 519 w 839"/>
                <a:gd name="T107" fmla="*/ 603 h 6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39"/>
                <a:gd name="T163" fmla="*/ 0 h 648"/>
                <a:gd name="T164" fmla="*/ 839 w 839"/>
                <a:gd name="T165" fmla="*/ 648 h 64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39" h="648">
                  <a:moveTo>
                    <a:pt x="519" y="603"/>
                  </a:moveTo>
                  <a:lnTo>
                    <a:pt x="376" y="600"/>
                  </a:lnTo>
                  <a:lnTo>
                    <a:pt x="311" y="601"/>
                  </a:lnTo>
                  <a:lnTo>
                    <a:pt x="279" y="626"/>
                  </a:lnTo>
                  <a:lnTo>
                    <a:pt x="247" y="638"/>
                  </a:lnTo>
                  <a:lnTo>
                    <a:pt x="201" y="637"/>
                  </a:lnTo>
                  <a:lnTo>
                    <a:pt x="149" y="640"/>
                  </a:lnTo>
                  <a:lnTo>
                    <a:pt x="120" y="648"/>
                  </a:lnTo>
                  <a:lnTo>
                    <a:pt x="103" y="633"/>
                  </a:lnTo>
                  <a:lnTo>
                    <a:pt x="92" y="608"/>
                  </a:lnTo>
                  <a:lnTo>
                    <a:pt x="99" y="581"/>
                  </a:lnTo>
                  <a:lnTo>
                    <a:pt x="92" y="544"/>
                  </a:lnTo>
                  <a:lnTo>
                    <a:pt x="91" y="532"/>
                  </a:lnTo>
                  <a:lnTo>
                    <a:pt x="91" y="529"/>
                  </a:lnTo>
                  <a:lnTo>
                    <a:pt x="198" y="530"/>
                  </a:lnTo>
                  <a:lnTo>
                    <a:pt x="198" y="502"/>
                  </a:lnTo>
                  <a:lnTo>
                    <a:pt x="207" y="502"/>
                  </a:lnTo>
                  <a:lnTo>
                    <a:pt x="228" y="501"/>
                  </a:lnTo>
                  <a:lnTo>
                    <a:pt x="241" y="497"/>
                  </a:lnTo>
                  <a:lnTo>
                    <a:pt x="256" y="500"/>
                  </a:lnTo>
                  <a:lnTo>
                    <a:pt x="274" y="498"/>
                  </a:lnTo>
                  <a:lnTo>
                    <a:pt x="282" y="491"/>
                  </a:lnTo>
                  <a:lnTo>
                    <a:pt x="283" y="474"/>
                  </a:lnTo>
                  <a:lnTo>
                    <a:pt x="287" y="470"/>
                  </a:lnTo>
                  <a:lnTo>
                    <a:pt x="296" y="469"/>
                  </a:lnTo>
                  <a:lnTo>
                    <a:pt x="306" y="478"/>
                  </a:lnTo>
                  <a:lnTo>
                    <a:pt x="320" y="486"/>
                  </a:lnTo>
                  <a:lnTo>
                    <a:pt x="343" y="494"/>
                  </a:lnTo>
                  <a:lnTo>
                    <a:pt x="346" y="500"/>
                  </a:lnTo>
                  <a:lnTo>
                    <a:pt x="355" y="503"/>
                  </a:lnTo>
                  <a:lnTo>
                    <a:pt x="368" y="501"/>
                  </a:lnTo>
                  <a:lnTo>
                    <a:pt x="385" y="508"/>
                  </a:lnTo>
                  <a:lnTo>
                    <a:pt x="396" y="519"/>
                  </a:lnTo>
                  <a:lnTo>
                    <a:pt x="423" y="519"/>
                  </a:lnTo>
                  <a:lnTo>
                    <a:pt x="435" y="512"/>
                  </a:lnTo>
                  <a:lnTo>
                    <a:pt x="451" y="505"/>
                  </a:lnTo>
                  <a:lnTo>
                    <a:pt x="468" y="505"/>
                  </a:lnTo>
                  <a:lnTo>
                    <a:pt x="476" y="498"/>
                  </a:lnTo>
                  <a:lnTo>
                    <a:pt x="477" y="489"/>
                  </a:lnTo>
                  <a:lnTo>
                    <a:pt x="466" y="475"/>
                  </a:lnTo>
                  <a:lnTo>
                    <a:pt x="454" y="471"/>
                  </a:lnTo>
                  <a:lnTo>
                    <a:pt x="442" y="473"/>
                  </a:lnTo>
                  <a:lnTo>
                    <a:pt x="423" y="478"/>
                  </a:lnTo>
                  <a:lnTo>
                    <a:pt x="417" y="484"/>
                  </a:lnTo>
                  <a:lnTo>
                    <a:pt x="401" y="488"/>
                  </a:lnTo>
                  <a:lnTo>
                    <a:pt x="384" y="476"/>
                  </a:lnTo>
                  <a:lnTo>
                    <a:pt x="381" y="465"/>
                  </a:lnTo>
                  <a:lnTo>
                    <a:pt x="370" y="457"/>
                  </a:lnTo>
                  <a:lnTo>
                    <a:pt x="360" y="456"/>
                  </a:lnTo>
                  <a:lnTo>
                    <a:pt x="347" y="465"/>
                  </a:lnTo>
                  <a:lnTo>
                    <a:pt x="339" y="457"/>
                  </a:lnTo>
                  <a:lnTo>
                    <a:pt x="332" y="444"/>
                  </a:lnTo>
                  <a:lnTo>
                    <a:pt x="322" y="437"/>
                  </a:lnTo>
                  <a:lnTo>
                    <a:pt x="310" y="439"/>
                  </a:lnTo>
                  <a:lnTo>
                    <a:pt x="300" y="434"/>
                  </a:lnTo>
                  <a:lnTo>
                    <a:pt x="275" y="446"/>
                  </a:lnTo>
                  <a:lnTo>
                    <a:pt x="269" y="439"/>
                  </a:lnTo>
                  <a:lnTo>
                    <a:pt x="258" y="442"/>
                  </a:lnTo>
                  <a:lnTo>
                    <a:pt x="246" y="449"/>
                  </a:lnTo>
                  <a:lnTo>
                    <a:pt x="241" y="469"/>
                  </a:lnTo>
                  <a:lnTo>
                    <a:pt x="136" y="469"/>
                  </a:lnTo>
                  <a:lnTo>
                    <a:pt x="136" y="464"/>
                  </a:lnTo>
                  <a:lnTo>
                    <a:pt x="134" y="447"/>
                  </a:lnTo>
                  <a:lnTo>
                    <a:pt x="110" y="429"/>
                  </a:lnTo>
                  <a:lnTo>
                    <a:pt x="106" y="419"/>
                  </a:lnTo>
                  <a:lnTo>
                    <a:pt x="103" y="396"/>
                  </a:lnTo>
                  <a:lnTo>
                    <a:pt x="79" y="355"/>
                  </a:lnTo>
                  <a:lnTo>
                    <a:pt x="53" y="323"/>
                  </a:lnTo>
                  <a:lnTo>
                    <a:pt x="30" y="303"/>
                  </a:lnTo>
                  <a:lnTo>
                    <a:pt x="0" y="291"/>
                  </a:lnTo>
                  <a:lnTo>
                    <a:pt x="34" y="269"/>
                  </a:lnTo>
                  <a:lnTo>
                    <a:pt x="79" y="221"/>
                  </a:lnTo>
                  <a:lnTo>
                    <a:pt x="116" y="156"/>
                  </a:lnTo>
                  <a:lnTo>
                    <a:pt x="137" y="102"/>
                  </a:lnTo>
                  <a:lnTo>
                    <a:pt x="143" y="48"/>
                  </a:lnTo>
                  <a:lnTo>
                    <a:pt x="175" y="21"/>
                  </a:lnTo>
                  <a:lnTo>
                    <a:pt x="289" y="8"/>
                  </a:lnTo>
                  <a:lnTo>
                    <a:pt x="365" y="0"/>
                  </a:lnTo>
                  <a:lnTo>
                    <a:pt x="401" y="2"/>
                  </a:lnTo>
                  <a:lnTo>
                    <a:pt x="438" y="15"/>
                  </a:lnTo>
                  <a:lnTo>
                    <a:pt x="482" y="51"/>
                  </a:lnTo>
                  <a:lnTo>
                    <a:pt x="522" y="72"/>
                  </a:lnTo>
                  <a:lnTo>
                    <a:pt x="559" y="75"/>
                  </a:lnTo>
                  <a:lnTo>
                    <a:pt x="577" y="85"/>
                  </a:lnTo>
                  <a:lnTo>
                    <a:pt x="588" y="97"/>
                  </a:lnTo>
                  <a:lnTo>
                    <a:pt x="605" y="140"/>
                  </a:lnTo>
                  <a:lnTo>
                    <a:pt x="639" y="191"/>
                  </a:lnTo>
                  <a:lnTo>
                    <a:pt x="680" y="230"/>
                  </a:lnTo>
                  <a:lnTo>
                    <a:pt x="768" y="290"/>
                  </a:lnTo>
                  <a:lnTo>
                    <a:pt x="737" y="316"/>
                  </a:lnTo>
                  <a:lnTo>
                    <a:pt x="734" y="338"/>
                  </a:lnTo>
                  <a:lnTo>
                    <a:pt x="749" y="409"/>
                  </a:lnTo>
                  <a:lnTo>
                    <a:pt x="757" y="451"/>
                  </a:lnTo>
                  <a:lnTo>
                    <a:pt x="772" y="482"/>
                  </a:lnTo>
                  <a:lnTo>
                    <a:pt x="783" y="495"/>
                  </a:lnTo>
                  <a:lnTo>
                    <a:pt x="818" y="515"/>
                  </a:lnTo>
                  <a:lnTo>
                    <a:pt x="834" y="537"/>
                  </a:lnTo>
                  <a:lnTo>
                    <a:pt x="839" y="591"/>
                  </a:lnTo>
                  <a:lnTo>
                    <a:pt x="839" y="627"/>
                  </a:lnTo>
                  <a:lnTo>
                    <a:pt x="835" y="636"/>
                  </a:lnTo>
                  <a:lnTo>
                    <a:pt x="826" y="633"/>
                  </a:lnTo>
                  <a:lnTo>
                    <a:pt x="766" y="639"/>
                  </a:lnTo>
                  <a:lnTo>
                    <a:pt x="724" y="644"/>
                  </a:lnTo>
                  <a:lnTo>
                    <a:pt x="680" y="639"/>
                  </a:lnTo>
                  <a:lnTo>
                    <a:pt x="648" y="625"/>
                  </a:lnTo>
                  <a:lnTo>
                    <a:pt x="598" y="604"/>
                  </a:lnTo>
                  <a:lnTo>
                    <a:pt x="519" y="603"/>
                  </a:lnTo>
                  <a:close/>
                </a:path>
              </a:pathLst>
            </a:custGeom>
            <a:blipFill dpi="0" rotWithShape="0">
              <a:blip r:embed="rId6"/>
              <a:srcRect/>
              <a:tile tx="0" ty="0" sx="100000" sy="100000" flip="none" algn="tl"/>
            </a:blipFill>
            <a:ln w="1651">
              <a:solidFill>
                <a:srgbClr val="808080"/>
              </a:solidFill>
              <a:round/>
              <a:headEnd/>
              <a:tailEnd/>
            </a:ln>
          </p:spPr>
          <p:txBody>
            <a:bodyPr/>
            <a:lstStyle/>
            <a:p>
              <a:endParaRPr lang="fr-FR"/>
            </a:p>
          </p:txBody>
        </p:sp>
        <p:sp>
          <p:nvSpPr>
            <p:cNvPr id="27703" name="Text Box 14">
              <a:extLst>
                <a:ext uri="{FF2B5EF4-FFF2-40B4-BE49-F238E27FC236}">
                  <a16:creationId xmlns:a16="http://schemas.microsoft.com/office/drawing/2014/main" id="{842EB779-B37C-09D8-ABE6-F0254B92DF58}"/>
                </a:ext>
              </a:extLst>
            </p:cNvPr>
            <p:cNvSpPr txBox="1">
              <a:spLocks noChangeAspect="1" noChangeArrowheads="1"/>
            </p:cNvSpPr>
            <p:nvPr/>
          </p:nvSpPr>
          <p:spPr bwMode="auto">
            <a:xfrm>
              <a:off x="137" y="1659"/>
              <a:ext cx="7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SENEGAL</a:t>
              </a:r>
            </a:p>
          </p:txBody>
        </p:sp>
        <p:sp>
          <p:nvSpPr>
            <p:cNvPr id="27704" name="Text Box 15">
              <a:extLst>
                <a:ext uri="{FF2B5EF4-FFF2-40B4-BE49-F238E27FC236}">
                  <a16:creationId xmlns:a16="http://schemas.microsoft.com/office/drawing/2014/main" id="{86141DA8-8695-6801-52BE-864100A8C863}"/>
                </a:ext>
              </a:extLst>
            </p:cNvPr>
            <p:cNvSpPr txBox="1">
              <a:spLocks noChangeAspect="1" noChangeArrowheads="1"/>
            </p:cNvSpPr>
            <p:nvPr/>
          </p:nvSpPr>
          <p:spPr bwMode="auto">
            <a:xfrm>
              <a:off x="137" y="1947"/>
              <a:ext cx="65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algn="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GAMBIA</a:t>
              </a:r>
            </a:p>
          </p:txBody>
        </p:sp>
        <p:sp>
          <p:nvSpPr>
            <p:cNvPr id="27705" name="Text Box 16">
              <a:extLst>
                <a:ext uri="{FF2B5EF4-FFF2-40B4-BE49-F238E27FC236}">
                  <a16:creationId xmlns:a16="http://schemas.microsoft.com/office/drawing/2014/main" id="{BAA0E9AE-525B-D2DF-1CA9-44AE1D6B80EF}"/>
                </a:ext>
              </a:extLst>
            </p:cNvPr>
            <p:cNvSpPr txBox="1">
              <a:spLocks noChangeAspect="1" noChangeArrowheads="1"/>
            </p:cNvSpPr>
            <p:nvPr/>
          </p:nvSpPr>
          <p:spPr bwMode="auto">
            <a:xfrm>
              <a:off x="185" y="2139"/>
              <a:ext cx="864"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GUINEA</a:t>
              </a:r>
              <a:br>
                <a:rPr lang="en-GB" altLang="fr-FR" sz="1400" b="1" i="1">
                  <a:solidFill>
                    <a:schemeClr val="tx1"/>
                  </a:solidFill>
                  <a:latin typeface="Times New Roman" panose="02020603050405020304" pitchFamily="18" charset="0"/>
                  <a:cs typeface="Times New Roman" panose="02020603050405020304" pitchFamily="18" charset="0"/>
                </a:rPr>
              </a:br>
              <a:r>
                <a:rPr lang="en-GB" altLang="fr-FR" sz="1400" b="1" i="1">
                  <a:solidFill>
                    <a:schemeClr val="tx1"/>
                  </a:solidFill>
                  <a:latin typeface="Times New Roman" panose="02020603050405020304" pitchFamily="18" charset="0"/>
                  <a:cs typeface="Times New Roman" panose="02020603050405020304" pitchFamily="18" charset="0"/>
                </a:rPr>
                <a:t>BISSAU</a:t>
              </a:r>
            </a:p>
          </p:txBody>
        </p:sp>
        <p:sp>
          <p:nvSpPr>
            <p:cNvPr id="27706" name="Text Box 17">
              <a:extLst>
                <a:ext uri="{FF2B5EF4-FFF2-40B4-BE49-F238E27FC236}">
                  <a16:creationId xmlns:a16="http://schemas.microsoft.com/office/drawing/2014/main" id="{642DC5D5-1E9C-ECDB-5EC9-0C562029D229}"/>
                </a:ext>
              </a:extLst>
            </p:cNvPr>
            <p:cNvSpPr txBox="1">
              <a:spLocks noChangeAspect="1" noChangeArrowheads="1"/>
            </p:cNvSpPr>
            <p:nvPr/>
          </p:nvSpPr>
          <p:spPr bwMode="auto">
            <a:xfrm>
              <a:off x="665" y="2475"/>
              <a:ext cx="55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GUINEA</a:t>
              </a:r>
            </a:p>
          </p:txBody>
        </p:sp>
        <p:sp>
          <p:nvSpPr>
            <p:cNvPr id="27707" name="Text Box 18">
              <a:extLst>
                <a:ext uri="{FF2B5EF4-FFF2-40B4-BE49-F238E27FC236}">
                  <a16:creationId xmlns:a16="http://schemas.microsoft.com/office/drawing/2014/main" id="{1B34A0EF-A2EC-8DE6-09C9-4BA3E13398BE}"/>
                </a:ext>
              </a:extLst>
            </p:cNvPr>
            <p:cNvSpPr txBox="1">
              <a:spLocks noChangeAspect="1" noChangeArrowheads="1"/>
            </p:cNvSpPr>
            <p:nvPr/>
          </p:nvSpPr>
          <p:spPr bwMode="auto">
            <a:xfrm>
              <a:off x="1728" y="1296"/>
              <a:ext cx="62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MALI</a:t>
              </a:r>
            </a:p>
          </p:txBody>
        </p:sp>
      </p:grpSp>
      <p:grpSp>
        <p:nvGrpSpPr>
          <p:cNvPr id="4" name="Group 19">
            <a:extLst>
              <a:ext uri="{FF2B5EF4-FFF2-40B4-BE49-F238E27FC236}">
                <a16:creationId xmlns:a16="http://schemas.microsoft.com/office/drawing/2014/main" id="{76ECC730-D7C4-C33A-4F9E-9D085BB9DEBF}"/>
              </a:ext>
            </a:extLst>
          </p:cNvPr>
          <p:cNvGrpSpPr>
            <a:grpSpLocks/>
          </p:cNvGrpSpPr>
          <p:nvPr/>
        </p:nvGrpSpPr>
        <p:grpSpPr bwMode="auto">
          <a:xfrm>
            <a:off x="3000376" y="4718050"/>
            <a:ext cx="2049463" cy="1246188"/>
            <a:chOff x="624" y="3120"/>
            <a:chExt cx="1291" cy="785"/>
          </a:xfrm>
        </p:grpSpPr>
        <p:sp>
          <p:nvSpPr>
            <p:cNvPr id="27694" name="Freeform 20" descr="50%">
              <a:extLst>
                <a:ext uri="{FF2B5EF4-FFF2-40B4-BE49-F238E27FC236}">
                  <a16:creationId xmlns:a16="http://schemas.microsoft.com/office/drawing/2014/main" id="{A2D5024C-1CFC-0DBB-59F1-A02BEFA2C16C}"/>
                </a:ext>
              </a:extLst>
            </p:cNvPr>
            <p:cNvSpPr>
              <a:spLocks/>
            </p:cNvSpPr>
            <p:nvPr/>
          </p:nvSpPr>
          <p:spPr bwMode="auto">
            <a:xfrm>
              <a:off x="1109" y="3120"/>
              <a:ext cx="393" cy="432"/>
            </a:xfrm>
            <a:custGeom>
              <a:avLst/>
              <a:gdLst>
                <a:gd name="T0" fmla="*/ 6 w 393"/>
                <a:gd name="T1" fmla="*/ 150 h 432"/>
                <a:gd name="T2" fmla="*/ 74 w 393"/>
                <a:gd name="T3" fmla="*/ 73 h 432"/>
                <a:gd name="T4" fmla="*/ 115 w 393"/>
                <a:gd name="T5" fmla="*/ 18 h 432"/>
                <a:gd name="T6" fmla="*/ 129 w 393"/>
                <a:gd name="T7" fmla="*/ 7 h 432"/>
                <a:gd name="T8" fmla="*/ 166 w 393"/>
                <a:gd name="T9" fmla="*/ 9 h 432"/>
                <a:gd name="T10" fmla="*/ 238 w 393"/>
                <a:gd name="T11" fmla="*/ 0 h 432"/>
                <a:gd name="T12" fmla="*/ 267 w 393"/>
                <a:gd name="T13" fmla="*/ 3 h 432"/>
                <a:gd name="T14" fmla="*/ 293 w 393"/>
                <a:gd name="T15" fmla="*/ 18 h 432"/>
                <a:gd name="T16" fmla="*/ 322 w 393"/>
                <a:gd name="T17" fmla="*/ 43 h 432"/>
                <a:gd name="T18" fmla="*/ 351 w 393"/>
                <a:gd name="T19" fmla="*/ 83 h 432"/>
                <a:gd name="T20" fmla="*/ 367 w 393"/>
                <a:gd name="T21" fmla="*/ 132 h 432"/>
                <a:gd name="T22" fmla="*/ 378 w 393"/>
                <a:gd name="T23" fmla="*/ 218 h 432"/>
                <a:gd name="T24" fmla="*/ 393 w 393"/>
                <a:gd name="T25" fmla="*/ 259 h 432"/>
                <a:gd name="T26" fmla="*/ 378 w 393"/>
                <a:gd name="T27" fmla="*/ 291 h 432"/>
                <a:gd name="T28" fmla="*/ 303 w 393"/>
                <a:gd name="T29" fmla="*/ 364 h 432"/>
                <a:gd name="T30" fmla="*/ 264 w 393"/>
                <a:gd name="T31" fmla="*/ 409 h 432"/>
                <a:gd name="T32" fmla="*/ 246 w 393"/>
                <a:gd name="T33" fmla="*/ 426 h 432"/>
                <a:gd name="T34" fmla="*/ 242 w 393"/>
                <a:gd name="T35" fmla="*/ 432 h 432"/>
                <a:gd name="T36" fmla="*/ 203 w 393"/>
                <a:gd name="T37" fmla="*/ 399 h 432"/>
                <a:gd name="T38" fmla="*/ 161 w 393"/>
                <a:gd name="T39" fmla="*/ 373 h 432"/>
                <a:gd name="T40" fmla="*/ 131 w 393"/>
                <a:gd name="T41" fmla="*/ 361 h 432"/>
                <a:gd name="T42" fmla="*/ 129 w 393"/>
                <a:gd name="T43" fmla="*/ 352 h 432"/>
                <a:gd name="T44" fmla="*/ 133 w 393"/>
                <a:gd name="T45" fmla="*/ 334 h 432"/>
                <a:gd name="T46" fmla="*/ 130 w 393"/>
                <a:gd name="T47" fmla="*/ 321 h 432"/>
                <a:gd name="T48" fmla="*/ 97 w 393"/>
                <a:gd name="T49" fmla="*/ 309 h 432"/>
                <a:gd name="T50" fmla="*/ 47 w 393"/>
                <a:gd name="T51" fmla="*/ 274 h 432"/>
                <a:gd name="T52" fmla="*/ 23 w 393"/>
                <a:gd name="T53" fmla="*/ 251 h 432"/>
                <a:gd name="T54" fmla="*/ 0 w 393"/>
                <a:gd name="T55" fmla="*/ 221 h 432"/>
                <a:gd name="T56" fmla="*/ 31 w 393"/>
                <a:gd name="T57" fmla="*/ 206 h 432"/>
                <a:gd name="T58" fmla="*/ 41 w 393"/>
                <a:gd name="T59" fmla="*/ 192 h 432"/>
                <a:gd name="T60" fmla="*/ 39 w 393"/>
                <a:gd name="T61" fmla="*/ 181 h 432"/>
                <a:gd name="T62" fmla="*/ 9 w 393"/>
                <a:gd name="T63" fmla="*/ 169 h 432"/>
                <a:gd name="T64" fmla="*/ 5 w 393"/>
                <a:gd name="T65" fmla="*/ 162 h 432"/>
                <a:gd name="T66" fmla="*/ 6 w 393"/>
                <a:gd name="T67" fmla="*/ 150 h 43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93"/>
                <a:gd name="T103" fmla="*/ 0 h 432"/>
                <a:gd name="T104" fmla="*/ 393 w 393"/>
                <a:gd name="T105" fmla="*/ 432 h 43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93" h="432">
                  <a:moveTo>
                    <a:pt x="6" y="150"/>
                  </a:moveTo>
                  <a:lnTo>
                    <a:pt x="74" y="73"/>
                  </a:lnTo>
                  <a:lnTo>
                    <a:pt x="115" y="18"/>
                  </a:lnTo>
                  <a:lnTo>
                    <a:pt x="129" y="7"/>
                  </a:lnTo>
                  <a:lnTo>
                    <a:pt x="166" y="9"/>
                  </a:lnTo>
                  <a:lnTo>
                    <a:pt x="238" y="0"/>
                  </a:lnTo>
                  <a:lnTo>
                    <a:pt x="267" y="3"/>
                  </a:lnTo>
                  <a:lnTo>
                    <a:pt x="293" y="18"/>
                  </a:lnTo>
                  <a:lnTo>
                    <a:pt x="322" y="43"/>
                  </a:lnTo>
                  <a:lnTo>
                    <a:pt x="351" y="83"/>
                  </a:lnTo>
                  <a:lnTo>
                    <a:pt x="367" y="132"/>
                  </a:lnTo>
                  <a:lnTo>
                    <a:pt x="378" y="218"/>
                  </a:lnTo>
                  <a:lnTo>
                    <a:pt x="393" y="259"/>
                  </a:lnTo>
                  <a:lnTo>
                    <a:pt x="378" y="291"/>
                  </a:lnTo>
                  <a:lnTo>
                    <a:pt x="303" y="364"/>
                  </a:lnTo>
                  <a:lnTo>
                    <a:pt x="264" y="409"/>
                  </a:lnTo>
                  <a:lnTo>
                    <a:pt x="246" y="426"/>
                  </a:lnTo>
                  <a:lnTo>
                    <a:pt x="242" y="432"/>
                  </a:lnTo>
                  <a:lnTo>
                    <a:pt x="203" y="399"/>
                  </a:lnTo>
                  <a:lnTo>
                    <a:pt x="161" y="373"/>
                  </a:lnTo>
                  <a:lnTo>
                    <a:pt x="131" y="361"/>
                  </a:lnTo>
                  <a:lnTo>
                    <a:pt x="129" y="352"/>
                  </a:lnTo>
                  <a:lnTo>
                    <a:pt x="133" y="334"/>
                  </a:lnTo>
                  <a:lnTo>
                    <a:pt x="130" y="321"/>
                  </a:lnTo>
                  <a:lnTo>
                    <a:pt x="97" y="309"/>
                  </a:lnTo>
                  <a:lnTo>
                    <a:pt x="47" y="274"/>
                  </a:lnTo>
                  <a:lnTo>
                    <a:pt x="23" y="251"/>
                  </a:lnTo>
                  <a:lnTo>
                    <a:pt x="0" y="221"/>
                  </a:lnTo>
                  <a:lnTo>
                    <a:pt x="31" y="206"/>
                  </a:lnTo>
                  <a:lnTo>
                    <a:pt x="41" y="192"/>
                  </a:lnTo>
                  <a:lnTo>
                    <a:pt x="39" y="181"/>
                  </a:lnTo>
                  <a:lnTo>
                    <a:pt x="9" y="169"/>
                  </a:lnTo>
                  <a:lnTo>
                    <a:pt x="5" y="162"/>
                  </a:lnTo>
                  <a:lnTo>
                    <a:pt x="6" y="150"/>
                  </a:lnTo>
                  <a:close/>
                </a:path>
              </a:pathLst>
            </a:custGeom>
            <a:blipFill dpi="0" rotWithShape="0">
              <a:blip r:embed="rId7"/>
              <a:srcRect/>
              <a:tile tx="0" ty="0" sx="100000" sy="100000" flip="none" algn="tl"/>
            </a:blipFill>
            <a:ln w="1588">
              <a:solidFill>
                <a:srgbClr val="808080"/>
              </a:solidFill>
              <a:round/>
              <a:headEnd/>
              <a:tailEnd/>
            </a:ln>
          </p:spPr>
          <p:txBody>
            <a:bodyPr/>
            <a:lstStyle/>
            <a:p>
              <a:endParaRPr lang="fr-FR"/>
            </a:p>
          </p:txBody>
        </p:sp>
        <p:sp>
          <p:nvSpPr>
            <p:cNvPr id="27695" name="Freeform 21" descr="50%">
              <a:extLst>
                <a:ext uri="{FF2B5EF4-FFF2-40B4-BE49-F238E27FC236}">
                  <a16:creationId xmlns:a16="http://schemas.microsoft.com/office/drawing/2014/main" id="{283F8712-1E11-7328-59EE-DD00A71EBA5E}"/>
                </a:ext>
              </a:extLst>
            </p:cNvPr>
            <p:cNvSpPr>
              <a:spLocks/>
            </p:cNvSpPr>
            <p:nvPr/>
          </p:nvSpPr>
          <p:spPr bwMode="auto">
            <a:xfrm>
              <a:off x="1344" y="3329"/>
              <a:ext cx="571" cy="572"/>
            </a:xfrm>
            <a:custGeom>
              <a:avLst/>
              <a:gdLst>
                <a:gd name="T0" fmla="*/ 151 w 571"/>
                <a:gd name="T1" fmla="*/ 51 h 572"/>
                <a:gd name="T2" fmla="*/ 164 w 571"/>
                <a:gd name="T3" fmla="*/ 27 h 572"/>
                <a:gd name="T4" fmla="*/ 179 w 571"/>
                <a:gd name="T5" fmla="*/ 13 h 572"/>
                <a:gd name="T6" fmla="*/ 202 w 571"/>
                <a:gd name="T7" fmla="*/ 3 h 572"/>
                <a:gd name="T8" fmla="*/ 235 w 571"/>
                <a:gd name="T9" fmla="*/ 0 h 572"/>
                <a:gd name="T10" fmla="*/ 256 w 571"/>
                <a:gd name="T11" fmla="*/ 7 h 572"/>
                <a:gd name="T12" fmla="*/ 266 w 571"/>
                <a:gd name="T13" fmla="*/ 29 h 572"/>
                <a:gd name="T14" fmla="*/ 281 w 571"/>
                <a:gd name="T15" fmla="*/ 83 h 572"/>
                <a:gd name="T16" fmla="*/ 281 w 571"/>
                <a:gd name="T17" fmla="*/ 124 h 572"/>
                <a:gd name="T18" fmla="*/ 279 w 571"/>
                <a:gd name="T19" fmla="*/ 142 h 572"/>
                <a:gd name="T20" fmla="*/ 295 w 571"/>
                <a:gd name="T21" fmla="*/ 162 h 572"/>
                <a:gd name="T22" fmla="*/ 321 w 571"/>
                <a:gd name="T23" fmla="*/ 183 h 572"/>
                <a:gd name="T24" fmla="*/ 341 w 571"/>
                <a:gd name="T25" fmla="*/ 185 h 572"/>
                <a:gd name="T26" fmla="*/ 388 w 571"/>
                <a:gd name="T27" fmla="*/ 126 h 572"/>
                <a:gd name="T28" fmla="*/ 397 w 571"/>
                <a:gd name="T29" fmla="*/ 121 h 572"/>
                <a:gd name="T30" fmla="*/ 418 w 571"/>
                <a:gd name="T31" fmla="*/ 127 h 572"/>
                <a:gd name="T32" fmla="*/ 439 w 571"/>
                <a:gd name="T33" fmla="*/ 141 h 572"/>
                <a:gd name="T34" fmla="*/ 435 w 571"/>
                <a:gd name="T35" fmla="*/ 152 h 572"/>
                <a:gd name="T36" fmla="*/ 443 w 571"/>
                <a:gd name="T37" fmla="*/ 187 h 572"/>
                <a:gd name="T38" fmla="*/ 439 w 571"/>
                <a:gd name="T39" fmla="*/ 214 h 572"/>
                <a:gd name="T40" fmla="*/ 408 w 571"/>
                <a:gd name="T41" fmla="*/ 269 h 572"/>
                <a:gd name="T42" fmla="*/ 411 w 571"/>
                <a:gd name="T43" fmla="*/ 280 h 572"/>
                <a:gd name="T44" fmla="*/ 424 w 571"/>
                <a:gd name="T45" fmla="*/ 292 h 572"/>
                <a:gd name="T46" fmla="*/ 446 w 571"/>
                <a:gd name="T47" fmla="*/ 298 h 572"/>
                <a:gd name="T48" fmla="*/ 484 w 571"/>
                <a:gd name="T49" fmla="*/ 296 h 572"/>
                <a:gd name="T50" fmla="*/ 562 w 571"/>
                <a:gd name="T51" fmla="*/ 380 h 572"/>
                <a:gd name="T52" fmla="*/ 571 w 571"/>
                <a:gd name="T53" fmla="*/ 397 h 572"/>
                <a:gd name="T54" fmla="*/ 567 w 571"/>
                <a:gd name="T55" fmla="*/ 425 h 572"/>
                <a:gd name="T56" fmla="*/ 551 w 571"/>
                <a:gd name="T57" fmla="*/ 479 h 572"/>
                <a:gd name="T58" fmla="*/ 545 w 571"/>
                <a:gd name="T59" fmla="*/ 514 h 572"/>
                <a:gd name="T60" fmla="*/ 543 w 571"/>
                <a:gd name="T61" fmla="*/ 572 h 572"/>
                <a:gd name="T62" fmla="*/ 447 w 571"/>
                <a:gd name="T63" fmla="*/ 532 h 572"/>
                <a:gd name="T64" fmla="*/ 372 w 571"/>
                <a:gd name="T65" fmla="*/ 493 h 572"/>
                <a:gd name="T66" fmla="*/ 309 w 571"/>
                <a:gd name="T67" fmla="*/ 457 h 572"/>
                <a:gd name="T68" fmla="*/ 283 w 571"/>
                <a:gd name="T69" fmla="*/ 431 h 572"/>
                <a:gd name="T70" fmla="*/ 212 w 571"/>
                <a:gd name="T71" fmla="*/ 361 h 572"/>
                <a:gd name="T72" fmla="*/ 143 w 571"/>
                <a:gd name="T73" fmla="*/ 313 h 572"/>
                <a:gd name="T74" fmla="*/ 98 w 571"/>
                <a:gd name="T75" fmla="*/ 293 h 572"/>
                <a:gd name="T76" fmla="*/ 41 w 571"/>
                <a:gd name="T77" fmla="*/ 258 h 572"/>
                <a:gd name="T78" fmla="*/ 0 w 571"/>
                <a:gd name="T79" fmla="*/ 224 h 572"/>
                <a:gd name="T80" fmla="*/ 4 w 571"/>
                <a:gd name="T81" fmla="*/ 218 h 572"/>
                <a:gd name="T82" fmla="*/ 22 w 571"/>
                <a:gd name="T83" fmla="*/ 201 h 572"/>
                <a:gd name="T84" fmla="*/ 61 w 571"/>
                <a:gd name="T85" fmla="*/ 156 h 572"/>
                <a:gd name="T86" fmla="*/ 136 w 571"/>
                <a:gd name="T87" fmla="*/ 83 h 572"/>
                <a:gd name="T88" fmla="*/ 151 w 571"/>
                <a:gd name="T89" fmla="*/ 51 h 5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71"/>
                <a:gd name="T136" fmla="*/ 0 h 572"/>
                <a:gd name="T137" fmla="*/ 571 w 571"/>
                <a:gd name="T138" fmla="*/ 572 h 5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71" h="572">
                  <a:moveTo>
                    <a:pt x="151" y="51"/>
                  </a:moveTo>
                  <a:lnTo>
                    <a:pt x="164" y="27"/>
                  </a:lnTo>
                  <a:lnTo>
                    <a:pt x="179" y="13"/>
                  </a:lnTo>
                  <a:lnTo>
                    <a:pt x="202" y="3"/>
                  </a:lnTo>
                  <a:lnTo>
                    <a:pt x="235" y="0"/>
                  </a:lnTo>
                  <a:lnTo>
                    <a:pt x="256" y="7"/>
                  </a:lnTo>
                  <a:lnTo>
                    <a:pt x="266" y="29"/>
                  </a:lnTo>
                  <a:lnTo>
                    <a:pt x="281" y="83"/>
                  </a:lnTo>
                  <a:lnTo>
                    <a:pt x="281" y="124"/>
                  </a:lnTo>
                  <a:lnTo>
                    <a:pt x="279" y="142"/>
                  </a:lnTo>
                  <a:lnTo>
                    <a:pt x="295" y="162"/>
                  </a:lnTo>
                  <a:lnTo>
                    <a:pt x="321" y="183"/>
                  </a:lnTo>
                  <a:lnTo>
                    <a:pt x="341" y="185"/>
                  </a:lnTo>
                  <a:lnTo>
                    <a:pt x="388" y="126"/>
                  </a:lnTo>
                  <a:lnTo>
                    <a:pt x="397" y="121"/>
                  </a:lnTo>
                  <a:lnTo>
                    <a:pt x="418" y="127"/>
                  </a:lnTo>
                  <a:lnTo>
                    <a:pt x="439" y="141"/>
                  </a:lnTo>
                  <a:lnTo>
                    <a:pt x="435" y="152"/>
                  </a:lnTo>
                  <a:lnTo>
                    <a:pt x="443" y="187"/>
                  </a:lnTo>
                  <a:lnTo>
                    <a:pt x="439" y="214"/>
                  </a:lnTo>
                  <a:lnTo>
                    <a:pt x="408" y="269"/>
                  </a:lnTo>
                  <a:lnTo>
                    <a:pt x="411" y="280"/>
                  </a:lnTo>
                  <a:lnTo>
                    <a:pt x="424" y="292"/>
                  </a:lnTo>
                  <a:lnTo>
                    <a:pt x="446" y="298"/>
                  </a:lnTo>
                  <a:lnTo>
                    <a:pt x="484" y="296"/>
                  </a:lnTo>
                  <a:lnTo>
                    <a:pt x="562" y="380"/>
                  </a:lnTo>
                  <a:lnTo>
                    <a:pt x="571" y="397"/>
                  </a:lnTo>
                  <a:lnTo>
                    <a:pt x="567" y="425"/>
                  </a:lnTo>
                  <a:lnTo>
                    <a:pt x="551" y="479"/>
                  </a:lnTo>
                  <a:lnTo>
                    <a:pt x="545" y="514"/>
                  </a:lnTo>
                  <a:lnTo>
                    <a:pt x="543" y="572"/>
                  </a:lnTo>
                  <a:lnTo>
                    <a:pt x="447" y="532"/>
                  </a:lnTo>
                  <a:lnTo>
                    <a:pt x="372" y="493"/>
                  </a:lnTo>
                  <a:lnTo>
                    <a:pt x="309" y="457"/>
                  </a:lnTo>
                  <a:lnTo>
                    <a:pt x="283" y="431"/>
                  </a:lnTo>
                  <a:lnTo>
                    <a:pt x="212" y="361"/>
                  </a:lnTo>
                  <a:lnTo>
                    <a:pt x="143" y="313"/>
                  </a:lnTo>
                  <a:lnTo>
                    <a:pt x="98" y="293"/>
                  </a:lnTo>
                  <a:lnTo>
                    <a:pt x="41" y="258"/>
                  </a:lnTo>
                  <a:lnTo>
                    <a:pt x="0" y="224"/>
                  </a:lnTo>
                  <a:lnTo>
                    <a:pt x="4" y="218"/>
                  </a:lnTo>
                  <a:lnTo>
                    <a:pt x="22" y="201"/>
                  </a:lnTo>
                  <a:lnTo>
                    <a:pt x="61" y="156"/>
                  </a:lnTo>
                  <a:lnTo>
                    <a:pt x="136" y="83"/>
                  </a:lnTo>
                  <a:lnTo>
                    <a:pt x="151" y="51"/>
                  </a:lnTo>
                  <a:close/>
                </a:path>
              </a:pathLst>
            </a:custGeom>
            <a:blipFill dpi="0" rotWithShape="0">
              <a:blip r:embed="rId7"/>
              <a:srcRect/>
              <a:tile tx="0" ty="0" sx="100000" sy="100000" flip="none" algn="tl"/>
            </a:blipFill>
            <a:ln w="1588">
              <a:solidFill>
                <a:srgbClr val="808080"/>
              </a:solidFill>
              <a:round/>
              <a:headEnd/>
              <a:tailEnd/>
            </a:ln>
          </p:spPr>
          <p:txBody>
            <a:bodyPr/>
            <a:lstStyle/>
            <a:p>
              <a:endParaRPr lang="fr-FR"/>
            </a:p>
          </p:txBody>
        </p:sp>
        <p:sp>
          <p:nvSpPr>
            <p:cNvPr id="27696" name="Text Box 22">
              <a:extLst>
                <a:ext uri="{FF2B5EF4-FFF2-40B4-BE49-F238E27FC236}">
                  <a16:creationId xmlns:a16="http://schemas.microsoft.com/office/drawing/2014/main" id="{3254D2D4-20DF-766C-5E4D-3B7A6EFC04DA}"/>
                </a:ext>
              </a:extLst>
            </p:cNvPr>
            <p:cNvSpPr txBox="1">
              <a:spLocks noChangeAspect="1" noChangeArrowheads="1"/>
            </p:cNvSpPr>
            <p:nvPr/>
          </p:nvSpPr>
          <p:spPr bwMode="auto">
            <a:xfrm>
              <a:off x="624" y="3185"/>
              <a:ext cx="711"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SIERRA</a:t>
              </a:r>
              <a:br>
                <a:rPr lang="en-GB" altLang="fr-FR" sz="1400" b="1" i="1">
                  <a:solidFill>
                    <a:schemeClr val="tx1"/>
                  </a:solidFill>
                  <a:latin typeface="Times New Roman" panose="02020603050405020304" pitchFamily="18" charset="0"/>
                  <a:cs typeface="Times New Roman" panose="02020603050405020304" pitchFamily="18" charset="0"/>
                </a:rPr>
              </a:br>
              <a:r>
                <a:rPr lang="en-GB" altLang="fr-FR" sz="1400" b="1" i="1">
                  <a:solidFill>
                    <a:schemeClr val="tx1"/>
                  </a:solidFill>
                  <a:latin typeface="Times New Roman" panose="02020603050405020304" pitchFamily="18" charset="0"/>
                  <a:cs typeface="Times New Roman" panose="02020603050405020304" pitchFamily="18" charset="0"/>
                </a:rPr>
                <a:t>LEONE</a:t>
              </a:r>
            </a:p>
          </p:txBody>
        </p:sp>
        <p:sp>
          <p:nvSpPr>
            <p:cNvPr id="27697" name="Text Box 23">
              <a:extLst>
                <a:ext uri="{FF2B5EF4-FFF2-40B4-BE49-F238E27FC236}">
                  <a16:creationId xmlns:a16="http://schemas.microsoft.com/office/drawing/2014/main" id="{B61B43F8-AD11-750D-E11D-F465BD06AE71}"/>
                </a:ext>
              </a:extLst>
            </p:cNvPr>
            <p:cNvSpPr txBox="1">
              <a:spLocks noChangeAspect="1" noChangeArrowheads="1"/>
            </p:cNvSpPr>
            <p:nvPr/>
          </p:nvSpPr>
          <p:spPr bwMode="auto">
            <a:xfrm>
              <a:off x="1104" y="3713"/>
              <a:ext cx="8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LIBERIA</a:t>
              </a:r>
            </a:p>
          </p:txBody>
        </p:sp>
      </p:grpSp>
      <p:sp>
        <p:nvSpPr>
          <p:cNvPr id="27654" name="Rectangle 24">
            <a:extLst>
              <a:ext uri="{FF2B5EF4-FFF2-40B4-BE49-F238E27FC236}">
                <a16:creationId xmlns:a16="http://schemas.microsoft.com/office/drawing/2014/main" id="{CCC010E4-E48A-F850-7776-79A4F1B10ADC}"/>
              </a:ext>
            </a:extLst>
          </p:cNvPr>
          <p:cNvSpPr>
            <a:spLocks noChangeArrowheads="1"/>
          </p:cNvSpPr>
          <p:nvPr/>
        </p:nvSpPr>
        <p:spPr bwMode="auto">
          <a:xfrm>
            <a:off x="2151064" y="-95250"/>
            <a:ext cx="747712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346" tIns="44173" rIns="88346" bIns="44173" anchor="b"/>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algn="ctr" eaLnBrk="1" hangingPunct="1">
              <a:spcBef>
                <a:spcPct val="0"/>
              </a:spcBef>
              <a:buClrTx/>
              <a:buSzTx/>
              <a:buFontTx/>
              <a:buNone/>
            </a:pPr>
            <a:r>
              <a:rPr lang="fr-BE" altLang="fr-FR" b="1" dirty="0">
                <a:solidFill>
                  <a:srgbClr val="FF6600"/>
                </a:solidFill>
                <a:latin typeface="Segoe UI Black" panose="020F0502020204030204" pitchFamily="34" charset="0"/>
              </a:rPr>
              <a:t>Stratégies de Mise en Œuvre de Projets</a:t>
            </a:r>
          </a:p>
        </p:txBody>
      </p:sp>
      <p:grpSp>
        <p:nvGrpSpPr>
          <p:cNvPr id="27655" name="Group 25">
            <a:extLst>
              <a:ext uri="{FF2B5EF4-FFF2-40B4-BE49-F238E27FC236}">
                <a16:creationId xmlns:a16="http://schemas.microsoft.com/office/drawing/2014/main" id="{A19E013B-3118-E0ED-C1C4-D1275F95E1DE}"/>
              </a:ext>
            </a:extLst>
          </p:cNvPr>
          <p:cNvGrpSpPr>
            <a:grpSpLocks/>
          </p:cNvGrpSpPr>
          <p:nvPr/>
        </p:nvGrpSpPr>
        <p:grpSpPr bwMode="auto">
          <a:xfrm>
            <a:off x="5135563" y="3581400"/>
            <a:ext cx="2895600" cy="2393950"/>
            <a:chOff x="1968" y="2400"/>
            <a:chExt cx="1824" cy="1508"/>
          </a:xfrm>
        </p:grpSpPr>
        <p:sp>
          <p:nvSpPr>
            <p:cNvPr id="27684" name="Freeform 26" descr="40%">
              <a:extLst>
                <a:ext uri="{FF2B5EF4-FFF2-40B4-BE49-F238E27FC236}">
                  <a16:creationId xmlns:a16="http://schemas.microsoft.com/office/drawing/2014/main" id="{13612CBB-9E30-8095-4C41-E0444FF52CB1}"/>
                </a:ext>
              </a:extLst>
            </p:cNvPr>
            <p:cNvSpPr>
              <a:spLocks/>
            </p:cNvSpPr>
            <p:nvPr/>
          </p:nvSpPr>
          <p:spPr bwMode="auto">
            <a:xfrm>
              <a:off x="3216" y="2784"/>
              <a:ext cx="415" cy="858"/>
            </a:xfrm>
            <a:custGeom>
              <a:avLst/>
              <a:gdLst>
                <a:gd name="T0" fmla="*/ 385 w 415"/>
                <a:gd name="T1" fmla="*/ 88 h 858"/>
                <a:gd name="T2" fmla="*/ 381 w 415"/>
                <a:gd name="T3" fmla="*/ 138 h 858"/>
                <a:gd name="T4" fmla="*/ 392 w 415"/>
                <a:gd name="T5" fmla="*/ 186 h 858"/>
                <a:gd name="T6" fmla="*/ 415 w 415"/>
                <a:gd name="T7" fmla="*/ 232 h 858"/>
                <a:gd name="T8" fmla="*/ 396 w 415"/>
                <a:gd name="T9" fmla="*/ 293 h 858"/>
                <a:gd name="T10" fmla="*/ 384 w 415"/>
                <a:gd name="T11" fmla="*/ 328 h 858"/>
                <a:gd name="T12" fmla="*/ 370 w 415"/>
                <a:gd name="T13" fmla="*/ 348 h 858"/>
                <a:gd name="T14" fmla="*/ 329 w 415"/>
                <a:gd name="T15" fmla="*/ 374 h 858"/>
                <a:gd name="T16" fmla="*/ 323 w 415"/>
                <a:gd name="T17" fmla="*/ 396 h 858"/>
                <a:gd name="T18" fmla="*/ 330 w 415"/>
                <a:gd name="T19" fmla="*/ 433 h 858"/>
                <a:gd name="T20" fmla="*/ 325 w 415"/>
                <a:gd name="T21" fmla="*/ 457 h 858"/>
                <a:gd name="T22" fmla="*/ 298 w 415"/>
                <a:gd name="T23" fmla="*/ 464 h 858"/>
                <a:gd name="T24" fmla="*/ 283 w 415"/>
                <a:gd name="T25" fmla="*/ 466 h 858"/>
                <a:gd name="T26" fmla="*/ 267 w 415"/>
                <a:gd name="T27" fmla="*/ 492 h 858"/>
                <a:gd name="T28" fmla="*/ 267 w 415"/>
                <a:gd name="T29" fmla="*/ 516 h 858"/>
                <a:gd name="T30" fmla="*/ 268 w 415"/>
                <a:gd name="T31" fmla="*/ 546 h 858"/>
                <a:gd name="T32" fmla="*/ 267 w 415"/>
                <a:gd name="T33" fmla="*/ 602 h 858"/>
                <a:gd name="T34" fmla="*/ 261 w 415"/>
                <a:gd name="T35" fmla="*/ 664 h 858"/>
                <a:gd name="T36" fmla="*/ 276 w 415"/>
                <a:gd name="T37" fmla="*/ 754 h 858"/>
                <a:gd name="T38" fmla="*/ 267 w 415"/>
                <a:gd name="T39" fmla="*/ 830 h 858"/>
                <a:gd name="T40" fmla="*/ 268 w 415"/>
                <a:gd name="T41" fmla="*/ 845 h 858"/>
                <a:gd name="T42" fmla="*/ 247 w 415"/>
                <a:gd name="T43" fmla="*/ 846 h 858"/>
                <a:gd name="T44" fmla="*/ 170 w 415"/>
                <a:gd name="T45" fmla="*/ 854 h 858"/>
                <a:gd name="T46" fmla="*/ 128 w 415"/>
                <a:gd name="T47" fmla="*/ 858 h 858"/>
                <a:gd name="T48" fmla="*/ 121 w 415"/>
                <a:gd name="T49" fmla="*/ 845 h 858"/>
                <a:gd name="T50" fmla="*/ 104 w 415"/>
                <a:gd name="T51" fmla="*/ 777 h 858"/>
                <a:gd name="T52" fmla="*/ 115 w 415"/>
                <a:gd name="T53" fmla="*/ 733 h 858"/>
                <a:gd name="T54" fmla="*/ 116 w 415"/>
                <a:gd name="T55" fmla="*/ 680 h 858"/>
                <a:gd name="T56" fmla="*/ 114 w 415"/>
                <a:gd name="T57" fmla="*/ 647 h 858"/>
                <a:gd name="T58" fmla="*/ 106 w 415"/>
                <a:gd name="T59" fmla="*/ 584 h 858"/>
                <a:gd name="T60" fmla="*/ 106 w 415"/>
                <a:gd name="T61" fmla="*/ 531 h 858"/>
                <a:gd name="T62" fmla="*/ 104 w 415"/>
                <a:gd name="T63" fmla="*/ 497 h 858"/>
                <a:gd name="T64" fmla="*/ 104 w 415"/>
                <a:gd name="T65" fmla="*/ 460 h 858"/>
                <a:gd name="T66" fmla="*/ 77 w 415"/>
                <a:gd name="T67" fmla="*/ 377 h 858"/>
                <a:gd name="T68" fmla="*/ 66 w 415"/>
                <a:gd name="T69" fmla="*/ 334 h 858"/>
                <a:gd name="T70" fmla="*/ 40 w 415"/>
                <a:gd name="T71" fmla="*/ 313 h 858"/>
                <a:gd name="T72" fmla="*/ 11 w 415"/>
                <a:gd name="T73" fmla="*/ 294 h 858"/>
                <a:gd name="T74" fmla="*/ 0 w 415"/>
                <a:gd name="T75" fmla="*/ 269 h 858"/>
                <a:gd name="T76" fmla="*/ 9 w 415"/>
                <a:gd name="T77" fmla="*/ 231 h 858"/>
                <a:gd name="T78" fmla="*/ 12 w 415"/>
                <a:gd name="T79" fmla="*/ 204 h 858"/>
                <a:gd name="T80" fmla="*/ 16 w 415"/>
                <a:gd name="T81" fmla="*/ 196 h 858"/>
                <a:gd name="T82" fmla="*/ 31 w 415"/>
                <a:gd name="T83" fmla="*/ 185 h 858"/>
                <a:gd name="T84" fmla="*/ 54 w 415"/>
                <a:gd name="T85" fmla="*/ 150 h 858"/>
                <a:gd name="T86" fmla="*/ 80 w 415"/>
                <a:gd name="T87" fmla="*/ 133 h 858"/>
                <a:gd name="T88" fmla="*/ 106 w 415"/>
                <a:gd name="T89" fmla="*/ 130 h 858"/>
                <a:gd name="T90" fmla="*/ 152 w 415"/>
                <a:gd name="T91" fmla="*/ 136 h 858"/>
                <a:gd name="T92" fmla="*/ 173 w 415"/>
                <a:gd name="T93" fmla="*/ 126 h 858"/>
                <a:gd name="T94" fmla="*/ 199 w 415"/>
                <a:gd name="T95" fmla="*/ 96 h 858"/>
                <a:gd name="T96" fmla="*/ 214 w 415"/>
                <a:gd name="T97" fmla="*/ 48 h 858"/>
                <a:gd name="T98" fmla="*/ 206 w 415"/>
                <a:gd name="T99" fmla="*/ 24 h 858"/>
                <a:gd name="T100" fmla="*/ 242 w 415"/>
                <a:gd name="T101" fmla="*/ 5 h 858"/>
                <a:gd name="T102" fmla="*/ 262 w 415"/>
                <a:gd name="T103" fmla="*/ 0 h 858"/>
                <a:gd name="T104" fmla="*/ 283 w 415"/>
                <a:gd name="T105" fmla="*/ 17 h 858"/>
                <a:gd name="T106" fmla="*/ 328 w 415"/>
                <a:gd name="T107" fmla="*/ 56 h 858"/>
                <a:gd name="T108" fmla="*/ 385 w 415"/>
                <a:gd name="T109" fmla="*/ 88 h 85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15"/>
                <a:gd name="T166" fmla="*/ 0 h 858"/>
                <a:gd name="T167" fmla="*/ 415 w 415"/>
                <a:gd name="T168" fmla="*/ 858 h 85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15" h="858">
                  <a:moveTo>
                    <a:pt x="385" y="88"/>
                  </a:moveTo>
                  <a:lnTo>
                    <a:pt x="381" y="138"/>
                  </a:lnTo>
                  <a:lnTo>
                    <a:pt x="392" y="186"/>
                  </a:lnTo>
                  <a:lnTo>
                    <a:pt x="415" y="232"/>
                  </a:lnTo>
                  <a:lnTo>
                    <a:pt x="396" y="293"/>
                  </a:lnTo>
                  <a:lnTo>
                    <a:pt x="384" y="328"/>
                  </a:lnTo>
                  <a:lnTo>
                    <a:pt x="370" y="348"/>
                  </a:lnTo>
                  <a:lnTo>
                    <a:pt x="329" y="374"/>
                  </a:lnTo>
                  <a:lnTo>
                    <a:pt x="323" y="396"/>
                  </a:lnTo>
                  <a:lnTo>
                    <a:pt x="330" y="433"/>
                  </a:lnTo>
                  <a:lnTo>
                    <a:pt x="325" y="457"/>
                  </a:lnTo>
                  <a:lnTo>
                    <a:pt x="298" y="464"/>
                  </a:lnTo>
                  <a:lnTo>
                    <a:pt x="283" y="466"/>
                  </a:lnTo>
                  <a:lnTo>
                    <a:pt x="267" y="492"/>
                  </a:lnTo>
                  <a:lnTo>
                    <a:pt x="267" y="516"/>
                  </a:lnTo>
                  <a:lnTo>
                    <a:pt x="268" y="546"/>
                  </a:lnTo>
                  <a:lnTo>
                    <a:pt x="267" y="602"/>
                  </a:lnTo>
                  <a:lnTo>
                    <a:pt x="261" y="664"/>
                  </a:lnTo>
                  <a:lnTo>
                    <a:pt x="276" y="754"/>
                  </a:lnTo>
                  <a:lnTo>
                    <a:pt x="267" y="830"/>
                  </a:lnTo>
                  <a:lnTo>
                    <a:pt x="268" y="845"/>
                  </a:lnTo>
                  <a:lnTo>
                    <a:pt x="247" y="846"/>
                  </a:lnTo>
                  <a:lnTo>
                    <a:pt x="170" y="854"/>
                  </a:lnTo>
                  <a:lnTo>
                    <a:pt x="128" y="858"/>
                  </a:lnTo>
                  <a:lnTo>
                    <a:pt x="121" y="845"/>
                  </a:lnTo>
                  <a:lnTo>
                    <a:pt x="104" y="777"/>
                  </a:lnTo>
                  <a:lnTo>
                    <a:pt x="115" y="733"/>
                  </a:lnTo>
                  <a:lnTo>
                    <a:pt x="116" y="680"/>
                  </a:lnTo>
                  <a:lnTo>
                    <a:pt x="114" y="647"/>
                  </a:lnTo>
                  <a:lnTo>
                    <a:pt x="106" y="584"/>
                  </a:lnTo>
                  <a:lnTo>
                    <a:pt x="106" y="531"/>
                  </a:lnTo>
                  <a:lnTo>
                    <a:pt x="104" y="497"/>
                  </a:lnTo>
                  <a:lnTo>
                    <a:pt x="104" y="460"/>
                  </a:lnTo>
                  <a:lnTo>
                    <a:pt x="77" y="377"/>
                  </a:lnTo>
                  <a:lnTo>
                    <a:pt x="66" y="334"/>
                  </a:lnTo>
                  <a:lnTo>
                    <a:pt x="40" y="313"/>
                  </a:lnTo>
                  <a:lnTo>
                    <a:pt x="11" y="294"/>
                  </a:lnTo>
                  <a:lnTo>
                    <a:pt x="0" y="269"/>
                  </a:lnTo>
                  <a:lnTo>
                    <a:pt x="9" y="231"/>
                  </a:lnTo>
                  <a:lnTo>
                    <a:pt x="12" y="204"/>
                  </a:lnTo>
                  <a:lnTo>
                    <a:pt x="16" y="196"/>
                  </a:lnTo>
                  <a:lnTo>
                    <a:pt x="31" y="185"/>
                  </a:lnTo>
                  <a:lnTo>
                    <a:pt x="54" y="150"/>
                  </a:lnTo>
                  <a:lnTo>
                    <a:pt x="80" y="133"/>
                  </a:lnTo>
                  <a:lnTo>
                    <a:pt x="106" y="130"/>
                  </a:lnTo>
                  <a:lnTo>
                    <a:pt x="152" y="136"/>
                  </a:lnTo>
                  <a:lnTo>
                    <a:pt x="173" y="126"/>
                  </a:lnTo>
                  <a:lnTo>
                    <a:pt x="199" y="96"/>
                  </a:lnTo>
                  <a:lnTo>
                    <a:pt x="214" y="48"/>
                  </a:lnTo>
                  <a:lnTo>
                    <a:pt x="206" y="24"/>
                  </a:lnTo>
                  <a:lnTo>
                    <a:pt x="242" y="5"/>
                  </a:lnTo>
                  <a:lnTo>
                    <a:pt x="262" y="0"/>
                  </a:lnTo>
                  <a:lnTo>
                    <a:pt x="283" y="17"/>
                  </a:lnTo>
                  <a:lnTo>
                    <a:pt x="328" y="56"/>
                  </a:lnTo>
                  <a:lnTo>
                    <a:pt x="385" y="88"/>
                  </a:lnTo>
                  <a:close/>
                </a:path>
              </a:pathLst>
            </a:custGeom>
            <a:blipFill dpi="0" rotWithShape="0">
              <a:blip r:embed="rId8"/>
              <a:srcRect/>
              <a:tile tx="0" ty="0" sx="100000" sy="100000" flip="none" algn="tl"/>
            </a:blipFill>
            <a:ln w="1651">
              <a:solidFill>
                <a:srgbClr val="808080"/>
              </a:solidFill>
              <a:round/>
              <a:headEnd/>
              <a:tailEnd/>
            </a:ln>
          </p:spPr>
          <p:txBody>
            <a:bodyPr/>
            <a:lstStyle/>
            <a:p>
              <a:endParaRPr lang="fr-FR"/>
            </a:p>
          </p:txBody>
        </p:sp>
        <p:sp>
          <p:nvSpPr>
            <p:cNvPr id="27685" name="Freeform 27">
              <a:extLst>
                <a:ext uri="{FF2B5EF4-FFF2-40B4-BE49-F238E27FC236}">
                  <a16:creationId xmlns:a16="http://schemas.microsoft.com/office/drawing/2014/main" id="{2929FC71-3547-F6A5-BF2B-74A95FE9CB60}"/>
                </a:ext>
              </a:extLst>
            </p:cNvPr>
            <p:cNvSpPr>
              <a:spLocks/>
            </p:cNvSpPr>
            <p:nvPr/>
          </p:nvSpPr>
          <p:spPr bwMode="auto">
            <a:xfrm>
              <a:off x="2400" y="2400"/>
              <a:ext cx="1103" cy="790"/>
            </a:xfrm>
            <a:custGeom>
              <a:avLst/>
              <a:gdLst>
                <a:gd name="T0" fmla="*/ 744 w 1103"/>
                <a:gd name="T1" fmla="*/ 571 h 790"/>
                <a:gd name="T2" fmla="*/ 674 w 1103"/>
                <a:gd name="T3" fmla="*/ 599 h 790"/>
                <a:gd name="T4" fmla="*/ 530 w 1103"/>
                <a:gd name="T5" fmla="*/ 596 h 790"/>
                <a:gd name="T6" fmla="*/ 380 w 1103"/>
                <a:gd name="T7" fmla="*/ 608 h 790"/>
                <a:gd name="T8" fmla="*/ 389 w 1103"/>
                <a:gd name="T9" fmla="*/ 753 h 790"/>
                <a:gd name="T10" fmla="*/ 378 w 1103"/>
                <a:gd name="T11" fmla="*/ 790 h 790"/>
                <a:gd name="T12" fmla="*/ 299 w 1103"/>
                <a:gd name="T13" fmla="*/ 751 h 790"/>
                <a:gd name="T14" fmla="*/ 213 w 1103"/>
                <a:gd name="T15" fmla="*/ 767 h 790"/>
                <a:gd name="T16" fmla="*/ 162 w 1103"/>
                <a:gd name="T17" fmla="*/ 790 h 790"/>
                <a:gd name="T18" fmla="*/ 111 w 1103"/>
                <a:gd name="T19" fmla="*/ 771 h 790"/>
                <a:gd name="T20" fmla="*/ 70 w 1103"/>
                <a:gd name="T21" fmla="*/ 706 h 790"/>
                <a:gd name="T22" fmla="*/ 16 w 1103"/>
                <a:gd name="T23" fmla="*/ 689 h 790"/>
                <a:gd name="T24" fmla="*/ 4 w 1103"/>
                <a:gd name="T25" fmla="*/ 677 h 790"/>
                <a:gd name="T26" fmla="*/ 19 w 1103"/>
                <a:gd name="T27" fmla="*/ 646 h 790"/>
                <a:gd name="T28" fmla="*/ 43 w 1103"/>
                <a:gd name="T29" fmla="*/ 532 h 790"/>
                <a:gd name="T30" fmla="*/ 48 w 1103"/>
                <a:gd name="T31" fmla="*/ 467 h 790"/>
                <a:gd name="T32" fmla="*/ 92 w 1103"/>
                <a:gd name="T33" fmla="*/ 456 h 790"/>
                <a:gd name="T34" fmla="*/ 146 w 1103"/>
                <a:gd name="T35" fmla="*/ 415 h 790"/>
                <a:gd name="T36" fmla="*/ 187 w 1103"/>
                <a:gd name="T37" fmla="*/ 269 h 790"/>
                <a:gd name="T38" fmla="*/ 228 w 1103"/>
                <a:gd name="T39" fmla="*/ 241 h 790"/>
                <a:gd name="T40" fmla="*/ 281 w 1103"/>
                <a:gd name="T41" fmla="*/ 283 h 790"/>
                <a:gd name="T42" fmla="*/ 320 w 1103"/>
                <a:gd name="T43" fmla="*/ 262 h 790"/>
                <a:gd name="T44" fmla="*/ 375 w 1103"/>
                <a:gd name="T45" fmla="*/ 166 h 790"/>
                <a:gd name="T46" fmla="*/ 432 w 1103"/>
                <a:gd name="T47" fmla="*/ 119 h 790"/>
                <a:gd name="T48" fmla="*/ 485 w 1103"/>
                <a:gd name="T49" fmla="*/ 144 h 790"/>
                <a:gd name="T50" fmla="*/ 522 w 1103"/>
                <a:gd name="T51" fmla="*/ 95 h 790"/>
                <a:gd name="T52" fmla="*/ 600 w 1103"/>
                <a:gd name="T53" fmla="*/ 51 h 790"/>
                <a:gd name="T54" fmla="*/ 699 w 1103"/>
                <a:gd name="T55" fmla="*/ 0 h 790"/>
                <a:gd name="T56" fmla="*/ 744 w 1103"/>
                <a:gd name="T57" fmla="*/ 11 h 790"/>
                <a:gd name="T58" fmla="*/ 800 w 1103"/>
                <a:gd name="T59" fmla="*/ 66 h 790"/>
                <a:gd name="T60" fmla="*/ 828 w 1103"/>
                <a:gd name="T61" fmla="*/ 151 h 790"/>
                <a:gd name="T62" fmla="*/ 879 w 1103"/>
                <a:gd name="T63" fmla="*/ 200 h 790"/>
                <a:gd name="T64" fmla="*/ 921 w 1103"/>
                <a:gd name="T65" fmla="*/ 244 h 790"/>
                <a:gd name="T66" fmla="*/ 901 w 1103"/>
                <a:gd name="T67" fmla="*/ 286 h 790"/>
                <a:gd name="T68" fmla="*/ 969 w 1103"/>
                <a:gd name="T69" fmla="*/ 349 h 790"/>
                <a:gd name="T70" fmla="*/ 1024 w 1103"/>
                <a:gd name="T71" fmla="*/ 358 h 790"/>
                <a:gd name="T72" fmla="*/ 1095 w 1103"/>
                <a:gd name="T73" fmla="*/ 422 h 790"/>
                <a:gd name="T74" fmla="*/ 1088 w 1103"/>
                <a:gd name="T75" fmla="*/ 494 h 790"/>
                <a:gd name="T76" fmla="*/ 1041 w 1103"/>
                <a:gd name="T77" fmla="*/ 534 h 790"/>
                <a:gd name="T78" fmla="*/ 969 w 1103"/>
                <a:gd name="T79" fmla="*/ 531 h 790"/>
                <a:gd name="T80" fmla="*/ 920 w 1103"/>
                <a:gd name="T81" fmla="*/ 583 h 790"/>
                <a:gd name="T82" fmla="*/ 901 w 1103"/>
                <a:gd name="T83" fmla="*/ 602 h 790"/>
                <a:gd name="T84" fmla="*/ 844 w 1103"/>
                <a:gd name="T85" fmla="*/ 590 h 7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03"/>
                <a:gd name="T130" fmla="*/ 0 h 790"/>
                <a:gd name="T131" fmla="*/ 1103 w 1103"/>
                <a:gd name="T132" fmla="*/ 790 h 79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03" h="790">
                  <a:moveTo>
                    <a:pt x="781" y="579"/>
                  </a:moveTo>
                  <a:lnTo>
                    <a:pt x="744" y="571"/>
                  </a:lnTo>
                  <a:lnTo>
                    <a:pt x="735" y="569"/>
                  </a:lnTo>
                  <a:lnTo>
                    <a:pt x="674" y="599"/>
                  </a:lnTo>
                  <a:lnTo>
                    <a:pt x="583" y="598"/>
                  </a:lnTo>
                  <a:lnTo>
                    <a:pt x="530" y="596"/>
                  </a:lnTo>
                  <a:lnTo>
                    <a:pt x="397" y="598"/>
                  </a:lnTo>
                  <a:lnTo>
                    <a:pt x="380" y="608"/>
                  </a:lnTo>
                  <a:lnTo>
                    <a:pt x="372" y="630"/>
                  </a:lnTo>
                  <a:lnTo>
                    <a:pt x="389" y="753"/>
                  </a:lnTo>
                  <a:lnTo>
                    <a:pt x="390" y="779"/>
                  </a:lnTo>
                  <a:lnTo>
                    <a:pt x="378" y="790"/>
                  </a:lnTo>
                  <a:lnTo>
                    <a:pt x="339" y="762"/>
                  </a:lnTo>
                  <a:lnTo>
                    <a:pt x="299" y="751"/>
                  </a:lnTo>
                  <a:lnTo>
                    <a:pt x="251" y="756"/>
                  </a:lnTo>
                  <a:lnTo>
                    <a:pt x="213" y="767"/>
                  </a:lnTo>
                  <a:lnTo>
                    <a:pt x="185" y="782"/>
                  </a:lnTo>
                  <a:lnTo>
                    <a:pt x="162" y="790"/>
                  </a:lnTo>
                  <a:lnTo>
                    <a:pt x="139" y="784"/>
                  </a:lnTo>
                  <a:lnTo>
                    <a:pt x="111" y="771"/>
                  </a:lnTo>
                  <a:lnTo>
                    <a:pt x="79" y="735"/>
                  </a:lnTo>
                  <a:lnTo>
                    <a:pt x="70" y="706"/>
                  </a:lnTo>
                  <a:lnTo>
                    <a:pt x="50" y="689"/>
                  </a:lnTo>
                  <a:lnTo>
                    <a:pt x="16" y="689"/>
                  </a:lnTo>
                  <a:lnTo>
                    <a:pt x="0" y="679"/>
                  </a:lnTo>
                  <a:lnTo>
                    <a:pt x="4" y="677"/>
                  </a:lnTo>
                  <a:lnTo>
                    <a:pt x="8" y="666"/>
                  </a:lnTo>
                  <a:lnTo>
                    <a:pt x="19" y="646"/>
                  </a:lnTo>
                  <a:lnTo>
                    <a:pt x="34" y="588"/>
                  </a:lnTo>
                  <a:lnTo>
                    <a:pt x="43" y="532"/>
                  </a:lnTo>
                  <a:lnTo>
                    <a:pt x="40" y="483"/>
                  </a:lnTo>
                  <a:lnTo>
                    <a:pt x="48" y="467"/>
                  </a:lnTo>
                  <a:lnTo>
                    <a:pt x="65" y="466"/>
                  </a:lnTo>
                  <a:lnTo>
                    <a:pt x="92" y="456"/>
                  </a:lnTo>
                  <a:lnTo>
                    <a:pt x="127" y="438"/>
                  </a:lnTo>
                  <a:lnTo>
                    <a:pt x="146" y="415"/>
                  </a:lnTo>
                  <a:lnTo>
                    <a:pt x="164" y="348"/>
                  </a:lnTo>
                  <a:lnTo>
                    <a:pt x="187" y="269"/>
                  </a:lnTo>
                  <a:lnTo>
                    <a:pt x="212" y="245"/>
                  </a:lnTo>
                  <a:lnTo>
                    <a:pt x="228" y="241"/>
                  </a:lnTo>
                  <a:lnTo>
                    <a:pt x="247" y="259"/>
                  </a:lnTo>
                  <a:lnTo>
                    <a:pt x="281" y="283"/>
                  </a:lnTo>
                  <a:lnTo>
                    <a:pt x="309" y="277"/>
                  </a:lnTo>
                  <a:lnTo>
                    <a:pt x="320" y="262"/>
                  </a:lnTo>
                  <a:lnTo>
                    <a:pt x="345" y="209"/>
                  </a:lnTo>
                  <a:lnTo>
                    <a:pt x="375" y="166"/>
                  </a:lnTo>
                  <a:lnTo>
                    <a:pt x="416" y="125"/>
                  </a:lnTo>
                  <a:lnTo>
                    <a:pt x="432" y="119"/>
                  </a:lnTo>
                  <a:lnTo>
                    <a:pt x="465" y="133"/>
                  </a:lnTo>
                  <a:lnTo>
                    <a:pt x="485" y="144"/>
                  </a:lnTo>
                  <a:lnTo>
                    <a:pt x="503" y="146"/>
                  </a:lnTo>
                  <a:lnTo>
                    <a:pt x="522" y="95"/>
                  </a:lnTo>
                  <a:lnTo>
                    <a:pt x="541" y="80"/>
                  </a:lnTo>
                  <a:lnTo>
                    <a:pt x="600" y="51"/>
                  </a:lnTo>
                  <a:lnTo>
                    <a:pt x="677" y="4"/>
                  </a:lnTo>
                  <a:lnTo>
                    <a:pt x="699" y="0"/>
                  </a:lnTo>
                  <a:lnTo>
                    <a:pt x="722" y="8"/>
                  </a:lnTo>
                  <a:lnTo>
                    <a:pt x="744" y="11"/>
                  </a:lnTo>
                  <a:lnTo>
                    <a:pt x="810" y="23"/>
                  </a:lnTo>
                  <a:lnTo>
                    <a:pt x="800" y="66"/>
                  </a:lnTo>
                  <a:lnTo>
                    <a:pt x="801" y="91"/>
                  </a:lnTo>
                  <a:lnTo>
                    <a:pt x="828" y="151"/>
                  </a:lnTo>
                  <a:lnTo>
                    <a:pt x="854" y="183"/>
                  </a:lnTo>
                  <a:lnTo>
                    <a:pt x="879" y="200"/>
                  </a:lnTo>
                  <a:lnTo>
                    <a:pt x="910" y="227"/>
                  </a:lnTo>
                  <a:lnTo>
                    <a:pt x="921" y="244"/>
                  </a:lnTo>
                  <a:lnTo>
                    <a:pt x="922" y="258"/>
                  </a:lnTo>
                  <a:lnTo>
                    <a:pt x="901" y="286"/>
                  </a:lnTo>
                  <a:lnTo>
                    <a:pt x="908" y="300"/>
                  </a:lnTo>
                  <a:lnTo>
                    <a:pt x="969" y="349"/>
                  </a:lnTo>
                  <a:lnTo>
                    <a:pt x="1001" y="361"/>
                  </a:lnTo>
                  <a:lnTo>
                    <a:pt x="1024" y="358"/>
                  </a:lnTo>
                  <a:lnTo>
                    <a:pt x="1059" y="360"/>
                  </a:lnTo>
                  <a:lnTo>
                    <a:pt x="1095" y="422"/>
                  </a:lnTo>
                  <a:lnTo>
                    <a:pt x="1103" y="446"/>
                  </a:lnTo>
                  <a:lnTo>
                    <a:pt x="1088" y="494"/>
                  </a:lnTo>
                  <a:lnTo>
                    <a:pt x="1062" y="524"/>
                  </a:lnTo>
                  <a:lnTo>
                    <a:pt x="1041" y="534"/>
                  </a:lnTo>
                  <a:lnTo>
                    <a:pt x="995" y="528"/>
                  </a:lnTo>
                  <a:lnTo>
                    <a:pt x="969" y="531"/>
                  </a:lnTo>
                  <a:lnTo>
                    <a:pt x="943" y="548"/>
                  </a:lnTo>
                  <a:lnTo>
                    <a:pt x="920" y="583"/>
                  </a:lnTo>
                  <a:lnTo>
                    <a:pt x="905" y="594"/>
                  </a:lnTo>
                  <a:lnTo>
                    <a:pt x="901" y="602"/>
                  </a:lnTo>
                  <a:lnTo>
                    <a:pt x="883" y="600"/>
                  </a:lnTo>
                  <a:lnTo>
                    <a:pt x="844" y="590"/>
                  </a:lnTo>
                  <a:lnTo>
                    <a:pt x="781" y="579"/>
                  </a:lnTo>
                  <a:close/>
                </a:path>
              </a:pathLst>
            </a:custGeom>
            <a:solidFill>
              <a:srgbClr val="FFFF99"/>
            </a:solidFill>
            <a:ln w="1651">
              <a:solidFill>
                <a:srgbClr val="808080"/>
              </a:solidFill>
              <a:round/>
              <a:headEnd/>
              <a:tailEnd/>
            </a:ln>
          </p:spPr>
          <p:txBody>
            <a:bodyPr/>
            <a:lstStyle/>
            <a:p>
              <a:endParaRPr lang="fr-FR"/>
            </a:p>
          </p:txBody>
        </p:sp>
        <p:sp>
          <p:nvSpPr>
            <p:cNvPr id="27686" name="Freeform 28">
              <a:extLst>
                <a:ext uri="{FF2B5EF4-FFF2-40B4-BE49-F238E27FC236}">
                  <a16:creationId xmlns:a16="http://schemas.microsoft.com/office/drawing/2014/main" id="{CF6F36C9-0884-B4D4-FA1E-22BCC448C5C9}"/>
                </a:ext>
              </a:extLst>
            </p:cNvPr>
            <p:cNvSpPr>
              <a:spLocks/>
            </p:cNvSpPr>
            <p:nvPr/>
          </p:nvSpPr>
          <p:spPr bwMode="auto">
            <a:xfrm>
              <a:off x="2688" y="2928"/>
              <a:ext cx="606" cy="904"/>
            </a:xfrm>
            <a:custGeom>
              <a:avLst/>
              <a:gdLst>
                <a:gd name="T0" fmla="*/ 49 w 606"/>
                <a:gd name="T1" fmla="*/ 221 h 904"/>
                <a:gd name="T2" fmla="*/ 61 w 606"/>
                <a:gd name="T3" fmla="*/ 210 h 904"/>
                <a:gd name="T4" fmla="*/ 60 w 606"/>
                <a:gd name="T5" fmla="*/ 184 h 904"/>
                <a:gd name="T6" fmla="*/ 43 w 606"/>
                <a:gd name="T7" fmla="*/ 61 h 904"/>
                <a:gd name="T8" fmla="*/ 51 w 606"/>
                <a:gd name="T9" fmla="*/ 39 h 904"/>
                <a:gd name="T10" fmla="*/ 68 w 606"/>
                <a:gd name="T11" fmla="*/ 29 h 904"/>
                <a:gd name="T12" fmla="*/ 201 w 606"/>
                <a:gd name="T13" fmla="*/ 27 h 904"/>
                <a:gd name="T14" fmla="*/ 254 w 606"/>
                <a:gd name="T15" fmla="*/ 29 h 904"/>
                <a:gd name="T16" fmla="*/ 345 w 606"/>
                <a:gd name="T17" fmla="*/ 30 h 904"/>
                <a:gd name="T18" fmla="*/ 406 w 606"/>
                <a:gd name="T19" fmla="*/ 0 h 904"/>
                <a:gd name="T20" fmla="*/ 415 w 606"/>
                <a:gd name="T21" fmla="*/ 2 h 904"/>
                <a:gd name="T22" fmla="*/ 452 w 606"/>
                <a:gd name="T23" fmla="*/ 10 h 904"/>
                <a:gd name="T24" fmla="*/ 437 w 606"/>
                <a:gd name="T25" fmla="*/ 64 h 904"/>
                <a:gd name="T26" fmla="*/ 440 w 606"/>
                <a:gd name="T27" fmla="*/ 80 h 904"/>
                <a:gd name="T28" fmla="*/ 479 w 606"/>
                <a:gd name="T29" fmla="*/ 139 h 904"/>
                <a:gd name="T30" fmla="*/ 495 w 606"/>
                <a:gd name="T31" fmla="*/ 167 h 904"/>
                <a:gd name="T32" fmla="*/ 483 w 606"/>
                <a:gd name="T33" fmla="*/ 212 h 904"/>
                <a:gd name="T34" fmla="*/ 484 w 606"/>
                <a:gd name="T35" fmla="*/ 238 h 904"/>
                <a:gd name="T36" fmla="*/ 501 w 606"/>
                <a:gd name="T37" fmla="*/ 309 h 904"/>
                <a:gd name="T38" fmla="*/ 512 w 606"/>
                <a:gd name="T39" fmla="*/ 346 h 904"/>
                <a:gd name="T40" fmla="*/ 543 w 606"/>
                <a:gd name="T41" fmla="*/ 396 h 904"/>
                <a:gd name="T42" fmla="*/ 546 w 606"/>
                <a:gd name="T43" fmla="*/ 405 h 904"/>
                <a:gd name="T44" fmla="*/ 528 w 606"/>
                <a:gd name="T45" fmla="*/ 421 h 904"/>
                <a:gd name="T46" fmla="*/ 517 w 606"/>
                <a:gd name="T47" fmla="*/ 445 h 904"/>
                <a:gd name="T48" fmla="*/ 518 w 606"/>
                <a:gd name="T49" fmla="*/ 527 h 904"/>
                <a:gd name="T50" fmla="*/ 517 w 606"/>
                <a:gd name="T51" fmla="*/ 573 h 904"/>
                <a:gd name="T52" fmla="*/ 518 w 606"/>
                <a:gd name="T53" fmla="*/ 608 h 904"/>
                <a:gd name="T54" fmla="*/ 529 w 606"/>
                <a:gd name="T55" fmla="*/ 638 h 904"/>
                <a:gd name="T56" fmla="*/ 559 w 606"/>
                <a:gd name="T57" fmla="*/ 675 h 904"/>
                <a:gd name="T58" fmla="*/ 606 w 606"/>
                <a:gd name="T59" fmla="*/ 713 h 904"/>
                <a:gd name="T60" fmla="*/ 575 w 606"/>
                <a:gd name="T61" fmla="*/ 756 h 904"/>
                <a:gd name="T62" fmla="*/ 555 w 606"/>
                <a:gd name="T63" fmla="*/ 762 h 904"/>
                <a:gd name="T64" fmla="*/ 519 w 606"/>
                <a:gd name="T65" fmla="*/ 761 h 904"/>
                <a:gd name="T66" fmla="*/ 456 w 606"/>
                <a:gd name="T67" fmla="*/ 770 h 904"/>
                <a:gd name="T68" fmla="*/ 427 w 606"/>
                <a:gd name="T69" fmla="*/ 781 h 904"/>
                <a:gd name="T70" fmla="*/ 415 w 606"/>
                <a:gd name="T71" fmla="*/ 788 h 904"/>
                <a:gd name="T72" fmla="*/ 359 w 606"/>
                <a:gd name="T73" fmla="*/ 818 h 904"/>
                <a:gd name="T74" fmla="*/ 280 w 606"/>
                <a:gd name="T75" fmla="*/ 843 h 904"/>
                <a:gd name="T76" fmla="*/ 221 w 606"/>
                <a:gd name="T77" fmla="*/ 868 h 904"/>
                <a:gd name="T78" fmla="*/ 161 w 606"/>
                <a:gd name="T79" fmla="*/ 904 h 904"/>
                <a:gd name="T80" fmla="*/ 125 w 606"/>
                <a:gd name="T81" fmla="*/ 883 h 904"/>
                <a:gd name="T82" fmla="*/ 66 w 606"/>
                <a:gd name="T83" fmla="*/ 856 h 904"/>
                <a:gd name="T84" fmla="*/ 62 w 606"/>
                <a:gd name="T85" fmla="*/ 849 h 904"/>
                <a:gd name="T86" fmla="*/ 58 w 606"/>
                <a:gd name="T87" fmla="*/ 802 h 904"/>
                <a:gd name="T88" fmla="*/ 22 w 606"/>
                <a:gd name="T89" fmla="*/ 730 h 904"/>
                <a:gd name="T90" fmla="*/ 7 w 606"/>
                <a:gd name="T91" fmla="*/ 682 h 904"/>
                <a:gd name="T92" fmla="*/ 0 w 606"/>
                <a:gd name="T93" fmla="*/ 637 h 904"/>
                <a:gd name="T94" fmla="*/ 20 w 606"/>
                <a:gd name="T95" fmla="*/ 574 h 904"/>
                <a:gd name="T96" fmla="*/ 47 w 606"/>
                <a:gd name="T97" fmla="*/ 494 h 904"/>
                <a:gd name="T98" fmla="*/ 80 w 606"/>
                <a:gd name="T99" fmla="*/ 440 h 904"/>
                <a:gd name="T100" fmla="*/ 93 w 606"/>
                <a:gd name="T101" fmla="*/ 403 h 904"/>
                <a:gd name="T102" fmla="*/ 72 w 606"/>
                <a:gd name="T103" fmla="*/ 312 h 904"/>
                <a:gd name="T104" fmla="*/ 60 w 606"/>
                <a:gd name="T105" fmla="*/ 230 h 904"/>
                <a:gd name="T106" fmla="*/ 49 w 606"/>
                <a:gd name="T107" fmla="*/ 221 h 90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06"/>
                <a:gd name="T163" fmla="*/ 0 h 904"/>
                <a:gd name="T164" fmla="*/ 606 w 606"/>
                <a:gd name="T165" fmla="*/ 904 h 90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06" h="904">
                  <a:moveTo>
                    <a:pt x="49" y="221"/>
                  </a:moveTo>
                  <a:lnTo>
                    <a:pt x="61" y="210"/>
                  </a:lnTo>
                  <a:lnTo>
                    <a:pt x="60" y="184"/>
                  </a:lnTo>
                  <a:lnTo>
                    <a:pt x="43" y="61"/>
                  </a:lnTo>
                  <a:lnTo>
                    <a:pt x="51" y="39"/>
                  </a:lnTo>
                  <a:lnTo>
                    <a:pt x="68" y="29"/>
                  </a:lnTo>
                  <a:lnTo>
                    <a:pt x="201" y="27"/>
                  </a:lnTo>
                  <a:lnTo>
                    <a:pt x="254" y="29"/>
                  </a:lnTo>
                  <a:lnTo>
                    <a:pt x="345" y="30"/>
                  </a:lnTo>
                  <a:lnTo>
                    <a:pt x="406" y="0"/>
                  </a:lnTo>
                  <a:lnTo>
                    <a:pt x="415" y="2"/>
                  </a:lnTo>
                  <a:lnTo>
                    <a:pt x="452" y="10"/>
                  </a:lnTo>
                  <a:lnTo>
                    <a:pt x="437" y="64"/>
                  </a:lnTo>
                  <a:lnTo>
                    <a:pt x="440" y="80"/>
                  </a:lnTo>
                  <a:lnTo>
                    <a:pt x="479" y="139"/>
                  </a:lnTo>
                  <a:lnTo>
                    <a:pt x="495" y="167"/>
                  </a:lnTo>
                  <a:lnTo>
                    <a:pt x="483" y="212"/>
                  </a:lnTo>
                  <a:lnTo>
                    <a:pt x="484" y="238"/>
                  </a:lnTo>
                  <a:lnTo>
                    <a:pt x="501" y="309"/>
                  </a:lnTo>
                  <a:lnTo>
                    <a:pt x="512" y="346"/>
                  </a:lnTo>
                  <a:lnTo>
                    <a:pt x="543" y="396"/>
                  </a:lnTo>
                  <a:lnTo>
                    <a:pt x="546" y="405"/>
                  </a:lnTo>
                  <a:lnTo>
                    <a:pt x="528" y="421"/>
                  </a:lnTo>
                  <a:lnTo>
                    <a:pt x="517" y="445"/>
                  </a:lnTo>
                  <a:lnTo>
                    <a:pt x="518" y="527"/>
                  </a:lnTo>
                  <a:lnTo>
                    <a:pt x="517" y="573"/>
                  </a:lnTo>
                  <a:lnTo>
                    <a:pt x="518" y="608"/>
                  </a:lnTo>
                  <a:lnTo>
                    <a:pt x="529" y="638"/>
                  </a:lnTo>
                  <a:lnTo>
                    <a:pt x="559" y="675"/>
                  </a:lnTo>
                  <a:lnTo>
                    <a:pt x="606" y="713"/>
                  </a:lnTo>
                  <a:lnTo>
                    <a:pt x="575" y="756"/>
                  </a:lnTo>
                  <a:lnTo>
                    <a:pt x="555" y="762"/>
                  </a:lnTo>
                  <a:lnTo>
                    <a:pt x="519" y="761"/>
                  </a:lnTo>
                  <a:lnTo>
                    <a:pt x="456" y="770"/>
                  </a:lnTo>
                  <a:lnTo>
                    <a:pt x="427" y="781"/>
                  </a:lnTo>
                  <a:lnTo>
                    <a:pt x="415" y="788"/>
                  </a:lnTo>
                  <a:lnTo>
                    <a:pt x="359" y="818"/>
                  </a:lnTo>
                  <a:lnTo>
                    <a:pt x="280" y="843"/>
                  </a:lnTo>
                  <a:lnTo>
                    <a:pt x="221" y="868"/>
                  </a:lnTo>
                  <a:lnTo>
                    <a:pt x="161" y="904"/>
                  </a:lnTo>
                  <a:lnTo>
                    <a:pt x="125" y="883"/>
                  </a:lnTo>
                  <a:lnTo>
                    <a:pt x="66" y="856"/>
                  </a:lnTo>
                  <a:lnTo>
                    <a:pt x="62" y="849"/>
                  </a:lnTo>
                  <a:lnTo>
                    <a:pt x="58" y="802"/>
                  </a:lnTo>
                  <a:lnTo>
                    <a:pt x="22" y="730"/>
                  </a:lnTo>
                  <a:lnTo>
                    <a:pt x="7" y="682"/>
                  </a:lnTo>
                  <a:lnTo>
                    <a:pt x="0" y="637"/>
                  </a:lnTo>
                  <a:lnTo>
                    <a:pt x="20" y="574"/>
                  </a:lnTo>
                  <a:lnTo>
                    <a:pt x="47" y="494"/>
                  </a:lnTo>
                  <a:lnTo>
                    <a:pt x="80" y="440"/>
                  </a:lnTo>
                  <a:lnTo>
                    <a:pt x="93" y="403"/>
                  </a:lnTo>
                  <a:lnTo>
                    <a:pt x="72" y="312"/>
                  </a:lnTo>
                  <a:lnTo>
                    <a:pt x="60" y="230"/>
                  </a:lnTo>
                  <a:lnTo>
                    <a:pt x="49" y="221"/>
                  </a:lnTo>
                  <a:close/>
                </a:path>
              </a:pathLst>
            </a:custGeom>
            <a:solidFill>
              <a:srgbClr val="FFFF99"/>
            </a:solidFill>
            <a:ln w="1588">
              <a:solidFill>
                <a:srgbClr val="808080"/>
              </a:solidFill>
              <a:round/>
              <a:headEnd/>
              <a:tailEnd/>
            </a:ln>
          </p:spPr>
          <p:txBody>
            <a:bodyPr/>
            <a:lstStyle/>
            <a:p>
              <a:endParaRPr lang="fr-FR"/>
            </a:p>
          </p:txBody>
        </p:sp>
        <p:sp>
          <p:nvSpPr>
            <p:cNvPr id="27687" name="Freeform 29">
              <a:extLst>
                <a:ext uri="{FF2B5EF4-FFF2-40B4-BE49-F238E27FC236}">
                  <a16:creationId xmlns:a16="http://schemas.microsoft.com/office/drawing/2014/main" id="{96380F70-D59B-CFD8-9219-2FF41D9CDB3A}"/>
                </a:ext>
              </a:extLst>
            </p:cNvPr>
            <p:cNvSpPr>
              <a:spLocks/>
            </p:cNvSpPr>
            <p:nvPr/>
          </p:nvSpPr>
          <p:spPr bwMode="auto">
            <a:xfrm>
              <a:off x="1968" y="3024"/>
              <a:ext cx="834" cy="884"/>
            </a:xfrm>
            <a:custGeom>
              <a:avLst/>
              <a:gdLst>
                <a:gd name="T0" fmla="*/ 137 w 834"/>
                <a:gd name="T1" fmla="*/ 823 h 884"/>
                <a:gd name="T2" fmla="*/ 159 w 834"/>
                <a:gd name="T3" fmla="*/ 734 h 884"/>
                <a:gd name="T4" fmla="*/ 154 w 834"/>
                <a:gd name="T5" fmla="*/ 689 h 884"/>
                <a:gd name="T6" fmla="*/ 38 w 834"/>
                <a:gd name="T7" fmla="*/ 607 h 884"/>
                <a:gd name="T8" fmla="*/ 3 w 834"/>
                <a:gd name="T9" fmla="*/ 589 h 884"/>
                <a:gd name="T10" fmla="*/ 31 w 834"/>
                <a:gd name="T11" fmla="*/ 523 h 884"/>
                <a:gd name="T12" fmla="*/ 27 w 834"/>
                <a:gd name="T13" fmla="*/ 461 h 884"/>
                <a:gd name="T14" fmla="*/ 34 w 834"/>
                <a:gd name="T15" fmla="*/ 444 h 884"/>
                <a:gd name="T16" fmla="*/ 84 w 834"/>
                <a:gd name="T17" fmla="*/ 386 h 884"/>
                <a:gd name="T18" fmla="*/ 54 w 834"/>
                <a:gd name="T19" fmla="*/ 338 h 884"/>
                <a:gd name="T20" fmla="*/ 65 w 834"/>
                <a:gd name="T21" fmla="*/ 318 h 884"/>
                <a:gd name="T22" fmla="*/ 119 w 834"/>
                <a:gd name="T23" fmla="*/ 330 h 884"/>
                <a:gd name="T24" fmla="*/ 150 w 834"/>
                <a:gd name="T25" fmla="*/ 322 h 884"/>
                <a:gd name="T26" fmla="*/ 106 w 834"/>
                <a:gd name="T27" fmla="*/ 272 h 884"/>
                <a:gd name="T28" fmla="*/ 108 w 834"/>
                <a:gd name="T29" fmla="*/ 226 h 884"/>
                <a:gd name="T30" fmla="*/ 103 w 834"/>
                <a:gd name="T31" fmla="*/ 189 h 884"/>
                <a:gd name="T32" fmla="*/ 47 w 834"/>
                <a:gd name="T33" fmla="*/ 137 h 884"/>
                <a:gd name="T34" fmla="*/ 86 w 834"/>
                <a:gd name="T35" fmla="*/ 72 h 884"/>
                <a:gd name="T36" fmla="*/ 141 w 834"/>
                <a:gd name="T37" fmla="*/ 35 h 884"/>
                <a:gd name="T38" fmla="*/ 205 w 834"/>
                <a:gd name="T39" fmla="*/ 82 h 884"/>
                <a:gd name="T40" fmla="*/ 250 w 834"/>
                <a:gd name="T41" fmla="*/ 38 h 884"/>
                <a:gd name="T42" fmla="*/ 300 w 834"/>
                <a:gd name="T43" fmla="*/ 0 h 884"/>
                <a:gd name="T44" fmla="*/ 325 w 834"/>
                <a:gd name="T45" fmla="*/ 16 h 884"/>
                <a:gd name="T46" fmla="*/ 333 w 834"/>
                <a:gd name="T47" fmla="*/ 59 h 884"/>
                <a:gd name="T48" fmla="*/ 365 w 834"/>
                <a:gd name="T49" fmla="*/ 71 h 884"/>
                <a:gd name="T50" fmla="*/ 412 w 834"/>
                <a:gd name="T51" fmla="*/ 39 h 884"/>
                <a:gd name="T52" fmla="*/ 462 w 834"/>
                <a:gd name="T53" fmla="*/ 49 h 884"/>
                <a:gd name="T54" fmla="*/ 491 w 834"/>
                <a:gd name="T55" fmla="*/ 95 h 884"/>
                <a:gd name="T56" fmla="*/ 551 w 834"/>
                <a:gd name="T57" fmla="*/ 144 h 884"/>
                <a:gd name="T58" fmla="*/ 597 w 834"/>
                <a:gd name="T59" fmla="*/ 142 h 884"/>
                <a:gd name="T60" fmla="*/ 663 w 834"/>
                <a:gd name="T61" fmla="*/ 116 h 884"/>
                <a:gd name="T62" fmla="*/ 751 w 834"/>
                <a:gd name="T63" fmla="*/ 122 h 884"/>
                <a:gd name="T64" fmla="*/ 801 w 834"/>
                <a:gd name="T65" fmla="*/ 159 h 884"/>
                <a:gd name="T66" fmla="*/ 834 w 834"/>
                <a:gd name="T67" fmla="*/ 332 h 884"/>
                <a:gd name="T68" fmla="*/ 788 w 834"/>
                <a:gd name="T69" fmla="*/ 423 h 884"/>
                <a:gd name="T70" fmla="*/ 741 w 834"/>
                <a:gd name="T71" fmla="*/ 566 h 884"/>
                <a:gd name="T72" fmla="*/ 763 w 834"/>
                <a:gd name="T73" fmla="*/ 659 h 884"/>
                <a:gd name="T74" fmla="*/ 803 w 834"/>
                <a:gd name="T75" fmla="*/ 778 h 884"/>
                <a:gd name="T76" fmla="*/ 777 w 834"/>
                <a:gd name="T77" fmla="*/ 752 h 884"/>
                <a:gd name="T78" fmla="*/ 755 w 834"/>
                <a:gd name="T79" fmla="*/ 768 h 884"/>
                <a:gd name="T80" fmla="*/ 719 w 834"/>
                <a:gd name="T81" fmla="*/ 770 h 884"/>
                <a:gd name="T82" fmla="*/ 637 w 834"/>
                <a:gd name="T83" fmla="*/ 754 h 884"/>
                <a:gd name="T84" fmla="*/ 410 w 834"/>
                <a:gd name="T85" fmla="*/ 773 h 884"/>
                <a:gd name="T86" fmla="*/ 308 w 834"/>
                <a:gd name="T87" fmla="*/ 808 h 884"/>
                <a:gd name="T88" fmla="*/ 155 w 834"/>
                <a:gd name="T89" fmla="*/ 884 h 884"/>
                <a:gd name="T90" fmla="*/ 135 w 834"/>
                <a:gd name="T91" fmla="*/ 881 h 88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34"/>
                <a:gd name="T139" fmla="*/ 0 h 884"/>
                <a:gd name="T140" fmla="*/ 834 w 834"/>
                <a:gd name="T141" fmla="*/ 884 h 88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34" h="884">
                  <a:moveTo>
                    <a:pt x="135" y="881"/>
                  </a:moveTo>
                  <a:lnTo>
                    <a:pt x="137" y="823"/>
                  </a:lnTo>
                  <a:lnTo>
                    <a:pt x="143" y="788"/>
                  </a:lnTo>
                  <a:lnTo>
                    <a:pt x="159" y="734"/>
                  </a:lnTo>
                  <a:lnTo>
                    <a:pt x="163" y="706"/>
                  </a:lnTo>
                  <a:lnTo>
                    <a:pt x="154" y="689"/>
                  </a:lnTo>
                  <a:lnTo>
                    <a:pt x="76" y="605"/>
                  </a:lnTo>
                  <a:lnTo>
                    <a:pt x="38" y="607"/>
                  </a:lnTo>
                  <a:lnTo>
                    <a:pt x="16" y="601"/>
                  </a:lnTo>
                  <a:lnTo>
                    <a:pt x="3" y="589"/>
                  </a:lnTo>
                  <a:lnTo>
                    <a:pt x="0" y="578"/>
                  </a:lnTo>
                  <a:lnTo>
                    <a:pt x="31" y="523"/>
                  </a:lnTo>
                  <a:lnTo>
                    <a:pt x="35" y="496"/>
                  </a:lnTo>
                  <a:lnTo>
                    <a:pt x="27" y="461"/>
                  </a:lnTo>
                  <a:lnTo>
                    <a:pt x="31" y="450"/>
                  </a:lnTo>
                  <a:lnTo>
                    <a:pt x="34" y="444"/>
                  </a:lnTo>
                  <a:lnTo>
                    <a:pt x="71" y="409"/>
                  </a:lnTo>
                  <a:lnTo>
                    <a:pt x="84" y="386"/>
                  </a:lnTo>
                  <a:lnTo>
                    <a:pt x="73" y="374"/>
                  </a:lnTo>
                  <a:lnTo>
                    <a:pt x="54" y="338"/>
                  </a:lnTo>
                  <a:lnTo>
                    <a:pt x="56" y="330"/>
                  </a:lnTo>
                  <a:lnTo>
                    <a:pt x="65" y="318"/>
                  </a:lnTo>
                  <a:lnTo>
                    <a:pt x="85" y="316"/>
                  </a:lnTo>
                  <a:lnTo>
                    <a:pt x="119" y="330"/>
                  </a:lnTo>
                  <a:lnTo>
                    <a:pt x="138" y="331"/>
                  </a:lnTo>
                  <a:lnTo>
                    <a:pt x="150" y="322"/>
                  </a:lnTo>
                  <a:lnTo>
                    <a:pt x="147" y="307"/>
                  </a:lnTo>
                  <a:lnTo>
                    <a:pt x="106" y="272"/>
                  </a:lnTo>
                  <a:lnTo>
                    <a:pt x="87" y="250"/>
                  </a:lnTo>
                  <a:lnTo>
                    <a:pt x="108" y="226"/>
                  </a:lnTo>
                  <a:lnTo>
                    <a:pt x="115" y="209"/>
                  </a:lnTo>
                  <a:lnTo>
                    <a:pt x="103" y="189"/>
                  </a:lnTo>
                  <a:lnTo>
                    <a:pt x="59" y="163"/>
                  </a:lnTo>
                  <a:lnTo>
                    <a:pt x="47" y="137"/>
                  </a:lnTo>
                  <a:lnTo>
                    <a:pt x="62" y="98"/>
                  </a:lnTo>
                  <a:lnTo>
                    <a:pt x="86" y="72"/>
                  </a:lnTo>
                  <a:lnTo>
                    <a:pt x="119" y="38"/>
                  </a:lnTo>
                  <a:lnTo>
                    <a:pt x="141" y="35"/>
                  </a:lnTo>
                  <a:lnTo>
                    <a:pt x="176" y="54"/>
                  </a:lnTo>
                  <a:lnTo>
                    <a:pt x="205" y="82"/>
                  </a:lnTo>
                  <a:lnTo>
                    <a:pt x="227" y="68"/>
                  </a:lnTo>
                  <a:lnTo>
                    <a:pt x="250" y="38"/>
                  </a:lnTo>
                  <a:lnTo>
                    <a:pt x="285" y="8"/>
                  </a:lnTo>
                  <a:lnTo>
                    <a:pt x="300" y="0"/>
                  </a:lnTo>
                  <a:lnTo>
                    <a:pt x="316" y="2"/>
                  </a:lnTo>
                  <a:lnTo>
                    <a:pt x="325" y="16"/>
                  </a:lnTo>
                  <a:lnTo>
                    <a:pt x="325" y="35"/>
                  </a:lnTo>
                  <a:lnTo>
                    <a:pt x="333" y="59"/>
                  </a:lnTo>
                  <a:lnTo>
                    <a:pt x="342" y="74"/>
                  </a:lnTo>
                  <a:lnTo>
                    <a:pt x="365" y="71"/>
                  </a:lnTo>
                  <a:lnTo>
                    <a:pt x="402" y="45"/>
                  </a:lnTo>
                  <a:lnTo>
                    <a:pt x="412" y="39"/>
                  </a:lnTo>
                  <a:lnTo>
                    <a:pt x="428" y="49"/>
                  </a:lnTo>
                  <a:lnTo>
                    <a:pt x="462" y="49"/>
                  </a:lnTo>
                  <a:lnTo>
                    <a:pt x="482" y="66"/>
                  </a:lnTo>
                  <a:lnTo>
                    <a:pt x="491" y="95"/>
                  </a:lnTo>
                  <a:lnTo>
                    <a:pt x="523" y="131"/>
                  </a:lnTo>
                  <a:lnTo>
                    <a:pt x="551" y="144"/>
                  </a:lnTo>
                  <a:lnTo>
                    <a:pt x="574" y="150"/>
                  </a:lnTo>
                  <a:lnTo>
                    <a:pt x="597" y="142"/>
                  </a:lnTo>
                  <a:lnTo>
                    <a:pt x="625" y="127"/>
                  </a:lnTo>
                  <a:lnTo>
                    <a:pt x="663" y="116"/>
                  </a:lnTo>
                  <a:lnTo>
                    <a:pt x="711" y="111"/>
                  </a:lnTo>
                  <a:lnTo>
                    <a:pt x="751" y="122"/>
                  </a:lnTo>
                  <a:lnTo>
                    <a:pt x="790" y="150"/>
                  </a:lnTo>
                  <a:lnTo>
                    <a:pt x="801" y="159"/>
                  </a:lnTo>
                  <a:lnTo>
                    <a:pt x="813" y="241"/>
                  </a:lnTo>
                  <a:lnTo>
                    <a:pt x="834" y="332"/>
                  </a:lnTo>
                  <a:lnTo>
                    <a:pt x="821" y="369"/>
                  </a:lnTo>
                  <a:lnTo>
                    <a:pt x="788" y="423"/>
                  </a:lnTo>
                  <a:lnTo>
                    <a:pt x="761" y="503"/>
                  </a:lnTo>
                  <a:lnTo>
                    <a:pt x="741" y="566"/>
                  </a:lnTo>
                  <a:lnTo>
                    <a:pt x="748" y="611"/>
                  </a:lnTo>
                  <a:lnTo>
                    <a:pt x="763" y="659"/>
                  </a:lnTo>
                  <a:lnTo>
                    <a:pt x="799" y="731"/>
                  </a:lnTo>
                  <a:lnTo>
                    <a:pt x="803" y="778"/>
                  </a:lnTo>
                  <a:lnTo>
                    <a:pt x="796" y="764"/>
                  </a:lnTo>
                  <a:lnTo>
                    <a:pt x="777" y="752"/>
                  </a:lnTo>
                  <a:lnTo>
                    <a:pt x="764" y="753"/>
                  </a:lnTo>
                  <a:lnTo>
                    <a:pt x="755" y="768"/>
                  </a:lnTo>
                  <a:lnTo>
                    <a:pt x="749" y="771"/>
                  </a:lnTo>
                  <a:lnTo>
                    <a:pt x="719" y="770"/>
                  </a:lnTo>
                  <a:lnTo>
                    <a:pt x="675" y="759"/>
                  </a:lnTo>
                  <a:lnTo>
                    <a:pt x="637" y="754"/>
                  </a:lnTo>
                  <a:lnTo>
                    <a:pt x="490" y="757"/>
                  </a:lnTo>
                  <a:lnTo>
                    <a:pt x="410" y="773"/>
                  </a:lnTo>
                  <a:lnTo>
                    <a:pt x="374" y="785"/>
                  </a:lnTo>
                  <a:lnTo>
                    <a:pt x="308" y="808"/>
                  </a:lnTo>
                  <a:lnTo>
                    <a:pt x="199" y="858"/>
                  </a:lnTo>
                  <a:lnTo>
                    <a:pt x="155" y="884"/>
                  </a:lnTo>
                  <a:lnTo>
                    <a:pt x="139" y="884"/>
                  </a:lnTo>
                  <a:lnTo>
                    <a:pt x="135" y="881"/>
                  </a:lnTo>
                  <a:close/>
                </a:path>
              </a:pathLst>
            </a:custGeom>
            <a:solidFill>
              <a:srgbClr val="FFFF99"/>
            </a:solidFill>
            <a:ln w="1651">
              <a:solidFill>
                <a:srgbClr val="808080"/>
              </a:solidFill>
              <a:round/>
              <a:headEnd/>
              <a:tailEnd/>
            </a:ln>
          </p:spPr>
          <p:txBody>
            <a:bodyPr/>
            <a:lstStyle/>
            <a:p>
              <a:endParaRPr lang="fr-FR"/>
            </a:p>
          </p:txBody>
        </p:sp>
        <p:sp>
          <p:nvSpPr>
            <p:cNvPr id="27688" name="Freeform 30" descr="40%">
              <a:extLst>
                <a:ext uri="{FF2B5EF4-FFF2-40B4-BE49-F238E27FC236}">
                  <a16:creationId xmlns:a16="http://schemas.microsoft.com/office/drawing/2014/main" id="{1D3FC94A-BE8B-42D5-25C0-449440CCAB8D}"/>
                </a:ext>
              </a:extLst>
            </p:cNvPr>
            <p:cNvSpPr>
              <a:spLocks/>
            </p:cNvSpPr>
            <p:nvPr/>
          </p:nvSpPr>
          <p:spPr bwMode="auto">
            <a:xfrm>
              <a:off x="3120" y="2976"/>
              <a:ext cx="251" cy="703"/>
            </a:xfrm>
            <a:custGeom>
              <a:avLst/>
              <a:gdLst>
                <a:gd name="T0" fmla="*/ 15 w 251"/>
                <a:gd name="T1" fmla="*/ 0 h 703"/>
                <a:gd name="T2" fmla="*/ 78 w 251"/>
                <a:gd name="T3" fmla="*/ 11 h 703"/>
                <a:gd name="T4" fmla="*/ 117 w 251"/>
                <a:gd name="T5" fmla="*/ 21 h 703"/>
                <a:gd name="T6" fmla="*/ 135 w 251"/>
                <a:gd name="T7" fmla="*/ 23 h 703"/>
                <a:gd name="T8" fmla="*/ 132 w 251"/>
                <a:gd name="T9" fmla="*/ 50 h 703"/>
                <a:gd name="T10" fmla="*/ 123 w 251"/>
                <a:gd name="T11" fmla="*/ 88 h 703"/>
                <a:gd name="T12" fmla="*/ 134 w 251"/>
                <a:gd name="T13" fmla="*/ 113 h 703"/>
                <a:gd name="T14" fmla="*/ 163 w 251"/>
                <a:gd name="T15" fmla="*/ 132 h 703"/>
                <a:gd name="T16" fmla="*/ 189 w 251"/>
                <a:gd name="T17" fmla="*/ 153 h 703"/>
                <a:gd name="T18" fmla="*/ 200 w 251"/>
                <a:gd name="T19" fmla="*/ 196 h 703"/>
                <a:gd name="T20" fmla="*/ 227 w 251"/>
                <a:gd name="T21" fmla="*/ 279 h 703"/>
                <a:gd name="T22" fmla="*/ 227 w 251"/>
                <a:gd name="T23" fmla="*/ 316 h 703"/>
                <a:gd name="T24" fmla="*/ 229 w 251"/>
                <a:gd name="T25" fmla="*/ 350 h 703"/>
                <a:gd name="T26" fmla="*/ 229 w 251"/>
                <a:gd name="T27" fmla="*/ 403 h 703"/>
                <a:gd name="T28" fmla="*/ 237 w 251"/>
                <a:gd name="T29" fmla="*/ 466 h 703"/>
                <a:gd name="T30" fmla="*/ 239 w 251"/>
                <a:gd name="T31" fmla="*/ 499 h 703"/>
                <a:gd name="T32" fmla="*/ 238 w 251"/>
                <a:gd name="T33" fmla="*/ 552 h 703"/>
                <a:gd name="T34" fmla="*/ 227 w 251"/>
                <a:gd name="T35" fmla="*/ 596 h 703"/>
                <a:gd name="T36" fmla="*/ 244 w 251"/>
                <a:gd name="T37" fmla="*/ 664 h 703"/>
                <a:gd name="T38" fmla="*/ 251 w 251"/>
                <a:gd name="T39" fmla="*/ 677 h 703"/>
                <a:gd name="T40" fmla="*/ 223 w 251"/>
                <a:gd name="T41" fmla="*/ 679 h 703"/>
                <a:gd name="T42" fmla="*/ 193 w 251"/>
                <a:gd name="T43" fmla="*/ 686 h 703"/>
                <a:gd name="T44" fmla="*/ 170 w 251"/>
                <a:gd name="T45" fmla="*/ 700 h 703"/>
                <a:gd name="T46" fmla="*/ 169 w 251"/>
                <a:gd name="T47" fmla="*/ 703 h 703"/>
                <a:gd name="T48" fmla="*/ 122 w 251"/>
                <a:gd name="T49" fmla="*/ 665 h 703"/>
                <a:gd name="T50" fmla="*/ 92 w 251"/>
                <a:gd name="T51" fmla="*/ 628 h 703"/>
                <a:gd name="T52" fmla="*/ 81 w 251"/>
                <a:gd name="T53" fmla="*/ 598 h 703"/>
                <a:gd name="T54" fmla="*/ 80 w 251"/>
                <a:gd name="T55" fmla="*/ 563 h 703"/>
                <a:gd name="T56" fmla="*/ 81 w 251"/>
                <a:gd name="T57" fmla="*/ 517 h 703"/>
                <a:gd name="T58" fmla="*/ 80 w 251"/>
                <a:gd name="T59" fmla="*/ 435 h 703"/>
                <a:gd name="T60" fmla="*/ 91 w 251"/>
                <a:gd name="T61" fmla="*/ 411 h 703"/>
                <a:gd name="T62" fmla="*/ 109 w 251"/>
                <a:gd name="T63" fmla="*/ 395 h 703"/>
                <a:gd name="T64" fmla="*/ 106 w 251"/>
                <a:gd name="T65" fmla="*/ 386 h 703"/>
                <a:gd name="T66" fmla="*/ 75 w 251"/>
                <a:gd name="T67" fmla="*/ 336 h 703"/>
                <a:gd name="T68" fmla="*/ 64 w 251"/>
                <a:gd name="T69" fmla="*/ 299 h 703"/>
                <a:gd name="T70" fmla="*/ 47 w 251"/>
                <a:gd name="T71" fmla="*/ 228 h 703"/>
                <a:gd name="T72" fmla="*/ 46 w 251"/>
                <a:gd name="T73" fmla="*/ 202 h 703"/>
                <a:gd name="T74" fmla="*/ 58 w 251"/>
                <a:gd name="T75" fmla="*/ 157 h 703"/>
                <a:gd name="T76" fmla="*/ 42 w 251"/>
                <a:gd name="T77" fmla="*/ 129 h 703"/>
                <a:gd name="T78" fmla="*/ 3 w 251"/>
                <a:gd name="T79" fmla="*/ 70 h 703"/>
                <a:gd name="T80" fmla="*/ 0 w 251"/>
                <a:gd name="T81" fmla="*/ 54 h 703"/>
                <a:gd name="T82" fmla="*/ 15 w 251"/>
                <a:gd name="T83" fmla="*/ 0 h 7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1"/>
                <a:gd name="T127" fmla="*/ 0 h 703"/>
                <a:gd name="T128" fmla="*/ 251 w 251"/>
                <a:gd name="T129" fmla="*/ 703 h 70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1" h="703">
                  <a:moveTo>
                    <a:pt x="15" y="0"/>
                  </a:moveTo>
                  <a:lnTo>
                    <a:pt x="78" y="11"/>
                  </a:lnTo>
                  <a:lnTo>
                    <a:pt x="117" y="21"/>
                  </a:lnTo>
                  <a:lnTo>
                    <a:pt x="135" y="23"/>
                  </a:lnTo>
                  <a:lnTo>
                    <a:pt x="132" y="50"/>
                  </a:lnTo>
                  <a:lnTo>
                    <a:pt x="123" y="88"/>
                  </a:lnTo>
                  <a:lnTo>
                    <a:pt x="134" y="113"/>
                  </a:lnTo>
                  <a:lnTo>
                    <a:pt x="163" y="132"/>
                  </a:lnTo>
                  <a:lnTo>
                    <a:pt x="189" y="153"/>
                  </a:lnTo>
                  <a:lnTo>
                    <a:pt x="200" y="196"/>
                  </a:lnTo>
                  <a:lnTo>
                    <a:pt x="227" y="279"/>
                  </a:lnTo>
                  <a:lnTo>
                    <a:pt x="227" y="316"/>
                  </a:lnTo>
                  <a:lnTo>
                    <a:pt x="229" y="350"/>
                  </a:lnTo>
                  <a:lnTo>
                    <a:pt x="229" y="403"/>
                  </a:lnTo>
                  <a:lnTo>
                    <a:pt x="237" y="466"/>
                  </a:lnTo>
                  <a:lnTo>
                    <a:pt x="239" y="499"/>
                  </a:lnTo>
                  <a:lnTo>
                    <a:pt x="238" y="552"/>
                  </a:lnTo>
                  <a:lnTo>
                    <a:pt x="227" y="596"/>
                  </a:lnTo>
                  <a:lnTo>
                    <a:pt x="244" y="664"/>
                  </a:lnTo>
                  <a:lnTo>
                    <a:pt x="251" y="677"/>
                  </a:lnTo>
                  <a:lnTo>
                    <a:pt x="223" y="679"/>
                  </a:lnTo>
                  <a:lnTo>
                    <a:pt x="193" y="686"/>
                  </a:lnTo>
                  <a:lnTo>
                    <a:pt x="170" y="700"/>
                  </a:lnTo>
                  <a:lnTo>
                    <a:pt x="169" y="703"/>
                  </a:lnTo>
                  <a:lnTo>
                    <a:pt x="122" y="665"/>
                  </a:lnTo>
                  <a:lnTo>
                    <a:pt x="92" y="628"/>
                  </a:lnTo>
                  <a:lnTo>
                    <a:pt x="81" y="598"/>
                  </a:lnTo>
                  <a:lnTo>
                    <a:pt x="80" y="563"/>
                  </a:lnTo>
                  <a:lnTo>
                    <a:pt x="81" y="517"/>
                  </a:lnTo>
                  <a:lnTo>
                    <a:pt x="80" y="435"/>
                  </a:lnTo>
                  <a:lnTo>
                    <a:pt x="91" y="411"/>
                  </a:lnTo>
                  <a:lnTo>
                    <a:pt x="109" y="395"/>
                  </a:lnTo>
                  <a:lnTo>
                    <a:pt x="106" y="386"/>
                  </a:lnTo>
                  <a:lnTo>
                    <a:pt x="75" y="336"/>
                  </a:lnTo>
                  <a:lnTo>
                    <a:pt x="64" y="299"/>
                  </a:lnTo>
                  <a:lnTo>
                    <a:pt x="47" y="228"/>
                  </a:lnTo>
                  <a:lnTo>
                    <a:pt x="46" y="202"/>
                  </a:lnTo>
                  <a:lnTo>
                    <a:pt x="58" y="157"/>
                  </a:lnTo>
                  <a:lnTo>
                    <a:pt x="42" y="129"/>
                  </a:lnTo>
                  <a:lnTo>
                    <a:pt x="3" y="70"/>
                  </a:lnTo>
                  <a:lnTo>
                    <a:pt x="0" y="54"/>
                  </a:lnTo>
                  <a:lnTo>
                    <a:pt x="15" y="0"/>
                  </a:lnTo>
                  <a:close/>
                </a:path>
              </a:pathLst>
            </a:custGeom>
            <a:blipFill dpi="0" rotWithShape="0">
              <a:blip r:embed="rId8"/>
              <a:srcRect/>
              <a:tile tx="0" ty="0" sx="100000" sy="100000" flip="none" algn="tl"/>
            </a:blipFill>
            <a:ln w="1651">
              <a:solidFill>
                <a:srgbClr val="808080"/>
              </a:solidFill>
              <a:round/>
              <a:headEnd/>
              <a:tailEnd/>
            </a:ln>
          </p:spPr>
          <p:txBody>
            <a:bodyPr/>
            <a:lstStyle/>
            <a:p>
              <a:endParaRPr lang="fr-FR"/>
            </a:p>
          </p:txBody>
        </p:sp>
        <p:sp>
          <p:nvSpPr>
            <p:cNvPr id="27689" name="Text Box 31">
              <a:extLst>
                <a:ext uri="{FF2B5EF4-FFF2-40B4-BE49-F238E27FC236}">
                  <a16:creationId xmlns:a16="http://schemas.microsoft.com/office/drawing/2014/main" id="{E38A27F0-2278-BA31-90E9-6C52612BDF10}"/>
                </a:ext>
              </a:extLst>
            </p:cNvPr>
            <p:cNvSpPr txBox="1">
              <a:spLocks noChangeAspect="1" noChangeArrowheads="1"/>
            </p:cNvSpPr>
            <p:nvPr/>
          </p:nvSpPr>
          <p:spPr bwMode="auto">
            <a:xfrm>
              <a:off x="3120" y="3216"/>
              <a:ext cx="43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TOGO</a:t>
              </a:r>
            </a:p>
          </p:txBody>
        </p:sp>
        <p:sp>
          <p:nvSpPr>
            <p:cNvPr id="27690" name="Text Box 32">
              <a:extLst>
                <a:ext uri="{FF2B5EF4-FFF2-40B4-BE49-F238E27FC236}">
                  <a16:creationId xmlns:a16="http://schemas.microsoft.com/office/drawing/2014/main" id="{8C2BB94F-EE0B-E8E6-6925-D31F0F39292C}"/>
                </a:ext>
              </a:extLst>
            </p:cNvPr>
            <p:cNvSpPr txBox="1">
              <a:spLocks noChangeAspect="1" noChangeArrowheads="1"/>
            </p:cNvSpPr>
            <p:nvPr/>
          </p:nvSpPr>
          <p:spPr bwMode="auto">
            <a:xfrm>
              <a:off x="2688" y="3408"/>
              <a:ext cx="57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GHANA</a:t>
              </a:r>
            </a:p>
          </p:txBody>
        </p:sp>
        <p:sp>
          <p:nvSpPr>
            <p:cNvPr id="27691" name="Text Box 33">
              <a:extLst>
                <a:ext uri="{FF2B5EF4-FFF2-40B4-BE49-F238E27FC236}">
                  <a16:creationId xmlns:a16="http://schemas.microsoft.com/office/drawing/2014/main" id="{A68CDFF8-C580-1253-C91B-134A96746DF9}"/>
                </a:ext>
              </a:extLst>
            </p:cNvPr>
            <p:cNvSpPr txBox="1">
              <a:spLocks noChangeAspect="1" noChangeArrowheads="1"/>
            </p:cNvSpPr>
            <p:nvPr/>
          </p:nvSpPr>
          <p:spPr bwMode="auto">
            <a:xfrm>
              <a:off x="1968" y="3216"/>
              <a:ext cx="84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CÔTE</a:t>
              </a:r>
              <a:br>
                <a:rPr lang="en-GB" altLang="fr-FR" sz="1400" b="1" i="1">
                  <a:solidFill>
                    <a:schemeClr val="tx1"/>
                  </a:solidFill>
                  <a:latin typeface="Times New Roman" panose="02020603050405020304" pitchFamily="18" charset="0"/>
                  <a:cs typeface="Times New Roman" panose="02020603050405020304" pitchFamily="18" charset="0"/>
                </a:rPr>
              </a:br>
              <a:r>
                <a:rPr lang="en-GB" altLang="fr-FR" sz="1400" b="1" i="1">
                  <a:solidFill>
                    <a:schemeClr val="tx1"/>
                  </a:solidFill>
                  <a:latin typeface="Times New Roman" panose="02020603050405020304" pitchFamily="18" charset="0"/>
                  <a:cs typeface="Times New Roman" panose="02020603050405020304" pitchFamily="18" charset="0"/>
                </a:rPr>
                <a:t>D’IVOIRE</a:t>
              </a:r>
            </a:p>
          </p:txBody>
        </p:sp>
        <p:sp>
          <p:nvSpPr>
            <p:cNvPr id="27692" name="Rectangle 34">
              <a:extLst>
                <a:ext uri="{FF2B5EF4-FFF2-40B4-BE49-F238E27FC236}">
                  <a16:creationId xmlns:a16="http://schemas.microsoft.com/office/drawing/2014/main" id="{85563432-F3CF-D716-D846-070B48A48B9F}"/>
                </a:ext>
              </a:extLst>
            </p:cNvPr>
            <p:cNvSpPr>
              <a:spLocks noChangeAspect="1" noChangeArrowheads="1"/>
            </p:cNvSpPr>
            <p:nvPr/>
          </p:nvSpPr>
          <p:spPr bwMode="auto">
            <a:xfrm>
              <a:off x="2400" y="2736"/>
              <a:ext cx="93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BURKINA FASO</a:t>
              </a:r>
            </a:p>
          </p:txBody>
        </p:sp>
        <p:sp>
          <p:nvSpPr>
            <p:cNvPr id="27693" name="Text Box 35">
              <a:extLst>
                <a:ext uri="{FF2B5EF4-FFF2-40B4-BE49-F238E27FC236}">
                  <a16:creationId xmlns:a16="http://schemas.microsoft.com/office/drawing/2014/main" id="{4C589B93-3AC1-30B2-4FC4-4F750EC4BDC3}"/>
                </a:ext>
              </a:extLst>
            </p:cNvPr>
            <p:cNvSpPr txBox="1">
              <a:spLocks noChangeAspect="1" noChangeArrowheads="1"/>
            </p:cNvSpPr>
            <p:nvPr/>
          </p:nvSpPr>
          <p:spPr bwMode="auto">
            <a:xfrm>
              <a:off x="3168" y="3024"/>
              <a:ext cx="62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GB" altLang="fr-FR" sz="1400" b="1" i="1">
                  <a:solidFill>
                    <a:schemeClr val="tx1"/>
                  </a:solidFill>
                  <a:latin typeface="Times New Roman" panose="02020603050405020304" pitchFamily="18" charset="0"/>
                  <a:cs typeface="Times New Roman" panose="02020603050405020304" pitchFamily="18" charset="0"/>
                </a:rPr>
                <a:t>BENIN</a:t>
              </a:r>
            </a:p>
          </p:txBody>
        </p:sp>
      </p:grpSp>
      <p:sp>
        <p:nvSpPr>
          <p:cNvPr id="464933" name="Freeform 37">
            <a:extLst>
              <a:ext uri="{FF2B5EF4-FFF2-40B4-BE49-F238E27FC236}">
                <a16:creationId xmlns:a16="http://schemas.microsoft.com/office/drawing/2014/main" id="{B6D4C9AA-11A2-E655-55A8-F8FEE5D7062D}"/>
              </a:ext>
            </a:extLst>
          </p:cNvPr>
          <p:cNvSpPr>
            <a:spLocks/>
          </p:cNvSpPr>
          <p:nvPr/>
        </p:nvSpPr>
        <p:spPr bwMode="auto">
          <a:xfrm>
            <a:off x="5738813" y="5397501"/>
            <a:ext cx="2381250" cy="606425"/>
          </a:xfrm>
          <a:custGeom>
            <a:avLst/>
            <a:gdLst>
              <a:gd name="T0" fmla="*/ 2147483646 w 1545"/>
              <a:gd name="T1" fmla="*/ 0 h 382"/>
              <a:gd name="T2" fmla="*/ 2147483646 w 1545"/>
              <a:gd name="T3" fmla="*/ 2147483646 h 382"/>
              <a:gd name="T4" fmla="*/ 2147483646 w 1545"/>
              <a:gd name="T5" fmla="*/ 2147483646 h 382"/>
              <a:gd name="T6" fmla="*/ 2147483646 w 1545"/>
              <a:gd name="T7" fmla="*/ 2147483646 h 382"/>
              <a:gd name="T8" fmla="*/ 2147483646 w 1545"/>
              <a:gd name="T9" fmla="*/ 2147483646 h 382"/>
              <a:gd name="T10" fmla="*/ 2147483646 w 1545"/>
              <a:gd name="T11" fmla="*/ 2147483646 h 382"/>
              <a:gd name="T12" fmla="*/ 0 w 1545"/>
              <a:gd name="T13" fmla="*/ 2147483646 h 382"/>
              <a:gd name="T14" fmla="*/ 0 60000 65536"/>
              <a:gd name="T15" fmla="*/ 0 60000 65536"/>
              <a:gd name="T16" fmla="*/ 0 60000 65536"/>
              <a:gd name="T17" fmla="*/ 0 60000 65536"/>
              <a:gd name="T18" fmla="*/ 0 60000 65536"/>
              <a:gd name="T19" fmla="*/ 0 60000 65536"/>
              <a:gd name="T20" fmla="*/ 0 60000 65536"/>
              <a:gd name="T21" fmla="*/ 0 w 1545"/>
              <a:gd name="T22" fmla="*/ 0 h 382"/>
              <a:gd name="T23" fmla="*/ 1545 w 1545"/>
              <a:gd name="T24" fmla="*/ 382 h 3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45" h="382">
                <a:moveTo>
                  <a:pt x="1545" y="0"/>
                </a:moveTo>
                <a:cubicBezTo>
                  <a:pt x="1433" y="19"/>
                  <a:pt x="949" y="50"/>
                  <a:pt x="872" y="113"/>
                </a:cubicBezTo>
                <a:cubicBezTo>
                  <a:pt x="795" y="176"/>
                  <a:pt x="1081" y="372"/>
                  <a:pt x="1080" y="377"/>
                </a:cubicBezTo>
                <a:cubicBezTo>
                  <a:pt x="1079" y="382"/>
                  <a:pt x="982" y="171"/>
                  <a:pt x="863" y="141"/>
                </a:cubicBezTo>
                <a:cubicBezTo>
                  <a:pt x="744" y="111"/>
                  <a:pt x="482" y="184"/>
                  <a:pt x="363" y="195"/>
                </a:cubicBezTo>
                <a:cubicBezTo>
                  <a:pt x="244" y="206"/>
                  <a:pt x="206" y="217"/>
                  <a:pt x="146" y="209"/>
                </a:cubicBezTo>
                <a:cubicBezTo>
                  <a:pt x="86" y="200"/>
                  <a:pt x="30" y="161"/>
                  <a:pt x="0" y="147"/>
                </a:cubicBezTo>
              </a:path>
            </a:pathLst>
          </a:custGeom>
          <a:noFill/>
          <a:ln w="82550">
            <a:solidFill>
              <a:srgbClr val="993366"/>
            </a:solidFill>
            <a:round/>
            <a:headEnd type="triangle" w="med" len="me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464936" name="Freeform 40">
            <a:extLst>
              <a:ext uri="{FF2B5EF4-FFF2-40B4-BE49-F238E27FC236}">
                <a16:creationId xmlns:a16="http://schemas.microsoft.com/office/drawing/2014/main" id="{3034C25C-7425-8D35-5291-C58ACBD6655D}"/>
              </a:ext>
            </a:extLst>
          </p:cNvPr>
          <p:cNvSpPr>
            <a:spLocks/>
          </p:cNvSpPr>
          <p:nvPr/>
        </p:nvSpPr>
        <p:spPr bwMode="auto">
          <a:xfrm>
            <a:off x="2847976" y="4330700"/>
            <a:ext cx="2784475" cy="1430338"/>
          </a:xfrm>
          <a:custGeom>
            <a:avLst/>
            <a:gdLst>
              <a:gd name="T0" fmla="*/ 2147483646 w 1807"/>
              <a:gd name="T1" fmla="*/ 2147483646 h 901"/>
              <a:gd name="T2" fmla="*/ 2147483646 w 1807"/>
              <a:gd name="T3" fmla="*/ 2147483646 h 901"/>
              <a:gd name="T4" fmla="*/ 0 w 1807"/>
              <a:gd name="T5" fmla="*/ 2147483646 h 901"/>
              <a:gd name="T6" fmla="*/ 2147483646 w 1807"/>
              <a:gd name="T7" fmla="*/ 2147483646 h 901"/>
              <a:gd name="T8" fmla="*/ 2147483646 w 1807"/>
              <a:gd name="T9" fmla="*/ 2147483646 h 901"/>
              <a:gd name="T10" fmla="*/ 2147483646 w 1807"/>
              <a:gd name="T11" fmla="*/ 2147483646 h 901"/>
              <a:gd name="T12" fmla="*/ 2147483646 w 1807"/>
              <a:gd name="T13" fmla="*/ 2147483646 h 901"/>
              <a:gd name="T14" fmla="*/ 2147483646 w 1807"/>
              <a:gd name="T15" fmla="*/ 2147483646 h 901"/>
              <a:gd name="T16" fmla="*/ 2147483646 w 1807"/>
              <a:gd name="T17" fmla="*/ 0 h 9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07"/>
              <a:gd name="T28" fmla="*/ 0 h 901"/>
              <a:gd name="T29" fmla="*/ 1807 w 1807"/>
              <a:gd name="T30" fmla="*/ 901 h 90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07" h="901">
                <a:moveTo>
                  <a:pt x="1807" y="880"/>
                </a:moveTo>
                <a:cubicBezTo>
                  <a:pt x="1679" y="864"/>
                  <a:pt x="1340" y="782"/>
                  <a:pt x="1039" y="785"/>
                </a:cubicBezTo>
                <a:cubicBezTo>
                  <a:pt x="738" y="788"/>
                  <a:pt x="0" y="895"/>
                  <a:pt x="0" y="898"/>
                </a:cubicBezTo>
                <a:cubicBezTo>
                  <a:pt x="0" y="901"/>
                  <a:pt x="914" y="849"/>
                  <a:pt x="1039" y="766"/>
                </a:cubicBezTo>
                <a:cubicBezTo>
                  <a:pt x="1164" y="683"/>
                  <a:pt x="799" y="486"/>
                  <a:pt x="751" y="399"/>
                </a:cubicBezTo>
                <a:cubicBezTo>
                  <a:pt x="703" y="312"/>
                  <a:pt x="758" y="296"/>
                  <a:pt x="751" y="247"/>
                </a:cubicBezTo>
                <a:cubicBezTo>
                  <a:pt x="744" y="198"/>
                  <a:pt x="711" y="135"/>
                  <a:pt x="711" y="103"/>
                </a:cubicBezTo>
                <a:cubicBezTo>
                  <a:pt x="711" y="71"/>
                  <a:pt x="742" y="72"/>
                  <a:pt x="751" y="55"/>
                </a:cubicBezTo>
                <a:cubicBezTo>
                  <a:pt x="760" y="38"/>
                  <a:pt x="762" y="11"/>
                  <a:pt x="765" y="0"/>
                </a:cubicBezTo>
              </a:path>
            </a:pathLst>
          </a:custGeom>
          <a:noFill/>
          <a:ln w="82550">
            <a:solidFill>
              <a:srgbClr val="0000FF"/>
            </a:solidFill>
            <a:round/>
            <a:headEnd type="triangle" w="med" len="me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464937" name="Freeform 41">
            <a:extLst>
              <a:ext uri="{FF2B5EF4-FFF2-40B4-BE49-F238E27FC236}">
                <a16:creationId xmlns:a16="http://schemas.microsoft.com/office/drawing/2014/main" id="{114B5D92-2BD3-A060-A2AD-8A76D7BD65B5}"/>
              </a:ext>
            </a:extLst>
          </p:cNvPr>
          <p:cNvSpPr>
            <a:spLocks/>
          </p:cNvSpPr>
          <p:nvPr/>
        </p:nvSpPr>
        <p:spPr bwMode="auto">
          <a:xfrm>
            <a:off x="2417764" y="3365500"/>
            <a:ext cx="2636837" cy="1169988"/>
          </a:xfrm>
          <a:custGeom>
            <a:avLst/>
            <a:gdLst>
              <a:gd name="T0" fmla="*/ 2147483646 w 1711"/>
              <a:gd name="T1" fmla="*/ 2147483646 h 737"/>
              <a:gd name="T2" fmla="*/ 2147483646 w 1711"/>
              <a:gd name="T3" fmla="*/ 2147483646 h 737"/>
              <a:gd name="T4" fmla="*/ 2147483646 w 1711"/>
              <a:gd name="T5" fmla="*/ 2147483646 h 737"/>
              <a:gd name="T6" fmla="*/ 2147483646 w 1711"/>
              <a:gd name="T7" fmla="*/ 2147483646 h 737"/>
              <a:gd name="T8" fmla="*/ 2147483646 w 1711"/>
              <a:gd name="T9" fmla="*/ 2147483646 h 737"/>
              <a:gd name="T10" fmla="*/ 2147483646 w 1711"/>
              <a:gd name="T11" fmla="*/ 2147483646 h 737"/>
              <a:gd name="T12" fmla="*/ 2147483646 w 1711"/>
              <a:gd name="T13" fmla="*/ 2147483646 h 737"/>
              <a:gd name="T14" fmla="*/ 2147483646 w 1711"/>
              <a:gd name="T15" fmla="*/ 2147483646 h 737"/>
              <a:gd name="T16" fmla="*/ 2147483646 w 1711"/>
              <a:gd name="T17" fmla="*/ 2147483646 h 737"/>
              <a:gd name="T18" fmla="*/ 2147483646 w 1711"/>
              <a:gd name="T19" fmla="*/ 2147483646 h 737"/>
              <a:gd name="T20" fmla="*/ 2147483646 w 1711"/>
              <a:gd name="T21" fmla="*/ 0 h 737"/>
              <a:gd name="T22" fmla="*/ 2147483646 w 1711"/>
              <a:gd name="T23" fmla="*/ 2147483646 h 7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11"/>
              <a:gd name="T37" fmla="*/ 0 h 737"/>
              <a:gd name="T38" fmla="*/ 1711 w 1711"/>
              <a:gd name="T39" fmla="*/ 737 h 7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11" h="737">
                <a:moveTo>
                  <a:pt x="1524" y="96"/>
                </a:moveTo>
                <a:cubicBezTo>
                  <a:pt x="1540" y="163"/>
                  <a:pt x="1711" y="425"/>
                  <a:pt x="1628" y="501"/>
                </a:cubicBezTo>
                <a:cubicBezTo>
                  <a:pt x="1545" y="577"/>
                  <a:pt x="1163" y="550"/>
                  <a:pt x="1025" y="552"/>
                </a:cubicBezTo>
                <a:cubicBezTo>
                  <a:pt x="887" y="554"/>
                  <a:pt x="969" y="484"/>
                  <a:pt x="799" y="514"/>
                </a:cubicBezTo>
                <a:cubicBezTo>
                  <a:pt x="629" y="544"/>
                  <a:pt x="10" y="737"/>
                  <a:pt x="5" y="732"/>
                </a:cubicBezTo>
                <a:cubicBezTo>
                  <a:pt x="0" y="727"/>
                  <a:pt x="672" y="567"/>
                  <a:pt x="770" y="486"/>
                </a:cubicBezTo>
                <a:cubicBezTo>
                  <a:pt x="868" y="405"/>
                  <a:pt x="628" y="298"/>
                  <a:pt x="596" y="248"/>
                </a:cubicBezTo>
                <a:cubicBezTo>
                  <a:pt x="564" y="198"/>
                  <a:pt x="588" y="212"/>
                  <a:pt x="580" y="184"/>
                </a:cubicBezTo>
                <a:cubicBezTo>
                  <a:pt x="572" y="156"/>
                  <a:pt x="551" y="99"/>
                  <a:pt x="548" y="80"/>
                </a:cubicBezTo>
                <a:cubicBezTo>
                  <a:pt x="545" y="61"/>
                  <a:pt x="571" y="85"/>
                  <a:pt x="564" y="72"/>
                </a:cubicBezTo>
                <a:cubicBezTo>
                  <a:pt x="557" y="59"/>
                  <a:pt x="349" y="0"/>
                  <a:pt x="508" y="0"/>
                </a:cubicBezTo>
                <a:cubicBezTo>
                  <a:pt x="667" y="0"/>
                  <a:pt x="1306" y="57"/>
                  <a:pt x="1516" y="72"/>
                </a:cubicBezTo>
              </a:path>
            </a:pathLst>
          </a:custGeom>
          <a:noFill/>
          <a:ln w="82550">
            <a:solidFill>
              <a:srgbClr val="FF6600"/>
            </a:solidFill>
            <a:round/>
            <a:headEnd type="triangle" w="med" len="me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7659" name="Text Box 47">
            <a:extLst>
              <a:ext uri="{FF2B5EF4-FFF2-40B4-BE49-F238E27FC236}">
                <a16:creationId xmlns:a16="http://schemas.microsoft.com/office/drawing/2014/main" id="{C1D8237A-7B28-8846-3290-CB16C93C30F0}"/>
              </a:ext>
            </a:extLst>
          </p:cNvPr>
          <p:cNvSpPr txBox="1">
            <a:spLocks noChangeArrowheads="1"/>
          </p:cNvSpPr>
          <p:nvPr/>
        </p:nvSpPr>
        <p:spPr bwMode="auto">
          <a:xfrm>
            <a:off x="1731963" y="358776"/>
            <a:ext cx="23669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2550" algn="ctr">
                <a:solidFill>
                  <a:srgbClr val="000000"/>
                </a:solidFill>
                <a:miter lim="800000"/>
                <a:headEnd/>
                <a:tailEnd type="none" w="med" len="sm"/>
              </a14:hiddenLine>
            </a:ext>
          </a:extLst>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endParaRPr lang="en-GB" altLang="fr-FR">
              <a:solidFill>
                <a:schemeClr val="tx1"/>
              </a:solidFill>
              <a:latin typeface="Arial" panose="020B0604020202020204" pitchFamily="34" charset="0"/>
            </a:endParaRPr>
          </a:p>
        </p:txBody>
      </p:sp>
      <p:sp>
        <p:nvSpPr>
          <p:cNvPr id="27660" name="Rectangle 48">
            <a:extLst>
              <a:ext uri="{FF2B5EF4-FFF2-40B4-BE49-F238E27FC236}">
                <a16:creationId xmlns:a16="http://schemas.microsoft.com/office/drawing/2014/main" id="{052F851B-BE88-6937-56D8-C1C68BA0176F}"/>
              </a:ext>
            </a:extLst>
          </p:cNvPr>
          <p:cNvSpPr>
            <a:spLocks noChangeArrowheads="1"/>
          </p:cNvSpPr>
          <p:nvPr/>
        </p:nvSpPr>
        <p:spPr bwMode="auto">
          <a:xfrm>
            <a:off x="1954213" y="742950"/>
            <a:ext cx="2144712" cy="1716088"/>
          </a:xfrm>
          <a:prstGeom prst="rect">
            <a:avLst/>
          </a:prstGeom>
          <a:solidFill>
            <a:schemeClr val="bg1"/>
          </a:solidFill>
          <a:ln w="9525">
            <a:solidFill>
              <a:schemeClr val="tx1"/>
            </a:solidFill>
            <a:miter lim="800000"/>
            <a:headEnd/>
            <a:tailEnd/>
          </a:ln>
        </p:spPr>
        <p:txBody>
          <a:bodyPr wrap="none"/>
          <a:lstStyle>
            <a:lvl1pPr defTabSz="719138">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defTabSz="719138">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defTabSz="719138">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defTabSz="719138">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defTabSz="719138">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defTabSz="719138"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defTabSz="719138"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defTabSz="719138"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defTabSz="719138"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0"/>
              </a:spcBef>
              <a:buClrTx/>
              <a:buSzTx/>
              <a:buFontTx/>
              <a:buNone/>
            </a:pPr>
            <a:r>
              <a:rPr lang="en-US" altLang="fr-FR" sz="1000">
                <a:solidFill>
                  <a:schemeClr val="tx1"/>
                </a:solidFill>
                <a:latin typeface="Arial" panose="020B0604020202020204" pitchFamily="34" charset="0"/>
              </a:rPr>
              <a:t>  Coastal Backbone </a:t>
            </a:r>
          </a:p>
          <a:p>
            <a:pPr eaLnBrk="1" hangingPunct="1">
              <a:spcBef>
                <a:spcPct val="0"/>
              </a:spcBef>
              <a:buClrTx/>
              <a:buSzTx/>
              <a:buFontTx/>
              <a:buNone/>
            </a:pPr>
            <a:r>
              <a:rPr lang="en-US" altLang="fr-FR" sz="1000">
                <a:solidFill>
                  <a:schemeClr val="tx1"/>
                </a:solidFill>
                <a:latin typeface="Arial" panose="020B0604020202020204" pitchFamily="34" charset="0"/>
              </a:rPr>
              <a:t>	</a:t>
            </a:r>
          </a:p>
          <a:p>
            <a:pPr eaLnBrk="1" hangingPunct="1">
              <a:spcBef>
                <a:spcPct val="0"/>
              </a:spcBef>
              <a:buClrTx/>
              <a:buSzTx/>
              <a:buFontTx/>
              <a:buNone/>
            </a:pPr>
            <a:r>
              <a:rPr lang="en-US" altLang="fr-FR" sz="1000">
                <a:solidFill>
                  <a:schemeClr val="tx1"/>
                </a:solidFill>
                <a:latin typeface="Arial" panose="020B0604020202020204" pitchFamily="34" charset="0"/>
              </a:rPr>
              <a:t>   Inter-zonal hub</a:t>
            </a:r>
          </a:p>
          <a:p>
            <a:pPr eaLnBrk="1" hangingPunct="1">
              <a:spcBef>
                <a:spcPct val="0"/>
              </a:spcBef>
              <a:buClrTx/>
              <a:buSzTx/>
              <a:buFontTx/>
              <a:buNone/>
            </a:pPr>
            <a:endParaRPr lang="en-US" altLang="fr-FR" sz="1000">
              <a:solidFill>
                <a:schemeClr val="tx1"/>
              </a:solidFill>
              <a:latin typeface="Arial" panose="020B0604020202020204" pitchFamily="34" charset="0"/>
            </a:endParaRPr>
          </a:p>
          <a:p>
            <a:pPr eaLnBrk="1" hangingPunct="1">
              <a:spcBef>
                <a:spcPct val="0"/>
              </a:spcBef>
              <a:buClrTx/>
              <a:buSzTx/>
              <a:buFontTx/>
              <a:buNone/>
            </a:pPr>
            <a:r>
              <a:rPr lang="en-US" altLang="fr-FR" sz="1000">
                <a:solidFill>
                  <a:schemeClr val="tx1"/>
                </a:solidFill>
                <a:latin typeface="Arial" panose="020B0604020202020204" pitchFamily="34" charset="0"/>
              </a:rPr>
              <a:t>   North Core</a:t>
            </a:r>
          </a:p>
          <a:p>
            <a:pPr eaLnBrk="1" hangingPunct="1">
              <a:spcBef>
                <a:spcPct val="0"/>
              </a:spcBef>
              <a:buClrTx/>
              <a:buSzTx/>
              <a:buFontTx/>
              <a:buNone/>
            </a:pPr>
            <a:endParaRPr lang="en-US" altLang="fr-FR" sz="1000">
              <a:solidFill>
                <a:schemeClr val="tx1"/>
              </a:solidFill>
              <a:latin typeface="Arial" panose="020B0604020202020204" pitchFamily="34" charset="0"/>
            </a:endParaRPr>
          </a:p>
          <a:p>
            <a:pPr eaLnBrk="1" hangingPunct="1">
              <a:spcBef>
                <a:spcPct val="0"/>
              </a:spcBef>
              <a:buClrTx/>
              <a:buSzTx/>
              <a:buFontTx/>
              <a:buNone/>
            </a:pPr>
            <a:r>
              <a:rPr lang="en-US" altLang="fr-FR" sz="1000">
                <a:solidFill>
                  <a:schemeClr val="tx1"/>
                </a:solidFill>
                <a:latin typeface="Arial" panose="020B0604020202020204" pitchFamily="34" charset="0"/>
              </a:rPr>
              <a:t>   OMVG/OMVS</a:t>
            </a:r>
          </a:p>
          <a:p>
            <a:pPr eaLnBrk="1" hangingPunct="1">
              <a:spcBef>
                <a:spcPct val="0"/>
              </a:spcBef>
              <a:buClrTx/>
              <a:buSzTx/>
              <a:buFontTx/>
              <a:buNone/>
            </a:pPr>
            <a:endParaRPr lang="en-US" altLang="fr-FR" sz="1000">
              <a:solidFill>
                <a:schemeClr val="tx1"/>
              </a:solidFill>
              <a:latin typeface="Arial" panose="020B0604020202020204" pitchFamily="34" charset="0"/>
            </a:endParaRPr>
          </a:p>
          <a:p>
            <a:pPr eaLnBrk="1" hangingPunct="1">
              <a:spcBef>
                <a:spcPct val="0"/>
              </a:spcBef>
              <a:buClrTx/>
              <a:buSzTx/>
              <a:buFontTx/>
              <a:buNone/>
            </a:pPr>
            <a:r>
              <a:rPr lang="en-US" altLang="fr-FR" sz="1000">
                <a:solidFill>
                  <a:schemeClr val="tx1"/>
                </a:solidFill>
                <a:latin typeface="Arial" panose="020B0604020202020204" pitchFamily="34" charset="0"/>
              </a:rPr>
              <a:t>   CLSG Project</a:t>
            </a:r>
          </a:p>
          <a:p>
            <a:pPr eaLnBrk="1" hangingPunct="1">
              <a:spcBef>
                <a:spcPct val="0"/>
              </a:spcBef>
              <a:buClrTx/>
              <a:buSzTx/>
              <a:buFontTx/>
              <a:buNone/>
            </a:pPr>
            <a:endParaRPr lang="en-US" altLang="fr-FR" sz="1000">
              <a:solidFill>
                <a:schemeClr val="tx1"/>
              </a:solidFill>
              <a:latin typeface="Arial" panose="020B0604020202020204" pitchFamily="34" charset="0"/>
            </a:endParaRPr>
          </a:p>
          <a:p>
            <a:pPr eaLnBrk="1" hangingPunct="1">
              <a:spcBef>
                <a:spcPct val="0"/>
              </a:spcBef>
              <a:buClrTx/>
              <a:buSzTx/>
              <a:buFontTx/>
              <a:buNone/>
            </a:pPr>
            <a:endParaRPr lang="en-US" altLang="fr-FR" sz="1000">
              <a:solidFill>
                <a:schemeClr val="tx1"/>
              </a:solidFill>
              <a:latin typeface="Arial" panose="020B0604020202020204" pitchFamily="34" charset="0"/>
            </a:endParaRPr>
          </a:p>
        </p:txBody>
      </p:sp>
      <p:sp>
        <p:nvSpPr>
          <p:cNvPr id="27661" name="Line 49">
            <a:extLst>
              <a:ext uri="{FF2B5EF4-FFF2-40B4-BE49-F238E27FC236}">
                <a16:creationId xmlns:a16="http://schemas.microsoft.com/office/drawing/2014/main" id="{7C34F247-65FA-2A5B-F87E-7A146ED3C63B}"/>
              </a:ext>
            </a:extLst>
          </p:cNvPr>
          <p:cNvSpPr>
            <a:spLocks noChangeShapeType="1"/>
          </p:cNvSpPr>
          <p:nvPr/>
        </p:nvSpPr>
        <p:spPr bwMode="auto">
          <a:xfrm>
            <a:off x="3322639" y="923925"/>
            <a:ext cx="517525" cy="0"/>
          </a:xfrm>
          <a:prstGeom prst="line">
            <a:avLst/>
          </a:prstGeom>
          <a:noFill/>
          <a:ln w="69850">
            <a:solidFill>
              <a:srgbClr val="993366"/>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fr-FR"/>
          </a:p>
        </p:txBody>
      </p:sp>
      <p:sp>
        <p:nvSpPr>
          <p:cNvPr id="27662" name="Line 50">
            <a:extLst>
              <a:ext uri="{FF2B5EF4-FFF2-40B4-BE49-F238E27FC236}">
                <a16:creationId xmlns:a16="http://schemas.microsoft.com/office/drawing/2014/main" id="{8588BF92-F455-5FD7-68D2-4E3E355A207F}"/>
              </a:ext>
            </a:extLst>
          </p:cNvPr>
          <p:cNvSpPr>
            <a:spLocks noChangeShapeType="1"/>
          </p:cNvSpPr>
          <p:nvPr/>
        </p:nvSpPr>
        <p:spPr bwMode="auto">
          <a:xfrm>
            <a:off x="3322639" y="1266825"/>
            <a:ext cx="517525" cy="0"/>
          </a:xfrm>
          <a:prstGeom prst="line">
            <a:avLst/>
          </a:prstGeom>
          <a:noFill/>
          <a:ln w="69850">
            <a:solidFill>
              <a:srgbClr val="969696"/>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fr-FR"/>
          </a:p>
        </p:txBody>
      </p:sp>
      <p:sp>
        <p:nvSpPr>
          <p:cNvPr id="27663" name="Line 51">
            <a:extLst>
              <a:ext uri="{FF2B5EF4-FFF2-40B4-BE49-F238E27FC236}">
                <a16:creationId xmlns:a16="http://schemas.microsoft.com/office/drawing/2014/main" id="{028BD6B8-5F7F-282C-3839-8EBB843901AA}"/>
              </a:ext>
            </a:extLst>
          </p:cNvPr>
          <p:cNvSpPr>
            <a:spLocks noChangeShapeType="1"/>
          </p:cNvSpPr>
          <p:nvPr/>
        </p:nvSpPr>
        <p:spPr bwMode="auto">
          <a:xfrm>
            <a:off x="3322639" y="1577975"/>
            <a:ext cx="517525" cy="0"/>
          </a:xfrm>
          <a:prstGeom prst="line">
            <a:avLst/>
          </a:prstGeom>
          <a:noFill/>
          <a:ln w="69850">
            <a:solidFill>
              <a:schemeClr val="folHlink"/>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fr-FR"/>
          </a:p>
        </p:txBody>
      </p:sp>
      <p:sp>
        <p:nvSpPr>
          <p:cNvPr id="27664" name="Line 52">
            <a:extLst>
              <a:ext uri="{FF2B5EF4-FFF2-40B4-BE49-F238E27FC236}">
                <a16:creationId xmlns:a16="http://schemas.microsoft.com/office/drawing/2014/main" id="{4D85BD86-2B64-E4FA-B179-ED95D3721DB7}"/>
              </a:ext>
            </a:extLst>
          </p:cNvPr>
          <p:cNvSpPr>
            <a:spLocks noChangeShapeType="1"/>
          </p:cNvSpPr>
          <p:nvPr/>
        </p:nvSpPr>
        <p:spPr bwMode="auto">
          <a:xfrm>
            <a:off x="3322639" y="1828800"/>
            <a:ext cx="517525" cy="0"/>
          </a:xfrm>
          <a:prstGeom prst="line">
            <a:avLst/>
          </a:prstGeom>
          <a:noFill/>
          <a:ln w="69850">
            <a:solidFill>
              <a:srgbClr val="FF6600"/>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fr-FR"/>
          </a:p>
        </p:txBody>
      </p:sp>
      <p:sp>
        <p:nvSpPr>
          <p:cNvPr id="27665" name="Line 53">
            <a:extLst>
              <a:ext uri="{FF2B5EF4-FFF2-40B4-BE49-F238E27FC236}">
                <a16:creationId xmlns:a16="http://schemas.microsoft.com/office/drawing/2014/main" id="{4B6EBE94-8CDC-51D0-371D-27AF179C7FFD}"/>
              </a:ext>
            </a:extLst>
          </p:cNvPr>
          <p:cNvSpPr>
            <a:spLocks noChangeShapeType="1"/>
          </p:cNvSpPr>
          <p:nvPr/>
        </p:nvSpPr>
        <p:spPr bwMode="auto">
          <a:xfrm>
            <a:off x="3322639" y="2133600"/>
            <a:ext cx="517525" cy="0"/>
          </a:xfrm>
          <a:prstGeom prst="line">
            <a:avLst/>
          </a:prstGeom>
          <a:noFill/>
          <a:ln w="69850">
            <a:solidFill>
              <a:srgbClr val="0000FF"/>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fr-FR"/>
          </a:p>
        </p:txBody>
      </p:sp>
      <p:sp>
        <p:nvSpPr>
          <p:cNvPr id="464950" name="Text Box 54">
            <a:extLst>
              <a:ext uri="{FF2B5EF4-FFF2-40B4-BE49-F238E27FC236}">
                <a16:creationId xmlns:a16="http://schemas.microsoft.com/office/drawing/2014/main" id="{7530FCB4-6FD9-AAEB-55C8-0C5B29A0DF9C}"/>
              </a:ext>
            </a:extLst>
          </p:cNvPr>
          <p:cNvSpPr txBox="1">
            <a:spLocks noChangeArrowheads="1"/>
          </p:cNvSpPr>
          <p:nvPr/>
        </p:nvSpPr>
        <p:spPr bwMode="auto">
          <a:xfrm>
            <a:off x="7427913" y="6019800"/>
            <a:ext cx="1479550" cy="261938"/>
          </a:xfrm>
          <a:prstGeom prst="rect">
            <a:avLst/>
          </a:prstGeom>
          <a:solidFill>
            <a:srgbClr val="00FFFF"/>
          </a:solidFill>
          <a:ln w="22225" algn="ctr">
            <a:solidFill>
              <a:schemeClr val="tx1"/>
            </a:solidFill>
            <a:miter lim="800000"/>
            <a:headEnd/>
            <a:tailEnd type="none" w="med" len="sm"/>
          </a:ln>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US" altLang="fr-FR" sz="1100" b="1">
                <a:solidFill>
                  <a:schemeClr val="tx1"/>
                </a:solidFill>
                <a:latin typeface="Arial" panose="020B0604020202020204" pitchFamily="34" charset="0"/>
              </a:rPr>
              <a:t>Coastal Backbone</a:t>
            </a:r>
          </a:p>
        </p:txBody>
      </p:sp>
      <p:sp>
        <p:nvSpPr>
          <p:cNvPr id="464957" name="Text Box 61">
            <a:extLst>
              <a:ext uri="{FF2B5EF4-FFF2-40B4-BE49-F238E27FC236}">
                <a16:creationId xmlns:a16="http://schemas.microsoft.com/office/drawing/2014/main" id="{71216998-8C58-7E3E-84F2-19D7ED62C7D9}"/>
              </a:ext>
            </a:extLst>
          </p:cNvPr>
          <p:cNvSpPr txBox="1">
            <a:spLocks noChangeArrowheads="1"/>
          </p:cNvSpPr>
          <p:nvPr/>
        </p:nvSpPr>
        <p:spPr bwMode="auto">
          <a:xfrm>
            <a:off x="7945439" y="914400"/>
            <a:ext cx="1258887" cy="261938"/>
          </a:xfrm>
          <a:prstGeom prst="rect">
            <a:avLst/>
          </a:prstGeom>
          <a:solidFill>
            <a:srgbClr val="00FFFF"/>
          </a:solidFill>
          <a:ln w="22225" algn="ctr">
            <a:solidFill>
              <a:schemeClr val="tx1"/>
            </a:solidFill>
            <a:miter lim="800000"/>
            <a:headEnd/>
            <a:tailEnd type="none" w="med" len="sm"/>
          </a:ln>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US" altLang="fr-FR" sz="1100" b="1">
                <a:solidFill>
                  <a:schemeClr val="tx1"/>
                </a:solidFill>
                <a:latin typeface="Arial" panose="020B0604020202020204" pitchFamily="34" charset="0"/>
              </a:rPr>
              <a:t>Northcore</a:t>
            </a:r>
          </a:p>
        </p:txBody>
      </p:sp>
      <p:grpSp>
        <p:nvGrpSpPr>
          <p:cNvPr id="6" name="Group 63">
            <a:extLst>
              <a:ext uri="{FF2B5EF4-FFF2-40B4-BE49-F238E27FC236}">
                <a16:creationId xmlns:a16="http://schemas.microsoft.com/office/drawing/2014/main" id="{50076DEF-F6A2-E278-0356-EB6849353291}"/>
              </a:ext>
            </a:extLst>
          </p:cNvPr>
          <p:cNvGrpSpPr>
            <a:grpSpLocks/>
          </p:cNvGrpSpPr>
          <p:nvPr/>
        </p:nvGrpSpPr>
        <p:grpSpPr bwMode="auto">
          <a:xfrm>
            <a:off x="6835776" y="1544638"/>
            <a:ext cx="1939925" cy="3065462"/>
            <a:chOff x="3447" y="973"/>
            <a:chExt cx="1258" cy="1931"/>
          </a:xfrm>
        </p:grpSpPr>
        <p:grpSp>
          <p:nvGrpSpPr>
            <p:cNvPr id="27680" name="Group 58">
              <a:extLst>
                <a:ext uri="{FF2B5EF4-FFF2-40B4-BE49-F238E27FC236}">
                  <a16:creationId xmlns:a16="http://schemas.microsoft.com/office/drawing/2014/main" id="{A7DB06FA-3353-B8B6-1341-6C156BDD3EC8}"/>
                </a:ext>
              </a:extLst>
            </p:cNvPr>
            <p:cNvGrpSpPr>
              <a:grpSpLocks/>
            </p:cNvGrpSpPr>
            <p:nvPr/>
          </p:nvGrpSpPr>
          <p:grpSpPr bwMode="auto">
            <a:xfrm>
              <a:off x="3447" y="2304"/>
              <a:ext cx="1151" cy="600"/>
              <a:chOff x="3447" y="2304"/>
              <a:chExt cx="1151" cy="600"/>
            </a:xfrm>
          </p:grpSpPr>
          <p:sp>
            <p:nvSpPr>
              <p:cNvPr id="27682" name="Freeform 59">
                <a:extLst>
                  <a:ext uri="{FF2B5EF4-FFF2-40B4-BE49-F238E27FC236}">
                    <a16:creationId xmlns:a16="http://schemas.microsoft.com/office/drawing/2014/main" id="{83DB4F7C-5D28-CF42-8D3C-1C8B36C669B6}"/>
                  </a:ext>
                </a:extLst>
              </p:cNvPr>
              <p:cNvSpPr>
                <a:spLocks/>
              </p:cNvSpPr>
              <p:nvPr/>
            </p:nvSpPr>
            <p:spPr bwMode="auto">
              <a:xfrm>
                <a:off x="3447" y="2304"/>
                <a:ext cx="1151" cy="488"/>
              </a:xfrm>
              <a:custGeom>
                <a:avLst/>
                <a:gdLst>
                  <a:gd name="T0" fmla="*/ 6 w 1304"/>
                  <a:gd name="T1" fmla="*/ 2 h 637"/>
                  <a:gd name="T2" fmla="*/ 6 w 1304"/>
                  <a:gd name="T3" fmla="*/ 2 h 637"/>
                  <a:gd name="T4" fmla="*/ 4 w 1304"/>
                  <a:gd name="T5" fmla="*/ 2 h 637"/>
                  <a:gd name="T6" fmla="*/ 4 w 1304"/>
                  <a:gd name="T7" fmla="*/ 2 h 637"/>
                  <a:gd name="T8" fmla="*/ 4 w 1304"/>
                  <a:gd name="T9" fmla="*/ 2 h 637"/>
                  <a:gd name="T10" fmla="*/ 4 w 1304"/>
                  <a:gd name="T11" fmla="*/ 2 h 637"/>
                  <a:gd name="T12" fmla="*/ 0 w 1304"/>
                  <a:gd name="T13" fmla="*/ 2 h 637"/>
                  <a:gd name="T14" fmla="*/ 0 60000 65536"/>
                  <a:gd name="T15" fmla="*/ 0 60000 65536"/>
                  <a:gd name="T16" fmla="*/ 0 60000 65536"/>
                  <a:gd name="T17" fmla="*/ 0 60000 65536"/>
                  <a:gd name="T18" fmla="*/ 0 60000 65536"/>
                  <a:gd name="T19" fmla="*/ 0 60000 65536"/>
                  <a:gd name="T20" fmla="*/ 0 60000 65536"/>
                  <a:gd name="T21" fmla="*/ 0 w 1304"/>
                  <a:gd name="T22" fmla="*/ 0 h 637"/>
                  <a:gd name="T23" fmla="*/ 1304 w 1304"/>
                  <a:gd name="T24" fmla="*/ 637 h 6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04" h="637">
                    <a:moveTo>
                      <a:pt x="1304" y="637"/>
                    </a:moveTo>
                    <a:cubicBezTo>
                      <a:pt x="1288" y="575"/>
                      <a:pt x="1300" y="371"/>
                      <a:pt x="1215" y="266"/>
                    </a:cubicBezTo>
                    <a:cubicBezTo>
                      <a:pt x="1130" y="161"/>
                      <a:pt x="926" y="10"/>
                      <a:pt x="792" y="5"/>
                    </a:cubicBezTo>
                    <a:cubicBezTo>
                      <a:pt x="658" y="0"/>
                      <a:pt x="496" y="180"/>
                      <a:pt x="408" y="237"/>
                    </a:cubicBezTo>
                    <a:cubicBezTo>
                      <a:pt x="320" y="294"/>
                      <a:pt x="309" y="309"/>
                      <a:pt x="264" y="349"/>
                    </a:cubicBezTo>
                    <a:cubicBezTo>
                      <a:pt x="219" y="389"/>
                      <a:pt x="180" y="439"/>
                      <a:pt x="136" y="475"/>
                    </a:cubicBezTo>
                    <a:cubicBezTo>
                      <a:pt x="92" y="511"/>
                      <a:pt x="28" y="546"/>
                      <a:pt x="0" y="565"/>
                    </a:cubicBezTo>
                  </a:path>
                </a:pathLst>
              </a:custGeom>
              <a:noFill/>
              <a:ln w="82550">
                <a:solidFill>
                  <a:schemeClr val="folHlink"/>
                </a:solidFill>
                <a:round/>
                <a:headEnd type="triangle" w="med" len="me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7683" name="Freeform 60">
                <a:extLst>
                  <a:ext uri="{FF2B5EF4-FFF2-40B4-BE49-F238E27FC236}">
                    <a16:creationId xmlns:a16="http://schemas.microsoft.com/office/drawing/2014/main" id="{A54D539B-7A44-6658-E936-904391C6C373}"/>
                  </a:ext>
                </a:extLst>
              </p:cNvPr>
              <p:cNvSpPr>
                <a:spLocks/>
              </p:cNvSpPr>
              <p:nvPr/>
            </p:nvSpPr>
            <p:spPr bwMode="auto">
              <a:xfrm>
                <a:off x="3895" y="2352"/>
                <a:ext cx="415" cy="552"/>
              </a:xfrm>
              <a:custGeom>
                <a:avLst/>
                <a:gdLst>
                  <a:gd name="T0" fmla="*/ 2 w 552"/>
                  <a:gd name="T1" fmla="*/ 0 h 656"/>
                  <a:gd name="T2" fmla="*/ 2 w 552"/>
                  <a:gd name="T3" fmla="*/ 3 h 656"/>
                  <a:gd name="T4" fmla="*/ 2 w 552"/>
                  <a:gd name="T5" fmla="*/ 3 h 656"/>
                  <a:gd name="T6" fmla="*/ 2 w 552"/>
                  <a:gd name="T7" fmla="*/ 3 h 656"/>
                  <a:gd name="T8" fmla="*/ 2 w 552"/>
                  <a:gd name="T9" fmla="*/ 3 h 656"/>
                  <a:gd name="T10" fmla="*/ 2 w 552"/>
                  <a:gd name="T11" fmla="*/ 3 h 656"/>
                  <a:gd name="T12" fmla="*/ 0 w 552"/>
                  <a:gd name="T13" fmla="*/ 3 h 656"/>
                  <a:gd name="T14" fmla="*/ 0 60000 65536"/>
                  <a:gd name="T15" fmla="*/ 0 60000 65536"/>
                  <a:gd name="T16" fmla="*/ 0 60000 65536"/>
                  <a:gd name="T17" fmla="*/ 0 60000 65536"/>
                  <a:gd name="T18" fmla="*/ 0 60000 65536"/>
                  <a:gd name="T19" fmla="*/ 0 60000 65536"/>
                  <a:gd name="T20" fmla="*/ 0 60000 65536"/>
                  <a:gd name="T21" fmla="*/ 0 w 552"/>
                  <a:gd name="T22" fmla="*/ 0 h 656"/>
                  <a:gd name="T23" fmla="*/ 552 w 552"/>
                  <a:gd name="T24" fmla="*/ 656 h 6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2" h="656">
                    <a:moveTo>
                      <a:pt x="552" y="0"/>
                    </a:moveTo>
                    <a:cubicBezTo>
                      <a:pt x="521" y="17"/>
                      <a:pt x="420" y="59"/>
                      <a:pt x="368" y="104"/>
                    </a:cubicBezTo>
                    <a:cubicBezTo>
                      <a:pt x="316" y="149"/>
                      <a:pt x="275" y="225"/>
                      <a:pt x="240" y="272"/>
                    </a:cubicBezTo>
                    <a:cubicBezTo>
                      <a:pt x="205" y="319"/>
                      <a:pt x="180" y="349"/>
                      <a:pt x="160" y="384"/>
                    </a:cubicBezTo>
                    <a:cubicBezTo>
                      <a:pt x="140" y="419"/>
                      <a:pt x="130" y="453"/>
                      <a:pt x="120" y="480"/>
                    </a:cubicBezTo>
                    <a:cubicBezTo>
                      <a:pt x="110" y="507"/>
                      <a:pt x="119" y="516"/>
                      <a:pt x="99" y="545"/>
                    </a:cubicBezTo>
                    <a:cubicBezTo>
                      <a:pt x="79" y="574"/>
                      <a:pt x="21" y="633"/>
                      <a:pt x="0" y="656"/>
                    </a:cubicBezTo>
                  </a:path>
                </a:pathLst>
              </a:custGeom>
              <a:noFill/>
              <a:ln w="82550">
                <a:solidFill>
                  <a:schemeClr val="folHlink"/>
                </a:solidFill>
                <a:round/>
                <a:headEn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grpSp>
        <p:sp>
          <p:nvSpPr>
            <p:cNvPr id="27681" name="Freeform 62">
              <a:extLst>
                <a:ext uri="{FF2B5EF4-FFF2-40B4-BE49-F238E27FC236}">
                  <a16:creationId xmlns:a16="http://schemas.microsoft.com/office/drawing/2014/main" id="{6D4C473D-C6C8-AE6A-4D01-E174173342D1}"/>
                </a:ext>
              </a:extLst>
            </p:cNvPr>
            <p:cNvSpPr>
              <a:spLocks/>
            </p:cNvSpPr>
            <p:nvPr/>
          </p:nvSpPr>
          <p:spPr bwMode="auto">
            <a:xfrm rot="8808692">
              <a:off x="3694" y="973"/>
              <a:ext cx="1011" cy="1156"/>
            </a:xfrm>
            <a:custGeom>
              <a:avLst/>
              <a:gdLst>
                <a:gd name="T0" fmla="*/ 2147483646 w 552"/>
                <a:gd name="T1" fmla="*/ 0 h 656"/>
                <a:gd name="T2" fmla="*/ 2147483646 w 552"/>
                <a:gd name="T3" fmla="*/ 2147483646 h 656"/>
                <a:gd name="T4" fmla="*/ 2147483646 w 552"/>
                <a:gd name="T5" fmla="*/ 2147483646 h 656"/>
                <a:gd name="T6" fmla="*/ 2147483646 w 552"/>
                <a:gd name="T7" fmla="*/ 2147483646 h 656"/>
                <a:gd name="T8" fmla="*/ 2147483646 w 552"/>
                <a:gd name="T9" fmla="*/ 2147483646 h 656"/>
                <a:gd name="T10" fmla="*/ 2147483646 w 552"/>
                <a:gd name="T11" fmla="*/ 2147483646 h 656"/>
                <a:gd name="T12" fmla="*/ 0 w 552"/>
                <a:gd name="T13" fmla="*/ 2147483646 h 656"/>
                <a:gd name="T14" fmla="*/ 0 60000 65536"/>
                <a:gd name="T15" fmla="*/ 0 60000 65536"/>
                <a:gd name="T16" fmla="*/ 0 60000 65536"/>
                <a:gd name="T17" fmla="*/ 0 60000 65536"/>
                <a:gd name="T18" fmla="*/ 0 60000 65536"/>
                <a:gd name="T19" fmla="*/ 0 60000 65536"/>
                <a:gd name="T20" fmla="*/ 0 60000 65536"/>
                <a:gd name="T21" fmla="*/ 0 w 552"/>
                <a:gd name="T22" fmla="*/ 0 h 656"/>
                <a:gd name="T23" fmla="*/ 552 w 552"/>
                <a:gd name="T24" fmla="*/ 656 h 6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2" h="656">
                  <a:moveTo>
                    <a:pt x="552" y="0"/>
                  </a:moveTo>
                  <a:cubicBezTo>
                    <a:pt x="521" y="17"/>
                    <a:pt x="420" y="59"/>
                    <a:pt x="368" y="104"/>
                  </a:cubicBezTo>
                  <a:cubicBezTo>
                    <a:pt x="316" y="149"/>
                    <a:pt x="275" y="225"/>
                    <a:pt x="240" y="272"/>
                  </a:cubicBezTo>
                  <a:cubicBezTo>
                    <a:pt x="205" y="319"/>
                    <a:pt x="180" y="349"/>
                    <a:pt x="160" y="384"/>
                  </a:cubicBezTo>
                  <a:cubicBezTo>
                    <a:pt x="140" y="419"/>
                    <a:pt x="130" y="453"/>
                    <a:pt x="120" y="480"/>
                  </a:cubicBezTo>
                  <a:cubicBezTo>
                    <a:pt x="110" y="507"/>
                    <a:pt x="119" y="516"/>
                    <a:pt x="99" y="545"/>
                  </a:cubicBezTo>
                  <a:cubicBezTo>
                    <a:pt x="79" y="574"/>
                    <a:pt x="21" y="633"/>
                    <a:pt x="0" y="656"/>
                  </a:cubicBezTo>
                </a:path>
              </a:pathLst>
            </a:custGeom>
            <a:noFill/>
            <a:ln w="82550">
              <a:solidFill>
                <a:schemeClr val="folHlink"/>
              </a:solidFill>
              <a:round/>
              <a:headEn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grpSp>
      <p:grpSp>
        <p:nvGrpSpPr>
          <p:cNvPr id="8" name="Group 68">
            <a:extLst>
              <a:ext uri="{FF2B5EF4-FFF2-40B4-BE49-F238E27FC236}">
                <a16:creationId xmlns:a16="http://schemas.microsoft.com/office/drawing/2014/main" id="{900D9C70-1B3A-B09E-A2E9-24C059ED43E4}"/>
              </a:ext>
            </a:extLst>
          </p:cNvPr>
          <p:cNvGrpSpPr>
            <a:grpSpLocks/>
          </p:cNvGrpSpPr>
          <p:nvPr/>
        </p:nvGrpSpPr>
        <p:grpSpPr bwMode="auto">
          <a:xfrm>
            <a:off x="4765676" y="762000"/>
            <a:ext cx="2144713" cy="4902200"/>
            <a:chOff x="2103" y="480"/>
            <a:chExt cx="1392" cy="3088"/>
          </a:xfrm>
        </p:grpSpPr>
        <p:grpSp>
          <p:nvGrpSpPr>
            <p:cNvPr id="27673" name="Group 66">
              <a:extLst>
                <a:ext uri="{FF2B5EF4-FFF2-40B4-BE49-F238E27FC236}">
                  <a16:creationId xmlns:a16="http://schemas.microsoft.com/office/drawing/2014/main" id="{0DC8C668-B9D4-57F9-D89B-545F4683E5F5}"/>
                </a:ext>
              </a:extLst>
            </p:cNvPr>
            <p:cNvGrpSpPr>
              <a:grpSpLocks/>
            </p:cNvGrpSpPr>
            <p:nvPr/>
          </p:nvGrpSpPr>
          <p:grpSpPr bwMode="auto">
            <a:xfrm>
              <a:off x="2103" y="2160"/>
              <a:ext cx="1392" cy="1408"/>
              <a:chOff x="2103" y="2160"/>
              <a:chExt cx="1392" cy="1408"/>
            </a:xfrm>
          </p:grpSpPr>
          <p:sp>
            <p:nvSpPr>
              <p:cNvPr id="27675" name="Freeform 43">
                <a:extLst>
                  <a:ext uri="{FF2B5EF4-FFF2-40B4-BE49-F238E27FC236}">
                    <a16:creationId xmlns:a16="http://schemas.microsoft.com/office/drawing/2014/main" id="{86E98FD7-FCCE-3EA7-B687-BCA00A19FF1E}"/>
                  </a:ext>
                </a:extLst>
              </p:cNvPr>
              <p:cNvSpPr>
                <a:spLocks/>
              </p:cNvSpPr>
              <p:nvPr/>
            </p:nvSpPr>
            <p:spPr bwMode="auto">
              <a:xfrm>
                <a:off x="3220" y="2736"/>
                <a:ext cx="275" cy="240"/>
              </a:xfrm>
              <a:custGeom>
                <a:avLst/>
                <a:gdLst>
                  <a:gd name="T0" fmla="*/ 0 w 275"/>
                  <a:gd name="T1" fmla="*/ 240 h 240"/>
                  <a:gd name="T2" fmla="*/ 43 w 275"/>
                  <a:gd name="T3" fmla="*/ 214 h 240"/>
                  <a:gd name="T4" fmla="*/ 185 w 275"/>
                  <a:gd name="T5" fmla="*/ 212 h 240"/>
                  <a:gd name="T6" fmla="*/ 234 w 275"/>
                  <a:gd name="T7" fmla="*/ 168 h 240"/>
                  <a:gd name="T8" fmla="*/ 225 w 275"/>
                  <a:gd name="T9" fmla="*/ 148 h 240"/>
                  <a:gd name="T10" fmla="*/ 274 w 275"/>
                  <a:gd name="T11" fmla="*/ 96 h 240"/>
                  <a:gd name="T12" fmla="*/ 218 w 275"/>
                  <a:gd name="T13" fmla="*/ 80 h 240"/>
                  <a:gd name="T14" fmla="*/ 178 w 275"/>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275"/>
                  <a:gd name="T25" fmla="*/ 0 h 240"/>
                  <a:gd name="T26" fmla="*/ 275 w 275"/>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5" h="240">
                    <a:moveTo>
                      <a:pt x="0" y="240"/>
                    </a:moveTo>
                    <a:cubicBezTo>
                      <a:pt x="7" y="236"/>
                      <a:pt x="12" y="219"/>
                      <a:pt x="43" y="214"/>
                    </a:cubicBezTo>
                    <a:cubicBezTo>
                      <a:pt x="74" y="209"/>
                      <a:pt x="153" y="220"/>
                      <a:pt x="185" y="212"/>
                    </a:cubicBezTo>
                    <a:cubicBezTo>
                      <a:pt x="217" y="204"/>
                      <a:pt x="227" y="179"/>
                      <a:pt x="234" y="168"/>
                    </a:cubicBezTo>
                    <a:cubicBezTo>
                      <a:pt x="241" y="157"/>
                      <a:pt x="218" y="160"/>
                      <a:pt x="225" y="148"/>
                    </a:cubicBezTo>
                    <a:cubicBezTo>
                      <a:pt x="232" y="136"/>
                      <a:pt x="275" y="107"/>
                      <a:pt x="274" y="96"/>
                    </a:cubicBezTo>
                    <a:cubicBezTo>
                      <a:pt x="273" y="85"/>
                      <a:pt x="234" y="96"/>
                      <a:pt x="218" y="80"/>
                    </a:cubicBezTo>
                    <a:cubicBezTo>
                      <a:pt x="202" y="64"/>
                      <a:pt x="186" y="17"/>
                      <a:pt x="178" y="0"/>
                    </a:cubicBezTo>
                  </a:path>
                </a:pathLst>
              </a:custGeom>
              <a:noFill/>
              <a:ln w="82550">
                <a:solidFill>
                  <a:srgbClr val="969696"/>
                </a:solidFill>
                <a:round/>
                <a:headEn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grpSp>
            <p:nvGrpSpPr>
              <p:cNvPr id="27676" name="Group 64">
                <a:extLst>
                  <a:ext uri="{FF2B5EF4-FFF2-40B4-BE49-F238E27FC236}">
                    <a16:creationId xmlns:a16="http://schemas.microsoft.com/office/drawing/2014/main" id="{01A8838B-25C3-72B9-F8AA-DDE6C4096D21}"/>
                  </a:ext>
                </a:extLst>
              </p:cNvPr>
              <p:cNvGrpSpPr>
                <a:grpSpLocks/>
              </p:cNvGrpSpPr>
              <p:nvPr/>
            </p:nvGrpSpPr>
            <p:grpSpPr bwMode="auto">
              <a:xfrm>
                <a:off x="2103" y="2160"/>
                <a:ext cx="1296" cy="1408"/>
                <a:chOff x="2103" y="2160"/>
                <a:chExt cx="1296" cy="1408"/>
              </a:xfrm>
            </p:grpSpPr>
            <p:sp>
              <p:nvSpPr>
                <p:cNvPr id="27678" name="Freeform 42">
                  <a:extLst>
                    <a:ext uri="{FF2B5EF4-FFF2-40B4-BE49-F238E27FC236}">
                      <a16:creationId xmlns:a16="http://schemas.microsoft.com/office/drawing/2014/main" id="{4F6DA086-46E2-D788-99ED-C9B4175910C2}"/>
                    </a:ext>
                  </a:extLst>
                </p:cNvPr>
                <p:cNvSpPr>
                  <a:spLocks/>
                </p:cNvSpPr>
                <p:nvPr/>
              </p:nvSpPr>
              <p:spPr bwMode="auto">
                <a:xfrm>
                  <a:off x="2103" y="2160"/>
                  <a:ext cx="1201" cy="1408"/>
                </a:xfrm>
                <a:custGeom>
                  <a:avLst/>
                  <a:gdLst>
                    <a:gd name="T0" fmla="*/ 79200 w 1087"/>
                    <a:gd name="T1" fmla="*/ 23292 h 1317"/>
                    <a:gd name="T2" fmla="*/ 71758 w 1087"/>
                    <a:gd name="T3" fmla="*/ 12721 h 1317"/>
                    <a:gd name="T4" fmla="*/ 43834 w 1087"/>
                    <a:gd name="T5" fmla="*/ 8397 h 1317"/>
                    <a:gd name="T6" fmla="*/ 26633 w 1087"/>
                    <a:gd name="T7" fmla="*/ 5906 h 1317"/>
                    <a:gd name="T8" fmla="*/ 19486 w 1087"/>
                    <a:gd name="T9" fmla="*/ 4322 h 1317"/>
                    <a:gd name="T10" fmla="*/ 7000 w 1087"/>
                    <a:gd name="T11" fmla="*/ 2001 h 1317"/>
                    <a:gd name="T12" fmla="*/ 0 w 1087"/>
                    <a:gd name="T13" fmla="*/ 0 h 1317"/>
                    <a:gd name="T14" fmla="*/ 0 60000 65536"/>
                    <a:gd name="T15" fmla="*/ 0 60000 65536"/>
                    <a:gd name="T16" fmla="*/ 0 60000 65536"/>
                    <a:gd name="T17" fmla="*/ 0 60000 65536"/>
                    <a:gd name="T18" fmla="*/ 0 60000 65536"/>
                    <a:gd name="T19" fmla="*/ 0 60000 65536"/>
                    <a:gd name="T20" fmla="*/ 0 60000 65536"/>
                    <a:gd name="T21" fmla="*/ 0 w 1087"/>
                    <a:gd name="T22" fmla="*/ 0 h 1317"/>
                    <a:gd name="T23" fmla="*/ 1087 w 1087"/>
                    <a:gd name="T24" fmla="*/ 1317 h 13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87" h="1317">
                      <a:moveTo>
                        <a:pt x="1087" y="1317"/>
                      </a:moveTo>
                      <a:cubicBezTo>
                        <a:pt x="1070" y="1219"/>
                        <a:pt x="1067" y="858"/>
                        <a:pt x="986" y="718"/>
                      </a:cubicBezTo>
                      <a:cubicBezTo>
                        <a:pt x="905" y="578"/>
                        <a:pt x="703" y="539"/>
                        <a:pt x="600" y="475"/>
                      </a:cubicBezTo>
                      <a:cubicBezTo>
                        <a:pt x="496" y="411"/>
                        <a:pt x="421" y="375"/>
                        <a:pt x="366" y="335"/>
                      </a:cubicBezTo>
                      <a:cubicBezTo>
                        <a:pt x="310" y="296"/>
                        <a:pt x="313" y="280"/>
                        <a:pt x="268" y="244"/>
                      </a:cubicBezTo>
                      <a:cubicBezTo>
                        <a:pt x="223" y="207"/>
                        <a:pt x="141" y="153"/>
                        <a:pt x="96" y="113"/>
                      </a:cubicBezTo>
                      <a:cubicBezTo>
                        <a:pt x="52" y="72"/>
                        <a:pt x="20" y="24"/>
                        <a:pt x="0" y="0"/>
                      </a:cubicBezTo>
                    </a:path>
                  </a:pathLst>
                </a:custGeom>
                <a:noFill/>
                <a:ln w="82550">
                  <a:solidFill>
                    <a:srgbClr val="969696"/>
                  </a:solidFill>
                  <a:round/>
                  <a:headEnd type="triangle" w="med" len="me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7679" name="Freeform 44">
                  <a:extLst>
                    <a:ext uri="{FF2B5EF4-FFF2-40B4-BE49-F238E27FC236}">
                      <a16:creationId xmlns:a16="http://schemas.microsoft.com/office/drawing/2014/main" id="{73CAD370-59BC-B504-A785-D609F0F0F39B}"/>
                    </a:ext>
                  </a:extLst>
                </p:cNvPr>
                <p:cNvSpPr>
                  <a:spLocks/>
                </p:cNvSpPr>
                <p:nvPr/>
              </p:nvSpPr>
              <p:spPr bwMode="auto">
                <a:xfrm>
                  <a:off x="2439" y="2664"/>
                  <a:ext cx="960" cy="744"/>
                </a:xfrm>
                <a:custGeom>
                  <a:avLst/>
                  <a:gdLst>
                    <a:gd name="T0" fmla="*/ 960 w 960"/>
                    <a:gd name="T1" fmla="*/ 18 h 744"/>
                    <a:gd name="T2" fmla="*/ 823 w 960"/>
                    <a:gd name="T3" fmla="*/ 18 h 744"/>
                    <a:gd name="T4" fmla="*/ 633 w 960"/>
                    <a:gd name="T5" fmla="*/ 128 h 744"/>
                    <a:gd name="T6" fmla="*/ 505 w 960"/>
                    <a:gd name="T7" fmla="*/ 256 h 744"/>
                    <a:gd name="T8" fmla="*/ 417 w 960"/>
                    <a:gd name="T9" fmla="*/ 448 h 744"/>
                    <a:gd name="T10" fmla="*/ 401 w 960"/>
                    <a:gd name="T11" fmla="*/ 464 h 744"/>
                    <a:gd name="T12" fmla="*/ 0 w 960"/>
                    <a:gd name="T13" fmla="*/ 744 h 744"/>
                    <a:gd name="T14" fmla="*/ 0 60000 65536"/>
                    <a:gd name="T15" fmla="*/ 0 60000 65536"/>
                    <a:gd name="T16" fmla="*/ 0 60000 65536"/>
                    <a:gd name="T17" fmla="*/ 0 60000 65536"/>
                    <a:gd name="T18" fmla="*/ 0 60000 65536"/>
                    <a:gd name="T19" fmla="*/ 0 60000 65536"/>
                    <a:gd name="T20" fmla="*/ 0 60000 65536"/>
                    <a:gd name="T21" fmla="*/ 0 w 960"/>
                    <a:gd name="T22" fmla="*/ 0 h 744"/>
                    <a:gd name="T23" fmla="*/ 960 w 960"/>
                    <a:gd name="T24" fmla="*/ 744 h 7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0" h="744">
                      <a:moveTo>
                        <a:pt x="960" y="18"/>
                      </a:moveTo>
                      <a:cubicBezTo>
                        <a:pt x="937" y="16"/>
                        <a:pt x="877" y="0"/>
                        <a:pt x="823" y="18"/>
                      </a:cubicBezTo>
                      <a:cubicBezTo>
                        <a:pt x="769" y="36"/>
                        <a:pt x="686" y="88"/>
                        <a:pt x="633" y="128"/>
                      </a:cubicBezTo>
                      <a:cubicBezTo>
                        <a:pt x="580" y="168"/>
                        <a:pt x="541" y="203"/>
                        <a:pt x="505" y="256"/>
                      </a:cubicBezTo>
                      <a:cubicBezTo>
                        <a:pt x="469" y="309"/>
                        <a:pt x="434" y="413"/>
                        <a:pt x="417" y="448"/>
                      </a:cubicBezTo>
                      <a:cubicBezTo>
                        <a:pt x="400" y="483"/>
                        <a:pt x="470" y="415"/>
                        <a:pt x="401" y="464"/>
                      </a:cubicBezTo>
                      <a:cubicBezTo>
                        <a:pt x="332" y="513"/>
                        <a:pt x="84" y="686"/>
                        <a:pt x="0" y="744"/>
                      </a:cubicBezTo>
                    </a:path>
                  </a:pathLst>
                </a:custGeom>
                <a:noFill/>
                <a:ln w="82550">
                  <a:solidFill>
                    <a:srgbClr val="969696"/>
                  </a:solidFill>
                  <a:round/>
                  <a:headEnd type="triangle" w="med" len="me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grpSp>
          <p:sp>
            <p:nvSpPr>
              <p:cNvPr id="27677" name="Freeform 46">
                <a:extLst>
                  <a:ext uri="{FF2B5EF4-FFF2-40B4-BE49-F238E27FC236}">
                    <a16:creationId xmlns:a16="http://schemas.microsoft.com/office/drawing/2014/main" id="{B24ED831-8D9F-53E5-867E-E682DC171F00}"/>
                  </a:ext>
                </a:extLst>
              </p:cNvPr>
              <p:cNvSpPr>
                <a:spLocks/>
              </p:cNvSpPr>
              <p:nvPr/>
            </p:nvSpPr>
            <p:spPr bwMode="auto">
              <a:xfrm>
                <a:off x="2136" y="2176"/>
                <a:ext cx="735" cy="944"/>
              </a:xfrm>
              <a:custGeom>
                <a:avLst/>
                <a:gdLst>
                  <a:gd name="T0" fmla="*/ 735 w 735"/>
                  <a:gd name="T1" fmla="*/ 944 h 944"/>
                  <a:gd name="T2" fmla="*/ 456 w 735"/>
                  <a:gd name="T3" fmla="*/ 680 h 944"/>
                  <a:gd name="T4" fmla="*/ 304 w 735"/>
                  <a:gd name="T5" fmla="*/ 496 h 944"/>
                  <a:gd name="T6" fmla="*/ 224 w 735"/>
                  <a:gd name="T7" fmla="*/ 440 h 944"/>
                  <a:gd name="T8" fmla="*/ 152 w 735"/>
                  <a:gd name="T9" fmla="*/ 352 h 944"/>
                  <a:gd name="T10" fmla="*/ 122 w 735"/>
                  <a:gd name="T11" fmla="*/ 242 h 944"/>
                  <a:gd name="T12" fmla="*/ 0 w 735"/>
                  <a:gd name="T13" fmla="*/ 0 h 944"/>
                  <a:gd name="T14" fmla="*/ 0 60000 65536"/>
                  <a:gd name="T15" fmla="*/ 0 60000 65536"/>
                  <a:gd name="T16" fmla="*/ 0 60000 65536"/>
                  <a:gd name="T17" fmla="*/ 0 60000 65536"/>
                  <a:gd name="T18" fmla="*/ 0 60000 65536"/>
                  <a:gd name="T19" fmla="*/ 0 60000 65536"/>
                  <a:gd name="T20" fmla="*/ 0 60000 65536"/>
                  <a:gd name="T21" fmla="*/ 0 w 735"/>
                  <a:gd name="T22" fmla="*/ 0 h 944"/>
                  <a:gd name="T23" fmla="*/ 735 w 735"/>
                  <a:gd name="T24" fmla="*/ 944 h 9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5" h="944">
                    <a:moveTo>
                      <a:pt x="735" y="944"/>
                    </a:moveTo>
                    <a:cubicBezTo>
                      <a:pt x="689" y="900"/>
                      <a:pt x="528" y="755"/>
                      <a:pt x="456" y="680"/>
                    </a:cubicBezTo>
                    <a:cubicBezTo>
                      <a:pt x="384" y="605"/>
                      <a:pt x="343" y="536"/>
                      <a:pt x="304" y="496"/>
                    </a:cubicBezTo>
                    <a:cubicBezTo>
                      <a:pt x="265" y="456"/>
                      <a:pt x="249" y="464"/>
                      <a:pt x="224" y="440"/>
                    </a:cubicBezTo>
                    <a:cubicBezTo>
                      <a:pt x="199" y="416"/>
                      <a:pt x="169" y="385"/>
                      <a:pt x="152" y="352"/>
                    </a:cubicBezTo>
                    <a:cubicBezTo>
                      <a:pt x="135" y="319"/>
                      <a:pt x="147" y="301"/>
                      <a:pt x="122" y="242"/>
                    </a:cubicBezTo>
                    <a:cubicBezTo>
                      <a:pt x="97" y="183"/>
                      <a:pt x="26" y="50"/>
                      <a:pt x="0" y="0"/>
                    </a:cubicBezTo>
                  </a:path>
                </a:pathLst>
              </a:custGeom>
              <a:noFill/>
              <a:ln w="82550">
                <a:solidFill>
                  <a:srgbClr val="969696"/>
                </a:solidFill>
                <a:round/>
                <a:headEn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grpSp>
        <p:sp>
          <p:nvSpPr>
            <p:cNvPr id="27674" name="Freeform 67">
              <a:extLst>
                <a:ext uri="{FF2B5EF4-FFF2-40B4-BE49-F238E27FC236}">
                  <a16:creationId xmlns:a16="http://schemas.microsoft.com/office/drawing/2014/main" id="{D0E1B56A-2A4D-5931-E912-64A858918A24}"/>
                </a:ext>
              </a:extLst>
            </p:cNvPr>
            <p:cNvSpPr>
              <a:spLocks/>
            </p:cNvSpPr>
            <p:nvPr/>
          </p:nvSpPr>
          <p:spPr bwMode="auto">
            <a:xfrm>
              <a:off x="2727" y="480"/>
              <a:ext cx="48" cy="2160"/>
            </a:xfrm>
            <a:custGeom>
              <a:avLst/>
              <a:gdLst>
                <a:gd name="T0" fmla="*/ 0 w 275"/>
                <a:gd name="T1" fmla="*/ 2147483646 h 240"/>
                <a:gd name="T2" fmla="*/ 0 w 275"/>
                <a:gd name="T3" fmla="*/ 2147483646 h 240"/>
                <a:gd name="T4" fmla="*/ 0 w 275"/>
                <a:gd name="T5" fmla="*/ 2147483646 h 240"/>
                <a:gd name="T6" fmla="*/ 0 w 275"/>
                <a:gd name="T7" fmla="*/ 2147483646 h 240"/>
                <a:gd name="T8" fmla="*/ 0 w 275"/>
                <a:gd name="T9" fmla="*/ 2147483646 h 240"/>
                <a:gd name="T10" fmla="*/ 0 w 275"/>
                <a:gd name="T11" fmla="*/ 2147483646 h 240"/>
                <a:gd name="T12" fmla="*/ 0 w 275"/>
                <a:gd name="T13" fmla="*/ 2147483646 h 240"/>
                <a:gd name="T14" fmla="*/ 0 w 275"/>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275"/>
                <a:gd name="T25" fmla="*/ 0 h 240"/>
                <a:gd name="T26" fmla="*/ 275 w 275"/>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5" h="240">
                  <a:moveTo>
                    <a:pt x="0" y="240"/>
                  </a:moveTo>
                  <a:cubicBezTo>
                    <a:pt x="7" y="236"/>
                    <a:pt x="12" y="219"/>
                    <a:pt x="43" y="214"/>
                  </a:cubicBezTo>
                  <a:cubicBezTo>
                    <a:pt x="74" y="209"/>
                    <a:pt x="153" y="220"/>
                    <a:pt x="185" y="212"/>
                  </a:cubicBezTo>
                  <a:cubicBezTo>
                    <a:pt x="217" y="204"/>
                    <a:pt x="227" y="179"/>
                    <a:pt x="234" y="168"/>
                  </a:cubicBezTo>
                  <a:cubicBezTo>
                    <a:pt x="241" y="157"/>
                    <a:pt x="218" y="160"/>
                    <a:pt x="225" y="148"/>
                  </a:cubicBezTo>
                  <a:cubicBezTo>
                    <a:pt x="232" y="136"/>
                    <a:pt x="275" y="107"/>
                    <a:pt x="274" y="96"/>
                  </a:cubicBezTo>
                  <a:cubicBezTo>
                    <a:pt x="273" y="85"/>
                    <a:pt x="234" y="96"/>
                    <a:pt x="218" y="80"/>
                  </a:cubicBezTo>
                  <a:cubicBezTo>
                    <a:pt x="202" y="64"/>
                    <a:pt x="186" y="17"/>
                    <a:pt x="178" y="0"/>
                  </a:cubicBezTo>
                </a:path>
              </a:pathLst>
            </a:custGeom>
            <a:noFill/>
            <a:ln w="82550">
              <a:solidFill>
                <a:srgbClr val="969696"/>
              </a:solidFill>
              <a:round/>
              <a:headEnd/>
              <a:tailEnd type="triangle" w="med" len="sm"/>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grpSp>
      <p:sp>
        <p:nvSpPr>
          <p:cNvPr id="464965" name="Text Box 69">
            <a:extLst>
              <a:ext uri="{FF2B5EF4-FFF2-40B4-BE49-F238E27FC236}">
                <a16:creationId xmlns:a16="http://schemas.microsoft.com/office/drawing/2014/main" id="{9D97169D-7A54-8E0D-1439-FD9707AC69A8}"/>
              </a:ext>
            </a:extLst>
          </p:cNvPr>
          <p:cNvSpPr txBox="1">
            <a:spLocks noChangeArrowheads="1"/>
          </p:cNvSpPr>
          <p:nvPr/>
        </p:nvSpPr>
        <p:spPr bwMode="auto">
          <a:xfrm>
            <a:off x="5800726" y="457200"/>
            <a:ext cx="1331913" cy="261938"/>
          </a:xfrm>
          <a:prstGeom prst="rect">
            <a:avLst/>
          </a:prstGeom>
          <a:solidFill>
            <a:srgbClr val="00FFFF"/>
          </a:solidFill>
          <a:ln w="22225" algn="ctr">
            <a:solidFill>
              <a:schemeClr val="tx1"/>
            </a:solidFill>
            <a:miter lim="800000"/>
            <a:headEnd/>
            <a:tailEnd type="none" w="med" len="sm"/>
          </a:ln>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US" altLang="fr-FR" sz="1100" b="1">
                <a:solidFill>
                  <a:schemeClr val="tx1"/>
                </a:solidFill>
                <a:latin typeface="Arial" panose="020B0604020202020204" pitchFamily="34" charset="0"/>
              </a:rPr>
              <a:t>Inter Zonal</a:t>
            </a:r>
          </a:p>
        </p:txBody>
      </p:sp>
      <p:sp>
        <p:nvSpPr>
          <p:cNvPr id="464966" name="Text Box 70">
            <a:extLst>
              <a:ext uri="{FF2B5EF4-FFF2-40B4-BE49-F238E27FC236}">
                <a16:creationId xmlns:a16="http://schemas.microsoft.com/office/drawing/2014/main" id="{B01E8BAF-3F18-44EA-03FA-F3A7C5E0ABFC}"/>
              </a:ext>
            </a:extLst>
          </p:cNvPr>
          <p:cNvSpPr txBox="1">
            <a:spLocks noChangeArrowheads="1"/>
          </p:cNvSpPr>
          <p:nvPr/>
        </p:nvSpPr>
        <p:spPr bwMode="auto">
          <a:xfrm>
            <a:off x="1954213" y="4572000"/>
            <a:ext cx="1479550" cy="261938"/>
          </a:xfrm>
          <a:prstGeom prst="rect">
            <a:avLst/>
          </a:prstGeom>
          <a:solidFill>
            <a:srgbClr val="00FFFF"/>
          </a:solidFill>
          <a:ln w="22225" algn="ctr">
            <a:solidFill>
              <a:schemeClr val="tx1"/>
            </a:solidFill>
            <a:miter lim="800000"/>
            <a:headEnd/>
            <a:tailEnd type="none" w="med" len="sm"/>
          </a:ln>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US" altLang="fr-FR" sz="1100" b="1">
                <a:solidFill>
                  <a:schemeClr val="tx1"/>
                </a:solidFill>
                <a:latin typeface="Arial" panose="020B0604020202020204" pitchFamily="34" charset="0"/>
              </a:rPr>
              <a:t>OMVG-OMVS</a:t>
            </a:r>
          </a:p>
        </p:txBody>
      </p:sp>
      <p:sp>
        <p:nvSpPr>
          <p:cNvPr id="464967" name="Text Box 71">
            <a:extLst>
              <a:ext uri="{FF2B5EF4-FFF2-40B4-BE49-F238E27FC236}">
                <a16:creationId xmlns:a16="http://schemas.microsoft.com/office/drawing/2014/main" id="{79040A60-DEDA-D0FE-9122-9479A866BE16}"/>
              </a:ext>
            </a:extLst>
          </p:cNvPr>
          <p:cNvSpPr txBox="1">
            <a:spLocks noChangeArrowheads="1"/>
          </p:cNvSpPr>
          <p:nvPr/>
        </p:nvSpPr>
        <p:spPr bwMode="auto">
          <a:xfrm>
            <a:off x="2101850" y="5791200"/>
            <a:ext cx="1035050" cy="261938"/>
          </a:xfrm>
          <a:prstGeom prst="rect">
            <a:avLst/>
          </a:prstGeom>
          <a:solidFill>
            <a:srgbClr val="00FFFF"/>
          </a:solidFill>
          <a:ln w="22225" algn="ctr">
            <a:solidFill>
              <a:schemeClr val="tx1"/>
            </a:solidFill>
            <a:miter lim="800000"/>
            <a:headEnd/>
            <a:tailEnd type="none" w="med" len="sm"/>
          </a:ln>
        </p:spPr>
        <p:txBody>
          <a:bodyPr>
            <a:spAutoFit/>
          </a:bodyPr>
          <a:lstStyle>
            <a:lvl1pPr>
              <a:spcBef>
                <a:spcPts val="1000"/>
              </a:spcBef>
              <a:buClr>
                <a:schemeClr val="accent1"/>
              </a:buClr>
              <a:buSzPct val="80000"/>
              <a:buFont typeface="Wingdings 3" pitchFamily="2" charset="2"/>
              <a:buChar char=""/>
              <a:defRPr>
                <a:solidFill>
                  <a:srgbClr val="404040"/>
                </a:solidFill>
                <a:latin typeface="Trebuchet MS" panose="020B0703020202090204" pitchFamily="34" charset="0"/>
              </a:defRPr>
            </a:lvl1pPr>
            <a:lvl2pPr marL="742950" indent="-285750">
              <a:spcBef>
                <a:spcPts val="1000"/>
              </a:spcBef>
              <a:buClr>
                <a:schemeClr val="accent1"/>
              </a:buClr>
              <a:buSzPct val="80000"/>
              <a:buFont typeface="Wingdings 3" pitchFamily="2" charset="2"/>
              <a:buChar char=""/>
              <a:defRPr sz="1600">
                <a:solidFill>
                  <a:srgbClr val="404040"/>
                </a:solidFill>
                <a:latin typeface="Trebuchet MS" panose="020B0703020202090204" pitchFamily="34" charset="0"/>
              </a:defRPr>
            </a:lvl2pPr>
            <a:lvl3pPr marL="1143000" indent="-228600">
              <a:spcBef>
                <a:spcPts val="1000"/>
              </a:spcBef>
              <a:buClr>
                <a:schemeClr val="accent1"/>
              </a:buClr>
              <a:buSzPct val="80000"/>
              <a:buFont typeface="Wingdings 3" pitchFamily="2" charset="2"/>
              <a:buChar char=""/>
              <a:defRPr sz="1400">
                <a:solidFill>
                  <a:srgbClr val="404040"/>
                </a:solidFill>
                <a:latin typeface="Trebuchet MS" panose="020B0703020202090204" pitchFamily="34" charset="0"/>
              </a:defRPr>
            </a:lvl3pPr>
            <a:lvl4pPr marL="16002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4pPr>
            <a:lvl5pPr marL="2057400" indent="-228600">
              <a:spcBef>
                <a:spcPts val="1000"/>
              </a:spcBef>
              <a:buClr>
                <a:schemeClr val="accent1"/>
              </a:buClr>
              <a:buSzPct val="80000"/>
              <a:buFont typeface="Wingdings 3" pitchFamily="2" charset="2"/>
              <a:buChar char=""/>
              <a:defRPr sz="1200">
                <a:solidFill>
                  <a:srgbClr val="404040"/>
                </a:solidFill>
                <a:latin typeface="Trebuchet MS" panose="020B0703020202090204" pitchFamily="34" charset="0"/>
              </a:defRPr>
            </a:lvl5pPr>
            <a:lvl6pPr marL="25146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6pPr>
            <a:lvl7pPr marL="29718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7pPr>
            <a:lvl8pPr marL="34290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8pPr>
            <a:lvl9pPr marL="3886200" indent="-228600" eaLnBrk="0" fontAlgn="base" hangingPunct="0">
              <a:spcBef>
                <a:spcPts val="1000"/>
              </a:spcBef>
              <a:spcAft>
                <a:spcPct val="0"/>
              </a:spcAft>
              <a:buClr>
                <a:schemeClr val="accent1"/>
              </a:buClr>
              <a:buSzPct val="80000"/>
              <a:buFont typeface="Wingdings 3" pitchFamily="2" charset="2"/>
              <a:buChar char=""/>
              <a:defRPr sz="1200">
                <a:solidFill>
                  <a:srgbClr val="404040"/>
                </a:solidFill>
                <a:latin typeface="Trebuchet MS" panose="020B0703020202090204" pitchFamily="34" charset="0"/>
              </a:defRPr>
            </a:lvl9pPr>
          </a:lstStyle>
          <a:p>
            <a:pPr eaLnBrk="1" hangingPunct="1">
              <a:spcBef>
                <a:spcPct val="50000"/>
              </a:spcBef>
              <a:buClrTx/>
              <a:buSzTx/>
              <a:buFontTx/>
              <a:buNone/>
            </a:pPr>
            <a:r>
              <a:rPr lang="en-US" altLang="fr-FR" sz="1100" b="1">
                <a:solidFill>
                  <a:schemeClr val="tx1"/>
                </a:solidFill>
                <a:latin typeface="Arial" panose="020B0604020202020204" pitchFamily="34" charset="0"/>
              </a:rPr>
              <a:t>CLSG</a:t>
            </a:r>
          </a:p>
        </p:txBody>
      </p:sp>
      <p:pic>
        <p:nvPicPr>
          <p:cNvPr id="5" name="Image 4">
            <a:extLst>
              <a:ext uri="{FF2B5EF4-FFF2-40B4-BE49-F238E27FC236}">
                <a16:creationId xmlns:a16="http://schemas.microsoft.com/office/drawing/2014/main" id="{E9E89CA1-6F69-46DF-FCE8-116679163E26}"/>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9601472" y="181998"/>
            <a:ext cx="1641587" cy="950683"/>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path" presetSubtype="0" accel="50000" decel="50000" fill="hold" nodeType="clickEffect">
                                  <p:stCondLst>
                                    <p:cond delay="0"/>
                                  </p:stCondLst>
                                  <p:childTnLst>
                                    <p:animMotion origin="layout" path="M 2.79933E-6 1.96532E-6 L -0.03879 0.00324 " pathEditMode="relative" rAng="0" ptsTypes="AA">
                                      <p:cBhvr>
                                        <p:cTn id="6" dur="2000" fill="hold"/>
                                        <p:tgtEl>
                                          <p:spTgt spid="2"/>
                                        </p:tgtEl>
                                        <p:attrNameLst>
                                          <p:attrName>ppt_x</p:attrName>
                                          <p:attrName>ppt_y</p:attrName>
                                        </p:attrNameLst>
                                      </p:cBhvr>
                                      <p:rCtr x="-1900" y="200"/>
                                    </p:animMotion>
                                  </p:childTnLst>
                                </p:cTn>
                              </p:par>
                              <p:par>
                                <p:cTn id="7" presetID="2" presetClass="entr" presetSubtype="4" fill="hold" nodeType="withEffect">
                                  <p:stCondLst>
                                    <p:cond delay="0"/>
                                  </p:stCondLst>
                                  <p:childTnLst>
                                    <p:set>
                                      <p:cBhvr>
                                        <p:cTn id="8" dur="1" fill="hold">
                                          <p:stCondLst>
                                            <p:cond delay="0"/>
                                          </p:stCondLst>
                                        </p:cTn>
                                        <p:tgtEl>
                                          <p:spTgt spid="464933"/>
                                        </p:tgtEl>
                                        <p:attrNameLst>
                                          <p:attrName>style.visibility</p:attrName>
                                        </p:attrNameLst>
                                      </p:cBhvr>
                                      <p:to>
                                        <p:strVal val="visible"/>
                                      </p:to>
                                    </p:set>
                                    <p:anim calcmode="lin" valueType="num">
                                      <p:cBhvr additive="base">
                                        <p:cTn id="9" dur="2000" fill="hold"/>
                                        <p:tgtEl>
                                          <p:spTgt spid="464933"/>
                                        </p:tgtEl>
                                        <p:attrNameLst>
                                          <p:attrName>ppt_x</p:attrName>
                                        </p:attrNameLst>
                                      </p:cBhvr>
                                      <p:tavLst>
                                        <p:tav tm="0">
                                          <p:val>
                                            <p:strVal val="#ppt_x"/>
                                          </p:val>
                                        </p:tav>
                                        <p:tav tm="100000">
                                          <p:val>
                                            <p:strVal val="#ppt_x"/>
                                          </p:val>
                                        </p:tav>
                                      </p:tavLst>
                                    </p:anim>
                                    <p:anim calcmode="lin" valueType="num">
                                      <p:cBhvr additive="base">
                                        <p:cTn id="10" dur="2000" fill="hold"/>
                                        <p:tgtEl>
                                          <p:spTgt spid="464933"/>
                                        </p:tgtEl>
                                        <p:attrNameLst>
                                          <p:attrName>ppt_y</p:attrName>
                                        </p:attrNameLst>
                                      </p:cBhvr>
                                      <p:tavLst>
                                        <p:tav tm="0">
                                          <p:val>
                                            <p:strVal val="1+#ppt_h/2"/>
                                          </p:val>
                                        </p:tav>
                                        <p:tav tm="100000">
                                          <p:val>
                                            <p:strVal val="#ppt_y"/>
                                          </p:val>
                                        </p:tav>
                                      </p:tavLst>
                                    </p:anim>
                                  </p:childTnLst>
                                </p:cTn>
                              </p:par>
                              <p:par>
                                <p:cTn id="11" presetID="2" presetClass="entr" presetSubtype="4" fill="hold" grpId="0" nodeType="withEffect">
                                  <p:stCondLst>
                                    <p:cond delay="0"/>
                                  </p:stCondLst>
                                  <p:childTnLst>
                                    <p:set>
                                      <p:cBhvr>
                                        <p:cTn id="12" dur="1" fill="hold">
                                          <p:stCondLst>
                                            <p:cond delay="0"/>
                                          </p:stCondLst>
                                        </p:cTn>
                                        <p:tgtEl>
                                          <p:spTgt spid="464950"/>
                                        </p:tgtEl>
                                        <p:attrNameLst>
                                          <p:attrName>style.visibility</p:attrName>
                                        </p:attrNameLst>
                                      </p:cBhvr>
                                      <p:to>
                                        <p:strVal val="visible"/>
                                      </p:to>
                                    </p:set>
                                    <p:anim calcmode="lin" valueType="num">
                                      <p:cBhvr additive="base">
                                        <p:cTn id="13" dur="2000" fill="hold"/>
                                        <p:tgtEl>
                                          <p:spTgt spid="464950"/>
                                        </p:tgtEl>
                                        <p:attrNameLst>
                                          <p:attrName>ppt_x</p:attrName>
                                        </p:attrNameLst>
                                      </p:cBhvr>
                                      <p:tavLst>
                                        <p:tav tm="0">
                                          <p:val>
                                            <p:strVal val="#ppt_x"/>
                                          </p:val>
                                        </p:tav>
                                        <p:tav tm="100000">
                                          <p:val>
                                            <p:strVal val="#ppt_x"/>
                                          </p:val>
                                        </p:tav>
                                      </p:tavLst>
                                    </p:anim>
                                    <p:anim calcmode="lin" valueType="num">
                                      <p:cBhvr additive="base">
                                        <p:cTn id="14" dur="2000" fill="hold"/>
                                        <p:tgtEl>
                                          <p:spTgt spid="464950"/>
                                        </p:tgtEl>
                                        <p:attrNameLst>
                                          <p:attrName>ppt_y</p:attrName>
                                        </p:attrNameLst>
                                      </p:cBhvr>
                                      <p:tavLst>
                                        <p:tav tm="0">
                                          <p:val>
                                            <p:strVal val="1+#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464957"/>
                                        </p:tgtEl>
                                        <p:attrNameLst>
                                          <p:attrName>style.visibility</p:attrName>
                                        </p:attrNameLst>
                                      </p:cBhvr>
                                      <p:to>
                                        <p:strVal val="visible"/>
                                      </p:to>
                                    </p:set>
                                    <p:anim calcmode="lin" valueType="num">
                                      <p:cBhvr additive="base">
                                        <p:cTn id="17" dur="2000" fill="hold"/>
                                        <p:tgtEl>
                                          <p:spTgt spid="464957"/>
                                        </p:tgtEl>
                                        <p:attrNameLst>
                                          <p:attrName>ppt_x</p:attrName>
                                        </p:attrNameLst>
                                      </p:cBhvr>
                                      <p:tavLst>
                                        <p:tav tm="0">
                                          <p:val>
                                            <p:strVal val="#ppt_x"/>
                                          </p:val>
                                        </p:tav>
                                        <p:tav tm="100000">
                                          <p:val>
                                            <p:strVal val="#ppt_x"/>
                                          </p:val>
                                        </p:tav>
                                      </p:tavLst>
                                    </p:anim>
                                    <p:anim calcmode="lin" valueType="num">
                                      <p:cBhvr additive="base">
                                        <p:cTn id="18" dur="2000" fill="hold"/>
                                        <p:tgtEl>
                                          <p:spTgt spid="464957"/>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2000" fill="hold"/>
                                        <p:tgtEl>
                                          <p:spTgt spid="6"/>
                                        </p:tgtEl>
                                        <p:attrNameLst>
                                          <p:attrName>ppt_x</p:attrName>
                                        </p:attrNameLst>
                                      </p:cBhvr>
                                      <p:tavLst>
                                        <p:tav tm="0">
                                          <p:val>
                                            <p:strVal val="#ppt_x"/>
                                          </p:val>
                                        </p:tav>
                                        <p:tav tm="100000">
                                          <p:val>
                                            <p:strVal val="#ppt_x"/>
                                          </p:val>
                                        </p:tav>
                                      </p:tavLst>
                                    </p:anim>
                                    <p:anim calcmode="lin" valueType="num">
                                      <p:cBhvr additive="base">
                                        <p:cTn id="22" dur="20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63" presetClass="path" presetSubtype="0" accel="50000" decel="50000" fill="hold" nodeType="clickEffect">
                                  <p:stCondLst>
                                    <p:cond delay="0"/>
                                  </p:stCondLst>
                                  <p:childTnLst>
                                    <p:animMotion origin="layout" path="M -5.56492E-7 -2.36994E-6 L 0.04401 0.0444 " pathEditMode="relative" rAng="0" ptsTypes="AA">
                                      <p:cBhvr>
                                        <p:cTn id="26" dur="2000" fill="hold"/>
                                        <p:tgtEl>
                                          <p:spTgt spid="3"/>
                                        </p:tgtEl>
                                        <p:attrNameLst>
                                          <p:attrName>ppt_x</p:attrName>
                                          <p:attrName>ppt_y</p:attrName>
                                        </p:attrNameLst>
                                      </p:cBhvr>
                                      <p:rCtr x="2200" y="2200"/>
                                    </p:animMotion>
                                  </p:childTnLst>
                                </p:cTn>
                              </p:par>
                              <p:par>
                                <p:cTn id="27" presetID="2" presetClass="entr" presetSubtype="9"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2000" fill="hold"/>
                                        <p:tgtEl>
                                          <p:spTgt spid="8"/>
                                        </p:tgtEl>
                                        <p:attrNameLst>
                                          <p:attrName>ppt_x</p:attrName>
                                        </p:attrNameLst>
                                      </p:cBhvr>
                                      <p:tavLst>
                                        <p:tav tm="0">
                                          <p:val>
                                            <p:strVal val="0-#ppt_w/2"/>
                                          </p:val>
                                        </p:tav>
                                        <p:tav tm="100000">
                                          <p:val>
                                            <p:strVal val="#ppt_x"/>
                                          </p:val>
                                        </p:tav>
                                      </p:tavLst>
                                    </p:anim>
                                    <p:anim calcmode="lin" valueType="num">
                                      <p:cBhvr additive="base">
                                        <p:cTn id="30" dur="2000" fill="hold"/>
                                        <p:tgtEl>
                                          <p:spTgt spid="8"/>
                                        </p:tgtEl>
                                        <p:attrNameLst>
                                          <p:attrName>ppt_y</p:attrName>
                                        </p:attrNameLst>
                                      </p:cBhvr>
                                      <p:tavLst>
                                        <p:tav tm="0">
                                          <p:val>
                                            <p:strVal val="0-#ppt_h/2"/>
                                          </p:val>
                                        </p:tav>
                                        <p:tav tm="100000">
                                          <p:val>
                                            <p:strVal val="#ppt_y"/>
                                          </p:val>
                                        </p:tav>
                                      </p:tavLst>
                                    </p:anim>
                                  </p:childTnLst>
                                </p:cTn>
                              </p:par>
                              <p:par>
                                <p:cTn id="31" presetID="2" presetClass="entr" presetSubtype="9" fill="hold" grpId="0" nodeType="withEffect">
                                  <p:stCondLst>
                                    <p:cond delay="0"/>
                                  </p:stCondLst>
                                  <p:childTnLst>
                                    <p:set>
                                      <p:cBhvr>
                                        <p:cTn id="32" dur="1" fill="hold">
                                          <p:stCondLst>
                                            <p:cond delay="0"/>
                                          </p:stCondLst>
                                        </p:cTn>
                                        <p:tgtEl>
                                          <p:spTgt spid="464965"/>
                                        </p:tgtEl>
                                        <p:attrNameLst>
                                          <p:attrName>style.visibility</p:attrName>
                                        </p:attrNameLst>
                                      </p:cBhvr>
                                      <p:to>
                                        <p:strVal val="visible"/>
                                      </p:to>
                                    </p:set>
                                    <p:anim calcmode="lin" valueType="num">
                                      <p:cBhvr additive="base">
                                        <p:cTn id="33" dur="2000" fill="hold"/>
                                        <p:tgtEl>
                                          <p:spTgt spid="464965"/>
                                        </p:tgtEl>
                                        <p:attrNameLst>
                                          <p:attrName>ppt_x</p:attrName>
                                        </p:attrNameLst>
                                      </p:cBhvr>
                                      <p:tavLst>
                                        <p:tav tm="0">
                                          <p:val>
                                            <p:strVal val="0-#ppt_w/2"/>
                                          </p:val>
                                        </p:tav>
                                        <p:tav tm="100000">
                                          <p:val>
                                            <p:strVal val="#ppt_x"/>
                                          </p:val>
                                        </p:tav>
                                      </p:tavLst>
                                    </p:anim>
                                    <p:anim calcmode="lin" valueType="num">
                                      <p:cBhvr additive="base">
                                        <p:cTn id="34" dur="2000" fill="hold"/>
                                        <p:tgtEl>
                                          <p:spTgt spid="464965"/>
                                        </p:tgtEl>
                                        <p:attrNameLst>
                                          <p:attrName>ppt_y</p:attrName>
                                        </p:attrNameLst>
                                      </p:cBhvr>
                                      <p:tavLst>
                                        <p:tav tm="0">
                                          <p:val>
                                            <p:strVal val="0-#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nodeType="clickEffect">
                                  <p:stCondLst>
                                    <p:cond delay="0"/>
                                  </p:stCondLst>
                                  <p:childTnLst>
                                    <p:set>
                                      <p:cBhvr>
                                        <p:cTn id="38" dur="1" fill="hold">
                                          <p:stCondLst>
                                            <p:cond delay="0"/>
                                          </p:stCondLst>
                                        </p:cTn>
                                        <p:tgtEl>
                                          <p:spTgt spid="464937"/>
                                        </p:tgtEl>
                                        <p:attrNameLst>
                                          <p:attrName>style.visibility</p:attrName>
                                        </p:attrNameLst>
                                      </p:cBhvr>
                                      <p:to>
                                        <p:strVal val="visible"/>
                                      </p:to>
                                    </p:set>
                                    <p:anim calcmode="lin" valueType="num">
                                      <p:cBhvr additive="base">
                                        <p:cTn id="39" dur="2000" fill="hold"/>
                                        <p:tgtEl>
                                          <p:spTgt spid="464937"/>
                                        </p:tgtEl>
                                        <p:attrNameLst>
                                          <p:attrName>ppt_x</p:attrName>
                                        </p:attrNameLst>
                                      </p:cBhvr>
                                      <p:tavLst>
                                        <p:tav tm="0">
                                          <p:val>
                                            <p:strVal val="0-#ppt_w/2"/>
                                          </p:val>
                                        </p:tav>
                                        <p:tav tm="100000">
                                          <p:val>
                                            <p:strVal val="#ppt_x"/>
                                          </p:val>
                                        </p:tav>
                                      </p:tavLst>
                                    </p:anim>
                                    <p:anim calcmode="lin" valueType="num">
                                      <p:cBhvr additive="base">
                                        <p:cTn id="40" dur="2000" fill="hold"/>
                                        <p:tgtEl>
                                          <p:spTgt spid="464937"/>
                                        </p:tgtEl>
                                        <p:attrNameLst>
                                          <p:attrName>ppt_y</p:attrName>
                                        </p:attrNameLst>
                                      </p:cBhvr>
                                      <p:tavLst>
                                        <p:tav tm="0">
                                          <p:val>
                                            <p:strVal val="#ppt_y"/>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64966"/>
                                        </p:tgtEl>
                                        <p:attrNameLst>
                                          <p:attrName>style.visibility</p:attrName>
                                        </p:attrNameLst>
                                      </p:cBhvr>
                                      <p:to>
                                        <p:strVal val="visible"/>
                                      </p:to>
                                    </p:set>
                                    <p:anim calcmode="lin" valueType="num">
                                      <p:cBhvr additive="base">
                                        <p:cTn id="43" dur="2000" fill="hold"/>
                                        <p:tgtEl>
                                          <p:spTgt spid="464966"/>
                                        </p:tgtEl>
                                        <p:attrNameLst>
                                          <p:attrName>ppt_x</p:attrName>
                                        </p:attrNameLst>
                                      </p:cBhvr>
                                      <p:tavLst>
                                        <p:tav tm="0">
                                          <p:val>
                                            <p:strVal val="#ppt_x"/>
                                          </p:val>
                                        </p:tav>
                                        <p:tav tm="100000">
                                          <p:val>
                                            <p:strVal val="#ppt_x"/>
                                          </p:val>
                                        </p:tav>
                                      </p:tavLst>
                                    </p:anim>
                                    <p:anim calcmode="lin" valueType="num">
                                      <p:cBhvr additive="base">
                                        <p:cTn id="44" dur="2000" fill="hold"/>
                                        <p:tgtEl>
                                          <p:spTgt spid="464966"/>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56" presetClass="path" presetSubtype="0" accel="50000" decel="50000" fill="hold" nodeType="clickEffect">
                                  <p:stCondLst>
                                    <p:cond delay="0"/>
                                  </p:stCondLst>
                                  <p:childTnLst>
                                    <p:animMotion origin="layout" path="M -3.086E-6 -3.46821E-6 L 0.04857 -0.00092 " pathEditMode="relative" rAng="0" ptsTypes="AA">
                                      <p:cBhvr>
                                        <p:cTn id="48" dur="2000" fill="hold"/>
                                        <p:tgtEl>
                                          <p:spTgt spid="4"/>
                                        </p:tgtEl>
                                        <p:attrNameLst>
                                          <p:attrName>ppt_x</p:attrName>
                                          <p:attrName>ppt_y</p:attrName>
                                        </p:attrNameLst>
                                      </p:cBhvr>
                                      <p:rCtr x="2400" y="0"/>
                                    </p:animMotion>
                                  </p:childTnLst>
                                </p:cTn>
                              </p:par>
                              <p:par>
                                <p:cTn id="49" presetID="2" presetClass="entr" presetSubtype="4" fill="hold" grpId="0" nodeType="withEffect">
                                  <p:stCondLst>
                                    <p:cond delay="0"/>
                                  </p:stCondLst>
                                  <p:childTnLst>
                                    <p:set>
                                      <p:cBhvr>
                                        <p:cTn id="50" dur="1" fill="hold">
                                          <p:stCondLst>
                                            <p:cond delay="0"/>
                                          </p:stCondLst>
                                        </p:cTn>
                                        <p:tgtEl>
                                          <p:spTgt spid="464967"/>
                                        </p:tgtEl>
                                        <p:attrNameLst>
                                          <p:attrName>style.visibility</p:attrName>
                                        </p:attrNameLst>
                                      </p:cBhvr>
                                      <p:to>
                                        <p:strVal val="visible"/>
                                      </p:to>
                                    </p:set>
                                    <p:anim calcmode="lin" valueType="num">
                                      <p:cBhvr additive="base">
                                        <p:cTn id="51" dur="2000" fill="hold"/>
                                        <p:tgtEl>
                                          <p:spTgt spid="464967"/>
                                        </p:tgtEl>
                                        <p:attrNameLst>
                                          <p:attrName>ppt_x</p:attrName>
                                        </p:attrNameLst>
                                      </p:cBhvr>
                                      <p:tavLst>
                                        <p:tav tm="0">
                                          <p:val>
                                            <p:strVal val="#ppt_x"/>
                                          </p:val>
                                        </p:tav>
                                        <p:tav tm="100000">
                                          <p:val>
                                            <p:strVal val="#ppt_x"/>
                                          </p:val>
                                        </p:tav>
                                      </p:tavLst>
                                    </p:anim>
                                    <p:anim calcmode="lin" valueType="num">
                                      <p:cBhvr additive="base">
                                        <p:cTn id="52" dur="2000" fill="hold"/>
                                        <p:tgtEl>
                                          <p:spTgt spid="464967"/>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464936"/>
                                        </p:tgtEl>
                                        <p:attrNameLst>
                                          <p:attrName>style.visibility</p:attrName>
                                        </p:attrNameLst>
                                      </p:cBhvr>
                                      <p:to>
                                        <p:strVal val="visible"/>
                                      </p:to>
                                    </p:set>
                                    <p:anim calcmode="lin" valueType="num">
                                      <p:cBhvr additive="base">
                                        <p:cTn id="55" dur="2000" fill="hold"/>
                                        <p:tgtEl>
                                          <p:spTgt spid="464936"/>
                                        </p:tgtEl>
                                        <p:attrNameLst>
                                          <p:attrName>ppt_x</p:attrName>
                                        </p:attrNameLst>
                                      </p:cBhvr>
                                      <p:tavLst>
                                        <p:tav tm="0">
                                          <p:val>
                                            <p:strVal val="0-#ppt_w/2"/>
                                          </p:val>
                                        </p:tav>
                                        <p:tav tm="100000">
                                          <p:val>
                                            <p:strVal val="#ppt_x"/>
                                          </p:val>
                                        </p:tav>
                                      </p:tavLst>
                                    </p:anim>
                                    <p:anim calcmode="lin" valueType="num">
                                      <p:cBhvr additive="base">
                                        <p:cTn id="56" dur="2000" fill="hold"/>
                                        <p:tgtEl>
                                          <p:spTgt spid="4649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950" grpId="0" animBg="1"/>
      <p:bldP spid="464957" grpId="0" animBg="1"/>
      <p:bldP spid="464965" grpId="0" animBg="1"/>
      <p:bldP spid="464966" grpId="0" animBg="1"/>
      <p:bldP spid="46496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07B0C833-4861-CCF5-2DCF-7C7204C4F137}"/>
              </a:ext>
            </a:extLst>
          </p:cNvPr>
          <p:cNvSpPr txBox="1"/>
          <p:nvPr/>
        </p:nvSpPr>
        <p:spPr>
          <a:xfrm>
            <a:off x="662166" y="1080655"/>
            <a:ext cx="10210622" cy="5168594"/>
          </a:xfrm>
          <a:prstGeom prst="rect">
            <a:avLst/>
          </a:prstGeom>
          <a:noFill/>
        </p:spPr>
        <p:txBody>
          <a:bodyPr wrap="square" rtlCol="0">
            <a:spAutoFit/>
          </a:bodyPr>
          <a:lstStyle/>
          <a:p>
            <a:pPr algn="ctr">
              <a:spcAft>
                <a:spcPts val="1800"/>
              </a:spcAft>
            </a:pPr>
            <a:r>
              <a:rPr lang="fr-FR" sz="2400" b="1" dirty="0">
                <a:latin typeface="Gotham Light" pitchFamily="50" charset="0"/>
                <a:ea typeface="Open Sans" panose="020B0606030504020204" pitchFamily="34" charset="0"/>
                <a:cs typeface="Open Sans" panose="020B0606030504020204" pitchFamily="34" charset="0"/>
              </a:rPr>
              <a:t>3.	SECURISATION DE L’APPROVISIONNEMENT EN ENERGIE ELECTRIQUE du TOGO ET DU BENIN</a:t>
            </a:r>
          </a:p>
          <a:p>
            <a:pPr algn="just">
              <a:lnSpc>
                <a:spcPct val="114000"/>
              </a:lnSpc>
              <a:spcAft>
                <a:spcPts val="1800"/>
              </a:spcAft>
            </a:pPr>
            <a:r>
              <a:rPr lang="fr-FR" sz="2400" b="1" dirty="0">
                <a:latin typeface="Gotham Light" pitchFamily="50" charset="0"/>
                <a:ea typeface="Open Sans" panose="020B0606030504020204" pitchFamily="34" charset="0"/>
                <a:cs typeface="Open Sans" panose="020B0606030504020204" pitchFamily="34" charset="0"/>
              </a:rPr>
              <a:t>Le Togo et le Bénin, de par leur appartenance à la Communauté Electrique du Bénin et au Système d’Echanges Electriques Ouest Africain (WAPP) ont pu assurer la sécurité de leur approvisionnement en énergique électrique par des importations des pays voisins en complément de leurs propres sources de production à l’échelle nationale tout en veillant à un coût compétitif de l’électricité achetée. Les fournisseurs des deux pays ont donc varié au fil des années: Niger, Nigeria, Ghana, Côte d’Ivoire.</a:t>
            </a:r>
          </a:p>
          <a:p>
            <a:pPr algn="just">
              <a:lnSpc>
                <a:spcPct val="114000"/>
              </a:lnSpc>
              <a:spcAft>
                <a:spcPts val="1800"/>
              </a:spcAft>
            </a:pPr>
            <a:r>
              <a:rPr lang="fr-FR" sz="2400" b="1" i="0" u="none" strike="noStrike" dirty="0">
                <a:effectLst/>
                <a:latin typeface="Gotham Light" pitchFamily="50" charset="0"/>
                <a:ea typeface="Open Sans" panose="020B0606030504020204" pitchFamily="34" charset="0"/>
                <a:cs typeface="Open Sans" panose="020B0606030504020204" pitchFamily="34" charset="0"/>
              </a:rPr>
              <a:t>On peut noter pour les années </a:t>
            </a:r>
            <a:r>
              <a:rPr lang="fr-FR" sz="2400" b="1" dirty="0">
                <a:latin typeface="Gotham Light" pitchFamily="50" charset="0"/>
                <a:ea typeface="Open Sans" panose="020B0606030504020204" pitchFamily="34" charset="0"/>
                <a:cs typeface="Open Sans" panose="020B0606030504020204" pitchFamily="34" charset="0"/>
              </a:rPr>
              <a:t>2014, 2019 et 2022 les chiffres suivants:</a:t>
            </a:r>
            <a:endParaRPr lang="fr-FR" sz="2400" b="1" i="0" u="none" strike="noStrike" dirty="0">
              <a:effectLst/>
              <a:latin typeface="Arial" panose="020B0604020202020204" pitchFamily="34" charset="0"/>
            </a:endParaRPr>
          </a:p>
          <a:p>
            <a:endParaRPr lang="fr-FR" dirty="0"/>
          </a:p>
        </p:txBody>
      </p:sp>
      <p:pic>
        <p:nvPicPr>
          <p:cNvPr id="2" name="Image 1">
            <a:extLst>
              <a:ext uri="{FF2B5EF4-FFF2-40B4-BE49-F238E27FC236}">
                <a16:creationId xmlns:a16="http://schemas.microsoft.com/office/drawing/2014/main" id="{78AA11B8-4642-E2C1-1056-A27AD715F2E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888247" y="133409"/>
            <a:ext cx="1641587" cy="950683"/>
          </a:xfrm>
          <a:prstGeom prst="rect">
            <a:avLst/>
          </a:prstGeom>
        </p:spPr>
      </p:pic>
    </p:spTree>
    <p:extLst>
      <p:ext uri="{BB962C8B-B14F-4D97-AF65-F5344CB8AC3E}">
        <p14:creationId xmlns:p14="http://schemas.microsoft.com/office/powerpoint/2010/main" val="89539380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689</TotalTime>
  <Words>1344</Words>
  <Application>Microsoft Office PowerPoint</Application>
  <PresentationFormat>Grand écran</PresentationFormat>
  <Paragraphs>424</Paragraphs>
  <Slides>22</Slides>
  <Notes>8</Notes>
  <HiddenSlides>0</HiddenSlides>
  <MMClips>0</MMClips>
  <ScaleCrop>false</ScaleCrop>
  <HeadingPairs>
    <vt:vector size="6" baseType="variant">
      <vt:variant>
        <vt:lpstr>Polices utilisées</vt:lpstr>
      </vt:variant>
      <vt:variant>
        <vt:i4>18</vt:i4>
      </vt:variant>
      <vt:variant>
        <vt:lpstr>Thème</vt:lpstr>
      </vt:variant>
      <vt:variant>
        <vt:i4>1</vt:i4>
      </vt:variant>
      <vt:variant>
        <vt:lpstr>Titres des diapositives</vt:lpstr>
      </vt:variant>
      <vt:variant>
        <vt:i4>22</vt:i4>
      </vt:variant>
    </vt:vector>
  </HeadingPairs>
  <TitlesOfParts>
    <vt:vector size="41" baseType="lpstr">
      <vt:lpstr>Arial</vt:lpstr>
      <vt:lpstr>Bahnschrift</vt:lpstr>
      <vt:lpstr>Book Antiqua</vt:lpstr>
      <vt:lpstr>Cairo</vt:lpstr>
      <vt:lpstr>Calibri</vt:lpstr>
      <vt:lpstr>Calibri Light</vt:lpstr>
      <vt:lpstr>Cambria</vt:lpstr>
      <vt:lpstr>Gentium Basic</vt:lpstr>
      <vt:lpstr>Gotham</vt:lpstr>
      <vt:lpstr>Gotham Light</vt:lpstr>
      <vt:lpstr>Open Sans</vt:lpstr>
      <vt:lpstr>Segoe UI Black</vt:lpstr>
      <vt:lpstr>Segoe UI Semilight</vt:lpstr>
      <vt:lpstr>Tahoma</vt:lpstr>
      <vt:lpstr>Times New Roman</vt:lpstr>
      <vt:lpstr>Verdana</vt:lpstr>
      <vt:lpstr>Wingdings</vt:lpstr>
      <vt:lpstr>Wingdings 3</vt:lpstr>
      <vt:lpstr>Thème Office</vt:lpstr>
      <vt:lpstr>Présentation PowerPoint</vt:lpstr>
      <vt:lpstr>Présentation PowerPoint</vt:lpstr>
      <vt:lpstr>Présentation PowerPoint</vt:lpstr>
      <vt:lpstr>INTRODUCTION</vt:lpstr>
      <vt:lpstr>Présentation PowerPoint</vt:lpstr>
      <vt:lpstr>Présentation PowerPoint</vt:lpstr>
      <vt:lpstr>Pourquoi le WAPP ?</vt:lpstr>
      <vt:lpstr>Présentation PowerPoint</vt:lpstr>
      <vt:lpstr>Présentation PowerPoint</vt:lpstr>
      <vt:lpstr>Présentation PowerPoint</vt:lpstr>
      <vt:lpstr>Présentation PowerPoint</vt:lpstr>
      <vt:lpstr>SOURCES D’APPROVISIONNEMENT EN 2014 (suite)</vt:lpstr>
      <vt:lpstr>Présentation PowerPoint</vt:lpstr>
      <vt:lpstr>Présentation PowerPoint</vt:lpstr>
      <vt:lpstr>Présentation PowerPoint</vt:lpstr>
      <vt:lpstr>Présentation PowerPoint</vt:lpstr>
      <vt:lpstr>Présentation PowerPoint</vt:lpstr>
      <vt:lpstr>Présentation PowerPoint</vt:lpstr>
      <vt:lpstr>RECAPITULATIF DES SOURCES D’APPROVISIONNEMENT  </vt:lpstr>
      <vt:lpstr>Présentation PowerPoint</vt:lpstr>
      <vt:lpstr>Présentation PowerPoint</vt:lpstr>
      <vt:lpstr>MERCI POUR VOTRE AIMABLE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ggbaguidi@are.bj</dc:creator>
  <cp:lastModifiedBy>Théliau Guillouroux</cp:lastModifiedBy>
  <cp:revision>32</cp:revision>
  <dcterms:created xsi:type="dcterms:W3CDTF">2023-11-12T08:50:34Z</dcterms:created>
  <dcterms:modified xsi:type="dcterms:W3CDTF">2023-11-16T18:21:35Z</dcterms:modified>
</cp:coreProperties>
</file>