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4"/>
  </p:notesMasterIdLst>
  <p:handoutMasterIdLst>
    <p:handoutMasterId r:id="rId35"/>
  </p:handoutMasterIdLst>
  <p:sldIdLst>
    <p:sldId id="441" r:id="rId5"/>
    <p:sldId id="337" r:id="rId6"/>
    <p:sldId id="551" r:id="rId7"/>
    <p:sldId id="379" r:id="rId8"/>
    <p:sldId id="553" r:id="rId9"/>
    <p:sldId id="555" r:id="rId10"/>
    <p:sldId id="554" r:id="rId11"/>
    <p:sldId id="557" r:id="rId12"/>
    <p:sldId id="558" r:id="rId13"/>
    <p:sldId id="559" r:id="rId14"/>
    <p:sldId id="562" r:id="rId15"/>
    <p:sldId id="563" r:id="rId16"/>
    <p:sldId id="564" r:id="rId17"/>
    <p:sldId id="565" r:id="rId18"/>
    <p:sldId id="567" r:id="rId19"/>
    <p:sldId id="566" r:id="rId20"/>
    <p:sldId id="568" r:id="rId21"/>
    <p:sldId id="569" r:id="rId22"/>
    <p:sldId id="571" r:id="rId23"/>
    <p:sldId id="572" r:id="rId24"/>
    <p:sldId id="573" r:id="rId25"/>
    <p:sldId id="584" r:id="rId26"/>
    <p:sldId id="580" r:id="rId27"/>
    <p:sldId id="583" r:id="rId28"/>
    <p:sldId id="581" r:id="rId29"/>
    <p:sldId id="582" r:id="rId30"/>
    <p:sldId id="585" r:id="rId31"/>
    <p:sldId id="556" r:id="rId32"/>
    <p:sldId id="528" r:id="rId3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on Mazabrard" initials="M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D7FF"/>
    <a:srgbClr val="EF9A29"/>
    <a:srgbClr val="223B58"/>
    <a:srgbClr val="1D488D"/>
    <a:srgbClr val="DBE6ED"/>
    <a:srgbClr val="BDD0DD"/>
    <a:srgbClr val="8EB1E8"/>
    <a:srgbClr val="B889DB"/>
    <a:srgbClr val="507C9A"/>
    <a:srgbClr val="86A9C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p:cViewPr varScale="1">
        <p:scale>
          <a:sx n="27" d="100"/>
          <a:sy n="27" d="100"/>
        </p:scale>
        <p:origin x="4686" y="48"/>
      </p:cViewPr>
      <p:guideLst>
        <p:guide orient="horz" pos="2160"/>
        <p:guide pos="2880"/>
      </p:guideLst>
    </p:cSldViewPr>
  </p:slideViewPr>
  <p:notesTextViewPr>
    <p:cViewPr>
      <p:scale>
        <a:sx n="125" d="100"/>
        <a:sy n="125" d="100"/>
      </p:scale>
      <p:origin x="0" y="0"/>
    </p:cViewPr>
  </p:notesTextViewPr>
  <p:notesViewPr>
    <p:cSldViewPr>
      <p:cViewPr varScale="1">
        <p:scale>
          <a:sx n="86" d="100"/>
          <a:sy n="86" d="100"/>
        </p:scale>
        <p:origin x="39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6220210-BBA2-414C-A47B-8206A90DB8F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36EB752F-1E2B-44E6-8C5F-50EE72B419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5E3AC6-76F3-4931-9F53-A084F52035ED}" type="datetimeFigureOut">
              <a:rPr lang="en-US" smtClean="0"/>
              <a:pPr/>
              <a:t>11/21/2023</a:t>
            </a:fld>
            <a:endParaRPr lang="en-US" dirty="0"/>
          </a:p>
        </p:txBody>
      </p:sp>
      <p:sp>
        <p:nvSpPr>
          <p:cNvPr id="4" name="Footer Placeholder 3">
            <a:extLst>
              <a:ext uri="{FF2B5EF4-FFF2-40B4-BE49-F238E27FC236}">
                <a16:creationId xmlns:a16="http://schemas.microsoft.com/office/drawing/2014/main" id="{D1F3CA81-F097-4D7D-B632-4181CB05002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7801125-8FED-486A-9C65-394F6977ED9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3ADC38-E9B0-40B5-BBAB-27E0310D6F79}" type="slidenum">
              <a:rPr lang="en-US" smtClean="0"/>
              <a:pPr/>
              <a:t>‹N°›</a:t>
            </a:fld>
            <a:endParaRPr lang="en-US" dirty="0"/>
          </a:p>
        </p:txBody>
      </p:sp>
    </p:spTree>
    <p:extLst>
      <p:ext uri="{BB962C8B-B14F-4D97-AF65-F5344CB8AC3E}">
        <p14:creationId xmlns:p14="http://schemas.microsoft.com/office/powerpoint/2010/main" val="344195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74D657-52A3-49C5-8743-C86D316444F3}" type="datetimeFigureOut">
              <a:rPr lang="en-GB" smtClean="0"/>
              <a:pPr/>
              <a:t>21/11/2023</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CAAADE-CC45-46E2-8458-C6A9CD3CDCC4}" type="slidenum">
              <a:rPr lang="en-GB" smtClean="0"/>
              <a:pPr/>
              <a:t>‹N°›</a:t>
            </a:fld>
            <a:endParaRPr lang="en-GB" dirty="0"/>
          </a:p>
        </p:txBody>
      </p:sp>
    </p:spTree>
    <p:extLst>
      <p:ext uri="{BB962C8B-B14F-4D97-AF65-F5344CB8AC3E}">
        <p14:creationId xmlns:p14="http://schemas.microsoft.com/office/powerpoint/2010/main" val="24849772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CAAADE-CC45-46E2-8458-C6A9CD3CDCC4}" type="slidenum">
              <a:rPr lang="en-GB" smtClean="0"/>
              <a:pPr/>
              <a:t>2</a:t>
            </a:fld>
            <a:endParaRPr lang="en-GB" dirty="0"/>
          </a:p>
        </p:txBody>
      </p:sp>
    </p:spTree>
    <p:extLst>
      <p:ext uri="{BB962C8B-B14F-4D97-AF65-F5344CB8AC3E}">
        <p14:creationId xmlns:p14="http://schemas.microsoft.com/office/powerpoint/2010/main" val="1186815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3CCAAADE-CC45-46E2-8458-C6A9CD3CDCC4}" type="slidenum">
              <a:rPr lang="en-GB" smtClean="0"/>
              <a:pPr/>
              <a:t>3</a:t>
            </a:fld>
            <a:endParaRPr lang="en-GB" dirty="0"/>
          </a:p>
        </p:txBody>
      </p:sp>
    </p:spTree>
    <p:extLst>
      <p:ext uri="{BB962C8B-B14F-4D97-AF65-F5344CB8AC3E}">
        <p14:creationId xmlns:p14="http://schemas.microsoft.com/office/powerpoint/2010/main" val="3333174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3CCAAADE-CC45-46E2-8458-C6A9CD3CDCC4}" type="slidenum">
              <a:rPr lang="en-GB" smtClean="0"/>
              <a:pPr/>
              <a:t>4</a:t>
            </a:fld>
            <a:endParaRPr lang="en-GB" dirty="0"/>
          </a:p>
        </p:txBody>
      </p:sp>
    </p:spTree>
    <p:extLst>
      <p:ext uri="{BB962C8B-B14F-4D97-AF65-F5344CB8AC3E}">
        <p14:creationId xmlns:p14="http://schemas.microsoft.com/office/powerpoint/2010/main" val="3333174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CAAADE-CC45-46E2-8458-C6A9CD3CDCC4}" type="slidenum">
              <a:rPr lang="en-GB" smtClean="0"/>
              <a:pPr/>
              <a:t>15</a:t>
            </a:fld>
            <a:endParaRPr lang="en-GB" dirty="0"/>
          </a:p>
        </p:txBody>
      </p:sp>
    </p:spTree>
    <p:extLst>
      <p:ext uri="{BB962C8B-B14F-4D97-AF65-F5344CB8AC3E}">
        <p14:creationId xmlns:p14="http://schemas.microsoft.com/office/powerpoint/2010/main" val="1290200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CAAADE-CC45-46E2-8458-C6A9CD3CDCC4}" type="slidenum">
              <a:rPr lang="en-GB" smtClean="0"/>
              <a:pPr/>
              <a:t>22</a:t>
            </a:fld>
            <a:endParaRPr lang="en-GB" dirty="0"/>
          </a:p>
        </p:txBody>
      </p:sp>
    </p:spTree>
    <p:extLst>
      <p:ext uri="{BB962C8B-B14F-4D97-AF65-F5344CB8AC3E}">
        <p14:creationId xmlns:p14="http://schemas.microsoft.com/office/powerpoint/2010/main" val="129020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CAAADE-CC45-46E2-8458-C6A9CD3CDCC4}" type="slidenum">
              <a:rPr lang="en-GB" smtClean="0"/>
              <a:pPr/>
              <a:t>27</a:t>
            </a:fld>
            <a:endParaRPr lang="en-GB" dirty="0"/>
          </a:p>
        </p:txBody>
      </p:sp>
    </p:spTree>
    <p:extLst>
      <p:ext uri="{BB962C8B-B14F-4D97-AF65-F5344CB8AC3E}">
        <p14:creationId xmlns:p14="http://schemas.microsoft.com/office/powerpoint/2010/main" val="1290200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549761D-1D76-4E1F-8935-146EFB8EBD2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758775"/>
            <a:ext cx="9144000" cy="5489625"/>
          </a:xfrm>
          <a:prstGeom prst="rect">
            <a:avLst/>
          </a:prstGeom>
        </p:spPr>
      </p:pic>
      <p:sp>
        <p:nvSpPr>
          <p:cNvPr id="5" name="Text Placeholder 2">
            <a:extLst>
              <a:ext uri="{FF2B5EF4-FFF2-40B4-BE49-F238E27FC236}">
                <a16:creationId xmlns:a16="http://schemas.microsoft.com/office/drawing/2014/main" id="{4A4767FE-DE81-4DBA-8EFC-875BC88CCD0F}"/>
              </a:ext>
            </a:extLst>
          </p:cNvPr>
          <p:cNvSpPr>
            <a:spLocks noGrp="1"/>
          </p:cNvSpPr>
          <p:nvPr>
            <p:ph type="body" sz="quarter" idx="11" hasCustomPrompt="1"/>
          </p:nvPr>
        </p:nvSpPr>
        <p:spPr>
          <a:xfrm>
            <a:off x="914400" y="1447800"/>
            <a:ext cx="7581900" cy="762000"/>
          </a:xfrm>
          <a:prstGeom prst="rect">
            <a:avLst/>
          </a:prstGeom>
        </p:spPr>
        <p:txBody>
          <a:bodyPr/>
          <a:lstStyle>
            <a:lvl1pPr marL="0" indent="0" algn="l">
              <a:buNone/>
              <a:defRPr sz="3600" b="1">
                <a:solidFill>
                  <a:srgbClr val="223B58"/>
                </a:solidFill>
                <a:latin typeface="Calibri" panose="020F0502020204030204" pitchFamily="34" charset="0"/>
                <a:cs typeface="Calibri" panose="020F05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Title</a:t>
            </a:r>
            <a:endParaRPr lang="en-GB" dirty="0"/>
          </a:p>
        </p:txBody>
      </p:sp>
      <p:sp>
        <p:nvSpPr>
          <p:cNvPr id="6" name="Text Placeholder 2">
            <a:extLst>
              <a:ext uri="{FF2B5EF4-FFF2-40B4-BE49-F238E27FC236}">
                <a16:creationId xmlns:a16="http://schemas.microsoft.com/office/drawing/2014/main" id="{AB233BC8-4C13-4BB9-9F3C-9DA7CDC4082C}"/>
              </a:ext>
            </a:extLst>
          </p:cNvPr>
          <p:cNvSpPr>
            <a:spLocks noGrp="1"/>
          </p:cNvSpPr>
          <p:nvPr>
            <p:ph type="body" sz="quarter" idx="12" hasCustomPrompt="1"/>
          </p:nvPr>
        </p:nvSpPr>
        <p:spPr>
          <a:xfrm>
            <a:off x="914400" y="3733800"/>
            <a:ext cx="7581900" cy="762000"/>
          </a:xfrm>
          <a:prstGeom prst="rect">
            <a:avLst/>
          </a:prstGeom>
        </p:spPr>
        <p:txBody>
          <a:bodyPr/>
          <a:lstStyle>
            <a:lvl1pPr marL="0" indent="0" algn="l">
              <a:buNone/>
              <a:defRPr sz="2000" b="1">
                <a:solidFill>
                  <a:srgbClr val="223B58"/>
                </a:solidFill>
                <a:latin typeface="Calibri" panose="020F0502020204030204" pitchFamily="34" charset="0"/>
                <a:cs typeface="Calibri" panose="020F05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Title</a:t>
            </a:r>
            <a:endParaRPr lang="en-GB" dirty="0"/>
          </a:p>
        </p:txBody>
      </p:sp>
      <p:pic>
        <p:nvPicPr>
          <p:cNvPr id="9" name="Picture 8">
            <a:extLst>
              <a:ext uri="{FF2B5EF4-FFF2-40B4-BE49-F238E27FC236}">
                <a16:creationId xmlns:a16="http://schemas.microsoft.com/office/drawing/2014/main" id="{9E488651-E382-4854-A879-640C54EB89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427794" y="6404428"/>
            <a:ext cx="1133638" cy="329999"/>
          </a:xfrm>
          <a:prstGeom prst="rect">
            <a:avLst/>
          </a:prstGeom>
        </p:spPr>
      </p:pic>
      <p:sp>
        <p:nvSpPr>
          <p:cNvPr id="8" name="Text Box 1047">
            <a:extLst>
              <a:ext uri="{FF2B5EF4-FFF2-40B4-BE49-F238E27FC236}">
                <a16:creationId xmlns:a16="http://schemas.microsoft.com/office/drawing/2014/main" id="{CE04216B-E678-459A-8C8F-022240956CA5}"/>
              </a:ext>
            </a:extLst>
          </p:cNvPr>
          <p:cNvSpPr txBox="1">
            <a:spLocks noChangeArrowheads="1"/>
          </p:cNvSpPr>
          <p:nvPr userDrawn="1"/>
        </p:nvSpPr>
        <p:spPr bwMode="auto">
          <a:xfrm>
            <a:off x="76200" y="6404428"/>
            <a:ext cx="1351594" cy="369332"/>
          </a:xfrm>
          <a:prstGeom prst="rect">
            <a:avLst/>
          </a:prstGeom>
          <a:noFill/>
          <a:ln w="9525">
            <a:noFill/>
            <a:miter lim="800000"/>
            <a:headEnd/>
            <a:tailEnd/>
          </a:ln>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fr-FR" sz="900" b="0" noProof="0" dirty="0">
                <a:solidFill>
                  <a:schemeClr val="tx1"/>
                </a:solidFill>
                <a:latin typeface="Calibri" panose="020F0502020204030204" pitchFamily="34" charset="0"/>
                <a:cs typeface="Calibri" panose="020F0502020204030204" pitchFamily="34" charset="0"/>
              </a:rPr>
              <a:t>Mis en œuvre par un consortium dirigé par </a:t>
            </a:r>
            <a:endParaRPr lang="fr-FR" sz="900" b="0" kern="1200" noProof="0" dirty="0">
              <a:solidFill>
                <a:schemeClr val="tx1"/>
              </a:solidFill>
              <a:latin typeface="Calibri" panose="020F0502020204030204" pitchFamily="34" charset="0"/>
              <a:ea typeface="+mn-ea"/>
              <a:cs typeface="Calibri" panose="020F0502020204030204" pitchFamily="34" charset="0"/>
            </a:endParaRPr>
          </a:p>
        </p:txBody>
      </p:sp>
      <p:sp>
        <p:nvSpPr>
          <p:cNvPr id="2" name="Text Box 1047">
            <a:extLst>
              <a:ext uri="{FF2B5EF4-FFF2-40B4-BE49-F238E27FC236}">
                <a16:creationId xmlns:a16="http://schemas.microsoft.com/office/drawing/2014/main" id="{ADDBA975-0BD6-C221-740C-37C1B5619A37}"/>
              </a:ext>
            </a:extLst>
          </p:cNvPr>
          <p:cNvSpPr txBox="1">
            <a:spLocks noChangeArrowheads="1"/>
          </p:cNvSpPr>
          <p:nvPr userDrawn="1"/>
        </p:nvSpPr>
        <p:spPr bwMode="auto">
          <a:xfrm>
            <a:off x="7888938" y="6404428"/>
            <a:ext cx="1046794" cy="36933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900" b="0" noProof="0" dirty="0">
                <a:solidFill>
                  <a:schemeClr val="tx1"/>
                </a:solidFill>
                <a:latin typeface="Calibri" panose="020F0502020204030204" pitchFamily="34" charset="0"/>
                <a:cs typeface="Calibri" panose="020F0502020204030204" pitchFamily="34" charset="0"/>
              </a:rPr>
              <a:t>Ce projet est financé par l’UE</a:t>
            </a:r>
            <a:endParaRPr lang="fr-FR" sz="900" b="0" kern="1200" noProof="0" dirty="0">
              <a:solidFill>
                <a:schemeClr val="tx1"/>
              </a:solidFill>
              <a:latin typeface="Calibri" panose="020F0502020204030204" pitchFamily="34" charset="0"/>
              <a:ea typeface="+mn-ea"/>
              <a:cs typeface="Calibri" panose="020F0502020204030204" pitchFamily="34" charset="0"/>
            </a:endParaRPr>
          </a:p>
        </p:txBody>
      </p:sp>
      <p:pic>
        <p:nvPicPr>
          <p:cNvPr id="3" name="Picture 1049" descr="europe flag">
            <a:extLst>
              <a:ext uri="{FF2B5EF4-FFF2-40B4-BE49-F238E27FC236}">
                <a16:creationId xmlns:a16="http://schemas.microsoft.com/office/drawing/2014/main" id="{BB9F483C-2E53-D25A-6B71-932009ED98CA}"/>
              </a:ext>
            </a:extLst>
          </p:cNvPr>
          <p:cNvPicPr>
            <a:picLocks noChangeAspect="1" noChangeArrowheads="1"/>
          </p:cNvPicPr>
          <p:nvPr userDrawn="1"/>
        </p:nvPicPr>
        <p:blipFill>
          <a:blip r:embed="rId4" cstate="print"/>
          <a:srcRect/>
          <a:stretch>
            <a:fillRect/>
          </a:stretch>
        </p:blipFill>
        <p:spPr bwMode="auto">
          <a:xfrm>
            <a:off x="7451190" y="6446218"/>
            <a:ext cx="433178" cy="288210"/>
          </a:xfrm>
          <a:prstGeom prst="rect">
            <a:avLst/>
          </a:prstGeom>
          <a:noFill/>
          <a:ln w="9525">
            <a:solidFill>
              <a:schemeClr val="bg1"/>
            </a:solidFill>
            <a:miter lim="800000"/>
            <a:headEnd/>
            <a:tailEnd/>
          </a:ln>
        </p:spPr>
      </p:pic>
    </p:spTree>
    <p:extLst>
      <p:ext uri="{BB962C8B-B14F-4D97-AF65-F5344CB8AC3E}">
        <p14:creationId xmlns:p14="http://schemas.microsoft.com/office/powerpoint/2010/main" val="344899078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1B2D339A-6645-40D5-95EB-09C9841C683A}"/>
              </a:ext>
            </a:extLst>
          </p:cNvPr>
          <p:cNvSpPr>
            <a:spLocks noGrp="1"/>
          </p:cNvSpPr>
          <p:nvPr>
            <p:ph type="body" sz="quarter" idx="11" hasCustomPrompt="1"/>
          </p:nvPr>
        </p:nvSpPr>
        <p:spPr>
          <a:xfrm>
            <a:off x="914400" y="1447800"/>
            <a:ext cx="7581900" cy="762000"/>
          </a:xfrm>
          <a:prstGeom prst="rect">
            <a:avLst/>
          </a:prstGeom>
        </p:spPr>
        <p:txBody>
          <a:bodyPr/>
          <a:lstStyle>
            <a:lvl1pPr marL="0" indent="0" algn="l">
              <a:buNone/>
              <a:defRPr sz="4000" b="1">
                <a:solidFill>
                  <a:srgbClr val="FF9966"/>
                </a:solidFill>
                <a:latin typeface="Calibri Light" panose="020F0302020204030204" pitchFamily="34" charset="0"/>
                <a:cs typeface="Calibri Light" panose="020F03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CONTENT</a:t>
            </a:r>
            <a:endParaRPr lang="en-GB" dirty="0"/>
          </a:p>
        </p:txBody>
      </p:sp>
      <p:sp>
        <p:nvSpPr>
          <p:cNvPr id="7" name="Text Placeholder 2">
            <a:extLst>
              <a:ext uri="{FF2B5EF4-FFF2-40B4-BE49-F238E27FC236}">
                <a16:creationId xmlns:a16="http://schemas.microsoft.com/office/drawing/2014/main" id="{6E8E811A-3B60-49CD-9487-7C36E7C477BA}"/>
              </a:ext>
            </a:extLst>
          </p:cNvPr>
          <p:cNvSpPr>
            <a:spLocks noGrp="1"/>
          </p:cNvSpPr>
          <p:nvPr>
            <p:ph type="body" sz="quarter" idx="12" hasCustomPrompt="1"/>
          </p:nvPr>
        </p:nvSpPr>
        <p:spPr>
          <a:xfrm>
            <a:off x="914400" y="2209800"/>
            <a:ext cx="7581900" cy="762000"/>
          </a:xfrm>
          <a:prstGeom prst="rect">
            <a:avLst/>
          </a:prstGeom>
        </p:spPr>
        <p:txBody>
          <a:bodyPr/>
          <a:lstStyle>
            <a:lvl1pPr marL="0" indent="0" algn="l">
              <a:buNone/>
              <a:defRPr sz="2400" b="1">
                <a:solidFill>
                  <a:srgbClr val="223B58"/>
                </a:solidFill>
                <a:latin typeface="Calibri" panose="020F0502020204030204" pitchFamily="34" charset="0"/>
                <a:cs typeface="Calibri" panose="020F05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Title</a:t>
            </a:r>
            <a:endParaRPr lang="en-GB" dirty="0"/>
          </a:p>
        </p:txBody>
      </p:sp>
      <p:sp>
        <p:nvSpPr>
          <p:cNvPr id="2" name="Rectangle 1">
            <a:extLst>
              <a:ext uri="{FF2B5EF4-FFF2-40B4-BE49-F238E27FC236}">
                <a16:creationId xmlns:a16="http://schemas.microsoft.com/office/drawing/2014/main" id="{F005E472-0AB7-482B-F648-5069FFB6DFE5}"/>
              </a:ext>
            </a:extLst>
          </p:cNvPr>
          <p:cNvSpPr/>
          <p:nvPr userDrawn="1"/>
        </p:nvSpPr>
        <p:spPr>
          <a:xfrm rot="10800000">
            <a:off x="0" y="761999"/>
            <a:ext cx="9144000" cy="1447797"/>
          </a:xfrm>
          <a:prstGeom prst="rect">
            <a:avLst/>
          </a:prstGeom>
          <a:solidFill>
            <a:srgbClr val="95B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24337299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2BE1EF8-B267-41E3-A4F5-B014E84F09B4}"/>
              </a:ext>
            </a:extLst>
          </p:cNvPr>
          <p:cNvSpPr/>
          <p:nvPr userDrawn="1"/>
        </p:nvSpPr>
        <p:spPr>
          <a:xfrm rot="10800000">
            <a:off x="838200" y="762000"/>
            <a:ext cx="8305800" cy="609600"/>
          </a:xfrm>
          <a:prstGeom prst="rect">
            <a:avLst/>
          </a:prstGeom>
          <a:solidFill>
            <a:srgbClr val="95B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9" name="Text Placeholder 2">
            <a:extLst>
              <a:ext uri="{FF2B5EF4-FFF2-40B4-BE49-F238E27FC236}">
                <a16:creationId xmlns:a16="http://schemas.microsoft.com/office/drawing/2014/main" id="{B2D7E411-4EE3-483E-9158-F254840D6F6C}"/>
              </a:ext>
            </a:extLst>
          </p:cNvPr>
          <p:cNvSpPr>
            <a:spLocks noGrp="1"/>
          </p:cNvSpPr>
          <p:nvPr>
            <p:ph type="body" sz="quarter" idx="11" hasCustomPrompt="1"/>
          </p:nvPr>
        </p:nvSpPr>
        <p:spPr>
          <a:xfrm>
            <a:off x="914400" y="762000"/>
            <a:ext cx="7924800" cy="609600"/>
          </a:xfrm>
          <a:prstGeom prst="rect">
            <a:avLst/>
          </a:prstGeom>
        </p:spPr>
        <p:txBody>
          <a:bodyPr/>
          <a:lstStyle>
            <a:lvl1pPr marL="0" indent="0" algn="l">
              <a:buNone/>
              <a:defRPr sz="2800" b="0">
                <a:solidFill>
                  <a:schemeClr val="bg1"/>
                </a:solidFill>
                <a:latin typeface="Calibri" panose="020F0502020204030204" pitchFamily="34" charset="0"/>
                <a:cs typeface="Calibri" panose="020F05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Title</a:t>
            </a:r>
            <a:endParaRPr lang="en-GB" dirty="0"/>
          </a:p>
        </p:txBody>
      </p:sp>
      <p:sp>
        <p:nvSpPr>
          <p:cNvPr id="14" name="Title 1">
            <a:extLst>
              <a:ext uri="{FF2B5EF4-FFF2-40B4-BE49-F238E27FC236}">
                <a16:creationId xmlns:a16="http://schemas.microsoft.com/office/drawing/2014/main" id="{A9380E67-5D17-4EDC-A749-F29067281456}"/>
              </a:ext>
            </a:extLst>
          </p:cNvPr>
          <p:cNvSpPr>
            <a:spLocks noGrp="1"/>
          </p:cNvSpPr>
          <p:nvPr>
            <p:ph type="title"/>
          </p:nvPr>
        </p:nvSpPr>
        <p:spPr>
          <a:xfrm>
            <a:off x="838800" y="1677600"/>
            <a:ext cx="7677150" cy="4266000"/>
          </a:xfrm>
          <a:prstGeom prst="rect">
            <a:avLst/>
          </a:prstGeom>
        </p:spPr>
        <p:txBody>
          <a:bodyPr/>
          <a:lstStyle>
            <a:lvl1pPr algn="l">
              <a:defRPr sz="2400">
                <a:latin typeface="Calibri" panose="020F0502020204030204" pitchFamily="34" charset="0"/>
                <a:cs typeface="Calibri" panose="020F0502020204030204" pitchFamily="34" charset="0"/>
              </a:defRPr>
            </a:lvl1pPr>
          </a:lstStyle>
          <a:p>
            <a:r>
              <a:rPr lang="en-US" dirty="0"/>
              <a:t>Click to edit Master title style</a:t>
            </a:r>
            <a:endParaRPr lang="fr-BE" dirty="0"/>
          </a:p>
        </p:txBody>
      </p:sp>
    </p:spTree>
    <p:extLst>
      <p:ext uri="{BB962C8B-B14F-4D97-AF65-F5344CB8AC3E}">
        <p14:creationId xmlns:p14="http://schemas.microsoft.com/office/powerpoint/2010/main" val="195691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5E81009-E182-4E8F-B401-F1BAACB33B4C}"/>
              </a:ext>
            </a:extLst>
          </p:cNvPr>
          <p:cNvSpPr/>
          <p:nvPr userDrawn="1"/>
        </p:nvSpPr>
        <p:spPr>
          <a:xfrm rot="10800000">
            <a:off x="838200" y="762000"/>
            <a:ext cx="8305800" cy="863998"/>
          </a:xfrm>
          <a:prstGeom prst="rect">
            <a:avLst/>
          </a:prstGeom>
          <a:solidFill>
            <a:srgbClr val="95B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5" name="Text Placeholder 2">
            <a:extLst>
              <a:ext uri="{FF2B5EF4-FFF2-40B4-BE49-F238E27FC236}">
                <a16:creationId xmlns:a16="http://schemas.microsoft.com/office/drawing/2014/main" id="{AA6C2404-61CE-45D3-A5BB-56222DCD1315}"/>
              </a:ext>
            </a:extLst>
          </p:cNvPr>
          <p:cNvSpPr>
            <a:spLocks noGrp="1"/>
          </p:cNvSpPr>
          <p:nvPr>
            <p:ph type="body" sz="quarter" idx="11" hasCustomPrompt="1"/>
          </p:nvPr>
        </p:nvSpPr>
        <p:spPr>
          <a:xfrm>
            <a:off x="914400" y="761999"/>
            <a:ext cx="7924800" cy="863999"/>
          </a:xfrm>
          <a:prstGeom prst="rect">
            <a:avLst/>
          </a:prstGeom>
        </p:spPr>
        <p:txBody>
          <a:bodyPr/>
          <a:lstStyle>
            <a:lvl1pPr marL="0" indent="0" algn="l">
              <a:buNone/>
              <a:defRPr sz="2800" b="0">
                <a:solidFill>
                  <a:schemeClr val="bg1"/>
                </a:solidFill>
                <a:latin typeface="Calibri" panose="020F0502020204030204" pitchFamily="34" charset="0"/>
                <a:cs typeface="Calibri" panose="020F0502020204030204" pitchFamily="34" charset="0"/>
              </a:defRPr>
            </a:lvl1pPr>
            <a:lvl2pPr marL="514350" indent="-171450">
              <a:buFont typeface="Arial" panose="020B0604020202020204" pitchFamily="34" charset="0"/>
              <a:buChar char="•"/>
              <a:defRPr sz="2400">
                <a:latin typeface="Calibri" panose="020F0502020204030204" pitchFamily="34" charset="0"/>
                <a:cs typeface="Calibri" panose="020F0502020204030204" pitchFamily="34" charset="0"/>
              </a:defRPr>
            </a:lvl2pPr>
            <a:lvl3pPr marL="857250" indent="-171450">
              <a:buFont typeface="Courier New" panose="02070309020205020404" pitchFamily="49" charset="0"/>
              <a:buChar char="o"/>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marL="1714500" indent="-342900">
              <a:buFont typeface="Arial" panose="020B0604020202020204" pitchFamily="34" charset="0"/>
              <a:buChar char="•"/>
              <a:defRPr sz="2000">
                <a:latin typeface="Calibri" panose="020F0502020204030204" pitchFamily="34" charset="0"/>
                <a:cs typeface="Calibri" panose="020F0502020204030204" pitchFamily="34" charset="0"/>
              </a:defRPr>
            </a:lvl5pPr>
          </a:lstStyle>
          <a:p>
            <a:pPr lvl="0"/>
            <a:r>
              <a:rPr lang="en-US" dirty="0"/>
              <a:t>Title</a:t>
            </a:r>
            <a:endParaRPr lang="en-GB" dirty="0"/>
          </a:p>
        </p:txBody>
      </p:sp>
      <p:sp>
        <p:nvSpPr>
          <p:cNvPr id="9" name="Title 1">
            <a:extLst>
              <a:ext uri="{FF2B5EF4-FFF2-40B4-BE49-F238E27FC236}">
                <a16:creationId xmlns:a16="http://schemas.microsoft.com/office/drawing/2014/main" id="{7E53F8A3-6BC0-4310-A291-09D41F9197D2}"/>
              </a:ext>
            </a:extLst>
          </p:cNvPr>
          <p:cNvSpPr>
            <a:spLocks noGrp="1"/>
          </p:cNvSpPr>
          <p:nvPr>
            <p:ph type="title"/>
          </p:nvPr>
        </p:nvSpPr>
        <p:spPr>
          <a:xfrm>
            <a:off x="838800" y="1904400"/>
            <a:ext cx="7677150" cy="4039200"/>
          </a:xfrm>
          <a:prstGeom prst="rect">
            <a:avLst/>
          </a:prstGeom>
        </p:spPr>
        <p:txBody>
          <a:bodyPr/>
          <a:lstStyle>
            <a:lvl1pPr algn="l">
              <a:defRPr sz="2400">
                <a:latin typeface="Calibri" panose="020F0502020204030204" pitchFamily="34" charset="0"/>
                <a:cs typeface="Calibri" panose="020F0502020204030204" pitchFamily="34" charset="0"/>
              </a:defRPr>
            </a:lvl1pPr>
          </a:lstStyle>
          <a:p>
            <a:r>
              <a:rPr lang="en-US" dirty="0"/>
              <a:t>Click to edit Master title style</a:t>
            </a:r>
            <a:endParaRPr lang="fr-BE" dirty="0"/>
          </a:p>
        </p:txBody>
      </p:sp>
    </p:spTree>
    <p:extLst>
      <p:ext uri="{BB962C8B-B14F-4D97-AF65-F5344CB8AC3E}">
        <p14:creationId xmlns:p14="http://schemas.microsoft.com/office/powerpoint/2010/main" val="6887108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B41484-F314-4154-91B2-CA6636FAA397}"/>
              </a:ext>
            </a:extLst>
          </p:cNvPr>
          <p:cNvSpPr/>
          <p:nvPr userDrawn="1"/>
        </p:nvSpPr>
        <p:spPr>
          <a:xfrm>
            <a:off x="838200" y="0"/>
            <a:ext cx="83058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14" name="TextBox 13">
            <a:extLst>
              <a:ext uri="{FF2B5EF4-FFF2-40B4-BE49-F238E27FC236}">
                <a16:creationId xmlns:a16="http://schemas.microsoft.com/office/drawing/2014/main" id="{B8CA385D-42CE-41DA-842A-C254EA937DF3}"/>
              </a:ext>
            </a:extLst>
          </p:cNvPr>
          <p:cNvSpPr txBox="1"/>
          <p:nvPr/>
        </p:nvSpPr>
        <p:spPr>
          <a:xfrm>
            <a:off x="971600" y="212829"/>
            <a:ext cx="7010400" cy="430887"/>
          </a:xfrm>
          <a:prstGeom prst="rect">
            <a:avLst/>
          </a:prstGeom>
          <a:noFill/>
        </p:spPr>
        <p:txBody>
          <a:bodyPr wrap="square" rtlCol="0">
            <a:noAutofit/>
          </a:bodyPr>
          <a:lstStyle/>
          <a:p>
            <a:pPr algn="l"/>
            <a:r>
              <a:rPr lang="fr-FR" sz="1200" b="0" kern="1200" noProof="0" dirty="0">
                <a:solidFill>
                  <a:schemeClr val="tx1"/>
                </a:solidFill>
                <a:effectLst/>
                <a:latin typeface="Arial" panose="020B0604020202020204" pitchFamily="34" charset="0"/>
                <a:ea typeface="+mn-ea"/>
                <a:cs typeface="Arial" panose="020B0604020202020204" pitchFamily="34" charset="0"/>
              </a:rPr>
              <a:t>Facilité d’Assistance Technique Globale de l’UE (TAF) pour l’énergie durable</a:t>
            </a:r>
          </a:p>
        </p:txBody>
      </p:sp>
      <p:sp>
        <p:nvSpPr>
          <p:cNvPr id="9" name="Rectangle 8">
            <a:extLst>
              <a:ext uri="{FF2B5EF4-FFF2-40B4-BE49-F238E27FC236}">
                <a16:creationId xmlns:a16="http://schemas.microsoft.com/office/drawing/2014/main" id="{12FFEA8C-EA09-415F-BFAB-985241A7E77B}"/>
              </a:ext>
            </a:extLst>
          </p:cNvPr>
          <p:cNvSpPr/>
          <p:nvPr userDrawn="1"/>
        </p:nvSpPr>
        <p:spPr>
          <a:xfrm>
            <a:off x="0" y="6249597"/>
            <a:ext cx="9144000" cy="641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12" name="Rectangle 11">
            <a:extLst>
              <a:ext uri="{FF2B5EF4-FFF2-40B4-BE49-F238E27FC236}">
                <a16:creationId xmlns:a16="http://schemas.microsoft.com/office/drawing/2014/main" id="{87365970-B7D5-4DDC-97F7-99C62CF3DBEA}"/>
              </a:ext>
            </a:extLst>
          </p:cNvPr>
          <p:cNvSpPr/>
          <p:nvPr userDrawn="1"/>
        </p:nvSpPr>
        <p:spPr>
          <a:xfrm rot="10800000">
            <a:off x="0" y="761999"/>
            <a:ext cx="9144000" cy="5485581"/>
          </a:xfrm>
          <a:prstGeom prst="rect">
            <a:avLst/>
          </a:prstGeom>
          <a:gradFill>
            <a:gsLst>
              <a:gs pos="0">
                <a:schemeClr val="accent1">
                  <a:lumMod val="5000"/>
                  <a:lumOff val="95000"/>
                </a:schemeClr>
              </a:gs>
              <a:gs pos="74000">
                <a:srgbClr val="DEECF6"/>
              </a:gs>
              <a:gs pos="100000">
                <a:srgbClr val="DEECF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pic>
        <p:nvPicPr>
          <p:cNvPr id="15" name="Picture 1049" descr="europe flag">
            <a:extLst>
              <a:ext uri="{FF2B5EF4-FFF2-40B4-BE49-F238E27FC236}">
                <a16:creationId xmlns:a16="http://schemas.microsoft.com/office/drawing/2014/main" id="{EC5F88F4-ED1F-4F0F-BEF3-7D00A1695BDF}"/>
              </a:ext>
            </a:extLst>
          </p:cNvPr>
          <p:cNvPicPr>
            <a:picLocks noChangeAspect="1" noChangeArrowheads="1"/>
          </p:cNvPicPr>
          <p:nvPr/>
        </p:nvPicPr>
        <p:blipFill>
          <a:blip r:embed="rId6" cstate="print"/>
          <a:srcRect/>
          <a:stretch>
            <a:fillRect/>
          </a:stretch>
        </p:blipFill>
        <p:spPr bwMode="auto">
          <a:xfrm>
            <a:off x="107504" y="116633"/>
            <a:ext cx="720000" cy="479043"/>
          </a:xfrm>
          <a:prstGeom prst="rect">
            <a:avLst/>
          </a:prstGeom>
          <a:noFill/>
          <a:ln w="9525">
            <a:solidFill>
              <a:schemeClr val="bg1"/>
            </a:solidFill>
            <a:miter lim="800000"/>
            <a:headEnd/>
            <a:tailEnd/>
          </a:ln>
        </p:spPr>
      </p:pic>
    </p:spTree>
    <p:extLst>
      <p:ext uri="{BB962C8B-B14F-4D97-AF65-F5344CB8AC3E}">
        <p14:creationId xmlns:p14="http://schemas.microsoft.com/office/powerpoint/2010/main" val="2894427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ctr" defTabSz="685800" rtl="0" eaLnBrk="1" latinLnBrk="0" hangingPunct="1">
        <a:lnSpc>
          <a:spcPct val="85000"/>
        </a:lnSpc>
        <a:spcBef>
          <a:spcPct val="0"/>
        </a:spcBef>
        <a:buNone/>
        <a:defRPr sz="3200" b="0" i="0" kern="1200" cap="none" spc="-113">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379C02D0-671E-D116-F827-1D2C2C4EED47}"/>
              </a:ext>
            </a:extLst>
          </p:cNvPr>
          <p:cNvSpPr txBox="1">
            <a:spLocks/>
          </p:cNvSpPr>
          <p:nvPr>
            <p:custDataLst>
              <p:tags r:id="rId1"/>
            </p:custDataLst>
          </p:nvPr>
        </p:nvSpPr>
        <p:spPr>
          <a:xfrm>
            <a:off x="947192" y="2996952"/>
            <a:ext cx="7873280" cy="1752600"/>
          </a:xfrm>
          <a:prstGeom prst="rect">
            <a:avLst/>
          </a:prstGeom>
        </p:spPr>
        <p:txBody>
          <a:bodyPr/>
          <a:lst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a:lstStyle>
          <a:p>
            <a:pPr marL="0" indent="0" algn="ctr" fontAlgn="auto">
              <a:spcAft>
                <a:spcPts val="0"/>
              </a:spcAft>
              <a:buNone/>
            </a:pPr>
            <a:r>
              <a:rPr lang="fr-FR" sz="2000" dirty="0">
                <a:solidFill>
                  <a:srgbClr val="223B58"/>
                </a:solidFill>
                <a:latin typeface="Arial" panose="020B0604020202020204" pitchFamily="34" charset="0"/>
                <a:cs typeface="Arial" panose="020B0604020202020204" pitchFamily="34" charset="0"/>
              </a:rPr>
              <a:t> </a:t>
            </a:r>
          </a:p>
        </p:txBody>
      </p:sp>
      <p:sp>
        <p:nvSpPr>
          <p:cNvPr id="4" name="Espace réservé du texte 3">
            <a:extLst>
              <a:ext uri="{FF2B5EF4-FFF2-40B4-BE49-F238E27FC236}">
                <a16:creationId xmlns:a16="http://schemas.microsoft.com/office/drawing/2014/main" id="{57924AF3-24ED-BCFC-8358-0772C45427E9}"/>
              </a:ext>
            </a:extLst>
          </p:cNvPr>
          <p:cNvSpPr>
            <a:spLocks noGrp="1"/>
          </p:cNvSpPr>
          <p:nvPr>
            <p:ph type="body" sz="quarter" idx="11"/>
          </p:nvPr>
        </p:nvSpPr>
        <p:spPr>
          <a:xfrm>
            <a:off x="0" y="764705"/>
            <a:ext cx="9144000" cy="1872208"/>
          </a:xfrm>
        </p:spPr>
        <p:txBody>
          <a:bodyPr anchor="ctr"/>
          <a:lstStyle/>
          <a:p>
            <a:pPr lvl="0" algn="ctr" defTabSz="914400">
              <a:lnSpc>
                <a:spcPct val="114000"/>
              </a:lnSpc>
              <a:spcBef>
                <a:spcPts val="0"/>
              </a:spcBef>
              <a:buClrTx/>
              <a:buSzTx/>
              <a:defRPr/>
            </a:pPr>
            <a:r>
              <a:rPr lang="fr-FR" sz="2000" cap="small" noProof="1">
                <a:solidFill>
                  <a:srgbClr val="002060"/>
                </a:solidFill>
                <a:latin typeface="Arial" panose="020B0604020202020204" pitchFamily="34" charset="0"/>
                <a:cs typeface="Arial" panose="020B0604020202020204" pitchFamily="34" charset="0"/>
              </a:rPr>
              <a:t>Assemblée Générale de RegulaE.Fr et Atelier de Travail n°13</a:t>
            </a:r>
          </a:p>
          <a:p>
            <a:pPr lvl="0" algn="ctr" defTabSz="914400">
              <a:lnSpc>
                <a:spcPct val="114000"/>
              </a:lnSpc>
              <a:spcBef>
                <a:spcPts val="1200"/>
              </a:spcBef>
              <a:buClrTx/>
              <a:buSzTx/>
              <a:defRPr/>
            </a:pPr>
            <a:r>
              <a:rPr lang="fr-FR" sz="2200" cap="all" noProof="1">
                <a:solidFill>
                  <a:srgbClr val="002060"/>
                </a:solidFill>
                <a:latin typeface="Arial" panose="020B0604020202020204" pitchFamily="34" charset="0"/>
                <a:cs typeface="Arial" panose="020B0604020202020204" pitchFamily="34" charset="0"/>
              </a:rPr>
              <a:t>SESSION 5 – Interconnexion au service de la sécurité d’approvisionnement et de la transition énergétique </a:t>
            </a:r>
          </a:p>
        </p:txBody>
      </p:sp>
      <p:sp>
        <p:nvSpPr>
          <p:cNvPr id="5" name="Text Placeholder 3">
            <a:extLst>
              <a:ext uri="{FF2B5EF4-FFF2-40B4-BE49-F238E27FC236}">
                <a16:creationId xmlns:a16="http://schemas.microsoft.com/office/drawing/2014/main" id="{67272975-1E51-742D-3A79-4A496D2AADDF}"/>
              </a:ext>
            </a:extLst>
          </p:cNvPr>
          <p:cNvSpPr txBox="1">
            <a:spLocks/>
          </p:cNvSpPr>
          <p:nvPr/>
        </p:nvSpPr>
        <p:spPr>
          <a:xfrm>
            <a:off x="148200" y="2996952"/>
            <a:ext cx="5863960" cy="1152128"/>
          </a:xfrm>
          <a:prstGeom prst="rect">
            <a:avLst/>
          </a:prstGeom>
          <a:solidFill>
            <a:srgbClr val="002060"/>
          </a:solidFill>
        </p:spPr>
        <p:txBody>
          <a:bodyPr anchor="ctr" anchorCtr="0"/>
          <a:lst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a:lstStyle>
          <a:p>
            <a:pPr marL="0" lvl="0" indent="0" algn="just" fontAlgn="auto">
              <a:lnSpc>
                <a:spcPct val="100000"/>
              </a:lnSpc>
              <a:spcBef>
                <a:spcPts val="0"/>
              </a:spcBef>
              <a:spcAft>
                <a:spcPts val="200"/>
              </a:spcAft>
              <a:buClr>
                <a:srgbClr val="4472C4"/>
              </a:buClr>
              <a:buNone/>
              <a:defRPr/>
            </a:pPr>
            <a:r>
              <a:rPr lang="fr-FR" b="1" dirty="0">
                <a:solidFill>
                  <a:sysClr val="window" lastClr="FFFFFF"/>
                </a:solidFill>
                <a:latin typeface="Arial" panose="020B0604020202020204" pitchFamily="34" charset="0"/>
                <a:cs typeface="Arial" panose="020B0604020202020204" pitchFamily="34" charset="0"/>
              </a:rPr>
              <a:t>Exigences des Régulateurs en matière de gestion opérationnelle des systèmes électriques en situation de crise : Prévention, Défense, Sauvegarde et Reconstitution</a:t>
            </a:r>
          </a:p>
        </p:txBody>
      </p:sp>
      <p:sp>
        <p:nvSpPr>
          <p:cNvPr id="8" name="ZoneTexte 7">
            <a:extLst>
              <a:ext uri="{FF2B5EF4-FFF2-40B4-BE49-F238E27FC236}">
                <a16:creationId xmlns:a16="http://schemas.microsoft.com/office/drawing/2014/main" id="{C838CE86-E3D3-FEAF-9113-00818670F5A9}"/>
              </a:ext>
            </a:extLst>
          </p:cNvPr>
          <p:cNvSpPr txBox="1"/>
          <p:nvPr/>
        </p:nvSpPr>
        <p:spPr>
          <a:xfrm>
            <a:off x="5004048" y="4941168"/>
            <a:ext cx="4104456" cy="653769"/>
          </a:xfrm>
          <a:prstGeom prst="rect">
            <a:avLst/>
          </a:prstGeom>
          <a:noFill/>
        </p:spPr>
        <p:txBody>
          <a:bodyPr wrap="square" rtlCol="0">
            <a:spAutoFit/>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fr-FR" sz="1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Michel</a:t>
            </a:r>
            <a:r>
              <a:rPr kumimoji="0" lang="fr-FR" sz="1600" b="1" i="0" u="none" strike="noStrike" kern="0" cap="none" spc="0" normalizeH="0" noProof="0" dirty="0">
                <a:ln>
                  <a:noFill/>
                </a:ln>
                <a:solidFill>
                  <a:schemeClr val="bg1"/>
                </a:solidFill>
                <a:effectLst/>
                <a:uLnTx/>
                <a:uFillTx/>
                <a:latin typeface="Arial" panose="020B0604020202020204" pitchFamily="34" charset="0"/>
                <a:cs typeface="Arial" panose="020B0604020202020204" pitchFamily="34" charset="0"/>
              </a:rPr>
              <a:t> CAUBET</a:t>
            </a:r>
            <a:r>
              <a:rPr kumimoji="0" lang="fr-FR" sz="1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 – Team Leader EU TAF</a:t>
            </a:r>
          </a:p>
          <a:p>
            <a:pPr marL="0" marR="0" lvl="0" indent="0" algn="r" defTabSz="914400" eaLnBrk="1" fontAlgn="auto" latinLnBrk="0" hangingPunct="1">
              <a:lnSpc>
                <a:spcPct val="114000"/>
              </a:lnSpc>
              <a:spcBef>
                <a:spcPts val="0"/>
              </a:spcBef>
              <a:spcAft>
                <a:spcPts val="0"/>
              </a:spcAft>
              <a:buClrTx/>
              <a:buSzTx/>
              <a:buFontTx/>
              <a:buNone/>
              <a:tabLst/>
              <a:defRPr/>
            </a:pPr>
            <a:r>
              <a:rPr kumimoji="0" lang="fr-FR" sz="1600" b="1" i="0" u="none" strike="noStrike" kern="0" cap="none" spc="0" normalizeH="0" baseline="0" noProof="0" dirty="0">
                <a:ln>
                  <a:noFill/>
                </a:ln>
                <a:solidFill>
                  <a:schemeClr val="bg1"/>
                </a:solidFill>
                <a:effectLst/>
                <a:uLnTx/>
                <a:uFillTx/>
              </a:rPr>
              <a:t>22 novembre 2023 </a:t>
            </a:r>
          </a:p>
        </p:txBody>
      </p:sp>
    </p:spTree>
    <p:extLst>
      <p:ext uri="{BB962C8B-B14F-4D97-AF65-F5344CB8AC3E}">
        <p14:creationId xmlns:p14="http://schemas.microsoft.com/office/powerpoint/2010/main" val="42236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28" name="object 246"/>
          <p:cNvSpPr txBox="1"/>
          <p:nvPr/>
        </p:nvSpPr>
        <p:spPr>
          <a:xfrm>
            <a:off x="998647" y="1556792"/>
            <a:ext cx="2853273" cy="900490"/>
          </a:xfrm>
          <a:prstGeom prst="rect">
            <a:avLst/>
          </a:prstGeom>
          <a:solidFill>
            <a:srgbClr val="00B0F0"/>
          </a:solidFill>
          <a:ln>
            <a:solidFill>
              <a:srgbClr val="00B0F0"/>
            </a:solidFill>
          </a:ln>
        </p:spPr>
        <p:txBody>
          <a:bodyPr vert="horz" wrap="square" lIns="0" tIns="53975" rIns="0" bIns="0" rtlCol="0" anchor="ctr" anchorCtr="0">
            <a:noAutofit/>
          </a:bodyPr>
          <a:lstStyle/>
          <a:p>
            <a:pPr marR="12310" algn="ctr"/>
            <a:r>
              <a:rPr lang="fr-FR" sz="1400" b="1" dirty="0">
                <a:solidFill>
                  <a:srgbClr val="FFFFFF"/>
                </a:solidFill>
                <a:latin typeface="Arial" panose="020B0604020202020204" pitchFamily="34" charset="0"/>
                <a:cs typeface="Arial" panose="020B0604020202020204" pitchFamily="34" charset="0"/>
              </a:rPr>
              <a:t>Limiter les conséquences des grands incidents</a:t>
            </a:r>
            <a:endParaRPr lang="fr-FR" sz="1400" dirty="0">
              <a:solidFill>
                <a:srgbClr val="FFFFFF"/>
              </a:solidFill>
              <a:latin typeface="Arial" panose="020B0604020202020204" pitchFamily="34" charset="0"/>
              <a:cs typeface="Arial" panose="020B0604020202020204" pitchFamily="34" charset="0"/>
            </a:endParaRPr>
          </a:p>
        </p:txBody>
      </p:sp>
      <p:sp>
        <p:nvSpPr>
          <p:cNvPr id="17" name="ZoneTexte 16"/>
          <p:cNvSpPr txBox="1"/>
          <p:nvPr/>
        </p:nvSpPr>
        <p:spPr>
          <a:xfrm>
            <a:off x="3923928" y="1484784"/>
            <a:ext cx="5040560" cy="1246495"/>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L’électricité prend une place de plus en plus importante dans la vie courante de nos sociétés. </a:t>
            </a:r>
          </a:p>
          <a:p>
            <a:pPr>
              <a:spcBef>
                <a:spcPts val="600"/>
              </a:spcBef>
            </a:pPr>
            <a:r>
              <a:rPr lang="fr-FR" sz="1400" dirty="0">
                <a:latin typeface="Calibri" panose="020F0502020204030204" pitchFamily="34" charset="0"/>
                <a:cs typeface="Calibri" panose="020F0502020204030204" pitchFamily="34" charset="0"/>
              </a:rPr>
              <a:t>Il est de la responsabilité de l'exploitant du Système, en liaison avec l'ensemble des utilisateurs du réseau, de maîtriser le risque de coupure généralisée.</a:t>
            </a:r>
          </a:p>
        </p:txBody>
      </p:sp>
      <p:sp>
        <p:nvSpPr>
          <p:cNvPr id="15" name="object 246"/>
          <p:cNvSpPr txBox="1"/>
          <p:nvPr/>
        </p:nvSpPr>
        <p:spPr>
          <a:xfrm>
            <a:off x="998647" y="2960558"/>
            <a:ext cx="2853273" cy="900490"/>
          </a:xfrm>
          <a:prstGeom prst="rect">
            <a:avLst/>
          </a:prstGeom>
          <a:solidFill>
            <a:srgbClr val="00B0F0"/>
          </a:solidFill>
          <a:ln>
            <a:solidFill>
              <a:srgbClr val="00B0F0"/>
            </a:solidFill>
          </a:ln>
        </p:spPr>
        <p:txBody>
          <a:bodyPr vert="horz" wrap="square" lIns="0" tIns="53975" rIns="0" bIns="0" rtlCol="0" anchor="ctr" anchorCtr="0">
            <a:noAutofit/>
          </a:bodyPr>
          <a:lstStyle/>
          <a:p>
            <a:pPr marR="12310" algn="ctr"/>
            <a:r>
              <a:rPr lang="fr-FR" sz="1400" b="1" dirty="0">
                <a:solidFill>
                  <a:srgbClr val="FFFFFF"/>
                </a:solidFill>
                <a:latin typeface="Arial" panose="020B0604020202020204" pitchFamily="34" charset="0"/>
                <a:cs typeface="Arial" panose="020B0604020202020204" pitchFamily="34" charset="0"/>
              </a:rPr>
              <a:t>La Sûreté, une priorité de l’exploitant du Système, mais pas à n’importe quel prix !</a:t>
            </a:r>
            <a:endParaRPr lang="fr-FR" sz="1400" dirty="0">
              <a:solidFill>
                <a:srgbClr val="FFFFFF"/>
              </a:solidFill>
              <a:latin typeface="Arial" panose="020B0604020202020204" pitchFamily="34" charset="0"/>
              <a:cs typeface="Arial" panose="020B0604020202020204" pitchFamily="34" charset="0"/>
            </a:endParaRPr>
          </a:p>
        </p:txBody>
      </p:sp>
      <p:sp>
        <p:nvSpPr>
          <p:cNvPr id="16" name="ZoneTexte 15"/>
          <p:cNvSpPr txBox="1"/>
          <p:nvPr/>
        </p:nvSpPr>
        <p:spPr>
          <a:xfrm>
            <a:off x="3923928" y="2902585"/>
            <a:ext cx="5040560" cy="1892826"/>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Les investissements nécessaires pour la Sûreté du Système doivent être cohérents avec le coût, la fréquence et la gravité des incidents qu’ils permettent d’éviter.</a:t>
            </a:r>
          </a:p>
          <a:p>
            <a:pPr>
              <a:spcBef>
                <a:spcPts val="600"/>
              </a:spcBef>
            </a:pPr>
            <a:r>
              <a:rPr lang="fr-FR" sz="1400" dirty="0">
                <a:latin typeface="Calibri" panose="020F0502020204030204" pitchFamily="34" charset="0"/>
                <a:cs typeface="Calibri" panose="020F0502020204030204" pitchFamily="34" charset="0"/>
              </a:rPr>
              <a:t>Même si les usages modernes de l'électricité exigent aussi un produit de qualité, garanti en termes de temps de coupure, de forme de l'onde de tension et de courant, les dispositions prises en exploitation pour garantir la sûreté doivent être compatibles avec les engagements contractuels pris sur la qualité de fourniture.</a:t>
            </a:r>
          </a:p>
        </p:txBody>
      </p:sp>
      <p:cxnSp>
        <p:nvCxnSpPr>
          <p:cNvPr id="19" name="Connecteur droit avec flèche 18"/>
          <p:cNvCxnSpPr>
            <a:stCxn id="28" idx="2"/>
            <a:endCxn id="15" idx="0"/>
          </p:cNvCxnSpPr>
          <p:nvPr/>
        </p:nvCxnSpPr>
        <p:spPr>
          <a:xfrm>
            <a:off x="2425284" y="2457282"/>
            <a:ext cx="0" cy="503276"/>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593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6B490FA-1BBD-2718-AF9A-CFD21F45E9B5}"/>
              </a:ext>
            </a:extLst>
          </p:cNvPr>
          <p:cNvSpPr txBox="1">
            <a:spLocks noChangeArrowheads="1"/>
          </p:cNvSpPr>
          <p:nvPr>
            <p:custDataLst>
              <p:tags r:id="rId1"/>
            </p:custDataLst>
          </p:nvPr>
        </p:nvSpPr>
        <p:spPr bwMode="auto">
          <a:xfrm>
            <a:off x="414010" y="1295400"/>
            <a:ext cx="8729990" cy="388640"/>
          </a:xfrm>
          <a:prstGeom prst="rect">
            <a:avLst/>
          </a:prstGeom>
          <a:noFill/>
          <a:ln w="9525">
            <a:noFill/>
            <a:miter lim="800000"/>
            <a:headEnd/>
            <a:tailEnd/>
          </a:ln>
          <a:effectLst/>
          <a:extLst>
            <a:ext uri="{AF507438-7753-43E0-B8FC-AC1667EBCBE1}">
              <a14:hiddenEffects xmlns:a14="http://schemas.microsoft.com/office/drawing/2010/main">
                <a:effectLst>
                  <a:outerShdw dist="127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fontAlgn="base">
              <a:spcBef>
                <a:spcPct val="0"/>
              </a:spcBef>
              <a:spcAft>
                <a:spcPct val="0"/>
              </a:spcAft>
              <a:defRPr sz="2400" b="1">
                <a:solidFill>
                  <a:srgbClr val="140256"/>
                </a:solidFill>
                <a:latin typeface="+mj-lt"/>
                <a:ea typeface="+mj-ea"/>
                <a:cs typeface="+mj-cs"/>
              </a:defRPr>
            </a:lvl1pPr>
            <a:lvl2pPr algn="l" rtl="0" fontAlgn="base">
              <a:spcBef>
                <a:spcPct val="0"/>
              </a:spcBef>
              <a:spcAft>
                <a:spcPct val="0"/>
              </a:spcAft>
              <a:defRPr sz="3200" b="1">
                <a:solidFill>
                  <a:schemeClr val="tx2"/>
                </a:solidFill>
                <a:latin typeface="Arial" charset="0"/>
              </a:defRPr>
            </a:lvl2pPr>
            <a:lvl3pPr algn="l" rtl="0" fontAlgn="base">
              <a:spcBef>
                <a:spcPct val="0"/>
              </a:spcBef>
              <a:spcAft>
                <a:spcPct val="0"/>
              </a:spcAft>
              <a:defRPr sz="3200" b="1">
                <a:solidFill>
                  <a:schemeClr val="tx2"/>
                </a:solidFill>
                <a:latin typeface="Arial" charset="0"/>
              </a:defRPr>
            </a:lvl3pPr>
            <a:lvl4pPr algn="l" rtl="0" fontAlgn="base">
              <a:spcBef>
                <a:spcPct val="0"/>
              </a:spcBef>
              <a:spcAft>
                <a:spcPct val="0"/>
              </a:spcAft>
              <a:defRPr sz="3200" b="1">
                <a:solidFill>
                  <a:schemeClr val="tx2"/>
                </a:solidFill>
                <a:latin typeface="Arial" charset="0"/>
              </a:defRPr>
            </a:lvl4pPr>
            <a:lvl5pPr algn="l" rtl="0" fontAlgn="base">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pl-PL" sz="2000" b="1" i="0" u="none" strike="noStrike" kern="0" cap="none" spc="0" normalizeH="0" baseline="0" noProof="0" dirty="0">
                <a:ln>
                  <a:noFill/>
                </a:ln>
                <a:solidFill>
                  <a:srgbClr val="223B58"/>
                </a:solidFill>
                <a:effectLst/>
                <a:uLnTx/>
                <a:uFillTx/>
                <a:latin typeface="Arial" panose="020B0604020202020204" pitchFamily="34" charset="0"/>
                <a:ea typeface="+mj-ea"/>
                <a:cs typeface="Arial" panose="020B0604020202020204" pitchFamily="34" charset="0"/>
              </a:rPr>
              <a:t>Table des Matières</a:t>
            </a:r>
          </a:p>
        </p:txBody>
      </p:sp>
      <p:sp>
        <p:nvSpPr>
          <p:cNvPr id="8" name="Rectangle 7">
            <a:extLst>
              <a:ext uri="{FF2B5EF4-FFF2-40B4-BE49-F238E27FC236}">
                <a16:creationId xmlns:a16="http://schemas.microsoft.com/office/drawing/2014/main" id="{AB559FC4-ABE1-6210-4ADD-32663E4EC217}"/>
              </a:ext>
            </a:extLst>
          </p:cNvPr>
          <p:cNvSpPr>
            <a:spLocks noChangeArrowheads="1"/>
          </p:cNvSpPr>
          <p:nvPr/>
        </p:nvSpPr>
        <p:spPr bwMode="auto">
          <a:xfrm>
            <a:off x="-24815" y="3068960"/>
            <a:ext cx="9144000" cy="449725"/>
          </a:xfrm>
          <a:prstGeom prst="rect">
            <a:avLst/>
          </a:prstGeom>
          <a:solidFill>
            <a:srgbClr val="FFFFFF">
              <a:lumMod val="95000"/>
              <a:alpha val="75000"/>
            </a:srgbClr>
          </a:solidFill>
          <a:ln w="38100">
            <a:noFill/>
            <a:miter lim="800000"/>
            <a:headEnd/>
            <a:tailEnd/>
          </a:ln>
          <a:effec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just" defTabSz="914400" rtl="0" eaLnBrk="0" fontAlgn="auto" latinLnBrk="0" hangingPunct="0">
              <a:lnSpc>
                <a:spcPct val="100000"/>
              </a:lnSpc>
              <a:spcBef>
                <a:spcPts val="0"/>
              </a:spcBef>
              <a:spcAft>
                <a:spcPts val="0"/>
              </a:spcAft>
              <a:buClrTx/>
              <a:buSzTx/>
              <a:buFontTx/>
              <a:buNone/>
              <a:tabLst/>
              <a:defRPr/>
            </a:pPr>
            <a:endParaRPr kumimoji="0" lang="fr-FR" alt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2" name="Text Placeholder 4">
            <a:extLst>
              <a:ext uri="{FF2B5EF4-FFF2-40B4-BE49-F238E27FC236}">
                <a16:creationId xmlns:a16="http://schemas.microsoft.com/office/drawing/2014/main" id="{E10AF916-9DFF-71A9-73B8-5BDFDC0764FA}"/>
              </a:ext>
            </a:extLst>
          </p:cNvPr>
          <p:cNvSpPr txBox="1">
            <a:spLocks/>
          </p:cNvSpPr>
          <p:nvPr/>
        </p:nvSpPr>
        <p:spPr>
          <a:xfrm>
            <a:off x="414010" y="2517294"/>
            <a:ext cx="8082290" cy="3197706"/>
          </a:xfrm>
          <a:prstGeom prst="rect">
            <a:avLst/>
          </a:prstGeom>
        </p:spPr>
        <p:txBody>
          <a:bodyPr/>
          <a:lstStyle>
            <a:lvl1pPr marL="361950" indent="-361950" algn="l" rtl="0" fontAlgn="base">
              <a:spcBef>
                <a:spcPct val="20000"/>
              </a:spcBef>
              <a:spcAft>
                <a:spcPct val="0"/>
              </a:spcAft>
              <a:buFont typeface="Wingdings" pitchFamily="2" charset="2"/>
              <a:buChar char="§"/>
              <a:defRPr sz="2400">
                <a:solidFill>
                  <a:srgbClr val="140256"/>
                </a:solidFill>
                <a:latin typeface="+mn-lt"/>
                <a:ea typeface="+mn-ea"/>
                <a:cs typeface="+mn-cs"/>
              </a:defRPr>
            </a:lvl1pPr>
            <a:lvl2pPr marL="993775" indent="-373063" algn="l" rtl="0" fontAlgn="base">
              <a:spcBef>
                <a:spcPct val="20000"/>
              </a:spcBef>
              <a:spcAft>
                <a:spcPct val="0"/>
              </a:spcAft>
              <a:buChar char="–"/>
              <a:defRPr sz="2200">
                <a:solidFill>
                  <a:srgbClr val="140256"/>
                </a:solidFill>
                <a:latin typeface="+mn-lt"/>
              </a:defRPr>
            </a:lvl2pPr>
            <a:lvl3pPr marL="1401763" indent="-228600" algn="l" rtl="0" fontAlgn="base">
              <a:spcBef>
                <a:spcPct val="20000"/>
              </a:spcBef>
              <a:spcAft>
                <a:spcPct val="0"/>
              </a:spcAft>
              <a:buChar char="•"/>
              <a:defRPr sz="2000">
                <a:solidFill>
                  <a:srgbClr val="140256"/>
                </a:solidFill>
                <a:latin typeface="+mn-lt"/>
              </a:defRPr>
            </a:lvl3pPr>
            <a:lvl4pPr marL="1809750" indent="-228600" algn="l" rtl="0" fontAlgn="base">
              <a:spcBef>
                <a:spcPct val="20000"/>
              </a:spcBef>
              <a:spcAft>
                <a:spcPct val="0"/>
              </a:spcAft>
              <a:buChar char="–"/>
              <a:defRPr>
                <a:solidFill>
                  <a:srgbClr val="140256"/>
                </a:solidFill>
                <a:latin typeface="+mn-lt"/>
              </a:defRPr>
            </a:lvl4pPr>
            <a:lvl5pPr marL="2160588" indent="-171450" algn="l" rtl="0" fontAlgn="base">
              <a:spcBef>
                <a:spcPct val="20000"/>
              </a:spcBef>
              <a:spcAft>
                <a:spcPct val="0"/>
              </a:spcAft>
              <a:buChar char="»"/>
              <a:defRPr>
                <a:solidFill>
                  <a:srgbClr val="140256"/>
                </a:solidFill>
                <a:latin typeface="+mn-lt"/>
              </a:defRPr>
            </a:lvl5pPr>
            <a:lvl6pPr marL="2617788" indent="-171450" algn="l" rtl="0" fontAlgn="base">
              <a:spcBef>
                <a:spcPct val="20000"/>
              </a:spcBef>
              <a:spcAft>
                <a:spcPct val="0"/>
              </a:spcAft>
              <a:buChar char="»"/>
              <a:defRPr>
                <a:solidFill>
                  <a:srgbClr val="002C58"/>
                </a:solidFill>
                <a:latin typeface="+mn-lt"/>
              </a:defRPr>
            </a:lvl6pPr>
            <a:lvl7pPr marL="3074988" indent="-171450" algn="l" rtl="0" fontAlgn="base">
              <a:spcBef>
                <a:spcPct val="20000"/>
              </a:spcBef>
              <a:spcAft>
                <a:spcPct val="0"/>
              </a:spcAft>
              <a:buChar char="»"/>
              <a:defRPr>
                <a:solidFill>
                  <a:srgbClr val="002C58"/>
                </a:solidFill>
                <a:latin typeface="+mn-lt"/>
              </a:defRPr>
            </a:lvl7pPr>
            <a:lvl8pPr marL="3532188" indent="-171450" algn="l" rtl="0" fontAlgn="base">
              <a:spcBef>
                <a:spcPct val="20000"/>
              </a:spcBef>
              <a:spcAft>
                <a:spcPct val="0"/>
              </a:spcAft>
              <a:buChar char="»"/>
              <a:defRPr>
                <a:solidFill>
                  <a:srgbClr val="002C58"/>
                </a:solidFill>
                <a:latin typeface="+mn-lt"/>
              </a:defRPr>
            </a:lvl8pPr>
            <a:lvl9pPr marL="3989388" indent="-171450" algn="l" rtl="0" fontAlgn="base">
              <a:spcBef>
                <a:spcPct val="20000"/>
              </a:spcBef>
              <a:spcAft>
                <a:spcPct val="0"/>
              </a:spcAft>
              <a:buChar char="»"/>
              <a:defRPr>
                <a:solidFill>
                  <a:srgbClr val="002C58"/>
                </a:solidFill>
                <a:latin typeface="+mn-lt"/>
              </a:defRPr>
            </a:lvl9pPr>
          </a:lstStyle>
          <a:p>
            <a:pPr marL="342900" lvl="0" indent="-342900">
              <a:spcBef>
                <a:spcPts val="2400"/>
              </a:spcBef>
              <a:buFont typeface="Wingdings" pitchFamily="2" charset="2"/>
              <a:buAutoNum type="arabicPeriod"/>
              <a:defRPr/>
            </a:pPr>
            <a:r>
              <a:rPr lang="fr-FR" sz="1800" kern="0" dirty="0">
                <a:solidFill>
                  <a:schemeClr val="bg1">
                    <a:lumMod val="50000"/>
                  </a:schemeClr>
                </a:solidFill>
                <a:latin typeface="Arial" panose="020B0604020202020204" pitchFamily="34" charset="0"/>
                <a:cs typeface="Arial" panose="020B0604020202020204" pitchFamily="34" charset="0"/>
              </a:rPr>
              <a:t>La Sûreté de Fonctionnement des Réseaux Interconnectés</a:t>
            </a:r>
            <a:endParaRPr kumimoji="0" lang="fr-FR" sz="1800" i="0" u="none" strike="noStrike" kern="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endParaRPr>
          </a:p>
          <a:p>
            <a:pPr marL="342900" lvl="0" indent="-342900">
              <a:spcBef>
                <a:spcPts val="2400"/>
              </a:spcBef>
              <a:buFont typeface="Wingdings" pitchFamily="2" charset="2"/>
              <a:buAutoNum type="arabicPeriod" startAt="2"/>
              <a:defRPr/>
            </a:pPr>
            <a:r>
              <a:rPr lang="fr-FR" sz="1800" b="1" kern="0" dirty="0">
                <a:solidFill>
                  <a:srgbClr val="223B58"/>
                </a:solidFill>
                <a:latin typeface="Arial" panose="020B0604020202020204" pitchFamily="34" charset="0"/>
                <a:cs typeface="Arial" panose="020B0604020202020204" pitchFamily="34" charset="0"/>
              </a:rPr>
              <a:t>Les Aléas pouvant affecter le Système Électrique</a:t>
            </a:r>
            <a:endParaRPr kumimoji="0" lang="fr-FR" sz="1800" b="1" i="0" u="none" strike="noStrike" kern="0" cap="none" spc="0" normalizeH="0" baseline="0" noProof="0" dirty="0">
              <a:ln>
                <a:noFill/>
              </a:ln>
              <a:solidFill>
                <a:srgbClr val="223B58"/>
              </a:solidFill>
              <a:effectLst/>
              <a:uLnTx/>
              <a:uFillTx/>
              <a:latin typeface="Arial" panose="020B0604020202020204" pitchFamily="34" charset="0"/>
              <a:cs typeface="Arial" panose="020B0604020202020204" pitchFamily="34" charset="0"/>
            </a:endParaRPr>
          </a:p>
          <a:p>
            <a:pPr marL="342900" lvl="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Les Lignes de Défense du Système Électrique</a:t>
            </a:r>
          </a:p>
          <a:p>
            <a:pPr marL="34290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Modes Opératoires de Protection du Système Électrique</a:t>
            </a:r>
          </a:p>
          <a:p>
            <a:pPr marL="34290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Les Codes de Réseaux Transport</a:t>
            </a:r>
          </a:p>
          <a:p>
            <a:pPr marL="342900" lvl="0" indent="-342900">
              <a:spcBef>
                <a:spcPts val="2400"/>
              </a:spcBef>
              <a:buFont typeface="Wingdings" pitchFamily="2" charset="2"/>
              <a:buAutoNum type="arabicPeriod" startAt="2"/>
              <a:defRPr/>
            </a:pPr>
            <a:endParaRPr lang="fr-FR" sz="1800" kern="0" dirty="0">
              <a:solidFill>
                <a:srgbClr val="223B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6271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Aléas pouvant affecter le Système Électrique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638" y="1556792"/>
            <a:ext cx="3087290" cy="5110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p:cNvSpPr txBox="1"/>
          <p:nvPr/>
        </p:nvSpPr>
        <p:spPr>
          <a:xfrm>
            <a:off x="4067944" y="1484784"/>
            <a:ext cx="4392488" cy="338554"/>
          </a:xfrm>
          <a:prstGeom prst="rect">
            <a:avLst/>
          </a:prstGeom>
          <a:noFill/>
        </p:spPr>
        <p:txBody>
          <a:bodyPr wrap="square" rtlCol="0">
            <a:spAutoFit/>
          </a:bodyPr>
          <a:lstStyle/>
          <a:p>
            <a:pPr marL="285750" indent="-285750">
              <a:buFont typeface="Wingdings" panose="05000000000000000000" pitchFamily="2" charset="2"/>
              <a:buChar char="q"/>
            </a:pPr>
            <a:r>
              <a:rPr lang="fr-FR" sz="1600" dirty="0">
                <a:solidFill>
                  <a:srgbClr val="223B58"/>
                </a:solidFill>
              </a:rPr>
              <a:t>Fluctuations de consommation</a:t>
            </a:r>
          </a:p>
        </p:txBody>
      </p:sp>
      <p:sp>
        <p:nvSpPr>
          <p:cNvPr id="9" name="ZoneTexte 8"/>
          <p:cNvSpPr txBox="1"/>
          <p:nvPr/>
        </p:nvSpPr>
        <p:spPr>
          <a:xfrm>
            <a:off x="4067944" y="2350621"/>
            <a:ext cx="4392488" cy="338554"/>
          </a:xfrm>
          <a:prstGeom prst="rect">
            <a:avLst/>
          </a:prstGeom>
          <a:noFill/>
        </p:spPr>
        <p:txBody>
          <a:bodyPr wrap="square" rtlCol="0">
            <a:spAutoFit/>
          </a:bodyPr>
          <a:lstStyle/>
          <a:p>
            <a:pPr marL="285750" indent="-285750">
              <a:buFont typeface="Wingdings" panose="05000000000000000000" pitchFamily="2" charset="2"/>
              <a:buChar char="q"/>
            </a:pPr>
            <a:r>
              <a:rPr lang="fr-FR" sz="1600" dirty="0">
                <a:solidFill>
                  <a:srgbClr val="223B58"/>
                </a:solidFill>
              </a:rPr>
              <a:t>Aléas météorologiques</a:t>
            </a:r>
          </a:p>
        </p:txBody>
      </p:sp>
      <p:sp>
        <p:nvSpPr>
          <p:cNvPr id="10" name="ZoneTexte 9"/>
          <p:cNvSpPr txBox="1"/>
          <p:nvPr/>
        </p:nvSpPr>
        <p:spPr>
          <a:xfrm>
            <a:off x="4067944" y="3318083"/>
            <a:ext cx="4392488" cy="338554"/>
          </a:xfrm>
          <a:prstGeom prst="rect">
            <a:avLst/>
          </a:prstGeom>
          <a:noFill/>
        </p:spPr>
        <p:txBody>
          <a:bodyPr wrap="square" rtlCol="0">
            <a:spAutoFit/>
          </a:bodyPr>
          <a:lstStyle/>
          <a:p>
            <a:pPr marL="285750" indent="-285750">
              <a:buFont typeface="Wingdings" panose="05000000000000000000" pitchFamily="2" charset="2"/>
              <a:buChar char="q"/>
            </a:pPr>
            <a:r>
              <a:rPr lang="fr-FR" sz="1600" dirty="0">
                <a:solidFill>
                  <a:srgbClr val="223B58"/>
                </a:solidFill>
              </a:rPr>
              <a:t>Pannes et agressions extérieures</a:t>
            </a:r>
          </a:p>
        </p:txBody>
      </p:sp>
      <p:sp>
        <p:nvSpPr>
          <p:cNvPr id="11" name="ZoneTexte 10"/>
          <p:cNvSpPr txBox="1"/>
          <p:nvPr/>
        </p:nvSpPr>
        <p:spPr>
          <a:xfrm>
            <a:off x="4067944" y="4509120"/>
            <a:ext cx="4392488" cy="584775"/>
          </a:xfrm>
          <a:prstGeom prst="rect">
            <a:avLst/>
          </a:prstGeom>
          <a:noFill/>
        </p:spPr>
        <p:txBody>
          <a:bodyPr wrap="square" rtlCol="0">
            <a:spAutoFit/>
          </a:bodyPr>
          <a:lstStyle/>
          <a:p>
            <a:pPr marL="285750" indent="-285750">
              <a:buFont typeface="Wingdings" panose="05000000000000000000" pitchFamily="2" charset="2"/>
              <a:buChar char="q"/>
            </a:pPr>
            <a:r>
              <a:rPr lang="fr-FR" sz="1600" dirty="0">
                <a:solidFill>
                  <a:srgbClr val="223B58"/>
                </a:solidFill>
              </a:rPr>
              <a:t>Erreurs humaines dans l’exploitation et la maintenance</a:t>
            </a:r>
          </a:p>
        </p:txBody>
      </p:sp>
      <p:sp>
        <p:nvSpPr>
          <p:cNvPr id="4" name="ZoneTexte 3"/>
          <p:cNvSpPr txBox="1"/>
          <p:nvPr/>
        </p:nvSpPr>
        <p:spPr>
          <a:xfrm>
            <a:off x="4139952" y="6021288"/>
            <a:ext cx="4896544" cy="646331"/>
          </a:xfrm>
          <a:prstGeom prst="rect">
            <a:avLst/>
          </a:prstGeom>
          <a:solidFill>
            <a:srgbClr val="DBE6ED"/>
          </a:solidFill>
        </p:spPr>
        <p:txBody>
          <a:bodyPr wrap="square" rtlCol="0">
            <a:spAutoFit/>
          </a:bodyPr>
          <a:lstStyle/>
          <a:p>
            <a:pPr algn="ctr"/>
            <a:r>
              <a:rPr lang="fr-FR" b="1" dirty="0">
                <a:solidFill>
                  <a:srgbClr val="EF9A29"/>
                </a:solidFill>
              </a:rPr>
              <a:t>Ces aléas imposent de se couvrir en constituant des marges…</a:t>
            </a:r>
          </a:p>
        </p:txBody>
      </p:sp>
      <p:sp>
        <p:nvSpPr>
          <p:cNvPr id="8" name="ZoneTexte 7"/>
          <p:cNvSpPr txBox="1"/>
          <p:nvPr/>
        </p:nvSpPr>
        <p:spPr>
          <a:xfrm>
            <a:off x="4355976" y="1772816"/>
            <a:ext cx="4608512" cy="461665"/>
          </a:xfrm>
          <a:prstGeom prst="rect">
            <a:avLst/>
          </a:prstGeom>
          <a:noFill/>
        </p:spPr>
        <p:txBody>
          <a:bodyPr wrap="square" rtlCol="0">
            <a:spAutoFit/>
          </a:bodyPr>
          <a:lstStyle/>
          <a:p>
            <a:r>
              <a:rPr lang="fr-FR" sz="1200" dirty="0">
                <a:solidFill>
                  <a:schemeClr val="tx1">
                    <a:lumMod val="50000"/>
                    <a:lumOff val="50000"/>
                  </a:schemeClr>
                </a:solidFill>
                <a:latin typeface="Calibri" panose="020F0502020204030204" pitchFamily="34" charset="0"/>
                <a:cs typeface="Calibri" panose="020F0502020204030204" pitchFamily="34" charset="0"/>
              </a:rPr>
              <a:t>(présente un caractère globalement prévisible mais avec une marge aléatoire notable)</a:t>
            </a:r>
          </a:p>
        </p:txBody>
      </p:sp>
      <p:sp>
        <p:nvSpPr>
          <p:cNvPr id="14" name="ZoneTexte 13"/>
          <p:cNvSpPr txBox="1"/>
          <p:nvPr/>
        </p:nvSpPr>
        <p:spPr>
          <a:xfrm>
            <a:off x="4355976" y="2638653"/>
            <a:ext cx="4608512" cy="646331"/>
          </a:xfrm>
          <a:prstGeom prst="rect">
            <a:avLst/>
          </a:prstGeom>
          <a:noFill/>
        </p:spPr>
        <p:txBody>
          <a:bodyPr wrap="square" rtlCol="0">
            <a:spAutoFit/>
          </a:bodyPr>
          <a:lstStyle>
            <a:defPPr>
              <a:defRPr lang="en-GB"/>
            </a:defPPr>
            <a:lvl1pPr>
              <a:defRPr sz="1200">
                <a:solidFill>
                  <a:schemeClr val="tx1">
                    <a:lumMod val="50000"/>
                    <a:lumOff val="50000"/>
                  </a:schemeClr>
                </a:solidFill>
                <a:latin typeface="Calibri" panose="020F0502020204030204" pitchFamily="34" charset="0"/>
                <a:cs typeface="Calibri" panose="020F0502020204030204" pitchFamily="34" charset="0"/>
              </a:defRPr>
            </a:lvl1pPr>
          </a:lstStyle>
          <a:p>
            <a:r>
              <a:rPr lang="fr-FR" dirty="0"/>
              <a:t>(foudre, tempête, crue ou sécheresse, grand froid, etc.  souvent peu prévisibles et induisant des perturbations notables : courts- circuits, déclenchements de groupes de production)</a:t>
            </a:r>
          </a:p>
        </p:txBody>
      </p:sp>
      <p:sp>
        <p:nvSpPr>
          <p:cNvPr id="16" name="ZoneTexte 15"/>
          <p:cNvSpPr txBox="1"/>
          <p:nvPr/>
        </p:nvSpPr>
        <p:spPr>
          <a:xfrm>
            <a:off x="4355976" y="5046275"/>
            <a:ext cx="4608512" cy="830997"/>
          </a:xfrm>
          <a:prstGeom prst="rect">
            <a:avLst/>
          </a:prstGeom>
          <a:noFill/>
        </p:spPr>
        <p:txBody>
          <a:bodyPr wrap="square" rtlCol="0">
            <a:spAutoFit/>
          </a:bodyPr>
          <a:lstStyle>
            <a:defPPr>
              <a:defRPr lang="en-GB"/>
            </a:defPPr>
            <a:lvl1pPr>
              <a:defRPr sz="1200">
                <a:solidFill>
                  <a:schemeClr val="tx1">
                    <a:lumMod val="50000"/>
                    <a:lumOff val="50000"/>
                  </a:schemeClr>
                </a:solidFill>
                <a:latin typeface="Calibri" panose="020F0502020204030204" pitchFamily="34" charset="0"/>
                <a:cs typeface="Calibri" panose="020F0502020204030204" pitchFamily="34" charset="0"/>
              </a:defRPr>
            </a:lvl1pPr>
          </a:lstStyle>
          <a:p>
            <a:r>
              <a:rPr lang="fr-FR" dirty="0"/>
              <a:t>(qualité des réalisations, rigueur des essais de mise en service, qualité de la maintenance, rigueur des interventions – Conséquences peuvent être immédiates : « défaut tournevis », ou ultérieures : erreur de câblage ou mauvais réglage)</a:t>
            </a:r>
          </a:p>
        </p:txBody>
      </p:sp>
      <p:sp>
        <p:nvSpPr>
          <p:cNvPr id="17" name="ZoneTexte 16"/>
          <p:cNvSpPr txBox="1"/>
          <p:nvPr/>
        </p:nvSpPr>
        <p:spPr>
          <a:xfrm>
            <a:off x="4355976" y="3606115"/>
            <a:ext cx="4608512" cy="830997"/>
          </a:xfrm>
          <a:prstGeom prst="rect">
            <a:avLst/>
          </a:prstGeom>
          <a:noFill/>
        </p:spPr>
        <p:txBody>
          <a:bodyPr wrap="square" rtlCol="0">
            <a:spAutoFit/>
          </a:bodyPr>
          <a:lstStyle>
            <a:defPPr>
              <a:defRPr lang="en-GB"/>
            </a:defPPr>
            <a:lvl1pPr>
              <a:defRPr sz="1200">
                <a:solidFill>
                  <a:schemeClr val="tx1">
                    <a:lumMod val="50000"/>
                    <a:lumOff val="50000"/>
                  </a:schemeClr>
                </a:solidFill>
                <a:latin typeface="Calibri" panose="020F0502020204030204" pitchFamily="34" charset="0"/>
                <a:cs typeface="Calibri" panose="020F0502020204030204" pitchFamily="34" charset="0"/>
              </a:defRPr>
            </a:lvl1pPr>
          </a:lstStyle>
          <a:p>
            <a:r>
              <a:rPr lang="fr-FR" dirty="0"/>
              <a:t>(défaillances imprévisibles d’équipements ou agressions extérieures – pelleteuses sectionnant les câbles, accidents d’aéronefs ou de personnes – se traduisant par des déclenchements d’ouvrages ou des pannes latentes)</a:t>
            </a:r>
          </a:p>
        </p:txBody>
      </p:sp>
    </p:spTree>
    <p:extLst>
      <p:ext uri="{BB962C8B-B14F-4D97-AF65-F5344CB8AC3E}">
        <p14:creationId xmlns:p14="http://schemas.microsoft.com/office/powerpoint/2010/main" val="1749997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Aléas pouvant affecter le Système Électrique !</a:t>
            </a:r>
          </a:p>
        </p:txBody>
      </p:sp>
      <p:sp>
        <p:nvSpPr>
          <p:cNvPr id="37" name="Rectangle 36"/>
          <p:cNvSpPr/>
          <p:nvPr/>
        </p:nvSpPr>
        <p:spPr>
          <a:xfrm>
            <a:off x="611560" y="1484784"/>
            <a:ext cx="8496944" cy="338554"/>
          </a:xfrm>
          <a:prstGeom prst="rect">
            <a:avLst/>
          </a:prstGeom>
          <a:noFill/>
        </p:spPr>
        <p:txBody>
          <a:bodyPr wrap="square" rtlCol="0">
            <a:spAutoFit/>
          </a:bodyPr>
          <a:lstStyle/>
          <a:p>
            <a:pPr marL="285750" indent="-285750" algn="ctr">
              <a:buFont typeface="Wingdings" panose="05000000000000000000" pitchFamily="2" charset="2"/>
              <a:buChar char="q"/>
            </a:pPr>
            <a:r>
              <a:rPr lang="fr-FR" sz="1600" b="1" dirty="0">
                <a:solidFill>
                  <a:srgbClr val="223B58"/>
                </a:solidFill>
              </a:rPr>
              <a:t>La Sûreté, une priorité de l’exploitant du Système mais pas à n’importe quel prix !</a:t>
            </a:r>
          </a:p>
        </p:txBody>
      </p:sp>
      <p:sp>
        <p:nvSpPr>
          <p:cNvPr id="39" name="Rectangle 38"/>
          <p:cNvSpPr/>
          <p:nvPr/>
        </p:nvSpPr>
        <p:spPr>
          <a:xfrm>
            <a:off x="1043608" y="1895346"/>
            <a:ext cx="8100392" cy="523220"/>
          </a:xfrm>
          <a:prstGeom prst="rect">
            <a:avLst/>
          </a:prstGeom>
        </p:spPr>
        <p:txBody>
          <a:bodyPr wrap="square">
            <a:spAutoFit/>
          </a:bodyPr>
          <a:lstStyle/>
          <a:p>
            <a:r>
              <a:rPr lang="fr-FR" sz="1400" spc="10" dirty="0">
                <a:solidFill>
                  <a:srgbClr val="231F20"/>
                </a:solidFill>
                <a:latin typeface="Calibri" panose="020F0502020204030204" pitchFamily="34" charset="0"/>
                <a:cs typeface="Calibri" panose="020F0502020204030204" pitchFamily="34" charset="0"/>
              </a:rPr>
              <a:t>Économiquement,</a:t>
            </a:r>
            <a:r>
              <a:rPr lang="fr-FR" sz="1400" spc="-160" dirty="0">
                <a:solidFill>
                  <a:srgbClr val="231F20"/>
                </a:solidFill>
                <a:latin typeface="Calibri" panose="020F0502020204030204" pitchFamily="34" charset="0"/>
                <a:cs typeface="Calibri" panose="020F0502020204030204" pitchFamily="34" charset="0"/>
              </a:rPr>
              <a:t> </a:t>
            </a:r>
            <a:r>
              <a:rPr lang="fr-FR" sz="1400" spc="-40" dirty="0">
                <a:solidFill>
                  <a:srgbClr val="231F20"/>
                </a:solidFill>
                <a:latin typeface="Calibri" panose="020F0502020204030204" pitchFamily="34" charset="0"/>
                <a:cs typeface="Calibri" panose="020F0502020204030204" pitchFamily="34" charset="0"/>
              </a:rPr>
              <a:t>il </a:t>
            </a:r>
            <a:r>
              <a:rPr lang="fr-FR" sz="1400" spc="20" dirty="0">
                <a:solidFill>
                  <a:srgbClr val="231F20"/>
                </a:solidFill>
                <a:latin typeface="Calibri" panose="020F0502020204030204" pitchFamily="34" charset="0"/>
                <a:cs typeface="Calibri" panose="020F0502020204030204" pitchFamily="34" charset="0"/>
              </a:rPr>
              <a:t>ne</a:t>
            </a:r>
            <a:r>
              <a:rPr lang="fr-FR" sz="1400" spc="-160" dirty="0">
                <a:solidFill>
                  <a:srgbClr val="231F20"/>
                </a:solidFill>
                <a:latin typeface="Calibri" panose="020F0502020204030204" pitchFamily="34" charset="0"/>
                <a:cs typeface="Calibri" panose="020F0502020204030204" pitchFamily="34" charset="0"/>
              </a:rPr>
              <a:t> </a:t>
            </a:r>
            <a:r>
              <a:rPr lang="fr-FR" sz="1400" spc="-5" dirty="0">
                <a:solidFill>
                  <a:srgbClr val="231F20"/>
                </a:solidFill>
                <a:latin typeface="Calibri" panose="020F0502020204030204" pitchFamily="34" charset="0"/>
                <a:cs typeface="Calibri" panose="020F0502020204030204" pitchFamily="34" charset="0"/>
              </a:rPr>
              <a:t>peut</a:t>
            </a:r>
            <a:r>
              <a:rPr lang="fr-FR" sz="1400" spc="-160" dirty="0">
                <a:solidFill>
                  <a:srgbClr val="231F20"/>
                </a:solidFill>
                <a:latin typeface="Calibri" panose="020F0502020204030204" pitchFamily="34" charset="0"/>
                <a:cs typeface="Calibri" panose="020F0502020204030204" pitchFamily="34" charset="0"/>
              </a:rPr>
              <a:t> </a:t>
            </a:r>
            <a:r>
              <a:rPr lang="fr-FR" sz="1400" spc="-30" dirty="0">
                <a:solidFill>
                  <a:srgbClr val="231F20"/>
                </a:solidFill>
                <a:latin typeface="Calibri" panose="020F0502020204030204" pitchFamily="34" charset="0"/>
                <a:cs typeface="Calibri" panose="020F0502020204030204" pitchFamily="34" charset="0"/>
              </a:rPr>
              <a:t>être</a:t>
            </a:r>
            <a:r>
              <a:rPr lang="fr-FR" sz="1400" spc="-160" dirty="0">
                <a:solidFill>
                  <a:srgbClr val="231F20"/>
                </a:solidFill>
                <a:latin typeface="Calibri" panose="020F0502020204030204" pitchFamily="34" charset="0"/>
                <a:cs typeface="Calibri" panose="020F0502020204030204" pitchFamily="34" charset="0"/>
              </a:rPr>
              <a:t> </a:t>
            </a:r>
            <a:r>
              <a:rPr lang="fr-FR" sz="1400" spc="-30" dirty="0">
                <a:solidFill>
                  <a:srgbClr val="231F20"/>
                </a:solidFill>
                <a:latin typeface="Calibri" panose="020F0502020204030204" pitchFamily="34" charset="0"/>
                <a:cs typeface="Calibri" panose="020F0502020204030204" pitchFamily="34" charset="0"/>
              </a:rPr>
              <a:t>justifié</a:t>
            </a:r>
            <a:r>
              <a:rPr lang="fr-FR" sz="1400" spc="-160"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de</a:t>
            </a:r>
            <a:r>
              <a:rPr lang="fr-FR" sz="1400" spc="-160"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vouloir</a:t>
            </a:r>
            <a:r>
              <a:rPr lang="fr-FR" sz="1400" spc="-160" dirty="0">
                <a:solidFill>
                  <a:srgbClr val="231F20"/>
                </a:solidFill>
                <a:latin typeface="Calibri" panose="020F0502020204030204" pitchFamily="34" charset="0"/>
                <a:cs typeface="Calibri" panose="020F0502020204030204" pitchFamily="34" charset="0"/>
              </a:rPr>
              <a:t> </a:t>
            </a:r>
            <a:r>
              <a:rPr lang="fr-FR" sz="1400" spc="40" dirty="0">
                <a:solidFill>
                  <a:srgbClr val="231F20"/>
                </a:solidFill>
                <a:latin typeface="Calibri" panose="020F0502020204030204" pitchFamily="34" charset="0"/>
                <a:cs typeface="Calibri" panose="020F0502020204030204" pitchFamily="34" charset="0"/>
              </a:rPr>
              <a:t>se</a:t>
            </a:r>
            <a:r>
              <a:rPr lang="fr-FR" sz="1400" spc="-160" dirty="0">
                <a:solidFill>
                  <a:srgbClr val="231F20"/>
                </a:solidFill>
                <a:latin typeface="Calibri" panose="020F0502020204030204" pitchFamily="34" charset="0"/>
                <a:cs typeface="Calibri" panose="020F0502020204030204" pitchFamily="34" charset="0"/>
              </a:rPr>
              <a:t> </a:t>
            </a:r>
            <a:r>
              <a:rPr lang="fr-FR" sz="1400" spc="15" dirty="0">
                <a:solidFill>
                  <a:srgbClr val="231F20"/>
                </a:solidFill>
                <a:latin typeface="Calibri" panose="020F0502020204030204" pitchFamily="34" charset="0"/>
                <a:cs typeface="Calibri" panose="020F0502020204030204" pitchFamily="34" charset="0"/>
              </a:rPr>
              <a:t>prémunir</a:t>
            </a:r>
            <a:r>
              <a:rPr lang="fr-FR" sz="1400" spc="-160"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contre</a:t>
            </a:r>
            <a:r>
              <a:rPr lang="fr-FR" sz="1400" spc="-35" dirty="0">
                <a:solidFill>
                  <a:srgbClr val="231F20"/>
                </a:solidFill>
                <a:latin typeface="Calibri" panose="020F0502020204030204" pitchFamily="34" charset="0"/>
                <a:cs typeface="Calibri" panose="020F0502020204030204" pitchFamily="34" charset="0"/>
              </a:rPr>
              <a:t> </a:t>
            </a:r>
            <a:r>
              <a:rPr lang="fr-FR" sz="1400" spc="35" dirty="0">
                <a:solidFill>
                  <a:srgbClr val="231F20"/>
                </a:solidFill>
                <a:latin typeface="Calibri" panose="020F0502020204030204" pitchFamily="34" charset="0"/>
                <a:cs typeface="Calibri" panose="020F0502020204030204" pitchFamily="34" charset="0"/>
              </a:rPr>
              <a:t>des</a:t>
            </a:r>
            <a:r>
              <a:rPr lang="fr-FR" sz="1400" spc="-35"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aléas</a:t>
            </a:r>
            <a:r>
              <a:rPr lang="fr-FR" sz="1400" spc="-35"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dont</a:t>
            </a:r>
            <a:r>
              <a:rPr lang="fr-FR" sz="1400" spc="-35"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la</a:t>
            </a:r>
            <a:r>
              <a:rPr lang="fr-FR" sz="1400" spc="-35" dirty="0">
                <a:solidFill>
                  <a:srgbClr val="231F20"/>
                </a:solidFill>
                <a:latin typeface="Calibri" panose="020F0502020204030204" pitchFamily="34" charset="0"/>
                <a:cs typeface="Calibri" panose="020F0502020204030204" pitchFamily="34" charset="0"/>
              </a:rPr>
              <a:t> </a:t>
            </a:r>
            <a:r>
              <a:rPr lang="fr-FR" sz="1400" spc="-10" dirty="0">
                <a:solidFill>
                  <a:srgbClr val="231F20"/>
                </a:solidFill>
                <a:latin typeface="Calibri" panose="020F0502020204030204" pitchFamily="34" charset="0"/>
                <a:cs typeface="Calibri" panose="020F0502020204030204" pitchFamily="34" charset="0"/>
              </a:rPr>
              <a:t>probabilité</a:t>
            </a:r>
            <a:r>
              <a:rPr lang="fr-FR" sz="1400" spc="-15" dirty="0">
                <a:solidFill>
                  <a:srgbClr val="231F20"/>
                </a:solidFill>
                <a:latin typeface="Calibri" panose="020F0502020204030204" pitchFamily="34" charset="0"/>
                <a:cs typeface="Calibri" panose="020F0502020204030204" pitchFamily="34" charset="0"/>
              </a:rPr>
              <a:t> d’occurrence</a:t>
            </a:r>
            <a:r>
              <a:rPr lang="fr-FR" sz="1400" spc="-5" dirty="0">
                <a:solidFill>
                  <a:srgbClr val="231F20"/>
                </a:solidFill>
                <a:latin typeface="Calibri" panose="020F0502020204030204" pitchFamily="34" charset="0"/>
                <a:cs typeface="Calibri" panose="020F0502020204030204" pitchFamily="34" charset="0"/>
              </a:rPr>
              <a:t> devient </a:t>
            </a:r>
            <a:r>
              <a:rPr lang="fr-FR" sz="1400" dirty="0">
                <a:solidFill>
                  <a:srgbClr val="231F20"/>
                </a:solidFill>
                <a:latin typeface="Calibri" panose="020F0502020204030204" pitchFamily="34" charset="0"/>
                <a:cs typeface="Calibri" panose="020F0502020204030204" pitchFamily="34" charset="0"/>
              </a:rPr>
              <a:t>extrêmement</a:t>
            </a:r>
            <a:r>
              <a:rPr lang="fr-FR" sz="1400" spc="-5" dirty="0">
                <a:solidFill>
                  <a:srgbClr val="231F20"/>
                </a:solidFill>
                <a:latin typeface="Calibri" panose="020F0502020204030204" pitchFamily="34" charset="0"/>
                <a:cs typeface="Calibri" panose="020F0502020204030204" pitchFamily="34" charset="0"/>
              </a:rPr>
              <a:t> </a:t>
            </a:r>
            <a:r>
              <a:rPr lang="fr-FR" sz="1400" spc="-20" dirty="0">
                <a:solidFill>
                  <a:srgbClr val="231F20"/>
                </a:solidFill>
                <a:latin typeface="Calibri" panose="020F0502020204030204" pitchFamily="34" charset="0"/>
                <a:cs typeface="Calibri" panose="020F0502020204030204" pitchFamily="34" charset="0"/>
              </a:rPr>
              <a:t>faibl</a:t>
            </a:r>
            <a:r>
              <a:rPr lang="fr-FR" sz="1400" dirty="0">
                <a:solidFill>
                  <a:srgbClr val="231F20"/>
                </a:solidFill>
                <a:latin typeface="Calibri" panose="020F0502020204030204" pitchFamily="34" charset="0"/>
                <a:cs typeface="Calibri" panose="020F0502020204030204" pitchFamily="34" charset="0"/>
              </a:rPr>
              <a:t>e </a:t>
            </a:r>
            <a:r>
              <a:rPr lang="fr-FR" sz="1400" spc="10" dirty="0">
                <a:solidFill>
                  <a:srgbClr val="231F20"/>
                </a:solidFill>
                <a:latin typeface="Calibri" panose="020F0502020204030204" pitchFamily="34" charset="0"/>
                <a:cs typeface="Calibri" panose="020F0502020204030204" pitchFamily="34" charset="0"/>
              </a:rPr>
              <a:t>pour conserver </a:t>
            </a:r>
            <a:r>
              <a:rPr lang="fr-FR" sz="1400" spc="40" dirty="0">
                <a:solidFill>
                  <a:srgbClr val="231F20"/>
                </a:solidFill>
                <a:latin typeface="Calibri" panose="020F0502020204030204" pitchFamily="34" charset="0"/>
                <a:cs typeface="Calibri" panose="020F0502020204030204" pitchFamily="34" charset="0"/>
              </a:rPr>
              <a:t>un</a:t>
            </a:r>
            <a:r>
              <a:rPr lang="fr-FR" sz="1400" spc="10" dirty="0">
                <a:solidFill>
                  <a:srgbClr val="231F20"/>
                </a:solidFill>
                <a:latin typeface="Calibri" panose="020F0502020204030204" pitchFamily="34" charset="0"/>
                <a:cs typeface="Calibri" panose="020F0502020204030204" pitchFamily="34" charset="0"/>
              </a:rPr>
              <a:t> </a:t>
            </a:r>
            <a:r>
              <a:rPr lang="fr-FR" sz="1400" dirty="0">
                <a:solidFill>
                  <a:srgbClr val="231F20"/>
                </a:solidFill>
                <a:latin typeface="Calibri" panose="020F0502020204030204" pitchFamily="34" charset="0"/>
                <a:cs typeface="Calibri" panose="020F0502020204030204" pitchFamily="34" charset="0"/>
              </a:rPr>
              <a:t>fonctionnement</a:t>
            </a:r>
            <a:r>
              <a:rPr lang="fr-FR" sz="1400" spc="-35" dirty="0">
                <a:solidFill>
                  <a:srgbClr val="231F20"/>
                </a:solidFill>
                <a:latin typeface="Calibri" panose="020F0502020204030204" pitchFamily="34" charset="0"/>
                <a:cs typeface="Calibri" panose="020F0502020204030204" pitchFamily="34" charset="0"/>
              </a:rPr>
              <a:t> </a:t>
            </a:r>
            <a:r>
              <a:rPr lang="fr-FR" sz="1400" spc="25" dirty="0">
                <a:solidFill>
                  <a:srgbClr val="231F20"/>
                </a:solidFill>
                <a:latin typeface="Calibri" panose="020F0502020204030204" pitchFamily="34" charset="0"/>
                <a:cs typeface="Calibri" panose="020F0502020204030204" pitchFamily="34" charset="0"/>
              </a:rPr>
              <a:t>normal</a:t>
            </a:r>
            <a:r>
              <a:rPr lang="fr-FR" sz="1400" spc="-35" dirty="0">
                <a:solidFill>
                  <a:srgbClr val="231F20"/>
                </a:solidFill>
                <a:latin typeface="Calibri" panose="020F0502020204030204" pitchFamily="34" charset="0"/>
                <a:cs typeface="Calibri" panose="020F0502020204030204" pitchFamily="34" charset="0"/>
              </a:rPr>
              <a:t> </a:t>
            </a:r>
            <a:r>
              <a:rPr lang="fr-FR" sz="1400" spc="40" dirty="0">
                <a:solidFill>
                  <a:srgbClr val="231F20"/>
                </a:solidFill>
                <a:latin typeface="Calibri" panose="020F0502020204030204" pitchFamily="34" charset="0"/>
                <a:cs typeface="Calibri" panose="020F0502020204030204" pitchFamily="34" charset="0"/>
              </a:rPr>
              <a:t>du</a:t>
            </a:r>
            <a:r>
              <a:rPr lang="fr-FR" sz="1400" spc="-35" dirty="0">
                <a:solidFill>
                  <a:srgbClr val="231F20"/>
                </a:solidFill>
                <a:latin typeface="Calibri" panose="020F0502020204030204" pitchFamily="34" charset="0"/>
                <a:cs typeface="Calibri" panose="020F0502020204030204" pitchFamily="34" charset="0"/>
              </a:rPr>
              <a:t> </a:t>
            </a:r>
            <a:r>
              <a:rPr lang="fr-FR" sz="1400" spc="25" dirty="0">
                <a:solidFill>
                  <a:srgbClr val="231F20"/>
                </a:solidFill>
                <a:latin typeface="Calibri" panose="020F0502020204030204" pitchFamily="34" charset="0"/>
                <a:cs typeface="Calibri" panose="020F0502020204030204" pitchFamily="34" charset="0"/>
              </a:rPr>
              <a:t>Système</a:t>
            </a:r>
            <a:r>
              <a:rPr lang="fr-FR" sz="1400" dirty="0">
                <a:solidFill>
                  <a:srgbClr val="231F20"/>
                </a:solidFill>
                <a:latin typeface="Calibri" panose="020F0502020204030204" pitchFamily="34" charset="0"/>
                <a:cs typeface="Calibri" panose="020F0502020204030204" pitchFamily="34" charset="0"/>
              </a:rPr>
              <a:t>…</a:t>
            </a:r>
            <a:endParaRPr lang="fr-FR" sz="1400" dirty="0">
              <a:latin typeface="Calibri" panose="020F0502020204030204" pitchFamily="34" charset="0"/>
              <a:cs typeface="Calibri" panose="020F0502020204030204" pitchFamily="34" charset="0"/>
            </a:endParaRPr>
          </a:p>
        </p:txBody>
      </p:sp>
      <p:grpSp>
        <p:nvGrpSpPr>
          <p:cNvPr id="43" name="Groupe 42"/>
          <p:cNvGrpSpPr/>
          <p:nvPr/>
        </p:nvGrpSpPr>
        <p:grpSpPr>
          <a:xfrm>
            <a:off x="1556555" y="2492896"/>
            <a:ext cx="6183797" cy="4272660"/>
            <a:chOff x="1556555" y="2492896"/>
            <a:chExt cx="6183797" cy="4272660"/>
          </a:xfrm>
        </p:grpSpPr>
        <p:grpSp>
          <p:nvGrpSpPr>
            <p:cNvPr id="41" name="Groupe 40"/>
            <p:cNvGrpSpPr/>
            <p:nvPr/>
          </p:nvGrpSpPr>
          <p:grpSpPr>
            <a:xfrm>
              <a:off x="1556555" y="2492896"/>
              <a:ext cx="6183797" cy="4272660"/>
              <a:chOff x="1556555" y="2492896"/>
              <a:chExt cx="6183797" cy="427266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555" y="2492896"/>
                <a:ext cx="6183797" cy="4272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tangle 39"/>
              <p:cNvSpPr/>
              <p:nvPr/>
            </p:nvSpPr>
            <p:spPr>
              <a:xfrm>
                <a:off x="2843808" y="2494833"/>
                <a:ext cx="4896544"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2" name="ZoneTexte 41"/>
            <p:cNvSpPr txBox="1"/>
            <p:nvPr/>
          </p:nvSpPr>
          <p:spPr>
            <a:xfrm>
              <a:off x="3438483" y="2492896"/>
              <a:ext cx="4229861" cy="276999"/>
            </a:xfrm>
            <a:prstGeom prst="rect">
              <a:avLst/>
            </a:prstGeom>
            <a:noFill/>
          </p:spPr>
          <p:txBody>
            <a:bodyPr wrap="square" rtlCol="0">
              <a:spAutoFit/>
            </a:bodyPr>
            <a:lstStyle/>
            <a:p>
              <a:r>
                <a:rPr lang="fr-FR" sz="1200" dirty="0"/>
                <a:t>La règle du N-k définit le niveau de risque maximal accepté</a:t>
              </a:r>
            </a:p>
          </p:txBody>
        </p:sp>
      </p:grpSp>
    </p:spTree>
    <p:extLst>
      <p:ext uri="{BB962C8B-B14F-4D97-AF65-F5344CB8AC3E}">
        <p14:creationId xmlns:p14="http://schemas.microsoft.com/office/powerpoint/2010/main" val="4253648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Aléas pouvant affecter le Système Électrique !</a:t>
            </a:r>
          </a:p>
        </p:txBody>
      </p:sp>
      <p:sp>
        <p:nvSpPr>
          <p:cNvPr id="37" name="Rectangle 36"/>
          <p:cNvSpPr/>
          <p:nvPr/>
        </p:nvSpPr>
        <p:spPr>
          <a:xfrm>
            <a:off x="755576" y="1548081"/>
            <a:ext cx="8118648" cy="3033047"/>
          </a:xfrm>
          <a:prstGeom prst="rect">
            <a:avLst/>
          </a:prstGeom>
          <a:noFill/>
        </p:spPr>
        <p:txBody>
          <a:bodyPr wrap="square" rtlCol="0">
            <a:noAutofit/>
          </a:bodyPr>
          <a:lstStyle/>
          <a:p>
            <a:pPr marL="285750" indent="-285750" algn="just">
              <a:buFont typeface="Wingdings" panose="05000000000000000000" pitchFamily="2" charset="2"/>
              <a:buChar char="q"/>
            </a:pPr>
            <a:r>
              <a:rPr lang="fr-FR" sz="1600" b="1" dirty="0">
                <a:solidFill>
                  <a:srgbClr val="223B58"/>
                </a:solidFill>
              </a:rPr>
              <a:t>Pour des combinaisons d’aléas particulièrement sévères mais très peu probables, des dégradations du fonctionnement du Système sont acceptées pouvant conduire à :</a:t>
            </a:r>
          </a:p>
          <a:p>
            <a:pPr marL="738187" indent="-285750">
              <a:spcBef>
                <a:spcPts val="1200"/>
              </a:spcBef>
              <a:buFont typeface="Wingdings" panose="05000000000000000000" pitchFamily="2" charset="2"/>
              <a:buChar char="§"/>
            </a:pPr>
            <a:r>
              <a:rPr lang="fr-FR" sz="1600" b="1" dirty="0">
                <a:solidFill>
                  <a:srgbClr val="223B58"/>
                </a:solidFill>
              </a:rPr>
              <a:t>des répercussions sensibles sur la Clientèle (délestage) ; ou</a:t>
            </a:r>
          </a:p>
          <a:p>
            <a:pPr marL="738187" indent="-285750">
              <a:spcBef>
                <a:spcPts val="1200"/>
              </a:spcBef>
              <a:buFont typeface="Wingdings" panose="05000000000000000000" pitchFamily="2" charset="2"/>
              <a:buChar char="§"/>
            </a:pPr>
            <a:r>
              <a:rPr lang="fr-FR" sz="1600" b="1" dirty="0">
                <a:solidFill>
                  <a:srgbClr val="223B58"/>
                </a:solidFill>
              </a:rPr>
              <a:t>la perte d’une partie réduite du Système si cela permet d’enrayer efficacement la dégradation de l’incident.</a:t>
            </a:r>
          </a:p>
          <a:p>
            <a:pPr marL="285750" indent="-285750">
              <a:spcBef>
                <a:spcPts val="1200"/>
              </a:spcBef>
              <a:buFont typeface="Wingdings" panose="05000000000000000000" pitchFamily="2" charset="2"/>
              <a:buChar char="q"/>
            </a:pPr>
            <a:r>
              <a:rPr lang="fr-FR" sz="1600" b="1" dirty="0">
                <a:solidFill>
                  <a:srgbClr val="223B58"/>
                </a:solidFill>
              </a:rPr>
              <a:t>Pour maintenir un fonctionnement satisfaisant du Système, des marges de sécurité sont prises systématiquement de la conception à l’exploitation.</a:t>
            </a:r>
          </a:p>
          <a:p>
            <a:pPr marL="285750" indent="-285750">
              <a:spcBef>
                <a:spcPts val="1200"/>
              </a:spcBef>
              <a:buFont typeface="Wingdings" panose="05000000000000000000" pitchFamily="2" charset="2"/>
              <a:buChar char="q"/>
            </a:pPr>
            <a:r>
              <a:rPr lang="fr-FR" sz="1600" b="1" dirty="0">
                <a:solidFill>
                  <a:srgbClr val="223B58"/>
                </a:solidFill>
              </a:rPr>
              <a:t>Le respect des règles de sécurité conduit la plupart du temps à des surcoûts.</a:t>
            </a:r>
          </a:p>
        </p:txBody>
      </p:sp>
      <p:sp>
        <p:nvSpPr>
          <p:cNvPr id="6" name="ZoneTexte 5"/>
          <p:cNvSpPr txBox="1"/>
          <p:nvPr/>
        </p:nvSpPr>
        <p:spPr>
          <a:xfrm>
            <a:off x="827584" y="4725144"/>
            <a:ext cx="7992888" cy="697563"/>
          </a:xfrm>
          <a:prstGeom prst="rect">
            <a:avLst/>
          </a:prstGeom>
          <a:solidFill>
            <a:srgbClr val="DBE6ED"/>
          </a:solidFill>
        </p:spPr>
        <p:txBody>
          <a:bodyPr wrap="square" rtlCol="0">
            <a:spAutoFit/>
          </a:bodyPr>
          <a:lstStyle/>
          <a:p>
            <a:pPr algn="ctr">
              <a:lnSpc>
                <a:spcPct val="114000"/>
              </a:lnSpc>
            </a:pPr>
            <a:r>
              <a:rPr lang="fr-FR" b="1" dirty="0">
                <a:solidFill>
                  <a:srgbClr val="EF9A29"/>
                </a:solidFill>
              </a:rPr>
              <a:t>Dans tous les cas, la perspective d’un incident de grande ampleur n’est pas acceptable…</a:t>
            </a:r>
          </a:p>
        </p:txBody>
      </p:sp>
      <p:sp>
        <p:nvSpPr>
          <p:cNvPr id="7" name="ZoneTexte 6"/>
          <p:cNvSpPr txBox="1"/>
          <p:nvPr/>
        </p:nvSpPr>
        <p:spPr>
          <a:xfrm>
            <a:off x="827584" y="5517232"/>
            <a:ext cx="7992888" cy="723916"/>
          </a:xfrm>
          <a:prstGeom prst="rect">
            <a:avLst/>
          </a:prstGeom>
          <a:solidFill>
            <a:srgbClr val="DBE6ED"/>
          </a:solidFill>
        </p:spPr>
        <p:txBody>
          <a:bodyPr wrap="square" rtlCol="0">
            <a:spAutoFit/>
          </a:bodyPr>
          <a:lstStyle/>
          <a:p>
            <a:pPr algn="ctr">
              <a:lnSpc>
                <a:spcPct val="114000"/>
              </a:lnSpc>
            </a:pPr>
            <a:r>
              <a:rPr lang="fr-FR" b="1" dirty="0">
                <a:solidFill>
                  <a:srgbClr val="EF9A29"/>
                </a:solidFill>
              </a:rPr>
              <a:t>L’exploitation du Système doit donc être assurée de manière à réduire au maximum l’occurrence de tels événements !</a:t>
            </a:r>
          </a:p>
        </p:txBody>
      </p:sp>
    </p:spTree>
    <p:extLst>
      <p:ext uri="{BB962C8B-B14F-4D97-AF65-F5344CB8AC3E}">
        <p14:creationId xmlns:p14="http://schemas.microsoft.com/office/powerpoint/2010/main" val="1700493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6B490FA-1BBD-2718-AF9A-CFD21F45E9B5}"/>
              </a:ext>
            </a:extLst>
          </p:cNvPr>
          <p:cNvSpPr txBox="1">
            <a:spLocks noChangeArrowheads="1"/>
          </p:cNvSpPr>
          <p:nvPr>
            <p:custDataLst>
              <p:tags r:id="rId1"/>
            </p:custDataLst>
          </p:nvPr>
        </p:nvSpPr>
        <p:spPr bwMode="auto">
          <a:xfrm>
            <a:off x="414010" y="1295400"/>
            <a:ext cx="8729990" cy="388640"/>
          </a:xfrm>
          <a:prstGeom prst="rect">
            <a:avLst/>
          </a:prstGeom>
          <a:noFill/>
          <a:ln w="9525">
            <a:noFill/>
            <a:miter lim="800000"/>
            <a:headEnd/>
            <a:tailEnd/>
          </a:ln>
          <a:effectLst/>
          <a:extLst>
            <a:ext uri="{AF507438-7753-43E0-B8FC-AC1667EBCBE1}">
              <a14:hiddenEffects xmlns:a14="http://schemas.microsoft.com/office/drawing/2010/main">
                <a:effectLst>
                  <a:outerShdw dist="127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fontAlgn="base">
              <a:spcBef>
                <a:spcPct val="0"/>
              </a:spcBef>
              <a:spcAft>
                <a:spcPct val="0"/>
              </a:spcAft>
              <a:defRPr sz="2400" b="1">
                <a:solidFill>
                  <a:srgbClr val="140256"/>
                </a:solidFill>
                <a:latin typeface="+mj-lt"/>
                <a:ea typeface="+mj-ea"/>
                <a:cs typeface="+mj-cs"/>
              </a:defRPr>
            </a:lvl1pPr>
            <a:lvl2pPr algn="l" rtl="0" fontAlgn="base">
              <a:spcBef>
                <a:spcPct val="0"/>
              </a:spcBef>
              <a:spcAft>
                <a:spcPct val="0"/>
              </a:spcAft>
              <a:defRPr sz="3200" b="1">
                <a:solidFill>
                  <a:schemeClr val="tx2"/>
                </a:solidFill>
                <a:latin typeface="Arial" charset="0"/>
              </a:defRPr>
            </a:lvl2pPr>
            <a:lvl3pPr algn="l" rtl="0" fontAlgn="base">
              <a:spcBef>
                <a:spcPct val="0"/>
              </a:spcBef>
              <a:spcAft>
                <a:spcPct val="0"/>
              </a:spcAft>
              <a:defRPr sz="3200" b="1">
                <a:solidFill>
                  <a:schemeClr val="tx2"/>
                </a:solidFill>
                <a:latin typeface="Arial" charset="0"/>
              </a:defRPr>
            </a:lvl3pPr>
            <a:lvl4pPr algn="l" rtl="0" fontAlgn="base">
              <a:spcBef>
                <a:spcPct val="0"/>
              </a:spcBef>
              <a:spcAft>
                <a:spcPct val="0"/>
              </a:spcAft>
              <a:defRPr sz="3200" b="1">
                <a:solidFill>
                  <a:schemeClr val="tx2"/>
                </a:solidFill>
                <a:latin typeface="Arial" charset="0"/>
              </a:defRPr>
            </a:lvl4pPr>
            <a:lvl5pPr algn="l" rtl="0" fontAlgn="base">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pl-PL" sz="2000" b="1" i="0" u="none" strike="noStrike" kern="0" cap="none" spc="0" normalizeH="0" baseline="0" noProof="0" dirty="0">
                <a:ln>
                  <a:noFill/>
                </a:ln>
                <a:solidFill>
                  <a:srgbClr val="223B58"/>
                </a:solidFill>
                <a:effectLst/>
                <a:uLnTx/>
                <a:uFillTx/>
                <a:latin typeface="Arial" panose="020B0604020202020204" pitchFamily="34" charset="0"/>
                <a:ea typeface="+mj-ea"/>
                <a:cs typeface="Arial" panose="020B0604020202020204" pitchFamily="34" charset="0"/>
              </a:rPr>
              <a:t>Table des Matières</a:t>
            </a:r>
          </a:p>
        </p:txBody>
      </p:sp>
      <p:sp>
        <p:nvSpPr>
          <p:cNvPr id="8" name="Rectangle 7">
            <a:extLst>
              <a:ext uri="{FF2B5EF4-FFF2-40B4-BE49-F238E27FC236}">
                <a16:creationId xmlns:a16="http://schemas.microsoft.com/office/drawing/2014/main" id="{AB559FC4-ABE1-6210-4ADD-32663E4EC217}"/>
              </a:ext>
            </a:extLst>
          </p:cNvPr>
          <p:cNvSpPr>
            <a:spLocks noChangeArrowheads="1"/>
          </p:cNvSpPr>
          <p:nvPr/>
        </p:nvSpPr>
        <p:spPr bwMode="auto">
          <a:xfrm>
            <a:off x="0" y="3642360"/>
            <a:ext cx="9144000" cy="434712"/>
          </a:xfrm>
          <a:prstGeom prst="rect">
            <a:avLst/>
          </a:prstGeom>
          <a:solidFill>
            <a:srgbClr val="FFFFFF">
              <a:lumMod val="95000"/>
              <a:alpha val="75000"/>
            </a:srgbClr>
          </a:solidFill>
          <a:ln w="38100">
            <a:noFill/>
            <a:miter lim="800000"/>
            <a:headEnd/>
            <a:tailEnd/>
          </a:ln>
          <a:effec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just" defTabSz="914400" rtl="0" eaLnBrk="0" fontAlgn="auto" latinLnBrk="0" hangingPunct="0">
              <a:lnSpc>
                <a:spcPct val="100000"/>
              </a:lnSpc>
              <a:spcBef>
                <a:spcPts val="0"/>
              </a:spcBef>
              <a:spcAft>
                <a:spcPts val="0"/>
              </a:spcAft>
              <a:buClrTx/>
              <a:buSzTx/>
              <a:buFontTx/>
              <a:buNone/>
              <a:tabLst/>
              <a:defRPr/>
            </a:pPr>
            <a:endParaRPr kumimoji="0" lang="fr-FR" alt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2" name="Text Placeholder 4">
            <a:extLst>
              <a:ext uri="{FF2B5EF4-FFF2-40B4-BE49-F238E27FC236}">
                <a16:creationId xmlns:a16="http://schemas.microsoft.com/office/drawing/2014/main" id="{E10AF916-9DFF-71A9-73B8-5BDFDC0764FA}"/>
              </a:ext>
            </a:extLst>
          </p:cNvPr>
          <p:cNvSpPr txBox="1">
            <a:spLocks/>
          </p:cNvSpPr>
          <p:nvPr/>
        </p:nvSpPr>
        <p:spPr>
          <a:xfrm>
            <a:off x="414010" y="2517294"/>
            <a:ext cx="8082290" cy="3197706"/>
          </a:xfrm>
          <a:prstGeom prst="rect">
            <a:avLst/>
          </a:prstGeom>
        </p:spPr>
        <p:txBody>
          <a:bodyPr/>
          <a:lstStyle>
            <a:lvl1pPr marL="361950" indent="-361950" algn="l" rtl="0" fontAlgn="base">
              <a:spcBef>
                <a:spcPct val="20000"/>
              </a:spcBef>
              <a:spcAft>
                <a:spcPct val="0"/>
              </a:spcAft>
              <a:buFont typeface="Wingdings" pitchFamily="2" charset="2"/>
              <a:buChar char="§"/>
              <a:defRPr sz="2400">
                <a:solidFill>
                  <a:srgbClr val="140256"/>
                </a:solidFill>
                <a:latin typeface="+mn-lt"/>
                <a:ea typeface="+mn-ea"/>
                <a:cs typeface="+mn-cs"/>
              </a:defRPr>
            </a:lvl1pPr>
            <a:lvl2pPr marL="993775" indent="-373063" algn="l" rtl="0" fontAlgn="base">
              <a:spcBef>
                <a:spcPct val="20000"/>
              </a:spcBef>
              <a:spcAft>
                <a:spcPct val="0"/>
              </a:spcAft>
              <a:buChar char="–"/>
              <a:defRPr sz="2200">
                <a:solidFill>
                  <a:srgbClr val="140256"/>
                </a:solidFill>
                <a:latin typeface="+mn-lt"/>
              </a:defRPr>
            </a:lvl2pPr>
            <a:lvl3pPr marL="1401763" indent="-228600" algn="l" rtl="0" fontAlgn="base">
              <a:spcBef>
                <a:spcPct val="20000"/>
              </a:spcBef>
              <a:spcAft>
                <a:spcPct val="0"/>
              </a:spcAft>
              <a:buChar char="•"/>
              <a:defRPr sz="2000">
                <a:solidFill>
                  <a:srgbClr val="140256"/>
                </a:solidFill>
                <a:latin typeface="+mn-lt"/>
              </a:defRPr>
            </a:lvl3pPr>
            <a:lvl4pPr marL="1809750" indent="-228600" algn="l" rtl="0" fontAlgn="base">
              <a:spcBef>
                <a:spcPct val="20000"/>
              </a:spcBef>
              <a:spcAft>
                <a:spcPct val="0"/>
              </a:spcAft>
              <a:buChar char="–"/>
              <a:defRPr>
                <a:solidFill>
                  <a:srgbClr val="140256"/>
                </a:solidFill>
                <a:latin typeface="+mn-lt"/>
              </a:defRPr>
            </a:lvl4pPr>
            <a:lvl5pPr marL="2160588" indent="-171450" algn="l" rtl="0" fontAlgn="base">
              <a:spcBef>
                <a:spcPct val="20000"/>
              </a:spcBef>
              <a:spcAft>
                <a:spcPct val="0"/>
              </a:spcAft>
              <a:buChar char="»"/>
              <a:defRPr>
                <a:solidFill>
                  <a:srgbClr val="140256"/>
                </a:solidFill>
                <a:latin typeface="+mn-lt"/>
              </a:defRPr>
            </a:lvl5pPr>
            <a:lvl6pPr marL="2617788" indent="-171450" algn="l" rtl="0" fontAlgn="base">
              <a:spcBef>
                <a:spcPct val="20000"/>
              </a:spcBef>
              <a:spcAft>
                <a:spcPct val="0"/>
              </a:spcAft>
              <a:buChar char="»"/>
              <a:defRPr>
                <a:solidFill>
                  <a:srgbClr val="002C58"/>
                </a:solidFill>
                <a:latin typeface="+mn-lt"/>
              </a:defRPr>
            </a:lvl6pPr>
            <a:lvl7pPr marL="3074988" indent="-171450" algn="l" rtl="0" fontAlgn="base">
              <a:spcBef>
                <a:spcPct val="20000"/>
              </a:spcBef>
              <a:spcAft>
                <a:spcPct val="0"/>
              </a:spcAft>
              <a:buChar char="»"/>
              <a:defRPr>
                <a:solidFill>
                  <a:srgbClr val="002C58"/>
                </a:solidFill>
                <a:latin typeface="+mn-lt"/>
              </a:defRPr>
            </a:lvl7pPr>
            <a:lvl8pPr marL="3532188" indent="-171450" algn="l" rtl="0" fontAlgn="base">
              <a:spcBef>
                <a:spcPct val="20000"/>
              </a:spcBef>
              <a:spcAft>
                <a:spcPct val="0"/>
              </a:spcAft>
              <a:buChar char="»"/>
              <a:defRPr>
                <a:solidFill>
                  <a:srgbClr val="002C58"/>
                </a:solidFill>
                <a:latin typeface="+mn-lt"/>
              </a:defRPr>
            </a:lvl8pPr>
            <a:lvl9pPr marL="3989388" indent="-171450" algn="l" rtl="0" fontAlgn="base">
              <a:spcBef>
                <a:spcPct val="20000"/>
              </a:spcBef>
              <a:spcAft>
                <a:spcPct val="0"/>
              </a:spcAft>
              <a:buChar char="»"/>
              <a:defRPr>
                <a:solidFill>
                  <a:srgbClr val="002C58"/>
                </a:solidFill>
                <a:latin typeface="+mn-lt"/>
              </a:defRPr>
            </a:lvl9pPr>
          </a:lstStyle>
          <a:p>
            <a:pPr marL="342900" lvl="0" indent="-342900">
              <a:spcBef>
                <a:spcPts val="2400"/>
              </a:spcBef>
              <a:buFont typeface="Wingdings" pitchFamily="2" charset="2"/>
              <a:buAutoNum type="arabicPeriod"/>
              <a:defRPr/>
            </a:pPr>
            <a:r>
              <a:rPr lang="fr-FR" sz="1800" kern="0" dirty="0">
                <a:solidFill>
                  <a:schemeClr val="bg1">
                    <a:lumMod val="50000"/>
                  </a:schemeClr>
                </a:solidFill>
                <a:latin typeface="Arial" panose="020B0604020202020204" pitchFamily="34" charset="0"/>
                <a:cs typeface="Arial" panose="020B0604020202020204" pitchFamily="34" charset="0"/>
              </a:rPr>
              <a:t>La Sûreté de Fonctionnement des Réseaux Interconnectés</a:t>
            </a:r>
            <a:endParaRPr kumimoji="0" lang="fr-FR" sz="1800" i="0" u="none" strike="noStrike" kern="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endParaRPr>
          </a:p>
          <a:p>
            <a:pPr marL="34290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Aléas pouvant affecter le Système Électrique</a:t>
            </a:r>
          </a:p>
          <a:p>
            <a:pPr marL="342900" lvl="0" indent="-342900">
              <a:spcBef>
                <a:spcPts val="2400"/>
              </a:spcBef>
              <a:buFont typeface="Wingdings" pitchFamily="2" charset="2"/>
              <a:buAutoNum type="arabicPeriod" startAt="2"/>
              <a:defRPr/>
            </a:pPr>
            <a:r>
              <a:rPr lang="fr-FR" sz="1800" b="1" kern="0" dirty="0">
                <a:solidFill>
                  <a:srgbClr val="223B58"/>
                </a:solidFill>
                <a:latin typeface="Arial" panose="020B0604020202020204" pitchFamily="34" charset="0"/>
                <a:cs typeface="Arial" panose="020B0604020202020204" pitchFamily="34" charset="0"/>
              </a:rPr>
              <a:t>Les Lignes de Défense du Système Électrique</a:t>
            </a:r>
          </a:p>
          <a:p>
            <a:pPr marL="342900" lvl="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Modes Opératoires de Protection du Système Électrique</a:t>
            </a:r>
          </a:p>
          <a:p>
            <a:pPr marL="34290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Les Codes de Réseaux Transport</a:t>
            </a:r>
          </a:p>
        </p:txBody>
      </p:sp>
    </p:spTree>
    <p:extLst>
      <p:ext uri="{BB962C8B-B14F-4D97-AF65-F5344CB8AC3E}">
        <p14:creationId xmlns:p14="http://schemas.microsoft.com/office/powerpoint/2010/main" val="628239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Connecteur droit avec flèche 30"/>
          <p:cNvCxnSpPr>
            <a:stCxn id="15" idx="2"/>
            <a:endCxn id="22" idx="0"/>
          </p:cNvCxnSpPr>
          <p:nvPr/>
        </p:nvCxnSpPr>
        <p:spPr>
          <a:xfrm flipH="1">
            <a:off x="2843808" y="3326115"/>
            <a:ext cx="1878885" cy="1702155"/>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a:stCxn id="15" idx="2"/>
            <a:endCxn id="24" idx="0"/>
          </p:cNvCxnSpPr>
          <p:nvPr/>
        </p:nvCxnSpPr>
        <p:spPr>
          <a:xfrm>
            <a:off x="4722693" y="3326115"/>
            <a:ext cx="1865531" cy="1687061"/>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
        <p:nvSpPr>
          <p:cNvPr id="15" name="object 242"/>
          <p:cNvSpPr txBox="1"/>
          <p:nvPr/>
        </p:nvSpPr>
        <p:spPr>
          <a:xfrm>
            <a:off x="3426549" y="2708920"/>
            <a:ext cx="2592288" cy="617195"/>
          </a:xfrm>
          <a:prstGeom prst="rect">
            <a:avLst/>
          </a:prstGeom>
          <a:solidFill>
            <a:srgbClr val="00B0F0"/>
          </a:solidFill>
          <a:ln>
            <a:solidFill>
              <a:srgbClr val="00B0F0"/>
            </a:solidFill>
          </a:ln>
        </p:spPr>
        <p:txBody>
          <a:bodyPr vert="horz" wrap="square" lIns="0" tIns="58419" rIns="0" bIns="0" rtlCol="0" anchor="ctr" anchorCtr="0">
            <a:noAutofit/>
          </a:bodyPr>
          <a:lstStyle>
            <a:defPPr>
              <a:defRPr lang="en-GB"/>
            </a:defPPr>
            <a:lvl1pPr algn="ctr">
              <a:lnSpc>
                <a:spcPct val="100000"/>
              </a:lnSpc>
              <a:spcBef>
                <a:spcPts val="459"/>
              </a:spcBef>
              <a:defRPr sz="1400" b="1" spc="-10">
                <a:solidFill>
                  <a:schemeClr val="bg1"/>
                </a:solidFill>
                <a:latin typeface="Trebuchet MS"/>
                <a:cs typeface="Trebuchet MS"/>
              </a:defRPr>
            </a:lvl1pPr>
          </a:lstStyle>
          <a:p>
            <a:r>
              <a:rPr lang="fr-FR" dirty="0">
                <a:latin typeface="Arial" panose="020B0604020202020204" pitchFamily="34" charset="0"/>
                <a:cs typeface="Arial" panose="020B0604020202020204" pitchFamily="34" charset="0"/>
              </a:rPr>
              <a:t>If faut se protéger :</a:t>
            </a:r>
          </a:p>
        </p:txBody>
      </p:sp>
      <p:sp>
        <p:nvSpPr>
          <p:cNvPr id="16" name="object 246"/>
          <p:cNvSpPr txBox="1"/>
          <p:nvPr/>
        </p:nvSpPr>
        <p:spPr>
          <a:xfrm>
            <a:off x="1115616" y="3588110"/>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538163" indent="-285750">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Des surcharges en cascade</a:t>
            </a:r>
          </a:p>
        </p:txBody>
      </p:sp>
      <p:sp>
        <p:nvSpPr>
          <p:cNvPr id="18" name="object 242"/>
          <p:cNvSpPr txBox="1"/>
          <p:nvPr/>
        </p:nvSpPr>
        <p:spPr>
          <a:xfrm>
            <a:off x="2339752" y="1484785"/>
            <a:ext cx="4781856" cy="936104"/>
          </a:xfrm>
          <a:prstGeom prst="rect">
            <a:avLst/>
          </a:prstGeom>
          <a:solidFill>
            <a:srgbClr val="00B0F0"/>
          </a:solidFill>
          <a:ln>
            <a:solidFill>
              <a:srgbClr val="00B0F0"/>
            </a:solidFill>
          </a:ln>
        </p:spPr>
        <p:txBody>
          <a:bodyPr vert="horz" wrap="square" lIns="0" tIns="58419" rIns="0" bIns="0" rtlCol="0" anchor="ctr" anchorCtr="0">
            <a:noAutofit/>
          </a:bodyPr>
          <a:lstStyle>
            <a:defPPr>
              <a:defRPr lang="en-GB"/>
            </a:defPPr>
            <a:lvl1pPr algn="ctr">
              <a:lnSpc>
                <a:spcPct val="100000"/>
              </a:lnSpc>
              <a:spcBef>
                <a:spcPts val="459"/>
              </a:spcBef>
              <a:defRPr sz="1400" b="1" spc="-10">
                <a:solidFill>
                  <a:schemeClr val="bg1"/>
                </a:solidFill>
                <a:latin typeface="Trebuchet MS"/>
                <a:cs typeface="Trebuchet MS"/>
              </a:defRPr>
            </a:lvl1pPr>
          </a:lstStyle>
          <a:p>
            <a:r>
              <a:rPr lang="fr-FR" dirty="0">
                <a:latin typeface="Arial" panose="020B0604020202020204" pitchFamily="34" charset="0"/>
                <a:cs typeface="Arial" panose="020B0604020202020204" pitchFamily="34" charset="0"/>
              </a:rPr>
              <a:t>POUR </a:t>
            </a:r>
          </a:p>
          <a:p>
            <a:pPr marL="454025" indent="-285750" algn="l">
              <a:buFont typeface="Wingdings" panose="05000000000000000000" pitchFamily="2" charset="2"/>
              <a:buChar char="§"/>
            </a:pPr>
            <a:r>
              <a:rPr lang="fr-FR" dirty="0">
                <a:latin typeface="Arial" panose="020B0604020202020204" pitchFamily="34" charset="0"/>
                <a:cs typeface="Arial" panose="020B0604020202020204" pitchFamily="34" charset="0"/>
              </a:rPr>
              <a:t>Assurer le fonctionnement normal du Système</a:t>
            </a:r>
          </a:p>
          <a:p>
            <a:pPr marL="454025" indent="-285750" algn="l">
              <a:buFont typeface="Wingdings" panose="05000000000000000000" pitchFamily="2" charset="2"/>
              <a:buChar char="§"/>
            </a:pPr>
            <a:r>
              <a:rPr lang="fr-FR" dirty="0">
                <a:latin typeface="Arial" panose="020B0604020202020204" pitchFamily="34" charset="0"/>
                <a:cs typeface="Arial" panose="020B0604020202020204" pitchFamily="34" charset="0"/>
              </a:rPr>
              <a:t>Limiter les incidents et éviter les grands incidents</a:t>
            </a:r>
          </a:p>
        </p:txBody>
      </p:sp>
      <p:cxnSp>
        <p:nvCxnSpPr>
          <p:cNvPr id="3" name="Connecteur droit avec flèche 2"/>
          <p:cNvCxnSpPr>
            <a:stCxn id="18" idx="2"/>
            <a:endCxn id="15" idx="0"/>
          </p:cNvCxnSpPr>
          <p:nvPr/>
        </p:nvCxnSpPr>
        <p:spPr>
          <a:xfrm flipH="1">
            <a:off x="4722693" y="2420889"/>
            <a:ext cx="7987" cy="288031"/>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2" name="object 246"/>
          <p:cNvSpPr txBox="1"/>
          <p:nvPr/>
        </p:nvSpPr>
        <p:spPr>
          <a:xfrm>
            <a:off x="1115616" y="5028270"/>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538163" indent="-285750">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De l’écroulement de la Fréquence</a:t>
            </a:r>
          </a:p>
        </p:txBody>
      </p:sp>
      <p:sp>
        <p:nvSpPr>
          <p:cNvPr id="23" name="object 246"/>
          <p:cNvSpPr txBox="1"/>
          <p:nvPr/>
        </p:nvSpPr>
        <p:spPr>
          <a:xfrm>
            <a:off x="4860032" y="3573016"/>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538163" indent="-285750">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De l’écroulement de la Tension</a:t>
            </a:r>
          </a:p>
        </p:txBody>
      </p:sp>
      <p:sp>
        <p:nvSpPr>
          <p:cNvPr id="24" name="object 246"/>
          <p:cNvSpPr txBox="1"/>
          <p:nvPr/>
        </p:nvSpPr>
        <p:spPr>
          <a:xfrm>
            <a:off x="4860032" y="5013176"/>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538163" indent="-285750">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De la Rupture de Synchronisme</a:t>
            </a:r>
          </a:p>
        </p:txBody>
      </p:sp>
      <p:cxnSp>
        <p:nvCxnSpPr>
          <p:cNvPr id="21" name="Connecteur droit avec flèche 20"/>
          <p:cNvCxnSpPr>
            <a:stCxn id="15" idx="2"/>
            <a:endCxn id="16" idx="0"/>
          </p:cNvCxnSpPr>
          <p:nvPr/>
        </p:nvCxnSpPr>
        <p:spPr>
          <a:xfrm flipH="1">
            <a:off x="2843808" y="3326115"/>
            <a:ext cx="1878885" cy="261995"/>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a:stCxn id="15" idx="2"/>
            <a:endCxn id="23" idx="0"/>
          </p:cNvCxnSpPr>
          <p:nvPr/>
        </p:nvCxnSpPr>
        <p:spPr>
          <a:xfrm>
            <a:off x="4722693" y="3326115"/>
            <a:ext cx="1865531" cy="246901"/>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236296" y="1607313"/>
            <a:ext cx="1763688" cy="738664"/>
          </a:xfrm>
          <a:prstGeom prst="rect">
            <a:avLst/>
          </a:prstGeom>
        </p:spPr>
        <p:txBody>
          <a:bodyPr wrap="square">
            <a:spAutoFit/>
          </a:bodyPr>
          <a:lstStyle/>
          <a:p>
            <a:pPr algn="ctr"/>
            <a:r>
              <a:rPr lang="fr-FR" sz="1400" spc="10" dirty="0">
                <a:solidFill>
                  <a:srgbClr val="231F20"/>
                </a:solidFill>
                <a:latin typeface="Calibri" panose="020F0502020204030204" pitchFamily="34" charset="0"/>
                <a:cs typeface="Calibri" panose="020F0502020204030204" pitchFamily="34" charset="0"/>
              </a:rPr>
              <a:t>Indépendamment de la cause initiale de l’Incident</a:t>
            </a:r>
            <a:endParaRPr lang="fr-FR" sz="1400" dirty="0">
              <a:latin typeface="Calibri" panose="020F0502020204030204" pitchFamily="34" charset="0"/>
              <a:cs typeface="Calibri" panose="020F0502020204030204" pitchFamily="34" charset="0"/>
            </a:endParaRPr>
          </a:p>
        </p:txBody>
      </p:sp>
      <p:sp>
        <p:nvSpPr>
          <p:cNvPr id="41" name="Rectangle 40"/>
          <p:cNvSpPr/>
          <p:nvPr/>
        </p:nvSpPr>
        <p:spPr>
          <a:xfrm>
            <a:off x="1043608" y="4168631"/>
            <a:ext cx="3528392" cy="276999"/>
          </a:xfrm>
          <a:prstGeom prst="rect">
            <a:avLst/>
          </a:prstGeom>
          <a:solidFill>
            <a:schemeClr val="bg1"/>
          </a:solidFill>
        </p:spPr>
        <p:txBody>
          <a:bodyPr wrap="square">
            <a:spAutoFit/>
          </a:bodyPr>
          <a:lstStyle/>
          <a:p>
            <a:pPr algn="r"/>
            <a:r>
              <a:rPr lang="fr-FR" sz="1200" spc="10" dirty="0">
                <a:solidFill>
                  <a:srgbClr val="231F20"/>
                </a:solidFill>
                <a:latin typeface="Calibri" panose="020F0502020204030204" pitchFamily="34" charset="0"/>
                <a:cs typeface="Calibri" panose="020F0502020204030204" pitchFamily="34" charset="0"/>
              </a:rPr>
              <a:t>Mise en œuvre des protections de surcharge</a:t>
            </a:r>
            <a:endParaRPr lang="fr-FR" sz="1200" dirty="0">
              <a:latin typeface="Calibri" panose="020F0502020204030204" pitchFamily="34" charset="0"/>
              <a:cs typeface="Calibri" panose="020F0502020204030204" pitchFamily="34" charset="0"/>
            </a:endParaRPr>
          </a:p>
        </p:txBody>
      </p:sp>
      <p:sp>
        <p:nvSpPr>
          <p:cNvPr id="42" name="Rectangle 41"/>
          <p:cNvSpPr/>
          <p:nvPr/>
        </p:nvSpPr>
        <p:spPr>
          <a:xfrm>
            <a:off x="4788024" y="4170372"/>
            <a:ext cx="4211960" cy="830997"/>
          </a:xfrm>
          <a:prstGeom prst="rect">
            <a:avLst/>
          </a:prstGeom>
          <a:solidFill>
            <a:schemeClr val="bg1"/>
          </a:solidFill>
        </p:spPr>
        <p:txBody>
          <a:bodyPr wrap="square">
            <a:spAutoFit/>
          </a:bodyPr>
          <a:lstStyle/>
          <a:p>
            <a:r>
              <a:rPr lang="fr-FR" sz="1200" spc="10" dirty="0">
                <a:solidFill>
                  <a:srgbClr val="231F20"/>
                </a:solidFill>
                <a:latin typeface="Calibri" panose="020F0502020204030204" pitchFamily="34" charset="0"/>
                <a:cs typeface="Calibri" panose="020F0502020204030204" pitchFamily="34" charset="0"/>
              </a:rPr>
              <a:t>La tension est réglée à partir de sources de puissance réactive (groupes, condensateurs, réactances, etc.)</a:t>
            </a:r>
          </a:p>
          <a:p>
            <a:r>
              <a:rPr lang="fr-FR" sz="1200" spc="10" dirty="0">
                <a:solidFill>
                  <a:srgbClr val="231F20"/>
                </a:solidFill>
                <a:latin typeface="Calibri" panose="020F0502020204030204" pitchFamily="34" charset="0"/>
                <a:cs typeface="Calibri" panose="020F0502020204030204" pitchFamily="34" charset="0"/>
              </a:rPr>
              <a:t>Phénomène non localisé pouvant s’étendre aux zones voisines et conduite à l’écroulement du plan de tension </a:t>
            </a:r>
            <a:endParaRPr lang="fr-FR" sz="1200" dirty="0">
              <a:latin typeface="Calibri" panose="020F0502020204030204" pitchFamily="34" charset="0"/>
              <a:cs typeface="Calibri" panose="020F0502020204030204" pitchFamily="34" charset="0"/>
            </a:endParaRPr>
          </a:p>
        </p:txBody>
      </p:sp>
      <p:sp>
        <p:nvSpPr>
          <p:cNvPr id="44" name="Rectangle 43"/>
          <p:cNvSpPr/>
          <p:nvPr/>
        </p:nvSpPr>
        <p:spPr>
          <a:xfrm>
            <a:off x="179512" y="5589240"/>
            <a:ext cx="4427984" cy="830997"/>
          </a:xfrm>
          <a:prstGeom prst="rect">
            <a:avLst/>
          </a:prstGeom>
          <a:solidFill>
            <a:schemeClr val="bg1"/>
          </a:solidFill>
        </p:spPr>
        <p:txBody>
          <a:bodyPr wrap="square">
            <a:spAutoFit/>
          </a:bodyPr>
          <a:lstStyle/>
          <a:p>
            <a:pPr algn="r"/>
            <a:r>
              <a:rPr lang="fr-FR" sz="1200" spc="10" dirty="0">
                <a:solidFill>
                  <a:srgbClr val="231F20"/>
                </a:solidFill>
                <a:latin typeface="Calibri" panose="020F0502020204030204" pitchFamily="34" charset="0"/>
                <a:cs typeface="Calibri" panose="020F0502020204030204" pitchFamily="34" charset="0"/>
              </a:rPr>
              <a:t>La fréquence traduit l’équilibre entre la production et la  consommation. Elle est la même sur toute la zone synchrone et  doit être maintenue dans un plage admissible de variation n’excédant pas 0,5 Hz.</a:t>
            </a:r>
            <a:endParaRPr lang="fr-FR" sz="1200" dirty="0">
              <a:latin typeface="Calibri" panose="020F0502020204030204" pitchFamily="34" charset="0"/>
              <a:cs typeface="Calibri" panose="020F0502020204030204" pitchFamily="34" charset="0"/>
            </a:endParaRPr>
          </a:p>
        </p:txBody>
      </p:sp>
      <p:sp>
        <p:nvSpPr>
          <p:cNvPr id="45" name="Rectangle 44"/>
          <p:cNvSpPr/>
          <p:nvPr/>
        </p:nvSpPr>
        <p:spPr>
          <a:xfrm>
            <a:off x="4788024" y="5589240"/>
            <a:ext cx="4211960" cy="1015663"/>
          </a:xfrm>
          <a:prstGeom prst="rect">
            <a:avLst/>
          </a:prstGeom>
          <a:solidFill>
            <a:schemeClr val="bg1"/>
          </a:solidFill>
        </p:spPr>
        <p:txBody>
          <a:bodyPr wrap="square">
            <a:spAutoFit/>
          </a:bodyPr>
          <a:lstStyle/>
          <a:p>
            <a:r>
              <a:rPr lang="fr-FR" sz="1200" spc="10" dirty="0">
                <a:solidFill>
                  <a:srgbClr val="231F20"/>
                </a:solidFill>
                <a:latin typeface="Calibri" panose="020F0502020204030204" pitchFamily="34" charset="0"/>
                <a:cs typeface="Calibri" panose="020F0502020204030204" pitchFamily="34" charset="0"/>
              </a:rPr>
              <a:t>Normalement, l’ensemble des rotors des alternateurs tournent à la même vitesse électrique par l’action des régulateurs de tension et de vitesse. Les protections dites à Rupture de Synchronisme assurent la séparation de la partie du réseau en perte de synchronisme.</a:t>
            </a:r>
            <a:endParaRPr lang="fr-FR"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63988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772816"/>
            <a:ext cx="7776864" cy="2880320"/>
          </a:xfrm>
          <a:prstGeom prst="rect">
            <a:avLst/>
          </a:prstGeom>
        </p:spPr>
        <p:txBody>
          <a:bodyPr wrap="square">
            <a:noAutofit/>
          </a:bodyPr>
          <a:lstStyle/>
          <a:p>
            <a:pPr marL="412750" marR="116205" indent="-412750" algn="just">
              <a:lnSpc>
                <a:spcPct val="100000"/>
              </a:lnSpc>
              <a:buFont typeface="Wingdings" panose="05000000000000000000" pitchFamily="2" charset="2"/>
              <a:buChar char="q"/>
            </a:pPr>
            <a:r>
              <a:rPr lang="fr-FR" sz="1600" dirty="0">
                <a:solidFill>
                  <a:srgbClr val="223B58"/>
                </a:solidFill>
                <a:latin typeface="Arial" panose="020B0604020202020204" pitchFamily="34" charset="0"/>
                <a:cs typeface="Arial" panose="020B0604020202020204" pitchFamily="34" charset="0"/>
              </a:rPr>
              <a:t>La</a:t>
            </a:r>
            <a:r>
              <a:rPr lang="fr-FR" sz="1600" spc="37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défense</a:t>
            </a:r>
            <a:r>
              <a:rPr lang="fr-FR" sz="1600" spc="37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en</a:t>
            </a:r>
            <a:r>
              <a:rPr lang="fr-FR" sz="1600" spc="37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profondeur</a:t>
            </a:r>
            <a:r>
              <a:rPr lang="fr-FR" sz="1600" spc="37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du</a:t>
            </a:r>
            <a:r>
              <a:rPr lang="fr-FR" sz="1600" spc="37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système</a:t>
            </a:r>
            <a:r>
              <a:rPr lang="fr-FR" sz="1600" spc="37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électrique</a:t>
            </a:r>
            <a:r>
              <a:rPr lang="fr-FR" sz="1600" spc="37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repose</a:t>
            </a:r>
            <a:r>
              <a:rPr lang="fr-FR" sz="1600" spc="375" dirty="0">
                <a:solidFill>
                  <a:srgbClr val="223B58"/>
                </a:solidFill>
                <a:latin typeface="Arial" panose="020B0604020202020204" pitchFamily="34" charset="0"/>
                <a:cs typeface="Arial" panose="020B0604020202020204" pitchFamily="34" charset="0"/>
              </a:rPr>
              <a:t> </a:t>
            </a:r>
            <a:r>
              <a:rPr lang="fr-FR" sz="1600" spc="-25" dirty="0">
                <a:solidFill>
                  <a:srgbClr val="223B58"/>
                </a:solidFill>
                <a:latin typeface="Arial" panose="020B0604020202020204" pitchFamily="34" charset="0"/>
                <a:cs typeface="Arial" panose="020B0604020202020204" pitchFamily="34" charset="0"/>
              </a:rPr>
              <a:t>sur </a:t>
            </a:r>
            <a:r>
              <a:rPr lang="fr-FR" sz="1600" dirty="0">
                <a:solidFill>
                  <a:srgbClr val="223B58"/>
                </a:solidFill>
                <a:latin typeface="Arial" panose="020B0604020202020204" pitchFamily="34" charset="0"/>
                <a:cs typeface="Arial" panose="020B0604020202020204" pitchFamily="34" charset="0"/>
              </a:rPr>
              <a:t>l’articulation</a:t>
            </a:r>
            <a:r>
              <a:rPr lang="fr-FR" sz="1600" spc="26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cohérente</a:t>
            </a:r>
            <a:r>
              <a:rPr lang="fr-FR" sz="1600" spc="27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de</a:t>
            </a:r>
            <a:r>
              <a:rPr lang="fr-FR" sz="1600" spc="270" dirty="0">
                <a:solidFill>
                  <a:srgbClr val="223B58"/>
                </a:solidFill>
                <a:latin typeface="Arial" panose="020B0604020202020204" pitchFamily="34" charset="0"/>
                <a:cs typeface="Arial" panose="020B0604020202020204" pitchFamily="34" charset="0"/>
              </a:rPr>
              <a:t> </a:t>
            </a:r>
            <a:r>
              <a:rPr lang="fr-FR" sz="1600" b="1" dirty="0">
                <a:solidFill>
                  <a:srgbClr val="223B58"/>
                </a:solidFill>
                <a:latin typeface="Arial" panose="020B0604020202020204" pitchFamily="34" charset="0"/>
                <a:cs typeface="Arial" panose="020B0604020202020204" pitchFamily="34" charset="0"/>
              </a:rPr>
              <a:t>Lignes</a:t>
            </a:r>
            <a:r>
              <a:rPr lang="fr-FR" sz="1600" b="1" spc="270" dirty="0">
                <a:solidFill>
                  <a:srgbClr val="223B58"/>
                </a:solidFill>
                <a:latin typeface="Arial" panose="020B0604020202020204" pitchFamily="34" charset="0"/>
                <a:cs typeface="Arial" panose="020B0604020202020204" pitchFamily="34" charset="0"/>
              </a:rPr>
              <a:t> </a:t>
            </a:r>
            <a:r>
              <a:rPr lang="fr-FR" sz="1600" b="1" dirty="0">
                <a:solidFill>
                  <a:srgbClr val="223B58"/>
                </a:solidFill>
                <a:latin typeface="Arial" panose="020B0604020202020204" pitchFamily="34" charset="0"/>
                <a:cs typeface="Arial" panose="020B0604020202020204" pitchFamily="34" charset="0"/>
              </a:rPr>
              <a:t>de</a:t>
            </a:r>
            <a:r>
              <a:rPr lang="fr-FR" sz="1600" b="1" spc="270" dirty="0">
                <a:solidFill>
                  <a:srgbClr val="223B58"/>
                </a:solidFill>
                <a:latin typeface="Arial" panose="020B0604020202020204" pitchFamily="34" charset="0"/>
                <a:cs typeface="Arial" panose="020B0604020202020204" pitchFamily="34" charset="0"/>
              </a:rPr>
              <a:t> </a:t>
            </a:r>
            <a:r>
              <a:rPr lang="fr-FR" sz="1600" b="1" dirty="0">
                <a:solidFill>
                  <a:srgbClr val="223B58"/>
                </a:solidFill>
                <a:latin typeface="Arial" panose="020B0604020202020204" pitchFamily="34" charset="0"/>
                <a:cs typeface="Arial" panose="020B0604020202020204" pitchFamily="34" charset="0"/>
              </a:rPr>
              <a:t>Défense</a:t>
            </a:r>
            <a:r>
              <a:rPr lang="fr-FR" sz="1600" b="1" spc="270" dirty="0">
                <a:solidFill>
                  <a:srgbClr val="223B58"/>
                </a:solidFill>
                <a:latin typeface="Arial" panose="020B0604020202020204" pitchFamily="34" charset="0"/>
                <a:cs typeface="Arial" panose="020B0604020202020204" pitchFamily="34" charset="0"/>
              </a:rPr>
              <a:t> </a:t>
            </a:r>
            <a:r>
              <a:rPr lang="fr-FR" sz="1600" b="1" dirty="0">
                <a:solidFill>
                  <a:srgbClr val="223B58"/>
                </a:solidFill>
                <a:latin typeface="Arial" panose="020B0604020202020204" pitchFamily="34" charset="0"/>
                <a:cs typeface="Arial" panose="020B0604020202020204" pitchFamily="34" charset="0"/>
              </a:rPr>
              <a:t>successives</a:t>
            </a:r>
            <a:r>
              <a:rPr lang="fr-FR" sz="1600" dirty="0">
                <a:solidFill>
                  <a:srgbClr val="223B58"/>
                </a:solidFill>
                <a:latin typeface="Arial" panose="020B0604020202020204" pitchFamily="34" charset="0"/>
                <a:cs typeface="Arial" panose="020B0604020202020204" pitchFamily="34" charset="0"/>
              </a:rPr>
              <a:t>,</a:t>
            </a:r>
            <a:r>
              <a:rPr lang="fr-FR" sz="1600" spc="240" dirty="0">
                <a:solidFill>
                  <a:srgbClr val="223B58"/>
                </a:solidFill>
                <a:latin typeface="Arial" panose="020B0604020202020204" pitchFamily="34" charset="0"/>
                <a:cs typeface="Arial" panose="020B0604020202020204" pitchFamily="34" charset="0"/>
              </a:rPr>
              <a:t> </a:t>
            </a:r>
            <a:r>
              <a:rPr lang="fr-FR" sz="1600" spc="-20" dirty="0">
                <a:solidFill>
                  <a:srgbClr val="223B58"/>
                </a:solidFill>
                <a:latin typeface="Arial" panose="020B0604020202020204" pitchFamily="34" charset="0"/>
                <a:cs typeface="Arial" panose="020B0604020202020204" pitchFamily="34" charset="0"/>
              </a:rPr>
              <a:t>per</a:t>
            </a:r>
            <a:r>
              <a:rPr lang="fr-FR" sz="1600" dirty="0">
                <a:solidFill>
                  <a:srgbClr val="223B58"/>
                </a:solidFill>
                <a:latin typeface="Arial" panose="020B0604020202020204" pitchFamily="34" charset="0"/>
                <a:cs typeface="Arial" panose="020B0604020202020204" pitchFamily="34" charset="0"/>
              </a:rPr>
              <a:t>mettant</a:t>
            </a:r>
            <a:r>
              <a:rPr lang="fr-FR" sz="1600" spc="35" dirty="0">
                <a:solidFill>
                  <a:srgbClr val="223B58"/>
                </a:solidFill>
                <a:latin typeface="Arial" panose="020B0604020202020204" pitchFamily="34" charset="0"/>
                <a:cs typeface="Arial" panose="020B0604020202020204" pitchFamily="34" charset="0"/>
              </a:rPr>
              <a:t> </a:t>
            </a:r>
            <a:r>
              <a:rPr lang="fr-FR" sz="1600" spc="-20" dirty="0">
                <a:solidFill>
                  <a:srgbClr val="223B58"/>
                </a:solidFill>
                <a:latin typeface="Arial" panose="020B0604020202020204" pitchFamily="34" charset="0"/>
                <a:cs typeface="Arial" panose="020B0604020202020204" pitchFamily="34" charset="0"/>
              </a:rPr>
              <a:t>d’éviter</a:t>
            </a:r>
            <a:r>
              <a:rPr lang="fr-FR" sz="1600" spc="3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ou</a:t>
            </a:r>
            <a:r>
              <a:rPr lang="fr-FR" sz="1600" spc="3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de</a:t>
            </a:r>
            <a:r>
              <a:rPr lang="fr-FR" sz="1600" spc="3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contrôler</a:t>
            </a:r>
            <a:r>
              <a:rPr lang="fr-FR" sz="1600" spc="4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les</a:t>
            </a:r>
            <a:r>
              <a:rPr lang="fr-FR" sz="1600" spc="35" dirty="0">
                <a:solidFill>
                  <a:srgbClr val="223B58"/>
                </a:solidFill>
                <a:latin typeface="Arial" panose="020B0604020202020204" pitchFamily="34" charset="0"/>
                <a:cs typeface="Arial" panose="020B0604020202020204" pitchFamily="34" charset="0"/>
              </a:rPr>
              <a:t> </a:t>
            </a:r>
            <a:r>
              <a:rPr lang="fr-FR" sz="1600" spc="-10" dirty="0">
                <a:solidFill>
                  <a:srgbClr val="223B58"/>
                </a:solidFill>
                <a:latin typeface="Arial" panose="020B0604020202020204" pitchFamily="34" charset="0"/>
                <a:cs typeface="Arial" panose="020B0604020202020204" pitchFamily="34" charset="0"/>
              </a:rPr>
              <a:t>principaux</a:t>
            </a:r>
            <a:r>
              <a:rPr lang="fr-FR" sz="1600" spc="3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phénomènes</a:t>
            </a:r>
            <a:r>
              <a:rPr lang="fr-FR" sz="1600" spc="35" dirty="0">
                <a:solidFill>
                  <a:srgbClr val="223B58"/>
                </a:solidFill>
                <a:latin typeface="Arial" panose="020B0604020202020204" pitchFamily="34" charset="0"/>
                <a:cs typeface="Arial" panose="020B0604020202020204" pitchFamily="34" charset="0"/>
              </a:rPr>
              <a:t> </a:t>
            </a:r>
            <a:r>
              <a:rPr lang="fr-FR" sz="1600" spc="-20" dirty="0">
                <a:solidFill>
                  <a:srgbClr val="223B58"/>
                </a:solidFill>
                <a:latin typeface="Arial" panose="020B0604020202020204" pitchFamily="34" charset="0"/>
                <a:cs typeface="Arial" panose="020B0604020202020204" pitchFamily="34" charset="0"/>
              </a:rPr>
              <a:t>pou</a:t>
            </a:r>
            <a:r>
              <a:rPr lang="fr-FR" sz="1600" dirty="0">
                <a:solidFill>
                  <a:srgbClr val="223B58"/>
                </a:solidFill>
                <a:latin typeface="Arial" panose="020B0604020202020204" pitchFamily="34" charset="0"/>
                <a:cs typeface="Arial" panose="020B0604020202020204" pitchFamily="34" charset="0"/>
              </a:rPr>
              <a:t>vant</a:t>
            </a:r>
            <a:r>
              <a:rPr lang="fr-FR" sz="1600" spc="-65" dirty="0">
                <a:solidFill>
                  <a:srgbClr val="223B58"/>
                </a:solidFill>
                <a:latin typeface="Arial" panose="020B0604020202020204" pitchFamily="34" charset="0"/>
                <a:cs typeface="Arial" panose="020B0604020202020204" pitchFamily="34" charset="0"/>
              </a:rPr>
              <a:t> </a:t>
            </a:r>
            <a:r>
              <a:rPr lang="fr-FR" sz="1600" spc="-10" dirty="0">
                <a:solidFill>
                  <a:srgbClr val="223B58"/>
                </a:solidFill>
                <a:latin typeface="Arial" panose="020B0604020202020204" pitchFamily="34" charset="0"/>
                <a:cs typeface="Arial" panose="020B0604020202020204" pitchFamily="34" charset="0"/>
              </a:rPr>
              <a:t>conduire</a:t>
            </a:r>
            <a:r>
              <a:rPr lang="fr-FR" sz="1600" spc="-65"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à</a:t>
            </a:r>
            <a:r>
              <a:rPr lang="fr-FR" sz="1600" spc="-60" dirty="0">
                <a:solidFill>
                  <a:srgbClr val="223B58"/>
                </a:solidFill>
                <a:latin typeface="Arial" panose="020B0604020202020204" pitchFamily="34" charset="0"/>
                <a:cs typeface="Arial" panose="020B0604020202020204" pitchFamily="34" charset="0"/>
              </a:rPr>
              <a:t> </a:t>
            </a:r>
            <a:r>
              <a:rPr lang="fr-FR" sz="1600" dirty="0">
                <a:solidFill>
                  <a:srgbClr val="223B58"/>
                </a:solidFill>
                <a:latin typeface="Arial" panose="020B0604020202020204" pitchFamily="34" charset="0"/>
                <a:cs typeface="Arial" panose="020B0604020202020204" pitchFamily="34" charset="0"/>
              </a:rPr>
              <a:t>son</a:t>
            </a:r>
            <a:r>
              <a:rPr lang="fr-FR" sz="1600" spc="-65" dirty="0">
                <a:solidFill>
                  <a:srgbClr val="223B58"/>
                </a:solidFill>
                <a:latin typeface="Arial" panose="020B0604020202020204" pitchFamily="34" charset="0"/>
                <a:cs typeface="Arial" panose="020B0604020202020204" pitchFamily="34" charset="0"/>
              </a:rPr>
              <a:t> </a:t>
            </a:r>
            <a:r>
              <a:rPr lang="fr-FR" sz="1600" spc="-10" dirty="0">
                <a:solidFill>
                  <a:srgbClr val="223B58"/>
                </a:solidFill>
                <a:latin typeface="Arial" panose="020B0604020202020204" pitchFamily="34" charset="0"/>
                <a:cs typeface="Arial" panose="020B0604020202020204" pitchFamily="34" charset="0"/>
              </a:rPr>
              <a:t>effondrement.</a:t>
            </a:r>
          </a:p>
          <a:p>
            <a:pPr marL="412750" marR="116205" indent="-412750" algn="just">
              <a:lnSpc>
                <a:spcPct val="100000"/>
              </a:lnSpc>
              <a:spcBef>
                <a:spcPts val="1200"/>
              </a:spcBef>
              <a:buFont typeface="Wingdings" panose="05000000000000000000" pitchFamily="2" charset="2"/>
              <a:buChar char="q"/>
            </a:pPr>
            <a:r>
              <a:rPr lang="fr-FR" sz="1600" dirty="0">
                <a:solidFill>
                  <a:srgbClr val="223B58"/>
                </a:solidFill>
                <a:latin typeface="Arial" panose="020B0604020202020204" pitchFamily="34" charset="0"/>
                <a:cs typeface="Arial" panose="020B0604020202020204" pitchFamily="34" charset="0"/>
              </a:rPr>
              <a:t>Les  Lignes  de  Défense à prévoir  se  rapportent  à  trois  grands  domaines complémentaires :</a:t>
            </a:r>
          </a:p>
          <a:p>
            <a:pPr marL="1074738" marR="116205" indent="-412750" algn="just">
              <a:lnSpc>
                <a:spcPct val="100000"/>
              </a:lnSpc>
              <a:spcBef>
                <a:spcPts val="600"/>
              </a:spcBef>
              <a:buFont typeface="Wingdings" panose="05000000000000000000" pitchFamily="2" charset="2"/>
              <a:buChar char="§"/>
            </a:pPr>
            <a:r>
              <a:rPr lang="fr-FR" sz="1600" dirty="0">
                <a:solidFill>
                  <a:srgbClr val="223B58"/>
                </a:solidFill>
                <a:latin typeface="Arial" panose="020B0604020202020204" pitchFamily="34" charset="0"/>
                <a:cs typeface="Arial" panose="020B0604020202020204" pitchFamily="34" charset="0"/>
              </a:rPr>
              <a:t>la </a:t>
            </a:r>
            <a:r>
              <a:rPr lang="fr-FR" sz="1600" b="1" dirty="0">
                <a:solidFill>
                  <a:srgbClr val="223B58"/>
                </a:solidFill>
                <a:latin typeface="Arial" panose="020B0604020202020204" pitchFamily="34" charset="0"/>
                <a:cs typeface="Arial" panose="020B0604020202020204" pitchFamily="34" charset="0"/>
              </a:rPr>
              <a:t>Prévention / Préparation</a:t>
            </a:r>
            <a:r>
              <a:rPr lang="fr-FR" sz="1600" dirty="0">
                <a:solidFill>
                  <a:srgbClr val="223B58"/>
                </a:solidFill>
                <a:latin typeface="Arial" panose="020B0604020202020204" pitchFamily="34" charset="0"/>
                <a:cs typeface="Arial" panose="020B0604020202020204" pitchFamily="34" charset="0"/>
              </a:rPr>
              <a:t>, </a:t>
            </a:r>
          </a:p>
          <a:p>
            <a:pPr marL="1074738" marR="116205" indent="-412750" algn="just">
              <a:lnSpc>
                <a:spcPct val="100000"/>
              </a:lnSpc>
              <a:spcBef>
                <a:spcPts val="600"/>
              </a:spcBef>
              <a:buFont typeface="Wingdings" panose="05000000000000000000" pitchFamily="2" charset="2"/>
              <a:buChar char="§"/>
            </a:pPr>
            <a:r>
              <a:rPr lang="fr-FR" sz="1600" dirty="0">
                <a:solidFill>
                  <a:srgbClr val="223B58"/>
                </a:solidFill>
                <a:latin typeface="Arial" panose="020B0604020202020204" pitchFamily="34" charset="0"/>
                <a:cs typeface="Arial" panose="020B0604020202020204" pitchFamily="34" charset="0"/>
              </a:rPr>
              <a:t>la </a:t>
            </a:r>
            <a:r>
              <a:rPr lang="fr-FR" sz="1600" b="1" dirty="0">
                <a:solidFill>
                  <a:srgbClr val="223B58"/>
                </a:solidFill>
                <a:latin typeface="Arial" panose="020B0604020202020204" pitchFamily="34" charset="0"/>
                <a:cs typeface="Arial" panose="020B0604020202020204" pitchFamily="34" charset="0"/>
              </a:rPr>
              <a:t>Surveillance / Action</a:t>
            </a:r>
            <a:r>
              <a:rPr lang="fr-FR" sz="1600" dirty="0">
                <a:solidFill>
                  <a:srgbClr val="223B58"/>
                </a:solidFill>
                <a:latin typeface="Arial" panose="020B0604020202020204" pitchFamily="34" charset="0"/>
                <a:cs typeface="Arial" panose="020B0604020202020204" pitchFamily="34" charset="0"/>
              </a:rPr>
              <a:t>, et</a:t>
            </a:r>
          </a:p>
          <a:p>
            <a:pPr marL="1074738" marR="116205" indent="-412750" algn="just">
              <a:lnSpc>
                <a:spcPct val="100000"/>
              </a:lnSpc>
              <a:spcBef>
                <a:spcPts val="600"/>
              </a:spcBef>
              <a:buFont typeface="Wingdings" panose="05000000000000000000" pitchFamily="2" charset="2"/>
              <a:buChar char="§"/>
            </a:pPr>
            <a:r>
              <a:rPr lang="fr-FR" sz="1600" dirty="0">
                <a:solidFill>
                  <a:srgbClr val="223B58"/>
                </a:solidFill>
                <a:latin typeface="Arial" panose="020B0604020202020204" pitchFamily="34" charset="0"/>
                <a:cs typeface="Arial" panose="020B0604020202020204" pitchFamily="34" charset="0"/>
              </a:rPr>
              <a:t>les </a:t>
            </a:r>
            <a:r>
              <a:rPr lang="fr-FR" sz="1600" b="1" dirty="0">
                <a:solidFill>
                  <a:srgbClr val="223B58"/>
                </a:solidFill>
                <a:latin typeface="Arial" panose="020B0604020202020204" pitchFamily="34" charset="0"/>
                <a:cs typeface="Arial" panose="020B0604020202020204" pitchFamily="34" charset="0"/>
              </a:rPr>
              <a:t>Parades Ultimes</a:t>
            </a:r>
            <a:r>
              <a:rPr lang="fr-FR" sz="1600" dirty="0">
                <a:solidFill>
                  <a:srgbClr val="223B58"/>
                </a:solidFill>
                <a:latin typeface="Arial" panose="020B0604020202020204" pitchFamily="34" charset="0"/>
                <a:cs typeface="Arial" panose="020B0604020202020204" pitchFamily="34" charset="0"/>
              </a:rPr>
              <a:t>.</a:t>
            </a:r>
          </a:p>
        </p:txBody>
      </p:sp>
      <p:sp>
        <p:nvSpPr>
          <p:cNvPr id="36" name="ZoneTexte 35">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Tree>
    <p:extLst>
      <p:ext uri="{BB962C8B-B14F-4D97-AF65-F5344CB8AC3E}">
        <p14:creationId xmlns:p14="http://schemas.microsoft.com/office/powerpoint/2010/main" val="945541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
        <p:nvSpPr>
          <p:cNvPr id="20" name="object 246"/>
          <p:cNvSpPr txBox="1"/>
          <p:nvPr/>
        </p:nvSpPr>
        <p:spPr>
          <a:xfrm>
            <a:off x="827584" y="1484784"/>
            <a:ext cx="2520280" cy="667060"/>
          </a:xfrm>
          <a:prstGeom prst="rect">
            <a:avLst/>
          </a:prstGeom>
          <a:solidFill>
            <a:srgbClr val="00B050"/>
          </a:solidFill>
          <a:ln>
            <a:solidFill>
              <a:srgbClr val="00B05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Ligne de Défense</a:t>
            </a:r>
          </a:p>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Prévention / Préparation</a:t>
            </a:r>
          </a:p>
        </p:txBody>
      </p:sp>
      <p:sp>
        <p:nvSpPr>
          <p:cNvPr id="26" name="object 246"/>
          <p:cNvSpPr txBox="1"/>
          <p:nvPr/>
        </p:nvSpPr>
        <p:spPr>
          <a:xfrm>
            <a:off x="827584" y="2348880"/>
            <a:ext cx="2520280" cy="1027100"/>
          </a:xfrm>
          <a:prstGeom prst="rect">
            <a:avLst/>
          </a:prstGeom>
          <a:solidFill>
            <a:srgbClr val="00B050"/>
          </a:solidFill>
          <a:ln>
            <a:solidFill>
              <a:srgbClr val="00B050"/>
            </a:solidFill>
          </a:ln>
        </p:spPr>
        <p:txBody>
          <a:bodyPr vert="horz" wrap="square" lIns="0" tIns="53975" rIns="0" bIns="0" rtlCol="0" anchor="ctr" anchorCtr="0">
            <a:noAutofit/>
          </a:bodyPr>
          <a:lstStyle/>
          <a:p>
            <a:pPr marL="285750" indent="-201613">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Faire en sorte que les phénomènes redoutés ne s’amorcent pas</a:t>
            </a:r>
          </a:p>
        </p:txBody>
      </p:sp>
      <p:cxnSp>
        <p:nvCxnSpPr>
          <p:cNvPr id="5" name="Connecteur droit avec flèche 4"/>
          <p:cNvCxnSpPr>
            <a:stCxn id="20" idx="2"/>
            <a:endCxn id="26" idx="0"/>
          </p:cNvCxnSpPr>
          <p:nvPr/>
        </p:nvCxnSpPr>
        <p:spPr>
          <a:xfrm>
            <a:off x="2087724" y="2151844"/>
            <a:ext cx="0" cy="197036"/>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7" name="object 246"/>
          <p:cNvSpPr txBox="1"/>
          <p:nvPr/>
        </p:nvSpPr>
        <p:spPr>
          <a:xfrm>
            <a:off x="3635896" y="2060848"/>
            <a:ext cx="2520280" cy="667060"/>
          </a:xfrm>
          <a:prstGeom prst="rect">
            <a:avLst/>
          </a:prstGeom>
          <a:solidFill>
            <a:srgbClr val="EF9A29"/>
          </a:solidFill>
          <a:ln>
            <a:solidFill>
              <a:srgbClr val="EF9A29"/>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Ligne de Défense</a:t>
            </a:r>
          </a:p>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Surveillance / Action</a:t>
            </a:r>
          </a:p>
        </p:txBody>
      </p:sp>
      <p:sp>
        <p:nvSpPr>
          <p:cNvPr id="29" name="object 246"/>
          <p:cNvSpPr txBox="1"/>
          <p:nvPr/>
        </p:nvSpPr>
        <p:spPr>
          <a:xfrm>
            <a:off x="3635896" y="2924944"/>
            <a:ext cx="2520280" cy="1027100"/>
          </a:xfrm>
          <a:prstGeom prst="rect">
            <a:avLst/>
          </a:prstGeom>
          <a:solidFill>
            <a:srgbClr val="EF9A29"/>
          </a:solidFill>
          <a:ln>
            <a:solidFill>
              <a:srgbClr val="EF9A29"/>
            </a:solidFill>
          </a:ln>
        </p:spPr>
        <p:txBody>
          <a:bodyPr vert="horz" wrap="square" lIns="0" tIns="53975" rIns="0" bIns="0" rtlCol="0" anchor="ctr" anchorCtr="0">
            <a:noAutofit/>
          </a:bodyPr>
          <a:lstStyle/>
          <a:p>
            <a:pPr marL="273050" indent="-177800">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Détecter et corriger les écarts</a:t>
            </a:r>
          </a:p>
        </p:txBody>
      </p:sp>
      <p:cxnSp>
        <p:nvCxnSpPr>
          <p:cNvPr id="30" name="Connecteur droit avec flèche 29"/>
          <p:cNvCxnSpPr>
            <a:stCxn id="27" idx="2"/>
            <a:endCxn id="29" idx="0"/>
          </p:cNvCxnSpPr>
          <p:nvPr/>
        </p:nvCxnSpPr>
        <p:spPr>
          <a:xfrm>
            <a:off x="4896036" y="2727908"/>
            <a:ext cx="0" cy="197036"/>
          </a:xfrm>
          <a:prstGeom prst="straightConnector1">
            <a:avLst/>
          </a:prstGeom>
          <a:ln w="31750">
            <a:solidFill>
              <a:srgbClr val="EF9A29"/>
            </a:solidFill>
            <a:tailEnd type="triangle"/>
          </a:ln>
        </p:spPr>
        <p:style>
          <a:lnRef idx="1">
            <a:schemeClr val="accent1"/>
          </a:lnRef>
          <a:fillRef idx="0">
            <a:schemeClr val="accent1"/>
          </a:fillRef>
          <a:effectRef idx="0">
            <a:schemeClr val="accent1"/>
          </a:effectRef>
          <a:fontRef idx="minor">
            <a:schemeClr val="tx1"/>
          </a:fontRef>
        </p:style>
      </p:cxnSp>
      <p:sp>
        <p:nvSpPr>
          <p:cNvPr id="32" name="object 246"/>
          <p:cNvSpPr txBox="1"/>
          <p:nvPr/>
        </p:nvSpPr>
        <p:spPr>
          <a:xfrm>
            <a:off x="6444208" y="2564904"/>
            <a:ext cx="2520280" cy="667060"/>
          </a:xfrm>
          <a:prstGeom prst="rect">
            <a:avLst/>
          </a:prstGeom>
          <a:solidFill>
            <a:srgbClr val="FF0000"/>
          </a:solidFill>
          <a:ln>
            <a:solidFill>
              <a:srgbClr val="FF000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Ligne de Défense</a:t>
            </a:r>
          </a:p>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Parades Ultimes</a:t>
            </a:r>
          </a:p>
        </p:txBody>
      </p:sp>
      <p:sp>
        <p:nvSpPr>
          <p:cNvPr id="33" name="object 246"/>
          <p:cNvSpPr txBox="1"/>
          <p:nvPr/>
        </p:nvSpPr>
        <p:spPr>
          <a:xfrm>
            <a:off x="6444208" y="3429000"/>
            <a:ext cx="2520280" cy="1935820"/>
          </a:xfrm>
          <a:prstGeom prst="rect">
            <a:avLst/>
          </a:prstGeom>
          <a:solidFill>
            <a:srgbClr val="FF0000"/>
          </a:solidFill>
          <a:ln>
            <a:solidFill>
              <a:srgbClr val="FF0000"/>
            </a:solidFill>
          </a:ln>
        </p:spPr>
        <p:txBody>
          <a:bodyPr vert="horz" wrap="square" lIns="0" tIns="53975" rIns="0" bIns="0" rtlCol="0" anchor="ctr" anchorCtr="0">
            <a:noAutofit/>
          </a:bodyPr>
          <a:lstStyle/>
          <a:p>
            <a:pPr marL="274638" indent="-180975">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Maîtriser les régimes </a:t>
            </a:r>
            <a:r>
              <a:rPr lang="fr-FR" sz="1400" b="1" dirty="0" err="1">
                <a:solidFill>
                  <a:schemeClr val="bg1"/>
                </a:solidFill>
                <a:latin typeface="Arial" panose="020B0604020202020204" pitchFamily="34" charset="0"/>
                <a:cs typeface="Arial" panose="020B0604020202020204" pitchFamily="34" charset="0"/>
              </a:rPr>
              <a:t>incidentels</a:t>
            </a:r>
            <a:r>
              <a:rPr lang="fr-FR" sz="1400" b="1" dirty="0">
                <a:solidFill>
                  <a:schemeClr val="bg1"/>
                </a:solidFill>
                <a:latin typeface="Arial" panose="020B0604020202020204" pitchFamily="34" charset="0"/>
                <a:cs typeface="Arial" panose="020B0604020202020204" pitchFamily="34" charset="0"/>
              </a:rPr>
              <a:t> pour éviter la ruine du Système</a:t>
            </a:r>
          </a:p>
          <a:p>
            <a:pPr marL="274638" indent="-180975">
              <a:lnSpc>
                <a:spcPct val="114000"/>
              </a:lnSpc>
              <a:spcBef>
                <a:spcPts val="0"/>
              </a:spcBef>
              <a:buFont typeface="Wingdings" panose="05000000000000000000" pitchFamily="2" charset="2"/>
              <a:buChar char="q"/>
            </a:pPr>
            <a:r>
              <a:rPr lang="fr-FR" sz="1400" b="1" dirty="0">
                <a:solidFill>
                  <a:schemeClr val="bg1"/>
                </a:solidFill>
                <a:latin typeface="Arial" panose="020B0604020202020204" pitchFamily="34" charset="0"/>
                <a:cs typeface="Arial" panose="020B0604020202020204" pitchFamily="34" charset="0"/>
              </a:rPr>
              <a:t>Préparer la reconstitution du Système après un incident de grande ampleur</a:t>
            </a:r>
          </a:p>
        </p:txBody>
      </p:sp>
      <p:cxnSp>
        <p:nvCxnSpPr>
          <p:cNvPr id="35" name="Connecteur droit avec flèche 34"/>
          <p:cNvCxnSpPr>
            <a:stCxn id="32" idx="2"/>
            <a:endCxn id="33" idx="0"/>
          </p:cNvCxnSpPr>
          <p:nvPr/>
        </p:nvCxnSpPr>
        <p:spPr>
          <a:xfrm>
            <a:off x="7704348" y="3231964"/>
            <a:ext cx="0" cy="197036"/>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27584" y="3501008"/>
            <a:ext cx="2520280" cy="1554272"/>
          </a:xfrm>
          <a:prstGeom prst="rect">
            <a:avLst/>
          </a:prstGeom>
        </p:spPr>
        <p:txBody>
          <a:bodyPr wrap="square">
            <a:spAutoFit/>
          </a:bodyPr>
          <a:lstStyle/>
          <a:p>
            <a:pPr marL="171450" marR="83185" lvl="4" indent="-171450" algn="just">
              <a:spcBef>
                <a:spcPts val="300"/>
              </a:spcBef>
              <a:buSzPct val="80000"/>
              <a:buFont typeface="Wingdings" panose="05000000000000000000" pitchFamily="2" charset="2"/>
              <a:buChar char="q"/>
            </a:pPr>
            <a:r>
              <a:rPr lang="fr-FR" sz="1000" spc="5" dirty="0">
                <a:solidFill>
                  <a:srgbClr val="231F20"/>
                </a:solidFill>
                <a:latin typeface="Calibri" panose="020F0502020204030204" pitchFamily="34" charset="0"/>
                <a:cs typeface="Calibri" panose="020F0502020204030204" pitchFamily="34" charset="0"/>
              </a:rPr>
              <a:t>S’assurer</a:t>
            </a:r>
            <a:r>
              <a:rPr lang="fr-FR" sz="1000" spc="30" dirty="0">
                <a:solidFill>
                  <a:srgbClr val="231F20"/>
                </a:solidFill>
                <a:latin typeface="Calibri" panose="020F0502020204030204" pitchFamily="34" charset="0"/>
                <a:cs typeface="Calibri" panose="020F0502020204030204" pitchFamily="34" charset="0"/>
              </a:rPr>
              <a:t> du </a:t>
            </a:r>
            <a:r>
              <a:rPr lang="fr-FR" sz="1000" spc="5" dirty="0">
                <a:solidFill>
                  <a:srgbClr val="231F20"/>
                </a:solidFill>
                <a:latin typeface="Calibri" panose="020F0502020204030204" pitchFamily="34" charset="0"/>
                <a:cs typeface="Calibri" panose="020F0502020204030204" pitchFamily="34" charset="0"/>
              </a:rPr>
              <a:t>maintien</a:t>
            </a:r>
            <a:r>
              <a:rPr lang="fr-FR" sz="1000" spc="30" dirty="0">
                <a:solidFill>
                  <a:srgbClr val="231F20"/>
                </a:solidFill>
                <a:latin typeface="Calibri" panose="020F0502020204030204" pitchFamily="34" charset="0"/>
                <a:cs typeface="Calibri" panose="020F0502020204030204" pitchFamily="34" charset="0"/>
              </a:rPr>
              <a:t> du </a:t>
            </a:r>
            <a:r>
              <a:rPr lang="fr-FR" sz="1000" spc="5" dirty="0">
                <a:solidFill>
                  <a:srgbClr val="231F20"/>
                </a:solidFill>
                <a:latin typeface="Calibri" panose="020F0502020204030204" pitchFamily="34" charset="0"/>
                <a:cs typeface="Calibri" panose="020F0502020204030204" pitchFamily="34" charset="0"/>
              </a:rPr>
              <a:t>niveau</a:t>
            </a:r>
            <a:r>
              <a:rPr lang="fr-FR" sz="1000" spc="30"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de</a:t>
            </a:r>
            <a:r>
              <a:rPr lang="fr-FR" sz="1000" spc="30" dirty="0">
                <a:solidFill>
                  <a:srgbClr val="231F20"/>
                </a:solidFill>
                <a:latin typeface="Calibri" panose="020F0502020204030204" pitchFamily="34" charset="0"/>
                <a:cs typeface="Calibri" panose="020F0502020204030204" pitchFamily="34" charset="0"/>
              </a:rPr>
              <a:t> </a:t>
            </a:r>
            <a:r>
              <a:rPr lang="fr-FR" sz="1000" spc="-20" dirty="0">
                <a:solidFill>
                  <a:srgbClr val="231F20"/>
                </a:solidFill>
                <a:latin typeface="Calibri" panose="020F0502020204030204" pitchFamily="34" charset="0"/>
                <a:cs typeface="Calibri" panose="020F0502020204030204" pitchFamily="34" charset="0"/>
              </a:rPr>
              <a:t>fiabilité,</a:t>
            </a:r>
            <a:r>
              <a:rPr lang="fr-FR" sz="1000" spc="5" dirty="0">
                <a:solidFill>
                  <a:srgbClr val="231F20"/>
                </a:solidFill>
                <a:latin typeface="Calibri" panose="020F0502020204030204" pitchFamily="34" charset="0"/>
                <a:cs typeface="Calibri" panose="020F0502020204030204" pitchFamily="34" charset="0"/>
              </a:rPr>
              <a:t> de</a:t>
            </a:r>
            <a:r>
              <a:rPr lang="fr-FR" sz="1000" spc="30"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disponibilité</a:t>
            </a:r>
            <a:r>
              <a:rPr lang="fr-FR" sz="1000" spc="30" dirty="0">
                <a:solidFill>
                  <a:srgbClr val="231F20"/>
                </a:solidFill>
                <a:latin typeface="Calibri" panose="020F0502020204030204" pitchFamily="34" charset="0"/>
                <a:cs typeface="Calibri" panose="020F0502020204030204" pitchFamily="34" charset="0"/>
              </a:rPr>
              <a:t> </a:t>
            </a:r>
            <a:r>
              <a:rPr lang="fr-FR" sz="1000" spc="-20" dirty="0">
                <a:solidFill>
                  <a:srgbClr val="231F20"/>
                </a:solidFill>
                <a:latin typeface="Calibri" panose="020F0502020204030204" pitchFamily="34" charset="0"/>
                <a:cs typeface="Calibri" panose="020F0502020204030204" pitchFamily="34" charset="0"/>
              </a:rPr>
              <a:t>et</a:t>
            </a:r>
            <a:r>
              <a:rPr lang="fr-FR" sz="1000" spc="30" dirty="0">
                <a:solidFill>
                  <a:srgbClr val="231F20"/>
                </a:solidFill>
                <a:latin typeface="Calibri" panose="020F0502020204030204" pitchFamily="34" charset="0"/>
                <a:cs typeface="Calibri" panose="020F0502020204030204" pitchFamily="34" charset="0"/>
              </a:rPr>
              <a:t> </a:t>
            </a:r>
            <a:r>
              <a:rPr lang="fr-FR" sz="1000" spc="10" dirty="0">
                <a:solidFill>
                  <a:srgbClr val="231F20"/>
                </a:solidFill>
                <a:latin typeface="Calibri" panose="020F0502020204030204" pitchFamily="34" charset="0"/>
                <a:cs typeface="Calibri" panose="020F0502020204030204" pitchFamily="34" charset="0"/>
              </a:rPr>
              <a:t>de</a:t>
            </a:r>
            <a:r>
              <a:rPr lang="fr-FR" sz="1000" spc="5" dirty="0">
                <a:solidFill>
                  <a:srgbClr val="231F20"/>
                </a:solidFill>
                <a:latin typeface="Calibri" panose="020F0502020204030204" pitchFamily="34" charset="0"/>
                <a:cs typeface="Calibri" panose="020F0502020204030204" pitchFamily="34" charset="0"/>
              </a:rPr>
              <a:t> </a:t>
            </a:r>
            <a:r>
              <a:rPr lang="fr-FR" sz="1000" spc="-25" dirty="0">
                <a:solidFill>
                  <a:srgbClr val="231F20"/>
                </a:solidFill>
                <a:latin typeface="Calibri" panose="020F0502020204030204" pitchFamily="34" charset="0"/>
                <a:cs typeface="Calibri" panose="020F0502020204030204" pitchFamily="34" charset="0"/>
              </a:rPr>
              <a:t>performance</a:t>
            </a:r>
            <a:r>
              <a:rPr lang="fr-FR" sz="1000" spc="-5" dirty="0">
                <a:solidFill>
                  <a:srgbClr val="231F20"/>
                </a:solidFill>
                <a:latin typeface="Calibri" panose="020F0502020204030204" pitchFamily="34" charset="0"/>
                <a:cs typeface="Calibri" panose="020F0502020204030204" pitchFamily="34" charset="0"/>
              </a:rPr>
              <a:t> </a:t>
            </a:r>
            <a:r>
              <a:rPr lang="fr-FR" sz="1000" spc="10" dirty="0">
                <a:solidFill>
                  <a:srgbClr val="231F20"/>
                </a:solidFill>
                <a:latin typeface="Calibri" panose="020F0502020204030204" pitchFamily="34" charset="0"/>
                <a:cs typeface="Calibri" panose="020F0502020204030204" pitchFamily="34" charset="0"/>
              </a:rPr>
              <a:t>des</a:t>
            </a:r>
            <a:r>
              <a:rPr lang="fr-FR" sz="1000" spc="-5" dirty="0">
                <a:solidFill>
                  <a:srgbClr val="231F20"/>
                </a:solidFill>
                <a:latin typeface="Calibri" panose="020F0502020204030204" pitchFamily="34" charset="0"/>
                <a:cs typeface="Calibri" panose="020F0502020204030204" pitchFamily="34" charset="0"/>
              </a:rPr>
              <a:t> </a:t>
            </a:r>
            <a:r>
              <a:rPr lang="fr-FR" sz="1000" dirty="0">
                <a:solidFill>
                  <a:srgbClr val="231F20"/>
                </a:solidFill>
                <a:latin typeface="Calibri" panose="020F0502020204030204" pitchFamily="34" charset="0"/>
                <a:cs typeface="Calibri" panose="020F0502020204030204" pitchFamily="34" charset="0"/>
              </a:rPr>
              <a:t>composants</a:t>
            </a:r>
            <a:endParaRPr lang="fr-FR" sz="1000" spc="-5" dirty="0">
              <a:solidFill>
                <a:srgbClr val="231F20"/>
              </a:solidFill>
              <a:latin typeface="Calibri" panose="020F0502020204030204" pitchFamily="34" charset="0"/>
              <a:cs typeface="Calibri" panose="020F0502020204030204" pitchFamily="34" charset="0"/>
            </a:endParaRPr>
          </a:p>
          <a:p>
            <a:pPr marL="171450" marR="83185" lvl="4" indent="-171450" algn="just">
              <a:spcBef>
                <a:spcPts val="300"/>
              </a:spcBef>
              <a:buSzPct val="80000"/>
              <a:buFont typeface="Wingdings" panose="05000000000000000000" pitchFamily="2" charset="2"/>
              <a:buChar char="q"/>
            </a:pPr>
            <a:r>
              <a:rPr lang="fr-FR" sz="1000" spc="-20" dirty="0">
                <a:solidFill>
                  <a:srgbClr val="231F20"/>
                </a:solidFill>
                <a:latin typeface="Calibri" panose="020F0502020204030204" pitchFamily="34" charset="0"/>
                <a:cs typeface="Calibri" panose="020F0502020204030204" pitchFamily="34" charset="0"/>
              </a:rPr>
              <a:t>Garantir</a:t>
            </a:r>
            <a:r>
              <a:rPr lang="fr-FR" sz="1000" spc="-15" dirty="0">
                <a:solidFill>
                  <a:srgbClr val="231F20"/>
                </a:solidFill>
                <a:latin typeface="Calibri" panose="020F0502020204030204" pitchFamily="34" charset="0"/>
                <a:cs typeface="Calibri" panose="020F0502020204030204" pitchFamily="34" charset="0"/>
              </a:rPr>
              <a:t> </a:t>
            </a:r>
            <a:r>
              <a:rPr lang="fr-FR" sz="1000" spc="-35" dirty="0">
                <a:solidFill>
                  <a:srgbClr val="231F20"/>
                </a:solidFill>
                <a:latin typeface="Calibri" panose="020F0502020204030204" pitchFamily="34" charset="0"/>
                <a:cs typeface="Calibri" panose="020F0502020204030204" pitchFamily="34" charset="0"/>
              </a:rPr>
              <a:t>une</a:t>
            </a:r>
            <a:r>
              <a:rPr lang="fr-FR" sz="1000" spc="-10" dirty="0">
                <a:solidFill>
                  <a:srgbClr val="231F20"/>
                </a:solidFill>
                <a:latin typeface="Calibri" panose="020F0502020204030204" pitchFamily="34" charset="0"/>
                <a:cs typeface="Calibri" panose="020F0502020204030204" pitchFamily="34" charset="0"/>
              </a:rPr>
              <a:t> </a:t>
            </a:r>
            <a:r>
              <a:rPr lang="fr-FR" sz="1000" spc="-20" dirty="0">
                <a:solidFill>
                  <a:srgbClr val="231F20"/>
                </a:solidFill>
                <a:latin typeface="Calibri" panose="020F0502020204030204" pitchFamily="34" charset="0"/>
                <a:cs typeface="Calibri" panose="020F0502020204030204" pitchFamily="34" charset="0"/>
              </a:rPr>
              <a:t>permanence</a:t>
            </a:r>
            <a:r>
              <a:rPr lang="fr-FR" sz="1000" spc="-10" dirty="0">
                <a:solidFill>
                  <a:srgbClr val="231F20"/>
                </a:solidFill>
                <a:latin typeface="Calibri" panose="020F0502020204030204" pitchFamily="34" charset="0"/>
                <a:cs typeface="Calibri" panose="020F0502020204030204" pitchFamily="34" charset="0"/>
              </a:rPr>
              <a:t> </a:t>
            </a:r>
            <a:r>
              <a:rPr lang="fr-FR" sz="1000" dirty="0">
                <a:solidFill>
                  <a:srgbClr val="231F20"/>
                </a:solidFill>
                <a:latin typeface="Calibri" panose="020F0502020204030204" pitchFamily="34" charset="0"/>
                <a:cs typeface="Calibri" panose="020F0502020204030204" pitchFamily="34" charset="0"/>
              </a:rPr>
              <a:t>quasi</a:t>
            </a:r>
            <a:r>
              <a:rPr lang="fr-FR" sz="1000" spc="-10" dirty="0">
                <a:solidFill>
                  <a:srgbClr val="231F20"/>
                </a:solidFill>
                <a:latin typeface="Calibri" panose="020F0502020204030204" pitchFamily="34" charset="0"/>
                <a:cs typeface="Calibri" panose="020F0502020204030204" pitchFamily="34" charset="0"/>
              </a:rPr>
              <a:t> </a:t>
            </a:r>
            <a:r>
              <a:rPr lang="fr-FR" sz="1000" dirty="0">
                <a:solidFill>
                  <a:srgbClr val="231F20"/>
                </a:solidFill>
                <a:latin typeface="Calibri" panose="020F0502020204030204" pitchFamily="34" charset="0"/>
                <a:cs typeface="Calibri" panose="020F0502020204030204" pitchFamily="34" charset="0"/>
              </a:rPr>
              <a:t>absolue</a:t>
            </a:r>
            <a:r>
              <a:rPr lang="fr-FR" sz="1000" spc="-10" dirty="0">
                <a:solidFill>
                  <a:srgbClr val="231F20"/>
                </a:solidFill>
                <a:latin typeface="Calibri" panose="020F0502020204030204" pitchFamily="34" charset="0"/>
                <a:cs typeface="Calibri" panose="020F0502020204030204" pitchFamily="34" charset="0"/>
              </a:rPr>
              <a:t> </a:t>
            </a:r>
            <a:r>
              <a:rPr lang="fr-FR" sz="1000" spc="-60" dirty="0">
                <a:solidFill>
                  <a:srgbClr val="231F20"/>
                </a:solidFill>
                <a:latin typeface="Calibri" panose="020F0502020204030204" pitchFamily="34" charset="0"/>
                <a:cs typeface="Calibri" panose="020F0502020204030204" pitchFamily="34" charset="0"/>
              </a:rPr>
              <a:t>de</a:t>
            </a:r>
            <a:r>
              <a:rPr lang="fr-FR" sz="1000" spc="-10" dirty="0">
                <a:solidFill>
                  <a:srgbClr val="231F20"/>
                </a:solidFill>
                <a:latin typeface="Calibri" panose="020F0502020204030204" pitchFamily="34" charset="0"/>
                <a:cs typeface="Calibri" panose="020F0502020204030204" pitchFamily="34" charset="0"/>
              </a:rPr>
              <a:t> </a:t>
            </a:r>
            <a:r>
              <a:rPr lang="fr-FR" sz="1000" spc="-25" dirty="0">
                <a:solidFill>
                  <a:srgbClr val="231F20"/>
                </a:solidFill>
                <a:latin typeface="Calibri" panose="020F0502020204030204" pitchFamily="34" charset="0"/>
                <a:cs typeface="Calibri" panose="020F0502020204030204" pitchFamily="34" charset="0"/>
              </a:rPr>
              <a:t>certaines</a:t>
            </a:r>
            <a:r>
              <a:rPr lang="fr-FR" sz="1000" spc="-10" dirty="0">
                <a:solidFill>
                  <a:srgbClr val="231F20"/>
                </a:solidFill>
                <a:latin typeface="Calibri" panose="020F0502020204030204" pitchFamily="34" charset="0"/>
                <a:cs typeface="Calibri" panose="020F0502020204030204" pitchFamily="34" charset="0"/>
              </a:rPr>
              <a:t> fonctions vitales (par application de la règle du N-k)</a:t>
            </a:r>
            <a:endParaRPr lang="fr-FR" sz="1000" dirty="0">
              <a:latin typeface="Calibri" panose="020F0502020204030204" pitchFamily="34" charset="0"/>
              <a:cs typeface="Calibri" panose="020F0502020204030204" pitchFamily="34" charset="0"/>
            </a:endParaRPr>
          </a:p>
          <a:p>
            <a:pPr marL="171450" marR="82550" lvl="4" indent="-171450" algn="just">
              <a:spcBef>
                <a:spcPts val="300"/>
              </a:spcBef>
              <a:buSzPct val="80000"/>
              <a:buFont typeface="Wingdings" panose="05000000000000000000" pitchFamily="2" charset="2"/>
              <a:buChar char="q"/>
            </a:pPr>
            <a:r>
              <a:rPr lang="fr-FR" sz="1000" spc="-15" dirty="0">
                <a:solidFill>
                  <a:srgbClr val="231F20"/>
                </a:solidFill>
                <a:latin typeface="Calibri" panose="020F0502020204030204" pitchFamily="34" charset="0"/>
                <a:cs typeface="Calibri" panose="020F0502020204030204" pitchFamily="34" charset="0"/>
              </a:rPr>
              <a:t>Garantir</a:t>
            </a:r>
            <a:r>
              <a:rPr lang="fr-FR" sz="1000" spc="-135" dirty="0">
                <a:solidFill>
                  <a:srgbClr val="231F20"/>
                </a:solidFill>
                <a:latin typeface="Calibri" panose="020F0502020204030204" pitchFamily="34" charset="0"/>
                <a:cs typeface="Calibri" panose="020F0502020204030204" pitchFamily="34" charset="0"/>
              </a:rPr>
              <a:t> </a:t>
            </a:r>
            <a:r>
              <a:rPr lang="fr-FR" sz="1000" spc="-30" dirty="0">
                <a:solidFill>
                  <a:srgbClr val="231F20"/>
                </a:solidFill>
                <a:latin typeface="Calibri" panose="020F0502020204030204" pitchFamily="34" charset="0"/>
                <a:cs typeface="Calibri" panose="020F0502020204030204" pitchFamily="34" charset="0"/>
              </a:rPr>
              <a:t>le</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bon</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déroulement</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des</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activité</a:t>
            </a:r>
            <a:r>
              <a:rPr lang="fr-FR" sz="1000" dirty="0">
                <a:solidFill>
                  <a:srgbClr val="231F20"/>
                </a:solidFill>
                <a:latin typeface="Calibri" panose="020F0502020204030204" pitchFamily="34" charset="0"/>
                <a:cs typeface="Calibri" panose="020F0502020204030204" pitchFamily="34" charset="0"/>
              </a:rPr>
              <a:t>s</a:t>
            </a:r>
            <a:r>
              <a:rPr lang="fr-FR" sz="1000" spc="-135"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jugées</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à</a:t>
            </a:r>
            <a:r>
              <a:rPr lang="fr-FR" sz="1000" spc="-135" dirty="0">
                <a:solidFill>
                  <a:srgbClr val="231F20"/>
                </a:solidFill>
                <a:latin typeface="Calibri" panose="020F0502020204030204" pitchFamily="34" charset="0"/>
                <a:cs typeface="Calibri" panose="020F0502020204030204" pitchFamily="34" charset="0"/>
              </a:rPr>
              <a:t> </a:t>
            </a:r>
            <a:r>
              <a:rPr lang="fr-FR" sz="1000" spc="-15" dirty="0">
                <a:solidFill>
                  <a:srgbClr val="231F20"/>
                </a:solidFill>
                <a:latin typeface="Calibri" panose="020F0502020204030204" pitchFamily="34" charset="0"/>
                <a:cs typeface="Calibri" panose="020F0502020204030204" pitchFamily="34" charset="0"/>
              </a:rPr>
              <a:t>risque</a:t>
            </a:r>
            <a:r>
              <a:rPr lang="fr-FR" sz="1000" spc="-135"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vis-à-</a:t>
            </a:r>
            <a:r>
              <a:rPr lang="fr-FR" sz="1000" dirty="0">
                <a:solidFill>
                  <a:srgbClr val="231F20"/>
                </a:solidFill>
                <a:latin typeface="Calibri" panose="020F0502020204030204" pitchFamily="34" charset="0"/>
                <a:cs typeface="Calibri" panose="020F0502020204030204" pitchFamily="34" charset="0"/>
              </a:rPr>
              <a:t>vis</a:t>
            </a:r>
            <a:r>
              <a:rPr lang="fr-FR" sz="1000" spc="-135"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de</a:t>
            </a:r>
            <a:r>
              <a:rPr lang="fr-FR" sz="1000" spc="-135" dirty="0">
                <a:solidFill>
                  <a:srgbClr val="231F20"/>
                </a:solidFill>
                <a:latin typeface="Calibri" panose="020F0502020204030204" pitchFamily="34" charset="0"/>
                <a:cs typeface="Calibri" panose="020F0502020204030204" pitchFamily="34" charset="0"/>
              </a:rPr>
              <a:t> </a:t>
            </a:r>
            <a:r>
              <a:rPr lang="fr-FR" sz="1000" spc="-20" dirty="0">
                <a:solidFill>
                  <a:srgbClr val="231F20"/>
                </a:solidFill>
                <a:latin typeface="Calibri" panose="020F0502020204030204" pitchFamily="34" charset="0"/>
                <a:cs typeface="Calibri" panose="020F0502020204030204" pitchFamily="34" charset="0"/>
              </a:rPr>
              <a:t>la </a:t>
            </a:r>
            <a:r>
              <a:rPr lang="fr-FR" sz="1000" spc="-5" dirty="0">
                <a:solidFill>
                  <a:srgbClr val="231F20"/>
                </a:solidFill>
                <a:latin typeface="Calibri" panose="020F0502020204030204" pitchFamily="34" charset="0"/>
                <a:cs typeface="Calibri" panose="020F0502020204030204" pitchFamily="34" charset="0"/>
              </a:rPr>
              <a:t>sûreté</a:t>
            </a:r>
            <a:r>
              <a:rPr lang="fr-FR" sz="1000" spc="30" dirty="0">
                <a:solidFill>
                  <a:srgbClr val="231F20"/>
                </a:solidFill>
                <a:latin typeface="Calibri" panose="020F0502020204030204" pitchFamily="34" charset="0"/>
                <a:cs typeface="Calibri" panose="020F0502020204030204" pitchFamily="34" charset="0"/>
              </a:rPr>
              <a:t> (</a:t>
            </a:r>
            <a:r>
              <a:rPr lang="fr-FR" sz="1000" spc="25" dirty="0">
                <a:solidFill>
                  <a:srgbClr val="231F20"/>
                </a:solidFill>
                <a:latin typeface="Calibri" panose="020F0502020204030204" pitchFamily="34" charset="0"/>
                <a:cs typeface="Calibri" panose="020F0502020204030204" pitchFamily="34" charset="0"/>
              </a:rPr>
              <a:t>par</a:t>
            </a:r>
            <a:r>
              <a:rPr lang="fr-FR" sz="1000" spc="30" dirty="0">
                <a:solidFill>
                  <a:srgbClr val="231F20"/>
                </a:solidFill>
                <a:latin typeface="Calibri" panose="020F0502020204030204" pitchFamily="34" charset="0"/>
                <a:cs typeface="Calibri" panose="020F0502020204030204" pitchFamily="34" charset="0"/>
              </a:rPr>
              <a:t> </a:t>
            </a:r>
            <a:r>
              <a:rPr lang="fr-FR" sz="1000" spc="10" dirty="0">
                <a:solidFill>
                  <a:srgbClr val="231F20"/>
                </a:solidFill>
                <a:latin typeface="Calibri" panose="020F0502020204030204" pitchFamily="34" charset="0"/>
                <a:cs typeface="Calibri" panose="020F0502020204030204" pitchFamily="34" charset="0"/>
              </a:rPr>
              <a:t>leur</a:t>
            </a:r>
            <a:r>
              <a:rPr lang="fr-FR" sz="1000" spc="30" dirty="0">
                <a:solidFill>
                  <a:srgbClr val="231F20"/>
                </a:solidFill>
                <a:latin typeface="Calibri" panose="020F0502020204030204" pitchFamily="34" charset="0"/>
                <a:cs typeface="Calibri" panose="020F0502020204030204" pitchFamily="34" charset="0"/>
              </a:rPr>
              <a:t> </a:t>
            </a:r>
            <a:r>
              <a:rPr lang="fr-FR" sz="1000" spc="55" dirty="0">
                <a:solidFill>
                  <a:srgbClr val="231F20"/>
                </a:solidFill>
                <a:latin typeface="Calibri" panose="020F0502020204030204" pitchFamily="34" charset="0"/>
                <a:cs typeface="Calibri" panose="020F0502020204030204" pitchFamily="34" charset="0"/>
              </a:rPr>
              <a:t>mise</a:t>
            </a:r>
            <a:r>
              <a:rPr lang="fr-FR" sz="1000" spc="30" dirty="0">
                <a:solidFill>
                  <a:srgbClr val="231F20"/>
                </a:solidFill>
                <a:latin typeface="Calibri" panose="020F0502020204030204" pitchFamily="34" charset="0"/>
                <a:cs typeface="Calibri" panose="020F0502020204030204" pitchFamily="34" charset="0"/>
              </a:rPr>
              <a:t> </a:t>
            </a:r>
            <a:r>
              <a:rPr lang="fr-FR" sz="1000" spc="80" dirty="0">
                <a:solidFill>
                  <a:srgbClr val="231F20"/>
                </a:solidFill>
                <a:latin typeface="Calibri" panose="020F0502020204030204" pitchFamily="34" charset="0"/>
                <a:cs typeface="Calibri" panose="020F0502020204030204" pitchFamily="34" charset="0"/>
              </a:rPr>
              <a:t>sous</a:t>
            </a:r>
            <a:r>
              <a:rPr lang="fr-FR" sz="1000" spc="30" dirty="0">
                <a:solidFill>
                  <a:srgbClr val="231F20"/>
                </a:solidFill>
                <a:latin typeface="Calibri" panose="020F0502020204030204" pitchFamily="34" charset="0"/>
                <a:cs typeface="Calibri" panose="020F0502020204030204" pitchFamily="34" charset="0"/>
              </a:rPr>
              <a:t> </a:t>
            </a:r>
            <a:r>
              <a:rPr lang="fr-FR" sz="1000" spc="40" dirty="0">
                <a:solidFill>
                  <a:srgbClr val="231F20"/>
                </a:solidFill>
                <a:latin typeface="Calibri" panose="020F0502020204030204" pitchFamily="34" charset="0"/>
                <a:cs typeface="Calibri" panose="020F0502020204030204" pitchFamily="34" charset="0"/>
              </a:rPr>
              <a:t>assurance</a:t>
            </a:r>
            <a:r>
              <a:rPr lang="fr-FR" sz="1000" spc="30" dirty="0">
                <a:solidFill>
                  <a:srgbClr val="231F20"/>
                </a:solidFill>
                <a:latin typeface="Calibri" panose="020F0502020204030204" pitchFamily="34" charset="0"/>
                <a:cs typeface="Calibri" panose="020F0502020204030204" pitchFamily="34" charset="0"/>
              </a:rPr>
              <a:t> </a:t>
            </a:r>
            <a:r>
              <a:rPr lang="fr-FR" sz="1000" spc="-5" dirty="0">
                <a:solidFill>
                  <a:srgbClr val="231F20"/>
                </a:solidFill>
                <a:latin typeface="Calibri" panose="020F0502020204030204" pitchFamily="34" charset="0"/>
                <a:cs typeface="Calibri" panose="020F0502020204030204" pitchFamily="34" charset="0"/>
              </a:rPr>
              <a:t>qualité)</a:t>
            </a:r>
            <a:endParaRPr lang="fr-FR" dirty="0">
              <a:latin typeface="Calibri" panose="020F0502020204030204" pitchFamily="34" charset="0"/>
              <a:cs typeface="Calibri" panose="020F0502020204030204" pitchFamily="34" charset="0"/>
            </a:endParaRPr>
          </a:p>
        </p:txBody>
      </p:sp>
      <p:sp>
        <p:nvSpPr>
          <p:cNvPr id="17" name="Rectangle 16"/>
          <p:cNvSpPr/>
          <p:nvPr/>
        </p:nvSpPr>
        <p:spPr>
          <a:xfrm>
            <a:off x="3635896" y="4077072"/>
            <a:ext cx="2520280" cy="1785104"/>
          </a:xfrm>
          <a:prstGeom prst="rect">
            <a:avLst/>
          </a:prstGeom>
        </p:spPr>
        <p:txBody>
          <a:bodyPr wrap="square">
            <a:spAutoFit/>
          </a:bodyPr>
          <a:lstStyle/>
          <a:p>
            <a:pPr marL="171450" marR="83185" lvl="4" indent="-171450">
              <a:spcBef>
                <a:spcPts val="0"/>
              </a:spcBef>
              <a:buSzPct val="80000"/>
              <a:buFont typeface="Wingdings" panose="05000000000000000000" pitchFamily="2" charset="2"/>
              <a:buChar char="q"/>
            </a:pPr>
            <a:r>
              <a:rPr lang="fr-FR" sz="1000" spc="5" dirty="0">
                <a:solidFill>
                  <a:srgbClr val="231F20"/>
                </a:solidFill>
                <a:latin typeface="Calibri" panose="020F0502020204030204" pitchFamily="34" charset="0"/>
                <a:cs typeface="Calibri" panose="020F0502020204030204" pitchFamily="34" charset="0"/>
              </a:rPr>
              <a:t>Ensemble des actions automatiques (réglage primaire / secondaire de fréquence et/ou tension) ou manuelles (actions de conduite des dispatchers) permettant de détecter les écarts sur certaines grandeurs caractéristiques du bon fonctionnement du Système et de déclencher le cas échéant les actions correctives appropriées visant à assurer la protection des matériels et la sûreté du Système. </a:t>
            </a:r>
          </a:p>
        </p:txBody>
      </p:sp>
      <p:sp>
        <p:nvSpPr>
          <p:cNvPr id="18" name="Rectangle 17"/>
          <p:cNvSpPr/>
          <p:nvPr/>
        </p:nvSpPr>
        <p:spPr>
          <a:xfrm>
            <a:off x="6444208" y="5441592"/>
            <a:ext cx="2699792" cy="1246495"/>
          </a:xfrm>
          <a:prstGeom prst="rect">
            <a:avLst/>
          </a:prstGeom>
        </p:spPr>
        <p:txBody>
          <a:bodyPr wrap="square">
            <a:spAutoFit/>
          </a:bodyPr>
          <a:lstStyle/>
          <a:p>
            <a:pPr marL="171450" marR="83185" lvl="4" indent="-171450">
              <a:spcBef>
                <a:spcPts val="300"/>
              </a:spcBef>
              <a:buSzPct val="80000"/>
              <a:buFont typeface="Wingdings" panose="05000000000000000000" pitchFamily="2" charset="2"/>
              <a:buChar char="q"/>
            </a:pPr>
            <a:r>
              <a:rPr lang="fr-FR" sz="1000" spc="5" dirty="0">
                <a:solidFill>
                  <a:srgbClr val="231F20"/>
                </a:solidFill>
                <a:latin typeface="Calibri" panose="020F0502020204030204" pitchFamily="34" charset="0"/>
                <a:cs typeface="Calibri" panose="020F0502020204030204" pitchFamily="34" charset="0"/>
              </a:rPr>
              <a:t>Pour éviter un écroulement total du réseau, et </a:t>
            </a:r>
          </a:p>
          <a:p>
            <a:pPr marL="171450" marR="83185" lvl="4" indent="-171450">
              <a:spcBef>
                <a:spcPts val="300"/>
              </a:spcBef>
              <a:buSzPct val="80000"/>
              <a:buFont typeface="Wingdings" panose="05000000000000000000" pitchFamily="2" charset="2"/>
              <a:buChar char="q"/>
            </a:pPr>
            <a:r>
              <a:rPr lang="fr-FR" sz="1000" spc="5" dirty="0">
                <a:solidFill>
                  <a:srgbClr val="231F20"/>
                </a:solidFill>
                <a:latin typeface="Calibri" panose="020F0502020204030204" pitchFamily="34" charset="0"/>
                <a:cs typeface="Calibri" panose="020F0502020204030204" pitchFamily="34" charset="0"/>
              </a:rPr>
              <a:t>Placer le Système dans une situation facilitant sa reconstitution si cet événement se produit. </a:t>
            </a:r>
          </a:p>
          <a:p>
            <a:pPr marL="0" marR="83185" lvl="4">
              <a:spcBef>
                <a:spcPts val="300"/>
              </a:spcBef>
              <a:buSzPct val="80000"/>
            </a:pPr>
            <a:r>
              <a:rPr lang="fr-FR" sz="1000" spc="5" dirty="0">
                <a:solidFill>
                  <a:srgbClr val="231F20"/>
                </a:solidFill>
                <a:latin typeface="Calibri" panose="020F0502020204030204" pitchFamily="34" charset="0"/>
                <a:cs typeface="Calibri" panose="020F0502020204030204" pitchFamily="34" charset="0"/>
              </a:rPr>
              <a:t>Il s'agit d'actions de conduite exceptionnelles (délestage, par exemple)</a:t>
            </a:r>
          </a:p>
        </p:txBody>
      </p:sp>
      <p:cxnSp>
        <p:nvCxnSpPr>
          <p:cNvPr id="13" name="Connecteur en arc 12"/>
          <p:cNvCxnSpPr>
            <a:endCxn id="27" idx="0"/>
          </p:cNvCxnSpPr>
          <p:nvPr/>
        </p:nvCxnSpPr>
        <p:spPr>
          <a:xfrm>
            <a:off x="3347864" y="1556792"/>
            <a:ext cx="1548172" cy="504056"/>
          </a:xfrm>
          <a:prstGeom prst="curvedConnector2">
            <a:avLst/>
          </a:prstGeom>
          <a:ln w="63500">
            <a:solidFill>
              <a:srgbClr val="EF9A29"/>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en arc 30"/>
          <p:cNvCxnSpPr>
            <a:endCxn id="32" idx="0"/>
          </p:cNvCxnSpPr>
          <p:nvPr/>
        </p:nvCxnSpPr>
        <p:spPr>
          <a:xfrm>
            <a:off x="6168752" y="2151844"/>
            <a:ext cx="1535596" cy="413060"/>
          </a:xfrm>
          <a:prstGeom prst="curvedConnector2">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099229" y="1491855"/>
            <a:ext cx="1980029" cy="338554"/>
          </a:xfrm>
          <a:prstGeom prst="rect">
            <a:avLst/>
          </a:prstGeom>
          <a:solidFill>
            <a:srgbClr val="7030A0"/>
          </a:solidFill>
          <a:ln w="22225">
            <a:solidFill>
              <a:schemeClr val="bg1"/>
            </a:solidFill>
          </a:ln>
        </p:spPr>
        <p:txBody>
          <a:bodyPr wrap="none">
            <a:spAutoFit/>
          </a:bodyPr>
          <a:lstStyle/>
          <a:p>
            <a:r>
              <a:rPr lang="fr-FR" sz="1600" b="1" spc="15" dirty="0">
                <a:solidFill>
                  <a:schemeClr val="bg1"/>
                </a:solidFill>
                <a:latin typeface="Arial" panose="020B0604020202020204" pitchFamily="34" charset="0"/>
                <a:cs typeface="Arial" panose="020B0604020202020204" pitchFamily="34" charset="0"/>
              </a:rPr>
              <a:t>Actions</a:t>
            </a:r>
            <a:r>
              <a:rPr lang="fr-FR" sz="1600" b="1" spc="-145" dirty="0">
                <a:solidFill>
                  <a:schemeClr val="bg1"/>
                </a:solidFill>
                <a:latin typeface="Arial" panose="020B0604020202020204" pitchFamily="34" charset="0"/>
                <a:cs typeface="Arial" panose="020B0604020202020204" pitchFamily="34" charset="0"/>
              </a:rPr>
              <a:t> </a:t>
            </a:r>
            <a:r>
              <a:rPr lang="fr-FR" sz="1600" b="1" spc="15" dirty="0">
                <a:solidFill>
                  <a:schemeClr val="bg1"/>
                </a:solidFill>
                <a:latin typeface="Arial" panose="020B0604020202020204" pitchFamily="34" charset="0"/>
                <a:cs typeface="Arial" panose="020B0604020202020204" pitchFamily="34" charset="0"/>
              </a:rPr>
              <a:t>Curatives</a:t>
            </a:r>
            <a:r>
              <a:rPr lang="fr-FR" sz="1600" b="1" spc="-145" dirty="0">
                <a:solidFill>
                  <a:schemeClr val="bg1"/>
                </a:solidFill>
                <a:latin typeface="Arial" panose="020B0604020202020204" pitchFamily="34" charset="0"/>
                <a:cs typeface="Arial" panose="020B0604020202020204" pitchFamily="34" charset="0"/>
              </a:rPr>
              <a:t> </a:t>
            </a:r>
            <a:endParaRPr lang="fr-FR" sz="1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1746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
        <p:nvSpPr>
          <p:cNvPr id="19" name="Rectangle 18"/>
          <p:cNvSpPr/>
          <p:nvPr/>
        </p:nvSpPr>
        <p:spPr>
          <a:xfrm>
            <a:off x="899592" y="2514142"/>
            <a:ext cx="8280920" cy="4227226"/>
          </a:xfrm>
          <a:prstGeom prst="rect">
            <a:avLst/>
          </a:prstGeom>
        </p:spPr>
        <p:txBody>
          <a:bodyPr wrap="square">
            <a:noAutofit/>
          </a:bodyPr>
          <a:lstStyle/>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Actions destinées à contenir les phénomènes dont la dynamique est encore compatible avec une intervention humaine (diagnostic, prise de décision et action sur le Système), relevant des Lignes de Défense « Surveillance/Action » et « Parades Ultimes ». </a:t>
            </a:r>
          </a:p>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Les actions assurant l’équilibre offre-demande comme :</a:t>
            </a:r>
          </a:p>
          <a:p>
            <a:pPr marL="1436688" marR="116205" indent="-180975">
              <a:lnSpc>
                <a:spcPct val="100000"/>
              </a:lnSpc>
              <a:spcBef>
                <a:spcPts val="600"/>
              </a:spcBef>
              <a:buSzPct val="80000"/>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la modification des programmes de groupes (passage rapide à la puissance de consigne maximale, baisse rapide), </a:t>
            </a:r>
          </a:p>
          <a:p>
            <a:pPr marL="1436688" marR="116205" indent="-180975">
              <a:lnSpc>
                <a:spcPct val="100000"/>
              </a:lnSpc>
              <a:spcBef>
                <a:spcPts val="600"/>
              </a:spcBef>
              <a:buSzPct val="80000"/>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le délestage rapide de la clientèle, le télé-délestage de secours, etc.</a:t>
            </a:r>
          </a:p>
          <a:p>
            <a:pPr marL="1166813" marR="116205" indent="-196850">
              <a:lnSpc>
                <a:spcPct val="100000"/>
              </a:lnSpc>
              <a:spcBef>
                <a:spcPts val="600"/>
              </a:spcBef>
              <a:buSzPct val="80000"/>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Les actions destinées à maîtriser le plan de tension comme la surcharge réactive des groupes, le blocage des régleurs en charge des transformateurs, etc.</a:t>
            </a:r>
          </a:p>
          <a:p>
            <a:pPr marL="1166813" marR="116205" indent="-196850">
              <a:lnSpc>
                <a:spcPct val="100000"/>
              </a:lnSpc>
              <a:spcBef>
                <a:spcPts val="600"/>
              </a:spcBef>
              <a:buSzPct val="80000"/>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Ces actions font l’objet d’ordres prédéfinis qui peuvent être envoyés par l’intermédiaire d’un système de transmission spécifique (Système d’Alerte et de Sauvegarde – SAS à RTE, France) à la disposition des opérateurs des dispatchings et émis globalement sur une zone ou vers un ensemble d’acteurs donnés.</a:t>
            </a:r>
          </a:p>
        </p:txBody>
      </p:sp>
      <p:grpSp>
        <p:nvGrpSpPr>
          <p:cNvPr id="9" name="Groupe 8"/>
          <p:cNvGrpSpPr/>
          <p:nvPr/>
        </p:nvGrpSpPr>
        <p:grpSpPr>
          <a:xfrm>
            <a:off x="33107" y="764704"/>
            <a:ext cx="1736404" cy="5929011"/>
            <a:chOff x="33107" y="1340768"/>
            <a:chExt cx="1736404" cy="5929011"/>
          </a:xfrm>
        </p:grpSpPr>
        <p:grpSp>
          <p:nvGrpSpPr>
            <p:cNvPr id="3" name="Groupe 2"/>
            <p:cNvGrpSpPr/>
            <p:nvPr/>
          </p:nvGrpSpPr>
          <p:grpSpPr>
            <a:xfrm>
              <a:off x="35496" y="2780928"/>
              <a:ext cx="1697367" cy="1485714"/>
              <a:chOff x="35496" y="2348880"/>
              <a:chExt cx="1697367" cy="1485714"/>
            </a:xfrm>
          </p:grpSpPr>
          <p:pic>
            <p:nvPicPr>
              <p:cNvPr id="21" name="object 17"/>
              <p:cNvPicPr/>
              <p:nvPr/>
            </p:nvPicPr>
            <p:blipFill>
              <a:blip r:embed="rId2" cstate="print"/>
              <a:stretch>
                <a:fillRect/>
              </a:stretch>
            </p:blipFill>
            <p:spPr>
              <a:xfrm>
                <a:off x="35496" y="2348880"/>
                <a:ext cx="1697367" cy="1219060"/>
              </a:xfrm>
              <a:prstGeom prst="rect">
                <a:avLst/>
              </a:prstGeom>
            </p:spPr>
          </p:pic>
          <p:sp>
            <p:nvSpPr>
              <p:cNvPr id="22" name="object 22"/>
              <p:cNvSpPr txBox="1"/>
              <p:nvPr/>
            </p:nvSpPr>
            <p:spPr>
              <a:xfrm>
                <a:off x="35496" y="3573626"/>
                <a:ext cx="1694991"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30" dirty="0">
                    <a:solidFill>
                      <a:srgbClr val="231F20"/>
                    </a:solidFill>
                    <a:latin typeface="Trebuchet MS"/>
                    <a:cs typeface="Trebuchet MS"/>
                  </a:rPr>
                  <a:t>Centrale de Production</a:t>
                </a:r>
                <a:endParaRPr sz="800" dirty="0">
                  <a:latin typeface="Trebuchet MS"/>
                  <a:cs typeface="Trebuchet MS"/>
                </a:endParaRPr>
              </a:p>
            </p:txBody>
          </p:sp>
        </p:grpSp>
        <p:grpSp>
          <p:nvGrpSpPr>
            <p:cNvPr id="4" name="Groupe 3"/>
            <p:cNvGrpSpPr/>
            <p:nvPr/>
          </p:nvGrpSpPr>
          <p:grpSpPr>
            <a:xfrm>
              <a:off x="33107" y="1340768"/>
              <a:ext cx="1697380" cy="1334217"/>
              <a:chOff x="33107" y="1628800"/>
              <a:chExt cx="1697380" cy="1334217"/>
            </a:xfrm>
          </p:grpSpPr>
          <p:pic>
            <p:nvPicPr>
              <p:cNvPr id="23" name="object 19"/>
              <p:cNvPicPr/>
              <p:nvPr/>
            </p:nvPicPr>
            <p:blipFill>
              <a:blip r:embed="rId3" cstate="print"/>
              <a:stretch>
                <a:fillRect/>
              </a:stretch>
            </p:blipFill>
            <p:spPr>
              <a:xfrm>
                <a:off x="33107" y="1628800"/>
                <a:ext cx="1697380" cy="1185837"/>
              </a:xfrm>
              <a:prstGeom prst="rect">
                <a:avLst/>
              </a:prstGeom>
            </p:spPr>
          </p:pic>
          <p:sp>
            <p:nvSpPr>
              <p:cNvPr id="24" name="object 24"/>
              <p:cNvSpPr txBox="1"/>
              <p:nvPr/>
            </p:nvSpPr>
            <p:spPr>
              <a:xfrm>
                <a:off x="35496" y="2825160"/>
                <a:ext cx="1694991" cy="137857"/>
              </a:xfrm>
              <a:prstGeom prst="rect">
                <a:avLst/>
              </a:prstGeom>
            </p:spPr>
            <p:txBody>
              <a:bodyPr vert="horz" wrap="square" lIns="0" tIns="14604" rIns="0" bIns="0" rtlCol="0">
                <a:spAutoFit/>
              </a:bodyPr>
              <a:lstStyle/>
              <a:p>
                <a:pPr marL="12700" algn="ctr">
                  <a:lnSpc>
                    <a:spcPct val="100000"/>
                  </a:lnSpc>
                  <a:spcBef>
                    <a:spcPts val="114"/>
                  </a:spcBef>
                </a:pPr>
                <a:r>
                  <a:rPr lang="fr-FR" sz="800" i="1" spc="-10" dirty="0">
                    <a:solidFill>
                      <a:srgbClr val="231F20"/>
                    </a:solidFill>
                    <a:latin typeface="Trebuchet MS"/>
                    <a:cs typeface="Trebuchet MS"/>
                  </a:rPr>
                  <a:t>Opérateur de </a:t>
                </a:r>
                <a:r>
                  <a:rPr sz="800" i="1" spc="-10" dirty="0">
                    <a:solidFill>
                      <a:srgbClr val="231F20"/>
                    </a:solidFill>
                    <a:latin typeface="Trebuchet MS"/>
                    <a:cs typeface="Trebuchet MS"/>
                  </a:rPr>
                  <a:t>Dispatching</a:t>
                </a:r>
                <a:endParaRPr sz="800" dirty="0">
                  <a:latin typeface="Trebuchet MS"/>
                  <a:cs typeface="Trebuchet MS"/>
                </a:endParaRPr>
              </a:p>
            </p:txBody>
          </p:sp>
        </p:grpSp>
        <p:grpSp>
          <p:nvGrpSpPr>
            <p:cNvPr id="6" name="Groupe 5"/>
            <p:cNvGrpSpPr/>
            <p:nvPr/>
          </p:nvGrpSpPr>
          <p:grpSpPr>
            <a:xfrm>
              <a:off x="50908" y="4293096"/>
              <a:ext cx="1698109" cy="1484011"/>
              <a:chOff x="50908" y="4650532"/>
              <a:chExt cx="1698109" cy="1484011"/>
            </a:xfrm>
          </p:grpSpPr>
          <p:pic>
            <p:nvPicPr>
              <p:cNvPr id="25" name="object 20"/>
              <p:cNvPicPr/>
              <p:nvPr/>
            </p:nvPicPr>
            <p:blipFill>
              <a:blip r:embed="rId4" cstate="print"/>
              <a:stretch>
                <a:fillRect/>
              </a:stretch>
            </p:blipFill>
            <p:spPr>
              <a:xfrm>
                <a:off x="50908" y="4650532"/>
                <a:ext cx="1697367" cy="1219060"/>
              </a:xfrm>
              <a:prstGeom prst="rect">
                <a:avLst/>
              </a:prstGeom>
            </p:spPr>
          </p:pic>
          <p:sp>
            <p:nvSpPr>
              <p:cNvPr id="28" name="object 25"/>
              <p:cNvSpPr txBox="1"/>
              <p:nvPr/>
            </p:nvSpPr>
            <p:spPr>
              <a:xfrm>
                <a:off x="50908" y="5873575"/>
                <a:ext cx="1698109"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60" dirty="0">
                    <a:solidFill>
                      <a:srgbClr val="231F20"/>
                    </a:solidFill>
                    <a:latin typeface="Trebuchet MS"/>
                    <a:cs typeface="Trebuchet MS"/>
                  </a:rPr>
                  <a:t>Postes de Transport groupés</a:t>
                </a:r>
                <a:endParaRPr sz="800" dirty="0">
                  <a:latin typeface="Trebuchet MS"/>
                  <a:cs typeface="Trebuchet MS"/>
                </a:endParaRPr>
              </a:p>
            </p:txBody>
          </p:sp>
        </p:grpSp>
        <p:grpSp>
          <p:nvGrpSpPr>
            <p:cNvPr id="8" name="Groupe 7"/>
            <p:cNvGrpSpPr/>
            <p:nvPr/>
          </p:nvGrpSpPr>
          <p:grpSpPr>
            <a:xfrm>
              <a:off x="64802" y="5777107"/>
              <a:ext cx="1704709" cy="1492672"/>
              <a:chOff x="64802" y="5777107"/>
              <a:chExt cx="1704709" cy="1492672"/>
            </a:xfrm>
          </p:grpSpPr>
          <p:pic>
            <p:nvPicPr>
              <p:cNvPr id="37" name="object 21"/>
              <p:cNvPicPr/>
              <p:nvPr/>
            </p:nvPicPr>
            <p:blipFill>
              <a:blip r:embed="rId5" cstate="print"/>
              <a:stretch>
                <a:fillRect/>
              </a:stretch>
            </p:blipFill>
            <p:spPr>
              <a:xfrm>
                <a:off x="64802" y="5777107"/>
                <a:ext cx="1697367" cy="1219060"/>
              </a:xfrm>
              <a:prstGeom prst="rect">
                <a:avLst/>
              </a:prstGeom>
            </p:spPr>
          </p:pic>
          <p:sp>
            <p:nvSpPr>
              <p:cNvPr id="39" name="object 26"/>
              <p:cNvSpPr txBox="1"/>
              <p:nvPr/>
            </p:nvSpPr>
            <p:spPr>
              <a:xfrm>
                <a:off x="64803" y="7008811"/>
                <a:ext cx="1704708" cy="260968"/>
              </a:xfrm>
              <a:prstGeom prst="rect">
                <a:avLst/>
              </a:prstGeom>
            </p:spPr>
            <p:txBody>
              <a:bodyPr vert="horz" wrap="square" lIns="0" tIns="14604" rIns="0" bIns="0" rtlCol="0">
                <a:spAutoFit/>
              </a:bodyPr>
              <a:lstStyle/>
              <a:p>
                <a:pPr marL="12700" algn="ctr">
                  <a:lnSpc>
                    <a:spcPct val="100000"/>
                  </a:lnSpc>
                  <a:spcBef>
                    <a:spcPts val="114"/>
                  </a:spcBef>
                </a:pPr>
                <a:r>
                  <a:rPr lang="fr-FR" sz="800" i="1" spc="-30" dirty="0">
                    <a:solidFill>
                      <a:srgbClr val="231F20"/>
                    </a:solidFill>
                    <a:latin typeface="Trebuchet MS"/>
                    <a:cs typeface="Trebuchet MS"/>
                  </a:rPr>
                  <a:t>Salle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de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commande</a:t>
                </a:r>
                <a:r>
                  <a:rPr lang="fr-FR" sz="800" i="1" spc="-50" dirty="0">
                    <a:solidFill>
                      <a:srgbClr val="231F20"/>
                    </a:solidFill>
                    <a:latin typeface="Trebuchet MS"/>
                    <a:cs typeface="Trebuchet MS"/>
                  </a:rPr>
                  <a:t> </a:t>
                </a:r>
                <a:r>
                  <a:rPr lang="fr-FR" sz="800" i="1" spc="-30" dirty="0">
                    <a:solidFill>
                      <a:srgbClr val="231F20"/>
                    </a:solidFill>
                    <a:latin typeface="Trebuchet MS"/>
                    <a:cs typeface="Trebuchet MS"/>
                  </a:rPr>
                  <a:t>d’un</a:t>
                </a:r>
                <a:r>
                  <a:rPr lang="fr-FR" sz="800" i="1" spc="-55" dirty="0">
                    <a:solidFill>
                      <a:srgbClr val="231F20"/>
                    </a:solidFill>
                    <a:latin typeface="Trebuchet MS"/>
                    <a:cs typeface="Trebuchet MS"/>
                  </a:rPr>
                  <a:t> </a:t>
                </a:r>
                <a:r>
                  <a:rPr lang="fr-FR" sz="800" i="1" spc="-25" dirty="0">
                    <a:solidFill>
                      <a:srgbClr val="231F20"/>
                    </a:solidFill>
                    <a:latin typeface="Trebuchet MS"/>
                    <a:cs typeface="Trebuchet MS"/>
                  </a:rPr>
                  <a:t>Poste Hydraulique de Vallée</a:t>
                </a:r>
                <a:endParaRPr lang="fr-FR" sz="800" dirty="0">
                  <a:latin typeface="Trebuchet MS"/>
                  <a:cs typeface="Trebuchet MS"/>
                </a:endParaRPr>
              </a:p>
            </p:txBody>
          </p:sp>
        </p:grpSp>
      </p:grpSp>
      <p:sp>
        <p:nvSpPr>
          <p:cNvPr id="2" name="Rectangle 1"/>
          <p:cNvSpPr/>
          <p:nvPr/>
        </p:nvSpPr>
        <p:spPr>
          <a:xfrm>
            <a:off x="2123728" y="1412776"/>
            <a:ext cx="6696744" cy="525655"/>
          </a:xfrm>
          <a:prstGeom prst="rect">
            <a:avLst/>
          </a:prstGeom>
          <a:solidFill>
            <a:srgbClr val="223B58"/>
          </a:solidFill>
          <a:ln>
            <a:noFill/>
          </a:ln>
        </p:spPr>
        <p:txBody>
          <a:bodyPr wrap="square" anchor="ctr" anchorCtr="0">
            <a:noAutofit/>
          </a:bodyPr>
          <a:lstStyle/>
          <a:p>
            <a:pPr marR="116205" algn="ctr">
              <a:lnSpc>
                <a:spcPct val="100000"/>
              </a:lnSpc>
            </a:pPr>
            <a:r>
              <a:rPr lang="fr-FR" sz="1600" b="1" dirty="0">
                <a:solidFill>
                  <a:schemeClr val="bg1"/>
                </a:solidFill>
                <a:latin typeface="Arial" panose="020B0604020202020204" pitchFamily="34" charset="0"/>
                <a:cs typeface="Arial" panose="020B0604020202020204" pitchFamily="34" charset="0"/>
              </a:rPr>
              <a:t>Les Actions Curatives peuvent être regroupées en Trois Niveaux</a:t>
            </a:r>
          </a:p>
        </p:txBody>
      </p:sp>
      <p:sp>
        <p:nvSpPr>
          <p:cNvPr id="5" name="Rectangle 4"/>
          <p:cNvSpPr/>
          <p:nvPr/>
        </p:nvSpPr>
        <p:spPr>
          <a:xfrm>
            <a:off x="1835697" y="2123564"/>
            <a:ext cx="4536504" cy="369332"/>
          </a:xfrm>
          <a:prstGeom prst="rect">
            <a:avLst/>
          </a:prstGeom>
          <a:solidFill>
            <a:srgbClr val="EF9A29"/>
          </a:solidFill>
        </p:spPr>
        <p:txBody>
          <a:bodyPr wrap="square">
            <a:spAutoFit/>
          </a:bodyPr>
          <a:lstStyle/>
          <a:p>
            <a:pPr marR="116205" defTabSz="179388">
              <a:lnSpc>
                <a:spcPct val="100000"/>
              </a:lnSpc>
            </a:pPr>
            <a:r>
              <a:rPr lang="fr-FR" b="1" i="1" dirty="0">
                <a:solidFill>
                  <a:schemeClr val="bg1"/>
                </a:solidFill>
                <a:latin typeface="Arial" panose="020B0604020202020204" pitchFamily="34" charset="0"/>
                <a:cs typeface="Arial" panose="020B0604020202020204" pitchFamily="34" charset="0"/>
              </a:rPr>
              <a:t>Niveau 1 – Les Actions de Sauvegarde</a:t>
            </a:r>
          </a:p>
        </p:txBody>
      </p:sp>
    </p:spTree>
    <p:extLst>
      <p:ext uri="{BB962C8B-B14F-4D97-AF65-F5344CB8AC3E}">
        <p14:creationId xmlns:p14="http://schemas.microsoft.com/office/powerpoint/2010/main" val="50023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6B490FA-1BBD-2718-AF9A-CFD21F45E9B5}"/>
              </a:ext>
            </a:extLst>
          </p:cNvPr>
          <p:cNvSpPr txBox="1">
            <a:spLocks noChangeArrowheads="1"/>
          </p:cNvSpPr>
          <p:nvPr>
            <p:custDataLst>
              <p:tags r:id="rId1"/>
            </p:custDataLst>
          </p:nvPr>
        </p:nvSpPr>
        <p:spPr bwMode="auto">
          <a:xfrm>
            <a:off x="414010" y="1295400"/>
            <a:ext cx="8729990" cy="388640"/>
          </a:xfrm>
          <a:prstGeom prst="rect">
            <a:avLst/>
          </a:prstGeom>
          <a:noFill/>
          <a:ln w="9525">
            <a:noFill/>
            <a:miter lim="800000"/>
            <a:headEnd/>
            <a:tailEnd/>
          </a:ln>
          <a:effectLst/>
          <a:extLst>
            <a:ext uri="{AF507438-7753-43E0-B8FC-AC1667EBCBE1}">
              <a14:hiddenEffects xmlns:a14="http://schemas.microsoft.com/office/drawing/2010/main">
                <a:effectLst>
                  <a:outerShdw dist="127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fontAlgn="base">
              <a:spcBef>
                <a:spcPct val="0"/>
              </a:spcBef>
              <a:spcAft>
                <a:spcPct val="0"/>
              </a:spcAft>
              <a:defRPr sz="2400" b="1">
                <a:solidFill>
                  <a:srgbClr val="140256"/>
                </a:solidFill>
                <a:latin typeface="+mj-lt"/>
                <a:ea typeface="+mj-ea"/>
                <a:cs typeface="+mj-cs"/>
              </a:defRPr>
            </a:lvl1pPr>
            <a:lvl2pPr algn="l" rtl="0" fontAlgn="base">
              <a:spcBef>
                <a:spcPct val="0"/>
              </a:spcBef>
              <a:spcAft>
                <a:spcPct val="0"/>
              </a:spcAft>
              <a:defRPr sz="3200" b="1">
                <a:solidFill>
                  <a:schemeClr val="tx2"/>
                </a:solidFill>
                <a:latin typeface="Arial" charset="0"/>
              </a:defRPr>
            </a:lvl2pPr>
            <a:lvl3pPr algn="l" rtl="0" fontAlgn="base">
              <a:spcBef>
                <a:spcPct val="0"/>
              </a:spcBef>
              <a:spcAft>
                <a:spcPct val="0"/>
              </a:spcAft>
              <a:defRPr sz="3200" b="1">
                <a:solidFill>
                  <a:schemeClr val="tx2"/>
                </a:solidFill>
                <a:latin typeface="Arial" charset="0"/>
              </a:defRPr>
            </a:lvl3pPr>
            <a:lvl4pPr algn="l" rtl="0" fontAlgn="base">
              <a:spcBef>
                <a:spcPct val="0"/>
              </a:spcBef>
              <a:spcAft>
                <a:spcPct val="0"/>
              </a:spcAft>
              <a:defRPr sz="3200" b="1">
                <a:solidFill>
                  <a:schemeClr val="tx2"/>
                </a:solidFill>
                <a:latin typeface="Arial" charset="0"/>
              </a:defRPr>
            </a:lvl4pPr>
            <a:lvl5pPr algn="l" rtl="0" fontAlgn="base">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pl-PL" sz="2000" b="1" i="0" strike="noStrike" kern="0" cap="none" spc="0" normalizeH="0" baseline="0" noProof="0" dirty="0">
                <a:ln>
                  <a:noFill/>
                </a:ln>
                <a:solidFill>
                  <a:srgbClr val="223B58"/>
                </a:solidFill>
                <a:effectLst/>
                <a:uLnTx/>
                <a:uFillTx/>
                <a:latin typeface="Arial" panose="020B0604020202020204" pitchFamily="34" charset="0"/>
                <a:cs typeface="Arial" panose="020B0604020202020204" pitchFamily="34" charset="0"/>
              </a:rPr>
              <a:t>Table des Matières</a:t>
            </a:r>
          </a:p>
        </p:txBody>
      </p:sp>
      <p:sp>
        <p:nvSpPr>
          <p:cNvPr id="8" name="Rectangle 7">
            <a:extLst>
              <a:ext uri="{FF2B5EF4-FFF2-40B4-BE49-F238E27FC236}">
                <a16:creationId xmlns:a16="http://schemas.microsoft.com/office/drawing/2014/main" id="{AB559FC4-ABE1-6210-4ADD-32663E4EC217}"/>
              </a:ext>
            </a:extLst>
          </p:cNvPr>
          <p:cNvSpPr>
            <a:spLocks noChangeArrowheads="1"/>
          </p:cNvSpPr>
          <p:nvPr/>
        </p:nvSpPr>
        <p:spPr bwMode="auto">
          <a:xfrm>
            <a:off x="0" y="2348880"/>
            <a:ext cx="9144000" cy="504056"/>
          </a:xfrm>
          <a:prstGeom prst="rect">
            <a:avLst/>
          </a:prstGeom>
          <a:solidFill>
            <a:srgbClr val="FFFFFF">
              <a:lumMod val="95000"/>
              <a:alpha val="75000"/>
            </a:srgbClr>
          </a:solidFill>
          <a:ln w="38100">
            <a:noFill/>
            <a:miter lim="800000"/>
            <a:headEnd/>
            <a:tailEnd/>
          </a:ln>
          <a:effec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just" defTabSz="914400" eaLnBrk="0" fontAlgn="auto" latinLnBrk="0" hangingPunct="0">
              <a:lnSpc>
                <a:spcPct val="100000"/>
              </a:lnSpc>
              <a:spcBef>
                <a:spcPts val="0"/>
              </a:spcBef>
              <a:spcAft>
                <a:spcPts val="0"/>
              </a:spcAft>
              <a:buClrTx/>
              <a:buSzTx/>
              <a:buFontTx/>
              <a:buNone/>
              <a:tabLst/>
              <a:defRPr/>
            </a:pPr>
            <a:endParaRPr kumimoji="0" lang="fr-FR" altLang="fr-FR" sz="1400" b="1"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12" name="Text Placeholder 4">
            <a:extLst>
              <a:ext uri="{FF2B5EF4-FFF2-40B4-BE49-F238E27FC236}">
                <a16:creationId xmlns:a16="http://schemas.microsoft.com/office/drawing/2014/main" id="{E10AF916-9DFF-71A9-73B8-5BDFDC0764FA}"/>
              </a:ext>
            </a:extLst>
          </p:cNvPr>
          <p:cNvSpPr txBox="1">
            <a:spLocks/>
          </p:cNvSpPr>
          <p:nvPr/>
        </p:nvSpPr>
        <p:spPr>
          <a:xfrm>
            <a:off x="414010" y="2420888"/>
            <a:ext cx="8082290" cy="3024336"/>
          </a:xfrm>
          <a:prstGeom prst="rect">
            <a:avLst/>
          </a:prstGeom>
        </p:spPr>
        <p:txBody>
          <a:bodyPr/>
          <a:lstStyle>
            <a:lvl1pPr marL="361950" indent="-361950" algn="l" rtl="0" fontAlgn="base">
              <a:spcBef>
                <a:spcPct val="20000"/>
              </a:spcBef>
              <a:spcAft>
                <a:spcPct val="0"/>
              </a:spcAft>
              <a:buFont typeface="Wingdings" pitchFamily="2" charset="2"/>
              <a:buChar char="§"/>
              <a:defRPr sz="2400">
                <a:solidFill>
                  <a:srgbClr val="140256"/>
                </a:solidFill>
                <a:latin typeface="+mn-lt"/>
                <a:ea typeface="+mn-ea"/>
                <a:cs typeface="+mn-cs"/>
              </a:defRPr>
            </a:lvl1pPr>
            <a:lvl2pPr marL="993775" indent="-373063" algn="l" rtl="0" fontAlgn="base">
              <a:spcBef>
                <a:spcPct val="20000"/>
              </a:spcBef>
              <a:spcAft>
                <a:spcPct val="0"/>
              </a:spcAft>
              <a:buChar char="–"/>
              <a:defRPr sz="2200">
                <a:solidFill>
                  <a:srgbClr val="140256"/>
                </a:solidFill>
                <a:latin typeface="+mn-lt"/>
              </a:defRPr>
            </a:lvl2pPr>
            <a:lvl3pPr marL="1401763" indent="-228600" algn="l" rtl="0" fontAlgn="base">
              <a:spcBef>
                <a:spcPct val="20000"/>
              </a:spcBef>
              <a:spcAft>
                <a:spcPct val="0"/>
              </a:spcAft>
              <a:buChar char="•"/>
              <a:defRPr sz="2000">
                <a:solidFill>
                  <a:srgbClr val="140256"/>
                </a:solidFill>
                <a:latin typeface="+mn-lt"/>
              </a:defRPr>
            </a:lvl3pPr>
            <a:lvl4pPr marL="1809750" indent="-228600" algn="l" rtl="0" fontAlgn="base">
              <a:spcBef>
                <a:spcPct val="20000"/>
              </a:spcBef>
              <a:spcAft>
                <a:spcPct val="0"/>
              </a:spcAft>
              <a:buChar char="–"/>
              <a:defRPr>
                <a:solidFill>
                  <a:srgbClr val="140256"/>
                </a:solidFill>
                <a:latin typeface="+mn-lt"/>
              </a:defRPr>
            </a:lvl4pPr>
            <a:lvl5pPr marL="2160588" indent="-171450" algn="l" rtl="0" fontAlgn="base">
              <a:spcBef>
                <a:spcPct val="20000"/>
              </a:spcBef>
              <a:spcAft>
                <a:spcPct val="0"/>
              </a:spcAft>
              <a:buChar char="»"/>
              <a:defRPr>
                <a:solidFill>
                  <a:srgbClr val="140256"/>
                </a:solidFill>
                <a:latin typeface="+mn-lt"/>
              </a:defRPr>
            </a:lvl5pPr>
            <a:lvl6pPr marL="2617788" indent="-171450" algn="l" rtl="0" fontAlgn="base">
              <a:spcBef>
                <a:spcPct val="20000"/>
              </a:spcBef>
              <a:spcAft>
                <a:spcPct val="0"/>
              </a:spcAft>
              <a:buChar char="»"/>
              <a:defRPr>
                <a:solidFill>
                  <a:srgbClr val="002C58"/>
                </a:solidFill>
                <a:latin typeface="+mn-lt"/>
              </a:defRPr>
            </a:lvl6pPr>
            <a:lvl7pPr marL="3074988" indent="-171450" algn="l" rtl="0" fontAlgn="base">
              <a:spcBef>
                <a:spcPct val="20000"/>
              </a:spcBef>
              <a:spcAft>
                <a:spcPct val="0"/>
              </a:spcAft>
              <a:buChar char="»"/>
              <a:defRPr>
                <a:solidFill>
                  <a:srgbClr val="002C58"/>
                </a:solidFill>
                <a:latin typeface="+mn-lt"/>
              </a:defRPr>
            </a:lvl7pPr>
            <a:lvl8pPr marL="3532188" indent="-171450" algn="l" rtl="0" fontAlgn="base">
              <a:spcBef>
                <a:spcPct val="20000"/>
              </a:spcBef>
              <a:spcAft>
                <a:spcPct val="0"/>
              </a:spcAft>
              <a:buChar char="»"/>
              <a:defRPr>
                <a:solidFill>
                  <a:srgbClr val="002C58"/>
                </a:solidFill>
                <a:latin typeface="+mn-lt"/>
              </a:defRPr>
            </a:lvl8pPr>
            <a:lvl9pPr marL="3989388" indent="-171450" algn="l" rtl="0" fontAlgn="base">
              <a:spcBef>
                <a:spcPct val="20000"/>
              </a:spcBef>
              <a:spcAft>
                <a:spcPct val="0"/>
              </a:spcAft>
              <a:buChar char="»"/>
              <a:defRPr>
                <a:solidFill>
                  <a:srgbClr val="002C58"/>
                </a:solidFill>
                <a:latin typeface="+mn-lt"/>
              </a:defRPr>
            </a:lvl9pPr>
          </a:lstStyle>
          <a:p>
            <a:pPr marL="342900" indent="-342900">
              <a:spcBef>
                <a:spcPts val="2400"/>
              </a:spcBef>
              <a:buFont typeface="Wingdings" pitchFamily="2" charset="2"/>
              <a:buAutoNum type="arabicPeriod"/>
            </a:pPr>
            <a:r>
              <a:rPr lang="fr-FR" sz="1800" b="1" kern="0" dirty="0">
                <a:solidFill>
                  <a:srgbClr val="223B58"/>
                </a:solidFill>
                <a:latin typeface="Arial" panose="020B0604020202020204" pitchFamily="34" charset="0"/>
                <a:cs typeface="Arial" panose="020B0604020202020204" pitchFamily="34" charset="0"/>
              </a:rPr>
              <a:t>La Sûreté de Fonctionnement des Réseaux Interconnectés</a:t>
            </a:r>
          </a:p>
          <a:p>
            <a:pPr marL="342900" indent="-342900">
              <a:spcBef>
                <a:spcPts val="2400"/>
              </a:spcBef>
              <a:buFont typeface="Wingdings" pitchFamily="2" charset="2"/>
              <a:buAutoNum type="arabicPeriod" startAt="2"/>
            </a:pPr>
            <a:r>
              <a:rPr lang="fr-FR" sz="1800" kern="0" dirty="0">
                <a:solidFill>
                  <a:srgbClr val="223B58"/>
                </a:solidFill>
                <a:latin typeface="Arial" panose="020B0604020202020204" pitchFamily="34" charset="0"/>
                <a:cs typeface="Arial" panose="020B0604020202020204" pitchFamily="34" charset="0"/>
              </a:rPr>
              <a:t>Les Aléas pouvant affecter le Système Électrique</a:t>
            </a:r>
          </a:p>
          <a:p>
            <a:pPr marL="342900" indent="-342900">
              <a:spcBef>
                <a:spcPts val="2400"/>
              </a:spcBef>
              <a:buFont typeface="Wingdings" pitchFamily="2" charset="2"/>
              <a:buAutoNum type="arabicPeriod" startAt="2"/>
            </a:pPr>
            <a:r>
              <a:rPr lang="fr-FR" sz="1800" kern="0" dirty="0">
                <a:solidFill>
                  <a:srgbClr val="223B58"/>
                </a:solidFill>
                <a:latin typeface="Arial" panose="020B0604020202020204" pitchFamily="34" charset="0"/>
                <a:cs typeface="Arial" panose="020B0604020202020204" pitchFamily="34" charset="0"/>
              </a:rPr>
              <a:t>Les Lignes de Défense du Système Électrique</a:t>
            </a:r>
          </a:p>
          <a:p>
            <a:pPr marL="342900" lvl="0" indent="-342900">
              <a:spcBef>
                <a:spcPts val="2400"/>
              </a:spcBef>
              <a:buFont typeface="Wingdings" pitchFamily="2" charset="2"/>
              <a:buAutoNum type="arabicPeriod" startAt="2"/>
            </a:pPr>
            <a:r>
              <a:rPr lang="fr-FR" sz="1800" kern="0" dirty="0">
                <a:solidFill>
                  <a:srgbClr val="223B58"/>
                </a:solidFill>
                <a:latin typeface="Arial" panose="020B0604020202020204" pitchFamily="34" charset="0"/>
                <a:cs typeface="Arial" panose="020B0604020202020204" pitchFamily="34" charset="0"/>
              </a:rPr>
              <a:t>Modes Opératoires de Protection du Système Électrique</a:t>
            </a:r>
          </a:p>
          <a:p>
            <a:pPr marL="342900" indent="-342900">
              <a:spcBef>
                <a:spcPts val="2400"/>
              </a:spcBef>
              <a:buFont typeface="Wingdings" pitchFamily="2" charset="2"/>
              <a:buAutoNum type="arabicPeriod" startAt="2"/>
            </a:pPr>
            <a:r>
              <a:rPr lang="fr-FR" sz="1800" kern="0" dirty="0">
                <a:solidFill>
                  <a:srgbClr val="223B58"/>
                </a:solidFill>
                <a:latin typeface="Arial" panose="020B0604020202020204" pitchFamily="34" charset="0"/>
                <a:cs typeface="Arial" panose="020B0604020202020204" pitchFamily="34" charset="0"/>
              </a:rPr>
              <a:t>Les Codes de Réseaux Transport</a:t>
            </a:r>
          </a:p>
        </p:txBody>
      </p:sp>
      <p:sp>
        <p:nvSpPr>
          <p:cNvPr id="2" name="TextBox 6">
            <a:extLst>
              <a:ext uri="{FF2B5EF4-FFF2-40B4-BE49-F238E27FC236}">
                <a16:creationId xmlns:a16="http://schemas.microsoft.com/office/drawing/2014/main" id="{18BDD9BF-B8A9-438B-5624-83A6CA38D008}"/>
              </a:ext>
            </a:extLst>
          </p:cNvPr>
          <p:cNvSpPr txBox="1"/>
          <p:nvPr/>
        </p:nvSpPr>
        <p:spPr>
          <a:xfrm>
            <a:off x="742948" y="5585165"/>
            <a:ext cx="7810500" cy="707886"/>
          </a:xfrm>
          <a:prstGeom prst="rect">
            <a:avLst/>
          </a:prstGeom>
          <a:noFill/>
          <a:ln w="3175">
            <a:solidFill>
              <a:srgbClr val="1D488D"/>
            </a:solidFill>
          </a:ln>
        </p:spPr>
        <p:txBody>
          <a:bodyPr wrap="square" rtlCol="0">
            <a:spAutoFit/>
          </a:bodyPr>
          <a:lstStyle/>
          <a:p>
            <a:pPr algn="ctr" defTabSz="914400" fontAlgn="base">
              <a:spcBef>
                <a:spcPct val="0"/>
              </a:spcBef>
              <a:spcAft>
                <a:spcPct val="0"/>
              </a:spcAft>
              <a:defRPr/>
            </a:pPr>
            <a:r>
              <a:rPr lang="fr-FR" sz="1000" dirty="0">
                <a:solidFill>
                  <a:srgbClr val="1D488D"/>
                </a:solidFill>
                <a:latin typeface="Arial" panose="020B0604020202020204" pitchFamily="34" charset="0"/>
                <a:cs typeface="Arial" panose="020B0604020202020204" pitchFamily="34" charset="0"/>
              </a:rPr>
              <a:t>AVIS DE NON-RESPONSABILITÉ : Les informations et points de vue exposés dans cette présentation sont ceux des auteurs et ne reflètent pas nécessairement l'opinion officielle de la Commission européenne. La Commission européenne ne garantit pas l'exactitude des données incluses dans cette présentation. Ni la Commission européenne ni aucune personne agissant au nom de la Commission européenne ne peuvent être tenues responsables de l'utilisation qui pourrait être faite des informations qui y sont contenues.</a:t>
            </a:r>
            <a:endParaRPr lang="en-US" sz="1000" dirty="0">
              <a:solidFill>
                <a:srgbClr val="1D488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2699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
        <p:nvSpPr>
          <p:cNvPr id="19" name="Rectangle 18"/>
          <p:cNvSpPr/>
          <p:nvPr/>
        </p:nvSpPr>
        <p:spPr>
          <a:xfrm>
            <a:off x="899592" y="2082094"/>
            <a:ext cx="8280920" cy="3363130"/>
          </a:xfrm>
          <a:prstGeom prst="rect">
            <a:avLst/>
          </a:prstGeom>
        </p:spPr>
        <p:txBody>
          <a:bodyPr wrap="square">
            <a:noAutofit/>
          </a:bodyPr>
          <a:lstStyle/>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Actions curatives destinées à contrer les phénomènes dont la rapidité d’apparition et d’évolution exclut toute possibilité d’intervention humaine. Seuls des dispositifs automatiques peuvent alors assurer efficacement les actions curatives nécessaires. </a:t>
            </a:r>
          </a:p>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 Plan de Défense constitue une véritable protection du Système dans son ensemble destinée à agir avant les protections propres de ses éléments les plus sensibles. Les actions menées relèvent toutes du domaine « Parades ultimes ».</a:t>
            </a:r>
          </a:p>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Il est composé des actions suivantes :</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la séparation automatique des zones ayant perdu le synchronisme, </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le délestage automatique de consommation sur baisse de fréquence,</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le blocage automatique des régleurs en charge des transformateurs THT/HT et HTB/HTA sur baisse de tension, et</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l’îlotage automatique des groupes thermiques leurs auxiliaires.</a:t>
            </a:r>
          </a:p>
          <a:p>
            <a:pPr marL="985838" marR="116205">
              <a:lnSpc>
                <a:spcPct val="100000"/>
              </a:lnSpc>
              <a:spcBef>
                <a:spcPts val="600"/>
              </a:spcBef>
            </a:pPr>
            <a:endParaRPr lang="fr-FR" sz="1500" dirty="0">
              <a:solidFill>
                <a:srgbClr val="223B58"/>
              </a:solidFill>
              <a:latin typeface="Arial" panose="020B0604020202020204" pitchFamily="34" charset="0"/>
              <a:cs typeface="Arial" panose="020B0604020202020204" pitchFamily="34" charset="0"/>
            </a:endParaRPr>
          </a:p>
          <a:p>
            <a:pPr marL="969963" marR="116205">
              <a:lnSpc>
                <a:spcPct val="100000"/>
              </a:lnSpc>
              <a:spcBef>
                <a:spcPts val="600"/>
              </a:spcBef>
              <a:buSzPct val="80000"/>
            </a:pPr>
            <a:endParaRPr lang="fr-FR" sz="1500" dirty="0">
              <a:solidFill>
                <a:srgbClr val="223B58"/>
              </a:solidFill>
              <a:latin typeface="Arial" panose="020B0604020202020204" pitchFamily="34" charset="0"/>
              <a:cs typeface="Arial" panose="020B0604020202020204" pitchFamily="34" charset="0"/>
            </a:endParaRPr>
          </a:p>
        </p:txBody>
      </p:sp>
      <p:grpSp>
        <p:nvGrpSpPr>
          <p:cNvPr id="9" name="Groupe 8"/>
          <p:cNvGrpSpPr/>
          <p:nvPr/>
        </p:nvGrpSpPr>
        <p:grpSpPr>
          <a:xfrm>
            <a:off x="33107" y="764704"/>
            <a:ext cx="1736404" cy="5929011"/>
            <a:chOff x="33107" y="1340768"/>
            <a:chExt cx="1736404" cy="5929011"/>
          </a:xfrm>
        </p:grpSpPr>
        <p:grpSp>
          <p:nvGrpSpPr>
            <p:cNvPr id="3" name="Groupe 2"/>
            <p:cNvGrpSpPr/>
            <p:nvPr/>
          </p:nvGrpSpPr>
          <p:grpSpPr>
            <a:xfrm>
              <a:off x="35496" y="2780928"/>
              <a:ext cx="1697367" cy="1485714"/>
              <a:chOff x="35496" y="2348880"/>
              <a:chExt cx="1697367" cy="1485714"/>
            </a:xfrm>
          </p:grpSpPr>
          <p:pic>
            <p:nvPicPr>
              <p:cNvPr id="21" name="object 17"/>
              <p:cNvPicPr/>
              <p:nvPr/>
            </p:nvPicPr>
            <p:blipFill>
              <a:blip r:embed="rId2" cstate="print"/>
              <a:stretch>
                <a:fillRect/>
              </a:stretch>
            </p:blipFill>
            <p:spPr>
              <a:xfrm>
                <a:off x="35496" y="2348880"/>
                <a:ext cx="1697367" cy="1219060"/>
              </a:xfrm>
              <a:prstGeom prst="rect">
                <a:avLst/>
              </a:prstGeom>
            </p:spPr>
          </p:pic>
          <p:sp>
            <p:nvSpPr>
              <p:cNvPr id="22" name="object 22"/>
              <p:cNvSpPr txBox="1"/>
              <p:nvPr/>
            </p:nvSpPr>
            <p:spPr>
              <a:xfrm>
                <a:off x="35496" y="3573626"/>
                <a:ext cx="1694991"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30" dirty="0">
                    <a:solidFill>
                      <a:srgbClr val="231F20"/>
                    </a:solidFill>
                    <a:latin typeface="Trebuchet MS"/>
                    <a:cs typeface="Trebuchet MS"/>
                  </a:rPr>
                  <a:t>Centrale de Production</a:t>
                </a:r>
                <a:endParaRPr sz="800" dirty="0">
                  <a:latin typeface="Trebuchet MS"/>
                  <a:cs typeface="Trebuchet MS"/>
                </a:endParaRPr>
              </a:p>
            </p:txBody>
          </p:sp>
        </p:grpSp>
        <p:grpSp>
          <p:nvGrpSpPr>
            <p:cNvPr id="4" name="Groupe 3"/>
            <p:cNvGrpSpPr/>
            <p:nvPr/>
          </p:nvGrpSpPr>
          <p:grpSpPr>
            <a:xfrm>
              <a:off x="33107" y="1340768"/>
              <a:ext cx="1697380" cy="1334217"/>
              <a:chOff x="33107" y="1628800"/>
              <a:chExt cx="1697380" cy="1334217"/>
            </a:xfrm>
          </p:grpSpPr>
          <p:pic>
            <p:nvPicPr>
              <p:cNvPr id="23" name="object 19"/>
              <p:cNvPicPr/>
              <p:nvPr/>
            </p:nvPicPr>
            <p:blipFill>
              <a:blip r:embed="rId3" cstate="print"/>
              <a:stretch>
                <a:fillRect/>
              </a:stretch>
            </p:blipFill>
            <p:spPr>
              <a:xfrm>
                <a:off x="33107" y="1628800"/>
                <a:ext cx="1697380" cy="1185837"/>
              </a:xfrm>
              <a:prstGeom prst="rect">
                <a:avLst/>
              </a:prstGeom>
            </p:spPr>
          </p:pic>
          <p:sp>
            <p:nvSpPr>
              <p:cNvPr id="24" name="object 24"/>
              <p:cNvSpPr txBox="1"/>
              <p:nvPr/>
            </p:nvSpPr>
            <p:spPr>
              <a:xfrm>
                <a:off x="35496" y="2825160"/>
                <a:ext cx="1694991" cy="137857"/>
              </a:xfrm>
              <a:prstGeom prst="rect">
                <a:avLst/>
              </a:prstGeom>
            </p:spPr>
            <p:txBody>
              <a:bodyPr vert="horz" wrap="square" lIns="0" tIns="14604" rIns="0" bIns="0" rtlCol="0">
                <a:spAutoFit/>
              </a:bodyPr>
              <a:lstStyle/>
              <a:p>
                <a:pPr marL="12700" algn="ctr">
                  <a:lnSpc>
                    <a:spcPct val="100000"/>
                  </a:lnSpc>
                  <a:spcBef>
                    <a:spcPts val="114"/>
                  </a:spcBef>
                </a:pPr>
                <a:r>
                  <a:rPr lang="fr-FR" sz="800" i="1" spc="-10" dirty="0">
                    <a:solidFill>
                      <a:srgbClr val="231F20"/>
                    </a:solidFill>
                    <a:latin typeface="Trebuchet MS"/>
                    <a:cs typeface="Trebuchet MS"/>
                  </a:rPr>
                  <a:t>Opérateur de </a:t>
                </a:r>
                <a:r>
                  <a:rPr sz="800" i="1" spc="-10" dirty="0">
                    <a:solidFill>
                      <a:srgbClr val="231F20"/>
                    </a:solidFill>
                    <a:latin typeface="Trebuchet MS"/>
                    <a:cs typeface="Trebuchet MS"/>
                  </a:rPr>
                  <a:t>Dispatching</a:t>
                </a:r>
                <a:endParaRPr sz="800" dirty="0">
                  <a:latin typeface="Trebuchet MS"/>
                  <a:cs typeface="Trebuchet MS"/>
                </a:endParaRPr>
              </a:p>
            </p:txBody>
          </p:sp>
        </p:grpSp>
        <p:grpSp>
          <p:nvGrpSpPr>
            <p:cNvPr id="6" name="Groupe 5"/>
            <p:cNvGrpSpPr/>
            <p:nvPr/>
          </p:nvGrpSpPr>
          <p:grpSpPr>
            <a:xfrm>
              <a:off x="50908" y="4293096"/>
              <a:ext cx="1698109" cy="1484011"/>
              <a:chOff x="50908" y="4650532"/>
              <a:chExt cx="1698109" cy="1484011"/>
            </a:xfrm>
          </p:grpSpPr>
          <p:pic>
            <p:nvPicPr>
              <p:cNvPr id="25" name="object 20"/>
              <p:cNvPicPr/>
              <p:nvPr/>
            </p:nvPicPr>
            <p:blipFill>
              <a:blip r:embed="rId4" cstate="print"/>
              <a:stretch>
                <a:fillRect/>
              </a:stretch>
            </p:blipFill>
            <p:spPr>
              <a:xfrm>
                <a:off x="50908" y="4650532"/>
                <a:ext cx="1697367" cy="1219060"/>
              </a:xfrm>
              <a:prstGeom prst="rect">
                <a:avLst/>
              </a:prstGeom>
            </p:spPr>
          </p:pic>
          <p:sp>
            <p:nvSpPr>
              <p:cNvPr id="28" name="object 25"/>
              <p:cNvSpPr txBox="1"/>
              <p:nvPr/>
            </p:nvSpPr>
            <p:spPr>
              <a:xfrm>
                <a:off x="50908" y="5873575"/>
                <a:ext cx="1698109"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60" dirty="0">
                    <a:solidFill>
                      <a:srgbClr val="231F20"/>
                    </a:solidFill>
                    <a:latin typeface="Trebuchet MS"/>
                    <a:cs typeface="Trebuchet MS"/>
                  </a:rPr>
                  <a:t>Postes de Transport groupés</a:t>
                </a:r>
                <a:endParaRPr sz="800" dirty="0">
                  <a:latin typeface="Trebuchet MS"/>
                  <a:cs typeface="Trebuchet MS"/>
                </a:endParaRPr>
              </a:p>
            </p:txBody>
          </p:sp>
        </p:grpSp>
        <p:grpSp>
          <p:nvGrpSpPr>
            <p:cNvPr id="8" name="Groupe 7"/>
            <p:cNvGrpSpPr/>
            <p:nvPr/>
          </p:nvGrpSpPr>
          <p:grpSpPr>
            <a:xfrm>
              <a:off x="64802" y="5777107"/>
              <a:ext cx="1704709" cy="1492672"/>
              <a:chOff x="64802" y="5777107"/>
              <a:chExt cx="1704709" cy="1492672"/>
            </a:xfrm>
          </p:grpSpPr>
          <p:pic>
            <p:nvPicPr>
              <p:cNvPr id="37" name="object 21"/>
              <p:cNvPicPr/>
              <p:nvPr/>
            </p:nvPicPr>
            <p:blipFill>
              <a:blip r:embed="rId5" cstate="print"/>
              <a:stretch>
                <a:fillRect/>
              </a:stretch>
            </p:blipFill>
            <p:spPr>
              <a:xfrm>
                <a:off x="64802" y="5777107"/>
                <a:ext cx="1697367" cy="1219060"/>
              </a:xfrm>
              <a:prstGeom prst="rect">
                <a:avLst/>
              </a:prstGeom>
            </p:spPr>
          </p:pic>
          <p:sp>
            <p:nvSpPr>
              <p:cNvPr id="39" name="object 26"/>
              <p:cNvSpPr txBox="1"/>
              <p:nvPr/>
            </p:nvSpPr>
            <p:spPr>
              <a:xfrm>
                <a:off x="64803" y="7008811"/>
                <a:ext cx="1704708" cy="260968"/>
              </a:xfrm>
              <a:prstGeom prst="rect">
                <a:avLst/>
              </a:prstGeom>
            </p:spPr>
            <p:txBody>
              <a:bodyPr vert="horz" wrap="square" lIns="0" tIns="14604" rIns="0" bIns="0" rtlCol="0">
                <a:spAutoFit/>
              </a:bodyPr>
              <a:lstStyle/>
              <a:p>
                <a:pPr marL="12700" algn="ctr">
                  <a:lnSpc>
                    <a:spcPct val="100000"/>
                  </a:lnSpc>
                  <a:spcBef>
                    <a:spcPts val="114"/>
                  </a:spcBef>
                </a:pPr>
                <a:r>
                  <a:rPr lang="fr-FR" sz="800" i="1" spc="-30" dirty="0">
                    <a:solidFill>
                      <a:srgbClr val="231F20"/>
                    </a:solidFill>
                    <a:latin typeface="Trebuchet MS"/>
                    <a:cs typeface="Trebuchet MS"/>
                  </a:rPr>
                  <a:t>Salle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de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commande</a:t>
                </a:r>
                <a:r>
                  <a:rPr lang="fr-FR" sz="800" i="1" spc="-50" dirty="0">
                    <a:solidFill>
                      <a:srgbClr val="231F20"/>
                    </a:solidFill>
                    <a:latin typeface="Trebuchet MS"/>
                    <a:cs typeface="Trebuchet MS"/>
                  </a:rPr>
                  <a:t> </a:t>
                </a:r>
                <a:r>
                  <a:rPr lang="fr-FR" sz="800" i="1" spc="-30" dirty="0">
                    <a:solidFill>
                      <a:srgbClr val="231F20"/>
                    </a:solidFill>
                    <a:latin typeface="Trebuchet MS"/>
                    <a:cs typeface="Trebuchet MS"/>
                  </a:rPr>
                  <a:t>d’un</a:t>
                </a:r>
                <a:r>
                  <a:rPr lang="fr-FR" sz="800" i="1" spc="-55" dirty="0">
                    <a:solidFill>
                      <a:srgbClr val="231F20"/>
                    </a:solidFill>
                    <a:latin typeface="Trebuchet MS"/>
                    <a:cs typeface="Trebuchet MS"/>
                  </a:rPr>
                  <a:t> </a:t>
                </a:r>
                <a:r>
                  <a:rPr lang="fr-FR" sz="800" i="1" spc="-25" dirty="0">
                    <a:solidFill>
                      <a:srgbClr val="231F20"/>
                    </a:solidFill>
                    <a:latin typeface="Trebuchet MS"/>
                    <a:cs typeface="Trebuchet MS"/>
                  </a:rPr>
                  <a:t>Poste Hydraulique de Vallée</a:t>
                </a:r>
                <a:endParaRPr lang="fr-FR" sz="800" dirty="0">
                  <a:latin typeface="Trebuchet MS"/>
                  <a:cs typeface="Trebuchet MS"/>
                </a:endParaRPr>
              </a:p>
            </p:txBody>
          </p:sp>
        </p:grpSp>
      </p:grpSp>
      <p:sp>
        <p:nvSpPr>
          <p:cNvPr id="5" name="Rectangle 4"/>
          <p:cNvSpPr/>
          <p:nvPr/>
        </p:nvSpPr>
        <p:spPr>
          <a:xfrm>
            <a:off x="1835697" y="1547500"/>
            <a:ext cx="4536504" cy="369332"/>
          </a:xfrm>
          <a:prstGeom prst="rect">
            <a:avLst/>
          </a:prstGeom>
          <a:solidFill>
            <a:srgbClr val="FF0000"/>
          </a:solidFill>
        </p:spPr>
        <p:txBody>
          <a:bodyPr wrap="square">
            <a:spAutoFit/>
          </a:bodyPr>
          <a:lstStyle/>
          <a:p>
            <a:pPr marR="116205" defTabSz="179388">
              <a:lnSpc>
                <a:spcPct val="100000"/>
              </a:lnSpc>
            </a:pPr>
            <a:r>
              <a:rPr lang="fr-FR" b="1" i="1" dirty="0">
                <a:solidFill>
                  <a:schemeClr val="bg1"/>
                </a:solidFill>
                <a:latin typeface="Arial" panose="020B0604020202020204" pitchFamily="34" charset="0"/>
                <a:cs typeface="Arial" panose="020B0604020202020204" pitchFamily="34" charset="0"/>
              </a:rPr>
              <a:t>Niveau 2 – Plan de Défense</a:t>
            </a:r>
          </a:p>
        </p:txBody>
      </p:sp>
      <p:sp>
        <p:nvSpPr>
          <p:cNvPr id="7" name="Rectangle 6"/>
          <p:cNvSpPr/>
          <p:nvPr/>
        </p:nvSpPr>
        <p:spPr>
          <a:xfrm>
            <a:off x="1907704" y="5517232"/>
            <a:ext cx="7128792" cy="830997"/>
          </a:xfrm>
          <a:prstGeom prst="rect">
            <a:avLst/>
          </a:prstGeom>
          <a:solidFill>
            <a:srgbClr val="EF9A29"/>
          </a:solidFill>
        </p:spPr>
        <p:txBody>
          <a:bodyPr wrap="square">
            <a:spAutoFit/>
          </a:bodyPr>
          <a:lstStyle/>
          <a:p>
            <a:pPr marL="12700" marR="5080" algn="just">
              <a:lnSpc>
                <a:spcPct val="100000"/>
              </a:lnSpc>
              <a:spcBef>
                <a:spcPts val="100"/>
              </a:spcBef>
            </a:pPr>
            <a:r>
              <a:rPr lang="fr-FR" sz="1600" spc="-10" dirty="0">
                <a:solidFill>
                  <a:schemeClr val="bg1"/>
                </a:solidFill>
                <a:latin typeface="Arial" panose="020B0604020202020204" pitchFamily="34" charset="0"/>
                <a:cs typeface="Arial" panose="020B0604020202020204" pitchFamily="34" charset="0"/>
              </a:rPr>
              <a:t>Les </a:t>
            </a:r>
            <a:r>
              <a:rPr lang="fr-FR" sz="1600" b="1" spc="-10" dirty="0">
                <a:solidFill>
                  <a:schemeClr val="bg1"/>
                </a:solidFill>
                <a:latin typeface="Arial" panose="020B0604020202020204" pitchFamily="34" charset="0"/>
                <a:cs typeface="Arial" panose="020B0604020202020204" pitchFamily="34" charset="0"/>
              </a:rPr>
              <a:t>Actions</a:t>
            </a:r>
            <a:r>
              <a:rPr lang="fr-FR" sz="1600" b="1" spc="-15" dirty="0">
                <a:solidFill>
                  <a:schemeClr val="bg1"/>
                </a:solidFill>
                <a:latin typeface="Arial" panose="020B0604020202020204" pitchFamily="34" charset="0"/>
                <a:cs typeface="Arial" panose="020B0604020202020204" pitchFamily="34" charset="0"/>
              </a:rPr>
              <a:t> </a:t>
            </a:r>
            <a:r>
              <a:rPr lang="fr-FR" sz="1600" b="1" spc="-10" dirty="0">
                <a:solidFill>
                  <a:schemeClr val="bg1"/>
                </a:solidFill>
                <a:latin typeface="Arial" panose="020B0604020202020204" pitchFamily="34" charset="0"/>
                <a:cs typeface="Arial" panose="020B0604020202020204" pitchFamily="34" charset="0"/>
              </a:rPr>
              <a:t>de </a:t>
            </a:r>
            <a:r>
              <a:rPr lang="fr-FR" sz="1600" b="1" dirty="0">
                <a:solidFill>
                  <a:schemeClr val="bg1"/>
                </a:solidFill>
                <a:latin typeface="Arial" panose="020B0604020202020204" pitchFamily="34" charset="0"/>
                <a:cs typeface="Arial" panose="020B0604020202020204" pitchFamily="34" charset="0"/>
              </a:rPr>
              <a:t>Sauvegarde</a:t>
            </a:r>
            <a:r>
              <a:rPr lang="fr-FR" sz="1600" b="1" spc="-10" dirty="0">
                <a:solidFill>
                  <a:schemeClr val="bg1"/>
                </a:solidFill>
                <a:latin typeface="Arial" panose="020B0604020202020204" pitchFamily="34" charset="0"/>
                <a:cs typeface="Arial" panose="020B0604020202020204" pitchFamily="34" charset="0"/>
              </a:rPr>
              <a:t> </a:t>
            </a:r>
            <a:r>
              <a:rPr lang="fr-FR" sz="1600" spc="-114" dirty="0">
                <a:solidFill>
                  <a:schemeClr val="bg1"/>
                </a:solidFill>
                <a:latin typeface="Arial" panose="020B0604020202020204" pitchFamily="34" charset="0"/>
                <a:cs typeface="Arial" panose="020B0604020202020204" pitchFamily="34" charset="0"/>
              </a:rPr>
              <a:t>et</a:t>
            </a:r>
            <a:r>
              <a:rPr lang="fr-FR" sz="1600" spc="40" dirty="0">
                <a:solidFill>
                  <a:schemeClr val="bg1"/>
                </a:solidFill>
                <a:latin typeface="Arial" panose="020B0604020202020204" pitchFamily="34" charset="0"/>
                <a:cs typeface="Arial" panose="020B0604020202020204" pitchFamily="34" charset="0"/>
              </a:rPr>
              <a:t> </a:t>
            </a:r>
            <a:r>
              <a:rPr lang="fr-FR" sz="1600" spc="-10" dirty="0">
                <a:solidFill>
                  <a:schemeClr val="bg1"/>
                </a:solidFill>
                <a:latin typeface="Arial" panose="020B0604020202020204" pitchFamily="34" charset="0"/>
                <a:cs typeface="Arial" panose="020B0604020202020204" pitchFamily="34" charset="0"/>
              </a:rPr>
              <a:t>le</a:t>
            </a:r>
            <a:r>
              <a:rPr lang="fr-FR" sz="1600" spc="-1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Plan</a:t>
            </a:r>
            <a:r>
              <a:rPr lang="fr-FR" sz="1600" b="1" spc="-10" dirty="0">
                <a:solidFill>
                  <a:schemeClr val="bg1"/>
                </a:solidFill>
                <a:latin typeface="Arial" panose="020B0604020202020204" pitchFamily="34" charset="0"/>
                <a:cs typeface="Arial" panose="020B0604020202020204" pitchFamily="34" charset="0"/>
              </a:rPr>
              <a:t> de </a:t>
            </a:r>
            <a:r>
              <a:rPr lang="fr-FR" sz="1600" b="1" dirty="0">
                <a:solidFill>
                  <a:schemeClr val="bg1"/>
                </a:solidFill>
                <a:latin typeface="Arial" panose="020B0604020202020204" pitchFamily="34" charset="0"/>
                <a:cs typeface="Arial" panose="020B0604020202020204" pitchFamily="34" charset="0"/>
              </a:rPr>
              <a:t>Défense</a:t>
            </a:r>
            <a:r>
              <a:rPr lang="fr-FR" sz="1600" b="1" spc="-10" dirty="0">
                <a:solidFill>
                  <a:schemeClr val="bg1"/>
                </a:solidFill>
                <a:latin typeface="Arial" panose="020B0604020202020204" pitchFamily="34" charset="0"/>
                <a:cs typeface="Arial" panose="020B0604020202020204" pitchFamily="34" charset="0"/>
              </a:rPr>
              <a:t> </a:t>
            </a:r>
            <a:r>
              <a:rPr lang="fr-FR" sz="1600" spc="-20" dirty="0">
                <a:solidFill>
                  <a:schemeClr val="bg1"/>
                </a:solidFill>
                <a:latin typeface="Arial" panose="020B0604020202020204" pitchFamily="34" charset="0"/>
                <a:cs typeface="Arial" panose="020B0604020202020204" pitchFamily="34" charset="0"/>
              </a:rPr>
              <a:t>sont</a:t>
            </a:r>
            <a:r>
              <a:rPr lang="fr-FR" sz="1600" spc="-15" dirty="0">
                <a:solidFill>
                  <a:schemeClr val="bg1"/>
                </a:solidFill>
                <a:latin typeface="Arial" panose="020B0604020202020204" pitchFamily="34" charset="0"/>
                <a:cs typeface="Arial" panose="020B0604020202020204" pitchFamily="34" charset="0"/>
              </a:rPr>
              <a:t> </a:t>
            </a:r>
            <a:r>
              <a:rPr lang="fr-FR" sz="1600" spc="-10" dirty="0">
                <a:solidFill>
                  <a:schemeClr val="bg1"/>
                </a:solidFill>
                <a:latin typeface="Arial" panose="020B0604020202020204" pitchFamily="34" charset="0"/>
                <a:cs typeface="Arial" panose="020B0604020202020204" pitchFamily="34" charset="0"/>
              </a:rPr>
              <a:t>complétés </a:t>
            </a:r>
            <a:r>
              <a:rPr lang="fr-FR" sz="1600" dirty="0">
                <a:solidFill>
                  <a:schemeClr val="bg1"/>
                </a:solidFill>
                <a:latin typeface="Arial" panose="020B0604020202020204" pitchFamily="34" charset="0"/>
                <a:cs typeface="Arial" panose="020B0604020202020204" pitchFamily="34" charset="0"/>
              </a:rPr>
              <a:t>par</a:t>
            </a:r>
            <a:r>
              <a:rPr lang="fr-FR" sz="1600" spc="55"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le</a:t>
            </a:r>
            <a:r>
              <a:rPr lang="fr-FR" sz="1600" spc="5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Plan</a:t>
            </a:r>
            <a:r>
              <a:rPr lang="fr-FR" sz="1600" b="1" spc="5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de</a:t>
            </a:r>
            <a:r>
              <a:rPr lang="fr-FR" sz="1600" b="1" spc="5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Reconstitution</a:t>
            </a:r>
            <a:r>
              <a:rPr lang="fr-FR" sz="1600" b="1" spc="5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du</a:t>
            </a:r>
            <a:r>
              <a:rPr lang="fr-FR" sz="1600" b="1" spc="55" dirty="0">
                <a:solidFill>
                  <a:schemeClr val="bg1"/>
                </a:solidFill>
                <a:latin typeface="Arial" panose="020B0604020202020204" pitchFamily="34" charset="0"/>
                <a:cs typeface="Arial" panose="020B0604020202020204" pitchFamily="34" charset="0"/>
              </a:rPr>
              <a:t> </a:t>
            </a:r>
            <a:r>
              <a:rPr lang="fr-FR" sz="1600" b="1" dirty="0">
                <a:solidFill>
                  <a:schemeClr val="bg1"/>
                </a:solidFill>
                <a:latin typeface="Arial" panose="020B0604020202020204" pitchFamily="34" charset="0"/>
                <a:cs typeface="Arial" panose="020B0604020202020204" pitchFamily="34" charset="0"/>
              </a:rPr>
              <a:t>Réseau</a:t>
            </a:r>
            <a:r>
              <a:rPr lang="fr-FR" sz="1600" spc="-25" dirty="0">
                <a:solidFill>
                  <a:schemeClr val="bg1"/>
                </a:solidFill>
                <a:latin typeface="Arial" panose="020B0604020202020204" pitchFamily="34" charset="0"/>
                <a:cs typeface="Arial" panose="020B0604020202020204" pitchFamily="34" charset="0"/>
              </a:rPr>
              <a:t>,</a:t>
            </a:r>
            <a:r>
              <a:rPr lang="fr-FR" sz="1600" spc="55"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dont</a:t>
            </a:r>
            <a:r>
              <a:rPr lang="fr-FR" sz="1600" spc="55" dirty="0">
                <a:solidFill>
                  <a:schemeClr val="bg1"/>
                </a:solidFill>
                <a:latin typeface="Arial" panose="020B0604020202020204" pitchFamily="34" charset="0"/>
                <a:cs typeface="Arial" panose="020B0604020202020204" pitchFamily="34" charset="0"/>
              </a:rPr>
              <a:t> </a:t>
            </a:r>
            <a:r>
              <a:rPr lang="fr-FR" sz="1600" spc="-25" dirty="0">
                <a:solidFill>
                  <a:schemeClr val="bg1"/>
                </a:solidFill>
                <a:latin typeface="Arial" panose="020B0604020202020204" pitchFamily="34" charset="0"/>
                <a:cs typeface="Arial" panose="020B0604020202020204" pitchFamily="34" charset="0"/>
              </a:rPr>
              <a:t>l’objectif</a:t>
            </a:r>
            <a:r>
              <a:rPr lang="fr-FR" sz="1600" spc="60"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est</a:t>
            </a:r>
            <a:r>
              <a:rPr lang="fr-FR" sz="1600" spc="55" dirty="0">
                <a:solidFill>
                  <a:schemeClr val="bg1"/>
                </a:solidFill>
                <a:latin typeface="Arial" panose="020B0604020202020204" pitchFamily="34" charset="0"/>
                <a:cs typeface="Arial" panose="020B0604020202020204" pitchFamily="34" charset="0"/>
              </a:rPr>
              <a:t> </a:t>
            </a:r>
            <a:r>
              <a:rPr lang="fr-FR" sz="1600" spc="-25" dirty="0">
                <a:solidFill>
                  <a:schemeClr val="bg1"/>
                </a:solidFill>
                <a:latin typeface="Arial" panose="020B0604020202020204" pitchFamily="34" charset="0"/>
                <a:cs typeface="Arial" panose="020B0604020202020204" pitchFamily="34" charset="0"/>
              </a:rPr>
              <a:t>de </a:t>
            </a:r>
            <a:r>
              <a:rPr lang="fr-FR" sz="1600" dirty="0">
                <a:solidFill>
                  <a:schemeClr val="bg1"/>
                </a:solidFill>
                <a:latin typeface="Arial" panose="020B0604020202020204" pitchFamily="34" charset="0"/>
                <a:cs typeface="Arial" panose="020B0604020202020204" pitchFamily="34" charset="0"/>
              </a:rPr>
              <a:t>favoriser</a:t>
            </a:r>
            <a:r>
              <a:rPr lang="fr-FR" sz="1600" spc="-80"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une</a:t>
            </a:r>
            <a:r>
              <a:rPr lang="fr-FR" sz="1600" spc="-75" dirty="0">
                <a:solidFill>
                  <a:schemeClr val="bg1"/>
                </a:solidFill>
                <a:latin typeface="Arial" panose="020B0604020202020204" pitchFamily="34" charset="0"/>
                <a:cs typeface="Arial" panose="020B0604020202020204" pitchFamily="34" charset="0"/>
              </a:rPr>
              <a:t> </a:t>
            </a:r>
            <a:r>
              <a:rPr lang="fr-FR" sz="1600" spc="-10" dirty="0">
                <a:solidFill>
                  <a:schemeClr val="bg1"/>
                </a:solidFill>
                <a:latin typeface="Arial" panose="020B0604020202020204" pitchFamily="34" charset="0"/>
                <a:cs typeface="Arial" panose="020B0604020202020204" pitchFamily="34" charset="0"/>
              </a:rPr>
              <a:t>reconstitution</a:t>
            </a:r>
            <a:r>
              <a:rPr lang="fr-FR" sz="1600" spc="-80"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maîtrisée</a:t>
            </a:r>
            <a:r>
              <a:rPr lang="fr-FR" sz="1600" spc="-75" dirty="0">
                <a:solidFill>
                  <a:schemeClr val="bg1"/>
                </a:solidFill>
                <a:latin typeface="Arial" panose="020B0604020202020204" pitchFamily="34" charset="0"/>
                <a:cs typeface="Arial" panose="020B0604020202020204" pitchFamily="34" charset="0"/>
              </a:rPr>
              <a:t> </a:t>
            </a:r>
            <a:r>
              <a:rPr lang="fr-FR" sz="1600" spc="-50" dirty="0">
                <a:solidFill>
                  <a:schemeClr val="bg1"/>
                </a:solidFill>
                <a:latin typeface="Arial" panose="020B0604020202020204" pitchFamily="34" charset="0"/>
                <a:cs typeface="Arial" panose="020B0604020202020204" pitchFamily="34" charset="0"/>
              </a:rPr>
              <a:t>et</a:t>
            </a:r>
            <a:r>
              <a:rPr lang="fr-FR" sz="1600" spc="-80"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rapide</a:t>
            </a:r>
            <a:r>
              <a:rPr lang="fr-FR" sz="1600" spc="-75"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des</a:t>
            </a:r>
            <a:r>
              <a:rPr lang="fr-FR" sz="1600" spc="-75"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zones</a:t>
            </a:r>
            <a:r>
              <a:rPr lang="fr-FR" sz="1600" spc="-80" dirty="0">
                <a:solidFill>
                  <a:schemeClr val="bg1"/>
                </a:solidFill>
                <a:latin typeface="Arial" panose="020B0604020202020204" pitchFamily="34" charset="0"/>
                <a:cs typeface="Arial" panose="020B0604020202020204" pitchFamily="34" charset="0"/>
              </a:rPr>
              <a:t> </a:t>
            </a:r>
            <a:r>
              <a:rPr lang="fr-FR" sz="1600" dirty="0">
                <a:solidFill>
                  <a:schemeClr val="bg1"/>
                </a:solidFill>
                <a:latin typeface="Arial" panose="020B0604020202020204" pitchFamily="34" charset="0"/>
                <a:cs typeface="Arial" panose="020B0604020202020204" pitchFamily="34" charset="0"/>
              </a:rPr>
              <a:t>hors</a:t>
            </a:r>
            <a:r>
              <a:rPr lang="fr-FR" sz="1600" spc="-75" dirty="0">
                <a:solidFill>
                  <a:schemeClr val="bg1"/>
                </a:solidFill>
                <a:latin typeface="Arial" panose="020B0604020202020204" pitchFamily="34" charset="0"/>
                <a:cs typeface="Arial" panose="020B0604020202020204" pitchFamily="34" charset="0"/>
              </a:rPr>
              <a:t> </a:t>
            </a:r>
            <a:r>
              <a:rPr lang="fr-FR" sz="1600" spc="-10" dirty="0">
                <a:solidFill>
                  <a:schemeClr val="bg1"/>
                </a:solidFill>
                <a:latin typeface="Arial" panose="020B0604020202020204" pitchFamily="34" charset="0"/>
                <a:cs typeface="Arial" panose="020B0604020202020204" pitchFamily="34" charset="0"/>
              </a:rPr>
              <a:t>tension.</a:t>
            </a:r>
            <a:endParaRPr lang="fr-FR" sz="1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1434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Les Lignes de Défense du Système Électrique</a:t>
            </a:r>
          </a:p>
        </p:txBody>
      </p:sp>
      <p:sp>
        <p:nvSpPr>
          <p:cNvPr id="19" name="Rectangle 18"/>
          <p:cNvSpPr/>
          <p:nvPr/>
        </p:nvSpPr>
        <p:spPr>
          <a:xfrm>
            <a:off x="827584" y="2022073"/>
            <a:ext cx="8280920" cy="4575279"/>
          </a:xfrm>
          <a:prstGeom prst="rect">
            <a:avLst/>
          </a:prstGeom>
        </p:spPr>
        <p:txBody>
          <a:bodyPr wrap="square">
            <a:noAutofit/>
          </a:bodyPr>
          <a:lstStyle/>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Une conjonction exceptionnelle d’événements défavorables peut conduire à un effondrement total du réseau d’une zone, du Système d’un pays voire au-delà…</a:t>
            </a:r>
          </a:p>
          <a:p>
            <a:pPr marL="1166813" marR="116205" indent="-196850">
              <a:lnSpc>
                <a:spcPct val="100000"/>
              </a:lnSpc>
              <a:spcBef>
                <a:spcPts val="600"/>
              </a:spcBef>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 GRT doit alors rétablir un fonctionnement normal du Système par des Actions de Reconstitution du Réseau avec les objectifs d’agir au plus vite et de façon maîtrisée, dans le respect de la sécurité des personnes et des biens et en évitant en particulier tout nouvel écroulement du réseau.</a:t>
            </a:r>
          </a:p>
          <a:p>
            <a:pPr marL="1255713" marR="116205" indent="-285750">
              <a:lnSpc>
                <a:spcPct val="100000"/>
              </a:lnSpc>
              <a:spcBef>
                <a:spcPts val="600"/>
              </a:spcBef>
              <a:buSzPct val="80000"/>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Les actions à mener lors d’un incident généralisé sont :</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la préparation du réseau et le diagnostic de la situation,</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la reconstitution du réseau à partir d’ossatures de zones préétablies afin de réalimenter les Clients prioritaires,</a:t>
            </a:r>
          </a:p>
          <a:p>
            <a:pPr marL="1525588" marR="116205" indent="-285750">
              <a:lnSpc>
                <a:spcPct val="100000"/>
              </a:lnSpc>
              <a:spcBef>
                <a:spcPts val="0"/>
              </a:spcBef>
              <a:buFont typeface="Courier New" panose="02070309020205020404" pitchFamily="49" charset="0"/>
              <a:buChar char="o"/>
            </a:pPr>
            <a:r>
              <a:rPr lang="fr-FR" sz="1500" dirty="0">
                <a:solidFill>
                  <a:srgbClr val="223B58"/>
                </a:solidFill>
                <a:latin typeface="Arial" panose="020B0604020202020204" pitchFamily="34" charset="0"/>
                <a:cs typeface="Arial" panose="020B0604020202020204" pitchFamily="34" charset="0"/>
              </a:rPr>
              <a:t>si nécessaire, le renvoi de tension selon le taux de réussite des îlotages des groupes thermiques considérés aussi prioritaires à la reconstruction.</a:t>
            </a:r>
          </a:p>
          <a:p>
            <a:pPr marL="1255713" marR="116205" indent="-285750">
              <a:lnSpc>
                <a:spcPct val="100000"/>
              </a:lnSpc>
              <a:spcBef>
                <a:spcPts val="600"/>
              </a:spcBef>
              <a:buSzPct val="80000"/>
              <a:buFont typeface="Wingdings" panose="05000000000000000000" pitchFamily="2" charset="2"/>
              <a:buChar char="§"/>
            </a:pPr>
            <a:r>
              <a:rPr lang="fr-FR" sz="1500" dirty="0">
                <a:solidFill>
                  <a:srgbClr val="223B58"/>
                </a:solidFill>
                <a:latin typeface="Arial" panose="020B0604020202020204" pitchFamily="34" charset="0"/>
                <a:cs typeface="Arial" panose="020B0604020202020204" pitchFamily="34" charset="0"/>
              </a:rPr>
              <a:t>Le Plan de Reconstitution du Réseau fixe la stratégie à suivre, les dispositions à mettre en œuvre, les matériels à installer ou configurer, les performances attendues de ceux-ci et les responsabilités respectives des différents intervenants. Il est complété par tous les acteurs concernés et fait l’objet de consignes opératoires ainsi que la mise en place des actions de formation correspondantes.</a:t>
            </a:r>
          </a:p>
        </p:txBody>
      </p:sp>
      <p:sp>
        <p:nvSpPr>
          <p:cNvPr id="5" name="Rectangle 4"/>
          <p:cNvSpPr/>
          <p:nvPr/>
        </p:nvSpPr>
        <p:spPr>
          <a:xfrm>
            <a:off x="1907704" y="1547500"/>
            <a:ext cx="4536504" cy="369332"/>
          </a:xfrm>
          <a:prstGeom prst="rect">
            <a:avLst/>
          </a:prstGeom>
          <a:solidFill>
            <a:srgbClr val="65D7FF"/>
          </a:solidFill>
        </p:spPr>
        <p:txBody>
          <a:bodyPr wrap="square">
            <a:spAutoFit/>
          </a:bodyPr>
          <a:lstStyle/>
          <a:p>
            <a:pPr marR="116205" defTabSz="179388">
              <a:lnSpc>
                <a:spcPct val="100000"/>
              </a:lnSpc>
            </a:pPr>
            <a:r>
              <a:rPr lang="fr-FR" b="1" i="1" dirty="0">
                <a:solidFill>
                  <a:schemeClr val="bg1"/>
                </a:solidFill>
                <a:latin typeface="Arial" panose="020B0604020202020204" pitchFamily="34" charset="0"/>
                <a:cs typeface="Arial" panose="020B0604020202020204" pitchFamily="34" charset="0"/>
              </a:rPr>
              <a:t>Niveau 3 – Reconstruction du Système</a:t>
            </a:r>
          </a:p>
        </p:txBody>
      </p:sp>
      <p:grpSp>
        <p:nvGrpSpPr>
          <p:cNvPr id="26" name="Groupe 25"/>
          <p:cNvGrpSpPr/>
          <p:nvPr/>
        </p:nvGrpSpPr>
        <p:grpSpPr>
          <a:xfrm>
            <a:off x="33107" y="764704"/>
            <a:ext cx="1736404" cy="5929011"/>
            <a:chOff x="33107" y="1340768"/>
            <a:chExt cx="1736404" cy="5929011"/>
          </a:xfrm>
        </p:grpSpPr>
        <p:grpSp>
          <p:nvGrpSpPr>
            <p:cNvPr id="27" name="Groupe 26"/>
            <p:cNvGrpSpPr/>
            <p:nvPr/>
          </p:nvGrpSpPr>
          <p:grpSpPr>
            <a:xfrm>
              <a:off x="35496" y="2780928"/>
              <a:ext cx="1697367" cy="1485714"/>
              <a:chOff x="35496" y="2348880"/>
              <a:chExt cx="1697367" cy="1485714"/>
            </a:xfrm>
          </p:grpSpPr>
          <p:pic>
            <p:nvPicPr>
              <p:cNvPr id="41" name="object 17"/>
              <p:cNvPicPr/>
              <p:nvPr/>
            </p:nvPicPr>
            <p:blipFill>
              <a:blip r:embed="rId2" cstate="print"/>
              <a:stretch>
                <a:fillRect/>
              </a:stretch>
            </p:blipFill>
            <p:spPr>
              <a:xfrm>
                <a:off x="35496" y="2348880"/>
                <a:ext cx="1697367" cy="1219060"/>
              </a:xfrm>
              <a:prstGeom prst="rect">
                <a:avLst/>
              </a:prstGeom>
            </p:spPr>
          </p:pic>
          <p:sp>
            <p:nvSpPr>
              <p:cNvPr id="42" name="object 22"/>
              <p:cNvSpPr txBox="1"/>
              <p:nvPr/>
            </p:nvSpPr>
            <p:spPr>
              <a:xfrm>
                <a:off x="35496" y="3573626"/>
                <a:ext cx="1694991"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30" dirty="0">
                    <a:solidFill>
                      <a:srgbClr val="231F20"/>
                    </a:solidFill>
                    <a:latin typeface="Trebuchet MS"/>
                    <a:cs typeface="Trebuchet MS"/>
                  </a:rPr>
                  <a:t>Centrale de Production</a:t>
                </a:r>
                <a:endParaRPr sz="800" dirty="0">
                  <a:latin typeface="Trebuchet MS"/>
                  <a:cs typeface="Trebuchet MS"/>
                </a:endParaRPr>
              </a:p>
            </p:txBody>
          </p:sp>
        </p:grpSp>
        <p:grpSp>
          <p:nvGrpSpPr>
            <p:cNvPr id="29" name="Groupe 28"/>
            <p:cNvGrpSpPr/>
            <p:nvPr/>
          </p:nvGrpSpPr>
          <p:grpSpPr>
            <a:xfrm>
              <a:off x="33107" y="1340768"/>
              <a:ext cx="1697380" cy="1334217"/>
              <a:chOff x="33107" y="1628800"/>
              <a:chExt cx="1697380" cy="1334217"/>
            </a:xfrm>
          </p:grpSpPr>
          <p:pic>
            <p:nvPicPr>
              <p:cNvPr id="36" name="object 19"/>
              <p:cNvPicPr/>
              <p:nvPr/>
            </p:nvPicPr>
            <p:blipFill>
              <a:blip r:embed="rId3" cstate="print"/>
              <a:stretch>
                <a:fillRect/>
              </a:stretch>
            </p:blipFill>
            <p:spPr>
              <a:xfrm>
                <a:off x="33107" y="1628800"/>
                <a:ext cx="1697380" cy="1185837"/>
              </a:xfrm>
              <a:prstGeom prst="rect">
                <a:avLst/>
              </a:prstGeom>
            </p:spPr>
          </p:pic>
          <p:sp>
            <p:nvSpPr>
              <p:cNvPr id="40" name="object 24"/>
              <p:cNvSpPr txBox="1"/>
              <p:nvPr/>
            </p:nvSpPr>
            <p:spPr>
              <a:xfrm>
                <a:off x="35496" y="2825160"/>
                <a:ext cx="1694991" cy="137857"/>
              </a:xfrm>
              <a:prstGeom prst="rect">
                <a:avLst/>
              </a:prstGeom>
            </p:spPr>
            <p:txBody>
              <a:bodyPr vert="horz" wrap="square" lIns="0" tIns="14604" rIns="0" bIns="0" rtlCol="0">
                <a:spAutoFit/>
              </a:bodyPr>
              <a:lstStyle/>
              <a:p>
                <a:pPr marL="12700" algn="ctr">
                  <a:lnSpc>
                    <a:spcPct val="100000"/>
                  </a:lnSpc>
                  <a:spcBef>
                    <a:spcPts val="114"/>
                  </a:spcBef>
                </a:pPr>
                <a:r>
                  <a:rPr lang="fr-FR" sz="800" i="1" spc="-10" dirty="0">
                    <a:solidFill>
                      <a:srgbClr val="231F20"/>
                    </a:solidFill>
                    <a:latin typeface="Trebuchet MS"/>
                    <a:cs typeface="Trebuchet MS"/>
                  </a:rPr>
                  <a:t>Opérateur de </a:t>
                </a:r>
                <a:r>
                  <a:rPr sz="800" i="1" spc="-10" dirty="0">
                    <a:solidFill>
                      <a:srgbClr val="231F20"/>
                    </a:solidFill>
                    <a:latin typeface="Trebuchet MS"/>
                    <a:cs typeface="Trebuchet MS"/>
                  </a:rPr>
                  <a:t>Dispatching</a:t>
                </a:r>
                <a:endParaRPr sz="800" dirty="0">
                  <a:latin typeface="Trebuchet MS"/>
                  <a:cs typeface="Trebuchet MS"/>
                </a:endParaRPr>
              </a:p>
            </p:txBody>
          </p:sp>
        </p:grpSp>
        <p:grpSp>
          <p:nvGrpSpPr>
            <p:cNvPr id="30" name="Groupe 29"/>
            <p:cNvGrpSpPr/>
            <p:nvPr/>
          </p:nvGrpSpPr>
          <p:grpSpPr>
            <a:xfrm>
              <a:off x="50908" y="4293096"/>
              <a:ext cx="1698109" cy="1484011"/>
              <a:chOff x="50908" y="4650532"/>
              <a:chExt cx="1698109" cy="1484011"/>
            </a:xfrm>
          </p:grpSpPr>
          <p:pic>
            <p:nvPicPr>
              <p:cNvPr id="34" name="object 20"/>
              <p:cNvPicPr/>
              <p:nvPr/>
            </p:nvPicPr>
            <p:blipFill>
              <a:blip r:embed="rId4" cstate="print"/>
              <a:stretch>
                <a:fillRect/>
              </a:stretch>
            </p:blipFill>
            <p:spPr>
              <a:xfrm>
                <a:off x="50908" y="4650532"/>
                <a:ext cx="1697367" cy="1219060"/>
              </a:xfrm>
              <a:prstGeom prst="rect">
                <a:avLst/>
              </a:prstGeom>
            </p:spPr>
          </p:pic>
          <p:sp>
            <p:nvSpPr>
              <p:cNvPr id="35" name="object 25"/>
              <p:cNvSpPr txBox="1"/>
              <p:nvPr/>
            </p:nvSpPr>
            <p:spPr>
              <a:xfrm>
                <a:off x="50908" y="5873575"/>
                <a:ext cx="1698109" cy="260968"/>
              </a:xfrm>
              <a:prstGeom prst="rect">
                <a:avLst/>
              </a:prstGeom>
            </p:spPr>
            <p:txBody>
              <a:bodyPr vert="horz" wrap="square" lIns="0" tIns="14604" rIns="0" bIns="0" rtlCol="0">
                <a:spAutoFit/>
              </a:bodyPr>
              <a:lstStyle/>
              <a:p>
                <a:pPr marL="12700" algn="ctr">
                  <a:lnSpc>
                    <a:spcPct val="100000"/>
                  </a:lnSpc>
                  <a:spcBef>
                    <a:spcPts val="114"/>
                  </a:spcBef>
                </a:pPr>
                <a:r>
                  <a:rPr sz="800" i="1" spc="-30" dirty="0">
                    <a:solidFill>
                      <a:srgbClr val="231F20"/>
                    </a:solidFill>
                    <a:latin typeface="Trebuchet MS"/>
                    <a:cs typeface="Trebuchet MS"/>
                  </a:rPr>
                  <a:t>Salle</a:t>
                </a:r>
                <a:r>
                  <a:rPr sz="800" i="1" spc="-60"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sz="800" i="1" dirty="0">
                    <a:solidFill>
                      <a:srgbClr val="231F20"/>
                    </a:solidFill>
                    <a:latin typeface="Trebuchet MS"/>
                    <a:cs typeface="Trebuchet MS"/>
                  </a:rPr>
                  <a:t>commande</a:t>
                </a:r>
                <a:r>
                  <a:rPr sz="800" i="1" spc="-55" dirty="0">
                    <a:solidFill>
                      <a:srgbClr val="231F20"/>
                    </a:solidFill>
                    <a:latin typeface="Trebuchet MS"/>
                    <a:cs typeface="Trebuchet MS"/>
                  </a:rPr>
                  <a:t> </a:t>
                </a:r>
                <a:r>
                  <a:rPr sz="800" i="1" dirty="0">
                    <a:solidFill>
                      <a:srgbClr val="231F20"/>
                    </a:solidFill>
                    <a:latin typeface="Trebuchet MS"/>
                    <a:cs typeface="Trebuchet MS"/>
                  </a:rPr>
                  <a:t>de</a:t>
                </a:r>
                <a:r>
                  <a:rPr sz="800" i="1" spc="-60" dirty="0">
                    <a:solidFill>
                      <a:srgbClr val="231F20"/>
                    </a:solidFill>
                    <a:latin typeface="Trebuchet MS"/>
                    <a:cs typeface="Trebuchet MS"/>
                  </a:rPr>
                  <a:t> </a:t>
                </a:r>
                <a:r>
                  <a:rPr lang="fr-FR" sz="800" i="1" spc="-60" dirty="0">
                    <a:solidFill>
                      <a:srgbClr val="231F20"/>
                    </a:solidFill>
                    <a:latin typeface="Trebuchet MS"/>
                    <a:cs typeface="Trebuchet MS"/>
                  </a:rPr>
                  <a:t>Postes de Transport groupés</a:t>
                </a:r>
                <a:endParaRPr sz="800" dirty="0">
                  <a:latin typeface="Trebuchet MS"/>
                  <a:cs typeface="Trebuchet MS"/>
                </a:endParaRPr>
              </a:p>
            </p:txBody>
          </p:sp>
        </p:grpSp>
        <p:grpSp>
          <p:nvGrpSpPr>
            <p:cNvPr id="31" name="Groupe 30"/>
            <p:cNvGrpSpPr/>
            <p:nvPr/>
          </p:nvGrpSpPr>
          <p:grpSpPr>
            <a:xfrm>
              <a:off x="64802" y="5777107"/>
              <a:ext cx="1704709" cy="1492672"/>
              <a:chOff x="64802" y="5777107"/>
              <a:chExt cx="1704709" cy="1492672"/>
            </a:xfrm>
          </p:grpSpPr>
          <p:pic>
            <p:nvPicPr>
              <p:cNvPr id="32" name="object 21"/>
              <p:cNvPicPr/>
              <p:nvPr/>
            </p:nvPicPr>
            <p:blipFill>
              <a:blip r:embed="rId5" cstate="print"/>
              <a:stretch>
                <a:fillRect/>
              </a:stretch>
            </p:blipFill>
            <p:spPr>
              <a:xfrm>
                <a:off x="64802" y="5777107"/>
                <a:ext cx="1697367" cy="1219060"/>
              </a:xfrm>
              <a:prstGeom prst="rect">
                <a:avLst/>
              </a:prstGeom>
            </p:spPr>
          </p:pic>
          <p:sp>
            <p:nvSpPr>
              <p:cNvPr id="33" name="object 26"/>
              <p:cNvSpPr txBox="1"/>
              <p:nvPr/>
            </p:nvSpPr>
            <p:spPr>
              <a:xfrm>
                <a:off x="64803" y="7008811"/>
                <a:ext cx="1704708" cy="260968"/>
              </a:xfrm>
              <a:prstGeom prst="rect">
                <a:avLst/>
              </a:prstGeom>
            </p:spPr>
            <p:txBody>
              <a:bodyPr vert="horz" wrap="square" lIns="0" tIns="14604" rIns="0" bIns="0" rtlCol="0">
                <a:spAutoFit/>
              </a:bodyPr>
              <a:lstStyle/>
              <a:p>
                <a:pPr marL="12700" algn="ctr">
                  <a:lnSpc>
                    <a:spcPct val="100000"/>
                  </a:lnSpc>
                  <a:spcBef>
                    <a:spcPts val="114"/>
                  </a:spcBef>
                </a:pPr>
                <a:r>
                  <a:rPr lang="fr-FR" sz="800" i="1" spc="-30" dirty="0">
                    <a:solidFill>
                      <a:srgbClr val="231F20"/>
                    </a:solidFill>
                    <a:latin typeface="Trebuchet MS"/>
                    <a:cs typeface="Trebuchet MS"/>
                  </a:rPr>
                  <a:t>Salle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de</a:t>
                </a:r>
                <a:r>
                  <a:rPr lang="fr-FR" sz="800" i="1" spc="-55" dirty="0">
                    <a:solidFill>
                      <a:srgbClr val="231F20"/>
                    </a:solidFill>
                    <a:latin typeface="Trebuchet MS"/>
                    <a:cs typeface="Trebuchet MS"/>
                  </a:rPr>
                  <a:t> </a:t>
                </a:r>
                <a:r>
                  <a:rPr lang="fr-FR" sz="800" i="1" dirty="0">
                    <a:solidFill>
                      <a:srgbClr val="231F20"/>
                    </a:solidFill>
                    <a:latin typeface="Trebuchet MS"/>
                    <a:cs typeface="Trebuchet MS"/>
                  </a:rPr>
                  <a:t>commande</a:t>
                </a:r>
                <a:r>
                  <a:rPr lang="fr-FR" sz="800" i="1" spc="-50" dirty="0">
                    <a:solidFill>
                      <a:srgbClr val="231F20"/>
                    </a:solidFill>
                    <a:latin typeface="Trebuchet MS"/>
                    <a:cs typeface="Trebuchet MS"/>
                  </a:rPr>
                  <a:t> </a:t>
                </a:r>
                <a:r>
                  <a:rPr lang="fr-FR" sz="800" i="1" spc="-30" dirty="0">
                    <a:solidFill>
                      <a:srgbClr val="231F20"/>
                    </a:solidFill>
                    <a:latin typeface="Trebuchet MS"/>
                    <a:cs typeface="Trebuchet MS"/>
                  </a:rPr>
                  <a:t>d’un</a:t>
                </a:r>
                <a:r>
                  <a:rPr lang="fr-FR" sz="800" i="1" spc="-55" dirty="0">
                    <a:solidFill>
                      <a:srgbClr val="231F20"/>
                    </a:solidFill>
                    <a:latin typeface="Trebuchet MS"/>
                    <a:cs typeface="Trebuchet MS"/>
                  </a:rPr>
                  <a:t> </a:t>
                </a:r>
                <a:r>
                  <a:rPr lang="fr-FR" sz="800" i="1" spc="-25" dirty="0">
                    <a:solidFill>
                      <a:srgbClr val="231F20"/>
                    </a:solidFill>
                    <a:latin typeface="Trebuchet MS"/>
                    <a:cs typeface="Trebuchet MS"/>
                  </a:rPr>
                  <a:t>Poste Hydraulique de Vallée</a:t>
                </a:r>
                <a:endParaRPr lang="fr-FR" sz="800" dirty="0">
                  <a:latin typeface="Trebuchet MS"/>
                  <a:cs typeface="Trebuchet MS"/>
                </a:endParaRPr>
              </a:p>
            </p:txBody>
          </p:sp>
        </p:grpSp>
      </p:grpSp>
    </p:spTree>
    <p:extLst>
      <p:ext uri="{BB962C8B-B14F-4D97-AF65-F5344CB8AC3E}">
        <p14:creationId xmlns:p14="http://schemas.microsoft.com/office/powerpoint/2010/main" val="2548316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6B490FA-1BBD-2718-AF9A-CFD21F45E9B5}"/>
              </a:ext>
            </a:extLst>
          </p:cNvPr>
          <p:cNvSpPr txBox="1">
            <a:spLocks noChangeArrowheads="1"/>
          </p:cNvSpPr>
          <p:nvPr>
            <p:custDataLst>
              <p:tags r:id="rId1"/>
            </p:custDataLst>
          </p:nvPr>
        </p:nvSpPr>
        <p:spPr bwMode="auto">
          <a:xfrm>
            <a:off x="414010" y="1295400"/>
            <a:ext cx="8729990" cy="388640"/>
          </a:xfrm>
          <a:prstGeom prst="rect">
            <a:avLst/>
          </a:prstGeom>
          <a:noFill/>
          <a:ln w="9525">
            <a:noFill/>
            <a:miter lim="800000"/>
            <a:headEnd/>
            <a:tailEnd/>
          </a:ln>
          <a:effectLst/>
          <a:extLst>
            <a:ext uri="{AF507438-7753-43E0-B8FC-AC1667EBCBE1}">
              <a14:hiddenEffects xmlns:a14="http://schemas.microsoft.com/office/drawing/2010/main">
                <a:effectLst>
                  <a:outerShdw dist="127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fontAlgn="base">
              <a:spcBef>
                <a:spcPct val="0"/>
              </a:spcBef>
              <a:spcAft>
                <a:spcPct val="0"/>
              </a:spcAft>
              <a:defRPr sz="2400" b="1">
                <a:solidFill>
                  <a:srgbClr val="140256"/>
                </a:solidFill>
                <a:latin typeface="+mj-lt"/>
                <a:ea typeface="+mj-ea"/>
                <a:cs typeface="+mj-cs"/>
              </a:defRPr>
            </a:lvl1pPr>
            <a:lvl2pPr algn="l" rtl="0" fontAlgn="base">
              <a:spcBef>
                <a:spcPct val="0"/>
              </a:spcBef>
              <a:spcAft>
                <a:spcPct val="0"/>
              </a:spcAft>
              <a:defRPr sz="3200" b="1">
                <a:solidFill>
                  <a:schemeClr val="tx2"/>
                </a:solidFill>
                <a:latin typeface="Arial" charset="0"/>
              </a:defRPr>
            </a:lvl2pPr>
            <a:lvl3pPr algn="l" rtl="0" fontAlgn="base">
              <a:spcBef>
                <a:spcPct val="0"/>
              </a:spcBef>
              <a:spcAft>
                <a:spcPct val="0"/>
              </a:spcAft>
              <a:defRPr sz="3200" b="1">
                <a:solidFill>
                  <a:schemeClr val="tx2"/>
                </a:solidFill>
                <a:latin typeface="Arial" charset="0"/>
              </a:defRPr>
            </a:lvl3pPr>
            <a:lvl4pPr algn="l" rtl="0" fontAlgn="base">
              <a:spcBef>
                <a:spcPct val="0"/>
              </a:spcBef>
              <a:spcAft>
                <a:spcPct val="0"/>
              </a:spcAft>
              <a:defRPr sz="3200" b="1">
                <a:solidFill>
                  <a:schemeClr val="tx2"/>
                </a:solidFill>
                <a:latin typeface="Arial" charset="0"/>
              </a:defRPr>
            </a:lvl4pPr>
            <a:lvl5pPr algn="l" rtl="0" fontAlgn="base">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pl-PL" sz="2000" b="1" i="0" u="none" strike="noStrike" kern="0" cap="none" spc="0" normalizeH="0" baseline="0" noProof="0" dirty="0">
                <a:ln>
                  <a:noFill/>
                </a:ln>
                <a:solidFill>
                  <a:srgbClr val="223B58"/>
                </a:solidFill>
                <a:effectLst/>
                <a:uLnTx/>
                <a:uFillTx/>
                <a:latin typeface="Arial" panose="020B0604020202020204" pitchFamily="34" charset="0"/>
                <a:ea typeface="+mj-ea"/>
                <a:cs typeface="Arial" panose="020B0604020202020204" pitchFamily="34" charset="0"/>
              </a:rPr>
              <a:t>Table des Matières</a:t>
            </a:r>
          </a:p>
        </p:txBody>
      </p:sp>
      <p:sp>
        <p:nvSpPr>
          <p:cNvPr id="8" name="Rectangle 7">
            <a:extLst>
              <a:ext uri="{FF2B5EF4-FFF2-40B4-BE49-F238E27FC236}">
                <a16:creationId xmlns:a16="http://schemas.microsoft.com/office/drawing/2014/main" id="{AB559FC4-ABE1-6210-4ADD-32663E4EC217}"/>
              </a:ext>
            </a:extLst>
          </p:cNvPr>
          <p:cNvSpPr>
            <a:spLocks noChangeArrowheads="1"/>
          </p:cNvSpPr>
          <p:nvPr/>
        </p:nvSpPr>
        <p:spPr bwMode="auto">
          <a:xfrm>
            <a:off x="-36512" y="4771770"/>
            <a:ext cx="9144000" cy="506720"/>
          </a:xfrm>
          <a:prstGeom prst="rect">
            <a:avLst/>
          </a:prstGeom>
          <a:solidFill>
            <a:srgbClr val="FFFFFF">
              <a:lumMod val="95000"/>
              <a:alpha val="75000"/>
            </a:srgbClr>
          </a:solidFill>
          <a:ln w="38100">
            <a:noFill/>
            <a:miter lim="800000"/>
            <a:headEnd/>
            <a:tailEnd/>
          </a:ln>
          <a:effec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just" defTabSz="914400" rtl="0" eaLnBrk="0" fontAlgn="auto" latinLnBrk="0" hangingPunct="0">
              <a:lnSpc>
                <a:spcPct val="100000"/>
              </a:lnSpc>
              <a:spcBef>
                <a:spcPts val="0"/>
              </a:spcBef>
              <a:spcAft>
                <a:spcPts val="0"/>
              </a:spcAft>
              <a:buClrTx/>
              <a:buSzTx/>
              <a:buFontTx/>
              <a:buNone/>
              <a:tabLst/>
              <a:defRPr/>
            </a:pPr>
            <a:endParaRPr kumimoji="0" lang="fr-FR" alt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2" name="Text Placeholder 4">
            <a:extLst>
              <a:ext uri="{FF2B5EF4-FFF2-40B4-BE49-F238E27FC236}">
                <a16:creationId xmlns:a16="http://schemas.microsoft.com/office/drawing/2014/main" id="{E10AF916-9DFF-71A9-73B8-5BDFDC0764FA}"/>
              </a:ext>
            </a:extLst>
          </p:cNvPr>
          <p:cNvSpPr txBox="1">
            <a:spLocks/>
          </p:cNvSpPr>
          <p:nvPr/>
        </p:nvSpPr>
        <p:spPr>
          <a:xfrm>
            <a:off x="414010" y="2517294"/>
            <a:ext cx="8082290" cy="3197706"/>
          </a:xfrm>
          <a:prstGeom prst="rect">
            <a:avLst/>
          </a:prstGeom>
        </p:spPr>
        <p:txBody>
          <a:bodyPr/>
          <a:lstStyle>
            <a:lvl1pPr marL="361950" indent="-361950" algn="l" rtl="0" fontAlgn="base">
              <a:spcBef>
                <a:spcPct val="20000"/>
              </a:spcBef>
              <a:spcAft>
                <a:spcPct val="0"/>
              </a:spcAft>
              <a:buFont typeface="Wingdings" pitchFamily="2" charset="2"/>
              <a:buChar char="§"/>
              <a:defRPr sz="2400">
                <a:solidFill>
                  <a:srgbClr val="140256"/>
                </a:solidFill>
                <a:latin typeface="+mn-lt"/>
                <a:ea typeface="+mn-ea"/>
                <a:cs typeface="+mn-cs"/>
              </a:defRPr>
            </a:lvl1pPr>
            <a:lvl2pPr marL="993775" indent="-373063" algn="l" rtl="0" fontAlgn="base">
              <a:spcBef>
                <a:spcPct val="20000"/>
              </a:spcBef>
              <a:spcAft>
                <a:spcPct val="0"/>
              </a:spcAft>
              <a:buChar char="–"/>
              <a:defRPr sz="2200">
                <a:solidFill>
                  <a:srgbClr val="140256"/>
                </a:solidFill>
                <a:latin typeface="+mn-lt"/>
              </a:defRPr>
            </a:lvl2pPr>
            <a:lvl3pPr marL="1401763" indent="-228600" algn="l" rtl="0" fontAlgn="base">
              <a:spcBef>
                <a:spcPct val="20000"/>
              </a:spcBef>
              <a:spcAft>
                <a:spcPct val="0"/>
              </a:spcAft>
              <a:buChar char="•"/>
              <a:defRPr sz="2000">
                <a:solidFill>
                  <a:srgbClr val="140256"/>
                </a:solidFill>
                <a:latin typeface="+mn-lt"/>
              </a:defRPr>
            </a:lvl3pPr>
            <a:lvl4pPr marL="1809750" indent="-228600" algn="l" rtl="0" fontAlgn="base">
              <a:spcBef>
                <a:spcPct val="20000"/>
              </a:spcBef>
              <a:spcAft>
                <a:spcPct val="0"/>
              </a:spcAft>
              <a:buChar char="–"/>
              <a:defRPr>
                <a:solidFill>
                  <a:srgbClr val="140256"/>
                </a:solidFill>
                <a:latin typeface="+mn-lt"/>
              </a:defRPr>
            </a:lvl4pPr>
            <a:lvl5pPr marL="2160588" indent="-171450" algn="l" rtl="0" fontAlgn="base">
              <a:spcBef>
                <a:spcPct val="20000"/>
              </a:spcBef>
              <a:spcAft>
                <a:spcPct val="0"/>
              </a:spcAft>
              <a:buChar char="»"/>
              <a:defRPr>
                <a:solidFill>
                  <a:srgbClr val="140256"/>
                </a:solidFill>
                <a:latin typeface="+mn-lt"/>
              </a:defRPr>
            </a:lvl5pPr>
            <a:lvl6pPr marL="2617788" indent="-171450" algn="l" rtl="0" fontAlgn="base">
              <a:spcBef>
                <a:spcPct val="20000"/>
              </a:spcBef>
              <a:spcAft>
                <a:spcPct val="0"/>
              </a:spcAft>
              <a:buChar char="»"/>
              <a:defRPr>
                <a:solidFill>
                  <a:srgbClr val="002C58"/>
                </a:solidFill>
                <a:latin typeface="+mn-lt"/>
              </a:defRPr>
            </a:lvl6pPr>
            <a:lvl7pPr marL="3074988" indent="-171450" algn="l" rtl="0" fontAlgn="base">
              <a:spcBef>
                <a:spcPct val="20000"/>
              </a:spcBef>
              <a:spcAft>
                <a:spcPct val="0"/>
              </a:spcAft>
              <a:buChar char="»"/>
              <a:defRPr>
                <a:solidFill>
                  <a:srgbClr val="002C58"/>
                </a:solidFill>
                <a:latin typeface="+mn-lt"/>
              </a:defRPr>
            </a:lvl7pPr>
            <a:lvl8pPr marL="3532188" indent="-171450" algn="l" rtl="0" fontAlgn="base">
              <a:spcBef>
                <a:spcPct val="20000"/>
              </a:spcBef>
              <a:spcAft>
                <a:spcPct val="0"/>
              </a:spcAft>
              <a:buChar char="»"/>
              <a:defRPr>
                <a:solidFill>
                  <a:srgbClr val="002C58"/>
                </a:solidFill>
                <a:latin typeface="+mn-lt"/>
              </a:defRPr>
            </a:lvl8pPr>
            <a:lvl9pPr marL="3989388" indent="-171450" algn="l" rtl="0" fontAlgn="base">
              <a:spcBef>
                <a:spcPct val="20000"/>
              </a:spcBef>
              <a:spcAft>
                <a:spcPct val="0"/>
              </a:spcAft>
              <a:buChar char="»"/>
              <a:defRPr>
                <a:solidFill>
                  <a:srgbClr val="002C58"/>
                </a:solidFill>
                <a:latin typeface="+mn-lt"/>
              </a:defRPr>
            </a:lvl9pPr>
          </a:lstStyle>
          <a:p>
            <a:pPr marL="342900" lvl="0" indent="-342900">
              <a:spcBef>
                <a:spcPts val="2400"/>
              </a:spcBef>
              <a:buFont typeface="Wingdings" pitchFamily="2" charset="2"/>
              <a:buAutoNum type="arabicPeriod"/>
              <a:defRPr/>
            </a:pPr>
            <a:r>
              <a:rPr lang="fr-FR" sz="1800" kern="0" dirty="0">
                <a:solidFill>
                  <a:schemeClr val="bg1">
                    <a:lumMod val="50000"/>
                  </a:schemeClr>
                </a:solidFill>
                <a:latin typeface="Arial" panose="020B0604020202020204" pitchFamily="34" charset="0"/>
                <a:cs typeface="Arial" panose="020B0604020202020204" pitchFamily="34" charset="0"/>
              </a:rPr>
              <a:t>La Sûreté de Fonctionnement des Réseaux Interconnectés</a:t>
            </a:r>
            <a:endParaRPr kumimoji="0" lang="fr-FR" sz="1800" i="0" u="none" strike="noStrike" kern="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endParaRPr>
          </a:p>
          <a:p>
            <a:pPr marL="34290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Aléas pouvant affecter le Système Électrique</a:t>
            </a:r>
          </a:p>
          <a:p>
            <a:pPr marL="342900" lvl="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Lignes de Défense du Système Électrique</a:t>
            </a:r>
          </a:p>
          <a:p>
            <a:pPr marL="342900" lvl="0" indent="-342900">
              <a:spcBef>
                <a:spcPts val="2400"/>
              </a:spcBef>
              <a:buFont typeface="Wingdings" pitchFamily="2" charset="2"/>
              <a:buAutoNum type="arabicPeriod" startAt="2"/>
              <a:defRPr/>
            </a:pPr>
            <a:r>
              <a:rPr lang="fr-FR" sz="1800" b="1" kern="0" dirty="0">
                <a:solidFill>
                  <a:srgbClr val="223B58"/>
                </a:solidFill>
                <a:latin typeface="Arial" panose="020B0604020202020204" pitchFamily="34" charset="0"/>
                <a:cs typeface="Arial" panose="020B0604020202020204" pitchFamily="34" charset="0"/>
              </a:rPr>
              <a:t>Modes Opératoires de Protection du Système Électrique</a:t>
            </a:r>
          </a:p>
          <a:p>
            <a:pPr marL="342900" indent="-342900">
              <a:spcBef>
                <a:spcPts val="2400"/>
              </a:spcBef>
              <a:buFont typeface="Wingdings" pitchFamily="2" charset="2"/>
              <a:buAutoNum type="arabicPeriod" startAt="2"/>
              <a:defRPr/>
            </a:pPr>
            <a:r>
              <a:rPr lang="fr-FR" sz="1800" kern="0" dirty="0">
                <a:solidFill>
                  <a:srgbClr val="223B58"/>
                </a:solidFill>
                <a:latin typeface="Arial" panose="020B0604020202020204" pitchFamily="34" charset="0"/>
                <a:cs typeface="Arial" panose="020B0604020202020204" pitchFamily="34" charset="0"/>
              </a:rPr>
              <a:t>Les Codes de Réseaux de Transport</a:t>
            </a:r>
            <a:endParaRPr lang="fr-FR" sz="1800" b="1" kern="0" dirty="0">
              <a:solidFill>
                <a:srgbClr val="223B58"/>
              </a:solidFill>
              <a:latin typeface="Arial" panose="020B0604020202020204" pitchFamily="34" charset="0"/>
              <a:cs typeface="Arial" panose="020B0604020202020204" pitchFamily="34" charset="0"/>
            </a:endParaRPr>
          </a:p>
          <a:p>
            <a:pPr marL="342900" lvl="0" indent="-342900">
              <a:spcBef>
                <a:spcPts val="2400"/>
              </a:spcBef>
              <a:buFont typeface="Wingdings" pitchFamily="2" charset="2"/>
              <a:buAutoNum type="arabicPeriod" startAt="2"/>
              <a:defRPr/>
            </a:pPr>
            <a:endParaRPr lang="fr-FR" sz="1800" b="1" kern="0" dirty="0">
              <a:solidFill>
                <a:srgbClr val="223B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2031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Modes Opératoires de Protection du Système Électrique</a:t>
            </a:r>
          </a:p>
        </p:txBody>
      </p:sp>
      <p:sp>
        <p:nvSpPr>
          <p:cNvPr id="34" name="object 246"/>
          <p:cNvSpPr txBox="1"/>
          <p:nvPr/>
        </p:nvSpPr>
        <p:spPr>
          <a:xfrm>
            <a:off x="611560" y="2132856"/>
            <a:ext cx="2880320" cy="667060"/>
          </a:xfrm>
          <a:prstGeom prst="rect">
            <a:avLst/>
          </a:prstGeom>
          <a:solidFill>
            <a:srgbClr val="00B050"/>
          </a:solidFill>
          <a:ln>
            <a:solidFill>
              <a:srgbClr val="00B05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Prévention / Préparation</a:t>
            </a:r>
          </a:p>
        </p:txBody>
      </p:sp>
      <p:sp>
        <p:nvSpPr>
          <p:cNvPr id="35" name="object 246"/>
          <p:cNvSpPr txBox="1"/>
          <p:nvPr/>
        </p:nvSpPr>
        <p:spPr>
          <a:xfrm>
            <a:off x="611560" y="3573016"/>
            <a:ext cx="2880320" cy="667060"/>
          </a:xfrm>
          <a:prstGeom prst="rect">
            <a:avLst/>
          </a:prstGeom>
          <a:solidFill>
            <a:srgbClr val="EF9A29"/>
          </a:solidFill>
          <a:ln>
            <a:solidFill>
              <a:srgbClr val="EF9A29"/>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Surveillance / Action</a:t>
            </a:r>
          </a:p>
        </p:txBody>
      </p:sp>
      <p:sp>
        <p:nvSpPr>
          <p:cNvPr id="36" name="object 246"/>
          <p:cNvSpPr txBox="1"/>
          <p:nvPr/>
        </p:nvSpPr>
        <p:spPr>
          <a:xfrm>
            <a:off x="611560" y="5373216"/>
            <a:ext cx="2880320" cy="667060"/>
          </a:xfrm>
          <a:prstGeom prst="rect">
            <a:avLst/>
          </a:prstGeom>
          <a:solidFill>
            <a:srgbClr val="FF0000"/>
          </a:solidFill>
          <a:ln>
            <a:solidFill>
              <a:srgbClr val="FF000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Les Parades Ultimes</a:t>
            </a:r>
          </a:p>
        </p:txBody>
      </p:sp>
      <p:sp>
        <p:nvSpPr>
          <p:cNvPr id="24" name="object 246"/>
          <p:cNvSpPr txBox="1"/>
          <p:nvPr/>
        </p:nvSpPr>
        <p:spPr>
          <a:xfrm>
            <a:off x="3131840" y="1484784"/>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252413">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Contre la Cascade de Surcharges</a:t>
            </a:r>
          </a:p>
        </p:txBody>
      </p:sp>
      <p:sp>
        <p:nvSpPr>
          <p:cNvPr id="27" name="object 20"/>
          <p:cNvSpPr txBox="1"/>
          <p:nvPr/>
        </p:nvSpPr>
        <p:spPr>
          <a:xfrm>
            <a:off x="3683327" y="5370782"/>
            <a:ext cx="5184576" cy="648072"/>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10000"/>
              </a:lnSpc>
              <a:spcBef>
                <a:spcPts val="300"/>
              </a:spcBef>
              <a:buFont typeface="Tahoma"/>
              <a:buChar char="•"/>
              <a:defRPr sz="1500">
                <a:solidFill>
                  <a:srgbClr val="231F20"/>
                </a:solidFill>
                <a:latin typeface="Arial" panose="020B0604020202020204" pitchFamily="34" charset="0"/>
                <a:cs typeface="Arial" panose="020B0604020202020204" pitchFamily="34" charset="0"/>
              </a:defRPr>
            </a:lvl1pPr>
          </a:lstStyle>
          <a:p>
            <a:r>
              <a:rPr sz="1400" dirty="0"/>
              <a:t>Délester volontairement la clientèle</a:t>
            </a:r>
          </a:p>
        </p:txBody>
      </p:sp>
      <p:sp>
        <p:nvSpPr>
          <p:cNvPr id="28" name="object 10"/>
          <p:cNvSpPr txBox="1"/>
          <p:nvPr/>
        </p:nvSpPr>
        <p:spPr>
          <a:xfrm>
            <a:off x="3707904" y="2130421"/>
            <a:ext cx="5184576" cy="1225485"/>
          </a:xfrm>
          <a:prstGeom prst="rect">
            <a:avLst/>
          </a:prstGeom>
          <a:solidFill>
            <a:schemeClr val="bg1">
              <a:lumMod val="85000"/>
            </a:schemeClr>
          </a:solidFill>
        </p:spPr>
        <p:txBody>
          <a:bodyPr vert="horz" wrap="square" lIns="0" tIns="12700" rIns="0" bIns="0" rtlCol="0">
            <a:noAutofit/>
          </a:bodyPr>
          <a:lstStyle/>
          <a:p>
            <a:pPr marL="266700" indent="-266700">
              <a:lnSpc>
                <a:spcPct val="110000"/>
              </a:lnSpc>
              <a:spcBef>
                <a:spcPts val="300"/>
              </a:spcBef>
              <a:buFont typeface="Tahoma"/>
              <a:buChar char="•"/>
            </a:pPr>
            <a:r>
              <a:rPr sz="1400" dirty="0">
                <a:solidFill>
                  <a:srgbClr val="231F20"/>
                </a:solidFill>
                <a:latin typeface="Arial" panose="020B0604020202020204" pitchFamily="34" charset="0"/>
                <a:cs typeface="Arial" panose="020B0604020202020204" pitchFamily="34" charset="0"/>
              </a:rPr>
              <a:t>Disposer</a:t>
            </a:r>
            <a:r>
              <a:rPr sz="1400" spc="-75"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d’un</a:t>
            </a:r>
            <a:r>
              <a:rPr sz="1400" spc="-70" dirty="0">
                <a:solidFill>
                  <a:srgbClr val="231F20"/>
                </a:solidFill>
                <a:latin typeface="Arial" panose="020B0604020202020204" pitchFamily="34" charset="0"/>
                <a:cs typeface="Arial" panose="020B0604020202020204" pitchFamily="34" charset="0"/>
              </a:rPr>
              <a:t> </a:t>
            </a:r>
            <a:r>
              <a:rPr sz="1400" dirty="0">
                <a:solidFill>
                  <a:srgbClr val="231F20"/>
                </a:solidFill>
                <a:latin typeface="Arial" panose="020B0604020202020204" pitchFamily="34" charset="0"/>
                <a:cs typeface="Arial" panose="020B0604020202020204" pitchFamily="34" charset="0"/>
              </a:rPr>
              <a:t>plan</a:t>
            </a:r>
            <a:r>
              <a:rPr sz="1400" spc="-70"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de</a:t>
            </a:r>
            <a:r>
              <a:rPr sz="1400" spc="-70" dirty="0">
                <a:solidFill>
                  <a:srgbClr val="231F20"/>
                </a:solidFill>
                <a:latin typeface="Arial" panose="020B0604020202020204" pitchFamily="34" charset="0"/>
                <a:cs typeface="Arial" panose="020B0604020202020204" pitchFamily="34" charset="0"/>
              </a:rPr>
              <a:t> </a:t>
            </a:r>
            <a:r>
              <a:rPr sz="1400" spc="-20" dirty="0">
                <a:solidFill>
                  <a:srgbClr val="231F20"/>
                </a:solidFill>
                <a:latin typeface="Arial" panose="020B0604020202020204" pitchFamily="34" charset="0"/>
                <a:cs typeface="Arial" panose="020B0604020202020204" pitchFamily="34" charset="0"/>
              </a:rPr>
              <a:t>protection</a:t>
            </a:r>
            <a:r>
              <a:rPr sz="1400" spc="-70" dirty="0">
                <a:solidFill>
                  <a:srgbClr val="231F20"/>
                </a:solidFill>
                <a:latin typeface="Arial" panose="020B0604020202020204" pitchFamily="34" charset="0"/>
                <a:cs typeface="Arial" panose="020B0604020202020204" pitchFamily="34" charset="0"/>
              </a:rPr>
              <a:t> </a:t>
            </a:r>
            <a:r>
              <a:rPr sz="1400" spc="-30" dirty="0">
                <a:solidFill>
                  <a:srgbClr val="231F20"/>
                </a:solidFill>
                <a:latin typeface="Arial" panose="020B0604020202020204" pitchFamily="34" charset="0"/>
                <a:cs typeface="Arial" panose="020B0604020202020204" pitchFamily="34" charset="0"/>
              </a:rPr>
              <a:t>parfaitement</a:t>
            </a:r>
            <a:r>
              <a:rPr sz="1400" spc="-70"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coordonné</a:t>
            </a:r>
            <a:endParaRPr sz="1400" dirty="0">
              <a:latin typeface="Arial" panose="020B0604020202020204" pitchFamily="34" charset="0"/>
              <a:cs typeface="Arial" panose="020B0604020202020204" pitchFamily="34" charset="0"/>
            </a:endParaRPr>
          </a:p>
          <a:p>
            <a:pPr marL="266700" indent="-266700">
              <a:lnSpc>
                <a:spcPct val="110000"/>
              </a:lnSpc>
              <a:spcBef>
                <a:spcPts val="300"/>
              </a:spcBef>
              <a:buFont typeface="Tahoma"/>
              <a:buChar char="•"/>
            </a:pPr>
            <a:r>
              <a:rPr sz="1400" dirty="0">
                <a:solidFill>
                  <a:srgbClr val="231F20"/>
                </a:solidFill>
                <a:latin typeface="Arial" panose="020B0604020202020204" pitchFamily="34" charset="0"/>
                <a:cs typeface="Arial" panose="020B0604020202020204" pitchFamily="34" charset="0"/>
              </a:rPr>
              <a:t>Disposer</a:t>
            </a:r>
            <a:r>
              <a:rPr sz="1400" spc="-40"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de</a:t>
            </a:r>
            <a:r>
              <a:rPr sz="1400" spc="-35" dirty="0">
                <a:solidFill>
                  <a:srgbClr val="231F20"/>
                </a:solidFill>
                <a:latin typeface="Arial" panose="020B0604020202020204" pitchFamily="34" charset="0"/>
                <a:cs typeface="Arial" panose="020B0604020202020204" pitchFamily="34" charset="0"/>
              </a:rPr>
              <a:t> </a:t>
            </a:r>
            <a:r>
              <a:rPr sz="1400" spc="-20" dirty="0">
                <a:solidFill>
                  <a:srgbClr val="231F20"/>
                </a:solidFill>
                <a:latin typeface="Arial" panose="020B0604020202020204" pitchFamily="34" charset="0"/>
                <a:cs typeface="Arial" panose="020B0604020202020204" pitchFamily="34" charset="0"/>
              </a:rPr>
              <a:t>schémas</a:t>
            </a:r>
            <a:r>
              <a:rPr sz="1400" spc="-35" dirty="0">
                <a:solidFill>
                  <a:srgbClr val="231F20"/>
                </a:solidFill>
                <a:latin typeface="Arial" panose="020B0604020202020204" pitchFamily="34" charset="0"/>
                <a:cs typeface="Arial" panose="020B0604020202020204" pitchFamily="34" charset="0"/>
              </a:rPr>
              <a:t> </a:t>
            </a:r>
            <a:r>
              <a:rPr sz="1400" spc="-25" dirty="0">
                <a:solidFill>
                  <a:srgbClr val="231F20"/>
                </a:solidFill>
                <a:latin typeface="Arial" panose="020B0604020202020204" pitchFamily="34" charset="0"/>
                <a:cs typeface="Arial" panose="020B0604020202020204" pitchFamily="34" charset="0"/>
              </a:rPr>
              <a:t>d’exploitation</a:t>
            </a:r>
            <a:r>
              <a:rPr sz="1400" spc="-35"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robustes</a:t>
            </a:r>
            <a:endParaRPr sz="1400" dirty="0">
              <a:latin typeface="Arial" panose="020B0604020202020204" pitchFamily="34" charset="0"/>
              <a:cs typeface="Arial" panose="020B0604020202020204" pitchFamily="34" charset="0"/>
            </a:endParaRPr>
          </a:p>
          <a:p>
            <a:pPr marL="266700" indent="-266700">
              <a:lnSpc>
                <a:spcPct val="110000"/>
              </a:lnSpc>
              <a:spcBef>
                <a:spcPts val="300"/>
              </a:spcBef>
              <a:buFont typeface="Tahoma"/>
              <a:buChar char="•"/>
            </a:pPr>
            <a:r>
              <a:rPr sz="1400" spc="-10" dirty="0">
                <a:solidFill>
                  <a:srgbClr val="231F20"/>
                </a:solidFill>
                <a:latin typeface="Arial" panose="020B0604020202020204" pitchFamily="34" charset="0"/>
                <a:cs typeface="Arial" panose="020B0604020202020204" pitchFamily="34" charset="0"/>
              </a:rPr>
              <a:t>Définir</a:t>
            </a:r>
            <a:r>
              <a:rPr sz="1400" spc="-75" dirty="0">
                <a:solidFill>
                  <a:srgbClr val="231F20"/>
                </a:solidFill>
                <a:latin typeface="Arial" panose="020B0604020202020204" pitchFamily="34" charset="0"/>
                <a:cs typeface="Arial" panose="020B0604020202020204" pitchFamily="34" charset="0"/>
              </a:rPr>
              <a:t> </a:t>
            </a:r>
            <a:r>
              <a:rPr sz="1400" dirty="0">
                <a:solidFill>
                  <a:srgbClr val="231F20"/>
                </a:solidFill>
                <a:latin typeface="Arial" panose="020B0604020202020204" pitchFamily="34" charset="0"/>
                <a:cs typeface="Arial" panose="020B0604020202020204" pitchFamily="34" charset="0"/>
              </a:rPr>
              <a:t>des</a:t>
            </a:r>
            <a:r>
              <a:rPr sz="1400" spc="-75" dirty="0">
                <a:solidFill>
                  <a:srgbClr val="231F20"/>
                </a:solidFill>
                <a:latin typeface="Arial" panose="020B0604020202020204" pitchFamily="34" charset="0"/>
                <a:cs typeface="Arial" panose="020B0604020202020204" pitchFamily="34" charset="0"/>
              </a:rPr>
              <a:t> </a:t>
            </a:r>
            <a:r>
              <a:rPr sz="1400" dirty="0">
                <a:solidFill>
                  <a:srgbClr val="231F20"/>
                </a:solidFill>
                <a:latin typeface="Arial" panose="020B0604020202020204" pitchFamily="34" charset="0"/>
                <a:cs typeface="Arial" panose="020B0604020202020204" pitchFamily="34" charset="0"/>
              </a:rPr>
              <a:t>parades</a:t>
            </a:r>
            <a:r>
              <a:rPr sz="1400" spc="-70"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préventives</a:t>
            </a:r>
            <a:r>
              <a:rPr sz="1400" spc="-75" dirty="0">
                <a:solidFill>
                  <a:srgbClr val="231F20"/>
                </a:solidFill>
                <a:latin typeface="Arial" panose="020B0604020202020204" pitchFamily="34" charset="0"/>
                <a:cs typeface="Arial" panose="020B0604020202020204" pitchFamily="34" charset="0"/>
              </a:rPr>
              <a:t> </a:t>
            </a:r>
            <a:r>
              <a:rPr sz="1400" dirty="0">
                <a:solidFill>
                  <a:srgbClr val="231F20"/>
                </a:solidFill>
                <a:latin typeface="Arial" panose="020B0604020202020204" pitchFamily="34" charset="0"/>
                <a:cs typeface="Arial" panose="020B0604020202020204" pitchFamily="34" charset="0"/>
              </a:rPr>
              <a:t>ou</a:t>
            </a:r>
            <a:r>
              <a:rPr sz="1400" spc="-70" dirty="0">
                <a:solidFill>
                  <a:srgbClr val="231F20"/>
                </a:solidFill>
                <a:latin typeface="Arial" panose="020B0604020202020204" pitchFamily="34" charset="0"/>
                <a:cs typeface="Arial" panose="020B0604020202020204" pitchFamily="34" charset="0"/>
              </a:rPr>
              <a:t> </a:t>
            </a:r>
            <a:r>
              <a:rPr sz="1400" spc="-10" dirty="0">
                <a:solidFill>
                  <a:srgbClr val="231F20"/>
                </a:solidFill>
                <a:latin typeface="Arial" panose="020B0604020202020204" pitchFamily="34" charset="0"/>
                <a:cs typeface="Arial" panose="020B0604020202020204" pitchFamily="34" charset="0"/>
              </a:rPr>
              <a:t>curatives</a:t>
            </a:r>
            <a:endParaRPr sz="1400" dirty="0">
              <a:latin typeface="Arial" panose="020B0604020202020204" pitchFamily="34" charset="0"/>
              <a:cs typeface="Arial" panose="020B0604020202020204" pitchFamily="34" charset="0"/>
            </a:endParaRPr>
          </a:p>
        </p:txBody>
      </p:sp>
      <p:sp>
        <p:nvSpPr>
          <p:cNvPr id="29" name="object 18"/>
          <p:cNvSpPr txBox="1"/>
          <p:nvPr/>
        </p:nvSpPr>
        <p:spPr>
          <a:xfrm>
            <a:off x="3707904" y="3573016"/>
            <a:ext cx="5184576" cy="1596370"/>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10000"/>
              </a:lnSpc>
              <a:spcBef>
                <a:spcPts val="300"/>
              </a:spcBef>
              <a:buFont typeface="Tahoma"/>
              <a:buChar char="•"/>
              <a:defRPr sz="1500">
                <a:solidFill>
                  <a:srgbClr val="231F20"/>
                </a:solidFill>
                <a:latin typeface="Arial" panose="020B0604020202020204" pitchFamily="34" charset="0"/>
                <a:cs typeface="Arial" panose="020B0604020202020204" pitchFamily="34" charset="0"/>
              </a:defRPr>
            </a:lvl1pPr>
          </a:lstStyle>
          <a:p>
            <a:r>
              <a:rPr lang="fr-FR" sz="1400" dirty="0"/>
              <a:t>Surveiller les transits en N sur les liaisons fortement chargées et l’absence de contraintes inadmissibles sur report de charge en N-k</a:t>
            </a:r>
          </a:p>
          <a:p>
            <a:r>
              <a:rPr lang="fr-FR" sz="1400" dirty="0"/>
              <a:t>Lever les surcharges d’ouvrages par manœuvre sur le réseau ou par action sur les groupes de production</a:t>
            </a:r>
          </a:p>
        </p:txBody>
      </p:sp>
    </p:spTree>
    <p:extLst>
      <p:ext uri="{BB962C8B-B14F-4D97-AF65-F5344CB8AC3E}">
        <p14:creationId xmlns:p14="http://schemas.microsoft.com/office/powerpoint/2010/main" val="2323062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Modes Opératoires de Protection du Système Électrique</a:t>
            </a:r>
          </a:p>
        </p:txBody>
      </p:sp>
      <p:sp>
        <p:nvSpPr>
          <p:cNvPr id="33" name="object 246"/>
          <p:cNvSpPr txBox="1"/>
          <p:nvPr/>
        </p:nvSpPr>
        <p:spPr>
          <a:xfrm>
            <a:off x="3131840" y="1484784"/>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252413">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Contre l’Ecroulement de Tension</a:t>
            </a:r>
          </a:p>
        </p:txBody>
      </p:sp>
      <p:sp>
        <p:nvSpPr>
          <p:cNvPr id="34" name="object 246"/>
          <p:cNvSpPr txBox="1"/>
          <p:nvPr/>
        </p:nvSpPr>
        <p:spPr>
          <a:xfrm>
            <a:off x="611560" y="2132856"/>
            <a:ext cx="2880320" cy="667060"/>
          </a:xfrm>
          <a:prstGeom prst="rect">
            <a:avLst/>
          </a:prstGeom>
          <a:solidFill>
            <a:srgbClr val="00B050"/>
          </a:solidFill>
          <a:ln>
            <a:solidFill>
              <a:srgbClr val="00B05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Prévention / Préparation</a:t>
            </a:r>
          </a:p>
        </p:txBody>
      </p:sp>
      <p:sp>
        <p:nvSpPr>
          <p:cNvPr id="35" name="object 246"/>
          <p:cNvSpPr txBox="1"/>
          <p:nvPr/>
        </p:nvSpPr>
        <p:spPr>
          <a:xfrm>
            <a:off x="611560" y="4077072"/>
            <a:ext cx="2880320" cy="667060"/>
          </a:xfrm>
          <a:prstGeom prst="rect">
            <a:avLst/>
          </a:prstGeom>
          <a:solidFill>
            <a:srgbClr val="EF9A29"/>
          </a:solidFill>
          <a:ln>
            <a:solidFill>
              <a:srgbClr val="EF9A29"/>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Surveillance / Action</a:t>
            </a:r>
          </a:p>
        </p:txBody>
      </p:sp>
      <p:sp>
        <p:nvSpPr>
          <p:cNvPr id="36" name="object 246"/>
          <p:cNvSpPr txBox="1"/>
          <p:nvPr/>
        </p:nvSpPr>
        <p:spPr>
          <a:xfrm>
            <a:off x="611560" y="4952568"/>
            <a:ext cx="2880320" cy="667060"/>
          </a:xfrm>
          <a:prstGeom prst="rect">
            <a:avLst/>
          </a:prstGeom>
          <a:solidFill>
            <a:srgbClr val="FF0000"/>
          </a:solidFill>
          <a:ln>
            <a:solidFill>
              <a:srgbClr val="FF000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Les Parades Ultimes</a:t>
            </a:r>
          </a:p>
        </p:txBody>
      </p:sp>
      <p:sp>
        <p:nvSpPr>
          <p:cNvPr id="10" name="object 6"/>
          <p:cNvSpPr txBox="1"/>
          <p:nvPr/>
        </p:nvSpPr>
        <p:spPr>
          <a:xfrm>
            <a:off x="3707904" y="2132856"/>
            <a:ext cx="5328592" cy="1803095"/>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10000"/>
              </a:lnSpc>
              <a:spcBef>
                <a:spcPts val="300"/>
              </a:spcBef>
              <a:buFont typeface="Tahoma"/>
              <a:buChar char="•"/>
              <a:defRPr sz="1500">
                <a:solidFill>
                  <a:srgbClr val="231F20"/>
                </a:solidFill>
                <a:latin typeface="Arial" panose="020B0604020202020204" pitchFamily="34" charset="0"/>
                <a:cs typeface="Arial" panose="020B0604020202020204" pitchFamily="34" charset="0"/>
              </a:defRPr>
            </a:lvl1pPr>
          </a:lstStyle>
          <a:p>
            <a:pPr>
              <a:lnSpc>
                <a:spcPct val="100000"/>
              </a:lnSpc>
              <a:spcBef>
                <a:spcPts val="0"/>
              </a:spcBef>
            </a:pPr>
            <a:r>
              <a:rPr lang="fr-FR" sz="1400" dirty="0"/>
              <a:t>Bien dimensionner les moyens de compensation de la puissance réactive</a:t>
            </a:r>
          </a:p>
          <a:p>
            <a:pPr>
              <a:lnSpc>
                <a:spcPct val="100000"/>
              </a:lnSpc>
              <a:spcBef>
                <a:spcPts val="0"/>
              </a:spcBef>
            </a:pPr>
            <a:r>
              <a:rPr lang="fr-FR" sz="1400" dirty="0"/>
              <a:t>Disposer de sources de puissance réactive répondant avec la performance attendue et placées près des lieux de consommation</a:t>
            </a:r>
          </a:p>
          <a:p>
            <a:pPr>
              <a:lnSpc>
                <a:spcPct val="100000"/>
              </a:lnSpc>
              <a:spcBef>
                <a:spcPts val="0"/>
              </a:spcBef>
            </a:pPr>
            <a:r>
              <a:rPr lang="fr-FR" sz="1400" dirty="0"/>
              <a:t>Pouvoir mobiliser efficacement les réserves de puissance réactive grâce à des dispositifs de réglage fiables et opérationnels</a:t>
            </a:r>
          </a:p>
        </p:txBody>
      </p:sp>
      <p:sp>
        <p:nvSpPr>
          <p:cNvPr id="17" name="object 12"/>
          <p:cNvSpPr txBox="1"/>
          <p:nvPr/>
        </p:nvSpPr>
        <p:spPr>
          <a:xfrm>
            <a:off x="3707904" y="4077072"/>
            <a:ext cx="5328592" cy="725858"/>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0"/>
              </a:spcBef>
              <a:buFont typeface="Tahoma"/>
              <a:buChar char="•"/>
              <a:defRPr sz="1400">
                <a:solidFill>
                  <a:srgbClr val="231F20"/>
                </a:solidFill>
                <a:latin typeface="Arial" panose="020B0604020202020204" pitchFamily="34" charset="0"/>
                <a:cs typeface="Arial" panose="020B0604020202020204" pitchFamily="34" charset="0"/>
              </a:defRPr>
            </a:lvl1pPr>
          </a:lstStyle>
          <a:p>
            <a:r>
              <a:rPr lang="fr-FR" dirty="0"/>
              <a:t>Contrôler et maîtriser, en temps réel, le plan de tension grâce aux actions automatiques (réglages primaire et secondaire) et manuelles (réglage tertiaire).</a:t>
            </a:r>
          </a:p>
        </p:txBody>
      </p:sp>
      <p:sp>
        <p:nvSpPr>
          <p:cNvPr id="19" name="object 14"/>
          <p:cNvSpPr txBox="1"/>
          <p:nvPr/>
        </p:nvSpPr>
        <p:spPr>
          <a:xfrm>
            <a:off x="3707904" y="4941168"/>
            <a:ext cx="5328592" cy="1614940"/>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0"/>
              </a:spcBef>
              <a:buFont typeface="Tahoma"/>
              <a:buChar char="•"/>
              <a:defRPr sz="1400">
                <a:solidFill>
                  <a:srgbClr val="231F20"/>
                </a:solidFill>
                <a:latin typeface="Arial" panose="020B0604020202020204" pitchFamily="34" charset="0"/>
                <a:cs typeface="Arial" panose="020B0604020202020204" pitchFamily="34" charset="0"/>
              </a:defRPr>
            </a:lvl1pPr>
          </a:lstStyle>
          <a:p>
            <a:r>
              <a:rPr lang="fr-FR" dirty="0"/>
              <a:t>Alerte à la tension</a:t>
            </a:r>
          </a:p>
          <a:p>
            <a:r>
              <a:rPr lang="fr-FR" dirty="0"/>
              <a:t>Démarrage des TAC</a:t>
            </a:r>
          </a:p>
          <a:p>
            <a:r>
              <a:rPr lang="fr-FR" dirty="0"/>
              <a:t>Blocage des régleurs en charge</a:t>
            </a:r>
          </a:p>
          <a:p>
            <a:r>
              <a:rPr lang="fr-FR" dirty="0"/>
              <a:t>Baisse de 5 % de la tension HTA</a:t>
            </a:r>
          </a:p>
          <a:p>
            <a:r>
              <a:rPr lang="fr-FR" dirty="0"/>
              <a:t>Surcharges réactives des groupes</a:t>
            </a:r>
          </a:p>
          <a:p>
            <a:r>
              <a:rPr lang="fr-FR" dirty="0"/>
              <a:t>Télédélestage de secours, voire mise hors service des transformateurs ou autotransformateurs, …</a:t>
            </a:r>
          </a:p>
        </p:txBody>
      </p:sp>
    </p:spTree>
    <p:extLst>
      <p:ext uri="{BB962C8B-B14F-4D97-AF65-F5344CB8AC3E}">
        <p14:creationId xmlns:p14="http://schemas.microsoft.com/office/powerpoint/2010/main" val="221087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Modes Opératoires de Protection du Système Électrique</a:t>
            </a:r>
          </a:p>
        </p:txBody>
      </p:sp>
      <p:sp>
        <p:nvSpPr>
          <p:cNvPr id="33" name="object 246"/>
          <p:cNvSpPr txBox="1"/>
          <p:nvPr/>
        </p:nvSpPr>
        <p:spPr>
          <a:xfrm>
            <a:off x="3131840" y="1484784"/>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252413">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Contre l’Ecroulement de Fréquence</a:t>
            </a:r>
          </a:p>
        </p:txBody>
      </p:sp>
      <p:sp>
        <p:nvSpPr>
          <p:cNvPr id="34" name="object 246"/>
          <p:cNvSpPr txBox="1"/>
          <p:nvPr/>
        </p:nvSpPr>
        <p:spPr>
          <a:xfrm>
            <a:off x="611560" y="2132856"/>
            <a:ext cx="2880320" cy="667060"/>
          </a:xfrm>
          <a:prstGeom prst="rect">
            <a:avLst/>
          </a:prstGeom>
          <a:solidFill>
            <a:srgbClr val="00B050"/>
          </a:solidFill>
          <a:ln>
            <a:solidFill>
              <a:srgbClr val="00B05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Prévention / Préparation</a:t>
            </a:r>
          </a:p>
        </p:txBody>
      </p:sp>
      <p:sp>
        <p:nvSpPr>
          <p:cNvPr id="35" name="object 246"/>
          <p:cNvSpPr txBox="1"/>
          <p:nvPr/>
        </p:nvSpPr>
        <p:spPr>
          <a:xfrm>
            <a:off x="611560" y="3933056"/>
            <a:ext cx="2880320" cy="667060"/>
          </a:xfrm>
          <a:prstGeom prst="rect">
            <a:avLst/>
          </a:prstGeom>
          <a:solidFill>
            <a:srgbClr val="EF9A29"/>
          </a:solidFill>
          <a:ln>
            <a:solidFill>
              <a:srgbClr val="EF9A29"/>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Surveillance / Action</a:t>
            </a:r>
          </a:p>
        </p:txBody>
      </p:sp>
      <p:sp>
        <p:nvSpPr>
          <p:cNvPr id="36" name="object 246"/>
          <p:cNvSpPr txBox="1"/>
          <p:nvPr/>
        </p:nvSpPr>
        <p:spPr>
          <a:xfrm>
            <a:off x="611560" y="5282220"/>
            <a:ext cx="2880320" cy="667060"/>
          </a:xfrm>
          <a:prstGeom prst="rect">
            <a:avLst/>
          </a:prstGeom>
          <a:solidFill>
            <a:srgbClr val="FF0000"/>
          </a:solidFill>
          <a:ln>
            <a:solidFill>
              <a:srgbClr val="FF000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Les Parades Ultimes</a:t>
            </a:r>
          </a:p>
        </p:txBody>
      </p:sp>
      <p:sp>
        <p:nvSpPr>
          <p:cNvPr id="11" name="object 7"/>
          <p:cNvSpPr txBox="1"/>
          <p:nvPr/>
        </p:nvSpPr>
        <p:spPr>
          <a:xfrm>
            <a:off x="3635896" y="2132856"/>
            <a:ext cx="5256584" cy="1443373"/>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0"/>
              </a:spcBef>
              <a:buFont typeface="Tahoma"/>
              <a:buChar char="•"/>
              <a:defRPr sz="1400">
                <a:solidFill>
                  <a:srgbClr val="231F20"/>
                </a:solidFill>
                <a:latin typeface="Arial" panose="020B0604020202020204" pitchFamily="34" charset="0"/>
                <a:cs typeface="Arial" panose="020B0604020202020204" pitchFamily="34" charset="0"/>
              </a:defRPr>
            </a:lvl1pPr>
          </a:lstStyle>
          <a:p>
            <a:pPr>
              <a:spcBef>
                <a:spcPts val="300"/>
              </a:spcBef>
            </a:pPr>
            <a:r>
              <a:rPr lang="fr-FR" dirty="0"/>
              <a:t>Disposer d’une prévision de consommation précise et fiable</a:t>
            </a:r>
          </a:p>
          <a:p>
            <a:pPr>
              <a:spcBef>
                <a:spcPts val="300"/>
              </a:spcBef>
            </a:pPr>
            <a:r>
              <a:rPr lang="fr-FR" dirty="0"/>
              <a:t>Disposer d’un plan de production capable de couvrir la prévision de consommation et les échanges avec une marge suffisante</a:t>
            </a:r>
          </a:p>
          <a:p>
            <a:pPr>
              <a:spcBef>
                <a:spcPts val="300"/>
              </a:spcBef>
            </a:pPr>
            <a:r>
              <a:rPr lang="fr-FR" dirty="0"/>
              <a:t>Disposer des réserves de puissance nécessaires et pouvoir les mobiliser de manière efficace</a:t>
            </a:r>
          </a:p>
        </p:txBody>
      </p:sp>
      <p:sp>
        <p:nvSpPr>
          <p:cNvPr id="21" name="object 15"/>
          <p:cNvSpPr txBox="1"/>
          <p:nvPr/>
        </p:nvSpPr>
        <p:spPr>
          <a:xfrm>
            <a:off x="3635896" y="3933056"/>
            <a:ext cx="5256584" cy="1224136"/>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0"/>
              </a:spcBef>
              <a:buFont typeface="Tahoma"/>
              <a:buChar char="•"/>
              <a:defRPr sz="1400">
                <a:solidFill>
                  <a:srgbClr val="231F20"/>
                </a:solidFill>
                <a:latin typeface="Arial" panose="020B0604020202020204" pitchFamily="34" charset="0"/>
                <a:cs typeface="Arial" panose="020B0604020202020204" pitchFamily="34" charset="0"/>
              </a:defRPr>
            </a:lvl1pPr>
          </a:lstStyle>
          <a:p>
            <a:pPr>
              <a:spcBef>
                <a:spcPts val="300"/>
              </a:spcBef>
            </a:pPr>
            <a:r>
              <a:rPr dirty="0"/>
              <a:t>S’assurer de la disponibilité effective en temps </a:t>
            </a:r>
            <a:r>
              <a:rPr dirty="0" err="1"/>
              <a:t>réel</a:t>
            </a:r>
            <a:r>
              <a:rPr dirty="0"/>
              <a:t> des réserves de puissance constituées</a:t>
            </a:r>
          </a:p>
          <a:p>
            <a:pPr>
              <a:spcBef>
                <a:spcPts val="300"/>
              </a:spcBef>
            </a:pPr>
            <a:r>
              <a:rPr dirty="0"/>
              <a:t>Contrôler la fréquence en régime normal</a:t>
            </a:r>
            <a:r>
              <a:rPr lang="fr-FR" dirty="0"/>
              <a:t> </a:t>
            </a:r>
            <a:r>
              <a:rPr dirty="0"/>
              <a:t>grâce aux actions automatiques (réglages primaire et secondaire fréquence/puissance) et manuelles (réglage tertiaire)</a:t>
            </a:r>
          </a:p>
        </p:txBody>
      </p:sp>
      <p:sp>
        <p:nvSpPr>
          <p:cNvPr id="23" name="object 17"/>
          <p:cNvSpPr txBox="1"/>
          <p:nvPr/>
        </p:nvSpPr>
        <p:spPr>
          <a:xfrm>
            <a:off x="3635896" y="5308458"/>
            <a:ext cx="5256584" cy="1144878"/>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0"/>
              </a:spcBef>
              <a:buFont typeface="Tahoma"/>
              <a:buChar char="•"/>
              <a:defRPr sz="1400">
                <a:solidFill>
                  <a:srgbClr val="231F20"/>
                </a:solidFill>
                <a:latin typeface="Arial" panose="020B0604020202020204" pitchFamily="34" charset="0"/>
                <a:cs typeface="Arial" panose="020B0604020202020204" pitchFamily="34" charset="0"/>
              </a:defRPr>
            </a:lvl1pPr>
          </a:lstStyle>
          <a:p>
            <a:pPr>
              <a:spcBef>
                <a:spcPts val="300"/>
              </a:spcBef>
            </a:pPr>
            <a:r>
              <a:rPr dirty="0"/>
              <a:t>Passage à Pmax des groupes en service</a:t>
            </a:r>
          </a:p>
          <a:p>
            <a:pPr>
              <a:spcBef>
                <a:spcPts val="300"/>
              </a:spcBef>
            </a:pPr>
            <a:r>
              <a:rPr dirty="0"/>
              <a:t>Délestage rapide de clientèle</a:t>
            </a:r>
          </a:p>
          <a:p>
            <a:pPr>
              <a:spcBef>
                <a:spcPts val="300"/>
              </a:spcBef>
            </a:pPr>
            <a:r>
              <a:rPr dirty="0"/>
              <a:t>Télédélestage de secours</a:t>
            </a:r>
          </a:p>
          <a:p>
            <a:pPr>
              <a:spcBef>
                <a:spcPts val="300"/>
              </a:spcBef>
            </a:pPr>
            <a:r>
              <a:rPr dirty="0"/>
              <a:t>Délestage fréquencemétrique (système automatique)</a:t>
            </a:r>
          </a:p>
        </p:txBody>
      </p:sp>
    </p:spTree>
    <p:extLst>
      <p:ext uri="{BB962C8B-B14F-4D97-AF65-F5344CB8AC3E}">
        <p14:creationId xmlns:p14="http://schemas.microsoft.com/office/powerpoint/2010/main" val="1994623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Modes Opératoires de Protection du Système Électrique</a:t>
            </a:r>
          </a:p>
        </p:txBody>
      </p:sp>
      <p:sp>
        <p:nvSpPr>
          <p:cNvPr id="33" name="object 246"/>
          <p:cNvSpPr txBox="1"/>
          <p:nvPr/>
        </p:nvSpPr>
        <p:spPr>
          <a:xfrm>
            <a:off x="3131840" y="1484784"/>
            <a:ext cx="3456384" cy="513550"/>
          </a:xfrm>
          <a:prstGeom prst="rect">
            <a:avLst/>
          </a:prstGeom>
          <a:solidFill>
            <a:srgbClr val="00B0F0"/>
          </a:solidFill>
          <a:ln>
            <a:solidFill>
              <a:srgbClr val="00B0F0"/>
            </a:solidFill>
          </a:ln>
        </p:spPr>
        <p:txBody>
          <a:bodyPr vert="horz" wrap="square" lIns="0" tIns="53975" rIns="0" bIns="0" rtlCol="0" anchor="ctr" anchorCtr="0">
            <a:noAutofit/>
          </a:bodyPr>
          <a:lstStyle/>
          <a:p>
            <a:pPr marL="252413">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Contre la Rupture de Synchronisme</a:t>
            </a:r>
          </a:p>
        </p:txBody>
      </p:sp>
      <p:sp>
        <p:nvSpPr>
          <p:cNvPr id="34" name="object 246"/>
          <p:cNvSpPr txBox="1"/>
          <p:nvPr/>
        </p:nvSpPr>
        <p:spPr>
          <a:xfrm>
            <a:off x="611560" y="2132856"/>
            <a:ext cx="2880320" cy="667060"/>
          </a:xfrm>
          <a:prstGeom prst="rect">
            <a:avLst/>
          </a:prstGeom>
          <a:solidFill>
            <a:srgbClr val="00B050"/>
          </a:solidFill>
          <a:ln>
            <a:solidFill>
              <a:srgbClr val="00B05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Prévention / Préparation</a:t>
            </a:r>
          </a:p>
        </p:txBody>
      </p:sp>
      <p:sp>
        <p:nvSpPr>
          <p:cNvPr id="35" name="object 246"/>
          <p:cNvSpPr txBox="1"/>
          <p:nvPr/>
        </p:nvSpPr>
        <p:spPr>
          <a:xfrm>
            <a:off x="611560" y="3933056"/>
            <a:ext cx="2880320" cy="667060"/>
          </a:xfrm>
          <a:prstGeom prst="rect">
            <a:avLst/>
          </a:prstGeom>
          <a:solidFill>
            <a:srgbClr val="EF9A29"/>
          </a:solidFill>
          <a:ln>
            <a:solidFill>
              <a:srgbClr val="EF9A29"/>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La Surveillance / Action</a:t>
            </a:r>
          </a:p>
        </p:txBody>
      </p:sp>
      <p:sp>
        <p:nvSpPr>
          <p:cNvPr id="36" name="object 246"/>
          <p:cNvSpPr txBox="1"/>
          <p:nvPr/>
        </p:nvSpPr>
        <p:spPr>
          <a:xfrm>
            <a:off x="611560" y="5282220"/>
            <a:ext cx="2880320" cy="667060"/>
          </a:xfrm>
          <a:prstGeom prst="rect">
            <a:avLst/>
          </a:prstGeom>
          <a:solidFill>
            <a:srgbClr val="FF0000"/>
          </a:solidFill>
          <a:ln>
            <a:solidFill>
              <a:srgbClr val="FF0000"/>
            </a:solidFill>
          </a:ln>
        </p:spPr>
        <p:txBody>
          <a:bodyPr vert="horz" wrap="square" lIns="0" tIns="53975" rIns="0" bIns="0" rtlCol="0" anchor="ctr" anchorCtr="0">
            <a:noAutofit/>
          </a:bodyPr>
          <a:lstStyle/>
          <a:p>
            <a:pPr algn="ctr">
              <a:lnSpc>
                <a:spcPct val="114000"/>
              </a:lnSpc>
              <a:spcBef>
                <a:spcPts val="0"/>
              </a:spcBef>
            </a:pPr>
            <a:r>
              <a:rPr lang="fr-FR" sz="1400" b="1" dirty="0">
                <a:solidFill>
                  <a:schemeClr val="bg1"/>
                </a:solidFill>
                <a:latin typeface="Arial" panose="020B0604020202020204" pitchFamily="34" charset="0"/>
                <a:cs typeface="Arial" panose="020B0604020202020204" pitchFamily="34" charset="0"/>
              </a:rPr>
              <a:t>Les Parades Ultimes</a:t>
            </a:r>
          </a:p>
        </p:txBody>
      </p:sp>
      <p:sp>
        <p:nvSpPr>
          <p:cNvPr id="10" name="object 6"/>
          <p:cNvSpPr txBox="1"/>
          <p:nvPr/>
        </p:nvSpPr>
        <p:spPr>
          <a:xfrm>
            <a:off x="3757328" y="2150016"/>
            <a:ext cx="5135151" cy="1278983"/>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300"/>
              </a:spcBef>
              <a:buFont typeface="Tahoma"/>
              <a:buChar char="•"/>
              <a:defRPr sz="1400">
                <a:solidFill>
                  <a:srgbClr val="231F20"/>
                </a:solidFill>
                <a:latin typeface="Arial" panose="020B0604020202020204" pitchFamily="34" charset="0"/>
                <a:cs typeface="Arial" panose="020B0604020202020204" pitchFamily="34" charset="0"/>
              </a:defRPr>
            </a:lvl1pPr>
          </a:lstStyle>
          <a:p>
            <a:r>
              <a:rPr lang="fr-FR" dirty="0"/>
              <a:t>Disposer, sur les groupes, de systèmes de régulation de tension 	et de vitesse opérationnels et correctement réglés</a:t>
            </a:r>
          </a:p>
          <a:p>
            <a:r>
              <a:rPr lang="fr-FR" dirty="0"/>
              <a:t>Disposer d’un plan de protection suffisamment performant</a:t>
            </a:r>
          </a:p>
          <a:p>
            <a:r>
              <a:rPr lang="fr-FR" dirty="0"/>
              <a:t>Éviter les topologies de réseau propices au développement du phénomène</a:t>
            </a:r>
          </a:p>
        </p:txBody>
      </p:sp>
      <p:sp>
        <p:nvSpPr>
          <p:cNvPr id="19" name="object 14"/>
          <p:cNvSpPr txBox="1"/>
          <p:nvPr/>
        </p:nvSpPr>
        <p:spPr>
          <a:xfrm>
            <a:off x="3757328" y="3903357"/>
            <a:ext cx="5135151" cy="696759"/>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300"/>
              </a:spcBef>
              <a:buFont typeface="Tahoma"/>
              <a:buChar char="•"/>
              <a:defRPr sz="1400">
                <a:solidFill>
                  <a:srgbClr val="231F20"/>
                </a:solidFill>
                <a:latin typeface="Arial" panose="020B0604020202020204" pitchFamily="34" charset="0"/>
                <a:cs typeface="Arial" panose="020B0604020202020204" pitchFamily="34" charset="0"/>
              </a:defRPr>
            </a:lvl1pPr>
          </a:lstStyle>
          <a:p>
            <a:r>
              <a:rPr lang="fr-FR" dirty="0"/>
              <a:t>Contrôler l’accélération des groupes par l’action automatique des régulateurs de vitesse et des accéléromètres à seuil</a:t>
            </a:r>
          </a:p>
        </p:txBody>
      </p:sp>
      <p:sp>
        <p:nvSpPr>
          <p:cNvPr id="22" name="object 16"/>
          <p:cNvSpPr txBox="1"/>
          <p:nvPr/>
        </p:nvSpPr>
        <p:spPr>
          <a:xfrm>
            <a:off x="3757327" y="5236709"/>
            <a:ext cx="5135151" cy="712571"/>
          </a:xfrm>
          <a:prstGeom prst="rect">
            <a:avLst/>
          </a:prstGeom>
          <a:solidFill>
            <a:schemeClr val="bg1">
              <a:lumMod val="85000"/>
            </a:schemeClr>
          </a:solidFill>
        </p:spPr>
        <p:txBody>
          <a:bodyPr vert="horz" wrap="square" lIns="0" tIns="12700" rIns="0" bIns="0" rtlCol="0">
            <a:noAutofit/>
          </a:bodyPr>
          <a:lstStyle>
            <a:defPPr>
              <a:defRPr lang="en-GB"/>
            </a:defPPr>
            <a:lvl1pPr marL="266700" indent="-266700">
              <a:lnSpc>
                <a:spcPct val="100000"/>
              </a:lnSpc>
              <a:spcBef>
                <a:spcPts val="300"/>
              </a:spcBef>
              <a:buFont typeface="Tahoma"/>
              <a:buChar char="•"/>
              <a:defRPr sz="1400">
                <a:solidFill>
                  <a:srgbClr val="231F20"/>
                </a:solidFill>
                <a:latin typeface="Arial" panose="020B0604020202020204" pitchFamily="34" charset="0"/>
                <a:cs typeface="Arial" panose="020B0604020202020204" pitchFamily="34" charset="0"/>
              </a:defRPr>
            </a:lvl1pPr>
          </a:lstStyle>
          <a:p>
            <a:r>
              <a:rPr dirty="0"/>
              <a:t>Décomposer tout ou partie du réseau de manière automatique</a:t>
            </a:r>
          </a:p>
        </p:txBody>
      </p:sp>
    </p:spTree>
    <p:extLst>
      <p:ext uri="{BB962C8B-B14F-4D97-AF65-F5344CB8AC3E}">
        <p14:creationId xmlns:p14="http://schemas.microsoft.com/office/powerpoint/2010/main" val="4199990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6B490FA-1BBD-2718-AF9A-CFD21F45E9B5}"/>
              </a:ext>
            </a:extLst>
          </p:cNvPr>
          <p:cNvSpPr txBox="1">
            <a:spLocks noChangeArrowheads="1"/>
          </p:cNvSpPr>
          <p:nvPr>
            <p:custDataLst>
              <p:tags r:id="rId1"/>
            </p:custDataLst>
          </p:nvPr>
        </p:nvSpPr>
        <p:spPr bwMode="auto">
          <a:xfrm>
            <a:off x="414010" y="1295400"/>
            <a:ext cx="8729990" cy="388640"/>
          </a:xfrm>
          <a:prstGeom prst="rect">
            <a:avLst/>
          </a:prstGeom>
          <a:noFill/>
          <a:ln w="9525">
            <a:noFill/>
            <a:miter lim="800000"/>
            <a:headEnd/>
            <a:tailEnd/>
          </a:ln>
          <a:effectLst/>
          <a:extLst>
            <a:ext uri="{AF507438-7753-43E0-B8FC-AC1667EBCBE1}">
              <a14:hiddenEffects xmlns:a14="http://schemas.microsoft.com/office/drawing/2010/main">
                <a:effectLst>
                  <a:outerShdw dist="127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fontAlgn="base">
              <a:spcBef>
                <a:spcPct val="0"/>
              </a:spcBef>
              <a:spcAft>
                <a:spcPct val="0"/>
              </a:spcAft>
              <a:defRPr sz="2400" b="1">
                <a:solidFill>
                  <a:srgbClr val="140256"/>
                </a:solidFill>
                <a:latin typeface="+mj-lt"/>
                <a:ea typeface="+mj-ea"/>
                <a:cs typeface="+mj-cs"/>
              </a:defRPr>
            </a:lvl1pPr>
            <a:lvl2pPr algn="l" rtl="0" fontAlgn="base">
              <a:spcBef>
                <a:spcPct val="0"/>
              </a:spcBef>
              <a:spcAft>
                <a:spcPct val="0"/>
              </a:spcAft>
              <a:defRPr sz="3200" b="1">
                <a:solidFill>
                  <a:schemeClr val="tx2"/>
                </a:solidFill>
                <a:latin typeface="Arial" charset="0"/>
              </a:defRPr>
            </a:lvl2pPr>
            <a:lvl3pPr algn="l" rtl="0" fontAlgn="base">
              <a:spcBef>
                <a:spcPct val="0"/>
              </a:spcBef>
              <a:spcAft>
                <a:spcPct val="0"/>
              </a:spcAft>
              <a:defRPr sz="3200" b="1">
                <a:solidFill>
                  <a:schemeClr val="tx2"/>
                </a:solidFill>
                <a:latin typeface="Arial" charset="0"/>
              </a:defRPr>
            </a:lvl3pPr>
            <a:lvl4pPr algn="l" rtl="0" fontAlgn="base">
              <a:spcBef>
                <a:spcPct val="0"/>
              </a:spcBef>
              <a:spcAft>
                <a:spcPct val="0"/>
              </a:spcAft>
              <a:defRPr sz="3200" b="1">
                <a:solidFill>
                  <a:schemeClr val="tx2"/>
                </a:solidFill>
                <a:latin typeface="Arial" charset="0"/>
              </a:defRPr>
            </a:lvl4pPr>
            <a:lvl5pPr algn="l" rtl="0" fontAlgn="base">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pl-PL" sz="2000" b="1" i="0" u="none" strike="noStrike" kern="0" cap="none" spc="0" normalizeH="0" baseline="0" noProof="0" dirty="0">
                <a:ln>
                  <a:noFill/>
                </a:ln>
                <a:solidFill>
                  <a:srgbClr val="223B58"/>
                </a:solidFill>
                <a:effectLst/>
                <a:uLnTx/>
                <a:uFillTx/>
                <a:latin typeface="Arial" panose="020B0604020202020204" pitchFamily="34" charset="0"/>
                <a:ea typeface="+mj-ea"/>
                <a:cs typeface="Arial" panose="020B0604020202020204" pitchFamily="34" charset="0"/>
              </a:rPr>
              <a:t>Table des Matières</a:t>
            </a:r>
          </a:p>
        </p:txBody>
      </p:sp>
      <p:sp>
        <p:nvSpPr>
          <p:cNvPr id="8" name="Rectangle 7">
            <a:extLst>
              <a:ext uri="{FF2B5EF4-FFF2-40B4-BE49-F238E27FC236}">
                <a16:creationId xmlns:a16="http://schemas.microsoft.com/office/drawing/2014/main" id="{AB559FC4-ABE1-6210-4ADD-32663E4EC217}"/>
              </a:ext>
            </a:extLst>
          </p:cNvPr>
          <p:cNvSpPr>
            <a:spLocks noChangeArrowheads="1"/>
          </p:cNvSpPr>
          <p:nvPr/>
        </p:nvSpPr>
        <p:spPr bwMode="auto">
          <a:xfrm>
            <a:off x="-36512" y="5373216"/>
            <a:ext cx="9144000" cy="506720"/>
          </a:xfrm>
          <a:prstGeom prst="rect">
            <a:avLst/>
          </a:prstGeom>
          <a:solidFill>
            <a:srgbClr val="FFFFFF">
              <a:lumMod val="95000"/>
              <a:alpha val="75000"/>
            </a:srgbClr>
          </a:solidFill>
          <a:ln w="38100">
            <a:noFill/>
            <a:miter lim="800000"/>
            <a:headEnd/>
            <a:tailEnd/>
          </a:ln>
          <a:effec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just" defTabSz="914400" rtl="0" eaLnBrk="0" fontAlgn="auto" latinLnBrk="0" hangingPunct="0">
              <a:lnSpc>
                <a:spcPct val="100000"/>
              </a:lnSpc>
              <a:spcBef>
                <a:spcPts val="0"/>
              </a:spcBef>
              <a:spcAft>
                <a:spcPts val="0"/>
              </a:spcAft>
              <a:buClrTx/>
              <a:buSzTx/>
              <a:buFontTx/>
              <a:buNone/>
              <a:tabLst/>
              <a:defRPr/>
            </a:pPr>
            <a:endParaRPr kumimoji="0" lang="fr-FR" alt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2" name="Text Placeholder 4">
            <a:extLst>
              <a:ext uri="{FF2B5EF4-FFF2-40B4-BE49-F238E27FC236}">
                <a16:creationId xmlns:a16="http://schemas.microsoft.com/office/drawing/2014/main" id="{E10AF916-9DFF-71A9-73B8-5BDFDC0764FA}"/>
              </a:ext>
            </a:extLst>
          </p:cNvPr>
          <p:cNvSpPr txBox="1">
            <a:spLocks/>
          </p:cNvSpPr>
          <p:nvPr/>
        </p:nvSpPr>
        <p:spPr>
          <a:xfrm>
            <a:off x="414010" y="2517294"/>
            <a:ext cx="8082290" cy="3503994"/>
          </a:xfrm>
          <a:prstGeom prst="rect">
            <a:avLst/>
          </a:prstGeom>
        </p:spPr>
        <p:txBody>
          <a:bodyPr/>
          <a:lstStyle>
            <a:lvl1pPr marL="361950" indent="-361950" algn="l" rtl="0" fontAlgn="base">
              <a:spcBef>
                <a:spcPct val="20000"/>
              </a:spcBef>
              <a:spcAft>
                <a:spcPct val="0"/>
              </a:spcAft>
              <a:buFont typeface="Wingdings" pitchFamily="2" charset="2"/>
              <a:buChar char="§"/>
              <a:defRPr sz="2400">
                <a:solidFill>
                  <a:srgbClr val="140256"/>
                </a:solidFill>
                <a:latin typeface="+mn-lt"/>
                <a:ea typeface="+mn-ea"/>
                <a:cs typeface="+mn-cs"/>
              </a:defRPr>
            </a:lvl1pPr>
            <a:lvl2pPr marL="993775" indent="-373063" algn="l" rtl="0" fontAlgn="base">
              <a:spcBef>
                <a:spcPct val="20000"/>
              </a:spcBef>
              <a:spcAft>
                <a:spcPct val="0"/>
              </a:spcAft>
              <a:buChar char="–"/>
              <a:defRPr sz="2200">
                <a:solidFill>
                  <a:srgbClr val="140256"/>
                </a:solidFill>
                <a:latin typeface="+mn-lt"/>
              </a:defRPr>
            </a:lvl2pPr>
            <a:lvl3pPr marL="1401763" indent="-228600" algn="l" rtl="0" fontAlgn="base">
              <a:spcBef>
                <a:spcPct val="20000"/>
              </a:spcBef>
              <a:spcAft>
                <a:spcPct val="0"/>
              </a:spcAft>
              <a:buChar char="•"/>
              <a:defRPr sz="2000">
                <a:solidFill>
                  <a:srgbClr val="140256"/>
                </a:solidFill>
                <a:latin typeface="+mn-lt"/>
              </a:defRPr>
            </a:lvl3pPr>
            <a:lvl4pPr marL="1809750" indent="-228600" algn="l" rtl="0" fontAlgn="base">
              <a:spcBef>
                <a:spcPct val="20000"/>
              </a:spcBef>
              <a:spcAft>
                <a:spcPct val="0"/>
              </a:spcAft>
              <a:buChar char="–"/>
              <a:defRPr>
                <a:solidFill>
                  <a:srgbClr val="140256"/>
                </a:solidFill>
                <a:latin typeface="+mn-lt"/>
              </a:defRPr>
            </a:lvl4pPr>
            <a:lvl5pPr marL="2160588" indent="-171450" algn="l" rtl="0" fontAlgn="base">
              <a:spcBef>
                <a:spcPct val="20000"/>
              </a:spcBef>
              <a:spcAft>
                <a:spcPct val="0"/>
              </a:spcAft>
              <a:buChar char="»"/>
              <a:defRPr>
                <a:solidFill>
                  <a:srgbClr val="140256"/>
                </a:solidFill>
                <a:latin typeface="+mn-lt"/>
              </a:defRPr>
            </a:lvl5pPr>
            <a:lvl6pPr marL="2617788" indent="-171450" algn="l" rtl="0" fontAlgn="base">
              <a:spcBef>
                <a:spcPct val="20000"/>
              </a:spcBef>
              <a:spcAft>
                <a:spcPct val="0"/>
              </a:spcAft>
              <a:buChar char="»"/>
              <a:defRPr>
                <a:solidFill>
                  <a:srgbClr val="002C58"/>
                </a:solidFill>
                <a:latin typeface="+mn-lt"/>
              </a:defRPr>
            </a:lvl6pPr>
            <a:lvl7pPr marL="3074988" indent="-171450" algn="l" rtl="0" fontAlgn="base">
              <a:spcBef>
                <a:spcPct val="20000"/>
              </a:spcBef>
              <a:spcAft>
                <a:spcPct val="0"/>
              </a:spcAft>
              <a:buChar char="»"/>
              <a:defRPr>
                <a:solidFill>
                  <a:srgbClr val="002C58"/>
                </a:solidFill>
                <a:latin typeface="+mn-lt"/>
              </a:defRPr>
            </a:lvl7pPr>
            <a:lvl8pPr marL="3532188" indent="-171450" algn="l" rtl="0" fontAlgn="base">
              <a:spcBef>
                <a:spcPct val="20000"/>
              </a:spcBef>
              <a:spcAft>
                <a:spcPct val="0"/>
              </a:spcAft>
              <a:buChar char="»"/>
              <a:defRPr>
                <a:solidFill>
                  <a:srgbClr val="002C58"/>
                </a:solidFill>
                <a:latin typeface="+mn-lt"/>
              </a:defRPr>
            </a:lvl8pPr>
            <a:lvl9pPr marL="3989388" indent="-171450" algn="l" rtl="0" fontAlgn="base">
              <a:spcBef>
                <a:spcPct val="20000"/>
              </a:spcBef>
              <a:spcAft>
                <a:spcPct val="0"/>
              </a:spcAft>
              <a:buChar char="»"/>
              <a:defRPr>
                <a:solidFill>
                  <a:srgbClr val="002C58"/>
                </a:solidFill>
                <a:latin typeface="+mn-lt"/>
              </a:defRPr>
            </a:lvl9pPr>
          </a:lstStyle>
          <a:p>
            <a:pPr marL="342900" lvl="0" indent="-342900">
              <a:spcBef>
                <a:spcPts val="2400"/>
              </a:spcBef>
              <a:buFont typeface="Wingdings" pitchFamily="2" charset="2"/>
              <a:buAutoNum type="arabicPeriod"/>
              <a:defRPr/>
            </a:pPr>
            <a:r>
              <a:rPr lang="fr-FR" sz="1800" kern="0" dirty="0">
                <a:solidFill>
                  <a:schemeClr val="bg1">
                    <a:lumMod val="50000"/>
                  </a:schemeClr>
                </a:solidFill>
                <a:latin typeface="Arial" panose="020B0604020202020204" pitchFamily="34" charset="0"/>
                <a:cs typeface="Arial" panose="020B0604020202020204" pitchFamily="34" charset="0"/>
              </a:rPr>
              <a:t>La Sûreté de Fonctionnement des Réseaux Interconnectés</a:t>
            </a:r>
            <a:endParaRPr kumimoji="0" lang="fr-FR" sz="1800" i="0" u="none" strike="noStrike" kern="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endParaRPr>
          </a:p>
          <a:p>
            <a:pPr marL="342900" lvl="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Enjeux de l’Ouverture des Marchés Régionaux de l’Électricité</a:t>
            </a:r>
          </a:p>
          <a:p>
            <a:pPr marL="34290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Aléas pouvant affecter le Système Électrique</a:t>
            </a:r>
          </a:p>
          <a:p>
            <a:pPr marL="342900" lvl="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Les Lignes de Défense du Système Électrique</a:t>
            </a:r>
          </a:p>
          <a:p>
            <a:pPr marL="342900" lvl="0" indent="-342900">
              <a:spcBef>
                <a:spcPts val="2400"/>
              </a:spcBef>
              <a:buFont typeface="Wingdings" pitchFamily="2" charset="2"/>
              <a:buAutoNum type="arabicPeriod" startAt="2"/>
              <a:defRPr/>
            </a:pPr>
            <a:r>
              <a:rPr lang="fr-FR" sz="1800" kern="0" dirty="0">
                <a:solidFill>
                  <a:schemeClr val="bg1">
                    <a:lumMod val="50000"/>
                  </a:schemeClr>
                </a:solidFill>
                <a:latin typeface="Arial" panose="020B0604020202020204" pitchFamily="34" charset="0"/>
                <a:cs typeface="Arial" panose="020B0604020202020204" pitchFamily="34" charset="0"/>
              </a:rPr>
              <a:t>Modes Opératoires de Protection du Système Électrique</a:t>
            </a:r>
          </a:p>
          <a:p>
            <a:pPr marL="342900" lvl="0" indent="-342900">
              <a:spcBef>
                <a:spcPts val="2400"/>
              </a:spcBef>
              <a:buFont typeface="Wingdings" pitchFamily="2" charset="2"/>
              <a:buAutoNum type="arabicPeriod" startAt="2"/>
              <a:defRPr/>
            </a:pPr>
            <a:r>
              <a:rPr lang="fr-FR" sz="1800" b="1" kern="0" dirty="0">
                <a:solidFill>
                  <a:srgbClr val="223B58"/>
                </a:solidFill>
                <a:latin typeface="Arial" panose="020B0604020202020204" pitchFamily="34" charset="0"/>
                <a:cs typeface="Arial" panose="020B0604020202020204" pitchFamily="34" charset="0"/>
              </a:rPr>
              <a:t>Les Codes de Réseaux de Transport</a:t>
            </a:r>
          </a:p>
        </p:txBody>
      </p:sp>
    </p:spTree>
    <p:extLst>
      <p:ext uri="{BB962C8B-B14F-4D97-AF65-F5344CB8AC3E}">
        <p14:creationId xmlns:p14="http://schemas.microsoft.com/office/powerpoint/2010/main" val="23062266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E595A4C-9E8C-8ACB-4A1E-66170D068B01}"/>
              </a:ext>
            </a:extLst>
          </p:cNvPr>
          <p:cNvSpPr txBox="1"/>
          <p:nvPr/>
        </p:nvSpPr>
        <p:spPr>
          <a:xfrm>
            <a:off x="1007096" y="876454"/>
            <a:ext cx="8136904" cy="369332"/>
          </a:xfrm>
          <a:prstGeom prst="rect">
            <a:avLst/>
          </a:prstGeom>
          <a:noFill/>
        </p:spPr>
        <p:txBody>
          <a:bodyPr wrap="square" rtlCol="0">
            <a:spAutoFit/>
          </a:bodyPr>
          <a:lstStyle/>
          <a:p>
            <a:pPr lvl="0" algn="ctr">
              <a:spcBef>
                <a:spcPts val="2400"/>
              </a:spcBef>
              <a:defRPr/>
            </a:pPr>
            <a:r>
              <a:rPr lang="fr-FR" b="1" kern="0" dirty="0">
                <a:solidFill>
                  <a:srgbClr val="223B58"/>
                </a:solidFill>
                <a:latin typeface="Arial" panose="020B0604020202020204" pitchFamily="34" charset="0"/>
                <a:cs typeface="Arial" panose="020B0604020202020204" pitchFamily="34" charset="0"/>
              </a:rPr>
              <a:t>Les Codes de Réseaux Transport</a:t>
            </a:r>
          </a:p>
        </p:txBody>
      </p:sp>
      <p:sp>
        <p:nvSpPr>
          <p:cNvPr id="8" name="object 4"/>
          <p:cNvSpPr txBox="1"/>
          <p:nvPr/>
        </p:nvSpPr>
        <p:spPr>
          <a:xfrm>
            <a:off x="611560" y="1484784"/>
            <a:ext cx="8424936" cy="5044971"/>
          </a:xfrm>
          <a:prstGeom prst="rect">
            <a:avLst/>
          </a:prstGeom>
        </p:spPr>
        <p:txBody>
          <a:bodyPr vert="horz" wrap="square" lIns="0" tIns="12700" rIns="0" bIns="0" rtlCol="0">
            <a:spAutoFit/>
          </a:bodyPr>
          <a:lstStyle/>
          <a:p>
            <a:pPr marL="361950" marR="5080" indent="-361950" algn="just">
              <a:lnSpc>
                <a:spcPct val="110000"/>
              </a:lnSpc>
              <a:spcBef>
                <a:spcPts val="600"/>
              </a:spcBef>
              <a:buFont typeface="Wingdings" panose="05000000000000000000" pitchFamily="2" charset="2"/>
              <a:buChar char="q"/>
            </a:pPr>
            <a:r>
              <a:rPr lang="fr-FR" spc="-80" dirty="0">
                <a:solidFill>
                  <a:srgbClr val="223B58"/>
                </a:solidFill>
                <a:latin typeface="Arial" panose="020B0604020202020204" pitchFamily="34" charset="0"/>
                <a:cs typeface="Arial" panose="020B0604020202020204" pitchFamily="34" charset="0"/>
              </a:rPr>
              <a:t>Les prescriptions techniques formulées précédemment doivent être reprises sous forme d’exigences réglementaires dans les Codes de Réseaux de Transport de chaque GRT composant la Zone interconnectée synchrone d’une région telle que l’ Afrique de l’Ouest par exemple ainsi que dans le Code de Réseaux de Transport Régional constituant un ensemble homogène, coordonnés et cohérent. </a:t>
            </a:r>
          </a:p>
          <a:p>
            <a:pPr marL="361950" marR="5080" indent="-361950" algn="just">
              <a:lnSpc>
                <a:spcPct val="110000"/>
              </a:lnSpc>
              <a:spcBef>
                <a:spcPts val="600"/>
              </a:spcBef>
              <a:buFont typeface="Wingdings" panose="05000000000000000000" pitchFamily="2" charset="2"/>
              <a:buChar char="q"/>
            </a:pPr>
            <a:r>
              <a:rPr lang="fr-FR" spc="-80" dirty="0">
                <a:solidFill>
                  <a:srgbClr val="223B58"/>
                </a:solidFill>
                <a:latin typeface="Arial" panose="020B0604020202020204" pitchFamily="34" charset="0"/>
                <a:cs typeface="Arial" panose="020B0604020202020204" pitchFamily="34" charset="0"/>
              </a:rPr>
              <a:t>Ces exigences réglementaires doivent être intégrées dans les Codes élémentaires notamment pour l’élaboration des Codes suivants :</a:t>
            </a:r>
          </a:p>
          <a:p>
            <a:pPr marL="892175" marR="5080" indent="-360363" algn="just">
              <a:lnSpc>
                <a:spcPct val="110000"/>
              </a:lnSpc>
              <a:spcBef>
                <a:spcPts val="600"/>
              </a:spcBef>
              <a:buFont typeface="Courier New" panose="02070309020205020404" pitchFamily="49" charset="0"/>
              <a:buChar char="o"/>
            </a:pPr>
            <a:r>
              <a:rPr lang="fr-FR" spc="-80" dirty="0">
                <a:solidFill>
                  <a:srgbClr val="223B58"/>
                </a:solidFill>
                <a:latin typeface="Arial" panose="020B0604020202020204" pitchFamily="34" charset="0"/>
                <a:cs typeface="Arial" panose="020B0604020202020204" pitchFamily="34" charset="0"/>
              </a:rPr>
              <a:t>Plan de Défense du Réseau,</a:t>
            </a:r>
          </a:p>
          <a:p>
            <a:pPr marL="892175" marR="5080" indent="-360363" algn="just">
              <a:lnSpc>
                <a:spcPct val="110000"/>
              </a:lnSpc>
              <a:spcBef>
                <a:spcPts val="600"/>
              </a:spcBef>
              <a:buFont typeface="Courier New" panose="02070309020205020404" pitchFamily="49" charset="0"/>
              <a:buChar char="o"/>
            </a:pPr>
            <a:r>
              <a:rPr lang="fr-FR" spc="-80" dirty="0">
                <a:solidFill>
                  <a:srgbClr val="223B58"/>
                </a:solidFill>
                <a:latin typeface="Arial" panose="020B0604020202020204" pitchFamily="34" charset="0"/>
                <a:cs typeface="Arial" panose="020B0604020202020204" pitchFamily="34" charset="0"/>
              </a:rPr>
              <a:t>Plan de Reconstruction du Réseau,</a:t>
            </a:r>
          </a:p>
          <a:p>
            <a:pPr marL="892175" marR="5080" indent="-360363" algn="just">
              <a:lnSpc>
                <a:spcPct val="110000"/>
              </a:lnSpc>
              <a:spcBef>
                <a:spcPts val="600"/>
              </a:spcBef>
              <a:buFont typeface="Courier New" panose="02070309020205020404" pitchFamily="49" charset="0"/>
              <a:buChar char="o"/>
            </a:pPr>
            <a:r>
              <a:rPr lang="fr-FR" spc="-80" dirty="0">
                <a:solidFill>
                  <a:srgbClr val="223B58"/>
                </a:solidFill>
                <a:latin typeface="Arial" panose="020B0604020202020204" pitchFamily="34" charset="0"/>
                <a:cs typeface="Arial" panose="020B0604020202020204" pitchFamily="34" charset="0"/>
              </a:rPr>
              <a:t>Interaction avec les Marchés,</a:t>
            </a:r>
          </a:p>
          <a:p>
            <a:pPr marL="892175" marR="5080" indent="-360363" algn="just">
              <a:lnSpc>
                <a:spcPct val="110000"/>
              </a:lnSpc>
              <a:spcBef>
                <a:spcPts val="600"/>
              </a:spcBef>
              <a:buFont typeface="Courier New" panose="02070309020205020404" pitchFamily="49" charset="0"/>
              <a:buChar char="o"/>
            </a:pPr>
            <a:r>
              <a:rPr lang="fr-FR" spc="-80" dirty="0">
                <a:solidFill>
                  <a:srgbClr val="223B58"/>
                </a:solidFill>
                <a:latin typeface="Arial" panose="020B0604020202020204" pitchFamily="34" charset="0"/>
                <a:cs typeface="Arial" panose="020B0604020202020204" pitchFamily="34" charset="0"/>
              </a:rPr>
              <a:t>Autres Codes en lien avec la Sureté de Fonctionnement des Systèmes </a:t>
            </a:r>
            <a:r>
              <a:rPr lang="fr-FR" spc="-80">
                <a:solidFill>
                  <a:srgbClr val="223B58"/>
                </a:solidFill>
                <a:latin typeface="Arial" panose="020B0604020202020204" pitchFamily="34" charset="0"/>
                <a:cs typeface="Arial" panose="020B0604020202020204" pitchFamily="34" charset="0"/>
              </a:rPr>
              <a:t>électriques interconnectés.</a:t>
            </a:r>
            <a:endParaRPr lang="fr-FR" spc="-80" dirty="0">
              <a:solidFill>
                <a:srgbClr val="223B58"/>
              </a:solidFill>
              <a:latin typeface="Arial" panose="020B0604020202020204" pitchFamily="34" charset="0"/>
              <a:cs typeface="Arial" panose="020B0604020202020204" pitchFamily="34" charset="0"/>
            </a:endParaRPr>
          </a:p>
          <a:p>
            <a:pPr marL="298450" marR="5080" indent="-285750" algn="just">
              <a:lnSpc>
                <a:spcPct val="110000"/>
              </a:lnSpc>
              <a:spcBef>
                <a:spcPts val="600"/>
              </a:spcBef>
              <a:buFont typeface="Wingdings" panose="05000000000000000000" pitchFamily="2" charset="2"/>
              <a:buChar char="q"/>
            </a:pPr>
            <a:r>
              <a:rPr lang="fr-FR" spc="-80" dirty="0">
                <a:solidFill>
                  <a:srgbClr val="223B58"/>
                </a:solidFill>
                <a:latin typeface="Arial" panose="020B0604020202020204" pitchFamily="34" charset="0"/>
                <a:cs typeface="Arial" panose="020B0604020202020204" pitchFamily="34" charset="0"/>
              </a:rPr>
              <a:t> Les Régulateurs nationaux et régionaux sont partie prenant du processus de développement des Codes de Réseaux car ils sont les garants de leur prise en compte par l’ensemble des Acteurs du Marché de l’Électricité qu’il soit national ou régional.</a:t>
            </a:r>
          </a:p>
        </p:txBody>
      </p:sp>
    </p:spTree>
    <p:extLst>
      <p:ext uri="{BB962C8B-B14F-4D97-AF65-F5344CB8AC3E}">
        <p14:creationId xmlns:p14="http://schemas.microsoft.com/office/powerpoint/2010/main" val="494052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3DBCFD0C-C473-D214-10FA-FC99F280021A}"/>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2933700" y="3082776"/>
            <a:ext cx="3217863" cy="193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a:extLst>
              <a:ext uri="{FF2B5EF4-FFF2-40B4-BE49-F238E27FC236}">
                <a16:creationId xmlns:a16="http://schemas.microsoft.com/office/drawing/2014/main" id="{4892B8AB-CC33-F5C6-5ED4-D43AA86A0BAA}"/>
              </a:ext>
            </a:extLst>
          </p:cNvPr>
          <p:cNvSpPr txBox="1"/>
          <p:nvPr/>
        </p:nvSpPr>
        <p:spPr>
          <a:xfrm>
            <a:off x="1403648" y="2060848"/>
            <a:ext cx="6408712" cy="400110"/>
          </a:xfrm>
          <a:prstGeom prst="rect">
            <a:avLst/>
          </a:prstGeom>
          <a:noFill/>
        </p:spPr>
        <p:txBody>
          <a:bodyPr wrap="square" rtlCol="0">
            <a:spAutoFit/>
          </a:bodyPr>
          <a:lstStyle/>
          <a:p>
            <a:pPr algn="ctr"/>
            <a:r>
              <a:rPr lang="fr-FR" sz="2000" b="1" dirty="0">
                <a:solidFill>
                  <a:srgbClr val="0070C0"/>
                </a:solidFill>
              </a:rPr>
              <a:t>Merci pour votre attention</a:t>
            </a:r>
          </a:p>
        </p:txBody>
      </p:sp>
    </p:spTree>
    <p:extLst>
      <p:ext uri="{BB962C8B-B14F-4D97-AF65-F5344CB8AC3E}">
        <p14:creationId xmlns:p14="http://schemas.microsoft.com/office/powerpoint/2010/main" val="3365780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150" name="ZoneTexte 149">
            <a:extLst>
              <a:ext uri="{FF2B5EF4-FFF2-40B4-BE49-F238E27FC236}">
                <a16:creationId xmlns:a16="http://schemas.microsoft.com/office/drawing/2014/main" id="{DB7C5B0C-828D-487B-6C4C-7A75F89ABDAD}"/>
              </a:ext>
            </a:extLst>
          </p:cNvPr>
          <p:cNvSpPr txBox="1"/>
          <p:nvPr/>
        </p:nvSpPr>
        <p:spPr>
          <a:xfrm>
            <a:off x="755576" y="1818127"/>
            <a:ext cx="7128792" cy="646331"/>
          </a:xfrm>
          <a:prstGeom prst="rect">
            <a:avLst/>
          </a:prstGeom>
          <a:noFill/>
        </p:spPr>
        <p:txBody>
          <a:bodyPr wrap="square" rtlCol="0">
            <a:spAutoFit/>
          </a:bodyPr>
          <a:lstStyle/>
          <a:p>
            <a:r>
              <a:rPr lang="fr-FR" b="1" dirty="0"/>
              <a:t>Années 2000 - Intégration des systèmes électriques nationaux fragmentés en Afrique de l’Ouest</a:t>
            </a:r>
            <a:endParaRPr lang="fr-BE" b="1" dirty="0"/>
          </a:p>
        </p:txBody>
      </p:sp>
      <p:pic>
        <p:nvPicPr>
          <p:cNvPr id="140" name="Picture 3"/>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00225" y="4784375"/>
            <a:ext cx="3151695" cy="1884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3" name="Groupe 152"/>
          <p:cNvGrpSpPr/>
          <p:nvPr/>
        </p:nvGrpSpPr>
        <p:grpSpPr>
          <a:xfrm>
            <a:off x="2699792" y="2539786"/>
            <a:ext cx="5979588" cy="2693268"/>
            <a:chOff x="-543492" y="1671836"/>
            <a:chExt cx="5979588" cy="2693268"/>
          </a:xfrm>
        </p:grpSpPr>
        <p:grpSp>
          <p:nvGrpSpPr>
            <p:cNvPr id="154" name="Groupe 153"/>
            <p:cNvGrpSpPr/>
            <p:nvPr/>
          </p:nvGrpSpPr>
          <p:grpSpPr>
            <a:xfrm>
              <a:off x="3118973" y="3519065"/>
              <a:ext cx="732947" cy="846039"/>
              <a:chOff x="5168192" y="5282406"/>
              <a:chExt cx="732947" cy="846039"/>
            </a:xfrm>
          </p:grpSpPr>
          <p:sp>
            <p:nvSpPr>
              <p:cNvPr id="194" name="Freeform 17"/>
              <p:cNvSpPr>
                <a:spLocks/>
              </p:cNvSpPr>
              <p:nvPr/>
            </p:nvSpPr>
            <p:spPr bwMode="auto">
              <a:xfrm>
                <a:off x="5334001" y="5282406"/>
                <a:ext cx="237380" cy="558007"/>
              </a:xfrm>
              <a:custGeom>
                <a:avLst/>
                <a:gdLst>
                  <a:gd name="T0" fmla="*/ 15 w 251"/>
                  <a:gd name="T1" fmla="*/ 0 h 703"/>
                  <a:gd name="T2" fmla="*/ 78 w 251"/>
                  <a:gd name="T3" fmla="*/ 11 h 703"/>
                  <a:gd name="T4" fmla="*/ 117 w 251"/>
                  <a:gd name="T5" fmla="*/ 21 h 703"/>
                  <a:gd name="T6" fmla="*/ 135 w 251"/>
                  <a:gd name="T7" fmla="*/ 23 h 703"/>
                  <a:gd name="T8" fmla="*/ 132 w 251"/>
                  <a:gd name="T9" fmla="*/ 50 h 703"/>
                  <a:gd name="T10" fmla="*/ 123 w 251"/>
                  <a:gd name="T11" fmla="*/ 88 h 703"/>
                  <a:gd name="T12" fmla="*/ 134 w 251"/>
                  <a:gd name="T13" fmla="*/ 113 h 703"/>
                  <a:gd name="T14" fmla="*/ 163 w 251"/>
                  <a:gd name="T15" fmla="*/ 132 h 703"/>
                  <a:gd name="T16" fmla="*/ 189 w 251"/>
                  <a:gd name="T17" fmla="*/ 153 h 703"/>
                  <a:gd name="T18" fmla="*/ 200 w 251"/>
                  <a:gd name="T19" fmla="*/ 196 h 703"/>
                  <a:gd name="T20" fmla="*/ 227 w 251"/>
                  <a:gd name="T21" fmla="*/ 279 h 703"/>
                  <a:gd name="T22" fmla="*/ 227 w 251"/>
                  <a:gd name="T23" fmla="*/ 316 h 703"/>
                  <a:gd name="T24" fmla="*/ 229 w 251"/>
                  <a:gd name="T25" fmla="*/ 350 h 703"/>
                  <a:gd name="T26" fmla="*/ 229 w 251"/>
                  <a:gd name="T27" fmla="*/ 403 h 703"/>
                  <a:gd name="T28" fmla="*/ 237 w 251"/>
                  <a:gd name="T29" fmla="*/ 466 h 703"/>
                  <a:gd name="T30" fmla="*/ 239 w 251"/>
                  <a:gd name="T31" fmla="*/ 499 h 703"/>
                  <a:gd name="T32" fmla="*/ 238 w 251"/>
                  <a:gd name="T33" fmla="*/ 552 h 703"/>
                  <a:gd name="T34" fmla="*/ 227 w 251"/>
                  <a:gd name="T35" fmla="*/ 596 h 703"/>
                  <a:gd name="T36" fmla="*/ 244 w 251"/>
                  <a:gd name="T37" fmla="*/ 664 h 703"/>
                  <a:gd name="T38" fmla="*/ 251 w 251"/>
                  <a:gd name="T39" fmla="*/ 677 h 703"/>
                  <a:gd name="T40" fmla="*/ 223 w 251"/>
                  <a:gd name="T41" fmla="*/ 679 h 703"/>
                  <a:gd name="T42" fmla="*/ 193 w 251"/>
                  <a:gd name="T43" fmla="*/ 686 h 703"/>
                  <a:gd name="T44" fmla="*/ 170 w 251"/>
                  <a:gd name="T45" fmla="*/ 700 h 703"/>
                  <a:gd name="T46" fmla="*/ 169 w 251"/>
                  <a:gd name="T47" fmla="*/ 703 h 703"/>
                  <a:gd name="T48" fmla="*/ 122 w 251"/>
                  <a:gd name="T49" fmla="*/ 665 h 703"/>
                  <a:gd name="T50" fmla="*/ 92 w 251"/>
                  <a:gd name="T51" fmla="*/ 628 h 703"/>
                  <a:gd name="T52" fmla="*/ 81 w 251"/>
                  <a:gd name="T53" fmla="*/ 598 h 703"/>
                  <a:gd name="T54" fmla="*/ 80 w 251"/>
                  <a:gd name="T55" fmla="*/ 563 h 703"/>
                  <a:gd name="T56" fmla="*/ 81 w 251"/>
                  <a:gd name="T57" fmla="*/ 517 h 703"/>
                  <a:gd name="T58" fmla="*/ 80 w 251"/>
                  <a:gd name="T59" fmla="*/ 435 h 703"/>
                  <a:gd name="T60" fmla="*/ 91 w 251"/>
                  <a:gd name="T61" fmla="*/ 411 h 703"/>
                  <a:gd name="T62" fmla="*/ 109 w 251"/>
                  <a:gd name="T63" fmla="*/ 395 h 703"/>
                  <a:gd name="T64" fmla="*/ 106 w 251"/>
                  <a:gd name="T65" fmla="*/ 386 h 703"/>
                  <a:gd name="T66" fmla="*/ 75 w 251"/>
                  <a:gd name="T67" fmla="*/ 336 h 703"/>
                  <a:gd name="T68" fmla="*/ 64 w 251"/>
                  <a:gd name="T69" fmla="*/ 299 h 703"/>
                  <a:gd name="T70" fmla="*/ 47 w 251"/>
                  <a:gd name="T71" fmla="*/ 228 h 703"/>
                  <a:gd name="T72" fmla="*/ 46 w 251"/>
                  <a:gd name="T73" fmla="*/ 202 h 703"/>
                  <a:gd name="T74" fmla="*/ 58 w 251"/>
                  <a:gd name="T75" fmla="*/ 157 h 703"/>
                  <a:gd name="T76" fmla="*/ 42 w 251"/>
                  <a:gd name="T77" fmla="*/ 129 h 703"/>
                  <a:gd name="T78" fmla="*/ 3 w 251"/>
                  <a:gd name="T79" fmla="*/ 70 h 703"/>
                  <a:gd name="T80" fmla="*/ 0 w 251"/>
                  <a:gd name="T81" fmla="*/ 54 h 703"/>
                  <a:gd name="T82" fmla="*/ 15 w 251"/>
                  <a:gd name="T83" fmla="*/ 0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1" h="703">
                    <a:moveTo>
                      <a:pt x="15" y="0"/>
                    </a:moveTo>
                    <a:lnTo>
                      <a:pt x="78" y="11"/>
                    </a:lnTo>
                    <a:lnTo>
                      <a:pt x="117" y="21"/>
                    </a:lnTo>
                    <a:lnTo>
                      <a:pt x="135" y="23"/>
                    </a:lnTo>
                    <a:lnTo>
                      <a:pt x="132" y="50"/>
                    </a:lnTo>
                    <a:lnTo>
                      <a:pt x="123" y="88"/>
                    </a:lnTo>
                    <a:lnTo>
                      <a:pt x="134" y="113"/>
                    </a:lnTo>
                    <a:lnTo>
                      <a:pt x="163" y="132"/>
                    </a:lnTo>
                    <a:lnTo>
                      <a:pt x="189" y="153"/>
                    </a:lnTo>
                    <a:lnTo>
                      <a:pt x="200" y="196"/>
                    </a:lnTo>
                    <a:lnTo>
                      <a:pt x="227" y="279"/>
                    </a:lnTo>
                    <a:lnTo>
                      <a:pt x="227" y="316"/>
                    </a:lnTo>
                    <a:lnTo>
                      <a:pt x="229" y="350"/>
                    </a:lnTo>
                    <a:lnTo>
                      <a:pt x="229" y="403"/>
                    </a:lnTo>
                    <a:lnTo>
                      <a:pt x="237" y="466"/>
                    </a:lnTo>
                    <a:lnTo>
                      <a:pt x="239" y="499"/>
                    </a:lnTo>
                    <a:lnTo>
                      <a:pt x="238" y="552"/>
                    </a:lnTo>
                    <a:lnTo>
                      <a:pt x="227" y="596"/>
                    </a:lnTo>
                    <a:lnTo>
                      <a:pt x="244" y="664"/>
                    </a:lnTo>
                    <a:lnTo>
                      <a:pt x="251" y="677"/>
                    </a:lnTo>
                    <a:lnTo>
                      <a:pt x="223" y="679"/>
                    </a:lnTo>
                    <a:lnTo>
                      <a:pt x="193" y="686"/>
                    </a:lnTo>
                    <a:lnTo>
                      <a:pt x="170" y="700"/>
                    </a:lnTo>
                    <a:lnTo>
                      <a:pt x="169" y="703"/>
                    </a:lnTo>
                    <a:lnTo>
                      <a:pt x="122" y="665"/>
                    </a:lnTo>
                    <a:lnTo>
                      <a:pt x="92" y="628"/>
                    </a:lnTo>
                    <a:lnTo>
                      <a:pt x="81" y="598"/>
                    </a:lnTo>
                    <a:lnTo>
                      <a:pt x="80" y="563"/>
                    </a:lnTo>
                    <a:lnTo>
                      <a:pt x="81" y="517"/>
                    </a:lnTo>
                    <a:lnTo>
                      <a:pt x="80" y="435"/>
                    </a:lnTo>
                    <a:lnTo>
                      <a:pt x="91" y="411"/>
                    </a:lnTo>
                    <a:lnTo>
                      <a:pt x="109" y="395"/>
                    </a:lnTo>
                    <a:lnTo>
                      <a:pt x="106" y="386"/>
                    </a:lnTo>
                    <a:lnTo>
                      <a:pt x="75" y="336"/>
                    </a:lnTo>
                    <a:lnTo>
                      <a:pt x="64" y="299"/>
                    </a:lnTo>
                    <a:lnTo>
                      <a:pt x="47" y="228"/>
                    </a:lnTo>
                    <a:lnTo>
                      <a:pt x="46" y="202"/>
                    </a:lnTo>
                    <a:lnTo>
                      <a:pt x="58" y="157"/>
                    </a:lnTo>
                    <a:lnTo>
                      <a:pt x="42" y="129"/>
                    </a:lnTo>
                    <a:lnTo>
                      <a:pt x="3" y="70"/>
                    </a:lnTo>
                    <a:lnTo>
                      <a:pt x="0" y="54"/>
                    </a:lnTo>
                    <a:lnTo>
                      <a:pt x="15" y="0"/>
                    </a:lnTo>
                    <a:close/>
                  </a:path>
                </a:pathLst>
              </a:custGeom>
              <a:solidFill>
                <a:srgbClr val="FFFFCC"/>
              </a:solidFill>
              <a:ln w="1651">
                <a:solidFill>
                  <a:srgbClr val="808080"/>
                </a:solidFill>
                <a:prstDash val="solid"/>
                <a:round/>
                <a:headEnd/>
                <a:tailEnd/>
              </a:ln>
            </p:spPr>
            <p:txBody>
              <a:bodyPr/>
              <a:lstStyle/>
              <a:p>
                <a:pPr algn="ctr"/>
                <a:endParaRPr lang="fr-FR" sz="1200" dirty="0"/>
              </a:p>
            </p:txBody>
          </p:sp>
          <p:sp>
            <p:nvSpPr>
              <p:cNvPr id="195" name="Text Box 21"/>
              <p:cNvSpPr txBox="1">
                <a:spLocks noChangeAspect="1" noChangeArrowheads="1"/>
              </p:cNvSpPr>
              <p:nvPr/>
            </p:nvSpPr>
            <p:spPr bwMode="auto">
              <a:xfrm>
                <a:off x="5168192" y="5851446"/>
                <a:ext cx="7329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TOGO</a:t>
                </a:r>
              </a:p>
            </p:txBody>
          </p:sp>
        </p:grpSp>
        <p:grpSp>
          <p:nvGrpSpPr>
            <p:cNvPr id="155" name="Groupe 154"/>
            <p:cNvGrpSpPr/>
            <p:nvPr/>
          </p:nvGrpSpPr>
          <p:grpSpPr>
            <a:xfrm>
              <a:off x="2624462" y="3501008"/>
              <a:ext cx="939426" cy="717550"/>
              <a:chOff x="4067944" y="5416550"/>
              <a:chExt cx="939426" cy="717550"/>
            </a:xfrm>
          </p:grpSpPr>
          <p:sp>
            <p:nvSpPr>
              <p:cNvPr id="192" name="Freeform 8"/>
              <p:cNvSpPr>
                <a:spLocks/>
              </p:cNvSpPr>
              <p:nvPr/>
            </p:nvSpPr>
            <p:spPr bwMode="auto">
              <a:xfrm>
                <a:off x="4257675" y="5416550"/>
                <a:ext cx="573117" cy="717550"/>
              </a:xfrm>
              <a:custGeom>
                <a:avLst/>
                <a:gdLst>
                  <a:gd name="T0" fmla="*/ 49 w 606"/>
                  <a:gd name="T1" fmla="*/ 221 h 904"/>
                  <a:gd name="T2" fmla="*/ 61 w 606"/>
                  <a:gd name="T3" fmla="*/ 210 h 904"/>
                  <a:gd name="T4" fmla="*/ 60 w 606"/>
                  <a:gd name="T5" fmla="*/ 184 h 904"/>
                  <a:gd name="T6" fmla="*/ 43 w 606"/>
                  <a:gd name="T7" fmla="*/ 61 h 904"/>
                  <a:gd name="T8" fmla="*/ 51 w 606"/>
                  <a:gd name="T9" fmla="*/ 39 h 904"/>
                  <a:gd name="T10" fmla="*/ 68 w 606"/>
                  <a:gd name="T11" fmla="*/ 29 h 904"/>
                  <a:gd name="T12" fmla="*/ 201 w 606"/>
                  <a:gd name="T13" fmla="*/ 27 h 904"/>
                  <a:gd name="T14" fmla="*/ 254 w 606"/>
                  <a:gd name="T15" fmla="*/ 29 h 904"/>
                  <a:gd name="T16" fmla="*/ 345 w 606"/>
                  <a:gd name="T17" fmla="*/ 30 h 904"/>
                  <a:gd name="T18" fmla="*/ 406 w 606"/>
                  <a:gd name="T19" fmla="*/ 0 h 904"/>
                  <a:gd name="T20" fmla="*/ 415 w 606"/>
                  <a:gd name="T21" fmla="*/ 2 h 904"/>
                  <a:gd name="T22" fmla="*/ 452 w 606"/>
                  <a:gd name="T23" fmla="*/ 10 h 904"/>
                  <a:gd name="T24" fmla="*/ 437 w 606"/>
                  <a:gd name="T25" fmla="*/ 64 h 904"/>
                  <a:gd name="T26" fmla="*/ 440 w 606"/>
                  <a:gd name="T27" fmla="*/ 80 h 904"/>
                  <a:gd name="T28" fmla="*/ 479 w 606"/>
                  <a:gd name="T29" fmla="*/ 139 h 904"/>
                  <a:gd name="T30" fmla="*/ 495 w 606"/>
                  <a:gd name="T31" fmla="*/ 167 h 904"/>
                  <a:gd name="T32" fmla="*/ 483 w 606"/>
                  <a:gd name="T33" fmla="*/ 212 h 904"/>
                  <a:gd name="T34" fmla="*/ 484 w 606"/>
                  <a:gd name="T35" fmla="*/ 238 h 904"/>
                  <a:gd name="T36" fmla="*/ 501 w 606"/>
                  <a:gd name="T37" fmla="*/ 309 h 904"/>
                  <a:gd name="T38" fmla="*/ 512 w 606"/>
                  <a:gd name="T39" fmla="*/ 346 h 904"/>
                  <a:gd name="T40" fmla="*/ 543 w 606"/>
                  <a:gd name="T41" fmla="*/ 396 h 904"/>
                  <a:gd name="T42" fmla="*/ 546 w 606"/>
                  <a:gd name="T43" fmla="*/ 405 h 904"/>
                  <a:gd name="T44" fmla="*/ 528 w 606"/>
                  <a:gd name="T45" fmla="*/ 421 h 904"/>
                  <a:gd name="T46" fmla="*/ 517 w 606"/>
                  <a:gd name="T47" fmla="*/ 445 h 904"/>
                  <a:gd name="T48" fmla="*/ 518 w 606"/>
                  <a:gd name="T49" fmla="*/ 527 h 904"/>
                  <a:gd name="T50" fmla="*/ 517 w 606"/>
                  <a:gd name="T51" fmla="*/ 573 h 904"/>
                  <a:gd name="T52" fmla="*/ 518 w 606"/>
                  <a:gd name="T53" fmla="*/ 608 h 904"/>
                  <a:gd name="T54" fmla="*/ 529 w 606"/>
                  <a:gd name="T55" fmla="*/ 638 h 904"/>
                  <a:gd name="T56" fmla="*/ 559 w 606"/>
                  <a:gd name="T57" fmla="*/ 675 h 904"/>
                  <a:gd name="T58" fmla="*/ 606 w 606"/>
                  <a:gd name="T59" fmla="*/ 713 h 904"/>
                  <a:gd name="T60" fmla="*/ 575 w 606"/>
                  <a:gd name="T61" fmla="*/ 756 h 904"/>
                  <a:gd name="T62" fmla="*/ 555 w 606"/>
                  <a:gd name="T63" fmla="*/ 762 h 904"/>
                  <a:gd name="T64" fmla="*/ 519 w 606"/>
                  <a:gd name="T65" fmla="*/ 761 h 904"/>
                  <a:gd name="T66" fmla="*/ 456 w 606"/>
                  <a:gd name="T67" fmla="*/ 770 h 904"/>
                  <a:gd name="T68" fmla="*/ 427 w 606"/>
                  <a:gd name="T69" fmla="*/ 781 h 904"/>
                  <a:gd name="T70" fmla="*/ 415 w 606"/>
                  <a:gd name="T71" fmla="*/ 788 h 904"/>
                  <a:gd name="T72" fmla="*/ 359 w 606"/>
                  <a:gd name="T73" fmla="*/ 818 h 904"/>
                  <a:gd name="T74" fmla="*/ 280 w 606"/>
                  <a:gd name="T75" fmla="*/ 843 h 904"/>
                  <a:gd name="T76" fmla="*/ 221 w 606"/>
                  <a:gd name="T77" fmla="*/ 868 h 904"/>
                  <a:gd name="T78" fmla="*/ 161 w 606"/>
                  <a:gd name="T79" fmla="*/ 904 h 904"/>
                  <a:gd name="T80" fmla="*/ 125 w 606"/>
                  <a:gd name="T81" fmla="*/ 883 h 904"/>
                  <a:gd name="T82" fmla="*/ 66 w 606"/>
                  <a:gd name="T83" fmla="*/ 856 h 904"/>
                  <a:gd name="T84" fmla="*/ 62 w 606"/>
                  <a:gd name="T85" fmla="*/ 849 h 904"/>
                  <a:gd name="T86" fmla="*/ 58 w 606"/>
                  <a:gd name="T87" fmla="*/ 802 h 904"/>
                  <a:gd name="T88" fmla="*/ 22 w 606"/>
                  <a:gd name="T89" fmla="*/ 730 h 904"/>
                  <a:gd name="T90" fmla="*/ 7 w 606"/>
                  <a:gd name="T91" fmla="*/ 682 h 904"/>
                  <a:gd name="T92" fmla="*/ 0 w 606"/>
                  <a:gd name="T93" fmla="*/ 637 h 904"/>
                  <a:gd name="T94" fmla="*/ 20 w 606"/>
                  <a:gd name="T95" fmla="*/ 574 h 904"/>
                  <a:gd name="T96" fmla="*/ 47 w 606"/>
                  <a:gd name="T97" fmla="*/ 494 h 904"/>
                  <a:gd name="T98" fmla="*/ 80 w 606"/>
                  <a:gd name="T99" fmla="*/ 440 h 904"/>
                  <a:gd name="T100" fmla="*/ 93 w 606"/>
                  <a:gd name="T101" fmla="*/ 403 h 904"/>
                  <a:gd name="T102" fmla="*/ 72 w 606"/>
                  <a:gd name="T103" fmla="*/ 312 h 904"/>
                  <a:gd name="T104" fmla="*/ 60 w 606"/>
                  <a:gd name="T105" fmla="*/ 230 h 904"/>
                  <a:gd name="T106" fmla="*/ 49 w 606"/>
                  <a:gd name="T107" fmla="*/ 221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6" h="904">
                    <a:moveTo>
                      <a:pt x="49" y="221"/>
                    </a:moveTo>
                    <a:lnTo>
                      <a:pt x="61" y="210"/>
                    </a:lnTo>
                    <a:lnTo>
                      <a:pt x="60" y="184"/>
                    </a:lnTo>
                    <a:lnTo>
                      <a:pt x="43" y="61"/>
                    </a:lnTo>
                    <a:lnTo>
                      <a:pt x="51" y="39"/>
                    </a:lnTo>
                    <a:lnTo>
                      <a:pt x="68" y="29"/>
                    </a:lnTo>
                    <a:lnTo>
                      <a:pt x="201" y="27"/>
                    </a:lnTo>
                    <a:lnTo>
                      <a:pt x="254" y="29"/>
                    </a:lnTo>
                    <a:lnTo>
                      <a:pt x="345" y="30"/>
                    </a:lnTo>
                    <a:lnTo>
                      <a:pt x="406" y="0"/>
                    </a:lnTo>
                    <a:lnTo>
                      <a:pt x="415" y="2"/>
                    </a:lnTo>
                    <a:lnTo>
                      <a:pt x="452" y="10"/>
                    </a:lnTo>
                    <a:lnTo>
                      <a:pt x="437" y="64"/>
                    </a:lnTo>
                    <a:lnTo>
                      <a:pt x="440" y="80"/>
                    </a:lnTo>
                    <a:lnTo>
                      <a:pt x="479" y="139"/>
                    </a:lnTo>
                    <a:lnTo>
                      <a:pt x="495" y="167"/>
                    </a:lnTo>
                    <a:lnTo>
                      <a:pt x="483" y="212"/>
                    </a:lnTo>
                    <a:lnTo>
                      <a:pt x="484" y="238"/>
                    </a:lnTo>
                    <a:lnTo>
                      <a:pt x="501" y="309"/>
                    </a:lnTo>
                    <a:lnTo>
                      <a:pt x="512" y="346"/>
                    </a:lnTo>
                    <a:lnTo>
                      <a:pt x="543" y="396"/>
                    </a:lnTo>
                    <a:lnTo>
                      <a:pt x="546" y="405"/>
                    </a:lnTo>
                    <a:lnTo>
                      <a:pt x="528" y="421"/>
                    </a:lnTo>
                    <a:lnTo>
                      <a:pt x="517" y="445"/>
                    </a:lnTo>
                    <a:lnTo>
                      <a:pt x="518" y="527"/>
                    </a:lnTo>
                    <a:lnTo>
                      <a:pt x="517" y="573"/>
                    </a:lnTo>
                    <a:lnTo>
                      <a:pt x="518" y="608"/>
                    </a:lnTo>
                    <a:lnTo>
                      <a:pt x="529" y="638"/>
                    </a:lnTo>
                    <a:lnTo>
                      <a:pt x="559" y="675"/>
                    </a:lnTo>
                    <a:lnTo>
                      <a:pt x="606" y="713"/>
                    </a:lnTo>
                    <a:lnTo>
                      <a:pt x="575" y="756"/>
                    </a:lnTo>
                    <a:lnTo>
                      <a:pt x="555" y="762"/>
                    </a:lnTo>
                    <a:lnTo>
                      <a:pt x="519" y="761"/>
                    </a:lnTo>
                    <a:lnTo>
                      <a:pt x="456" y="770"/>
                    </a:lnTo>
                    <a:lnTo>
                      <a:pt x="427" y="781"/>
                    </a:lnTo>
                    <a:lnTo>
                      <a:pt x="415" y="788"/>
                    </a:lnTo>
                    <a:lnTo>
                      <a:pt x="359" y="818"/>
                    </a:lnTo>
                    <a:lnTo>
                      <a:pt x="280" y="843"/>
                    </a:lnTo>
                    <a:lnTo>
                      <a:pt x="221" y="868"/>
                    </a:lnTo>
                    <a:lnTo>
                      <a:pt x="161" y="904"/>
                    </a:lnTo>
                    <a:lnTo>
                      <a:pt x="125" y="883"/>
                    </a:lnTo>
                    <a:lnTo>
                      <a:pt x="66" y="856"/>
                    </a:lnTo>
                    <a:lnTo>
                      <a:pt x="62" y="849"/>
                    </a:lnTo>
                    <a:lnTo>
                      <a:pt x="58" y="802"/>
                    </a:lnTo>
                    <a:lnTo>
                      <a:pt x="22" y="730"/>
                    </a:lnTo>
                    <a:lnTo>
                      <a:pt x="7" y="682"/>
                    </a:lnTo>
                    <a:lnTo>
                      <a:pt x="0" y="637"/>
                    </a:lnTo>
                    <a:lnTo>
                      <a:pt x="20" y="574"/>
                    </a:lnTo>
                    <a:lnTo>
                      <a:pt x="47" y="494"/>
                    </a:lnTo>
                    <a:lnTo>
                      <a:pt x="80" y="440"/>
                    </a:lnTo>
                    <a:lnTo>
                      <a:pt x="93" y="403"/>
                    </a:lnTo>
                    <a:lnTo>
                      <a:pt x="72" y="312"/>
                    </a:lnTo>
                    <a:lnTo>
                      <a:pt x="60" y="230"/>
                    </a:lnTo>
                    <a:lnTo>
                      <a:pt x="49" y="221"/>
                    </a:lnTo>
                    <a:close/>
                  </a:path>
                </a:pathLst>
              </a:custGeom>
              <a:solidFill>
                <a:srgbClr val="FFFF99"/>
              </a:solidFill>
              <a:ln w="1588">
                <a:solidFill>
                  <a:srgbClr val="808080"/>
                </a:solidFill>
                <a:prstDash val="solid"/>
                <a:round/>
                <a:headEnd/>
                <a:tailEnd/>
              </a:ln>
            </p:spPr>
            <p:txBody>
              <a:bodyPr/>
              <a:lstStyle/>
              <a:p>
                <a:pPr algn="ctr"/>
                <a:endParaRPr lang="fr-FR" sz="1200" dirty="0"/>
              </a:p>
            </p:txBody>
          </p:sp>
          <p:sp>
            <p:nvSpPr>
              <p:cNvPr id="193" name="Text Box 22"/>
              <p:cNvSpPr txBox="1">
                <a:spLocks noChangeAspect="1" noChangeArrowheads="1"/>
              </p:cNvSpPr>
              <p:nvPr/>
            </p:nvSpPr>
            <p:spPr bwMode="auto">
              <a:xfrm>
                <a:off x="4067944" y="5632574"/>
                <a:ext cx="93942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GHANA</a:t>
                </a:r>
              </a:p>
            </p:txBody>
          </p:sp>
        </p:grpSp>
        <p:grpSp>
          <p:nvGrpSpPr>
            <p:cNvPr id="156" name="Groupe 155"/>
            <p:cNvGrpSpPr/>
            <p:nvPr/>
          </p:nvGrpSpPr>
          <p:grpSpPr>
            <a:xfrm>
              <a:off x="503570" y="2287905"/>
              <a:ext cx="1044094" cy="852324"/>
              <a:chOff x="523472" y="2246476"/>
              <a:chExt cx="1044094" cy="852324"/>
            </a:xfrm>
          </p:grpSpPr>
          <p:sp>
            <p:nvSpPr>
              <p:cNvPr id="190" name="Freeform 15" descr="90%"/>
              <p:cNvSpPr>
                <a:spLocks/>
              </p:cNvSpPr>
              <p:nvPr/>
            </p:nvSpPr>
            <p:spPr bwMode="auto">
              <a:xfrm>
                <a:off x="695326" y="2584450"/>
                <a:ext cx="793474" cy="514350"/>
              </a:xfrm>
              <a:custGeom>
                <a:avLst/>
                <a:gdLst>
                  <a:gd name="T0" fmla="*/ 376 w 839"/>
                  <a:gd name="T1" fmla="*/ 600 h 648"/>
                  <a:gd name="T2" fmla="*/ 279 w 839"/>
                  <a:gd name="T3" fmla="*/ 626 h 648"/>
                  <a:gd name="T4" fmla="*/ 201 w 839"/>
                  <a:gd name="T5" fmla="*/ 637 h 648"/>
                  <a:gd name="T6" fmla="*/ 120 w 839"/>
                  <a:gd name="T7" fmla="*/ 648 h 648"/>
                  <a:gd name="T8" fmla="*/ 103 w 839"/>
                  <a:gd name="T9" fmla="*/ 633 h 648"/>
                  <a:gd name="T10" fmla="*/ 99 w 839"/>
                  <a:gd name="T11" fmla="*/ 581 h 648"/>
                  <a:gd name="T12" fmla="*/ 91 w 839"/>
                  <a:gd name="T13" fmla="*/ 532 h 648"/>
                  <a:gd name="T14" fmla="*/ 198 w 839"/>
                  <a:gd name="T15" fmla="*/ 530 h 648"/>
                  <a:gd name="T16" fmla="*/ 207 w 839"/>
                  <a:gd name="T17" fmla="*/ 502 h 648"/>
                  <a:gd name="T18" fmla="*/ 241 w 839"/>
                  <a:gd name="T19" fmla="*/ 497 h 648"/>
                  <a:gd name="T20" fmla="*/ 274 w 839"/>
                  <a:gd name="T21" fmla="*/ 498 h 648"/>
                  <a:gd name="T22" fmla="*/ 283 w 839"/>
                  <a:gd name="T23" fmla="*/ 474 h 648"/>
                  <a:gd name="T24" fmla="*/ 296 w 839"/>
                  <a:gd name="T25" fmla="*/ 469 h 648"/>
                  <a:gd name="T26" fmla="*/ 320 w 839"/>
                  <a:gd name="T27" fmla="*/ 486 h 648"/>
                  <a:gd name="T28" fmla="*/ 346 w 839"/>
                  <a:gd name="T29" fmla="*/ 500 h 648"/>
                  <a:gd name="T30" fmla="*/ 368 w 839"/>
                  <a:gd name="T31" fmla="*/ 501 h 648"/>
                  <a:gd name="T32" fmla="*/ 396 w 839"/>
                  <a:gd name="T33" fmla="*/ 519 h 648"/>
                  <a:gd name="T34" fmla="*/ 435 w 839"/>
                  <a:gd name="T35" fmla="*/ 512 h 648"/>
                  <a:gd name="T36" fmla="*/ 468 w 839"/>
                  <a:gd name="T37" fmla="*/ 505 h 648"/>
                  <a:gd name="T38" fmla="*/ 477 w 839"/>
                  <a:gd name="T39" fmla="*/ 489 h 648"/>
                  <a:gd name="T40" fmla="*/ 454 w 839"/>
                  <a:gd name="T41" fmla="*/ 471 h 648"/>
                  <a:gd name="T42" fmla="*/ 423 w 839"/>
                  <a:gd name="T43" fmla="*/ 478 h 648"/>
                  <a:gd name="T44" fmla="*/ 401 w 839"/>
                  <a:gd name="T45" fmla="*/ 488 h 648"/>
                  <a:gd name="T46" fmla="*/ 381 w 839"/>
                  <a:gd name="T47" fmla="*/ 465 h 648"/>
                  <a:gd name="T48" fmla="*/ 360 w 839"/>
                  <a:gd name="T49" fmla="*/ 456 h 648"/>
                  <a:gd name="T50" fmla="*/ 339 w 839"/>
                  <a:gd name="T51" fmla="*/ 457 h 648"/>
                  <a:gd name="T52" fmla="*/ 322 w 839"/>
                  <a:gd name="T53" fmla="*/ 437 h 648"/>
                  <a:gd name="T54" fmla="*/ 300 w 839"/>
                  <a:gd name="T55" fmla="*/ 434 h 648"/>
                  <a:gd name="T56" fmla="*/ 269 w 839"/>
                  <a:gd name="T57" fmla="*/ 439 h 648"/>
                  <a:gd name="T58" fmla="*/ 246 w 839"/>
                  <a:gd name="T59" fmla="*/ 449 h 648"/>
                  <a:gd name="T60" fmla="*/ 136 w 839"/>
                  <a:gd name="T61" fmla="*/ 469 h 648"/>
                  <a:gd name="T62" fmla="*/ 134 w 839"/>
                  <a:gd name="T63" fmla="*/ 447 h 648"/>
                  <a:gd name="T64" fmla="*/ 106 w 839"/>
                  <a:gd name="T65" fmla="*/ 419 h 648"/>
                  <a:gd name="T66" fmla="*/ 79 w 839"/>
                  <a:gd name="T67" fmla="*/ 355 h 648"/>
                  <a:gd name="T68" fmla="*/ 30 w 839"/>
                  <a:gd name="T69" fmla="*/ 303 h 648"/>
                  <a:gd name="T70" fmla="*/ 34 w 839"/>
                  <a:gd name="T71" fmla="*/ 269 h 648"/>
                  <a:gd name="T72" fmla="*/ 116 w 839"/>
                  <a:gd name="T73" fmla="*/ 156 h 648"/>
                  <a:gd name="T74" fmla="*/ 143 w 839"/>
                  <a:gd name="T75" fmla="*/ 48 h 648"/>
                  <a:gd name="T76" fmla="*/ 289 w 839"/>
                  <a:gd name="T77" fmla="*/ 8 h 648"/>
                  <a:gd name="T78" fmla="*/ 401 w 839"/>
                  <a:gd name="T79" fmla="*/ 2 h 648"/>
                  <a:gd name="T80" fmla="*/ 482 w 839"/>
                  <a:gd name="T81" fmla="*/ 51 h 648"/>
                  <a:gd name="T82" fmla="*/ 559 w 839"/>
                  <a:gd name="T83" fmla="*/ 75 h 648"/>
                  <a:gd name="T84" fmla="*/ 588 w 839"/>
                  <a:gd name="T85" fmla="*/ 97 h 648"/>
                  <a:gd name="T86" fmla="*/ 639 w 839"/>
                  <a:gd name="T87" fmla="*/ 191 h 648"/>
                  <a:gd name="T88" fmla="*/ 768 w 839"/>
                  <a:gd name="T89" fmla="*/ 290 h 648"/>
                  <a:gd name="T90" fmla="*/ 734 w 839"/>
                  <a:gd name="T91" fmla="*/ 338 h 648"/>
                  <a:gd name="T92" fmla="*/ 757 w 839"/>
                  <a:gd name="T93" fmla="*/ 451 h 648"/>
                  <a:gd name="T94" fmla="*/ 783 w 839"/>
                  <a:gd name="T95" fmla="*/ 495 h 648"/>
                  <a:gd name="T96" fmla="*/ 834 w 839"/>
                  <a:gd name="T97" fmla="*/ 537 h 648"/>
                  <a:gd name="T98" fmla="*/ 839 w 839"/>
                  <a:gd name="T99" fmla="*/ 627 h 648"/>
                  <a:gd name="T100" fmla="*/ 826 w 839"/>
                  <a:gd name="T101" fmla="*/ 633 h 648"/>
                  <a:gd name="T102" fmla="*/ 724 w 839"/>
                  <a:gd name="T103" fmla="*/ 644 h 648"/>
                  <a:gd name="T104" fmla="*/ 648 w 839"/>
                  <a:gd name="T105" fmla="*/ 625 h 648"/>
                  <a:gd name="T106" fmla="*/ 519 w 839"/>
                  <a:gd name="T107" fmla="*/ 60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9" h="648">
                    <a:moveTo>
                      <a:pt x="519" y="603"/>
                    </a:moveTo>
                    <a:lnTo>
                      <a:pt x="376" y="600"/>
                    </a:lnTo>
                    <a:lnTo>
                      <a:pt x="311" y="601"/>
                    </a:lnTo>
                    <a:lnTo>
                      <a:pt x="279" y="626"/>
                    </a:lnTo>
                    <a:lnTo>
                      <a:pt x="247" y="638"/>
                    </a:lnTo>
                    <a:lnTo>
                      <a:pt x="201" y="637"/>
                    </a:lnTo>
                    <a:lnTo>
                      <a:pt x="149" y="640"/>
                    </a:lnTo>
                    <a:lnTo>
                      <a:pt x="120" y="648"/>
                    </a:lnTo>
                    <a:lnTo>
                      <a:pt x="120" y="648"/>
                    </a:lnTo>
                    <a:lnTo>
                      <a:pt x="103" y="633"/>
                    </a:lnTo>
                    <a:lnTo>
                      <a:pt x="92" y="608"/>
                    </a:lnTo>
                    <a:lnTo>
                      <a:pt x="99" y="581"/>
                    </a:lnTo>
                    <a:lnTo>
                      <a:pt x="92" y="544"/>
                    </a:lnTo>
                    <a:lnTo>
                      <a:pt x="91" y="532"/>
                    </a:lnTo>
                    <a:lnTo>
                      <a:pt x="91" y="529"/>
                    </a:lnTo>
                    <a:lnTo>
                      <a:pt x="198" y="530"/>
                    </a:lnTo>
                    <a:lnTo>
                      <a:pt x="198" y="502"/>
                    </a:lnTo>
                    <a:lnTo>
                      <a:pt x="207" y="502"/>
                    </a:lnTo>
                    <a:lnTo>
                      <a:pt x="228" y="501"/>
                    </a:lnTo>
                    <a:lnTo>
                      <a:pt x="241" y="497"/>
                    </a:lnTo>
                    <a:lnTo>
                      <a:pt x="256" y="500"/>
                    </a:lnTo>
                    <a:lnTo>
                      <a:pt x="274" y="498"/>
                    </a:lnTo>
                    <a:lnTo>
                      <a:pt x="282" y="491"/>
                    </a:lnTo>
                    <a:lnTo>
                      <a:pt x="283" y="474"/>
                    </a:lnTo>
                    <a:lnTo>
                      <a:pt x="287" y="470"/>
                    </a:lnTo>
                    <a:lnTo>
                      <a:pt x="296" y="469"/>
                    </a:lnTo>
                    <a:lnTo>
                      <a:pt x="306" y="478"/>
                    </a:lnTo>
                    <a:lnTo>
                      <a:pt x="320" y="486"/>
                    </a:lnTo>
                    <a:lnTo>
                      <a:pt x="343" y="494"/>
                    </a:lnTo>
                    <a:lnTo>
                      <a:pt x="346" y="500"/>
                    </a:lnTo>
                    <a:lnTo>
                      <a:pt x="355" y="503"/>
                    </a:lnTo>
                    <a:lnTo>
                      <a:pt x="368" y="501"/>
                    </a:lnTo>
                    <a:lnTo>
                      <a:pt x="385" y="508"/>
                    </a:lnTo>
                    <a:lnTo>
                      <a:pt x="396" y="519"/>
                    </a:lnTo>
                    <a:lnTo>
                      <a:pt x="423" y="519"/>
                    </a:lnTo>
                    <a:lnTo>
                      <a:pt x="435" y="512"/>
                    </a:lnTo>
                    <a:lnTo>
                      <a:pt x="451" y="505"/>
                    </a:lnTo>
                    <a:lnTo>
                      <a:pt x="468" y="505"/>
                    </a:lnTo>
                    <a:lnTo>
                      <a:pt x="476" y="498"/>
                    </a:lnTo>
                    <a:lnTo>
                      <a:pt x="477" y="489"/>
                    </a:lnTo>
                    <a:lnTo>
                      <a:pt x="466" y="475"/>
                    </a:lnTo>
                    <a:lnTo>
                      <a:pt x="454" y="471"/>
                    </a:lnTo>
                    <a:lnTo>
                      <a:pt x="442" y="473"/>
                    </a:lnTo>
                    <a:lnTo>
                      <a:pt x="423" y="478"/>
                    </a:lnTo>
                    <a:lnTo>
                      <a:pt x="417" y="484"/>
                    </a:lnTo>
                    <a:lnTo>
                      <a:pt x="401" y="488"/>
                    </a:lnTo>
                    <a:lnTo>
                      <a:pt x="384" y="476"/>
                    </a:lnTo>
                    <a:lnTo>
                      <a:pt x="381" y="465"/>
                    </a:lnTo>
                    <a:lnTo>
                      <a:pt x="370" y="457"/>
                    </a:lnTo>
                    <a:lnTo>
                      <a:pt x="360" y="456"/>
                    </a:lnTo>
                    <a:lnTo>
                      <a:pt x="347" y="465"/>
                    </a:lnTo>
                    <a:lnTo>
                      <a:pt x="339" y="457"/>
                    </a:lnTo>
                    <a:lnTo>
                      <a:pt x="332" y="444"/>
                    </a:lnTo>
                    <a:lnTo>
                      <a:pt x="322" y="437"/>
                    </a:lnTo>
                    <a:lnTo>
                      <a:pt x="310" y="439"/>
                    </a:lnTo>
                    <a:lnTo>
                      <a:pt x="300" y="434"/>
                    </a:lnTo>
                    <a:lnTo>
                      <a:pt x="275" y="446"/>
                    </a:lnTo>
                    <a:lnTo>
                      <a:pt x="269" y="439"/>
                    </a:lnTo>
                    <a:lnTo>
                      <a:pt x="258" y="442"/>
                    </a:lnTo>
                    <a:lnTo>
                      <a:pt x="246" y="449"/>
                    </a:lnTo>
                    <a:lnTo>
                      <a:pt x="241" y="469"/>
                    </a:lnTo>
                    <a:lnTo>
                      <a:pt x="136" y="469"/>
                    </a:lnTo>
                    <a:lnTo>
                      <a:pt x="136" y="464"/>
                    </a:lnTo>
                    <a:lnTo>
                      <a:pt x="134" y="447"/>
                    </a:lnTo>
                    <a:lnTo>
                      <a:pt x="110" y="429"/>
                    </a:lnTo>
                    <a:lnTo>
                      <a:pt x="106" y="419"/>
                    </a:lnTo>
                    <a:lnTo>
                      <a:pt x="103" y="396"/>
                    </a:lnTo>
                    <a:lnTo>
                      <a:pt x="79" y="355"/>
                    </a:lnTo>
                    <a:lnTo>
                      <a:pt x="53" y="323"/>
                    </a:lnTo>
                    <a:lnTo>
                      <a:pt x="30" y="303"/>
                    </a:lnTo>
                    <a:lnTo>
                      <a:pt x="0" y="291"/>
                    </a:lnTo>
                    <a:lnTo>
                      <a:pt x="34" y="269"/>
                    </a:lnTo>
                    <a:lnTo>
                      <a:pt x="79" y="221"/>
                    </a:lnTo>
                    <a:lnTo>
                      <a:pt x="116" y="156"/>
                    </a:lnTo>
                    <a:lnTo>
                      <a:pt x="137" y="102"/>
                    </a:lnTo>
                    <a:lnTo>
                      <a:pt x="143" y="48"/>
                    </a:lnTo>
                    <a:lnTo>
                      <a:pt x="175" y="21"/>
                    </a:lnTo>
                    <a:lnTo>
                      <a:pt x="289" y="8"/>
                    </a:lnTo>
                    <a:lnTo>
                      <a:pt x="365" y="0"/>
                    </a:lnTo>
                    <a:lnTo>
                      <a:pt x="401" y="2"/>
                    </a:lnTo>
                    <a:lnTo>
                      <a:pt x="438" y="15"/>
                    </a:lnTo>
                    <a:lnTo>
                      <a:pt x="482" y="51"/>
                    </a:lnTo>
                    <a:lnTo>
                      <a:pt x="522" y="72"/>
                    </a:lnTo>
                    <a:lnTo>
                      <a:pt x="559" y="75"/>
                    </a:lnTo>
                    <a:lnTo>
                      <a:pt x="577" y="85"/>
                    </a:lnTo>
                    <a:lnTo>
                      <a:pt x="588" y="97"/>
                    </a:lnTo>
                    <a:lnTo>
                      <a:pt x="605" y="140"/>
                    </a:lnTo>
                    <a:lnTo>
                      <a:pt x="639" y="191"/>
                    </a:lnTo>
                    <a:lnTo>
                      <a:pt x="680" y="230"/>
                    </a:lnTo>
                    <a:lnTo>
                      <a:pt x="768" y="290"/>
                    </a:lnTo>
                    <a:lnTo>
                      <a:pt x="737" y="316"/>
                    </a:lnTo>
                    <a:lnTo>
                      <a:pt x="734" y="338"/>
                    </a:lnTo>
                    <a:lnTo>
                      <a:pt x="749" y="409"/>
                    </a:lnTo>
                    <a:lnTo>
                      <a:pt x="757" y="451"/>
                    </a:lnTo>
                    <a:lnTo>
                      <a:pt x="772" y="482"/>
                    </a:lnTo>
                    <a:lnTo>
                      <a:pt x="783" y="495"/>
                    </a:lnTo>
                    <a:lnTo>
                      <a:pt x="818" y="515"/>
                    </a:lnTo>
                    <a:lnTo>
                      <a:pt x="834" y="537"/>
                    </a:lnTo>
                    <a:lnTo>
                      <a:pt x="839" y="591"/>
                    </a:lnTo>
                    <a:lnTo>
                      <a:pt x="839" y="627"/>
                    </a:lnTo>
                    <a:lnTo>
                      <a:pt x="835" y="636"/>
                    </a:lnTo>
                    <a:lnTo>
                      <a:pt x="826" y="633"/>
                    </a:lnTo>
                    <a:lnTo>
                      <a:pt x="766" y="639"/>
                    </a:lnTo>
                    <a:lnTo>
                      <a:pt x="724" y="644"/>
                    </a:lnTo>
                    <a:lnTo>
                      <a:pt x="680" y="639"/>
                    </a:lnTo>
                    <a:lnTo>
                      <a:pt x="648" y="625"/>
                    </a:lnTo>
                    <a:lnTo>
                      <a:pt x="598" y="604"/>
                    </a:lnTo>
                    <a:lnTo>
                      <a:pt x="519" y="603"/>
                    </a:lnTo>
                    <a:close/>
                  </a:path>
                </a:pathLst>
              </a:custGeom>
              <a:pattFill prst="pct90">
                <a:fgClr>
                  <a:srgbClr val="CC0000"/>
                </a:fgClr>
                <a:bgClr>
                  <a:srgbClr val="FFFFCC"/>
                </a:bgClr>
              </a:pattFill>
              <a:ln w="1651">
                <a:solidFill>
                  <a:srgbClr val="808080"/>
                </a:solidFill>
                <a:prstDash val="solid"/>
                <a:round/>
                <a:headEnd/>
                <a:tailEnd/>
              </a:ln>
            </p:spPr>
            <p:txBody>
              <a:bodyPr/>
              <a:lstStyle/>
              <a:p>
                <a:pPr algn="ctr"/>
                <a:endParaRPr lang="fr-FR" sz="1400" dirty="0"/>
              </a:p>
            </p:txBody>
          </p:sp>
          <p:sp>
            <p:nvSpPr>
              <p:cNvPr id="191" name="Text Box 23"/>
              <p:cNvSpPr txBox="1">
                <a:spLocks noChangeAspect="1" noChangeArrowheads="1"/>
              </p:cNvSpPr>
              <p:nvPr/>
            </p:nvSpPr>
            <p:spPr bwMode="auto">
              <a:xfrm>
                <a:off x="523472" y="2246476"/>
                <a:ext cx="104409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SENEGAL</a:t>
                </a:r>
              </a:p>
            </p:txBody>
          </p:sp>
        </p:grpSp>
        <p:grpSp>
          <p:nvGrpSpPr>
            <p:cNvPr id="157" name="Groupe 156"/>
            <p:cNvGrpSpPr/>
            <p:nvPr/>
          </p:nvGrpSpPr>
          <p:grpSpPr>
            <a:xfrm>
              <a:off x="-543492" y="2924944"/>
              <a:ext cx="1299068" cy="276999"/>
              <a:chOff x="-443475" y="3416300"/>
              <a:chExt cx="1299068" cy="276999"/>
            </a:xfrm>
          </p:grpSpPr>
          <p:sp>
            <p:nvSpPr>
              <p:cNvPr id="188" name="Freeform 7" descr="90%"/>
              <p:cNvSpPr>
                <a:spLocks/>
              </p:cNvSpPr>
              <p:nvPr/>
            </p:nvSpPr>
            <p:spPr bwMode="auto">
              <a:xfrm>
                <a:off x="490538" y="3416300"/>
                <a:ext cx="365055" cy="76200"/>
              </a:xfrm>
              <a:custGeom>
                <a:avLst/>
                <a:gdLst>
                  <a:gd name="T0" fmla="*/ 45 w 386"/>
                  <a:gd name="T1" fmla="*/ 35 h 96"/>
                  <a:gd name="T2" fmla="*/ 150 w 386"/>
                  <a:gd name="T3" fmla="*/ 35 h 96"/>
                  <a:gd name="T4" fmla="*/ 155 w 386"/>
                  <a:gd name="T5" fmla="*/ 15 h 96"/>
                  <a:gd name="T6" fmla="*/ 167 w 386"/>
                  <a:gd name="T7" fmla="*/ 8 h 96"/>
                  <a:gd name="T8" fmla="*/ 178 w 386"/>
                  <a:gd name="T9" fmla="*/ 5 h 96"/>
                  <a:gd name="T10" fmla="*/ 184 w 386"/>
                  <a:gd name="T11" fmla="*/ 12 h 96"/>
                  <a:gd name="T12" fmla="*/ 209 w 386"/>
                  <a:gd name="T13" fmla="*/ 0 h 96"/>
                  <a:gd name="T14" fmla="*/ 219 w 386"/>
                  <a:gd name="T15" fmla="*/ 5 h 96"/>
                  <a:gd name="T16" fmla="*/ 231 w 386"/>
                  <a:gd name="T17" fmla="*/ 3 h 96"/>
                  <a:gd name="T18" fmla="*/ 241 w 386"/>
                  <a:gd name="T19" fmla="*/ 10 h 96"/>
                  <a:gd name="T20" fmla="*/ 248 w 386"/>
                  <a:gd name="T21" fmla="*/ 23 h 96"/>
                  <a:gd name="T22" fmla="*/ 256 w 386"/>
                  <a:gd name="T23" fmla="*/ 31 h 96"/>
                  <a:gd name="T24" fmla="*/ 269 w 386"/>
                  <a:gd name="T25" fmla="*/ 22 h 96"/>
                  <a:gd name="T26" fmla="*/ 279 w 386"/>
                  <a:gd name="T27" fmla="*/ 23 h 96"/>
                  <a:gd name="T28" fmla="*/ 290 w 386"/>
                  <a:gd name="T29" fmla="*/ 31 h 96"/>
                  <a:gd name="T30" fmla="*/ 293 w 386"/>
                  <a:gd name="T31" fmla="*/ 42 h 96"/>
                  <a:gd name="T32" fmla="*/ 310 w 386"/>
                  <a:gd name="T33" fmla="*/ 54 h 96"/>
                  <a:gd name="T34" fmla="*/ 326 w 386"/>
                  <a:gd name="T35" fmla="*/ 50 h 96"/>
                  <a:gd name="T36" fmla="*/ 332 w 386"/>
                  <a:gd name="T37" fmla="*/ 44 h 96"/>
                  <a:gd name="T38" fmla="*/ 351 w 386"/>
                  <a:gd name="T39" fmla="*/ 39 h 96"/>
                  <a:gd name="T40" fmla="*/ 363 w 386"/>
                  <a:gd name="T41" fmla="*/ 37 h 96"/>
                  <a:gd name="T42" fmla="*/ 375 w 386"/>
                  <a:gd name="T43" fmla="*/ 41 h 96"/>
                  <a:gd name="T44" fmla="*/ 386 w 386"/>
                  <a:gd name="T45" fmla="*/ 55 h 96"/>
                  <a:gd name="T46" fmla="*/ 385 w 386"/>
                  <a:gd name="T47" fmla="*/ 64 h 96"/>
                  <a:gd name="T48" fmla="*/ 377 w 386"/>
                  <a:gd name="T49" fmla="*/ 71 h 96"/>
                  <a:gd name="T50" fmla="*/ 360 w 386"/>
                  <a:gd name="T51" fmla="*/ 71 h 96"/>
                  <a:gd name="T52" fmla="*/ 344 w 386"/>
                  <a:gd name="T53" fmla="*/ 78 h 96"/>
                  <a:gd name="T54" fmla="*/ 332 w 386"/>
                  <a:gd name="T55" fmla="*/ 85 h 96"/>
                  <a:gd name="T56" fmla="*/ 305 w 386"/>
                  <a:gd name="T57" fmla="*/ 85 h 96"/>
                  <a:gd name="T58" fmla="*/ 294 w 386"/>
                  <a:gd name="T59" fmla="*/ 74 h 96"/>
                  <a:gd name="T60" fmla="*/ 277 w 386"/>
                  <a:gd name="T61" fmla="*/ 67 h 96"/>
                  <a:gd name="T62" fmla="*/ 264 w 386"/>
                  <a:gd name="T63" fmla="*/ 69 h 96"/>
                  <a:gd name="T64" fmla="*/ 255 w 386"/>
                  <a:gd name="T65" fmla="*/ 66 h 96"/>
                  <a:gd name="T66" fmla="*/ 252 w 386"/>
                  <a:gd name="T67" fmla="*/ 60 h 96"/>
                  <a:gd name="T68" fmla="*/ 229 w 386"/>
                  <a:gd name="T69" fmla="*/ 52 h 96"/>
                  <a:gd name="T70" fmla="*/ 215 w 386"/>
                  <a:gd name="T71" fmla="*/ 44 h 96"/>
                  <a:gd name="T72" fmla="*/ 205 w 386"/>
                  <a:gd name="T73" fmla="*/ 35 h 96"/>
                  <a:gd name="T74" fmla="*/ 196 w 386"/>
                  <a:gd name="T75" fmla="*/ 36 h 96"/>
                  <a:gd name="T76" fmla="*/ 192 w 386"/>
                  <a:gd name="T77" fmla="*/ 40 h 96"/>
                  <a:gd name="T78" fmla="*/ 191 w 386"/>
                  <a:gd name="T79" fmla="*/ 57 h 96"/>
                  <a:gd name="T80" fmla="*/ 183 w 386"/>
                  <a:gd name="T81" fmla="*/ 64 h 96"/>
                  <a:gd name="T82" fmla="*/ 165 w 386"/>
                  <a:gd name="T83" fmla="*/ 66 h 96"/>
                  <a:gd name="T84" fmla="*/ 150 w 386"/>
                  <a:gd name="T85" fmla="*/ 63 h 96"/>
                  <a:gd name="T86" fmla="*/ 137 w 386"/>
                  <a:gd name="T87" fmla="*/ 67 h 96"/>
                  <a:gd name="T88" fmla="*/ 116 w 386"/>
                  <a:gd name="T89" fmla="*/ 68 h 96"/>
                  <a:gd name="T90" fmla="*/ 107 w 386"/>
                  <a:gd name="T91" fmla="*/ 68 h 96"/>
                  <a:gd name="T92" fmla="*/ 107 w 386"/>
                  <a:gd name="T93" fmla="*/ 96 h 96"/>
                  <a:gd name="T94" fmla="*/ 0 w 386"/>
                  <a:gd name="T95" fmla="*/ 95 h 96"/>
                  <a:gd name="T96" fmla="*/ 1 w 386"/>
                  <a:gd name="T97" fmla="*/ 65 h 96"/>
                  <a:gd name="T98" fmla="*/ 13 w 386"/>
                  <a:gd name="T99" fmla="*/ 52 h 96"/>
                  <a:gd name="T100" fmla="*/ 40 w 386"/>
                  <a:gd name="T101" fmla="*/ 48 h 96"/>
                  <a:gd name="T102" fmla="*/ 46 w 386"/>
                  <a:gd name="T103" fmla="*/ 38 h 96"/>
                  <a:gd name="T104" fmla="*/ 45 w 386"/>
                  <a:gd name="T105"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6" h="96">
                    <a:moveTo>
                      <a:pt x="45" y="35"/>
                    </a:moveTo>
                    <a:lnTo>
                      <a:pt x="150" y="35"/>
                    </a:lnTo>
                    <a:lnTo>
                      <a:pt x="155" y="15"/>
                    </a:lnTo>
                    <a:lnTo>
                      <a:pt x="167" y="8"/>
                    </a:lnTo>
                    <a:lnTo>
                      <a:pt x="178" y="5"/>
                    </a:lnTo>
                    <a:lnTo>
                      <a:pt x="184" y="12"/>
                    </a:lnTo>
                    <a:lnTo>
                      <a:pt x="209" y="0"/>
                    </a:lnTo>
                    <a:lnTo>
                      <a:pt x="219" y="5"/>
                    </a:lnTo>
                    <a:lnTo>
                      <a:pt x="231" y="3"/>
                    </a:lnTo>
                    <a:lnTo>
                      <a:pt x="241" y="10"/>
                    </a:lnTo>
                    <a:lnTo>
                      <a:pt x="248" y="23"/>
                    </a:lnTo>
                    <a:lnTo>
                      <a:pt x="256" y="31"/>
                    </a:lnTo>
                    <a:lnTo>
                      <a:pt x="269" y="22"/>
                    </a:lnTo>
                    <a:lnTo>
                      <a:pt x="279" y="23"/>
                    </a:lnTo>
                    <a:lnTo>
                      <a:pt x="290" y="31"/>
                    </a:lnTo>
                    <a:lnTo>
                      <a:pt x="293" y="42"/>
                    </a:lnTo>
                    <a:lnTo>
                      <a:pt x="310" y="54"/>
                    </a:lnTo>
                    <a:lnTo>
                      <a:pt x="326" y="50"/>
                    </a:lnTo>
                    <a:lnTo>
                      <a:pt x="332" y="44"/>
                    </a:lnTo>
                    <a:lnTo>
                      <a:pt x="351" y="39"/>
                    </a:lnTo>
                    <a:lnTo>
                      <a:pt x="363" y="37"/>
                    </a:lnTo>
                    <a:lnTo>
                      <a:pt x="375" y="41"/>
                    </a:lnTo>
                    <a:lnTo>
                      <a:pt x="386" y="55"/>
                    </a:lnTo>
                    <a:lnTo>
                      <a:pt x="385" y="64"/>
                    </a:lnTo>
                    <a:lnTo>
                      <a:pt x="377" y="71"/>
                    </a:lnTo>
                    <a:lnTo>
                      <a:pt x="360" y="71"/>
                    </a:lnTo>
                    <a:lnTo>
                      <a:pt x="344" y="78"/>
                    </a:lnTo>
                    <a:lnTo>
                      <a:pt x="332" y="85"/>
                    </a:lnTo>
                    <a:lnTo>
                      <a:pt x="305" y="85"/>
                    </a:lnTo>
                    <a:lnTo>
                      <a:pt x="294" y="74"/>
                    </a:lnTo>
                    <a:lnTo>
                      <a:pt x="277" y="67"/>
                    </a:lnTo>
                    <a:lnTo>
                      <a:pt x="264" y="69"/>
                    </a:lnTo>
                    <a:lnTo>
                      <a:pt x="255" y="66"/>
                    </a:lnTo>
                    <a:lnTo>
                      <a:pt x="252" y="60"/>
                    </a:lnTo>
                    <a:lnTo>
                      <a:pt x="229" y="52"/>
                    </a:lnTo>
                    <a:lnTo>
                      <a:pt x="215" y="44"/>
                    </a:lnTo>
                    <a:lnTo>
                      <a:pt x="205" y="35"/>
                    </a:lnTo>
                    <a:lnTo>
                      <a:pt x="196" y="36"/>
                    </a:lnTo>
                    <a:lnTo>
                      <a:pt x="192" y="40"/>
                    </a:lnTo>
                    <a:lnTo>
                      <a:pt x="191" y="57"/>
                    </a:lnTo>
                    <a:lnTo>
                      <a:pt x="183" y="64"/>
                    </a:lnTo>
                    <a:lnTo>
                      <a:pt x="165" y="66"/>
                    </a:lnTo>
                    <a:lnTo>
                      <a:pt x="150" y="63"/>
                    </a:lnTo>
                    <a:lnTo>
                      <a:pt x="137" y="67"/>
                    </a:lnTo>
                    <a:lnTo>
                      <a:pt x="116" y="68"/>
                    </a:lnTo>
                    <a:lnTo>
                      <a:pt x="107" y="68"/>
                    </a:lnTo>
                    <a:lnTo>
                      <a:pt x="107" y="96"/>
                    </a:lnTo>
                    <a:lnTo>
                      <a:pt x="0" y="95"/>
                    </a:lnTo>
                    <a:lnTo>
                      <a:pt x="1" y="65"/>
                    </a:lnTo>
                    <a:lnTo>
                      <a:pt x="13" y="52"/>
                    </a:lnTo>
                    <a:lnTo>
                      <a:pt x="40" y="48"/>
                    </a:lnTo>
                    <a:lnTo>
                      <a:pt x="46" y="38"/>
                    </a:lnTo>
                    <a:lnTo>
                      <a:pt x="45" y="35"/>
                    </a:lnTo>
                    <a:close/>
                  </a:path>
                </a:pathLst>
              </a:custGeom>
              <a:pattFill prst="pct90">
                <a:fgClr>
                  <a:srgbClr val="CC0000"/>
                </a:fgClr>
                <a:bgClr>
                  <a:srgbClr val="FFFFFF"/>
                </a:bgClr>
              </a:pattFill>
              <a:ln w="1651">
                <a:solidFill>
                  <a:srgbClr val="808080"/>
                </a:solidFill>
                <a:prstDash val="solid"/>
                <a:round/>
                <a:headEnd/>
                <a:tailEnd/>
              </a:ln>
            </p:spPr>
            <p:txBody>
              <a:bodyPr/>
              <a:lstStyle/>
              <a:p>
                <a:pPr algn="ctr"/>
                <a:endParaRPr lang="fr-FR" sz="1400" dirty="0"/>
              </a:p>
            </p:txBody>
          </p:sp>
          <p:sp>
            <p:nvSpPr>
              <p:cNvPr id="189" name="Text Box 24"/>
              <p:cNvSpPr txBox="1">
                <a:spLocks noChangeAspect="1" noChangeArrowheads="1"/>
              </p:cNvSpPr>
              <p:nvPr/>
            </p:nvSpPr>
            <p:spPr bwMode="auto">
              <a:xfrm>
                <a:off x="-443475" y="3416300"/>
                <a:ext cx="9797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GAMBIE</a:t>
                </a:r>
              </a:p>
            </p:txBody>
          </p:sp>
        </p:grpSp>
        <p:grpSp>
          <p:nvGrpSpPr>
            <p:cNvPr id="158" name="Groupe 157"/>
            <p:cNvGrpSpPr/>
            <p:nvPr/>
          </p:nvGrpSpPr>
          <p:grpSpPr>
            <a:xfrm>
              <a:off x="-36512" y="3140968"/>
              <a:ext cx="1251730" cy="533673"/>
              <a:chOff x="-220972" y="4141787"/>
              <a:chExt cx="1251730" cy="533673"/>
            </a:xfrm>
          </p:grpSpPr>
          <p:sp>
            <p:nvSpPr>
              <p:cNvPr id="186" name="Freeform 10" descr="90%"/>
              <p:cNvSpPr>
                <a:spLocks/>
              </p:cNvSpPr>
              <p:nvPr/>
            </p:nvSpPr>
            <p:spPr bwMode="auto">
              <a:xfrm>
                <a:off x="652463" y="4141787"/>
                <a:ext cx="378295" cy="174625"/>
              </a:xfrm>
              <a:custGeom>
                <a:avLst/>
                <a:gdLst>
                  <a:gd name="T0" fmla="*/ 0 w 400"/>
                  <a:gd name="T1" fmla="*/ 48 h 220"/>
                  <a:gd name="T2" fmla="*/ 29 w 400"/>
                  <a:gd name="T3" fmla="*/ 40 h 220"/>
                  <a:gd name="T4" fmla="*/ 81 w 400"/>
                  <a:gd name="T5" fmla="*/ 37 h 220"/>
                  <a:gd name="T6" fmla="*/ 127 w 400"/>
                  <a:gd name="T7" fmla="*/ 38 h 220"/>
                  <a:gd name="T8" fmla="*/ 159 w 400"/>
                  <a:gd name="T9" fmla="*/ 26 h 220"/>
                  <a:gd name="T10" fmla="*/ 191 w 400"/>
                  <a:gd name="T11" fmla="*/ 1 h 220"/>
                  <a:gd name="T12" fmla="*/ 256 w 400"/>
                  <a:gd name="T13" fmla="*/ 0 h 220"/>
                  <a:gd name="T14" fmla="*/ 399 w 400"/>
                  <a:gd name="T15" fmla="*/ 3 h 220"/>
                  <a:gd name="T16" fmla="*/ 393 w 400"/>
                  <a:gd name="T17" fmla="*/ 54 h 220"/>
                  <a:gd name="T18" fmla="*/ 400 w 400"/>
                  <a:gd name="T19" fmla="*/ 108 h 220"/>
                  <a:gd name="T20" fmla="*/ 389 w 400"/>
                  <a:gd name="T21" fmla="*/ 129 h 220"/>
                  <a:gd name="T22" fmla="*/ 367 w 400"/>
                  <a:gd name="T23" fmla="*/ 140 h 220"/>
                  <a:gd name="T24" fmla="*/ 335 w 400"/>
                  <a:gd name="T25" fmla="*/ 142 h 220"/>
                  <a:gd name="T26" fmla="*/ 310 w 400"/>
                  <a:gd name="T27" fmla="*/ 143 h 220"/>
                  <a:gd name="T28" fmla="*/ 286 w 400"/>
                  <a:gd name="T29" fmla="*/ 155 h 220"/>
                  <a:gd name="T30" fmla="*/ 238 w 400"/>
                  <a:gd name="T31" fmla="*/ 196 h 220"/>
                  <a:gd name="T32" fmla="*/ 217 w 400"/>
                  <a:gd name="T33" fmla="*/ 220 h 220"/>
                  <a:gd name="T34" fmla="*/ 214 w 400"/>
                  <a:gd name="T35" fmla="*/ 212 h 220"/>
                  <a:gd name="T36" fmla="*/ 202 w 400"/>
                  <a:gd name="T37" fmla="*/ 212 h 220"/>
                  <a:gd name="T38" fmla="*/ 171 w 400"/>
                  <a:gd name="T39" fmla="*/ 202 h 220"/>
                  <a:gd name="T40" fmla="*/ 161 w 400"/>
                  <a:gd name="T41" fmla="*/ 187 h 220"/>
                  <a:gd name="T42" fmla="*/ 168 w 400"/>
                  <a:gd name="T43" fmla="*/ 160 h 220"/>
                  <a:gd name="T44" fmla="*/ 189 w 400"/>
                  <a:gd name="T45" fmla="*/ 132 h 220"/>
                  <a:gd name="T46" fmla="*/ 204 w 400"/>
                  <a:gd name="T47" fmla="*/ 118 h 220"/>
                  <a:gd name="T48" fmla="*/ 196 w 400"/>
                  <a:gd name="T49" fmla="*/ 110 h 220"/>
                  <a:gd name="T50" fmla="*/ 173 w 400"/>
                  <a:gd name="T51" fmla="*/ 103 h 220"/>
                  <a:gd name="T52" fmla="*/ 142 w 400"/>
                  <a:gd name="T53" fmla="*/ 104 h 220"/>
                  <a:gd name="T54" fmla="*/ 116 w 400"/>
                  <a:gd name="T55" fmla="*/ 114 h 220"/>
                  <a:gd name="T56" fmla="*/ 106 w 400"/>
                  <a:gd name="T57" fmla="*/ 114 h 220"/>
                  <a:gd name="T58" fmla="*/ 68 w 400"/>
                  <a:gd name="T59" fmla="*/ 97 h 220"/>
                  <a:gd name="T60" fmla="*/ 45 w 400"/>
                  <a:gd name="T61" fmla="*/ 78 h 220"/>
                  <a:gd name="T62" fmla="*/ 41 w 400"/>
                  <a:gd name="T63" fmla="*/ 63 h 220"/>
                  <a:gd name="T64" fmla="*/ 20 w 400"/>
                  <a:gd name="T65" fmla="*/ 57 h 220"/>
                  <a:gd name="T66" fmla="*/ 0 w 400"/>
                  <a:gd name="T67" fmla="*/ 4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0" h="220">
                    <a:moveTo>
                      <a:pt x="0" y="48"/>
                    </a:moveTo>
                    <a:lnTo>
                      <a:pt x="29" y="40"/>
                    </a:lnTo>
                    <a:lnTo>
                      <a:pt x="81" y="37"/>
                    </a:lnTo>
                    <a:lnTo>
                      <a:pt x="127" y="38"/>
                    </a:lnTo>
                    <a:lnTo>
                      <a:pt x="159" y="26"/>
                    </a:lnTo>
                    <a:lnTo>
                      <a:pt x="191" y="1"/>
                    </a:lnTo>
                    <a:lnTo>
                      <a:pt x="256" y="0"/>
                    </a:lnTo>
                    <a:lnTo>
                      <a:pt x="399" y="3"/>
                    </a:lnTo>
                    <a:lnTo>
                      <a:pt x="393" y="54"/>
                    </a:lnTo>
                    <a:lnTo>
                      <a:pt x="400" y="108"/>
                    </a:lnTo>
                    <a:lnTo>
                      <a:pt x="389" y="129"/>
                    </a:lnTo>
                    <a:lnTo>
                      <a:pt x="367" y="140"/>
                    </a:lnTo>
                    <a:lnTo>
                      <a:pt x="335" y="142"/>
                    </a:lnTo>
                    <a:lnTo>
                      <a:pt x="310" y="143"/>
                    </a:lnTo>
                    <a:lnTo>
                      <a:pt x="286" y="155"/>
                    </a:lnTo>
                    <a:lnTo>
                      <a:pt x="238" y="196"/>
                    </a:lnTo>
                    <a:lnTo>
                      <a:pt x="217" y="220"/>
                    </a:lnTo>
                    <a:lnTo>
                      <a:pt x="214" y="212"/>
                    </a:lnTo>
                    <a:lnTo>
                      <a:pt x="202" y="212"/>
                    </a:lnTo>
                    <a:lnTo>
                      <a:pt x="171" y="202"/>
                    </a:lnTo>
                    <a:lnTo>
                      <a:pt x="161" y="187"/>
                    </a:lnTo>
                    <a:lnTo>
                      <a:pt x="168" y="160"/>
                    </a:lnTo>
                    <a:lnTo>
                      <a:pt x="189" y="132"/>
                    </a:lnTo>
                    <a:lnTo>
                      <a:pt x="204" y="118"/>
                    </a:lnTo>
                    <a:lnTo>
                      <a:pt x="196" y="110"/>
                    </a:lnTo>
                    <a:lnTo>
                      <a:pt x="173" y="103"/>
                    </a:lnTo>
                    <a:lnTo>
                      <a:pt x="142" y="104"/>
                    </a:lnTo>
                    <a:lnTo>
                      <a:pt x="116" y="114"/>
                    </a:lnTo>
                    <a:lnTo>
                      <a:pt x="106" y="114"/>
                    </a:lnTo>
                    <a:lnTo>
                      <a:pt x="68" y="97"/>
                    </a:lnTo>
                    <a:lnTo>
                      <a:pt x="45" y="78"/>
                    </a:lnTo>
                    <a:lnTo>
                      <a:pt x="41" y="63"/>
                    </a:lnTo>
                    <a:lnTo>
                      <a:pt x="20" y="57"/>
                    </a:lnTo>
                    <a:lnTo>
                      <a:pt x="0" y="48"/>
                    </a:lnTo>
                    <a:close/>
                  </a:path>
                </a:pathLst>
              </a:custGeom>
              <a:pattFill prst="pct90">
                <a:fgClr>
                  <a:srgbClr val="CC0000"/>
                </a:fgClr>
                <a:bgClr>
                  <a:srgbClr val="FFFFFF"/>
                </a:bgClr>
              </a:pattFill>
              <a:ln w="1651">
                <a:solidFill>
                  <a:srgbClr val="808080"/>
                </a:solidFill>
                <a:prstDash val="solid"/>
                <a:round/>
                <a:headEnd/>
                <a:tailEnd/>
              </a:ln>
            </p:spPr>
            <p:txBody>
              <a:bodyPr/>
              <a:lstStyle/>
              <a:p>
                <a:pPr algn="ctr"/>
                <a:endParaRPr lang="fr-FR" sz="1400" dirty="0"/>
              </a:p>
            </p:txBody>
          </p:sp>
          <p:sp>
            <p:nvSpPr>
              <p:cNvPr id="187" name="Text Box 25"/>
              <p:cNvSpPr txBox="1">
                <a:spLocks noChangeAspect="1" noChangeArrowheads="1"/>
              </p:cNvSpPr>
              <p:nvPr/>
            </p:nvSpPr>
            <p:spPr bwMode="auto">
              <a:xfrm>
                <a:off x="-220972" y="4213795"/>
                <a:ext cx="11471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GB"/>
                </a:defPPr>
                <a:lvl1pPr algn="ctr">
                  <a:spcBef>
                    <a:spcPct val="50000"/>
                  </a:spcBef>
                  <a:defRPr sz="1200" b="1" i="1"/>
                </a:lvl1pPr>
              </a:lstStyle>
              <a:p>
                <a:r>
                  <a:rPr lang="en-GB" altLang="fr-FR" dirty="0"/>
                  <a:t>GUINÉE</a:t>
                </a:r>
                <a:br>
                  <a:rPr lang="en-GB" altLang="fr-FR" dirty="0"/>
                </a:br>
                <a:r>
                  <a:rPr lang="en-GB" altLang="fr-FR" dirty="0"/>
                  <a:t>BISSAU</a:t>
                </a:r>
              </a:p>
            </p:txBody>
          </p:sp>
        </p:grpSp>
        <p:grpSp>
          <p:nvGrpSpPr>
            <p:cNvPr id="159" name="Groupe 158"/>
            <p:cNvGrpSpPr/>
            <p:nvPr/>
          </p:nvGrpSpPr>
          <p:grpSpPr>
            <a:xfrm>
              <a:off x="899592" y="3212976"/>
              <a:ext cx="1242699" cy="616744"/>
              <a:chOff x="1242269" y="4341019"/>
              <a:chExt cx="1242699" cy="616744"/>
            </a:xfrm>
          </p:grpSpPr>
          <p:sp>
            <p:nvSpPr>
              <p:cNvPr id="184" name="Freeform 9" descr="90%"/>
              <p:cNvSpPr>
                <a:spLocks/>
              </p:cNvSpPr>
              <p:nvPr/>
            </p:nvSpPr>
            <p:spPr bwMode="auto">
              <a:xfrm>
                <a:off x="1403351" y="4341019"/>
                <a:ext cx="993970" cy="616744"/>
              </a:xfrm>
              <a:custGeom>
                <a:avLst/>
                <a:gdLst>
                  <a:gd name="T0" fmla="*/ 963 w 1051"/>
                  <a:gd name="T1" fmla="*/ 381 h 777"/>
                  <a:gd name="T2" fmla="*/ 960 w 1051"/>
                  <a:gd name="T3" fmla="*/ 446 h 777"/>
                  <a:gd name="T4" fmla="*/ 1016 w 1051"/>
                  <a:gd name="T5" fmla="*/ 492 h 777"/>
                  <a:gd name="T6" fmla="*/ 988 w 1051"/>
                  <a:gd name="T7" fmla="*/ 533 h 777"/>
                  <a:gd name="T8" fmla="*/ 1048 w 1051"/>
                  <a:gd name="T9" fmla="*/ 590 h 777"/>
                  <a:gd name="T10" fmla="*/ 1039 w 1051"/>
                  <a:gd name="T11" fmla="*/ 614 h 777"/>
                  <a:gd name="T12" fmla="*/ 986 w 1051"/>
                  <a:gd name="T13" fmla="*/ 599 h 777"/>
                  <a:gd name="T14" fmla="*/ 957 w 1051"/>
                  <a:gd name="T15" fmla="*/ 613 h 777"/>
                  <a:gd name="T16" fmla="*/ 974 w 1051"/>
                  <a:gd name="T17" fmla="*/ 657 h 777"/>
                  <a:gd name="T18" fmla="*/ 972 w 1051"/>
                  <a:gd name="T19" fmla="*/ 692 h 777"/>
                  <a:gd name="T20" fmla="*/ 932 w 1051"/>
                  <a:gd name="T21" fmla="*/ 733 h 777"/>
                  <a:gd name="T22" fmla="*/ 890 w 1051"/>
                  <a:gd name="T23" fmla="*/ 713 h 777"/>
                  <a:gd name="T24" fmla="*/ 834 w 1051"/>
                  <a:gd name="T25" fmla="*/ 777 h 777"/>
                  <a:gd name="T26" fmla="*/ 788 w 1051"/>
                  <a:gd name="T27" fmla="*/ 754 h 777"/>
                  <a:gd name="T28" fmla="*/ 774 w 1051"/>
                  <a:gd name="T29" fmla="*/ 716 h 777"/>
                  <a:gd name="T30" fmla="*/ 759 w 1051"/>
                  <a:gd name="T31" fmla="*/ 621 h 777"/>
                  <a:gd name="T32" fmla="*/ 728 w 1051"/>
                  <a:gd name="T33" fmla="*/ 592 h 777"/>
                  <a:gd name="T34" fmla="*/ 672 w 1051"/>
                  <a:gd name="T35" fmla="*/ 605 h 777"/>
                  <a:gd name="T36" fmla="*/ 644 w 1051"/>
                  <a:gd name="T37" fmla="*/ 643 h 777"/>
                  <a:gd name="T38" fmla="*/ 618 w 1051"/>
                  <a:gd name="T39" fmla="*/ 516 h 777"/>
                  <a:gd name="T40" fmla="*/ 573 w 1051"/>
                  <a:gd name="T41" fmla="*/ 427 h 777"/>
                  <a:gd name="T42" fmla="*/ 518 w 1051"/>
                  <a:gd name="T43" fmla="*/ 387 h 777"/>
                  <a:gd name="T44" fmla="*/ 417 w 1051"/>
                  <a:gd name="T45" fmla="*/ 393 h 777"/>
                  <a:gd name="T46" fmla="*/ 366 w 1051"/>
                  <a:gd name="T47" fmla="*/ 402 h 777"/>
                  <a:gd name="T48" fmla="*/ 257 w 1051"/>
                  <a:gd name="T49" fmla="*/ 534 h 777"/>
                  <a:gd name="T50" fmla="*/ 241 w 1051"/>
                  <a:gd name="T51" fmla="*/ 475 h 777"/>
                  <a:gd name="T52" fmla="*/ 185 w 1051"/>
                  <a:gd name="T53" fmla="*/ 384 h 777"/>
                  <a:gd name="T54" fmla="*/ 77 w 1051"/>
                  <a:gd name="T55" fmla="*/ 326 h 777"/>
                  <a:gd name="T56" fmla="*/ 65 w 1051"/>
                  <a:gd name="T57" fmla="*/ 281 h 777"/>
                  <a:gd name="T58" fmla="*/ 27 w 1051"/>
                  <a:gd name="T59" fmla="*/ 259 h 777"/>
                  <a:gd name="T60" fmla="*/ 0 w 1051"/>
                  <a:gd name="T61" fmla="*/ 243 h 777"/>
                  <a:gd name="T62" fmla="*/ 1 w 1051"/>
                  <a:gd name="T63" fmla="*/ 217 h 777"/>
                  <a:gd name="T64" fmla="*/ 70 w 1051"/>
                  <a:gd name="T65" fmla="*/ 152 h 777"/>
                  <a:gd name="T66" fmla="*/ 119 w 1051"/>
                  <a:gd name="T67" fmla="*/ 139 h 777"/>
                  <a:gd name="T68" fmla="*/ 173 w 1051"/>
                  <a:gd name="T69" fmla="*/ 126 h 777"/>
                  <a:gd name="T70" fmla="*/ 177 w 1051"/>
                  <a:gd name="T71" fmla="*/ 51 h 777"/>
                  <a:gd name="T72" fmla="*/ 262 w 1051"/>
                  <a:gd name="T73" fmla="*/ 1 h 777"/>
                  <a:gd name="T74" fmla="*/ 344 w 1051"/>
                  <a:gd name="T75" fmla="*/ 36 h 777"/>
                  <a:gd name="T76" fmla="*/ 430 w 1051"/>
                  <a:gd name="T77" fmla="*/ 36 h 777"/>
                  <a:gd name="T78" fmla="*/ 499 w 1051"/>
                  <a:gd name="T79" fmla="*/ 33 h 777"/>
                  <a:gd name="T80" fmla="*/ 518 w 1051"/>
                  <a:gd name="T81" fmla="*/ 46 h 777"/>
                  <a:gd name="T82" fmla="*/ 606 w 1051"/>
                  <a:gd name="T83" fmla="*/ 109 h 777"/>
                  <a:gd name="T84" fmla="*/ 651 w 1051"/>
                  <a:gd name="T85" fmla="*/ 67 h 777"/>
                  <a:gd name="T86" fmla="*/ 695 w 1051"/>
                  <a:gd name="T87" fmla="*/ 78 h 777"/>
                  <a:gd name="T88" fmla="*/ 757 w 1051"/>
                  <a:gd name="T89" fmla="*/ 72 h 777"/>
                  <a:gd name="T90" fmla="*/ 818 w 1051"/>
                  <a:gd name="T91" fmla="*/ 24 h 777"/>
                  <a:gd name="T92" fmla="*/ 854 w 1051"/>
                  <a:gd name="T93" fmla="*/ 45 h 777"/>
                  <a:gd name="T94" fmla="*/ 872 w 1051"/>
                  <a:gd name="T95" fmla="*/ 121 h 777"/>
                  <a:gd name="T96" fmla="*/ 919 w 1051"/>
                  <a:gd name="T97" fmla="*/ 180 h 777"/>
                  <a:gd name="T98" fmla="*/ 953 w 1051"/>
                  <a:gd name="T99" fmla="*/ 298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1" h="777">
                    <a:moveTo>
                      <a:pt x="987" y="355"/>
                    </a:moveTo>
                    <a:lnTo>
                      <a:pt x="963" y="381"/>
                    </a:lnTo>
                    <a:lnTo>
                      <a:pt x="948" y="420"/>
                    </a:lnTo>
                    <a:lnTo>
                      <a:pt x="960" y="446"/>
                    </a:lnTo>
                    <a:lnTo>
                      <a:pt x="1004" y="472"/>
                    </a:lnTo>
                    <a:lnTo>
                      <a:pt x="1016" y="492"/>
                    </a:lnTo>
                    <a:lnTo>
                      <a:pt x="1009" y="509"/>
                    </a:lnTo>
                    <a:lnTo>
                      <a:pt x="988" y="533"/>
                    </a:lnTo>
                    <a:lnTo>
                      <a:pt x="1007" y="555"/>
                    </a:lnTo>
                    <a:lnTo>
                      <a:pt x="1048" y="590"/>
                    </a:lnTo>
                    <a:lnTo>
                      <a:pt x="1051" y="605"/>
                    </a:lnTo>
                    <a:lnTo>
                      <a:pt x="1039" y="614"/>
                    </a:lnTo>
                    <a:lnTo>
                      <a:pt x="1020" y="613"/>
                    </a:lnTo>
                    <a:lnTo>
                      <a:pt x="986" y="599"/>
                    </a:lnTo>
                    <a:lnTo>
                      <a:pt x="966" y="601"/>
                    </a:lnTo>
                    <a:lnTo>
                      <a:pt x="957" y="613"/>
                    </a:lnTo>
                    <a:lnTo>
                      <a:pt x="955" y="621"/>
                    </a:lnTo>
                    <a:lnTo>
                      <a:pt x="974" y="657"/>
                    </a:lnTo>
                    <a:lnTo>
                      <a:pt x="985" y="669"/>
                    </a:lnTo>
                    <a:lnTo>
                      <a:pt x="972" y="692"/>
                    </a:lnTo>
                    <a:lnTo>
                      <a:pt x="935" y="727"/>
                    </a:lnTo>
                    <a:lnTo>
                      <a:pt x="932" y="733"/>
                    </a:lnTo>
                    <a:lnTo>
                      <a:pt x="911" y="719"/>
                    </a:lnTo>
                    <a:lnTo>
                      <a:pt x="890" y="713"/>
                    </a:lnTo>
                    <a:lnTo>
                      <a:pt x="881" y="718"/>
                    </a:lnTo>
                    <a:lnTo>
                      <a:pt x="834" y="777"/>
                    </a:lnTo>
                    <a:lnTo>
                      <a:pt x="814" y="775"/>
                    </a:lnTo>
                    <a:lnTo>
                      <a:pt x="788" y="754"/>
                    </a:lnTo>
                    <a:lnTo>
                      <a:pt x="772" y="734"/>
                    </a:lnTo>
                    <a:lnTo>
                      <a:pt x="774" y="716"/>
                    </a:lnTo>
                    <a:lnTo>
                      <a:pt x="774" y="675"/>
                    </a:lnTo>
                    <a:lnTo>
                      <a:pt x="759" y="621"/>
                    </a:lnTo>
                    <a:lnTo>
                      <a:pt x="749" y="599"/>
                    </a:lnTo>
                    <a:lnTo>
                      <a:pt x="728" y="592"/>
                    </a:lnTo>
                    <a:lnTo>
                      <a:pt x="695" y="595"/>
                    </a:lnTo>
                    <a:lnTo>
                      <a:pt x="672" y="605"/>
                    </a:lnTo>
                    <a:lnTo>
                      <a:pt x="657" y="619"/>
                    </a:lnTo>
                    <a:lnTo>
                      <a:pt x="644" y="643"/>
                    </a:lnTo>
                    <a:lnTo>
                      <a:pt x="629" y="602"/>
                    </a:lnTo>
                    <a:lnTo>
                      <a:pt x="618" y="516"/>
                    </a:lnTo>
                    <a:lnTo>
                      <a:pt x="602" y="467"/>
                    </a:lnTo>
                    <a:lnTo>
                      <a:pt x="573" y="427"/>
                    </a:lnTo>
                    <a:lnTo>
                      <a:pt x="544" y="402"/>
                    </a:lnTo>
                    <a:lnTo>
                      <a:pt x="518" y="387"/>
                    </a:lnTo>
                    <a:lnTo>
                      <a:pt x="489" y="384"/>
                    </a:lnTo>
                    <a:lnTo>
                      <a:pt x="417" y="393"/>
                    </a:lnTo>
                    <a:lnTo>
                      <a:pt x="380" y="391"/>
                    </a:lnTo>
                    <a:lnTo>
                      <a:pt x="366" y="402"/>
                    </a:lnTo>
                    <a:lnTo>
                      <a:pt x="325" y="457"/>
                    </a:lnTo>
                    <a:lnTo>
                      <a:pt x="257" y="534"/>
                    </a:lnTo>
                    <a:lnTo>
                      <a:pt x="261" y="509"/>
                    </a:lnTo>
                    <a:lnTo>
                      <a:pt x="241" y="475"/>
                    </a:lnTo>
                    <a:lnTo>
                      <a:pt x="194" y="425"/>
                    </a:lnTo>
                    <a:lnTo>
                      <a:pt x="185" y="384"/>
                    </a:lnTo>
                    <a:lnTo>
                      <a:pt x="133" y="361"/>
                    </a:lnTo>
                    <a:lnTo>
                      <a:pt x="77" y="326"/>
                    </a:lnTo>
                    <a:lnTo>
                      <a:pt x="59" y="306"/>
                    </a:lnTo>
                    <a:lnTo>
                      <a:pt x="65" y="281"/>
                    </a:lnTo>
                    <a:lnTo>
                      <a:pt x="61" y="262"/>
                    </a:lnTo>
                    <a:lnTo>
                      <a:pt x="27" y="259"/>
                    </a:lnTo>
                    <a:lnTo>
                      <a:pt x="7" y="252"/>
                    </a:lnTo>
                    <a:lnTo>
                      <a:pt x="0" y="243"/>
                    </a:lnTo>
                    <a:lnTo>
                      <a:pt x="3" y="223"/>
                    </a:lnTo>
                    <a:lnTo>
                      <a:pt x="1" y="217"/>
                    </a:lnTo>
                    <a:lnTo>
                      <a:pt x="22" y="193"/>
                    </a:lnTo>
                    <a:lnTo>
                      <a:pt x="70" y="152"/>
                    </a:lnTo>
                    <a:lnTo>
                      <a:pt x="94" y="140"/>
                    </a:lnTo>
                    <a:lnTo>
                      <a:pt x="119" y="139"/>
                    </a:lnTo>
                    <a:lnTo>
                      <a:pt x="151" y="137"/>
                    </a:lnTo>
                    <a:lnTo>
                      <a:pt x="173" y="126"/>
                    </a:lnTo>
                    <a:lnTo>
                      <a:pt x="184" y="105"/>
                    </a:lnTo>
                    <a:lnTo>
                      <a:pt x="177" y="51"/>
                    </a:lnTo>
                    <a:lnTo>
                      <a:pt x="183" y="0"/>
                    </a:lnTo>
                    <a:lnTo>
                      <a:pt x="262" y="1"/>
                    </a:lnTo>
                    <a:lnTo>
                      <a:pt x="312" y="22"/>
                    </a:lnTo>
                    <a:lnTo>
                      <a:pt x="344" y="36"/>
                    </a:lnTo>
                    <a:lnTo>
                      <a:pt x="388" y="41"/>
                    </a:lnTo>
                    <a:lnTo>
                      <a:pt x="430" y="36"/>
                    </a:lnTo>
                    <a:lnTo>
                      <a:pt x="490" y="30"/>
                    </a:lnTo>
                    <a:lnTo>
                      <a:pt x="499" y="33"/>
                    </a:lnTo>
                    <a:lnTo>
                      <a:pt x="506" y="35"/>
                    </a:lnTo>
                    <a:lnTo>
                      <a:pt x="518" y="46"/>
                    </a:lnTo>
                    <a:lnTo>
                      <a:pt x="573" y="93"/>
                    </a:lnTo>
                    <a:lnTo>
                      <a:pt x="606" y="109"/>
                    </a:lnTo>
                    <a:lnTo>
                      <a:pt x="621" y="93"/>
                    </a:lnTo>
                    <a:lnTo>
                      <a:pt x="651" y="67"/>
                    </a:lnTo>
                    <a:lnTo>
                      <a:pt x="672" y="68"/>
                    </a:lnTo>
                    <a:lnTo>
                      <a:pt x="695" y="78"/>
                    </a:lnTo>
                    <a:lnTo>
                      <a:pt x="730" y="88"/>
                    </a:lnTo>
                    <a:lnTo>
                      <a:pt x="757" y="72"/>
                    </a:lnTo>
                    <a:lnTo>
                      <a:pt x="776" y="51"/>
                    </a:lnTo>
                    <a:lnTo>
                      <a:pt x="818" y="24"/>
                    </a:lnTo>
                    <a:lnTo>
                      <a:pt x="839" y="27"/>
                    </a:lnTo>
                    <a:lnTo>
                      <a:pt x="854" y="45"/>
                    </a:lnTo>
                    <a:lnTo>
                      <a:pt x="855" y="67"/>
                    </a:lnTo>
                    <a:lnTo>
                      <a:pt x="872" y="121"/>
                    </a:lnTo>
                    <a:lnTo>
                      <a:pt x="889" y="149"/>
                    </a:lnTo>
                    <a:lnTo>
                      <a:pt x="919" y="180"/>
                    </a:lnTo>
                    <a:lnTo>
                      <a:pt x="940" y="225"/>
                    </a:lnTo>
                    <a:lnTo>
                      <a:pt x="953" y="298"/>
                    </a:lnTo>
                    <a:lnTo>
                      <a:pt x="987" y="355"/>
                    </a:lnTo>
                    <a:close/>
                  </a:path>
                </a:pathLst>
              </a:custGeom>
              <a:pattFill prst="pct90">
                <a:fgClr>
                  <a:srgbClr val="CC0000"/>
                </a:fgClr>
                <a:bgClr>
                  <a:srgbClr val="FFFFCC"/>
                </a:bgClr>
              </a:pattFill>
              <a:ln w="1651">
                <a:solidFill>
                  <a:srgbClr val="808080"/>
                </a:solidFill>
                <a:prstDash val="solid"/>
                <a:round/>
                <a:headEnd/>
                <a:tailEnd/>
              </a:ln>
            </p:spPr>
            <p:txBody>
              <a:bodyPr/>
              <a:lstStyle/>
              <a:p>
                <a:pPr algn="ctr"/>
                <a:endParaRPr lang="fr-FR" sz="1400" dirty="0"/>
              </a:p>
            </p:txBody>
          </p:sp>
          <p:sp>
            <p:nvSpPr>
              <p:cNvPr id="185" name="Text Box 26"/>
              <p:cNvSpPr txBox="1">
                <a:spLocks noChangeAspect="1" noChangeArrowheads="1"/>
              </p:cNvSpPr>
              <p:nvPr/>
            </p:nvSpPr>
            <p:spPr bwMode="auto">
              <a:xfrm>
                <a:off x="1242269" y="4413027"/>
                <a:ext cx="12426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solidFill>
                      <a:schemeClr val="bg1"/>
                    </a:solidFill>
                  </a:rPr>
                  <a:t>GUINÉE</a:t>
                </a:r>
              </a:p>
            </p:txBody>
          </p:sp>
        </p:grpSp>
        <p:grpSp>
          <p:nvGrpSpPr>
            <p:cNvPr id="160" name="Groupe 159"/>
            <p:cNvGrpSpPr/>
            <p:nvPr/>
          </p:nvGrpSpPr>
          <p:grpSpPr>
            <a:xfrm>
              <a:off x="539552" y="3573016"/>
              <a:ext cx="1108169" cy="620935"/>
              <a:chOff x="643044" y="5040313"/>
              <a:chExt cx="1108169" cy="620935"/>
            </a:xfrm>
          </p:grpSpPr>
          <p:sp>
            <p:nvSpPr>
              <p:cNvPr id="182" name="Freeform 16"/>
              <p:cNvSpPr>
                <a:spLocks/>
              </p:cNvSpPr>
              <p:nvPr/>
            </p:nvSpPr>
            <p:spPr bwMode="auto">
              <a:xfrm>
                <a:off x="1379539" y="5040313"/>
                <a:ext cx="371674" cy="342900"/>
              </a:xfrm>
              <a:custGeom>
                <a:avLst/>
                <a:gdLst>
                  <a:gd name="T0" fmla="*/ 6 w 393"/>
                  <a:gd name="T1" fmla="*/ 150 h 432"/>
                  <a:gd name="T2" fmla="*/ 74 w 393"/>
                  <a:gd name="T3" fmla="*/ 73 h 432"/>
                  <a:gd name="T4" fmla="*/ 115 w 393"/>
                  <a:gd name="T5" fmla="*/ 18 h 432"/>
                  <a:gd name="T6" fmla="*/ 129 w 393"/>
                  <a:gd name="T7" fmla="*/ 7 h 432"/>
                  <a:gd name="T8" fmla="*/ 166 w 393"/>
                  <a:gd name="T9" fmla="*/ 9 h 432"/>
                  <a:gd name="T10" fmla="*/ 238 w 393"/>
                  <a:gd name="T11" fmla="*/ 0 h 432"/>
                  <a:gd name="T12" fmla="*/ 267 w 393"/>
                  <a:gd name="T13" fmla="*/ 3 h 432"/>
                  <a:gd name="T14" fmla="*/ 293 w 393"/>
                  <a:gd name="T15" fmla="*/ 18 h 432"/>
                  <a:gd name="T16" fmla="*/ 322 w 393"/>
                  <a:gd name="T17" fmla="*/ 43 h 432"/>
                  <a:gd name="T18" fmla="*/ 351 w 393"/>
                  <a:gd name="T19" fmla="*/ 83 h 432"/>
                  <a:gd name="T20" fmla="*/ 367 w 393"/>
                  <a:gd name="T21" fmla="*/ 132 h 432"/>
                  <a:gd name="T22" fmla="*/ 378 w 393"/>
                  <a:gd name="T23" fmla="*/ 218 h 432"/>
                  <a:gd name="T24" fmla="*/ 393 w 393"/>
                  <a:gd name="T25" fmla="*/ 259 h 432"/>
                  <a:gd name="T26" fmla="*/ 378 w 393"/>
                  <a:gd name="T27" fmla="*/ 291 h 432"/>
                  <a:gd name="T28" fmla="*/ 303 w 393"/>
                  <a:gd name="T29" fmla="*/ 364 h 432"/>
                  <a:gd name="T30" fmla="*/ 264 w 393"/>
                  <a:gd name="T31" fmla="*/ 409 h 432"/>
                  <a:gd name="T32" fmla="*/ 246 w 393"/>
                  <a:gd name="T33" fmla="*/ 426 h 432"/>
                  <a:gd name="T34" fmla="*/ 242 w 393"/>
                  <a:gd name="T35" fmla="*/ 432 h 432"/>
                  <a:gd name="T36" fmla="*/ 203 w 393"/>
                  <a:gd name="T37" fmla="*/ 399 h 432"/>
                  <a:gd name="T38" fmla="*/ 161 w 393"/>
                  <a:gd name="T39" fmla="*/ 373 h 432"/>
                  <a:gd name="T40" fmla="*/ 131 w 393"/>
                  <a:gd name="T41" fmla="*/ 361 h 432"/>
                  <a:gd name="T42" fmla="*/ 129 w 393"/>
                  <a:gd name="T43" fmla="*/ 352 h 432"/>
                  <a:gd name="T44" fmla="*/ 133 w 393"/>
                  <a:gd name="T45" fmla="*/ 334 h 432"/>
                  <a:gd name="T46" fmla="*/ 130 w 393"/>
                  <a:gd name="T47" fmla="*/ 321 h 432"/>
                  <a:gd name="T48" fmla="*/ 97 w 393"/>
                  <a:gd name="T49" fmla="*/ 309 h 432"/>
                  <a:gd name="T50" fmla="*/ 47 w 393"/>
                  <a:gd name="T51" fmla="*/ 274 h 432"/>
                  <a:gd name="T52" fmla="*/ 23 w 393"/>
                  <a:gd name="T53" fmla="*/ 251 h 432"/>
                  <a:gd name="T54" fmla="*/ 0 w 393"/>
                  <a:gd name="T55" fmla="*/ 221 h 432"/>
                  <a:gd name="T56" fmla="*/ 31 w 393"/>
                  <a:gd name="T57" fmla="*/ 206 h 432"/>
                  <a:gd name="T58" fmla="*/ 41 w 393"/>
                  <a:gd name="T59" fmla="*/ 192 h 432"/>
                  <a:gd name="T60" fmla="*/ 39 w 393"/>
                  <a:gd name="T61" fmla="*/ 181 h 432"/>
                  <a:gd name="T62" fmla="*/ 9 w 393"/>
                  <a:gd name="T63" fmla="*/ 169 h 432"/>
                  <a:gd name="T64" fmla="*/ 5 w 393"/>
                  <a:gd name="T65" fmla="*/ 162 h 432"/>
                  <a:gd name="T66" fmla="*/ 6 w 393"/>
                  <a:gd name="T67" fmla="*/ 15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3" h="432">
                    <a:moveTo>
                      <a:pt x="6" y="150"/>
                    </a:moveTo>
                    <a:lnTo>
                      <a:pt x="74" y="73"/>
                    </a:lnTo>
                    <a:lnTo>
                      <a:pt x="115" y="18"/>
                    </a:lnTo>
                    <a:lnTo>
                      <a:pt x="129" y="7"/>
                    </a:lnTo>
                    <a:lnTo>
                      <a:pt x="166" y="9"/>
                    </a:lnTo>
                    <a:lnTo>
                      <a:pt x="238" y="0"/>
                    </a:lnTo>
                    <a:lnTo>
                      <a:pt x="267" y="3"/>
                    </a:lnTo>
                    <a:lnTo>
                      <a:pt x="293" y="18"/>
                    </a:lnTo>
                    <a:lnTo>
                      <a:pt x="322" y="43"/>
                    </a:lnTo>
                    <a:lnTo>
                      <a:pt x="351" y="83"/>
                    </a:lnTo>
                    <a:lnTo>
                      <a:pt x="367" y="132"/>
                    </a:lnTo>
                    <a:lnTo>
                      <a:pt x="378" y="218"/>
                    </a:lnTo>
                    <a:lnTo>
                      <a:pt x="393" y="259"/>
                    </a:lnTo>
                    <a:lnTo>
                      <a:pt x="378" y="291"/>
                    </a:lnTo>
                    <a:lnTo>
                      <a:pt x="303" y="364"/>
                    </a:lnTo>
                    <a:lnTo>
                      <a:pt x="264" y="409"/>
                    </a:lnTo>
                    <a:lnTo>
                      <a:pt x="246" y="426"/>
                    </a:lnTo>
                    <a:lnTo>
                      <a:pt x="242" y="432"/>
                    </a:lnTo>
                    <a:lnTo>
                      <a:pt x="203" y="399"/>
                    </a:lnTo>
                    <a:lnTo>
                      <a:pt x="161" y="373"/>
                    </a:lnTo>
                    <a:lnTo>
                      <a:pt x="131" y="361"/>
                    </a:lnTo>
                    <a:lnTo>
                      <a:pt x="129" y="352"/>
                    </a:lnTo>
                    <a:lnTo>
                      <a:pt x="133" y="334"/>
                    </a:lnTo>
                    <a:lnTo>
                      <a:pt x="130" y="321"/>
                    </a:lnTo>
                    <a:lnTo>
                      <a:pt x="97" y="309"/>
                    </a:lnTo>
                    <a:lnTo>
                      <a:pt x="47" y="274"/>
                    </a:lnTo>
                    <a:lnTo>
                      <a:pt x="23" y="251"/>
                    </a:lnTo>
                    <a:lnTo>
                      <a:pt x="0" y="221"/>
                    </a:lnTo>
                    <a:lnTo>
                      <a:pt x="31" y="206"/>
                    </a:lnTo>
                    <a:lnTo>
                      <a:pt x="41" y="192"/>
                    </a:lnTo>
                    <a:lnTo>
                      <a:pt x="39" y="181"/>
                    </a:lnTo>
                    <a:lnTo>
                      <a:pt x="9" y="169"/>
                    </a:lnTo>
                    <a:lnTo>
                      <a:pt x="5" y="162"/>
                    </a:lnTo>
                    <a:lnTo>
                      <a:pt x="6" y="150"/>
                    </a:lnTo>
                    <a:close/>
                  </a:path>
                </a:pathLst>
              </a:custGeom>
              <a:solidFill>
                <a:srgbClr val="B889DB"/>
              </a:solidFill>
              <a:ln w="1588">
                <a:solidFill>
                  <a:srgbClr val="808080"/>
                </a:solidFill>
                <a:prstDash val="solid"/>
                <a:round/>
                <a:headEnd/>
                <a:tailEnd/>
              </a:ln>
            </p:spPr>
            <p:txBody>
              <a:bodyPr/>
              <a:lstStyle/>
              <a:p>
                <a:pPr algn="ctr"/>
                <a:endParaRPr lang="fr-FR" sz="1400" dirty="0"/>
              </a:p>
            </p:txBody>
          </p:sp>
          <p:sp>
            <p:nvSpPr>
              <p:cNvPr id="183" name="Text Box 27"/>
              <p:cNvSpPr txBox="1">
                <a:spLocks noChangeAspect="1" noChangeArrowheads="1"/>
              </p:cNvSpPr>
              <p:nvPr/>
            </p:nvSpPr>
            <p:spPr bwMode="auto">
              <a:xfrm>
                <a:off x="643044" y="5199583"/>
                <a:ext cx="93911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GB"/>
                </a:defPPr>
                <a:lvl1pPr algn="ctr">
                  <a:spcBef>
                    <a:spcPct val="50000"/>
                  </a:spcBef>
                  <a:defRPr sz="1200" b="1" i="1"/>
                </a:lvl1pPr>
              </a:lstStyle>
              <a:p>
                <a:r>
                  <a:rPr lang="en-GB" altLang="fr-FR" dirty="0"/>
                  <a:t>SIERRA</a:t>
                </a:r>
                <a:br>
                  <a:rPr lang="en-GB" altLang="fr-FR" dirty="0"/>
                </a:br>
                <a:r>
                  <a:rPr lang="en-GB" altLang="fr-FR" dirty="0"/>
                  <a:t>LEONE</a:t>
                </a:r>
              </a:p>
            </p:txBody>
          </p:sp>
        </p:grpSp>
        <p:grpSp>
          <p:nvGrpSpPr>
            <p:cNvPr id="161" name="Groupe 160"/>
            <p:cNvGrpSpPr/>
            <p:nvPr/>
          </p:nvGrpSpPr>
          <p:grpSpPr>
            <a:xfrm>
              <a:off x="3364931" y="1921321"/>
              <a:ext cx="2071165" cy="1363663"/>
              <a:chOff x="5791200" y="2887662"/>
              <a:chExt cx="2071165" cy="1363663"/>
            </a:xfrm>
          </p:grpSpPr>
          <p:sp>
            <p:nvSpPr>
              <p:cNvPr id="180" name="Freeform 13"/>
              <p:cNvSpPr>
                <a:spLocks/>
              </p:cNvSpPr>
              <p:nvPr/>
            </p:nvSpPr>
            <p:spPr bwMode="auto">
              <a:xfrm>
                <a:off x="5791200" y="2887662"/>
                <a:ext cx="2071165" cy="1363663"/>
              </a:xfrm>
              <a:custGeom>
                <a:avLst/>
                <a:gdLst>
                  <a:gd name="T0" fmla="*/ 259 w 2190"/>
                  <a:gd name="T1" fmla="*/ 1592 h 1718"/>
                  <a:gd name="T2" fmla="*/ 201 w 2190"/>
                  <a:gd name="T3" fmla="*/ 1593 h 1718"/>
                  <a:gd name="T4" fmla="*/ 108 w 2190"/>
                  <a:gd name="T5" fmla="*/ 1532 h 1718"/>
                  <a:gd name="T6" fmla="*/ 122 w 2190"/>
                  <a:gd name="T7" fmla="*/ 1490 h 1718"/>
                  <a:gd name="T8" fmla="*/ 110 w 2190"/>
                  <a:gd name="T9" fmla="*/ 1459 h 1718"/>
                  <a:gd name="T10" fmla="*/ 54 w 2190"/>
                  <a:gd name="T11" fmla="*/ 1415 h 1718"/>
                  <a:gd name="T12" fmla="*/ 1 w 2190"/>
                  <a:gd name="T13" fmla="*/ 1323 h 1718"/>
                  <a:gd name="T14" fmla="*/ 10 w 2190"/>
                  <a:gd name="T15" fmla="*/ 1255 h 1718"/>
                  <a:gd name="T16" fmla="*/ 89 w 2190"/>
                  <a:gd name="T17" fmla="*/ 1263 h 1718"/>
                  <a:gd name="T18" fmla="*/ 160 w 2190"/>
                  <a:gd name="T19" fmla="*/ 1218 h 1718"/>
                  <a:gd name="T20" fmla="*/ 287 w 2190"/>
                  <a:gd name="T21" fmla="*/ 1206 h 1718"/>
                  <a:gd name="T22" fmla="*/ 463 w 2190"/>
                  <a:gd name="T23" fmla="*/ 1191 h 1718"/>
                  <a:gd name="T24" fmla="*/ 522 w 2190"/>
                  <a:gd name="T25" fmla="*/ 1122 h 1718"/>
                  <a:gd name="T26" fmla="*/ 557 w 2190"/>
                  <a:gd name="T27" fmla="*/ 981 h 1718"/>
                  <a:gd name="T28" fmla="*/ 562 w 2190"/>
                  <a:gd name="T29" fmla="*/ 860 h 1718"/>
                  <a:gd name="T30" fmla="*/ 556 w 2190"/>
                  <a:gd name="T31" fmla="*/ 648 h 1718"/>
                  <a:gd name="T32" fmla="*/ 775 w 2190"/>
                  <a:gd name="T33" fmla="*/ 603 h 1718"/>
                  <a:gd name="T34" fmla="*/ 1019 w 2190"/>
                  <a:gd name="T35" fmla="*/ 384 h 1718"/>
                  <a:gd name="T36" fmla="*/ 1265 w 2190"/>
                  <a:gd name="T37" fmla="*/ 222 h 1718"/>
                  <a:gd name="T38" fmla="*/ 1617 w 2190"/>
                  <a:gd name="T39" fmla="*/ 14 h 1718"/>
                  <a:gd name="T40" fmla="*/ 1685 w 2190"/>
                  <a:gd name="T41" fmla="*/ 10 h 1718"/>
                  <a:gd name="T42" fmla="*/ 1851 w 2190"/>
                  <a:gd name="T43" fmla="*/ 63 h 1718"/>
                  <a:gd name="T44" fmla="*/ 1942 w 2190"/>
                  <a:gd name="T45" fmla="*/ 137 h 1718"/>
                  <a:gd name="T46" fmla="*/ 2052 w 2190"/>
                  <a:gd name="T47" fmla="*/ 77 h 1718"/>
                  <a:gd name="T48" fmla="*/ 2085 w 2190"/>
                  <a:gd name="T49" fmla="*/ 309 h 1718"/>
                  <a:gd name="T50" fmla="*/ 2145 w 2190"/>
                  <a:gd name="T51" fmla="*/ 433 h 1718"/>
                  <a:gd name="T52" fmla="*/ 2165 w 2190"/>
                  <a:gd name="T53" fmla="*/ 521 h 1718"/>
                  <a:gd name="T54" fmla="*/ 2138 w 2190"/>
                  <a:gd name="T55" fmla="*/ 659 h 1718"/>
                  <a:gd name="T56" fmla="*/ 2135 w 2190"/>
                  <a:gd name="T57" fmla="*/ 759 h 1718"/>
                  <a:gd name="T58" fmla="*/ 2130 w 2190"/>
                  <a:gd name="T59" fmla="*/ 874 h 1718"/>
                  <a:gd name="T60" fmla="*/ 2123 w 2190"/>
                  <a:gd name="T61" fmla="*/ 976 h 1718"/>
                  <a:gd name="T62" fmla="*/ 1935 w 2190"/>
                  <a:gd name="T63" fmla="*/ 1198 h 1718"/>
                  <a:gd name="T64" fmla="*/ 1845 w 2190"/>
                  <a:gd name="T65" fmla="*/ 1334 h 1718"/>
                  <a:gd name="T66" fmla="*/ 1852 w 2190"/>
                  <a:gd name="T67" fmla="*/ 1425 h 1718"/>
                  <a:gd name="T68" fmla="*/ 1794 w 2190"/>
                  <a:gd name="T69" fmla="*/ 1444 h 1718"/>
                  <a:gd name="T70" fmla="*/ 1738 w 2190"/>
                  <a:gd name="T71" fmla="*/ 1476 h 1718"/>
                  <a:gd name="T72" fmla="*/ 1674 w 2190"/>
                  <a:gd name="T73" fmla="*/ 1525 h 1718"/>
                  <a:gd name="T74" fmla="*/ 1591 w 2190"/>
                  <a:gd name="T75" fmla="*/ 1499 h 1718"/>
                  <a:gd name="T76" fmla="*/ 1503 w 2190"/>
                  <a:gd name="T77" fmla="*/ 1483 h 1718"/>
                  <a:gd name="T78" fmla="*/ 1419 w 2190"/>
                  <a:gd name="T79" fmla="*/ 1492 h 1718"/>
                  <a:gd name="T80" fmla="*/ 1345 w 2190"/>
                  <a:gd name="T81" fmla="*/ 1531 h 1718"/>
                  <a:gd name="T82" fmla="*/ 1289 w 2190"/>
                  <a:gd name="T83" fmla="*/ 1561 h 1718"/>
                  <a:gd name="T84" fmla="*/ 1170 w 2190"/>
                  <a:gd name="T85" fmla="*/ 1544 h 1718"/>
                  <a:gd name="T86" fmla="*/ 1075 w 2190"/>
                  <a:gd name="T87" fmla="*/ 1491 h 1718"/>
                  <a:gd name="T88" fmla="*/ 962 w 2190"/>
                  <a:gd name="T89" fmla="*/ 1533 h 1718"/>
                  <a:gd name="T90" fmla="*/ 926 w 2190"/>
                  <a:gd name="T91" fmla="*/ 1527 h 1718"/>
                  <a:gd name="T92" fmla="*/ 806 w 2190"/>
                  <a:gd name="T93" fmla="*/ 1431 h 1718"/>
                  <a:gd name="T94" fmla="*/ 663 w 2190"/>
                  <a:gd name="T95" fmla="*/ 1430 h 1718"/>
                  <a:gd name="T96" fmla="*/ 554 w 2190"/>
                  <a:gd name="T97" fmla="*/ 1467 h 1718"/>
                  <a:gd name="T98" fmla="*/ 490 w 2190"/>
                  <a:gd name="T99" fmla="*/ 1602 h 1718"/>
                  <a:gd name="T100" fmla="*/ 474 w 2190"/>
                  <a:gd name="T101" fmla="*/ 1718 h 1718"/>
                  <a:gd name="T102" fmla="*/ 372 w 2190"/>
                  <a:gd name="T103" fmla="*/ 1649 h 1718"/>
                  <a:gd name="T104" fmla="*/ 331 w 2190"/>
                  <a:gd name="T105" fmla="*/ 1635 h 1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90" h="1718">
                    <a:moveTo>
                      <a:pt x="295" y="1654"/>
                    </a:moveTo>
                    <a:lnTo>
                      <a:pt x="259" y="1592"/>
                    </a:lnTo>
                    <a:lnTo>
                      <a:pt x="224" y="1590"/>
                    </a:lnTo>
                    <a:lnTo>
                      <a:pt x="201" y="1593"/>
                    </a:lnTo>
                    <a:lnTo>
                      <a:pt x="169" y="1581"/>
                    </a:lnTo>
                    <a:lnTo>
                      <a:pt x="108" y="1532"/>
                    </a:lnTo>
                    <a:lnTo>
                      <a:pt x="101" y="1518"/>
                    </a:lnTo>
                    <a:lnTo>
                      <a:pt x="122" y="1490"/>
                    </a:lnTo>
                    <a:lnTo>
                      <a:pt x="121" y="1476"/>
                    </a:lnTo>
                    <a:lnTo>
                      <a:pt x="110" y="1459"/>
                    </a:lnTo>
                    <a:lnTo>
                      <a:pt x="79" y="1432"/>
                    </a:lnTo>
                    <a:lnTo>
                      <a:pt x="54" y="1415"/>
                    </a:lnTo>
                    <a:lnTo>
                      <a:pt x="28" y="1383"/>
                    </a:lnTo>
                    <a:lnTo>
                      <a:pt x="1" y="1323"/>
                    </a:lnTo>
                    <a:lnTo>
                      <a:pt x="0" y="1298"/>
                    </a:lnTo>
                    <a:lnTo>
                      <a:pt x="10" y="1255"/>
                    </a:lnTo>
                    <a:lnTo>
                      <a:pt x="47" y="1260"/>
                    </a:lnTo>
                    <a:lnTo>
                      <a:pt x="89" y="1263"/>
                    </a:lnTo>
                    <a:lnTo>
                      <a:pt x="125" y="1246"/>
                    </a:lnTo>
                    <a:lnTo>
                      <a:pt x="160" y="1218"/>
                    </a:lnTo>
                    <a:lnTo>
                      <a:pt x="174" y="1213"/>
                    </a:lnTo>
                    <a:lnTo>
                      <a:pt x="287" y="1206"/>
                    </a:lnTo>
                    <a:lnTo>
                      <a:pt x="445" y="1200"/>
                    </a:lnTo>
                    <a:lnTo>
                      <a:pt x="463" y="1191"/>
                    </a:lnTo>
                    <a:lnTo>
                      <a:pt x="485" y="1174"/>
                    </a:lnTo>
                    <a:lnTo>
                      <a:pt x="522" y="1122"/>
                    </a:lnTo>
                    <a:lnTo>
                      <a:pt x="549" y="1041"/>
                    </a:lnTo>
                    <a:lnTo>
                      <a:pt x="557" y="981"/>
                    </a:lnTo>
                    <a:lnTo>
                      <a:pt x="562" y="923"/>
                    </a:lnTo>
                    <a:lnTo>
                      <a:pt x="562" y="860"/>
                    </a:lnTo>
                    <a:lnTo>
                      <a:pt x="560" y="715"/>
                    </a:lnTo>
                    <a:lnTo>
                      <a:pt x="556" y="648"/>
                    </a:lnTo>
                    <a:lnTo>
                      <a:pt x="661" y="626"/>
                    </a:lnTo>
                    <a:lnTo>
                      <a:pt x="775" y="603"/>
                    </a:lnTo>
                    <a:lnTo>
                      <a:pt x="967" y="429"/>
                    </a:lnTo>
                    <a:lnTo>
                      <a:pt x="1019" y="384"/>
                    </a:lnTo>
                    <a:lnTo>
                      <a:pt x="1164" y="287"/>
                    </a:lnTo>
                    <a:lnTo>
                      <a:pt x="1265" y="222"/>
                    </a:lnTo>
                    <a:lnTo>
                      <a:pt x="1515" y="71"/>
                    </a:lnTo>
                    <a:lnTo>
                      <a:pt x="1617" y="14"/>
                    </a:lnTo>
                    <a:lnTo>
                      <a:pt x="1633" y="0"/>
                    </a:lnTo>
                    <a:lnTo>
                      <a:pt x="1685" y="10"/>
                    </a:lnTo>
                    <a:lnTo>
                      <a:pt x="1789" y="40"/>
                    </a:lnTo>
                    <a:lnTo>
                      <a:pt x="1851" y="63"/>
                    </a:lnTo>
                    <a:lnTo>
                      <a:pt x="1868" y="75"/>
                    </a:lnTo>
                    <a:lnTo>
                      <a:pt x="1942" y="137"/>
                    </a:lnTo>
                    <a:lnTo>
                      <a:pt x="1957" y="127"/>
                    </a:lnTo>
                    <a:lnTo>
                      <a:pt x="2052" y="77"/>
                    </a:lnTo>
                    <a:lnTo>
                      <a:pt x="2075" y="222"/>
                    </a:lnTo>
                    <a:lnTo>
                      <a:pt x="2085" y="309"/>
                    </a:lnTo>
                    <a:lnTo>
                      <a:pt x="2111" y="379"/>
                    </a:lnTo>
                    <a:lnTo>
                      <a:pt x="2145" y="433"/>
                    </a:lnTo>
                    <a:lnTo>
                      <a:pt x="2190" y="472"/>
                    </a:lnTo>
                    <a:lnTo>
                      <a:pt x="2165" y="521"/>
                    </a:lnTo>
                    <a:lnTo>
                      <a:pt x="2149" y="586"/>
                    </a:lnTo>
                    <a:lnTo>
                      <a:pt x="2138" y="659"/>
                    </a:lnTo>
                    <a:lnTo>
                      <a:pt x="2133" y="724"/>
                    </a:lnTo>
                    <a:lnTo>
                      <a:pt x="2135" y="759"/>
                    </a:lnTo>
                    <a:lnTo>
                      <a:pt x="2131" y="806"/>
                    </a:lnTo>
                    <a:lnTo>
                      <a:pt x="2130" y="874"/>
                    </a:lnTo>
                    <a:lnTo>
                      <a:pt x="2128" y="946"/>
                    </a:lnTo>
                    <a:lnTo>
                      <a:pt x="2123" y="976"/>
                    </a:lnTo>
                    <a:lnTo>
                      <a:pt x="1972" y="1147"/>
                    </a:lnTo>
                    <a:lnTo>
                      <a:pt x="1935" y="1198"/>
                    </a:lnTo>
                    <a:lnTo>
                      <a:pt x="1881" y="1284"/>
                    </a:lnTo>
                    <a:lnTo>
                      <a:pt x="1845" y="1334"/>
                    </a:lnTo>
                    <a:lnTo>
                      <a:pt x="1845" y="1379"/>
                    </a:lnTo>
                    <a:lnTo>
                      <a:pt x="1852" y="1425"/>
                    </a:lnTo>
                    <a:lnTo>
                      <a:pt x="1853" y="1442"/>
                    </a:lnTo>
                    <a:lnTo>
                      <a:pt x="1794" y="1444"/>
                    </a:lnTo>
                    <a:lnTo>
                      <a:pt x="1766" y="1458"/>
                    </a:lnTo>
                    <a:lnTo>
                      <a:pt x="1738" y="1476"/>
                    </a:lnTo>
                    <a:lnTo>
                      <a:pt x="1690" y="1521"/>
                    </a:lnTo>
                    <a:lnTo>
                      <a:pt x="1674" y="1525"/>
                    </a:lnTo>
                    <a:lnTo>
                      <a:pt x="1637" y="1512"/>
                    </a:lnTo>
                    <a:lnTo>
                      <a:pt x="1591" y="1499"/>
                    </a:lnTo>
                    <a:lnTo>
                      <a:pt x="1536" y="1485"/>
                    </a:lnTo>
                    <a:lnTo>
                      <a:pt x="1503" y="1483"/>
                    </a:lnTo>
                    <a:lnTo>
                      <a:pt x="1458" y="1486"/>
                    </a:lnTo>
                    <a:lnTo>
                      <a:pt x="1419" y="1492"/>
                    </a:lnTo>
                    <a:lnTo>
                      <a:pt x="1370" y="1511"/>
                    </a:lnTo>
                    <a:lnTo>
                      <a:pt x="1345" y="1531"/>
                    </a:lnTo>
                    <a:lnTo>
                      <a:pt x="1306" y="1557"/>
                    </a:lnTo>
                    <a:lnTo>
                      <a:pt x="1289" y="1561"/>
                    </a:lnTo>
                    <a:lnTo>
                      <a:pt x="1231" y="1561"/>
                    </a:lnTo>
                    <a:lnTo>
                      <a:pt x="1170" y="1544"/>
                    </a:lnTo>
                    <a:lnTo>
                      <a:pt x="1097" y="1496"/>
                    </a:lnTo>
                    <a:lnTo>
                      <a:pt x="1075" y="1491"/>
                    </a:lnTo>
                    <a:lnTo>
                      <a:pt x="1046" y="1498"/>
                    </a:lnTo>
                    <a:lnTo>
                      <a:pt x="962" y="1533"/>
                    </a:lnTo>
                    <a:lnTo>
                      <a:pt x="939" y="1533"/>
                    </a:lnTo>
                    <a:lnTo>
                      <a:pt x="926" y="1527"/>
                    </a:lnTo>
                    <a:lnTo>
                      <a:pt x="858" y="1448"/>
                    </a:lnTo>
                    <a:lnTo>
                      <a:pt x="806" y="1431"/>
                    </a:lnTo>
                    <a:lnTo>
                      <a:pt x="736" y="1423"/>
                    </a:lnTo>
                    <a:lnTo>
                      <a:pt x="663" y="1430"/>
                    </a:lnTo>
                    <a:lnTo>
                      <a:pt x="597" y="1442"/>
                    </a:lnTo>
                    <a:lnTo>
                      <a:pt x="554" y="1467"/>
                    </a:lnTo>
                    <a:lnTo>
                      <a:pt x="512" y="1571"/>
                    </a:lnTo>
                    <a:lnTo>
                      <a:pt x="490" y="1602"/>
                    </a:lnTo>
                    <a:lnTo>
                      <a:pt x="480" y="1657"/>
                    </a:lnTo>
                    <a:lnTo>
                      <a:pt x="474" y="1718"/>
                    </a:lnTo>
                    <a:lnTo>
                      <a:pt x="417" y="1686"/>
                    </a:lnTo>
                    <a:lnTo>
                      <a:pt x="372" y="1649"/>
                    </a:lnTo>
                    <a:lnTo>
                      <a:pt x="351" y="1630"/>
                    </a:lnTo>
                    <a:lnTo>
                      <a:pt x="331" y="1635"/>
                    </a:lnTo>
                    <a:lnTo>
                      <a:pt x="295" y="1654"/>
                    </a:lnTo>
                    <a:close/>
                  </a:path>
                </a:pathLst>
              </a:custGeom>
              <a:solidFill>
                <a:srgbClr val="FFCCCC"/>
              </a:solidFill>
              <a:ln w="1651">
                <a:solidFill>
                  <a:srgbClr val="808080"/>
                </a:solidFill>
                <a:prstDash val="solid"/>
                <a:round/>
                <a:headEnd/>
                <a:tailEnd/>
              </a:ln>
            </p:spPr>
            <p:txBody>
              <a:bodyPr/>
              <a:lstStyle/>
              <a:p>
                <a:pPr algn="ctr"/>
                <a:endParaRPr lang="fr-FR" sz="1200" dirty="0"/>
              </a:p>
            </p:txBody>
          </p:sp>
          <p:sp>
            <p:nvSpPr>
              <p:cNvPr id="181" name="Text Box 28"/>
              <p:cNvSpPr txBox="1">
                <a:spLocks noChangeAspect="1" noChangeArrowheads="1"/>
              </p:cNvSpPr>
              <p:nvPr/>
            </p:nvSpPr>
            <p:spPr bwMode="auto">
              <a:xfrm>
                <a:off x="6744980" y="3338611"/>
                <a:ext cx="7575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NIGER</a:t>
                </a:r>
              </a:p>
            </p:txBody>
          </p:sp>
        </p:grpSp>
        <p:grpSp>
          <p:nvGrpSpPr>
            <p:cNvPr id="162" name="Groupe 161"/>
            <p:cNvGrpSpPr/>
            <p:nvPr/>
          </p:nvGrpSpPr>
          <p:grpSpPr>
            <a:xfrm>
              <a:off x="1475656" y="1671836"/>
              <a:ext cx="2153444" cy="1735138"/>
              <a:chOff x="2193925" y="2247900"/>
              <a:chExt cx="2153444" cy="1735138"/>
            </a:xfrm>
          </p:grpSpPr>
          <p:sp>
            <p:nvSpPr>
              <p:cNvPr id="178" name="Freeform 12"/>
              <p:cNvSpPr>
                <a:spLocks/>
              </p:cNvSpPr>
              <p:nvPr/>
            </p:nvSpPr>
            <p:spPr bwMode="auto">
              <a:xfrm>
                <a:off x="2193925" y="2247900"/>
                <a:ext cx="2153444" cy="1735138"/>
              </a:xfrm>
              <a:custGeom>
                <a:avLst/>
                <a:gdLst>
                  <a:gd name="T0" fmla="*/ 1074 w 2277"/>
                  <a:gd name="T1" fmla="*/ 43 h 2186"/>
                  <a:gd name="T2" fmla="*/ 1458 w 2277"/>
                  <a:gd name="T3" fmla="*/ 328 h 2186"/>
                  <a:gd name="T4" fmla="*/ 1684 w 2277"/>
                  <a:gd name="T5" fmla="*/ 485 h 2186"/>
                  <a:gd name="T6" fmla="*/ 1844 w 2277"/>
                  <a:gd name="T7" fmla="*/ 627 h 2186"/>
                  <a:gd name="T8" fmla="*/ 1943 w 2277"/>
                  <a:gd name="T9" fmla="*/ 728 h 2186"/>
                  <a:gd name="T10" fmla="*/ 2024 w 2277"/>
                  <a:gd name="T11" fmla="*/ 747 h 2186"/>
                  <a:gd name="T12" fmla="*/ 2113 w 2277"/>
                  <a:gd name="T13" fmla="*/ 766 h 2186"/>
                  <a:gd name="T14" fmla="*/ 2126 w 2277"/>
                  <a:gd name="T15" fmla="*/ 870 h 2186"/>
                  <a:gd name="T16" fmla="*/ 2275 w 2277"/>
                  <a:gd name="T17" fmla="*/ 947 h 2186"/>
                  <a:gd name="T18" fmla="*/ 2272 w 2277"/>
                  <a:gd name="T19" fmla="*/ 1213 h 2186"/>
                  <a:gd name="T20" fmla="*/ 2200 w 2277"/>
                  <a:gd name="T21" fmla="*/ 1406 h 2186"/>
                  <a:gd name="T22" fmla="*/ 2002 w 2277"/>
                  <a:gd name="T23" fmla="*/ 1438 h 2186"/>
                  <a:gd name="T24" fmla="*/ 1840 w 2277"/>
                  <a:gd name="T25" fmla="*/ 1478 h 2186"/>
                  <a:gd name="T26" fmla="*/ 1725 w 2277"/>
                  <a:gd name="T27" fmla="*/ 1487 h 2186"/>
                  <a:gd name="T28" fmla="*/ 1614 w 2277"/>
                  <a:gd name="T29" fmla="*/ 1464 h 2186"/>
                  <a:gd name="T30" fmla="*/ 1456 w 2277"/>
                  <a:gd name="T31" fmla="*/ 1544 h 2186"/>
                  <a:gd name="T32" fmla="*/ 1400 w 2277"/>
                  <a:gd name="T33" fmla="*/ 1608 h 2186"/>
                  <a:gd name="T34" fmla="*/ 1331 w 2277"/>
                  <a:gd name="T35" fmla="*/ 1589 h 2186"/>
                  <a:gd name="T36" fmla="*/ 1235 w 2277"/>
                  <a:gd name="T37" fmla="*/ 1726 h 2186"/>
                  <a:gd name="T38" fmla="*/ 1162 w 2277"/>
                  <a:gd name="T39" fmla="*/ 1723 h 2186"/>
                  <a:gd name="T40" fmla="*/ 1102 w 2277"/>
                  <a:gd name="T41" fmla="*/ 1733 h 2186"/>
                  <a:gd name="T42" fmla="*/ 1042 w 2277"/>
                  <a:gd name="T43" fmla="*/ 1902 h 2186"/>
                  <a:gd name="T44" fmla="*/ 963 w 2277"/>
                  <a:gd name="T45" fmla="*/ 1931 h 2186"/>
                  <a:gd name="T46" fmla="*/ 949 w 2277"/>
                  <a:gd name="T47" fmla="*/ 2052 h 2186"/>
                  <a:gd name="T48" fmla="*/ 919 w 2277"/>
                  <a:gd name="T49" fmla="*/ 2141 h 2186"/>
                  <a:gd name="T50" fmla="*/ 868 w 2277"/>
                  <a:gd name="T51" fmla="*/ 2175 h 2186"/>
                  <a:gd name="T52" fmla="*/ 828 w 2277"/>
                  <a:gd name="T53" fmla="*/ 2139 h 2186"/>
                  <a:gd name="T54" fmla="*/ 803 w 2277"/>
                  <a:gd name="T55" fmla="*/ 2104 h 2186"/>
                  <a:gd name="T56" fmla="*/ 730 w 2277"/>
                  <a:gd name="T57" fmla="*/ 2172 h 2186"/>
                  <a:gd name="T58" fmla="*/ 644 w 2277"/>
                  <a:gd name="T59" fmla="*/ 2139 h 2186"/>
                  <a:gd name="T60" fmla="*/ 555 w 2277"/>
                  <a:gd name="T61" fmla="*/ 2119 h 2186"/>
                  <a:gd name="T62" fmla="*/ 491 w 2277"/>
                  <a:gd name="T63" fmla="*/ 1970 h 2186"/>
                  <a:gd name="T64" fmla="*/ 456 w 2277"/>
                  <a:gd name="T65" fmla="*/ 1866 h 2186"/>
                  <a:gd name="T66" fmla="*/ 378 w 2277"/>
                  <a:gd name="T67" fmla="*/ 1872 h 2186"/>
                  <a:gd name="T68" fmla="*/ 297 w 2277"/>
                  <a:gd name="T69" fmla="*/ 1899 h 2186"/>
                  <a:gd name="T70" fmla="*/ 223 w 2277"/>
                  <a:gd name="T71" fmla="*/ 1914 h 2186"/>
                  <a:gd name="T72" fmla="*/ 120 w 2277"/>
                  <a:gd name="T73" fmla="*/ 1867 h 2186"/>
                  <a:gd name="T74" fmla="*/ 105 w 2277"/>
                  <a:gd name="T75" fmla="*/ 1845 h 2186"/>
                  <a:gd name="T76" fmla="*/ 84 w 2277"/>
                  <a:gd name="T77" fmla="*/ 1733 h 2186"/>
                  <a:gd name="T78" fmla="*/ 23 w 2277"/>
                  <a:gd name="T79" fmla="*/ 1669 h 2186"/>
                  <a:gd name="T80" fmla="*/ 3 w 2277"/>
                  <a:gd name="T81" fmla="*/ 1534 h 2186"/>
                  <a:gd name="T82" fmla="*/ 57 w 2277"/>
                  <a:gd name="T83" fmla="*/ 1450 h 2186"/>
                  <a:gd name="T84" fmla="*/ 108 w 2277"/>
                  <a:gd name="T85" fmla="*/ 1393 h 2186"/>
                  <a:gd name="T86" fmla="*/ 174 w 2277"/>
                  <a:gd name="T87" fmla="*/ 1465 h 2186"/>
                  <a:gd name="T88" fmla="*/ 205 w 2277"/>
                  <a:gd name="T89" fmla="*/ 1434 h 2186"/>
                  <a:gd name="T90" fmla="*/ 287 w 2277"/>
                  <a:gd name="T91" fmla="*/ 1437 h 2186"/>
                  <a:gd name="T92" fmla="*/ 400 w 2277"/>
                  <a:gd name="T93" fmla="*/ 1416 h 2186"/>
                  <a:gd name="T94" fmla="*/ 949 w 2277"/>
                  <a:gd name="T95" fmla="*/ 1309 h 2186"/>
                  <a:gd name="T96" fmla="*/ 880 w 2277"/>
                  <a:gd name="T97" fmla="*/ 1005 h 2186"/>
                  <a:gd name="T98" fmla="*/ 837 w 2277"/>
                  <a:gd name="T99" fmla="*/ 610 h 2186"/>
                  <a:gd name="T100" fmla="*/ 980 w 2277"/>
                  <a:gd name="T101" fmla="*/ 10 h 2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77" h="2186">
                    <a:moveTo>
                      <a:pt x="1012" y="0"/>
                    </a:moveTo>
                    <a:lnTo>
                      <a:pt x="1018" y="6"/>
                    </a:lnTo>
                    <a:lnTo>
                      <a:pt x="1074" y="43"/>
                    </a:lnTo>
                    <a:lnTo>
                      <a:pt x="1202" y="135"/>
                    </a:lnTo>
                    <a:lnTo>
                      <a:pt x="1253" y="174"/>
                    </a:lnTo>
                    <a:lnTo>
                      <a:pt x="1458" y="328"/>
                    </a:lnTo>
                    <a:lnTo>
                      <a:pt x="1578" y="413"/>
                    </a:lnTo>
                    <a:lnTo>
                      <a:pt x="1659" y="469"/>
                    </a:lnTo>
                    <a:lnTo>
                      <a:pt x="1684" y="485"/>
                    </a:lnTo>
                    <a:lnTo>
                      <a:pt x="1838" y="584"/>
                    </a:lnTo>
                    <a:lnTo>
                      <a:pt x="1850" y="601"/>
                    </a:lnTo>
                    <a:lnTo>
                      <a:pt x="1844" y="627"/>
                    </a:lnTo>
                    <a:lnTo>
                      <a:pt x="1850" y="640"/>
                    </a:lnTo>
                    <a:lnTo>
                      <a:pt x="1873" y="658"/>
                    </a:lnTo>
                    <a:lnTo>
                      <a:pt x="1943" y="728"/>
                    </a:lnTo>
                    <a:lnTo>
                      <a:pt x="1957" y="730"/>
                    </a:lnTo>
                    <a:lnTo>
                      <a:pt x="1986" y="709"/>
                    </a:lnTo>
                    <a:lnTo>
                      <a:pt x="2024" y="747"/>
                    </a:lnTo>
                    <a:lnTo>
                      <a:pt x="2046" y="758"/>
                    </a:lnTo>
                    <a:lnTo>
                      <a:pt x="2094" y="759"/>
                    </a:lnTo>
                    <a:lnTo>
                      <a:pt x="2113" y="766"/>
                    </a:lnTo>
                    <a:lnTo>
                      <a:pt x="2130" y="790"/>
                    </a:lnTo>
                    <a:lnTo>
                      <a:pt x="2137" y="824"/>
                    </a:lnTo>
                    <a:lnTo>
                      <a:pt x="2126" y="870"/>
                    </a:lnTo>
                    <a:lnTo>
                      <a:pt x="2135" y="907"/>
                    </a:lnTo>
                    <a:lnTo>
                      <a:pt x="2271" y="880"/>
                    </a:lnTo>
                    <a:lnTo>
                      <a:pt x="2275" y="947"/>
                    </a:lnTo>
                    <a:lnTo>
                      <a:pt x="2277" y="1092"/>
                    </a:lnTo>
                    <a:lnTo>
                      <a:pt x="2277" y="1155"/>
                    </a:lnTo>
                    <a:lnTo>
                      <a:pt x="2272" y="1213"/>
                    </a:lnTo>
                    <a:lnTo>
                      <a:pt x="2264" y="1273"/>
                    </a:lnTo>
                    <a:lnTo>
                      <a:pt x="2237" y="1354"/>
                    </a:lnTo>
                    <a:lnTo>
                      <a:pt x="2200" y="1406"/>
                    </a:lnTo>
                    <a:lnTo>
                      <a:pt x="2178" y="1423"/>
                    </a:lnTo>
                    <a:lnTo>
                      <a:pt x="2160" y="1432"/>
                    </a:lnTo>
                    <a:lnTo>
                      <a:pt x="2002" y="1438"/>
                    </a:lnTo>
                    <a:lnTo>
                      <a:pt x="1889" y="1445"/>
                    </a:lnTo>
                    <a:lnTo>
                      <a:pt x="1875" y="1450"/>
                    </a:lnTo>
                    <a:lnTo>
                      <a:pt x="1840" y="1478"/>
                    </a:lnTo>
                    <a:lnTo>
                      <a:pt x="1804" y="1495"/>
                    </a:lnTo>
                    <a:lnTo>
                      <a:pt x="1762" y="1492"/>
                    </a:lnTo>
                    <a:lnTo>
                      <a:pt x="1725" y="1487"/>
                    </a:lnTo>
                    <a:lnTo>
                      <a:pt x="1659" y="1475"/>
                    </a:lnTo>
                    <a:lnTo>
                      <a:pt x="1637" y="1472"/>
                    </a:lnTo>
                    <a:lnTo>
                      <a:pt x="1614" y="1464"/>
                    </a:lnTo>
                    <a:lnTo>
                      <a:pt x="1592" y="1468"/>
                    </a:lnTo>
                    <a:lnTo>
                      <a:pt x="1515" y="1515"/>
                    </a:lnTo>
                    <a:lnTo>
                      <a:pt x="1456" y="1544"/>
                    </a:lnTo>
                    <a:lnTo>
                      <a:pt x="1437" y="1559"/>
                    </a:lnTo>
                    <a:lnTo>
                      <a:pt x="1418" y="1610"/>
                    </a:lnTo>
                    <a:lnTo>
                      <a:pt x="1400" y="1608"/>
                    </a:lnTo>
                    <a:lnTo>
                      <a:pt x="1380" y="1597"/>
                    </a:lnTo>
                    <a:lnTo>
                      <a:pt x="1347" y="1583"/>
                    </a:lnTo>
                    <a:lnTo>
                      <a:pt x="1331" y="1589"/>
                    </a:lnTo>
                    <a:lnTo>
                      <a:pt x="1290" y="1630"/>
                    </a:lnTo>
                    <a:lnTo>
                      <a:pt x="1260" y="1673"/>
                    </a:lnTo>
                    <a:lnTo>
                      <a:pt x="1235" y="1726"/>
                    </a:lnTo>
                    <a:lnTo>
                      <a:pt x="1224" y="1741"/>
                    </a:lnTo>
                    <a:lnTo>
                      <a:pt x="1196" y="1747"/>
                    </a:lnTo>
                    <a:lnTo>
                      <a:pt x="1162" y="1723"/>
                    </a:lnTo>
                    <a:lnTo>
                      <a:pt x="1143" y="1705"/>
                    </a:lnTo>
                    <a:lnTo>
                      <a:pt x="1127" y="1709"/>
                    </a:lnTo>
                    <a:lnTo>
                      <a:pt x="1102" y="1733"/>
                    </a:lnTo>
                    <a:lnTo>
                      <a:pt x="1079" y="1812"/>
                    </a:lnTo>
                    <a:lnTo>
                      <a:pt x="1061" y="1879"/>
                    </a:lnTo>
                    <a:lnTo>
                      <a:pt x="1042" y="1902"/>
                    </a:lnTo>
                    <a:lnTo>
                      <a:pt x="1007" y="1920"/>
                    </a:lnTo>
                    <a:lnTo>
                      <a:pt x="980" y="1930"/>
                    </a:lnTo>
                    <a:lnTo>
                      <a:pt x="963" y="1931"/>
                    </a:lnTo>
                    <a:lnTo>
                      <a:pt x="955" y="1947"/>
                    </a:lnTo>
                    <a:lnTo>
                      <a:pt x="958" y="1996"/>
                    </a:lnTo>
                    <a:lnTo>
                      <a:pt x="949" y="2052"/>
                    </a:lnTo>
                    <a:lnTo>
                      <a:pt x="934" y="2110"/>
                    </a:lnTo>
                    <a:lnTo>
                      <a:pt x="923" y="2130"/>
                    </a:lnTo>
                    <a:lnTo>
                      <a:pt x="919" y="2141"/>
                    </a:lnTo>
                    <a:lnTo>
                      <a:pt x="915" y="2143"/>
                    </a:lnTo>
                    <a:lnTo>
                      <a:pt x="905" y="2149"/>
                    </a:lnTo>
                    <a:lnTo>
                      <a:pt x="868" y="2175"/>
                    </a:lnTo>
                    <a:lnTo>
                      <a:pt x="845" y="2178"/>
                    </a:lnTo>
                    <a:lnTo>
                      <a:pt x="836" y="2163"/>
                    </a:lnTo>
                    <a:lnTo>
                      <a:pt x="828" y="2139"/>
                    </a:lnTo>
                    <a:lnTo>
                      <a:pt x="828" y="2120"/>
                    </a:lnTo>
                    <a:lnTo>
                      <a:pt x="819" y="2106"/>
                    </a:lnTo>
                    <a:lnTo>
                      <a:pt x="803" y="2104"/>
                    </a:lnTo>
                    <a:lnTo>
                      <a:pt x="788" y="2112"/>
                    </a:lnTo>
                    <a:lnTo>
                      <a:pt x="753" y="2142"/>
                    </a:lnTo>
                    <a:lnTo>
                      <a:pt x="730" y="2172"/>
                    </a:lnTo>
                    <a:lnTo>
                      <a:pt x="708" y="2186"/>
                    </a:lnTo>
                    <a:lnTo>
                      <a:pt x="679" y="2158"/>
                    </a:lnTo>
                    <a:lnTo>
                      <a:pt x="644" y="2139"/>
                    </a:lnTo>
                    <a:lnTo>
                      <a:pt x="622" y="2142"/>
                    </a:lnTo>
                    <a:lnTo>
                      <a:pt x="589" y="2176"/>
                    </a:lnTo>
                    <a:lnTo>
                      <a:pt x="555" y="2119"/>
                    </a:lnTo>
                    <a:lnTo>
                      <a:pt x="542" y="2046"/>
                    </a:lnTo>
                    <a:lnTo>
                      <a:pt x="521" y="2001"/>
                    </a:lnTo>
                    <a:lnTo>
                      <a:pt x="491" y="1970"/>
                    </a:lnTo>
                    <a:lnTo>
                      <a:pt x="474" y="1942"/>
                    </a:lnTo>
                    <a:lnTo>
                      <a:pt x="457" y="1888"/>
                    </a:lnTo>
                    <a:lnTo>
                      <a:pt x="456" y="1866"/>
                    </a:lnTo>
                    <a:lnTo>
                      <a:pt x="441" y="1848"/>
                    </a:lnTo>
                    <a:lnTo>
                      <a:pt x="420" y="1845"/>
                    </a:lnTo>
                    <a:lnTo>
                      <a:pt x="378" y="1872"/>
                    </a:lnTo>
                    <a:lnTo>
                      <a:pt x="359" y="1893"/>
                    </a:lnTo>
                    <a:lnTo>
                      <a:pt x="332" y="1909"/>
                    </a:lnTo>
                    <a:lnTo>
                      <a:pt x="297" y="1899"/>
                    </a:lnTo>
                    <a:lnTo>
                      <a:pt x="274" y="1889"/>
                    </a:lnTo>
                    <a:lnTo>
                      <a:pt x="253" y="1888"/>
                    </a:lnTo>
                    <a:lnTo>
                      <a:pt x="223" y="1914"/>
                    </a:lnTo>
                    <a:lnTo>
                      <a:pt x="208" y="1930"/>
                    </a:lnTo>
                    <a:lnTo>
                      <a:pt x="175" y="1914"/>
                    </a:lnTo>
                    <a:lnTo>
                      <a:pt x="120" y="1867"/>
                    </a:lnTo>
                    <a:lnTo>
                      <a:pt x="108" y="1856"/>
                    </a:lnTo>
                    <a:lnTo>
                      <a:pt x="101" y="1854"/>
                    </a:lnTo>
                    <a:lnTo>
                      <a:pt x="105" y="1845"/>
                    </a:lnTo>
                    <a:lnTo>
                      <a:pt x="105" y="1809"/>
                    </a:lnTo>
                    <a:lnTo>
                      <a:pt x="100" y="1755"/>
                    </a:lnTo>
                    <a:lnTo>
                      <a:pt x="84" y="1733"/>
                    </a:lnTo>
                    <a:lnTo>
                      <a:pt x="49" y="1713"/>
                    </a:lnTo>
                    <a:lnTo>
                      <a:pt x="38" y="1700"/>
                    </a:lnTo>
                    <a:lnTo>
                      <a:pt x="23" y="1669"/>
                    </a:lnTo>
                    <a:lnTo>
                      <a:pt x="15" y="1627"/>
                    </a:lnTo>
                    <a:lnTo>
                      <a:pt x="0" y="1556"/>
                    </a:lnTo>
                    <a:lnTo>
                      <a:pt x="3" y="1534"/>
                    </a:lnTo>
                    <a:lnTo>
                      <a:pt x="34" y="1508"/>
                    </a:lnTo>
                    <a:lnTo>
                      <a:pt x="56" y="1490"/>
                    </a:lnTo>
                    <a:lnTo>
                      <a:pt x="57" y="1450"/>
                    </a:lnTo>
                    <a:lnTo>
                      <a:pt x="68" y="1414"/>
                    </a:lnTo>
                    <a:lnTo>
                      <a:pt x="84" y="1397"/>
                    </a:lnTo>
                    <a:lnTo>
                      <a:pt x="108" y="1393"/>
                    </a:lnTo>
                    <a:lnTo>
                      <a:pt x="125" y="1401"/>
                    </a:lnTo>
                    <a:lnTo>
                      <a:pt x="160" y="1455"/>
                    </a:lnTo>
                    <a:lnTo>
                      <a:pt x="174" y="1465"/>
                    </a:lnTo>
                    <a:lnTo>
                      <a:pt x="202" y="1470"/>
                    </a:lnTo>
                    <a:lnTo>
                      <a:pt x="209" y="1453"/>
                    </a:lnTo>
                    <a:lnTo>
                      <a:pt x="205" y="1434"/>
                    </a:lnTo>
                    <a:lnTo>
                      <a:pt x="209" y="1420"/>
                    </a:lnTo>
                    <a:lnTo>
                      <a:pt x="242" y="1429"/>
                    </a:lnTo>
                    <a:lnTo>
                      <a:pt x="287" y="1437"/>
                    </a:lnTo>
                    <a:lnTo>
                      <a:pt x="318" y="1440"/>
                    </a:lnTo>
                    <a:lnTo>
                      <a:pt x="341" y="1439"/>
                    </a:lnTo>
                    <a:lnTo>
                      <a:pt x="400" y="1416"/>
                    </a:lnTo>
                    <a:lnTo>
                      <a:pt x="523" y="1414"/>
                    </a:lnTo>
                    <a:lnTo>
                      <a:pt x="926" y="1414"/>
                    </a:lnTo>
                    <a:lnTo>
                      <a:pt x="949" y="1309"/>
                    </a:lnTo>
                    <a:lnTo>
                      <a:pt x="905" y="1258"/>
                    </a:lnTo>
                    <a:lnTo>
                      <a:pt x="892" y="1162"/>
                    </a:lnTo>
                    <a:lnTo>
                      <a:pt x="880" y="1005"/>
                    </a:lnTo>
                    <a:lnTo>
                      <a:pt x="860" y="823"/>
                    </a:lnTo>
                    <a:lnTo>
                      <a:pt x="849" y="707"/>
                    </a:lnTo>
                    <a:lnTo>
                      <a:pt x="837" y="610"/>
                    </a:lnTo>
                    <a:lnTo>
                      <a:pt x="781" y="70"/>
                    </a:lnTo>
                    <a:lnTo>
                      <a:pt x="778" y="16"/>
                    </a:lnTo>
                    <a:lnTo>
                      <a:pt x="980" y="10"/>
                    </a:lnTo>
                    <a:lnTo>
                      <a:pt x="1012" y="0"/>
                    </a:lnTo>
                    <a:close/>
                  </a:path>
                </a:pathLst>
              </a:custGeom>
              <a:solidFill>
                <a:srgbClr val="CC0000"/>
              </a:solidFill>
              <a:ln w="1588">
                <a:solidFill>
                  <a:srgbClr val="808080"/>
                </a:solidFill>
                <a:prstDash val="solid"/>
                <a:round/>
                <a:headEnd/>
                <a:tailEnd/>
              </a:ln>
            </p:spPr>
            <p:txBody>
              <a:bodyPr/>
              <a:lstStyle/>
              <a:p>
                <a:pPr algn="ctr"/>
                <a:endParaRPr lang="fr-FR" sz="1200" dirty="0"/>
              </a:p>
            </p:txBody>
          </p:sp>
          <p:sp>
            <p:nvSpPr>
              <p:cNvPr id="179" name="Text Box 29"/>
              <p:cNvSpPr txBox="1">
                <a:spLocks noChangeAspect="1" noChangeArrowheads="1"/>
              </p:cNvSpPr>
              <p:nvPr/>
            </p:nvSpPr>
            <p:spPr bwMode="auto">
              <a:xfrm>
                <a:off x="3202037" y="2935977"/>
                <a:ext cx="7363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solidFill>
                      <a:schemeClr val="bg1"/>
                    </a:solidFill>
                  </a:rPr>
                  <a:t>MALI</a:t>
                </a:r>
              </a:p>
            </p:txBody>
          </p:sp>
        </p:grpSp>
        <p:grpSp>
          <p:nvGrpSpPr>
            <p:cNvPr id="163" name="Groupe 162"/>
            <p:cNvGrpSpPr/>
            <p:nvPr/>
          </p:nvGrpSpPr>
          <p:grpSpPr>
            <a:xfrm>
              <a:off x="1907704" y="3501008"/>
              <a:ext cx="1027071" cy="701675"/>
              <a:chOff x="2783559" y="5669607"/>
              <a:chExt cx="1027071" cy="701675"/>
            </a:xfrm>
          </p:grpSpPr>
          <p:sp>
            <p:nvSpPr>
              <p:cNvPr id="176" name="Freeform 11"/>
              <p:cNvSpPr>
                <a:spLocks/>
              </p:cNvSpPr>
              <p:nvPr/>
            </p:nvSpPr>
            <p:spPr bwMode="auto">
              <a:xfrm>
                <a:off x="2876550" y="5669607"/>
                <a:ext cx="788745" cy="701675"/>
              </a:xfrm>
              <a:custGeom>
                <a:avLst/>
                <a:gdLst>
                  <a:gd name="T0" fmla="*/ 137 w 834"/>
                  <a:gd name="T1" fmla="*/ 823 h 884"/>
                  <a:gd name="T2" fmla="*/ 159 w 834"/>
                  <a:gd name="T3" fmla="*/ 734 h 884"/>
                  <a:gd name="T4" fmla="*/ 154 w 834"/>
                  <a:gd name="T5" fmla="*/ 689 h 884"/>
                  <a:gd name="T6" fmla="*/ 38 w 834"/>
                  <a:gd name="T7" fmla="*/ 607 h 884"/>
                  <a:gd name="T8" fmla="*/ 3 w 834"/>
                  <a:gd name="T9" fmla="*/ 589 h 884"/>
                  <a:gd name="T10" fmla="*/ 31 w 834"/>
                  <a:gd name="T11" fmla="*/ 523 h 884"/>
                  <a:gd name="T12" fmla="*/ 27 w 834"/>
                  <a:gd name="T13" fmla="*/ 461 h 884"/>
                  <a:gd name="T14" fmla="*/ 34 w 834"/>
                  <a:gd name="T15" fmla="*/ 444 h 884"/>
                  <a:gd name="T16" fmla="*/ 84 w 834"/>
                  <a:gd name="T17" fmla="*/ 386 h 884"/>
                  <a:gd name="T18" fmla="*/ 54 w 834"/>
                  <a:gd name="T19" fmla="*/ 338 h 884"/>
                  <a:gd name="T20" fmla="*/ 65 w 834"/>
                  <a:gd name="T21" fmla="*/ 318 h 884"/>
                  <a:gd name="T22" fmla="*/ 119 w 834"/>
                  <a:gd name="T23" fmla="*/ 330 h 884"/>
                  <a:gd name="T24" fmla="*/ 150 w 834"/>
                  <a:gd name="T25" fmla="*/ 322 h 884"/>
                  <a:gd name="T26" fmla="*/ 106 w 834"/>
                  <a:gd name="T27" fmla="*/ 272 h 884"/>
                  <a:gd name="T28" fmla="*/ 108 w 834"/>
                  <a:gd name="T29" fmla="*/ 226 h 884"/>
                  <a:gd name="T30" fmla="*/ 103 w 834"/>
                  <a:gd name="T31" fmla="*/ 189 h 884"/>
                  <a:gd name="T32" fmla="*/ 47 w 834"/>
                  <a:gd name="T33" fmla="*/ 137 h 884"/>
                  <a:gd name="T34" fmla="*/ 86 w 834"/>
                  <a:gd name="T35" fmla="*/ 72 h 884"/>
                  <a:gd name="T36" fmla="*/ 141 w 834"/>
                  <a:gd name="T37" fmla="*/ 35 h 884"/>
                  <a:gd name="T38" fmla="*/ 205 w 834"/>
                  <a:gd name="T39" fmla="*/ 82 h 884"/>
                  <a:gd name="T40" fmla="*/ 250 w 834"/>
                  <a:gd name="T41" fmla="*/ 38 h 884"/>
                  <a:gd name="T42" fmla="*/ 300 w 834"/>
                  <a:gd name="T43" fmla="*/ 0 h 884"/>
                  <a:gd name="T44" fmla="*/ 325 w 834"/>
                  <a:gd name="T45" fmla="*/ 16 h 884"/>
                  <a:gd name="T46" fmla="*/ 333 w 834"/>
                  <a:gd name="T47" fmla="*/ 59 h 884"/>
                  <a:gd name="T48" fmla="*/ 365 w 834"/>
                  <a:gd name="T49" fmla="*/ 71 h 884"/>
                  <a:gd name="T50" fmla="*/ 412 w 834"/>
                  <a:gd name="T51" fmla="*/ 39 h 884"/>
                  <a:gd name="T52" fmla="*/ 462 w 834"/>
                  <a:gd name="T53" fmla="*/ 49 h 884"/>
                  <a:gd name="T54" fmla="*/ 491 w 834"/>
                  <a:gd name="T55" fmla="*/ 95 h 884"/>
                  <a:gd name="T56" fmla="*/ 551 w 834"/>
                  <a:gd name="T57" fmla="*/ 144 h 884"/>
                  <a:gd name="T58" fmla="*/ 597 w 834"/>
                  <a:gd name="T59" fmla="*/ 142 h 884"/>
                  <a:gd name="T60" fmla="*/ 663 w 834"/>
                  <a:gd name="T61" fmla="*/ 116 h 884"/>
                  <a:gd name="T62" fmla="*/ 751 w 834"/>
                  <a:gd name="T63" fmla="*/ 122 h 884"/>
                  <a:gd name="T64" fmla="*/ 801 w 834"/>
                  <a:gd name="T65" fmla="*/ 159 h 884"/>
                  <a:gd name="T66" fmla="*/ 834 w 834"/>
                  <a:gd name="T67" fmla="*/ 332 h 884"/>
                  <a:gd name="T68" fmla="*/ 788 w 834"/>
                  <a:gd name="T69" fmla="*/ 423 h 884"/>
                  <a:gd name="T70" fmla="*/ 741 w 834"/>
                  <a:gd name="T71" fmla="*/ 566 h 884"/>
                  <a:gd name="T72" fmla="*/ 763 w 834"/>
                  <a:gd name="T73" fmla="*/ 659 h 884"/>
                  <a:gd name="T74" fmla="*/ 803 w 834"/>
                  <a:gd name="T75" fmla="*/ 778 h 884"/>
                  <a:gd name="T76" fmla="*/ 777 w 834"/>
                  <a:gd name="T77" fmla="*/ 752 h 884"/>
                  <a:gd name="T78" fmla="*/ 755 w 834"/>
                  <a:gd name="T79" fmla="*/ 768 h 884"/>
                  <a:gd name="T80" fmla="*/ 719 w 834"/>
                  <a:gd name="T81" fmla="*/ 770 h 884"/>
                  <a:gd name="T82" fmla="*/ 637 w 834"/>
                  <a:gd name="T83" fmla="*/ 754 h 884"/>
                  <a:gd name="T84" fmla="*/ 410 w 834"/>
                  <a:gd name="T85" fmla="*/ 773 h 884"/>
                  <a:gd name="T86" fmla="*/ 308 w 834"/>
                  <a:gd name="T87" fmla="*/ 808 h 884"/>
                  <a:gd name="T88" fmla="*/ 155 w 834"/>
                  <a:gd name="T89" fmla="*/ 884 h 884"/>
                  <a:gd name="T90" fmla="*/ 135 w 834"/>
                  <a:gd name="T91" fmla="*/ 881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34" h="884">
                    <a:moveTo>
                      <a:pt x="135" y="881"/>
                    </a:moveTo>
                    <a:lnTo>
                      <a:pt x="137" y="823"/>
                    </a:lnTo>
                    <a:lnTo>
                      <a:pt x="143" y="788"/>
                    </a:lnTo>
                    <a:lnTo>
                      <a:pt x="159" y="734"/>
                    </a:lnTo>
                    <a:lnTo>
                      <a:pt x="163" y="706"/>
                    </a:lnTo>
                    <a:lnTo>
                      <a:pt x="154" y="689"/>
                    </a:lnTo>
                    <a:lnTo>
                      <a:pt x="76" y="605"/>
                    </a:lnTo>
                    <a:lnTo>
                      <a:pt x="38" y="607"/>
                    </a:lnTo>
                    <a:lnTo>
                      <a:pt x="16" y="601"/>
                    </a:lnTo>
                    <a:lnTo>
                      <a:pt x="3" y="589"/>
                    </a:lnTo>
                    <a:lnTo>
                      <a:pt x="0" y="578"/>
                    </a:lnTo>
                    <a:lnTo>
                      <a:pt x="31" y="523"/>
                    </a:lnTo>
                    <a:lnTo>
                      <a:pt x="35" y="496"/>
                    </a:lnTo>
                    <a:lnTo>
                      <a:pt x="27" y="461"/>
                    </a:lnTo>
                    <a:lnTo>
                      <a:pt x="31" y="450"/>
                    </a:lnTo>
                    <a:lnTo>
                      <a:pt x="34" y="444"/>
                    </a:lnTo>
                    <a:lnTo>
                      <a:pt x="71" y="409"/>
                    </a:lnTo>
                    <a:lnTo>
                      <a:pt x="84" y="386"/>
                    </a:lnTo>
                    <a:lnTo>
                      <a:pt x="73" y="374"/>
                    </a:lnTo>
                    <a:lnTo>
                      <a:pt x="54" y="338"/>
                    </a:lnTo>
                    <a:lnTo>
                      <a:pt x="56" y="330"/>
                    </a:lnTo>
                    <a:lnTo>
                      <a:pt x="65" y="318"/>
                    </a:lnTo>
                    <a:lnTo>
                      <a:pt x="85" y="316"/>
                    </a:lnTo>
                    <a:lnTo>
                      <a:pt x="119" y="330"/>
                    </a:lnTo>
                    <a:lnTo>
                      <a:pt x="138" y="331"/>
                    </a:lnTo>
                    <a:lnTo>
                      <a:pt x="150" y="322"/>
                    </a:lnTo>
                    <a:lnTo>
                      <a:pt x="147" y="307"/>
                    </a:lnTo>
                    <a:lnTo>
                      <a:pt x="106" y="272"/>
                    </a:lnTo>
                    <a:lnTo>
                      <a:pt x="87" y="250"/>
                    </a:lnTo>
                    <a:lnTo>
                      <a:pt x="108" y="226"/>
                    </a:lnTo>
                    <a:lnTo>
                      <a:pt x="115" y="209"/>
                    </a:lnTo>
                    <a:lnTo>
                      <a:pt x="103" y="189"/>
                    </a:lnTo>
                    <a:lnTo>
                      <a:pt x="59" y="163"/>
                    </a:lnTo>
                    <a:lnTo>
                      <a:pt x="47" y="137"/>
                    </a:lnTo>
                    <a:lnTo>
                      <a:pt x="62" y="98"/>
                    </a:lnTo>
                    <a:lnTo>
                      <a:pt x="86" y="72"/>
                    </a:lnTo>
                    <a:lnTo>
                      <a:pt x="119" y="38"/>
                    </a:lnTo>
                    <a:lnTo>
                      <a:pt x="141" y="35"/>
                    </a:lnTo>
                    <a:lnTo>
                      <a:pt x="176" y="54"/>
                    </a:lnTo>
                    <a:lnTo>
                      <a:pt x="205" y="82"/>
                    </a:lnTo>
                    <a:lnTo>
                      <a:pt x="227" y="68"/>
                    </a:lnTo>
                    <a:lnTo>
                      <a:pt x="250" y="38"/>
                    </a:lnTo>
                    <a:lnTo>
                      <a:pt x="285" y="8"/>
                    </a:lnTo>
                    <a:lnTo>
                      <a:pt x="300" y="0"/>
                    </a:lnTo>
                    <a:lnTo>
                      <a:pt x="316" y="2"/>
                    </a:lnTo>
                    <a:lnTo>
                      <a:pt x="325" y="16"/>
                    </a:lnTo>
                    <a:lnTo>
                      <a:pt x="325" y="35"/>
                    </a:lnTo>
                    <a:lnTo>
                      <a:pt x="333" y="59"/>
                    </a:lnTo>
                    <a:lnTo>
                      <a:pt x="342" y="74"/>
                    </a:lnTo>
                    <a:lnTo>
                      <a:pt x="365" y="71"/>
                    </a:lnTo>
                    <a:lnTo>
                      <a:pt x="402" y="45"/>
                    </a:lnTo>
                    <a:lnTo>
                      <a:pt x="412" y="39"/>
                    </a:lnTo>
                    <a:lnTo>
                      <a:pt x="428" y="49"/>
                    </a:lnTo>
                    <a:lnTo>
                      <a:pt x="462" y="49"/>
                    </a:lnTo>
                    <a:lnTo>
                      <a:pt x="482" y="66"/>
                    </a:lnTo>
                    <a:lnTo>
                      <a:pt x="491" y="95"/>
                    </a:lnTo>
                    <a:lnTo>
                      <a:pt x="523" y="131"/>
                    </a:lnTo>
                    <a:lnTo>
                      <a:pt x="551" y="144"/>
                    </a:lnTo>
                    <a:lnTo>
                      <a:pt x="574" y="150"/>
                    </a:lnTo>
                    <a:lnTo>
                      <a:pt x="597" y="142"/>
                    </a:lnTo>
                    <a:lnTo>
                      <a:pt x="625" y="127"/>
                    </a:lnTo>
                    <a:lnTo>
                      <a:pt x="663" y="116"/>
                    </a:lnTo>
                    <a:lnTo>
                      <a:pt x="711" y="111"/>
                    </a:lnTo>
                    <a:lnTo>
                      <a:pt x="751" y="122"/>
                    </a:lnTo>
                    <a:lnTo>
                      <a:pt x="790" y="150"/>
                    </a:lnTo>
                    <a:lnTo>
                      <a:pt x="801" y="159"/>
                    </a:lnTo>
                    <a:lnTo>
                      <a:pt x="813" y="241"/>
                    </a:lnTo>
                    <a:lnTo>
                      <a:pt x="834" y="332"/>
                    </a:lnTo>
                    <a:lnTo>
                      <a:pt x="821" y="369"/>
                    </a:lnTo>
                    <a:lnTo>
                      <a:pt x="788" y="423"/>
                    </a:lnTo>
                    <a:lnTo>
                      <a:pt x="761" y="503"/>
                    </a:lnTo>
                    <a:lnTo>
                      <a:pt x="741" y="566"/>
                    </a:lnTo>
                    <a:lnTo>
                      <a:pt x="748" y="611"/>
                    </a:lnTo>
                    <a:lnTo>
                      <a:pt x="763" y="659"/>
                    </a:lnTo>
                    <a:lnTo>
                      <a:pt x="799" y="731"/>
                    </a:lnTo>
                    <a:lnTo>
                      <a:pt x="803" y="778"/>
                    </a:lnTo>
                    <a:lnTo>
                      <a:pt x="796" y="764"/>
                    </a:lnTo>
                    <a:lnTo>
                      <a:pt x="777" y="752"/>
                    </a:lnTo>
                    <a:lnTo>
                      <a:pt x="764" y="753"/>
                    </a:lnTo>
                    <a:lnTo>
                      <a:pt x="755" y="768"/>
                    </a:lnTo>
                    <a:lnTo>
                      <a:pt x="749" y="771"/>
                    </a:lnTo>
                    <a:lnTo>
                      <a:pt x="719" y="770"/>
                    </a:lnTo>
                    <a:lnTo>
                      <a:pt x="675" y="759"/>
                    </a:lnTo>
                    <a:lnTo>
                      <a:pt x="637" y="754"/>
                    </a:lnTo>
                    <a:lnTo>
                      <a:pt x="490" y="757"/>
                    </a:lnTo>
                    <a:lnTo>
                      <a:pt x="410" y="773"/>
                    </a:lnTo>
                    <a:lnTo>
                      <a:pt x="374" y="785"/>
                    </a:lnTo>
                    <a:lnTo>
                      <a:pt x="308" y="808"/>
                    </a:lnTo>
                    <a:lnTo>
                      <a:pt x="199" y="858"/>
                    </a:lnTo>
                    <a:lnTo>
                      <a:pt x="155" y="884"/>
                    </a:lnTo>
                    <a:lnTo>
                      <a:pt x="139" y="884"/>
                    </a:lnTo>
                    <a:lnTo>
                      <a:pt x="135" y="881"/>
                    </a:lnTo>
                    <a:close/>
                  </a:path>
                </a:pathLst>
              </a:custGeom>
              <a:solidFill>
                <a:srgbClr val="FF9900"/>
              </a:solidFill>
              <a:ln w="1651">
                <a:solidFill>
                  <a:srgbClr val="808080"/>
                </a:solidFill>
                <a:prstDash val="solid"/>
                <a:round/>
                <a:headEnd/>
                <a:tailEnd/>
              </a:ln>
            </p:spPr>
            <p:txBody>
              <a:bodyPr/>
              <a:lstStyle/>
              <a:p>
                <a:pPr algn="ctr"/>
                <a:endParaRPr lang="fr-FR" sz="1200" dirty="0"/>
              </a:p>
            </p:txBody>
          </p:sp>
          <p:sp>
            <p:nvSpPr>
              <p:cNvPr id="177" name="Text Box 30"/>
              <p:cNvSpPr txBox="1">
                <a:spLocks noChangeAspect="1" noChangeArrowheads="1"/>
              </p:cNvSpPr>
              <p:nvPr/>
            </p:nvSpPr>
            <p:spPr bwMode="auto">
              <a:xfrm>
                <a:off x="2783559" y="5766126"/>
                <a:ext cx="10270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CÔTE</a:t>
                </a:r>
                <a:br>
                  <a:rPr lang="en-GB" altLang="fr-FR" sz="1200" b="1" i="1" dirty="0"/>
                </a:br>
                <a:r>
                  <a:rPr lang="en-GB" altLang="fr-FR" sz="1200" b="1" i="1" dirty="0"/>
                  <a:t>D’IVOIRE</a:t>
                </a:r>
              </a:p>
            </p:txBody>
          </p:sp>
        </p:grpSp>
        <p:grpSp>
          <p:nvGrpSpPr>
            <p:cNvPr id="164" name="Groupe 163"/>
            <p:cNvGrpSpPr/>
            <p:nvPr/>
          </p:nvGrpSpPr>
          <p:grpSpPr>
            <a:xfrm>
              <a:off x="2411760" y="2945953"/>
              <a:ext cx="1101962" cy="627063"/>
              <a:chOff x="3471863" y="4133850"/>
              <a:chExt cx="1101962" cy="627063"/>
            </a:xfrm>
          </p:grpSpPr>
          <p:sp>
            <p:nvSpPr>
              <p:cNvPr id="174" name="Freeform 6"/>
              <p:cNvSpPr>
                <a:spLocks/>
              </p:cNvSpPr>
              <p:nvPr/>
            </p:nvSpPr>
            <p:spPr bwMode="auto">
              <a:xfrm>
                <a:off x="3471863" y="4133850"/>
                <a:ext cx="1043148" cy="627063"/>
              </a:xfrm>
              <a:custGeom>
                <a:avLst/>
                <a:gdLst>
                  <a:gd name="T0" fmla="*/ 744 w 1103"/>
                  <a:gd name="T1" fmla="*/ 571 h 790"/>
                  <a:gd name="T2" fmla="*/ 674 w 1103"/>
                  <a:gd name="T3" fmla="*/ 599 h 790"/>
                  <a:gd name="T4" fmla="*/ 530 w 1103"/>
                  <a:gd name="T5" fmla="*/ 596 h 790"/>
                  <a:gd name="T6" fmla="*/ 380 w 1103"/>
                  <a:gd name="T7" fmla="*/ 608 h 790"/>
                  <a:gd name="T8" fmla="*/ 389 w 1103"/>
                  <a:gd name="T9" fmla="*/ 753 h 790"/>
                  <a:gd name="T10" fmla="*/ 378 w 1103"/>
                  <a:gd name="T11" fmla="*/ 790 h 790"/>
                  <a:gd name="T12" fmla="*/ 299 w 1103"/>
                  <a:gd name="T13" fmla="*/ 751 h 790"/>
                  <a:gd name="T14" fmla="*/ 213 w 1103"/>
                  <a:gd name="T15" fmla="*/ 767 h 790"/>
                  <a:gd name="T16" fmla="*/ 162 w 1103"/>
                  <a:gd name="T17" fmla="*/ 790 h 790"/>
                  <a:gd name="T18" fmla="*/ 111 w 1103"/>
                  <a:gd name="T19" fmla="*/ 771 h 790"/>
                  <a:gd name="T20" fmla="*/ 70 w 1103"/>
                  <a:gd name="T21" fmla="*/ 706 h 790"/>
                  <a:gd name="T22" fmla="*/ 16 w 1103"/>
                  <a:gd name="T23" fmla="*/ 689 h 790"/>
                  <a:gd name="T24" fmla="*/ 4 w 1103"/>
                  <a:gd name="T25" fmla="*/ 677 h 790"/>
                  <a:gd name="T26" fmla="*/ 19 w 1103"/>
                  <a:gd name="T27" fmla="*/ 646 h 790"/>
                  <a:gd name="T28" fmla="*/ 43 w 1103"/>
                  <a:gd name="T29" fmla="*/ 532 h 790"/>
                  <a:gd name="T30" fmla="*/ 48 w 1103"/>
                  <a:gd name="T31" fmla="*/ 467 h 790"/>
                  <a:gd name="T32" fmla="*/ 92 w 1103"/>
                  <a:gd name="T33" fmla="*/ 456 h 790"/>
                  <a:gd name="T34" fmla="*/ 146 w 1103"/>
                  <a:gd name="T35" fmla="*/ 415 h 790"/>
                  <a:gd name="T36" fmla="*/ 187 w 1103"/>
                  <a:gd name="T37" fmla="*/ 269 h 790"/>
                  <a:gd name="T38" fmla="*/ 228 w 1103"/>
                  <a:gd name="T39" fmla="*/ 241 h 790"/>
                  <a:gd name="T40" fmla="*/ 281 w 1103"/>
                  <a:gd name="T41" fmla="*/ 283 h 790"/>
                  <a:gd name="T42" fmla="*/ 320 w 1103"/>
                  <a:gd name="T43" fmla="*/ 262 h 790"/>
                  <a:gd name="T44" fmla="*/ 375 w 1103"/>
                  <a:gd name="T45" fmla="*/ 166 h 790"/>
                  <a:gd name="T46" fmla="*/ 432 w 1103"/>
                  <a:gd name="T47" fmla="*/ 119 h 790"/>
                  <a:gd name="T48" fmla="*/ 485 w 1103"/>
                  <a:gd name="T49" fmla="*/ 144 h 790"/>
                  <a:gd name="T50" fmla="*/ 522 w 1103"/>
                  <a:gd name="T51" fmla="*/ 95 h 790"/>
                  <a:gd name="T52" fmla="*/ 600 w 1103"/>
                  <a:gd name="T53" fmla="*/ 51 h 790"/>
                  <a:gd name="T54" fmla="*/ 699 w 1103"/>
                  <a:gd name="T55" fmla="*/ 0 h 790"/>
                  <a:gd name="T56" fmla="*/ 744 w 1103"/>
                  <a:gd name="T57" fmla="*/ 11 h 790"/>
                  <a:gd name="T58" fmla="*/ 800 w 1103"/>
                  <a:gd name="T59" fmla="*/ 66 h 790"/>
                  <a:gd name="T60" fmla="*/ 828 w 1103"/>
                  <a:gd name="T61" fmla="*/ 151 h 790"/>
                  <a:gd name="T62" fmla="*/ 879 w 1103"/>
                  <a:gd name="T63" fmla="*/ 200 h 790"/>
                  <a:gd name="T64" fmla="*/ 921 w 1103"/>
                  <a:gd name="T65" fmla="*/ 244 h 790"/>
                  <a:gd name="T66" fmla="*/ 901 w 1103"/>
                  <a:gd name="T67" fmla="*/ 286 h 790"/>
                  <a:gd name="T68" fmla="*/ 969 w 1103"/>
                  <a:gd name="T69" fmla="*/ 349 h 790"/>
                  <a:gd name="T70" fmla="*/ 1024 w 1103"/>
                  <a:gd name="T71" fmla="*/ 358 h 790"/>
                  <a:gd name="T72" fmla="*/ 1095 w 1103"/>
                  <a:gd name="T73" fmla="*/ 422 h 790"/>
                  <a:gd name="T74" fmla="*/ 1088 w 1103"/>
                  <a:gd name="T75" fmla="*/ 494 h 790"/>
                  <a:gd name="T76" fmla="*/ 1041 w 1103"/>
                  <a:gd name="T77" fmla="*/ 534 h 790"/>
                  <a:gd name="T78" fmla="*/ 969 w 1103"/>
                  <a:gd name="T79" fmla="*/ 531 h 790"/>
                  <a:gd name="T80" fmla="*/ 920 w 1103"/>
                  <a:gd name="T81" fmla="*/ 583 h 790"/>
                  <a:gd name="T82" fmla="*/ 901 w 1103"/>
                  <a:gd name="T83" fmla="*/ 602 h 790"/>
                  <a:gd name="T84" fmla="*/ 844 w 1103"/>
                  <a:gd name="T85" fmla="*/ 5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3" h="790">
                    <a:moveTo>
                      <a:pt x="781" y="579"/>
                    </a:moveTo>
                    <a:lnTo>
                      <a:pt x="744" y="571"/>
                    </a:lnTo>
                    <a:lnTo>
                      <a:pt x="735" y="569"/>
                    </a:lnTo>
                    <a:lnTo>
                      <a:pt x="674" y="599"/>
                    </a:lnTo>
                    <a:lnTo>
                      <a:pt x="583" y="598"/>
                    </a:lnTo>
                    <a:lnTo>
                      <a:pt x="530" y="596"/>
                    </a:lnTo>
                    <a:lnTo>
                      <a:pt x="397" y="598"/>
                    </a:lnTo>
                    <a:lnTo>
                      <a:pt x="380" y="608"/>
                    </a:lnTo>
                    <a:lnTo>
                      <a:pt x="372" y="630"/>
                    </a:lnTo>
                    <a:lnTo>
                      <a:pt x="389" y="753"/>
                    </a:lnTo>
                    <a:lnTo>
                      <a:pt x="390" y="779"/>
                    </a:lnTo>
                    <a:lnTo>
                      <a:pt x="378" y="790"/>
                    </a:lnTo>
                    <a:lnTo>
                      <a:pt x="339" y="762"/>
                    </a:lnTo>
                    <a:lnTo>
                      <a:pt x="299" y="751"/>
                    </a:lnTo>
                    <a:lnTo>
                      <a:pt x="251" y="756"/>
                    </a:lnTo>
                    <a:lnTo>
                      <a:pt x="213" y="767"/>
                    </a:lnTo>
                    <a:lnTo>
                      <a:pt x="185" y="782"/>
                    </a:lnTo>
                    <a:lnTo>
                      <a:pt x="162" y="790"/>
                    </a:lnTo>
                    <a:lnTo>
                      <a:pt x="139" y="784"/>
                    </a:lnTo>
                    <a:lnTo>
                      <a:pt x="111" y="771"/>
                    </a:lnTo>
                    <a:lnTo>
                      <a:pt x="79" y="735"/>
                    </a:lnTo>
                    <a:lnTo>
                      <a:pt x="70" y="706"/>
                    </a:lnTo>
                    <a:lnTo>
                      <a:pt x="50" y="689"/>
                    </a:lnTo>
                    <a:lnTo>
                      <a:pt x="16" y="689"/>
                    </a:lnTo>
                    <a:lnTo>
                      <a:pt x="0" y="679"/>
                    </a:lnTo>
                    <a:lnTo>
                      <a:pt x="4" y="677"/>
                    </a:lnTo>
                    <a:lnTo>
                      <a:pt x="8" y="666"/>
                    </a:lnTo>
                    <a:lnTo>
                      <a:pt x="19" y="646"/>
                    </a:lnTo>
                    <a:lnTo>
                      <a:pt x="34" y="588"/>
                    </a:lnTo>
                    <a:lnTo>
                      <a:pt x="43" y="532"/>
                    </a:lnTo>
                    <a:lnTo>
                      <a:pt x="40" y="483"/>
                    </a:lnTo>
                    <a:lnTo>
                      <a:pt x="48" y="467"/>
                    </a:lnTo>
                    <a:lnTo>
                      <a:pt x="65" y="466"/>
                    </a:lnTo>
                    <a:lnTo>
                      <a:pt x="92" y="456"/>
                    </a:lnTo>
                    <a:lnTo>
                      <a:pt x="127" y="438"/>
                    </a:lnTo>
                    <a:lnTo>
                      <a:pt x="146" y="415"/>
                    </a:lnTo>
                    <a:lnTo>
                      <a:pt x="164" y="348"/>
                    </a:lnTo>
                    <a:lnTo>
                      <a:pt x="187" y="269"/>
                    </a:lnTo>
                    <a:lnTo>
                      <a:pt x="212" y="245"/>
                    </a:lnTo>
                    <a:lnTo>
                      <a:pt x="228" y="241"/>
                    </a:lnTo>
                    <a:lnTo>
                      <a:pt x="247" y="259"/>
                    </a:lnTo>
                    <a:lnTo>
                      <a:pt x="281" y="283"/>
                    </a:lnTo>
                    <a:lnTo>
                      <a:pt x="309" y="277"/>
                    </a:lnTo>
                    <a:lnTo>
                      <a:pt x="320" y="262"/>
                    </a:lnTo>
                    <a:lnTo>
                      <a:pt x="345" y="209"/>
                    </a:lnTo>
                    <a:lnTo>
                      <a:pt x="375" y="166"/>
                    </a:lnTo>
                    <a:lnTo>
                      <a:pt x="416" y="125"/>
                    </a:lnTo>
                    <a:lnTo>
                      <a:pt x="432" y="119"/>
                    </a:lnTo>
                    <a:lnTo>
                      <a:pt x="465" y="133"/>
                    </a:lnTo>
                    <a:lnTo>
                      <a:pt x="485" y="144"/>
                    </a:lnTo>
                    <a:lnTo>
                      <a:pt x="503" y="146"/>
                    </a:lnTo>
                    <a:lnTo>
                      <a:pt x="522" y="95"/>
                    </a:lnTo>
                    <a:lnTo>
                      <a:pt x="541" y="80"/>
                    </a:lnTo>
                    <a:lnTo>
                      <a:pt x="600" y="51"/>
                    </a:lnTo>
                    <a:lnTo>
                      <a:pt x="677" y="4"/>
                    </a:lnTo>
                    <a:lnTo>
                      <a:pt x="699" y="0"/>
                    </a:lnTo>
                    <a:lnTo>
                      <a:pt x="722" y="8"/>
                    </a:lnTo>
                    <a:lnTo>
                      <a:pt x="744" y="11"/>
                    </a:lnTo>
                    <a:lnTo>
                      <a:pt x="810" y="23"/>
                    </a:lnTo>
                    <a:lnTo>
                      <a:pt x="800" y="66"/>
                    </a:lnTo>
                    <a:lnTo>
                      <a:pt x="801" y="91"/>
                    </a:lnTo>
                    <a:lnTo>
                      <a:pt x="828" y="151"/>
                    </a:lnTo>
                    <a:lnTo>
                      <a:pt x="854" y="183"/>
                    </a:lnTo>
                    <a:lnTo>
                      <a:pt x="879" y="200"/>
                    </a:lnTo>
                    <a:lnTo>
                      <a:pt x="910" y="227"/>
                    </a:lnTo>
                    <a:lnTo>
                      <a:pt x="921" y="244"/>
                    </a:lnTo>
                    <a:lnTo>
                      <a:pt x="922" y="258"/>
                    </a:lnTo>
                    <a:lnTo>
                      <a:pt x="901" y="286"/>
                    </a:lnTo>
                    <a:lnTo>
                      <a:pt x="908" y="300"/>
                    </a:lnTo>
                    <a:lnTo>
                      <a:pt x="969" y="349"/>
                    </a:lnTo>
                    <a:lnTo>
                      <a:pt x="1001" y="361"/>
                    </a:lnTo>
                    <a:lnTo>
                      <a:pt x="1024" y="358"/>
                    </a:lnTo>
                    <a:lnTo>
                      <a:pt x="1059" y="360"/>
                    </a:lnTo>
                    <a:lnTo>
                      <a:pt x="1095" y="422"/>
                    </a:lnTo>
                    <a:lnTo>
                      <a:pt x="1103" y="446"/>
                    </a:lnTo>
                    <a:lnTo>
                      <a:pt x="1088" y="494"/>
                    </a:lnTo>
                    <a:lnTo>
                      <a:pt x="1062" y="524"/>
                    </a:lnTo>
                    <a:lnTo>
                      <a:pt x="1041" y="534"/>
                    </a:lnTo>
                    <a:lnTo>
                      <a:pt x="995" y="528"/>
                    </a:lnTo>
                    <a:lnTo>
                      <a:pt x="969" y="531"/>
                    </a:lnTo>
                    <a:lnTo>
                      <a:pt x="943" y="548"/>
                    </a:lnTo>
                    <a:lnTo>
                      <a:pt x="920" y="583"/>
                    </a:lnTo>
                    <a:lnTo>
                      <a:pt x="905" y="594"/>
                    </a:lnTo>
                    <a:lnTo>
                      <a:pt x="901" y="602"/>
                    </a:lnTo>
                    <a:lnTo>
                      <a:pt x="883" y="600"/>
                    </a:lnTo>
                    <a:lnTo>
                      <a:pt x="844" y="590"/>
                    </a:lnTo>
                    <a:lnTo>
                      <a:pt x="781" y="579"/>
                    </a:lnTo>
                    <a:close/>
                  </a:path>
                </a:pathLst>
              </a:custGeom>
              <a:solidFill>
                <a:srgbClr val="FF9900"/>
              </a:solidFill>
              <a:ln w="1651">
                <a:solidFill>
                  <a:srgbClr val="808080"/>
                </a:solidFill>
                <a:prstDash val="solid"/>
                <a:round/>
                <a:headEnd/>
                <a:tailEnd/>
              </a:ln>
            </p:spPr>
            <p:txBody>
              <a:bodyPr/>
              <a:lstStyle/>
              <a:p>
                <a:pPr algn="ctr"/>
                <a:endParaRPr lang="fr-FR" sz="1400" dirty="0"/>
              </a:p>
            </p:txBody>
          </p:sp>
          <p:sp>
            <p:nvSpPr>
              <p:cNvPr id="175" name="Rectangle 31"/>
              <p:cNvSpPr>
                <a:spLocks noChangeAspect="1" noChangeArrowheads="1"/>
              </p:cNvSpPr>
              <p:nvPr/>
            </p:nvSpPr>
            <p:spPr bwMode="auto">
              <a:xfrm>
                <a:off x="3471863" y="4221088"/>
                <a:ext cx="11019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BURKINA FASO</a:t>
                </a:r>
              </a:p>
            </p:txBody>
          </p:sp>
        </p:grpSp>
        <p:grpSp>
          <p:nvGrpSpPr>
            <p:cNvPr id="165" name="Groupe 164"/>
            <p:cNvGrpSpPr/>
            <p:nvPr/>
          </p:nvGrpSpPr>
          <p:grpSpPr>
            <a:xfrm>
              <a:off x="912106" y="3789040"/>
              <a:ext cx="1139614" cy="576064"/>
              <a:chOff x="1212652" y="5800724"/>
              <a:chExt cx="1139614" cy="576064"/>
            </a:xfrm>
          </p:grpSpPr>
          <p:sp>
            <p:nvSpPr>
              <p:cNvPr id="172" name="Freeform 18"/>
              <p:cNvSpPr>
                <a:spLocks/>
              </p:cNvSpPr>
              <p:nvPr/>
            </p:nvSpPr>
            <p:spPr bwMode="auto">
              <a:xfrm>
                <a:off x="1808163" y="5800724"/>
                <a:ext cx="540016" cy="454025"/>
              </a:xfrm>
              <a:custGeom>
                <a:avLst/>
                <a:gdLst>
                  <a:gd name="T0" fmla="*/ 151 w 571"/>
                  <a:gd name="T1" fmla="*/ 51 h 572"/>
                  <a:gd name="T2" fmla="*/ 164 w 571"/>
                  <a:gd name="T3" fmla="*/ 27 h 572"/>
                  <a:gd name="T4" fmla="*/ 179 w 571"/>
                  <a:gd name="T5" fmla="*/ 13 h 572"/>
                  <a:gd name="T6" fmla="*/ 202 w 571"/>
                  <a:gd name="T7" fmla="*/ 3 h 572"/>
                  <a:gd name="T8" fmla="*/ 235 w 571"/>
                  <a:gd name="T9" fmla="*/ 0 h 572"/>
                  <a:gd name="T10" fmla="*/ 256 w 571"/>
                  <a:gd name="T11" fmla="*/ 7 h 572"/>
                  <a:gd name="T12" fmla="*/ 266 w 571"/>
                  <a:gd name="T13" fmla="*/ 29 h 572"/>
                  <a:gd name="T14" fmla="*/ 281 w 571"/>
                  <a:gd name="T15" fmla="*/ 83 h 572"/>
                  <a:gd name="T16" fmla="*/ 281 w 571"/>
                  <a:gd name="T17" fmla="*/ 124 h 572"/>
                  <a:gd name="T18" fmla="*/ 279 w 571"/>
                  <a:gd name="T19" fmla="*/ 142 h 572"/>
                  <a:gd name="T20" fmla="*/ 295 w 571"/>
                  <a:gd name="T21" fmla="*/ 162 h 572"/>
                  <a:gd name="T22" fmla="*/ 321 w 571"/>
                  <a:gd name="T23" fmla="*/ 183 h 572"/>
                  <a:gd name="T24" fmla="*/ 341 w 571"/>
                  <a:gd name="T25" fmla="*/ 185 h 572"/>
                  <a:gd name="T26" fmla="*/ 388 w 571"/>
                  <a:gd name="T27" fmla="*/ 126 h 572"/>
                  <a:gd name="T28" fmla="*/ 397 w 571"/>
                  <a:gd name="T29" fmla="*/ 121 h 572"/>
                  <a:gd name="T30" fmla="*/ 418 w 571"/>
                  <a:gd name="T31" fmla="*/ 127 h 572"/>
                  <a:gd name="T32" fmla="*/ 439 w 571"/>
                  <a:gd name="T33" fmla="*/ 141 h 572"/>
                  <a:gd name="T34" fmla="*/ 435 w 571"/>
                  <a:gd name="T35" fmla="*/ 152 h 572"/>
                  <a:gd name="T36" fmla="*/ 443 w 571"/>
                  <a:gd name="T37" fmla="*/ 187 h 572"/>
                  <a:gd name="T38" fmla="*/ 439 w 571"/>
                  <a:gd name="T39" fmla="*/ 214 h 572"/>
                  <a:gd name="T40" fmla="*/ 408 w 571"/>
                  <a:gd name="T41" fmla="*/ 269 h 572"/>
                  <a:gd name="T42" fmla="*/ 411 w 571"/>
                  <a:gd name="T43" fmla="*/ 280 h 572"/>
                  <a:gd name="T44" fmla="*/ 424 w 571"/>
                  <a:gd name="T45" fmla="*/ 292 h 572"/>
                  <a:gd name="T46" fmla="*/ 446 w 571"/>
                  <a:gd name="T47" fmla="*/ 298 h 572"/>
                  <a:gd name="T48" fmla="*/ 484 w 571"/>
                  <a:gd name="T49" fmla="*/ 296 h 572"/>
                  <a:gd name="T50" fmla="*/ 562 w 571"/>
                  <a:gd name="T51" fmla="*/ 380 h 572"/>
                  <a:gd name="T52" fmla="*/ 571 w 571"/>
                  <a:gd name="T53" fmla="*/ 397 h 572"/>
                  <a:gd name="T54" fmla="*/ 567 w 571"/>
                  <a:gd name="T55" fmla="*/ 425 h 572"/>
                  <a:gd name="T56" fmla="*/ 551 w 571"/>
                  <a:gd name="T57" fmla="*/ 479 h 572"/>
                  <a:gd name="T58" fmla="*/ 545 w 571"/>
                  <a:gd name="T59" fmla="*/ 514 h 572"/>
                  <a:gd name="T60" fmla="*/ 543 w 571"/>
                  <a:gd name="T61" fmla="*/ 572 h 572"/>
                  <a:gd name="T62" fmla="*/ 447 w 571"/>
                  <a:gd name="T63" fmla="*/ 532 h 572"/>
                  <a:gd name="T64" fmla="*/ 372 w 571"/>
                  <a:gd name="T65" fmla="*/ 493 h 572"/>
                  <a:gd name="T66" fmla="*/ 309 w 571"/>
                  <a:gd name="T67" fmla="*/ 457 h 572"/>
                  <a:gd name="T68" fmla="*/ 283 w 571"/>
                  <a:gd name="T69" fmla="*/ 431 h 572"/>
                  <a:gd name="T70" fmla="*/ 212 w 571"/>
                  <a:gd name="T71" fmla="*/ 361 h 572"/>
                  <a:gd name="T72" fmla="*/ 143 w 571"/>
                  <a:gd name="T73" fmla="*/ 313 h 572"/>
                  <a:gd name="T74" fmla="*/ 98 w 571"/>
                  <a:gd name="T75" fmla="*/ 293 h 572"/>
                  <a:gd name="T76" fmla="*/ 41 w 571"/>
                  <a:gd name="T77" fmla="*/ 258 h 572"/>
                  <a:gd name="T78" fmla="*/ 0 w 571"/>
                  <a:gd name="T79" fmla="*/ 224 h 572"/>
                  <a:gd name="T80" fmla="*/ 4 w 571"/>
                  <a:gd name="T81" fmla="*/ 218 h 572"/>
                  <a:gd name="T82" fmla="*/ 22 w 571"/>
                  <a:gd name="T83" fmla="*/ 201 h 572"/>
                  <a:gd name="T84" fmla="*/ 61 w 571"/>
                  <a:gd name="T85" fmla="*/ 156 h 572"/>
                  <a:gd name="T86" fmla="*/ 136 w 571"/>
                  <a:gd name="T87" fmla="*/ 83 h 572"/>
                  <a:gd name="T88" fmla="*/ 151 w 571"/>
                  <a:gd name="T89" fmla="*/ 5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1" h="572">
                    <a:moveTo>
                      <a:pt x="151" y="51"/>
                    </a:moveTo>
                    <a:lnTo>
                      <a:pt x="164" y="27"/>
                    </a:lnTo>
                    <a:lnTo>
                      <a:pt x="179" y="13"/>
                    </a:lnTo>
                    <a:lnTo>
                      <a:pt x="202" y="3"/>
                    </a:lnTo>
                    <a:lnTo>
                      <a:pt x="235" y="0"/>
                    </a:lnTo>
                    <a:lnTo>
                      <a:pt x="256" y="7"/>
                    </a:lnTo>
                    <a:lnTo>
                      <a:pt x="266" y="29"/>
                    </a:lnTo>
                    <a:lnTo>
                      <a:pt x="281" y="83"/>
                    </a:lnTo>
                    <a:lnTo>
                      <a:pt x="281" y="124"/>
                    </a:lnTo>
                    <a:lnTo>
                      <a:pt x="279" y="142"/>
                    </a:lnTo>
                    <a:lnTo>
                      <a:pt x="295" y="162"/>
                    </a:lnTo>
                    <a:lnTo>
                      <a:pt x="321" y="183"/>
                    </a:lnTo>
                    <a:lnTo>
                      <a:pt x="341" y="185"/>
                    </a:lnTo>
                    <a:lnTo>
                      <a:pt x="388" y="126"/>
                    </a:lnTo>
                    <a:lnTo>
                      <a:pt x="397" y="121"/>
                    </a:lnTo>
                    <a:lnTo>
                      <a:pt x="418" y="127"/>
                    </a:lnTo>
                    <a:lnTo>
                      <a:pt x="439" y="141"/>
                    </a:lnTo>
                    <a:lnTo>
                      <a:pt x="435" y="152"/>
                    </a:lnTo>
                    <a:lnTo>
                      <a:pt x="443" y="187"/>
                    </a:lnTo>
                    <a:lnTo>
                      <a:pt x="439" y="214"/>
                    </a:lnTo>
                    <a:lnTo>
                      <a:pt x="408" y="269"/>
                    </a:lnTo>
                    <a:lnTo>
                      <a:pt x="411" y="280"/>
                    </a:lnTo>
                    <a:lnTo>
                      <a:pt x="424" y="292"/>
                    </a:lnTo>
                    <a:lnTo>
                      <a:pt x="446" y="298"/>
                    </a:lnTo>
                    <a:lnTo>
                      <a:pt x="484" y="296"/>
                    </a:lnTo>
                    <a:lnTo>
                      <a:pt x="562" y="380"/>
                    </a:lnTo>
                    <a:lnTo>
                      <a:pt x="571" y="397"/>
                    </a:lnTo>
                    <a:lnTo>
                      <a:pt x="567" y="425"/>
                    </a:lnTo>
                    <a:lnTo>
                      <a:pt x="551" y="479"/>
                    </a:lnTo>
                    <a:lnTo>
                      <a:pt x="545" y="514"/>
                    </a:lnTo>
                    <a:lnTo>
                      <a:pt x="543" y="572"/>
                    </a:lnTo>
                    <a:lnTo>
                      <a:pt x="447" y="532"/>
                    </a:lnTo>
                    <a:lnTo>
                      <a:pt x="372" y="493"/>
                    </a:lnTo>
                    <a:lnTo>
                      <a:pt x="309" y="457"/>
                    </a:lnTo>
                    <a:lnTo>
                      <a:pt x="283" y="431"/>
                    </a:lnTo>
                    <a:lnTo>
                      <a:pt x="212" y="361"/>
                    </a:lnTo>
                    <a:lnTo>
                      <a:pt x="143" y="313"/>
                    </a:lnTo>
                    <a:lnTo>
                      <a:pt x="98" y="293"/>
                    </a:lnTo>
                    <a:lnTo>
                      <a:pt x="41" y="258"/>
                    </a:lnTo>
                    <a:lnTo>
                      <a:pt x="0" y="224"/>
                    </a:lnTo>
                    <a:lnTo>
                      <a:pt x="4" y="218"/>
                    </a:lnTo>
                    <a:lnTo>
                      <a:pt x="22" y="201"/>
                    </a:lnTo>
                    <a:lnTo>
                      <a:pt x="61" y="156"/>
                    </a:lnTo>
                    <a:lnTo>
                      <a:pt x="136" y="83"/>
                    </a:lnTo>
                    <a:lnTo>
                      <a:pt x="151" y="51"/>
                    </a:lnTo>
                    <a:close/>
                  </a:path>
                </a:pathLst>
              </a:custGeom>
              <a:solidFill>
                <a:srgbClr val="B889DB"/>
              </a:solidFill>
              <a:ln w="1588">
                <a:solidFill>
                  <a:srgbClr val="808080"/>
                </a:solidFill>
                <a:prstDash val="solid"/>
                <a:round/>
                <a:headEnd/>
                <a:tailEnd/>
              </a:ln>
            </p:spPr>
            <p:txBody>
              <a:bodyPr/>
              <a:lstStyle/>
              <a:p>
                <a:pPr algn="ctr"/>
                <a:endParaRPr lang="fr-FR" sz="1400" dirty="0"/>
              </a:p>
            </p:txBody>
          </p:sp>
          <p:sp>
            <p:nvSpPr>
              <p:cNvPr id="173" name="Text Box 32"/>
              <p:cNvSpPr txBox="1">
                <a:spLocks noChangeAspect="1" noChangeArrowheads="1"/>
              </p:cNvSpPr>
              <p:nvPr/>
            </p:nvSpPr>
            <p:spPr bwMode="auto">
              <a:xfrm>
                <a:off x="1212652" y="6099789"/>
                <a:ext cx="113961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LIBÉRIA</a:t>
                </a:r>
              </a:p>
            </p:txBody>
          </p:sp>
        </p:grpSp>
        <p:grpSp>
          <p:nvGrpSpPr>
            <p:cNvPr id="166" name="Groupe 165"/>
            <p:cNvGrpSpPr/>
            <p:nvPr/>
          </p:nvGrpSpPr>
          <p:grpSpPr>
            <a:xfrm>
              <a:off x="3779912" y="3230265"/>
              <a:ext cx="1553847" cy="1062831"/>
              <a:chOff x="6346825" y="4902993"/>
              <a:chExt cx="1553847" cy="1062831"/>
            </a:xfrm>
          </p:grpSpPr>
          <p:sp>
            <p:nvSpPr>
              <p:cNvPr id="170" name="Freeform 14"/>
              <p:cNvSpPr>
                <a:spLocks/>
              </p:cNvSpPr>
              <p:nvPr/>
            </p:nvSpPr>
            <p:spPr bwMode="auto">
              <a:xfrm>
                <a:off x="6346825" y="4902993"/>
                <a:ext cx="1553847" cy="1062831"/>
              </a:xfrm>
              <a:custGeom>
                <a:avLst/>
                <a:gdLst>
                  <a:gd name="T0" fmla="*/ 1573 w 1643"/>
                  <a:gd name="T1" fmla="*/ 173 h 1339"/>
                  <a:gd name="T2" fmla="*/ 1629 w 1643"/>
                  <a:gd name="T3" fmla="*/ 223 h 1339"/>
                  <a:gd name="T4" fmla="*/ 1638 w 1643"/>
                  <a:gd name="T5" fmla="*/ 329 h 1339"/>
                  <a:gd name="T6" fmla="*/ 1556 w 1643"/>
                  <a:gd name="T7" fmla="*/ 369 h 1339"/>
                  <a:gd name="T8" fmla="*/ 1465 w 1643"/>
                  <a:gd name="T9" fmla="*/ 543 h 1339"/>
                  <a:gd name="T10" fmla="*/ 1405 w 1643"/>
                  <a:gd name="T11" fmla="*/ 616 h 1339"/>
                  <a:gd name="T12" fmla="*/ 1375 w 1643"/>
                  <a:gd name="T13" fmla="*/ 737 h 1339"/>
                  <a:gd name="T14" fmla="*/ 1309 w 1643"/>
                  <a:gd name="T15" fmla="*/ 810 h 1339"/>
                  <a:gd name="T16" fmla="*/ 1209 w 1643"/>
                  <a:gd name="T17" fmla="*/ 1021 h 1339"/>
                  <a:gd name="T18" fmla="*/ 1162 w 1643"/>
                  <a:gd name="T19" fmla="*/ 1046 h 1339"/>
                  <a:gd name="T20" fmla="*/ 1039 w 1643"/>
                  <a:gd name="T21" fmla="*/ 974 h 1339"/>
                  <a:gd name="T22" fmla="*/ 881 w 1643"/>
                  <a:gd name="T23" fmla="*/ 1108 h 1339"/>
                  <a:gd name="T24" fmla="*/ 839 w 1643"/>
                  <a:gd name="T25" fmla="*/ 1237 h 1339"/>
                  <a:gd name="T26" fmla="*/ 790 w 1643"/>
                  <a:gd name="T27" fmla="*/ 1269 h 1339"/>
                  <a:gd name="T28" fmla="*/ 779 w 1643"/>
                  <a:gd name="T29" fmla="*/ 1294 h 1339"/>
                  <a:gd name="T30" fmla="*/ 718 w 1643"/>
                  <a:gd name="T31" fmla="*/ 1316 h 1339"/>
                  <a:gd name="T32" fmla="*/ 601 w 1643"/>
                  <a:gd name="T33" fmla="*/ 1309 h 1339"/>
                  <a:gd name="T34" fmla="*/ 546 w 1643"/>
                  <a:gd name="T35" fmla="*/ 1334 h 1339"/>
                  <a:gd name="T36" fmla="*/ 401 w 1643"/>
                  <a:gd name="T37" fmla="*/ 1291 h 1339"/>
                  <a:gd name="T38" fmla="*/ 367 w 1643"/>
                  <a:gd name="T39" fmla="*/ 1189 h 1339"/>
                  <a:gd name="T40" fmla="*/ 339 w 1643"/>
                  <a:gd name="T41" fmla="*/ 1150 h 1339"/>
                  <a:gd name="T42" fmla="*/ 266 w 1643"/>
                  <a:gd name="T43" fmla="*/ 1070 h 1339"/>
                  <a:gd name="T44" fmla="*/ 171 w 1643"/>
                  <a:gd name="T45" fmla="*/ 1019 h 1339"/>
                  <a:gd name="T46" fmla="*/ 104 w 1643"/>
                  <a:gd name="T47" fmla="*/ 1046 h 1339"/>
                  <a:gd name="T48" fmla="*/ 6 w 1643"/>
                  <a:gd name="T49" fmla="*/ 1037 h 1339"/>
                  <a:gd name="T50" fmla="*/ 6 w 1643"/>
                  <a:gd name="T51" fmla="*/ 809 h 1339"/>
                  <a:gd name="T52" fmla="*/ 6 w 1643"/>
                  <a:gd name="T53" fmla="*/ 699 h 1339"/>
                  <a:gd name="T54" fmla="*/ 64 w 1643"/>
                  <a:gd name="T55" fmla="*/ 664 h 1339"/>
                  <a:gd name="T56" fmla="*/ 68 w 1643"/>
                  <a:gd name="T57" fmla="*/ 581 h 1339"/>
                  <a:gd name="T58" fmla="*/ 135 w 1643"/>
                  <a:gd name="T59" fmla="*/ 500 h 1339"/>
                  <a:gd name="T60" fmla="*/ 120 w 1643"/>
                  <a:gd name="T61" fmla="*/ 345 h 1339"/>
                  <a:gd name="T62" fmla="*/ 140 w 1643"/>
                  <a:gd name="T63" fmla="*/ 179 h 1339"/>
                  <a:gd name="T64" fmla="*/ 247 w 1643"/>
                  <a:gd name="T65" fmla="*/ 19 h 1339"/>
                  <a:gd name="T66" fmla="*/ 456 w 1643"/>
                  <a:gd name="T67" fmla="*/ 8 h 1339"/>
                  <a:gd name="T68" fmla="*/ 589 w 1643"/>
                  <a:gd name="T69" fmla="*/ 110 h 1339"/>
                  <a:gd name="T70" fmla="*/ 725 w 1643"/>
                  <a:gd name="T71" fmla="*/ 68 h 1339"/>
                  <a:gd name="T72" fmla="*/ 881 w 1643"/>
                  <a:gd name="T73" fmla="*/ 138 h 1339"/>
                  <a:gd name="T74" fmla="*/ 995 w 1643"/>
                  <a:gd name="T75" fmla="*/ 108 h 1339"/>
                  <a:gd name="T76" fmla="*/ 1108 w 1643"/>
                  <a:gd name="T77" fmla="*/ 63 h 1339"/>
                  <a:gd name="T78" fmla="*/ 1241 w 1643"/>
                  <a:gd name="T79" fmla="*/ 76 h 1339"/>
                  <a:gd name="T80" fmla="*/ 1340 w 1643"/>
                  <a:gd name="T81" fmla="*/ 98 h 1339"/>
                  <a:gd name="T82" fmla="*/ 1444 w 1643"/>
                  <a:gd name="T83" fmla="*/ 21 h 1339"/>
                  <a:gd name="T84" fmla="*/ 1550 w 1643"/>
                  <a:gd name="T85" fmla="*/ 78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3" h="1339">
                    <a:moveTo>
                      <a:pt x="1571" y="104"/>
                    </a:moveTo>
                    <a:lnTo>
                      <a:pt x="1567" y="127"/>
                    </a:lnTo>
                    <a:lnTo>
                      <a:pt x="1573" y="173"/>
                    </a:lnTo>
                    <a:lnTo>
                      <a:pt x="1580" y="206"/>
                    </a:lnTo>
                    <a:lnTo>
                      <a:pt x="1594" y="216"/>
                    </a:lnTo>
                    <a:lnTo>
                      <a:pt x="1629" y="223"/>
                    </a:lnTo>
                    <a:lnTo>
                      <a:pt x="1638" y="235"/>
                    </a:lnTo>
                    <a:lnTo>
                      <a:pt x="1643" y="258"/>
                    </a:lnTo>
                    <a:lnTo>
                      <a:pt x="1638" y="329"/>
                    </a:lnTo>
                    <a:lnTo>
                      <a:pt x="1628" y="344"/>
                    </a:lnTo>
                    <a:lnTo>
                      <a:pt x="1611" y="354"/>
                    </a:lnTo>
                    <a:lnTo>
                      <a:pt x="1556" y="369"/>
                    </a:lnTo>
                    <a:lnTo>
                      <a:pt x="1537" y="384"/>
                    </a:lnTo>
                    <a:lnTo>
                      <a:pt x="1496" y="466"/>
                    </a:lnTo>
                    <a:lnTo>
                      <a:pt x="1465" y="543"/>
                    </a:lnTo>
                    <a:lnTo>
                      <a:pt x="1449" y="606"/>
                    </a:lnTo>
                    <a:lnTo>
                      <a:pt x="1427" y="614"/>
                    </a:lnTo>
                    <a:lnTo>
                      <a:pt x="1405" y="616"/>
                    </a:lnTo>
                    <a:lnTo>
                      <a:pt x="1396" y="638"/>
                    </a:lnTo>
                    <a:lnTo>
                      <a:pt x="1387" y="717"/>
                    </a:lnTo>
                    <a:lnTo>
                      <a:pt x="1375" y="737"/>
                    </a:lnTo>
                    <a:lnTo>
                      <a:pt x="1351" y="739"/>
                    </a:lnTo>
                    <a:lnTo>
                      <a:pt x="1335" y="757"/>
                    </a:lnTo>
                    <a:lnTo>
                      <a:pt x="1309" y="810"/>
                    </a:lnTo>
                    <a:lnTo>
                      <a:pt x="1250" y="950"/>
                    </a:lnTo>
                    <a:lnTo>
                      <a:pt x="1231" y="989"/>
                    </a:lnTo>
                    <a:lnTo>
                      <a:pt x="1209" y="1021"/>
                    </a:lnTo>
                    <a:lnTo>
                      <a:pt x="1186" y="1043"/>
                    </a:lnTo>
                    <a:lnTo>
                      <a:pt x="1171" y="1051"/>
                    </a:lnTo>
                    <a:lnTo>
                      <a:pt x="1162" y="1046"/>
                    </a:lnTo>
                    <a:lnTo>
                      <a:pt x="1117" y="985"/>
                    </a:lnTo>
                    <a:lnTo>
                      <a:pt x="1107" y="977"/>
                    </a:lnTo>
                    <a:lnTo>
                      <a:pt x="1039" y="974"/>
                    </a:lnTo>
                    <a:lnTo>
                      <a:pt x="1021" y="975"/>
                    </a:lnTo>
                    <a:lnTo>
                      <a:pt x="940" y="1055"/>
                    </a:lnTo>
                    <a:lnTo>
                      <a:pt x="881" y="1108"/>
                    </a:lnTo>
                    <a:lnTo>
                      <a:pt x="850" y="1141"/>
                    </a:lnTo>
                    <a:lnTo>
                      <a:pt x="852" y="1202"/>
                    </a:lnTo>
                    <a:lnTo>
                      <a:pt x="839" y="1237"/>
                    </a:lnTo>
                    <a:lnTo>
                      <a:pt x="816" y="1280"/>
                    </a:lnTo>
                    <a:lnTo>
                      <a:pt x="804" y="1272"/>
                    </a:lnTo>
                    <a:lnTo>
                      <a:pt x="790" y="1269"/>
                    </a:lnTo>
                    <a:lnTo>
                      <a:pt x="779" y="1262"/>
                    </a:lnTo>
                    <a:lnTo>
                      <a:pt x="771" y="1276"/>
                    </a:lnTo>
                    <a:lnTo>
                      <a:pt x="779" y="1294"/>
                    </a:lnTo>
                    <a:lnTo>
                      <a:pt x="775" y="1301"/>
                    </a:lnTo>
                    <a:lnTo>
                      <a:pt x="753" y="1314"/>
                    </a:lnTo>
                    <a:lnTo>
                      <a:pt x="718" y="1316"/>
                    </a:lnTo>
                    <a:lnTo>
                      <a:pt x="657" y="1322"/>
                    </a:lnTo>
                    <a:lnTo>
                      <a:pt x="619" y="1306"/>
                    </a:lnTo>
                    <a:lnTo>
                      <a:pt x="601" y="1309"/>
                    </a:lnTo>
                    <a:lnTo>
                      <a:pt x="584" y="1331"/>
                    </a:lnTo>
                    <a:lnTo>
                      <a:pt x="573" y="1339"/>
                    </a:lnTo>
                    <a:lnTo>
                      <a:pt x="546" y="1334"/>
                    </a:lnTo>
                    <a:lnTo>
                      <a:pt x="468" y="1334"/>
                    </a:lnTo>
                    <a:lnTo>
                      <a:pt x="435" y="1319"/>
                    </a:lnTo>
                    <a:lnTo>
                      <a:pt x="401" y="1291"/>
                    </a:lnTo>
                    <a:lnTo>
                      <a:pt x="375" y="1245"/>
                    </a:lnTo>
                    <a:lnTo>
                      <a:pt x="364" y="1205"/>
                    </a:lnTo>
                    <a:lnTo>
                      <a:pt x="367" y="1189"/>
                    </a:lnTo>
                    <a:lnTo>
                      <a:pt x="379" y="1173"/>
                    </a:lnTo>
                    <a:lnTo>
                      <a:pt x="370" y="1154"/>
                    </a:lnTo>
                    <a:lnTo>
                      <a:pt x="339" y="1150"/>
                    </a:lnTo>
                    <a:lnTo>
                      <a:pt x="330" y="1135"/>
                    </a:lnTo>
                    <a:lnTo>
                      <a:pt x="301" y="1099"/>
                    </a:lnTo>
                    <a:lnTo>
                      <a:pt x="266" y="1070"/>
                    </a:lnTo>
                    <a:lnTo>
                      <a:pt x="228" y="1055"/>
                    </a:lnTo>
                    <a:lnTo>
                      <a:pt x="189" y="1038"/>
                    </a:lnTo>
                    <a:lnTo>
                      <a:pt x="171" y="1019"/>
                    </a:lnTo>
                    <a:lnTo>
                      <a:pt x="139" y="1024"/>
                    </a:lnTo>
                    <a:lnTo>
                      <a:pt x="124" y="1042"/>
                    </a:lnTo>
                    <a:lnTo>
                      <a:pt x="104" y="1046"/>
                    </a:lnTo>
                    <a:lnTo>
                      <a:pt x="48" y="1050"/>
                    </a:lnTo>
                    <a:lnTo>
                      <a:pt x="7" y="1052"/>
                    </a:lnTo>
                    <a:lnTo>
                      <a:pt x="6" y="1037"/>
                    </a:lnTo>
                    <a:lnTo>
                      <a:pt x="15" y="961"/>
                    </a:lnTo>
                    <a:lnTo>
                      <a:pt x="0" y="871"/>
                    </a:lnTo>
                    <a:lnTo>
                      <a:pt x="6" y="809"/>
                    </a:lnTo>
                    <a:lnTo>
                      <a:pt x="7" y="753"/>
                    </a:lnTo>
                    <a:lnTo>
                      <a:pt x="6" y="723"/>
                    </a:lnTo>
                    <a:lnTo>
                      <a:pt x="6" y="699"/>
                    </a:lnTo>
                    <a:lnTo>
                      <a:pt x="22" y="673"/>
                    </a:lnTo>
                    <a:lnTo>
                      <a:pt x="37" y="671"/>
                    </a:lnTo>
                    <a:lnTo>
                      <a:pt x="64" y="664"/>
                    </a:lnTo>
                    <a:lnTo>
                      <a:pt x="69" y="640"/>
                    </a:lnTo>
                    <a:lnTo>
                      <a:pt x="62" y="603"/>
                    </a:lnTo>
                    <a:lnTo>
                      <a:pt x="68" y="581"/>
                    </a:lnTo>
                    <a:lnTo>
                      <a:pt x="109" y="555"/>
                    </a:lnTo>
                    <a:lnTo>
                      <a:pt x="123" y="535"/>
                    </a:lnTo>
                    <a:lnTo>
                      <a:pt x="135" y="500"/>
                    </a:lnTo>
                    <a:lnTo>
                      <a:pt x="154" y="439"/>
                    </a:lnTo>
                    <a:lnTo>
                      <a:pt x="131" y="393"/>
                    </a:lnTo>
                    <a:lnTo>
                      <a:pt x="120" y="345"/>
                    </a:lnTo>
                    <a:lnTo>
                      <a:pt x="124" y="295"/>
                    </a:lnTo>
                    <a:lnTo>
                      <a:pt x="130" y="234"/>
                    </a:lnTo>
                    <a:lnTo>
                      <a:pt x="140" y="179"/>
                    </a:lnTo>
                    <a:lnTo>
                      <a:pt x="162" y="148"/>
                    </a:lnTo>
                    <a:lnTo>
                      <a:pt x="204" y="44"/>
                    </a:lnTo>
                    <a:lnTo>
                      <a:pt x="247" y="19"/>
                    </a:lnTo>
                    <a:lnTo>
                      <a:pt x="313" y="7"/>
                    </a:lnTo>
                    <a:lnTo>
                      <a:pt x="386" y="0"/>
                    </a:lnTo>
                    <a:lnTo>
                      <a:pt x="456" y="8"/>
                    </a:lnTo>
                    <a:lnTo>
                      <a:pt x="508" y="25"/>
                    </a:lnTo>
                    <a:lnTo>
                      <a:pt x="576" y="104"/>
                    </a:lnTo>
                    <a:lnTo>
                      <a:pt x="589" y="110"/>
                    </a:lnTo>
                    <a:lnTo>
                      <a:pt x="612" y="110"/>
                    </a:lnTo>
                    <a:lnTo>
                      <a:pt x="696" y="75"/>
                    </a:lnTo>
                    <a:lnTo>
                      <a:pt x="725" y="68"/>
                    </a:lnTo>
                    <a:lnTo>
                      <a:pt x="747" y="73"/>
                    </a:lnTo>
                    <a:lnTo>
                      <a:pt x="820" y="121"/>
                    </a:lnTo>
                    <a:lnTo>
                      <a:pt x="881" y="138"/>
                    </a:lnTo>
                    <a:lnTo>
                      <a:pt x="939" y="138"/>
                    </a:lnTo>
                    <a:lnTo>
                      <a:pt x="956" y="134"/>
                    </a:lnTo>
                    <a:lnTo>
                      <a:pt x="995" y="108"/>
                    </a:lnTo>
                    <a:lnTo>
                      <a:pt x="1020" y="88"/>
                    </a:lnTo>
                    <a:lnTo>
                      <a:pt x="1069" y="69"/>
                    </a:lnTo>
                    <a:lnTo>
                      <a:pt x="1108" y="63"/>
                    </a:lnTo>
                    <a:lnTo>
                      <a:pt x="1153" y="60"/>
                    </a:lnTo>
                    <a:lnTo>
                      <a:pt x="1186" y="62"/>
                    </a:lnTo>
                    <a:lnTo>
                      <a:pt x="1241" y="76"/>
                    </a:lnTo>
                    <a:lnTo>
                      <a:pt x="1287" y="89"/>
                    </a:lnTo>
                    <a:lnTo>
                      <a:pt x="1324" y="102"/>
                    </a:lnTo>
                    <a:lnTo>
                      <a:pt x="1340" y="98"/>
                    </a:lnTo>
                    <a:lnTo>
                      <a:pt x="1388" y="53"/>
                    </a:lnTo>
                    <a:lnTo>
                      <a:pt x="1416" y="35"/>
                    </a:lnTo>
                    <a:lnTo>
                      <a:pt x="1444" y="21"/>
                    </a:lnTo>
                    <a:lnTo>
                      <a:pt x="1503" y="19"/>
                    </a:lnTo>
                    <a:lnTo>
                      <a:pt x="1513" y="45"/>
                    </a:lnTo>
                    <a:lnTo>
                      <a:pt x="1550" y="78"/>
                    </a:lnTo>
                    <a:lnTo>
                      <a:pt x="1571" y="104"/>
                    </a:lnTo>
                    <a:close/>
                  </a:path>
                </a:pathLst>
              </a:custGeom>
              <a:solidFill>
                <a:srgbClr val="FFCCCC"/>
              </a:solidFill>
              <a:ln w="1651">
                <a:solidFill>
                  <a:srgbClr val="808080"/>
                </a:solidFill>
                <a:prstDash val="solid"/>
                <a:round/>
                <a:headEnd/>
                <a:tailEnd/>
              </a:ln>
            </p:spPr>
            <p:txBody>
              <a:bodyPr/>
              <a:lstStyle/>
              <a:p>
                <a:pPr algn="ctr"/>
                <a:endParaRPr lang="fr-FR" sz="1200" dirty="0"/>
              </a:p>
            </p:txBody>
          </p:sp>
          <p:sp>
            <p:nvSpPr>
              <p:cNvPr id="171" name="Text Box 28"/>
              <p:cNvSpPr txBox="1">
                <a:spLocks noChangeAspect="1" noChangeArrowheads="1"/>
              </p:cNvSpPr>
              <p:nvPr/>
            </p:nvSpPr>
            <p:spPr bwMode="auto">
              <a:xfrm>
                <a:off x="6601780" y="5128517"/>
                <a:ext cx="11175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NIGERIA</a:t>
                </a:r>
              </a:p>
            </p:txBody>
          </p:sp>
        </p:grpSp>
        <p:grpSp>
          <p:nvGrpSpPr>
            <p:cNvPr id="167" name="Groupe 166"/>
            <p:cNvGrpSpPr/>
            <p:nvPr/>
          </p:nvGrpSpPr>
          <p:grpSpPr>
            <a:xfrm>
              <a:off x="3327431" y="3356992"/>
              <a:ext cx="740513" cy="681038"/>
              <a:chOff x="5415129" y="5100637"/>
              <a:chExt cx="740513" cy="681038"/>
            </a:xfrm>
          </p:grpSpPr>
          <p:sp>
            <p:nvSpPr>
              <p:cNvPr id="168" name="Freeform 5"/>
              <p:cNvSpPr>
                <a:spLocks/>
              </p:cNvSpPr>
              <p:nvPr/>
            </p:nvSpPr>
            <p:spPr bwMode="auto">
              <a:xfrm>
                <a:off x="5562600" y="5100637"/>
                <a:ext cx="392481" cy="681038"/>
              </a:xfrm>
              <a:custGeom>
                <a:avLst/>
                <a:gdLst>
                  <a:gd name="T0" fmla="*/ 385 w 415"/>
                  <a:gd name="T1" fmla="*/ 88 h 858"/>
                  <a:gd name="T2" fmla="*/ 381 w 415"/>
                  <a:gd name="T3" fmla="*/ 138 h 858"/>
                  <a:gd name="T4" fmla="*/ 392 w 415"/>
                  <a:gd name="T5" fmla="*/ 186 h 858"/>
                  <a:gd name="T6" fmla="*/ 415 w 415"/>
                  <a:gd name="T7" fmla="*/ 232 h 858"/>
                  <a:gd name="T8" fmla="*/ 396 w 415"/>
                  <a:gd name="T9" fmla="*/ 293 h 858"/>
                  <a:gd name="T10" fmla="*/ 384 w 415"/>
                  <a:gd name="T11" fmla="*/ 328 h 858"/>
                  <a:gd name="T12" fmla="*/ 370 w 415"/>
                  <a:gd name="T13" fmla="*/ 348 h 858"/>
                  <a:gd name="T14" fmla="*/ 329 w 415"/>
                  <a:gd name="T15" fmla="*/ 374 h 858"/>
                  <a:gd name="T16" fmla="*/ 323 w 415"/>
                  <a:gd name="T17" fmla="*/ 396 h 858"/>
                  <a:gd name="T18" fmla="*/ 330 w 415"/>
                  <a:gd name="T19" fmla="*/ 433 h 858"/>
                  <a:gd name="T20" fmla="*/ 325 w 415"/>
                  <a:gd name="T21" fmla="*/ 457 h 858"/>
                  <a:gd name="T22" fmla="*/ 298 w 415"/>
                  <a:gd name="T23" fmla="*/ 464 h 858"/>
                  <a:gd name="T24" fmla="*/ 283 w 415"/>
                  <a:gd name="T25" fmla="*/ 466 h 858"/>
                  <a:gd name="T26" fmla="*/ 267 w 415"/>
                  <a:gd name="T27" fmla="*/ 492 h 858"/>
                  <a:gd name="T28" fmla="*/ 267 w 415"/>
                  <a:gd name="T29" fmla="*/ 516 h 858"/>
                  <a:gd name="T30" fmla="*/ 268 w 415"/>
                  <a:gd name="T31" fmla="*/ 546 h 858"/>
                  <a:gd name="T32" fmla="*/ 267 w 415"/>
                  <a:gd name="T33" fmla="*/ 602 h 858"/>
                  <a:gd name="T34" fmla="*/ 261 w 415"/>
                  <a:gd name="T35" fmla="*/ 664 h 858"/>
                  <a:gd name="T36" fmla="*/ 276 w 415"/>
                  <a:gd name="T37" fmla="*/ 754 h 858"/>
                  <a:gd name="T38" fmla="*/ 267 w 415"/>
                  <a:gd name="T39" fmla="*/ 830 h 858"/>
                  <a:gd name="T40" fmla="*/ 268 w 415"/>
                  <a:gd name="T41" fmla="*/ 845 h 858"/>
                  <a:gd name="T42" fmla="*/ 247 w 415"/>
                  <a:gd name="T43" fmla="*/ 846 h 858"/>
                  <a:gd name="T44" fmla="*/ 170 w 415"/>
                  <a:gd name="T45" fmla="*/ 854 h 858"/>
                  <a:gd name="T46" fmla="*/ 128 w 415"/>
                  <a:gd name="T47" fmla="*/ 858 h 858"/>
                  <a:gd name="T48" fmla="*/ 121 w 415"/>
                  <a:gd name="T49" fmla="*/ 845 h 858"/>
                  <a:gd name="T50" fmla="*/ 104 w 415"/>
                  <a:gd name="T51" fmla="*/ 777 h 858"/>
                  <a:gd name="T52" fmla="*/ 115 w 415"/>
                  <a:gd name="T53" fmla="*/ 733 h 858"/>
                  <a:gd name="T54" fmla="*/ 116 w 415"/>
                  <a:gd name="T55" fmla="*/ 680 h 858"/>
                  <a:gd name="T56" fmla="*/ 114 w 415"/>
                  <a:gd name="T57" fmla="*/ 647 h 858"/>
                  <a:gd name="T58" fmla="*/ 106 w 415"/>
                  <a:gd name="T59" fmla="*/ 584 h 858"/>
                  <a:gd name="T60" fmla="*/ 106 w 415"/>
                  <a:gd name="T61" fmla="*/ 531 h 858"/>
                  <a:gd name="T62" fmla="*/ 104 w 415"/>
                  <a:gd name="T63" fmla="*/ 497 h 858"/>
                  <a:gd name="T64" fmla="*/ 104 w 415"/>
                  <a:gd name="T65" fmla="*/ 460 h 858"/>
                  <a:gd name="T66" fmla="*/ 77 w 415"/>
                  <a:gd name="T67" fmla="*/ 377 h 858"/>
                  <a:gd name="T68" fmla="*/ 66 w 415"/>
                  <a:gd name="T69" fmla="*/ 334 h 858"/>
                  <a:gd name="T70" fmla="*/ 40 w 415"/>
                  <a:gd name="T71" fmla="*/ 313 h 858"/>
                  <a:gd name="T72" fmla="*/ 11 w 415"/>
                  <a:gd name="T73" fmla="*/ 294 h 858"/>
                  <a:gd name="T74" fmla="*/ 0 w 415"/>
                  <a:gd name="T75" fmla="*/ 269 h 858"/>
                  <a:gd name="T76" fmla="*/ 9 w 415"/>
                  <a:gd name="T77" fmla="*/ 231 h 858"/>
                  <a:gd name="T78" fmla="*/ 12 w 415"/>
                  <a:gd name="T79" fmla="*/ 204 h 858"/>
                  <a:gd name="T80" fmla="*/ 16 w 415"/>
                  <a:gd name="T81" fmla="*/ 196 h 858"/>
                  <a:gd name="T82" fmla="*/ 31 w 415"/>
                  <a:gd name="T83" fmla="*/ 185 h 858"/>
                  <a:gd name="T84" fmla="*/ 54 w 415"/>
                  <a:gd name="T85" fmla="*/ 150 h 858"/>
                  <a:gd name="T86" fmla="*/ 80 w 415"/>
                  <a:gd name="T87" fmla="*/ 133 h 858"/>
                  <a:gd name="T88" fmla="*/ 106 w 415"/>
                  <a:gd name="T89" fmla="*/ 130 h 858"/>
                  <a:gd name="T90" fmla="*/ 152 w 415"/>
                  <a:gd name="T91" fmla="*/ 136 h 858"/>
                  <a:gd name="T92" fmla="*/ 173 w 415"/>
                  <a:gd name="T93" fmla="*/ 126 h 858"/>
                  <a:gd name="T94" fmla="*/ 199 w 415"/>
                  <a:gd name="T95" fmla="*/ 96 h 858"/>
                  <a:gd name="T96" fmla="*/ 214 w 415"/>
                  <a:gd name="T97" fmla="*/ 48 h 858"/>
                  <a:gd name="T98" fmla="*/ 206 w 415"/>
                  <a:gd name="T99" fmla="*/ 24 h 858"/>
                  <a:gd name="T100" fmla="*/ 242 w 415"/>
                  <a:gd name="T101" fmla="*/ 5 h 858"/>
                  <a:gd name="T102" fmla="*/ 262 w 415"/>
                  <a:gd name="T103" fmla="*/ 0 h 858"/>
                  <a:gd name="T104" fmla="*/ 283 w 415"/>
                  <a:gd name="T105" fmla="*/ 17 h 858"/>
                  <a:gd name="T106" fmla="*/ 328 w 415"/>
                  <a:gd name="T107" fmla="*/ 56 h 858"/>
                  <a:gd name="T108" fmla="*/ 385 w 415"/>
                  <a:gd name="T109" fmla="*/ 88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15" h="858">
                    <a:moveTo>
                      <a:pt x="385" y="88"/>
                    </a:moveTo>
                    <a:lnTo>
                      <a:pt x="381" y="138"/>
                    </a:lnTo>
                    <a:lnTo>
                      <a:pt x="392" y="186"/>
                    </a:lnTo>
                    <a:lnTo>
                      <a:pt x="415" y="232"/>
                    </a:lnTo>
                    <a:lnTo>
                      <a:pt x="396" y="293"/>
                    </a:lnTo>
                    <a:lnTo>
                      <a:pt x="384" y="328"/>
                    </a:lnTo>
                    <a:lnTo>
                      <a:pt x="370" y="348"/>
                    </a:lnTo>
                    <a:lnTo>
                      <a:pt x="329" y="374"/>
                    </a:lnTo>
                    <a:lnTo>
                      <a:pt x="323" y="396"/>
                    </a:lnTo>
                    <a:lnTo>
                      <a:pt x="330" y="433"/>
                    </a:lnTo>
                    <a:lnTo>
                      <a:pt x="325" y="457"/>
                    </a:lnTo>
                    <a:lnTo>
                      <a:pt x="298" y="464"/>
                    </a:lnTo>
                    <a:lnTo>
                      <a:pt x="283" y="466"/>
                    </a:lnTo>
                    <a:lnTo>
                      <a:pt x="267" y="492"/>
                    </a:lnTo>
                    <a:lnTo>
                      <a:pt x="267" y="516"/>
                    </a:lnTo>
                    <a:lnTo>
                      <a:pt x="268" y="546"/>
                    </a:lnTo>
                    <a:lnTo>
                      <a:pt x="267" y="602"/>
                    </a:lnTo>
                    <a:lnTo>
                      <a:pt x="261" y="664"/>
                    </a:lnTo>
                    <a:lnTo>
                      <a:pt x="276" y="754"/>
                    </a:lnTo>
                    <a:lnTo>
                      <a:pt x="267" y="830"/>
                    </a:lnTo>
                    <a:lnTo>
                      <a:pt x="268" y="845"/>
                    </a:lnTo>
                    <a:lnTo>
                      <a:pt x="247" y="846"/>
                    </a:lnTo>
                    <a:lnTo>
                      <a:pt x="170" y="854"/>
                    </a:lnTo>
                    <a:lnTo>
                      <a:pt x="128" y="858"/>
                    </a:lnTo>
                    <a:lnTo>
                      <a:pt x="121" y="845"/>
                    </a:lnTo>
                    <a:lnTo>
                      <a:pt x="104" y="777"/>
                    </a:lnTo>
                    <a:lnTo>
                      <a:pt x="115" y="733"/>
                    </a:lnTo>
                    <a:lnTo>
                      <a:pt x="116" y="680"/>
                    </a:lnTo>
                    <a:lnTo>
                      <a:pt x="114" y="647"/>
                    </a:lnTo>
                    <a:lnTo>
                      <a:pt x="106" y="584"/>
                    </a:lnTo>
                    <a:lnTo>
                      <a:pt x="106" y="531"/>
                    </a:lnTo>
                    <a:lnTo>
                      <a:pt x="104" y="497"/>
                    </a:lnTo>
                    <a:lnTo>
                      <a:pt x="104" y="460"/>
                    </a:lnTo>
                    <a:lnTo>
                      <a:pt x="77" y="377"/>
                    </a:lnTo>
                    <a:lnTo>
                      <a:pt x="66" y="334"/>
                    </a:lnTo>
                    <a:lnTo>
                      <a:pt x="40" y="313"/>
                    </a:lnTo>
                    <a:lnTo>
                      <a:pt x="11" y="294"/>
                    </a:lnTo>
                    <a:lnTo>
                      <a:pt x="0" y="269"/>
                    </a:lnTo>
                    <a:lnTo>
                      <a:pt x="9" y="231"/>
                    </a:lnTo>
                    <a:lnTo>
                      <a:pt x="12" y="204"/>
                    </a:lnTo>
                    <a:lnTo>
                      <a:pt x="16" y="196"/>
                    </a:lnTo>
                    <a:lnTo>
                      <a:pt x="31" y="185"/>
                    </a:lnTo>
                    <a:lnTo>
                      <a:pt x="54" y="150"/>
                    </a:lnTo>
                    <a:lnTo>
                      <a:pt x="80" y="133"/>
                    </a:lnTo>
                    <a:lnTo>
                      <a:pt x="106" y="130"/>
                    </a:lnTo>
                    <a:lnTo>
                      <a:pt x="152" y="136"/>
                    </a:lnTo>
                    <a:lnTo>
                      <a:pt x="173" y="126"/>
                    </a:lnTo>
                    <a:lnTo>
                      <a:pt x="199" y="96"/>
                    </a:lnTo>
                    <a:lnTo>
                      <a:pt x="214" y="48"/>
                    </a:lnTo>
                    <a:lnTo>
                      <a:pt x="206" y="24"/>
                    </a:lnTo>
                    <a:lnTo>
                      <a:pt x="242" y="5"/>
                    </a:lnTo>
                    <a:lnTo>
                      <a:pt x="262" y="0"/>
                    </a:lnTo>
                    <a:lnTo>
                      <a:pt x="283" y="17"/>
                    </a:lnTo>
                    <a:lnTo>
                      <a:pt x="328" y="56"/>
                    </a:lnTo>
                    <a:lnTo>
                      <a:pt x="385" y="88"/>
                    </a:lnTo>
                    <a:close/>
                  </a:path>
                </a:pathLst>
              </a:custGeom>
              <a:solidFill>
                <a:srgbClr val="FFFFCC"/>
              </a:solidFill>
              <a:ln w="1651">
                <a:solidFill>
                  <a:srgbClr val="808080"/>
                </a:solidFill>
                <a:prstDash val="solid"/>
                <a:round/>
                <a:headEnd/>
                <a:tailEnd/>
              </a:ln>
            </p:spPr>
            <p:txBody>
              <a:bodyPr/>
              <a:lstStyle/>
              <a:p>
                <a:pPr algn="ctr"/>
                <a:endParaRPr lang="fr-FR" sz="1200" dirty="0"/>
              </a:p>
            </p:txBody>
          </p:sp>
          <p:sp>
            <p:nvSpPr>
              <p:cNvPr id="169" name="Text Box 20"/>
              <p:cNvSpPr txBox="1">
                <a:spLocks noChangeAspect="1" noChangeArrowheads="1"/>
              </p:cNvSpPr>
              <p:nvPr/>
            </p:nvSpPr>
            <p:spPr bwMode="auto">
              <a:xfrm>
                <a:off x="5415129" y="5172645"/>
                <a:ext cx="7405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fr-FR" sz="1200" b="1" i="1" dirty="0"/>
                  <a:t>BÉNIN</a:t>
                </a:r>
              </a:p>
            </p:txBody>
          </p:sp>
        </p:grpSp>
      </p:grpSp>
      <p:sp>
        <p:nvSpPr>
          <p:cNvPr id="2" name="Flèche droite 1"/>
          <p:cNvSpPr/>
          <p:nvPr/>
        </p:nvSpPr>
        <p:spPr>
          <a:xfrm>
            <a:off x="3998860" y="5877272"/>
            <a:ext cx="892145" cy="216024"/>
          </a:xfrm>
          <a:prstGeom prst="rightArrow">
            <a:avLst/>
          </a:prstGeom>
          <a:solidFill>
            <a:srgbClr val="223B58"/>
          </a:solidFill>
          <a:ln>
            <a:solidFill>
              <a:srgbClr val="223B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p:cNvSpPr txBox="1"/>
          <p:nvPr/>
        </p:nvSpPr>
        <p:spPr>
          <a:xfrm>
            <a:off x="5004048" y="5517232"/>
            <a:ext cx="3426055" cy="1231106"/>
          </a:xfrm>
          <a:prstGeom prst="rect">
            <a:avLst/>
          </a:prstGeom>
          <a:noFill/>
        </p:spPr>
        <p:txBody>
          <a:bodyPr wrap="square" rtlCol="0">
            <a:spAutoFit/>
          </a:bodyPr>
          <a:lstStyle/>
          <a:p>
            <a:pPr algn="ctr"/>
            <a:r>
              <a:rPr lang="fr-FR" sz="1600" b="1" dirty="0">
                <a:solidFill>
                  <a:srgbClr val="223B58"/>
                </a:solidFill>
              </a:rPr>
              <a:t>Développement du Système Électrique Régional</a:t>
            </a:r>
          </a:p>
          <a:p>
            <a:pPr marL="1339850" indent="-285750">
              <a:spcBef>
                <a:spcPts val="600"/>
              </a:spcBef>
              <a:buFont typeface="Wingdings" panose="05000000000000000000" pitchFamily="2" charset="2"/>
              <a:buChar char="§"/>
            </a:pPr>
            <a:r>
              <a:rPr lang="fr-FR" sz="1600" b="1" dirty="0">
                <a:solidFill>
                  <a:srgbClr val="223B58"/>
                </a:solidFill>
              </a:rPr>
              <a:t>EEEOA</a:t>
            </a:r>
          </a:p>
          <a:p>
            <a:pPr marL="1339850" indent="-285750">
              <a:spcBef>
                <a:spcPts val="600"/>
              </a:spcBef>
              <a:buFont typeface="Wingdings" panose="05000000000000000000" pitchFamily="2" charset="2"/>
              <a:buChar char="§"/>
            </a:pPr>
            <a:r>
              <a:rPr lang="fr-FR" sz="1600" b="1" dirty="0">
                <a:solidFill>
                  <a:srgbClr val="223B58"/>
                </a:solidFill>
              </a:rPr>
              <a:t>ARREC</a:t>
            </a:r>
          </a:p>
        </p:txBody>
      </p:sp>
    </p:spTree>
    <p:extLst>
      <p:ext uri="{BB962C8B-B14F-4D97-AF65-F5344CB8AC3E}">
        <p14:creationId xmlns:p14="http://schemas.microsoft.com/office/powerpoint/2010/main" val="2218606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102" name="Rectangle 4"/>
          <p:cNvSpPr>
            <a:spLocks noChangeAspect="1" noChangeArrowheads="1"/>
          </p:cNvSpPr>
          <p:nvPr/>
        </p:nvSpPr>
        <p:spPr bwMode="auto">
          <a:xfrm>
            <a:off x="439738" y="3390281"/>
            <a:ext cx="5047399" cy="2977181"/>
          </a:xfrm>
          <a:prstGeom prst="rect">
            <a:avLst/>
          </a:prstGeom>
          <a:noFill/>
          <a:ln>
            <a:noFill/>
          </a:ln>
          <a:effectLst>
            <a:outerShdw dist="53882" dir="2700000" algn="ctr" rotWithShape="0">
              <a:srgbClr val="969696"/>
            </a:outer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a:endParaRPr lang="fr-FR" sz="1400" dirty="0"/>
          </a:p>
        </p:txBody>
      </p:sp>
      <p:sp>
        <p:nvSpPr>
          <p:cNvPr id="150" name="ZoneTexte 149">
            <a:extLst>
              <a:ext uri="{FF2B5EF4-FFF2-40B4-BE49-F238E27FC236}">
                <a16:creationId xmlns:a16="http://schemas.microsoft.com/office/drawing/2014/main" id="{DB7C5B0C-828D-487B-6C4C-7A75F89ABDAD}"/>
              </a:ext>
            </a:extLst>
          </p:cNvPr>
          <p:cNvSpPr txBox="1"/>
          <p:nvPr/>
        </p:nvSpPr>
        <p:spPr>
          <a:xfrm>
            <a:off x="755576" y="1412776"/>
            <a:ext cx="7128792" cy="369332"/>
          </a:xfrm>
          <a:prstGeom prst="rect">
            <a:avLst/>
          </a:prstGeom>
          <a:noFill/>
        </p:spPr>
        <p:txBody>
          <a:bodyPr wrap="square" rtlCol="0">
            <a:spAutoFit/>
          </a:bodyPr>
          <a:lstStyle/>
          <a:p>
            <a:r>
              <a:rPr lang="fr-FR" b="1" dirty="0"/>
              <a:t>En 2023 – Réseaux Interconnectés de l’Afrique de l’Ouest</a:t>
            </a:r>
            <a:endParaRPr lang="fr-BE" b="1" dirty="0"/>
          </a:p>
        </p:txBody>
      </p:sp>
      <p:grpSp>
        <p:nvGrpSpPr>
          <p:cNvPr id="3" name="Groupe 2"/>
          <p:cNvGrpSpPr/>
          <p:nvPr/>
        </p:nvGrpSpPr>
        <p:grpSpPr>
          <a:xfrm>
            <a:off x="897434" y="1844824"/>
            <a:ext cx="7665461" cy="4896544"/>
            <a:chOff x="897434" y="1844824"/>
            <a:chExt cx="7665461" cy="4896544"/>
          </a:xfrm>
        </p:grpSpPr>
        <p:grpSp>
          <p:nvGrpSpPr>
            <p:cNvPr id="2" name="Groupe 1"/>
            <p:cNvGrpSpPr/>
            <p:nvPr/>
          </p:nvGrpSpPr>
          <p:grpSpPr>
            <a:xfrm>
              <a:off x="897434" y="1844824"/>
              <a:ext cx="7418984" cy="4294846"/>
              <a:chOff x="897434" y="1844824"/>
              <a:chExt cx="7418984" cy="4294846"/>
            </a:xfrm>
          </p:grpSpPr>
          <p:pic>
            <p:nvPicPr>
              <p:cNvPr id="142" name="Picture 5"/>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897434" y="1844824"/>
                <a:ext cx="6410870" cy="4294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rot="1456871">
                <a:off x="6732242" y="2124151"/>
                <a:ext cx="1584176" cy="1056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1" name="Picture 7"/>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076056" y="5321373"/>
              <a:ext cx="3486839" cy="1419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18486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5" name="object 4"/>
          <p:cNvSpPr txBox="1"/>
          <p:nvPr/>
        </p:nvSpPr>
        <p:spPr>
          <a:xfrm>
            <a:off x="511793" y="3461270"/>
            <a:ext cx="8224906" cy="2992066"/>
          </a:xfrm>
          <a:prstGeom prst="rect">
            <a:avLst/>
          </a:prstGeom>
        </p:spPr>
        <p:txBody>
          <a:bodyPr vert="horz" wrap="square" lIns="0" tIns="12700" rIns="0" bIns="0" rtlCol="0">
            <a:noAutofit/>
          </a:bodyPr>
          <a:lstStyle/>
          <a:p>
            <a:pPr marL="12700" marR="5080" algn="just">
              <a:lnSpc>
                <a:spcPct val="110000"/>
              </a:lnSpc>
              <a:spcBef>
                <a:spcPts val="600"/>
              </a:spcBef>
            </a:pPr>
            <a:r>
              <a:rPr lang="fr-FR" spc="-80" dirty="0">
                <a:solidFill>
                  <a:srgbClr val="231F20"/>
                </a:solidFill>
                <a:latin typeface="Arial" panose="020B0604020202020204" pitchFamily="34" charset="0"/>
                <a:cs typeface="Arial" panose="020B0604020202020204" pitchFamily="34" charset="0"/>
              </a:rPr>
              <a:t>La</a:t>
            </a:r>
            <a:r>
              <a:rPr lang="fr-FR" spc="-35" dirty="0">
                <a:solidFill>
                  <a:srgbClr val="231F20"/>
                </a:solidFill>
                <a:latin typeface="Arial" panose="020B0604020202020204" pitchFamily="34" charset="0"/>
                <a:cs typeface="Arial" panose="020B0604020202020204" pitchFamily="34" charset="0"/>
              </a:rPr>
              <a:t> </a:t>
            </a:r>
            <a:r>
              <a:rPr lang="fr-FR" b="1" i="1" spc="-35" dirty="0">
                <a:solidFill>
                  <a:srgbClr val="231F20"/>
                </a:solidFill>
                <a:latin typeface="Arial" panose="020B0604020202020204" pitchFamily="34" charset="0"/>
                <a:cs typeface="Arial" panose="020B0604020202020204" pitchFamily="34" charset="0"/>
              </a:rPr>
              <a:t>S</a:t>
            </a:r>
            <a:r>
              <a:rPr lang="fr-FR" b="1" i="1" spc="-85" dirty="0">
                <a:solidFill>
                  <a:srgbClr val="231F20"/>
                </a:solidFill>
                <a:latin typeface="Arial" panose="020B0604020202020204" pitchFamily="34" charset="0"/>
                <a:cs typeface="Arial" panose="020B0604020202020204" pitchFamily="34" charset="0"/>
              </a:rPr>
              <a:t>ûreté</a:t>
            </a:r>
            <a:r>
              <a:rPr lang="fr-FR" b="1" i="1" spc="-35" dirty="0">
                <a:solidFill>
                  <a:srgbClr val="231F20"/>
                </a:solidFill>
                <a:latin typeface="Arial" panose="020B0604020202020204" pitchFamily="34" charset="0"/>
                <a:cs typeface="Arial" panose="020B0604020202020204" pitchFamily="34" charset="0"/>
              </a:rPr>
              <a:t> </a:t>
            </a:r>
            <a:r>
              <a:rPr lang="fr-FR" b="1" i="1" spc="-85" dirty="0">
                <a:solidFill>
                  <a:srgbClr val="231F20"/>
                </a:solidFill>
                <a:latin typeface="Arial" panose="020B0604020202020204" pitchFamily="34" charset="0"/>
                <a:cs typeface="Arial" panose="020B0604020202020204" pitchFamily="34" charset="0"/>
              </a:rPr>
              <a:t>d’un</a:t>
            </a:r>
            <a:r>
              <a:rPr lang="fr-FR" b="1" i="1" spc="-30" dirty="0">
                <a:solidFill>
                  <a:srgbClr val="231F20"/>
                </a:solidFill>
                <a:latin typeface="Arial" panose="020B0604020202020204" pitchFamily="34" charset="0"/>
                <a:cs typeface="Arial" panose="020B0604020202020204" pitchFamily="34" charset="0"/>
              </a:rPr>
              <a:t> </a:t>
            </a:r>
            <a:r>
              <a:rPr lang="fr-FR" b="1" i="1" spc="-95" dirty="0">
                <a:solidFill>
                  <a:srgbClr val="231F20"/>
                </a:solidFill>
                <a:latin typeface="Arial" panose="020B0604020202020204" pitchFamily="34" charset="0"/>
                <a:cs typeface="Arial" panose="020B0604020202020204" pitchFamily="34" charset="0"/>
              </a:rPr>
              <a:t>Système</a:t>
            </a:r>
            <a:r>
              <a:rPr lang="fr-FR" b="1" i="1" spc="-35" dirty="0">
                <a:solidFill>
                  <a:srgbClr val="231F20"/>
                </a:solidFill>
                <a:latin typeface="Arial" panose="020B0604020202020204" pitchFamily="34" charset="0"/>
                <a:cs typeface="Arial" panose="020B0604020202020204" pitchFamily="34" charset="0"/>
              </a:rPr>
              <a:t> </a:t>
            </a:r>
            <a:r>
              <a:rPr lang="fr-FR" b="1" i="1" spc="-80" dirty="0">
                <a:solidFill>
                  <a:srgbClr val="231F20"/>
                </a:solidFill>
                <a:latin typeface="Arial" panose="020B0604020202020204" pitchFamily="34" charset="0"/>
                <a:cs typeface="Arial" panose="020B0604020202020204" pitchFamily="34" charset="0"/>
              </a:rPr>
              <a:t>Électrique</a:t>
            </a:r>
            <a:r>
              <a:rPr lang="fr-FR" b="1" i="1" spc="-30" dirty="0">
                <a:solidFill>
                  <a:srgbClr val="231F20"/>
                </a:solidFill>
                <a:latin typeface="Arial" panose="020B0604020202020204" pitchFamily="34" charset="0"/>
                <a:cs typeface="Arial" panose="020B0604020202020204" pitchFamily="34" charset="0"/>
              </a:rPr>
              <a:t> </a:t>
            </a:r>
            <a:r>
              <a:rPr lang="fr-FR" spc="-105" dirty="0">
                <a:solidFill>
                  <a:srgbClr val="231F20"/>
                </a:solidFill>
                <a:latin typeface="Arial" panose="020B0604020202020204" pitchFamily="34" charset="0"/>
                <a:cs typeface="Arial" panose="020B0604020202020204" pitchFamily="34" charset="0"/>
              </a:rPr>
              <a:t>dépend</a:t>
            </a:r>
            <a:r>
              <a:rPr lang="fr-FR" spc="-35" dirty="0">
                <a:solidFill>
                  <a:srgbClr val="231F20"/>
                </a:solidFill>
                <a:latin typeface="Arial" panose="020B0604020202020204" pitchFamily="34" charset="0"/>
                <a:cs typeface="Arial" panose="020B0604020202020204" pitchFamily="34" charset="0"/>
              </a:rPr>
              <a:t> </a:t>
            </a:r>
            <a:r>
              <a:rPr lang="fr-FR" spc="-90" dirty="0">
                <a:solidFill>
                  <a:srgbClr val="231F20"/>
                </a:solidFill>
                <a:latin typeface="Arial" panose="020B0604020202020204" pitchFamily="34" charset="0"/>
                <a:cs typeface="Arial" panose="020B0604020202020204" pitchFamily="34" charset="0"/>
              </a:rPr>
              <a:t>pour</a:t>
            </a:r>
            <a:r>
              <a:rPr lang="fr-FR" spc="-30" dirty="0">
                <a:solidFill>
                  <a:srgbClr val="231F20"/>
                </a:solidFill>
                <a:latin typeface="Arial" panose="020B0604020202020204" pitchFamily="34" charset="0"/>
                <a:cs typeface="Arial" panose="020B0604020202020204" pitchFamily="34" charset="0"/>
              </a:rPr>
              <a:t> </a:t>
            </a:r>
            <a:r>
              <a:rPr lang="fr-FR" spc="-95" dirty="0">
                <a:solidFill>
                  <a:srgbClr val="231F20"/>
                </a:solidFill>
                <a:latin typeface="Arial" panose="020B0604020202020204" pitchFamily="34" charset="0"/>
                <a:cs typeface="Arial" panose="020B0604020202020204" pitchFamily="34" charset="0"/>
              </a:rPr>
              <a:t>une</a:t>
            </a:r>
            <a:r>
              <a:rPr lang="fr-FR" spc="-35" dirty="0">
                <a:solidFill>
                  <a:srgbClr val="231F20"/>
                </a:solidFill>
                <a:latin typeface="Arial" panose="020B0604020202020204" pitchFamily="34" charset="0"/>
                <a:cs typeface="Arial" panose="020B0604020202020204" pitchFamily="34" charset="0"/>
              </a:rPr>
              <a:t> </a:t>
            </a:r>
            <a:r>
              <a:rPr lang="fr-FR" spc="-95" dirty="0">
                <a:solidFill>
                  <a:srgbClr val="231F20"/>
                </a:solidFill>
                <a:latin typeface="Arial" panose="020B0604020202020204" pitchFamily="34" charset="0"/>
                <a:cs typeface="Arial" panose="020B0604020202020204" pitchFamily="34" charset="0"/>
              </a:rPr>
              <a:t>part</a:t>
            </a:r>
            <a:r>
              <a:rPr lang="fr-FR" spc="-30" dirty="0">
                <a:solidFill>
                  <a:srgbClr val="231F20"/>
                </a:solidFill>
                <a:latin typeface="Arial" panose="020B0604020202020204" pitchFamily="34" charset="0"/>
                <a:cs typeface="Arial" panose="020B0604020202020204" pitchFamily="34" charset="0"/>
              </a:rPr>
              <a:t> </a:t>
            </a:r>
            <a:r>
              <a:rPr lang="fr-FR" spc="-65" dirty="0">
                <a:solidFill>
                  <a:srgbClr val="231F20"/>
                </a:solidFill>
                <a:latin typeface="Arial" panose="020B0604020202020204" pitchFamily="34" charset="0"/>
                <a:cs typeface="Arial" panose="020B0604020202020204" pitchFamily="34" charset="0"/>
              </a:rPr>
              <a:t>essentielle </a:t>
            </a:r>
            <a:r>
              <a:rPr lang="fr-FR" spc="-100" dirty="0">
                <a:solidFill>
                  <a:srgbClr val="231F20"/>
                </a:solidFill>
                <a:latin typeface="Arial" panose="020B0604020202020204" pitchFamily="34" charset="0"/>
                <a:cs typeface="Arial" panose="020B0604020202020204" pitchFamily="34" charset="0"/>
              </a:rPr>
              <a:t>de</a:t>
            </a:r>
            <a:r>
              <a:rPr lang="fr-FR" spc="-30" dirty="0">
                <a:solidFill>
                  <a:srgbClr val="231F20"/>
                </a:solidFill>
                <a:latin typeface="Arial" panose="020B0604020202020204" pitchFamily="34" charset="0"/>
                <a:cs typeface="Arial" panose="020B0604020202020204" pitchFamily="34" charset="0"/>
              </a:rPr>
              <a:t> </a:t>
            </a:r>
            <a:r>
              <a:rPr lang="fr-FR" spc="-70" dirty="0">
                <a:solidFill>
                  <a:srgbClr val="231F20"/>
                </a:solidFill>
                <a:latin typeface="Arial" panose="020B0604020202020204" pitchFamily="34" charset="0"/>
                <a:cs typeface="Arial" panose="020B0604020202020204" pitchFamily="34" charset="0"/>
              </a:rPr>
              <a:t>la</a:t>
            </a:r>
            <a:r>
              <a:rPr lang="fr-FR" spc="-25" dirty="0">
                <a:solidFill>
                  <a:srgbClr val="231F20"/>
                </a:solidFill>
                <a:latin typeface="Arial" panose="020B0604020202020204" pitchFamily="34" charset="0"/>
                <a:cs typeface="Arial" panose="020B0604020202020204" pitchFamily="34" charset="0"/>
              </a:rPr>
              <a:t> </a:t>
            </a:r>
            <a:r>
              <a:rPr lang="fr-FR" b="1" i="1" spc="-75" dirty="0">
                <a:solidFill>
                  <a:srgbClr val="231F20"/>
                </a:solidFill>
                <a:latin typeface="Arial" panose="020B0604020202020204" pitchFamily="34" charset="0"/>
                <a:cs typeface="Arial" panose="020B0604020202020204" pitchFamily="34" charset="0"/>
              </a:rPr>
              <a:t>qualité</a:t>
            </a:r>
            <a:r>
              <a:rPr lang="fr-FR" b="1" i="1" spc="-30" dirty="0">
                <a:solidFill>
                  <a:srgbClr val="231F20"/>
                </a:solidFill>
                <a:latin typeface="Arial" panose="020B0604020202020204" pitchFamily="34" charset="0"/>
                <a:cs typeface="Arial" panose="020B0604020202020204" pitchFamily="34" charset="0"/>
              </a:rPr>
              <a:t> </a:t>
            </a:r>
            <a:r>
              <a:rPr lang="fr-FR" b="1" i="1" spc="-105" dirty="0">
                <a:solidFill>
                  <a:srgbClr val="231F20"/>
                </a:solidFill>
                <a:latin typeface="Arial" panose="020B0604020202020204" pitchFamily="34" charset="0"/>
                <a:cs typeface="Arial" panose="020B0604020202020204" pitchFamily="34" charset="0"/>
              </a:rPr>
              <a:t>des</a:t>
            </a:r>
            <a:r>
              <a:rPr lang="fr-FR" b="1" i="1" spc="-25" dirty="0">
                <a:solidFill>
                  <a:srgbClr val="231F20"/>
                </a:solidFill>
                <a:latin typeface="Arial" panose="020B0604020202020204" pitchFamily="34" charset="0"/>
                <a:cs typeface="Arial" panose="020B0604020202020204" pitchFamily="34" charset="0"/>
              </a:rPr>
              <a:t> </a:t>
            </a:r>
            <a:r>
              <a:rPr lang="fr-FR" b="1" i="1" spc="-85" dirty="0">
                <a:solidFill>
                  <a:srgbClr val="231F20"/>
                </a:solidFill>
                <a:latin typeface="Arial" panose="020B0604020202020204" pitchFamily="34" charset="0"/>
                <a:cs typeface="Arial" panose="020B0604020202020204" pitchFamily="34" charset="0"/>
              </a:rPr>
              <a:t>décisions</a:t>
            </a:r>
            <a:r>
              <a:rPr lang="fr-FR" b="1" spc="-30" dirty="0">
                <a:solidFill>
                  <a:srgbClr val="231F20"/>
                </a:solidFill>
                <a:latin typeface="Arial" panose="020B0604020202020204" pitchFamily="34" charset="0"/>
                <a:cs typeface="Arial" panose="020B0604020202020204" pitchFamily="34" charset="0"/>
              </a:rPr>
              <a:t> </a:t>
            </a:r>
            <a:r>
              <a:rPr lang="fr-FR" spc="-95" dirty="0">
                <a:solidFill>
                  <a:srgbClr val="231F20"/>
                </a:solidFill>
                <a:latin typeface="Arial" panose="020B0604020202020204" pitchFamily="34" charset="0"/>
                <a:cs typeface="Arial" panose="020B0604020202020204" pitchFamily="34" charset="0"/>
              </a:rPr>
              <a:t>et</a:t>
            </a:r>
            <a:r>
              <a:rPr lang="fr-FR" spc="-25" dirty="0">
                <a:solidFill>
                  <a:srgbClr val="231F20"/>
                </a:solidFill>
                <a:latin typeface="Arial" panose="020B0604020202020204" pitchFamily="34" charset="0"/>
                <a:cs typeface="Arial" panose="020B0604020202020204" pitchFamily="34" charset="0"/>
              </a:rPr>
              <a:t> </a:t>
            </a:r>
            <a:r>
              <a:rPr lang="fr-FR" spc="-105" dirty="0">
                <a:solidFill>
                  <a:srgbClr val="231F20"/>
                </a:solidFill>
                <a:latin typeface="Arial" panose="020B0604020202020204" pitchFamily="34" charset="0"/>
                <a:cs typeface="Arial" panose="020B0604020202020204" pitchFamily="34" charset="0"/>
              </a:rPr>
              <a:t>du</a:t>
            </a:r>
            <a:r>
              <a:rPr lang="fr-FR" spc="-30" dirty="0">
                <a:solidFill>
                  <a:srgbClr val="231F20"/>
                </a:solidFill>
                <a:latin typeface="Arial" panose="020B0604020202020204" pitchFamily="34" charset="0"/>
                <a:cs typeface="Arial" panose="020B0604020202020204" pitchFamily="34" charset="0"/>
              </a:rPr>
              <a:t> </a:t>
            </a:r>
            <a:r>
              <a:rPr lang="fr-FR" b="1" i="1" spc="-95" dirty="0">
                <a:solidFill>
                  <a:srgbClr val="231F20"/>
                </a:solidFill>
                <a:latin typeface="Arial" panose="020B0604020202020204" pitchFamily="34" charset="0"/>
                <a:cs typeface="Arial" panose="020B0604020202020204" pitchFamily="34" charset="0"/>
              </a:rPr>
              <a:t>geste</a:t>
            </a:r>
            <a:r>
              <a:rPr lang="fr-FR" b="1" i="1" spc="-25" dirty="0">
                <a:solidFill>
                  <a:srgbClr val="231F20"/>
                </a:solidFill>
                <a:latin typeface="Arial" panose="020B0604020202020204" pitchFamily="34" charset="0"/>
                <a:cs typeface="Arial" panose="020B0604020202020204" pitchFamily="34" charset="0"/>
              </a:rPr>
              <a:t> </a:t>
            </a:r>
            <a:r>
              <a:rPr lang="fr-FR" b="1" i="1" spc="-85" dirty="0">
                <a:solidFill>
                  <a:srgbClr val="231F20"/>
                </a:solidFill>
                <a:latin typeface="Arial" panose="020B0604020202020204" pitchFamily="34" charset="0"/>
                <a:cs typeface="Arial" panose="020B0604020202020204" pitchFamily="34" charset="0"/>
              </a:rPr>
              <a:t>professionnel</a:t>
            </a:r>
            <a:r>
              <a:rPr lang="fr-FR" b="1" i="1" spc="-30" dirty="0">
                <a:solidFill>
                  <a:srgbClr val="231F20"/>
                </a:solidFill>
                <a:latin typeface="Arial" panose="020B0604020202020204" pitchFamily="34" charset="0"/>
                <a:cs typeface="Arial" panose="020B0604020202020204" pitchFamily="34" charset="0"/>
              </a:rPr>
              <a:t> </a:t>
            </a:r>
            <a:r>
              <a:rPr lang="fr-FR" spc="-100" dirty="0">
                <a:solidFill>
                  <a:srgbClr val="231F20"/>
                </a:solidFill>
                <a:latin typeface="Arial" panose="020B0604020202020204" pitchFamily="34" charset="0"/>
                <a:cs typeface="Arial" panose="020B0604020202020204" pitchFamily="34" charset="0"/>
              </a:rPr>
              <a:t>de</a:t>
            </a:r>
            <a:r>
              <a:rPr lang="fr-FR" spc="-25" dirty="0">
                <a:solidFill>
                  <a:srgbClr val="231F20"/>
                </a:solidFill>
                <a:latin typeface="Arial" panose="020B0604020202020204" pitchFamily="34" charset="0"/>
                <a:cs typeface="Arial" panose="020B0604020202020204" pitchFamily="34" charset="0"/>
              </a:rPr>
              <a:t> tous les </a:t>
            </a:r>
            <a:r>
              <a:rPr lang="fr-FR" b="1" i="1" spc="-25" dirty="0">
                <a:solidFill>
                  <a:srgbClr val="231F20"/>
                </a:solidFill>
                <a:latin typeface="Arial" panose="020B0604020202020204" pitchFamily="34" charset="0"/>
                <a:cs typeface="Arial" panose="020B0604020202020204" pitchFamily="34" charset="0"/>
              </a:rPr>
              <a:t>Acteurs du Système Électrique </a:t>
            </a:r>
            <a:r>
              <a:rPr lang="fr-FR" spc="-25" dirty="0">
                <a:solidFill>
                  <a:srgbClr val="231F20"/>
                </a:solidFill>
                <a:latin typeface="Arial" panose="020B0604020202020204" pitchFamily="34" charset="0"/>
                <a:cs typeface="Arial" panose="020B0604020202020204" pitchFamily="34" charset="0"/>
              </a:rPr>
              <a:t>interconnecté : les </a:t>
            </a:r>
            <a:r>
              <a:rPr lang="fr-FR" b="1" i="1" spc="-25" dirty="0">
                <a:solidFill>
                  <a:srgbClr val="231F20"/>
                </a:solidFill>
                <a:latin typeface="Arial" panose="020B0604020202020204" pitchFamily="34" charset="0"/>
                <a:cs typeface="Arial" panose="020B0604020202020204" pitchFamily="34" charset="0"/>
              </a:rPr>
              <a:t>Opérateurs Système au sein des</a:t>
            </a:r>
            <a:r>
              <a:rPr lang="fr-FR" b="1" spc="-25" dirty="0">
                <a:solidFill>
                  <a:srgbClr val="231F20"/>
                </a:solidFill>
                <a:latin typeface="Arial" panose="020B0604020202020204" pitchFamily="34" charset="0"/>
                <a:cs typeface="Arial" panose="020B0604020202020204" pitchFamily="34" charset="0"/>
              </a:rPr>
              <a:t> GRTs</a:t>
            </a:r>
            <a:r>
              <a:rPr lang="fr-FR" spc="-25" dirty="0">
                <a:solidFill>
                  <a:srgbClr val="231F20"/>
                </a:solidFill>
                <a:latin typeface="Arial" panose="020B0604020202020204" pitchFamily="34" charset="0"/>
                <a:cs typeface="Arial" panose="020B0604020202020204" pitchFamily="34" charset="0"/>
              </a:rPr>
              <a:t> (Gestionnaires nationaux des Réseaux de Transport), les </a:t>
            </a:r>
            <a:r>
              <a:rPr lang="fr-FR" b="1" spc="-25" dirty="0">
                <a:solidFill>
                  <a:srgbClr val="231F20"/>
                </a:solidFill>
                <a:latin typeface="Arial" panose="020B0604020202020204" pitchFamily="34" charset="0"/>
                <a:cs typeface="Arial" panose="020B0604020202020204" pitchFamily="34" charset="0"/>
              </a:rPr>
              <a:t>Producteurs,</a:t>
            </a:r>
            <a:r>
              <a:rPr lang="fr-FR" spc="-25" dirty="0">
                <a:solidFill>
                  <a:srgbClr val="231F20"/>
                </a:solidFill>
                <a:latin typeface="Arial" panose="020B0604020202020204" pitchFamily="34" charset="0"/>
                <a:cs typeface="Arial" panose="020B0604020202020204" pitchFamily="34" charset="0"/>
              </a:rPr>
              <a:t> et les </a:t>
            </a:r>
            <a:r>
              <a:rPr lang="fr-FR" b="1" spc="-25" dirty="0">
                <a:solidFill>
                  <a:srgbClr val="231F20"/>
                </a:solidFill>
                <a:latin typeface="Arial" panose="020B0604020202020204" pitchFamily="34" charset="0"/>
                <a:cs typeface="Arial" panose="020B0604020202020204" pitchFamily="34" charset="0"/>
              </a:rPr>
              <a:t>Distributeurs</a:t>
            </a:r>
            <a:r>
              <a:rPr lang="fr-FR" spc="-25" dirty="0">
                <a:solidFill>
                  <a:srgbClr val="231F20"/>
                </a:solidFill>
                <a:latin typeface="Arial" panose="020B0604020202020204" pitchFamily="34" charset="0"/>
                <a:cs typeface="Arial" panose="020B0604020202020204" pitchFamily="34" charset="0"/>
              </a:rPr>
              <a:t> d’Électricité .</a:t>
            </a:r>
          </a:p>
          <a:p>
            <a:pPr marL="12700" marR="5080" algn="just">
              <a:lnSpc>
                <a:spcPct val="110000"/>
              </a:lnSpc>
              <a:spcBef>
                <a:spcPts val="600"/>
              </a:spcBef>
            </a:pPr>
            <a:r>
              <a:rPr lang="fr-FR" b="1" spc="-25" dirty="0">
                <a:solidFill>
                  <a:srgbClr val="231F20"/>
                </a:solidFill>
                <a:latin typeface="Arial" panose="020B0604020202020204" pitchFamily="34" charset="0"/>
                <a:cs typeface="Arial" panose="020B0604020202020204" pitchFamily="34" charset="0"/>
              </a:rPr>
              <a:t>Mais pas uniquement ! </a:t>
            </a:r>
            <a:r>
              <a:rPr lang="fr-FR" spc="-25" dirty="0">
                <a:solidFill>
                  <a:srgbClr val="231F20"/>
                </a:solidFill>
                <a:latin typeface="Arial" panose="020B0604020202020204" pitchFamily="34" charset="0"/>
                <a:cs typeface="Arial" panose="020B0604020202020204" pitchFamily="34" charset="0"/>
              </a:rPr>
              <a:t>Les </a:t>
            </a:r>
            <a:r>
              <a:rPr lang="fr-FR" b="1" i="1" spc="-25" dirty="0">
                <a:solidFill>
                  <a:srgbClr val="231F20"/>
                </a:solidFill>
                <a:latin typeface="Arial" panose="020B0604020202020204" pitchFamily="34" charset="0"/>
                <a:cs typeface="Arial" panose="020B0604020202020204" pitchFamily="34" charset="0"/>
              </a:rPr>
              <a:t>Autorités de Régulation de l’Électricité </a:t>
            </a:r>
            <a:r>
              <a:rPr lang="fr-FR" spc="-25" dirty="0">
                <a:solidFill>
                  <a:srgbClr val="231F20"/>
                </a:solidFill>
                <a:latin typeface="Arial" panose="020B0604020202020204" pitchFamily="34" charset="0"/>
                <a:cs typeface="Arial" panose="020B0604020202020204" pitchFamily="34" charset="0"/>
              </a:rPr>
              <a:t>nationales et régionale jouent également un rôle essentiel dans le respect de la mise en œuvre et l’application de l’ensemble des prescriptions techniques, harmonisées et adoptées pour l’exploitation du Marché Régional de l’Électricité.</a:t>
            </a:r>
          </a:p>
        </p:txBody>
      </p:sp>
      <p:grpSp>
        <p:nvGrpSpPr>
          <p:cNvPr id="11" name="Groupe 10"/>
          <p:cNvGrpSpPr/>
          <p:nvPr/>
        </p:nvGrpSpPr>
        <p:grpSpPr>
          <a:xfrm>
            <a:off x="539552" y="1556792"/>
            <a:ext cx="8280920" cy="1646605"/>
            <a:chOff x="539552" y="1265858"/>
            <a:chExt cx="8280920" cy="1646605"/>
          </a:xfrm>
        </p:grpSpPr>
        <p:sp>
          <p:nvSpPr>
            <p:cNvPr id="7" name="ZoneTexte 6"/>
            <p:cNvSpPr txBox="1"/>
            <p:nvPr/>
          </p:nvSpPr>
          <p:spPr>
            <a:xfrm>
              <a:off x="539552" y="1844824"/>
              <a:ext cx="2975907" cy="369332"/>
            </a:xfrm>
            <a:prstGeom prst="rect">
              <a:avLst/>
            </a:prstGeom>
            <a:noFill/>
          </p:spPr>
          <p:txBody>
            <a:bodyPr wrap="square" rtlCol="0">
              <a:spAutoFit/>
            </a:bodyPr>
            <a:lstStyle/>
            <a:p>
              <a:pPr algn="ctr"/>
              <a:r>
                <a:rPr lang="fr-FR" b="1" dirty="0">
                  <a:solidFill>
                    <a:srgbClr val="223B58"/>
                  </a:solidFill>
                </a:rPr>
                <a:t>SYSTÈME ÉLECTRIQUE</a:t>
              </a:r>
            </a:p>
          </p:txBody>
        </p:sp>
        <p:sp>
          <p:nvSpPr>
            <p:cNvPr id="8" name="Double flèche horizontale 7"/>
            <p:cNvSpPr/>
            <p:nvPr/>
          </p:nvSpPr>
          <p:spPr>
            <a:xfrm>
              <a:off x="3635896" y="1885474"/>
              <a:ext cx="645435" cy="319390"/>
            </a:xfrm>
            <a:prstGeom prst="lef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ZoneTexte 9"/>
            <p:cNvSpPr txBox="1"/>
            <p:nvPr/>
          </p:nvSpPr>
          <p:spPr>
            <a:xfrm>
              <a:off x="4624246" y="1265858"/>
              <a:ext cx="4196226" cy="1646605"/>
            </a:xfrm>
            <a:prstGeom prst="rect">
              <a:avLst/>
            </a:prstGeom>
            <a:noFill/>
            <a:ln w="15875">
              <a:solidFill>
                <a:srgbClr val="FF0000"/>
              </a:solidFill>
            </a:ln>
          </p:spPr>
          <p:txBody>
            <a:bodyPr wrap="square" rtlCol="0">
              <a:spAutoFit/>
            </a:bodyPr>
            <a:lstStyle/>
            <a:p>
              <a:r>
                <a:rPr lang="fr-FR" sz="1600" dirty="0">
                  <a:solidFill>
                    <a:srgbClr val="FF0000"/>
                  </a:solidFill>
                </a:rPr>
                <a:t>Ensemble complexe et fortement bouclé :</a:t>
              </a:r>
            </a:p>
            <a:p>
              <a:pPr marL="285750" indent="-285750">
                <a:spcBef>
                  <a:spcPts val="300"/>
                </a:spcBef>
                <a:buFont typeface="Arial" panose="020B0604020202020204" pitchFamily="34" charset="0"/>
                <a:buChar char="•"/>
              </a:pPr>
              <a:r>
                <a:rPr lang="fr-FR" sz="1600" dirty="0">
                  <a:solidFill>
                    <a:srgbClr val="FF0000"/>
                  </a:solidFill>
                </a:rPr>
                <a:t>Composé d’éléments en interaction permanente sous le contrôle d’opérateurs humains et d’automates</a:t>
              </a:r>
            </a:p>
            <a:p>
              <a:pPr marL="285750" indent="-285750">
                <a:spcBef>
                  <a:spcPts val="300"/>
                </a:spcBef>
                <a:buFont typeface="Arial" panose="020B0604020202020204" pitchFamily="34" charset="0"/>
                <a:buChar char="•"/>
              </a:pPr>
              <a:r>
                <a:rPr lang="fr-FR" sz="1600" dirty="0">
                  <a:solidFill>
                    <a:srgbClr val="FF0000"/>
                  </a:solidFill>
                </a:rPr>
                <a:t>Devant être conçu et exploité de manière cohérente</a:t>
              </a:r>
            </a:p>
          </p:txBody>
        </p:sp>
      </p:grpSp>
    </p:spTree>
    <p:extLst>
      <p:ext uri="{BB962C8B-B14F-4D97-AF65-F5344CB8AC3E}">
        <p14:creationId xmlns:p14="http://schemas.microsoft.com/office/powerpoint/2010/main" val="2369553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4"/>
          <p:cNvSpPr txBox="1"/>
          <p:nvPr/>
        </p:nvSpPr>
        <p:spPr>
          <a:xfrm>
            <a:off x="511793" y="1556792"/>
            <a:ext cx="8224906" cy="926920"/>
          </a:xfrm>
          <a:prstGeom prst="rect">
            <a:avLst/>
          </a:prstGeom>
        </p:spPr>
        <p:txBody>
          <a:bodyPr vert="horz" wrap="square" lIns="0" tIns="12700" rIns="0" bIns="0" rtlCol="0">
            <a:spAutoFit/>
          </a:bodyPr>
          <a:lstStyle/>
          <a:p>
            <a:pPr marL="12700" marR="5080" algn="just">
              <a:lnSpc>
                <a:spcPct val="110000"/>
              </a:lnSpc>
              <a:spcBef>
                <a:spcPts val="600"/>
              </a:spcBef>
            </a:pPr>
            <a:r>
              <a:rPr lang="fr-FR" spc="-80" dirty="0">
                <a:solidFill>
                  <a:srgbClr val="223B58"/>
                </a:solidFill>
                <a:latin typeface="Arial" panose="020B0604020202020204" pitchFamily="34" charset="0"/>
                <a:cs typeface="Arial" panose="020B0604020202020204" pitchFamily="34" charset="0"/>
              </a:rPr>
              <a:t>La </a:t>
            </a:r>
            <a:r>
              <a:rPr lang="fr-FR" b="1" i="1" spc="-80" dirty="0">
                <a:solidFill>
                  <a:srgbClr val="223B58"/>
                </a:solidFill>
                <a:latin typeface="Arial" panose="020B0604020202020204" pitchFamily="34" charset="0"/>
                <a:cs typeface="Arial" panose="020B0604020202020204" pitchFamily="34" charset="0"/>
              </a:rPr>
              <a:t>Sûreté du Système </a:t>
            </a:r>
            <a:r>
              <a:rPr lang="fr-FR" spc="-80" dirty="0">
                <a:solidFill>
                  <a:srgbClr val="223B58"/>
                </a:solidFill>
                <a:latin typeface="Arial" panose="020B0604020202020204" pitchFamily="34" charset="0"/>
                <a:cs typeface="Arial" panose="020B0604020202020204" pitchFamily="34" charset="0"/>
              </a:rPr>
              <a:t>repose sur la mise en œuvre de dispositions de natures diverses adaptées à la dynamique des grands phénomènes à l’origine de la dégradation de la sûreté.</a:t>
            </a:r>
          </a:p>
        </p:txBody>
      </p:sp>
      <p:sp>
        <p:nvSpPr>
          <p:cNvPr id="8" name="ZoneTexte 7">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2" name="Rectangle 1"/>
          <p:cNvSpPr/>
          <p:nvPr/>
        </p:nvSpPr>
        <p:spPr>
          <a:xfrm>
            <a:off x="511793" y="2555720"/>
            <a:ext cx="8224906" cy="1161312"/>
          </a:xfrm>
          <a:prstGeom prst="rect">
            <a:avLst/>
          </a:prstGeom>
          <a:solidFill>
            <a:srgbClr val="1D488D"/>
          </a:solidFill>
          <a:ln>
            <a:solidFill>
              <a:srgbClr val="FFFF00"/>
            </a:solidFill>
          </a:ln>
        </p:spPr>
        <p:txBody>
          <a:bodyPr wrap="square" anchor="ctr" anchorCtr="0">
            <a:noAutofit/>
          </a:bodyPr>
          <a:lstStyle/>
          <a:p>
            <a:pPr marL="298450" marR="5080" indent="-285750" algn="just">
              <a:lnSpc>
                <a:spcPct val="110000"/>
              </a:lnSpc>
              <a:spcBef>
                <a:spcPts val="600"/>
              </a:spcBef>
              <a:buFont typeface="Wingdings" panose="05000000000000000000" pitchFamily="2" charset="2"/>
              <a:buChar char="Ø"/>
            </a:pPr>
            <a:r>
              <a:rPr lang="fr-FR" sz="1600" b="1" spc="-80" dirty="0">
                <a:solidFill>
                  <a:schemeClr val="bg1"/>
                </a:solidFill>
                <a:latin typeface="Arial" panose="020B0604020202020204" pitchFamily="34" charset="0"/>
                <a:cs typeface="Arial" panose="020B0604020202020204" pitchFamily="34" charset="0"/>
              </a:rPr>
              <a:t>IMPORTAN</a:t>
            </a:r>
            <a:r>
              <a:rPr lang="fr-FR" sz="1600" spc="-80" dirty="0">
                <a:solidFill>
                  <a:schemeClr val="bg1"/>
                </a:solidFill>
                <a:latin typeface="Arial" panose="020B0604020202020204" pitchFamily="34" charset="0"/>
                <a:cs typeface="Arial" panose="020B0604020202020204" pitchFamily="34" charset="0"/>
              </a:rPr>
              <a:t>T </a:t>
            </a:r>
            <a:r>
              <a:rPr lang="fr-FR" sz="1600" b="1" spc="-80" dirty="0">
                <a:solidFill>
                  <a:schemeClr val="bg1"/>
                </a:solidFill>
                <a:latin typeface="Arial" panose="020B0604020202020204" pitchFamily="34" charset="0"/>
                <a:cs typeface="Arial" panose="020B0604020202020204" pitchFamily="34" charset="0"/>
              </a:rPr>
              <a:t>de formuler sous forme d’exigences règlementaires </a:t>
            </a:r>
            <a:r>
              <a:rPr lang="fr-FR" sz="1600" spc="-80" dirty="0">
                <a:solidFill>
                  <a:schemeClr val="bg1"/>
                </a:solidFill>
                <a:latin typeface="Arial" panose="020B0604020202020204" pitchFamily="34" charset="0"/>
                <a:cs typeface="Arial" panose="020B0604020202020204" pitchFamily="34" charset="0"/>
              </a:rPr>
              <a:t>les prescriptions techniques qui se rattachent à la prévention et à la résolution des Grands Incidents pouvant impactés la Sûreté du Système – Codes de Réseaux de Transport Nationaux</a:t>
            </a:r>
          </a:p>
        </p:txBody>
      </p:sp>
      <p:sp>
        <p:nvSpPr>
          <p:cNvPr id="3" name="Rectangle 2"/>
          <p:cNvSpPr/>
          <p:nvPr/>
        </p:nvSpPr>
        <p:spPr>
          <a:xfrm>
            <a:off x="539552" y="5301208"/>
            <a:ext cx="8164663" cy="904863"/>
          </a:xfrm>
          <a:prstGeom prst="rect">
            <a:avLst/>
          </a:prstGeom>
          <a:solidFill>
            <a:srgbClr val="1D488D"/>
          </a:solidFill>
        </p:spPr>
        <p:txBody>
          <a:bodyPr wrap="square">
            <a:spAutoFit/>
          </a:bodyPr>
          <a:lstStyle/>
          <a:p>
            <a:pPr marL="298450" marR="5080" indent="-285750" algn="just">
              <a:lnSpc>
                <a:spcPct val="110000"/>
              </a:lnSpc>
              <a:spcBef>
                <a:spcPts val="600"/>
              </a:spcBef>
              <a:buFont typeface="Wingdings" panose="05000000000000000000" pitchFamily="2" charset="2"/>
              <a:buChar char="Ø"/>
            </a:pPr>
            <a:r>
              <a:rPr lang="fr-FR" sz="1600" b="1" spc="-80" dirty="0">
                <a:solidFill>
                  <a:schemeClr val="bg1"/>
                </a:solidFill>
                <a:latin typeface="Arial" panose="020B0604020202020204" pitchFamily="34" charset="0"/>
                <a:cs typeface="Arial" panose="020B0604020202020204" pitchFamily="34" charset="0"/>
              </a:rPr>
              <a:t>AFIN de </a:t>
            </a:r>
            <a:r>
              <a:rPr lang="fr-FR" sz="1600" b="1" dirty="0">
                <a:solidFill>
                  <a:schemeClr val="bg1"/>
                </a:solidFill>
                <a:latin typeface="Arial" panose="020B0604020202020204" pitchFamily="34" charset="0"/>
                <a:cs typeface="Arial" panose="020B0604020202020204" pitchFamily="34" charset="0"/>
              </a:rPr>
              <a:t>garantir le résultat des actions entreprises </a:t>
            </a:r>
            <a:r>
              <a:rPr lang="fr-FR" sz="1600" dirty="0">
                <a:solidFill>
                  <a:schemeClr val="bg1"/>
                </a:solidFill>
                <a:latin typeface="Arial" panose="020B0604020202020204" pitchFamily="34" charset="0"/>
                <a:cs typeface="Arial" panose="020B0604020202020204" pitchFamily="34" charset="0"/>
              </a:rPr>
              <a:t>qu’elles soient individuelles ou collectives, et </a:t>
            </a:r>
            <a:r>
              <a:rPr lang="fr-FR" sz="1600" b="1" dirty="0">
                <a:solidFill>
                  <a:schemeClr val="bg1"/>
                </a:solidFill>
                <a:latin typeface="Arial" panose="020B0604020202020204" pitchFamily="34" charset="0"/>
                <a:cs typeface="Arial" panose="020B0604020202020204" pitchFamily="34" charset="0"/>
              </a:rPr>
              <a:t>maintenir la Sureté du Système Électrique Interconnecté</a:t>
            </a:r>
            <a:r>
              <a:rPr lang="fr-FR" sz="1600" dirty="0">
                <a:solidFill>
                  <a:schemeClr val="bg1"/>
                </a:solidFill>
                <a:latin typeface="Arial" panose="020B0604020202020204" pitchFamily="34" charset="0"/>
                <a:cs typeface="Arial" panose="020B0604020202020204" pitchFamily="34" charset="0"/>
              </a:rPr>
              <a:t> en toutes circonstances</a:t>
            </a:r>
            <a:endParaRPr lang="fr-FR" sz="1600" spc="-80" dirty="0">
              <a:solidFill>
                <a:schemeClr val="bg1"/>
              </a:solidFill>
              <a:latin typeface="Arial" panose="020B0604020202020204" pitchFamily="34" charset="0"/>
              <a:cs typeface="Arial" panose="020B0604020202020204" pitchFamily="34" charset="0"/>
            </a:endParaRPr>
          </a:p>
        </p:txBody>
      </p:sp>
      <p:sp>
        <p:nvSpPr>
          <p:cNvPr id="9" name="Rectangle 8"/>
          <p:cNvSpPr/>
          <p:nvPr/>
        </p:nvSpPr>
        <p:spPr>
          <a:xfrm>
            <a:off x="521326" y="3861048"/>
            <a:ext cx="8224906" cy="1296144"/>
          </a:xfrm>
          <a:prstGeom prst="rect">
            <a:avLst/>
          </a:prstGeom>
          <a:solidFill>
            <a:srgbClr val="1D488D"/>
          </a:solidFill>
          <a:ln>
            <a:solidFill>
              <a:srgbClr val="FFFF00"/>
            </a:solidFill>
          </a:ln>
        </p:spPr>
        <p:txBody>
          <a:bodyPr wrap="square" anchor="ctr" anchorCtr="0">
            <a:noAutofit/>
          </a:bodyPr>
          <a:lstStyle/>
          <a:p>
            <a:pPr marL="298450" marR="5080" indent="-285750" algn="just">
              <a:lnSpc>
                <a:spcPct val="110000"/>
              </a:lnSpc>
              <a:spcBef>
                <a:spcPts val="600"/>
              </a:spcBef>
              <a:buFont typeface="Wingdings" panose="05000000000000000000" pitchFamily="2" charset="2"/>
              <a:buChar char="Ø"/>
            </a:pPr>
            <a:r>
              <a:rPr lang="fr-FR" sz="1600" b="1" spc="-80" dirty="0">
                <a:solidFill>
                  <a:schemeClr val="bg1"/>
                </a:solidFill>
                <a:latin typeface="Arial" panose="020B0604020202020204" pitchFamily="34" charset="0"/>
                <a:cs typeface="Arial" panose="020B0604020202020204" pitchFamily="34" charset="0"/>
              </a:rPr>
              <a:t>IMPORTAN</a:t>
            </a:r>
            <a:r>
              <a:rPr lang="fr-FR" sz="1600" spc="-80" dirty="0">
                <a:solidFill>
                  <a:schemeClr val="bg1"/>
                </a:solidFill>
                <a:latin typeface="Arial" panose="020B0604020202020204" pitchFamily="34" charset="0"/>
                <a:cs typeface="Arial" panose="020B0604020202020204" pitchFamily="34" charset="0"/>
              </a:rPr>
              <a:t>T d’harmoniser et adopter les exigences réglementaires pour l’ensemble des Systèmes Électriques Interconnectés afin d’en assurer la cohérence d’ensemble et être en mesure d’activer des mesures de protection et de reconstruction de grande ampleur efficaces et pertinentes – Code de Réseaux de Transport Régional </a:t>
            </a:r>
          </a:p>
        </p:txBody>
      </p:sp>
    </p:spTree>
    <p:extLst>
      <p:ext uri="{BB962C8B-B14F-4D97-AF65-F5344CB8AC3E}">
        <p14:creationId xmlns:p14="http://schemas.microsoft.com/office/powerpoint/2010/main" val="1339184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grpSp>
        <p:nvGrpSpPr>
          <p:cNvPr id="19" name="Groupe 18"/>
          <p:cNvGrpSpPr/>
          <p:nvPr/>
        </p:nvGrpSpPr>
        <p:grpSpPr>
          <a:xfrm>
            <a:off x="299950" y="1556792"/>
            <a:ext cx="8736546" cy="1497616"/>
            <a:chOff x="299950" y="1731005"/>
            <a:chExt cx="8736546" cy="1497616"/>
          </a:xfrm>
        </p:grpSpPr>
        <p:grpSp>
          <p:nvGrpSpPr>
            <p:cNvPr id="9" name="Groupe 8"/>
            <p:cNvGrpSpPr/>
            <p:nvPr/>
          </p:nvGrpSpPr>
          <p:grpSpPr>
            <a:xfrm>
              <a:off x="299950" y="1731005"/>
              <a:ext cx="8736546" cy="1497616"/>
              <a:chOff x="299950" y="1368063"/>
              <a:chExt cx="8736546" cy="1497616"/>
            </a:xfrm>
          </p:grpSpPr>
          <p:sp>
            <p:nvSpPr>
              <p:cNvPr id="10" name="ZoneTexte 9"/>
              <p:cNvSpPr txBox="1"/>
              <p:nvPr/>
            </p:nvSpPr>
            <p:spPr>
              <a:xfrm>
                <a:off x="299950" y="2280904"/>
                <a:ext cx="2111811" cy="584775"/>
              </a:xfrm>
              <a:prstGeom prst="rect">
                <a:avLst/>
              </a:prstGeom>
              <a:noFill/>
            </p:spPr>
            <p:txBody>
              <a:bodyPr wrap="square" rtlCol="0">
                <a:spAutoFit/>
              </a:bodyPr>
              <a:lstStyle/>
              <a:p>
                <a:pPr algn="ctr"/>
                <a:r>
                  <a:rPr lang="fr-FR" sz="1600" b="1" dirty="0">
                    <a:solidFill>
                      <a:srgbClr val="223B58"/>
                    </a:solidFill>
                    <a:latin typeface="Calibri" panose="020F0502020204030204" pitchFamily="34" charset="0"/>
                    <a:cs typeface="Calibri" panose="020F0502020204030204" pitchFamily="34" charset="0"/>
                  </a:rPr>
                  <a:t>SYSTÈME ÉLECTRIQUE</a:t>
                </a:r>
              </a:p>
              <a:p>
                <a:pPr algn="ctr"/>
                <a:r>
                  <a:rPr lang="fr-FR" sz="1600" b="1" dirty="0">
                    <a:solidFill>
                      <a:srgbClr val="223B58"/>
                    </a:solidFill>
                    <a:latin typeface="Calibri" panose="020F0502020204030204" pitchFamily="34" charset="0"/>
                    <a:cs typeface="Calibri" panose="020F0502020204030204" pitchFamily="34" charset="0"/>
                  </a:rPr>
                  <a:t>INTERCONNECTÉ</a:t>
                </a:r>
              </a:p>
            </p:txBody>
          </p:sp>
          <p:sp>
            <p:nvSpPr>
              <p:cNvPr id="11" name="Double flèche horizontale 10"/>
              <p:cNvSpPr/>
              <p:nvPr/>
            </p:nvSpPr>
            <p:spPr>
              <a:xfrm>
                <a:off x="2483768" y="2008294"/>
                <a:ext cx="645435" cy="319390"/>
              </a:xfrm>
              <a:prstGeom prst="leftRightArrow">
                <a:avLst/>
              </a:prstGeom>
              <a:solidFill>
                <a:srgbClr val="223B58"/>
              </a:solidFill>
              <a:ln>
                <a:solidFill>
                  <a:srgbClr val="1D48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Calibri" panose="020F0502020204030204" pitchFamily="34" charset="0"/>
                  <a:cs typeface="Calibri" panose="020F0502020204030204" pitchFamily="34" charset="0"/>
                </a:endParaRPr>
              </a:p>
            </p:txBody>
          </p:sp>
          <p:sp>
            <p:nvSpPr>
              <p:cNvPr id="12" name="ZoneTexte 11"/>
              <p:cNvSpPr txBox="1"/>
              <p:nvPr/>
            </p:nvSpPr>
            <p:spPr>
              <a:xfrm>
                <a:off x="3419872" y="1368063"/>
                <a:ext cx="5616624" cy="1323439"/>
              </a:xfrm>
              <a:prstGeom prst="rect">
                <a:avLst/>
              </a:prstGeom>
              <a:noFill/>
              <a:ln w="15875">
                <a:solidFill>
                  <a:srgbClr val="00B050"/>
                </a:solidFill>
              </a:ln>
            </p:spPr>
            <p:txBody>
              <a:bodyPr wrap="square" rtlCol="0">
                <a:spAutoFit/>
              </a:bodyPr>
              <a:lstStyle/>
              <a:p>
                <a:pPr marL="285750" indent="-285750">
                  <a:spcBef>
                    <a:spcPts val="0"/>
                  </a:spcBef>
                  <a:buFont typeface="Arial" panose="020B0604020202020204" pitchFamily="34" charset="0"/>
                  <a:buChar char="•"/>
                </a:pPr>
                <a:r>
                  <a:rPr lang="fr-FR" sz="1600" dirty="0">
                    <a:solidFill>
                      <a:srgbClr val="00B050"/>
                    </a:solidFill>
                    <a:latin typeface="Calibri" panose="020F0502020204030204" pitchFamily="34" charset="0"/>
                    <a:cs typeface="Calibri" panose="020F0502020204030204" pitchFamily="34" charset="0"/>
                  </a:rPr>
                  <a:t>un </a:t>
                </a:r>
                <a:r>
                  <a:rPr lang="fr-FR" sz="1600" b="1" dirty="0">
                    <a:solidFill>
                      <a:srgbClr val="00B050"/>
                    </a:solidFill>
                    <a:latin typeface="Calibri" panose="020F0502020204030204" pitchFamily="34" charset="0"/>
                    <a:cs typeface="Calibri" panose="020F0502020204030204" pitchFamily="34" charset="0"/>
                  </a:rPr>
                  <a:t>Système plus robuste</a:t>
                </a:r>
              </a:p>
              <a:p>
                <a:pPr marL="285750" indent="-285750">
                  <a:spcBef>
                    <a:spcPts val="0"/>
                  </a:spcBef>
                  <a:buFont typeface="Arial" panose="020B0604020202020204" pitchFamily="34" charset="0"/>
                  <a:buChar char="•"/>
                </a:pPr>
                <a:r>
                  <a:rPr lang="fr-FR" sz="1600" dirty="0">
                    <a:solidFill>
                      <a:srgbClr val="00B050"/>
                    </a:solidFill>
                    <a:latin typeface="Calibri" panose="020F0502020204030204" pitchFamily="34" charset="0"/>
                    <a:cs typeface="Calibri" panose="020F0502020204030204" pitchFamily="34" charset="0"/>
                  </a:rPr>
                  <a:t>une </a:t>
                </a:r>
                <a:r>
                  <a:rPr lang="fr-FR" sz="1600" b="1" dirty="0">
                    <a:solidFill>
                      <a:srgbClr val="00B050"/>
                    </a:solidFill>
                    <a:latin typeface="Calibri" panose="020F0502020204030204" pitchFamily="34" charset="0"/>
                    <a:cs typeface="Calibri" panose="020F0502020204030204" pitchFamily="34" charset="0"/>
                  </a:rPr>
                  <a:t>capacité d’échanges plus grande </a:t>
                </a:r>
                <a:r>
                  <a:rPr lang="fr-FR" sz="1600" dirty="0">
                    <a:solidFill>
                      <a:srgbClr val="00B050"/>
                    </a:solidFill>
                    <a:latin typeface="Calibri" panose="020F0502020204030204" pitchFamily="34" charset="0"/>
                    <a:cs typeface="Calibri" panose="020F0502020204030204" pitchFamily="34" charset="0"/>
                  </a:rPr>
                  <a:t>entre réseaux favorisant la mise en place d’un marché unique de l’électricité</a:t>
                </a:r>
              </a:p>
              <a:p>
                <a:pPr marL="285750" indent="-285750">
                  <a:spcBef>
                    <a:spcPts val="0"/>
                  </a:spcBef>
                  <a:buFont typeface="Arial" panose="020B0604020202020204" pitchFamily="34" charset="0"/>
                  <a:buChar char="•"/>
                </a:pPr>
                <a:r>
                  <a:rPr lang="fr-FR" sz="1600" dirty="0">
                    <a:solidFill>
                      <a:srgbClr val="00B050"/>
                    </a:solidFill>
                    <a:latin typeface="Calibri" panose="020F0502020204030204" pitchFamily="34" charset="0"/>
                    <a:cs typeface="Calibri" panose="020F0502020204030204" pitchFamily="34" charset="0"/>
                  </a:rPr>
                  <a:t>une </a:t>
                </a:r>
                <a:r>
                  <a:rPr lang="fr-FR" sz="1600" b="1" dirty="0">
                    <a:solidFill>
                      <a:srgbClr val="00B050"/>
                    </a:solidFill>
                    <a:latin typeface="Calibri" panose="020F0502020204030204" pitchFamily="34" charset="0"/>
                    <a:cs typeface="Calibri" panose="020F0502020204030204" pitchFamily="34" charset="0"/>
                  </a:rPr>
                  <a:t>assistance mutuelle </a:t>
                </a:r>
                <a:r>
                  <a:rPr lang="fr-FR" sz="1600" dirty="0">
                    <a:solidFill>
                      <a:srgbClr val="00B050"/>
                    </a:solidFill>
                    <a:latin typeface="Calibri" panose="020F0502020204030204" pitchFamily="34" charset="0"/>
                    <a:cs typeface="Calibri" panose="020F0502020204030204" pitchFamily="34" charset="0"/>
                  </a:rPr>
                  <a:t>entre partenaires lors d’une défaillance d’un équipement de transport ou de production</a:t>
                </a:r>
              </a:p>
            </p:txBody>
          </p:sp>
        </p:grpSp>
        <p:sp>
          <p:nvSpPr>
            <p:cNvPr id="17" name="Plus 16"/>
            <p:cNvSpPr/>
            <p:nvPr/>
          </p:nvSpPr>
          <p:spPr>
            <a:xfrm>
              <a:off x="1091401" y="1916832"/>
              <a:ext cx="600279" cy="578966"/>
            </a:xfrm>
            <a:prstGeom prst="mathPlus">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Calibri" panose="020F0502020204030204" pitchFamily="34" charset="0"/>
                <a:cs typeface="Calibri" panose="020F0502020204030204" pitchFamily="34" charset="0"/>
              </a:endParaRPr>
            </a:p>
          </p:txBody>
        </p:sp>
      </p:grpSp>
      <p:grpSp>
        <p:nvGrpSpPr>
          <p:cNvPr id="21" name="Groupe 20"/>
          <p:cNvGrpSpPr/>
          <p:nvPr/>
        </p:nvGrpSpPr>
        <p:grpSpPr>
          <a:xfrm>
            <a:off x="251521" y="3284984"/>
            <a:ext cx="8697957" cy="3331681"/>
            <a:chOff x="248035" y="4260865"/>
            <a:chExt cx="8487524" cy="3331681"/>
          </a:xfrm>
        </p:grpSpPr>
        <p:grpSp>
          <p:nvGrpSpPr>
            <p:cNvPr id="13" name="Groupe 12"/>
            <p:cNvGrpSpPr/>
            <p:nvPr/>
          </p:nvGrpSpPr>
          <p:grpSpPr>
            <a:xfrm>
              <a:off x="248035" y="4260865"/>
              <a:ext cx="8487524" cy="3331681"/>
              <a:chOff x="248035" y="1481882"/>
              <a:chExt cx="8487524" cy="3331681"/>
            </a:xfrm>
          </p:grpSpPr>
          <p:sp>
            <p:nvSpPr>
              <p:cNvPr id="14" name="ZoneTexte 13"/>
              <p:cNvSpPr txBox="1"/>
              <p:nvPr/>
            </p:nvSpPr>
            <p:spPr>
              <a:xfrm>
                <a:off x="248035" y="3345379"/>
                <a:ext cx="2107976" cy="584775"/>
              </a:xfrm>
              <a:prstGeom prst="rect">
                <a:avLst/>
              </a:prstGeom>
              <a:noFill/>
            </p:spPr>
            <p:txBody>
              <a:bodyPr wrap="square" rtlCol="0">
                <a:spAutoFit/>
              </a:bodyPr>
              <a:lstStyle/>
              <a:p>
                <a:pPr algn="ctr"/>
                <a:r>
                  <a:rPr lang="fr-FR" sz="1600" b="1" dirty="0">
                    <a:solidFill>
                      <a:srgbClr val="223B58"/>
                    </a:solidFill>
                    <a:latin typeface="Calibri" panose="020F0502020204030204" pitchFamily="34" charset="0"/>
                    <a:cs typeface="Calibri" panose="020F0502020204030204" pitchFamily="34" charset="0"/>
                  </a:rPr>
                  <a:t>SYSTÈME ÉLECTRIQUE</a:t>
                </a:r>
              </a:p>
              <a:p>
                <a:pPr algn="ctr"/>
                <a:r>
                  <a:rPr lang="fr-FR" sz="1600" b="1" dirty="0">
                    <a:solidFill>
                      <a:srgbClr val="223B58"/>
                    </a:solidFill>
                    <a:latin typeface="Calibri" panose="020F0502020204030204" pitchFamily="34" charset="0"/>
                    <a:cs typeface="Calibri" panose="020F0502020204030204" pitchFamily="34" charset="0"/>
                  </a:rPr>
                  <a:t>INTERCONNECTÉ</a:t>
                </a:r>
              </a:p>
            </p:txBody>
          </p:sp>
          <p:sp>
            <p:nvSpPr>
              <p:cNvPr id="15" name="Double flèche horizontale 14"/>
              <p:cNvSpPr/>
              <p:nvPr/>
            </p:nvSpPr>
            <p:spPr>
              <a:xfrm>
                <a:off x="2496542" y="3034700"/>
                <a:ext cx="645435" cy="319390"/>
              </a:xfrm>
              <a:prstGeom prst="leftRightArrow">
                <a:avLst/>
              </a:prstGeom>
              <a:solidFill>
                <a:srgbClr val="1D488D"/>
              </a:solidFill>
              <a:ln>
                <a:solidFill>
                  <a:srgbClr val="223B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Calibri" panose="020F0502020204030204" pitchFamily="34" charset="0"/>
                  <a:cs typeface="Calibri" panose="020F0502020204030204" pitchFamily="34" charset="0"/>
                </a:endParaRPr>
              </a:p>
            </p:txBody>
          </p:sp>
          <p:sp>
            <p:nvSpPr>
              <p:cNvPr id="16" name="ZoneTexte 15"/>
              <p:cNvSpPr txBox="1"/>
              <p:nvPr/>
            </p:nvSpPr>
            <p:spPr>
              <a:xfrm>
                <a:off x="3339733" y="1481882"/>
                <a:ext cx="5395826" cy="3331681"/>
              </a:xfrm>
              <a:prstGeom prst="rect">
                <a:avLst/>
              </a:prstGeom>
              <a:noFill/>
              <a:ln w="15875">
                <a:solidFill>
                  <a:srgbClr val="FF0000"/>
                </a:solidFill>
              </a:ln>
            </p:spPr>
            <p:txBody>
              <a:bodyPr wrap="square" rtlCol="0">
                <a:spAutoFit/>
              </a:bodyPr>
              <a:lstStyle/>
              <a:p>
                <a:pPr marL="285750" indent="-285750">
                  <a:spcBef>
                    <a:spcPts val="0"/>
                  </a:spcBef>
                  <a:buFont typeface="Arial" panose="020B0604020202020204" pitchFamily="34" charset="0"/>
                  <a:buChar char="•"/>
                </a:pPr>
                <a:r>
                  <a:rPr lang="fr-FR" sz="1600" dirty="0">
                    <a:solidFill>
                      <a:srgbClr val="FF0000"/>
                    </a:solidFill>
                    <a:latin typeface="Calibri" panose="020F0502020204030204" pitchFamily="34" charset="0"/>
                    <a:cs typeface="Calibri" panose="020F0502020204030204" pitchFamily="34" charset="0"/>
                  </a:rPr>
                  <a:t>un Système plus maillé implique qu’une perturbation importante, quelle que soit sa localisation, peut se propager à l’ensemble du Système</a:t>
                </a:r>
              </a:p>
              <a:p>
                <a:pPr marL="285750" indent="-285750">
                  <a:spcBef>
                    <a:spcPts val="0"/>
                  </a:spcBef>
                  <a:buFont typeface="Arial" panose="020B0604020202020204" pitchFamily="34" charset="0"/>
                  <a:buChar char="•"/>
                </a:pPr>
                <a:r>
                  <a:rPr lang="fr-FR" sz="1600" dirty="0">
                    <a:solidFill>
                      <a:srgbClr val="FF0000"/>
                    </a:solidFill>
                    <a:latin typeface="Calibri" panose="020F0502020204030204" pitchFamily="34" charset="0"/>
                    <a:cs typeface="Calibri" panose="020F0502020204030204" pitchFamily="34" charset="0"/>
                  </a:rPr>
                  <a:t>les perturbations de l’onde électrique résultant des court-circuit se propagent à des vitesses proches de la lumière</a:t>
                </a:r>
              </a:p>
              <a:p>
                <a:pPr marL="285750" indent="-285750">
                  <a:spcBef>
                    <a:spcPts val="0"/>
                  </a:spcBef>
                  <a:buFont typeface="Arial" panose="020B0604020202020204" pitchFamily="34" charset="0"/>
                  <a:buChar char="•"/>
                </a:pPr>
                <a:r>
                  <a:rPr lang="fr-FR" sz="1600" dirty="0">
                    <a:solidFill>
                      <a:srgbClr val="FF0000"/>
                    </a:solidFill>
                    <a:latin typeface="Calibri" panose="020F0502020204030204" pitchFamily="34" charset="0"/>
                    <a:cs typeface="Calibri" panose="020F0502020204030204" pitchFamily="34" charset="0"/>
                  </a:rPr>
                  <a:t>les automates ou protections travaillent dans des domaines allant de la dizaine de millisecondes à quelques secondes, et </a:t>
                </a:r>
              </a:p>
              <a:p>
                <a:pPr marL="285750" indent="-285750">
                  <a:spcBef>
                    <a:spcPts val="0"/>
                  </a:spcBef>
                  <a:buFont typeface="Arial" panose="020B0604020202020204" pitchFamily="34" charset="0"/>
                  <a:buChar char="•"/>
                </a:pPr>
                <a:r>
                  <a:rPr lang="fr-FR" sz="1600" dirty="0">
                    <a:solidFill>
                      <a:srgbClr val="FF0000"/>
                    </a:solidFill>
                    <a:latin typeface="Calibri" panose="020F0502020204030204" pitchFamily="34" charset="0"/>
                    <a:cs typeface="Calibri" panose="020F0502020204030204" pitchFamily="34" charset="0"/>
                  </a:rPr>
                  <a:t>certaines régulations pilotent des processus ayant des constantes de temps de plusieurs minutes voire de plusieurs heures</a:t>
                </a:r>
              </a:p>
              <a:p>
                <a:pPr marL="285750" indent="-285750">
                  <a:spcBef>
                    <a:spcPts val="300"/>
                  </a:spcBef>
                  <a:buFont typeface="Arial" panose="020B0604020202020204" pitchFamily="34" charset="0"/>
                  <a:buChar char="•"/>
                </a:pPr>
                <a:r>
                  <a:rPr lang="fr-FR" sz="1600" b="1" dirty="0">
                    <a:solidFill>
                      <a:srgbClr val="FF0000"/>
                    </a:solidFill>
                    <a:latin typeface="Calibri" panose="020F0502020204030204" pitchFamily="34" charset="0"/>
                    <a:cs typeface="Calibri" panose="020F0502020204030204" pitchFamily="34" charset="0"/>
                  </a:rPr>
                  <a:t>L’équilibre du Système repose donc sur une parfaite coordination de l’ensemble des dispositifs de régulation et de protection</a:t>
                </a:r>
              </a:p>
            </p:txBody>
          </p:sp>
        </p:grpSp>
        <p:sp>
          <p:nvSpPr>
            <p:cNvPr id="18" name="Moins 17"/>
            <p:cNvSpPr/>
            <p:nvPr/>
          </p:nvSpPr>
          <p:spPr>
            <a:xfrm>
              <a:off x="1091225" y="5514330"/>
              <a:ext cx="357047" cy="474727"/>
            </a:xfrm>
            <a:prstGeom prst="mathMin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868281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grpSp>
        <p:nvGrpSpPr>
          <p:cNvPr id="4" name="Groupe 3"/>
          <p:cNvGrpSpPr/>
          <p:nvPr/>
        </p:nvGrpSpPr>
        <p:grpSpPr>
          <a:xfrm>
            <a:off x="1331640" y="1484784"/>
            <a:ext cx="5897980" cy="2748110"/>
            <a:chOff x="1331640" y="1484784"/>
            <a:chExt cx="5897980" cy="2748110"/>
          </a:xfrm>
        </p:grpSpPr>
        <p:sp>
          <p:nvSpPr>
            <p:cNvPr id="20" name="object 228"/>
            <p:cNvSpPr/>
            <p:nvPr/>
          </p:nvSpPr>
          <p:spPr>
            <a:xfrm>
              <a:off x="2877338" y="2248420"/>
              <a:ext cx="345892" cy="579443"/>
            </a:xfrm>
            <a:custGeom>
              <a:avLst/>
              <a:gdLst/>
              <a:ahLst/>
              <a:cxnLst/>
              <a:rect l="l" t="t" r="r" b="b"/>
              <a:pathLst>
                <a:path w="575310" h="1002029">
                  <a:moveTo>
                    <a:pt x="0" y="1001737"/>
                  </a:moveTo>
                  <a:lnTo>
                    <a:pt x="565797" y="15608"/>
                  </a:lnTo>
                  <a:lnTo>
                    <a:pt x="574751" y="0"/>
                  </a:lnTo>
                </a:path>
              </a:pathLst>
            </a:custGeom>
            <a:solidFill>
              <a:srgbClr val="00B0F0"/>
            </a:solidFill>
            <a:ln w="36004">
              <a:solidFill>
                <a:srgbClr val="00B0F0"/>
              </a:solidFill>
              <a:headEnd type="triangle"/>
            </a:ln>
          </p:spPr>
          <p:txBody>
            <a:bodyPr wrap="square" lIns="0" tIns="0" rIns="0" bIns="0" rtlCol="0"/>
            <a:lstStyle/>
            <a:p>
              <a:endParaRPr sz="1400" dirty="0"/>
            </a:p>
          </p:txBody>
        </p:sp>
        <p:sp>
          <p:nvSpPr>
            <p:cNvPr id="23" name="object 230"/>
            <p:cNvSpPr/>
            <p:nvPr/>
          </p:nvSpPr>
          <p:spPr>
            <a:xfrm>
              <a:off x="3196210" y="2216670"/>
              <a:ext cx="373415" cy="595882"/>
            </a:xfrm>
            <a:custGeom>
              <a:avLst/>
              <a:gdLst/>
              <a:ahLst/>
              <a:cxnLst/>
              <a:rect l="l" t="t" r="r" b="b"/>
              <a:pathLst>
                <a:path w="575310" h="1002029">
                  <a:moveTo>
                    <a:pt x="0" y="1001750"/>
                  </a:moveTo>
                  <a:lnTo>
                    <a:pt x="8966" y="986129"/>
                  </a:lnTo>
                  <a:lnTo>
                    <a:pt x="574763" y="0"/>
                  </a:lnTo>
                </a:path>
              </a:pathLst>
            </a:custGeom>
            <a:solidFill>
              <a:srgbClr val="00B0F0"/>
            </a:solidFill>
            <a:ln w="36004">
              <a:solidFill>
                <a:srgbClr val="00B0F0"/>
              </a:solidFill>
              <a:tailEnd type="triangle"/>
            </a:ln>
          </p:spPr>
          <p:txBody>
            <a:bodyPr wrap="square" lIns="0" tIns="0" rIns="0" bIns="0" rtlCol="0"/>
            <a:lstStyle/>
            <a:p>
              <a:endParaRPr sz="1400" dirty="0"/>
            </a:p>
          </p:txBody>
        </p:sp>
        <p:sp>
          <p:nvSpPr>
            <p:cNvPr id="25" name="object 232"/>
            <p:cNvSpPr/>
            <p:nvPr/>
          </p:nvSpPr>
          <p:spPr>
            <a:xfrm>
              <a:off x="3968890" y="3321412"/>
              <a:ext cx="567106" cy="71974"/>
            </a:xfrm>
            <a:custGeom>
              <a:avLst/>
              <a:gdLst/>
              <a:ahLst/>
              <a:cxnLst/>
              <a:rect l="l" t="t" r="r" b="b"/>
              <a:pathLst>
                <a:path w="423544">
                  <a:moveTo>
                    <a:pt x="0" y="0"/>
                  </a:moveTo>
                  <a:lnTo>
                    <a:pt x="422986" y="0"/>
                  </a:lnTo>
                </a:path>
              </a:pathLst>
            </a:custGeom>
            <a:ln w="36004">
              <a:solidFill>
                <a:srgbClr val="00B0F0"/>
              </a:solidFill>
              <a:headEnd type="triangle"/>
            </a:ln>
          </p:spPr>
          <p:txBody>
            <a:bodyPr wrap="square" lIns="0" tIns="0" rIns="0" bIns="0" rtlCol="0"/>
            <a:lstStyle/>
            <a:p>
              <a:endParaRPr sz="1400" dirty="0"/>
            </a:p>
          </p:txBody>
        </p:sp>
        <p:sp>
          <p:nvSpPr>
            <p:cNvPr id="27" name="object 234"/>
            <p:cNvSpPr/>
            <p:nvPr/>
          </p:nvSpPr>
          <p:spPr>
            <a:xfrm>
              <a:off x="3968890" y="3574144"/>
              <a:ext cx="621576" cy="71974"/>
            </a:xfrm>
            <a:custGeom>
              <a:avLst/>
              <a:gdLst/>
              <a:ahLst/>
              <a:cxnLst/>
              <a:rect l="l" t="t" r="r" b="b"/>
              <a:pathLst>
                <a:path w="483869">
                  <a:moveTo>
                    <a:pt x="0" y="0"/>
                  </a:moveTo>
                  <a:lnTo>
                    <a:pt x="483793" y="0"/>
                  </a:lnTo>
                </a:path>
              </a:pathLst>
            </a:custGeom>
            <a:ln w="36004">
              <a:solidFill>
                <a:srgbClr val="00B0F0"/>
              </a:solidFill>
              <a:tailEnd type="triangle"/>
            </a:ln>
          </p:spPr>
          <p:txBody>
            <a:bodyPr wrap="square" lIns="0" tIns="0" rIns="0" bIns="0" rtlCol="0"/>
            <a:lstStyle/>
            <a:p>
              <a:endParaRPr sz="1400" dirty="0"/>
            </a:p>
          </p:txBody>
        </p:sp>
        <p:sp>
          <p:nvSpPr>
            <p:cNvPr id="29" name="object 236"/>
            <p:cNvSpPr/>
            <p:nvPr/>
          </p:nvSpPr>
          <p:spPr>
            <a:xfrm>
              <a:off x="4778783" y="2216670"/>
              <a:ext cx="434614" cy="576064"/>
            </a:xfrm>
            <a:custGeom>
              <a:avLst/>
              <a:gdLst/>
              <a:ahLst/>
              <a:cxnLst/>
              <a:rect l="l" t="t" r="r" b="b"/>
              <a:pathLst>
                <a:path w="704850" h="971550">
                  <a:moveTo>
                    <a:pt x="0" y="0"/>
                  </a:moveTo>
                  <a:lnTo>
                    <a:pt x="694016" y="956881"/>
                  </a:lnTo>
                  <a:lnTo>
                    <a:pt x="704583" y="971448"/>
                  </a:lnTo>
                </a:path>
              </a:pathLst>
            </a:custGeom>
            <a:solidFill>
              <a:srgbClr val="00B0F0"/>
            </a:solidFill>
            <a:ln w="36004">
              <a:solidFill>
                <a:srgbClr val="00B0F0"/>
              </a:solidFill>
              <a:headEnd type="triangle"/>
              <a:tailEnd type="triangle"/>
            </a:ln>
          </p:spPr>
          <p:txBody>
            <a:bodyPr wrap="square" lIns="0" tIns="0" rIns="0" bIns="0" rtlCol="0"/>
            <a:lstStyle/>
            <a:p>
              <a:endParaRPr sz="1400" dirty="0"/>
            </a:p>
          </p:txBody>
        </p:sp>
        <p:sp>
          <p:nvSpPr>
            <p:cNvPr id="31" name="object 238"/>
            <p:cNvSpPr/>
            <p:nvPr/>
          </p:nvSpPr>
          <p:spPr>
            <a:xfrm>
              <a:off x="4443896" y="2248420"/>
              <a:ext cx="415728" cy="559624"/>
            </a:xfrm>
            <a:custGeom>
              <a:avLst/>
              <a:gdLst/>
              <a:ahLst/>
              <a:cxnLst/>
              <a:rect l="l" t="t" r="r" b="b"/>
              <a:pathLst>
                <a:path w="704850" h="971550">
                  <a:moveTo>
                    <a:pt x="0" y="0"/>
                  </a:moveTo>
                  <a:lnTo>
                    <a:pt x="10566" y="14566"/>
                  </a:lnTo>
                  <a:lnTo>
                    <a:pt x="704583" y="971435"/>
                  </a:lnTo>
                </a:path>
              </a:pathLst>
            </a:custGeom>
            <a:solidFill>
              <a:srgbClr val="00B0F0"/>
            </a:solidFill>
            <a:ln w="36004">
              <a:solidFill>
                <a:srgbClr val="00B0F0"/>
              </a:solidFill>
              <a:tailEnd type="triangle"/>
            </a:ln>
          </p:spPr>
          <p:txBody>
            <a:bodyPr wrap="square" lIns="0" tIns="0" rIns="0" bIns="0" rtlCol="0"/>
            <a:lstStyle/>
            <a:p>
              <a:endParaRPr sz="1400" dirty="0"/>
            </a:p>
          </p:txBody>
        </p:sp>
        <p:sp>
          <p:nvSpPr>
            <p:cNvPr id="35" name="object 242"/>
            <p:cNvSpPr txBox="1"/>
            <p:nvPr/>
          </p:nvSpPr>
          <p:spPr>
            <a:xfrm>
              <a:off x="2699793" y="1484784"/>
              <a:ext cx="2592288" cy="617195"/>
            </a:xfrm>
            <a:prstGeom prst="rect">
              <a:avLst/>
            </a:prstGeom>
            <a:solidFill>
              <a:srgbClr val="00B0F0"/>
            </a:solidFill>
            <a:ln>
              <a:solidFill>
                <a:srgbClr val="00B0F0"/>
              </a:solidFill>
            </a:ln>
          </p:spPr>
          <p:txBody>
            <a:bodyPr vert="horz" wrap="square" lIns="0" tIns="58419" rIns="0" bIns="0" rtlCol="0" anchor="ctr" anchorCtr="0">
              <a:noAutofit/>
            </a:bodyPr>
            <a:lstStyle>
              <a:defPPr>
                <a:defRPr lang="en-GB"/>
              </a:defPPr>
              <a:lvl1pPr algn="ctr">
                <a:lnSpc>
                  <a:spcPct val="100000"/>
                </a:lnSpc>
                <a:spcBef>
                  <a:spcPts val="459"/>
                </a:spcBef>
                <a:defRPr sz="1400" b="1" spc="-10">
                  <a:solidFill>
                    <a:schemeClr val="bg1"/>
                  </a:solidFill>
                  <a:latin typeface="Trebuchet MS"/>
                  <a:cs typeface="Trebuchet MS"/>
                </a:defRPr>
              </a:lvl1pPr>
            </a:lstStyle>
            <a:p>
              <a:r>
                <a:rPr lang="fr-FR" dirty="0">
                  <a:latin typeface="Arial" panose="020B0604020202020204" pitchFamily="34" charset="0"/>
                  <a:cs typeface="Arial" panose="020B0604020202020204" pitchFamily="34" charset="0"/>
                </a:rPr>
                <a:t>Garantir la  SÛRETÉ de Fonctionnement</a:t>
              </a:r>
            </a:p>
          </p:txBody>
        </p:sp>
        <p:sp>
          <p:nvSpPr>
            <p:cNvPr id="39" name="object 246"/>
            <p:cNvSpPr txBox="1"/>
            <p:nvPr/>
          </p:nvSpPr>
          <p:spPr>
            <a:xfrm>
              <a:off x="1331640" y="2879836"/>
              <a:ext cx="2421225" cy="1347796"/>
            </a:xfrm>
            <a:prstGeom prst="rect">
              <a:avLst/>
            </a:prstGeom>
            <a:solidFill>
              <a:srgbClr val="00B0F0"/>
            </a:solidFill>
            <a:ln>
              <a:solidFill>
                <a:srgbClr val="00B0F0"/>
              </a:solidFill>
            </a:ln>
          </p:spPr>
          <p:txBody>
            <a:bodyPr vert="horz" wrap="square" lIns="0" tIns="53975" rIns="0" bIns="0" rtlCol="0" anchor="ctr" anchorCtr="0">
              <a:noAutofit/>
            </a:bodyPr>
            <a:lstStyle/>
            <a:p>
              <a:pPr algn="ctr">
                <a:lnSpc>
                  <a:spcPct val="114000"/>
                </a:lnSpc>
                <a:spcBef>
                  <a:spcPts val="0"/>
                </a:spcBef>
              </a:pPr>
              <a:r>
                <a:rPr lang="fr-FR" sz="1400" b="1" spc="-10" dirty="0">
                  <a:solidFill>
                    <a:schemeClr val="bg1"/>
                  </a:solidFill>
                  <a:latin typeface="Arial" panose="020B0604020202020204" pitchFamily="34" charset="0"/>
                  <a:cs typeface="Arial" panose="020B0604020202020204" pitchFamily="34" charset="0"/>
                </a:rPr>
                <a:t>Favoriser </a:t>
              </a:r>
              <a:r>
                <a:rPr lang="fr-FR" sz="1400" b="1" spc="-30" dirty="0">
                  <a:solidFill>
                    <a:schemeClr val="bg1"/>
                  </a:solidFill>
                  <a:latin typeface="Arial" panose="020B0604020202020204" pitchFamily="34" charset="0"/>
                  <a:cs typeface="Arial" panose="020B0604020202020204" pitchFamily="34" charset="0"/>
                </a:rPr>
                <a:t>la</a:t>
              </a:r>
              <a:r>
                <a:rPr lang="fr-FR" sz="1400" b="1" spc="-125" dirty="0">
                  <a:solidFill>
                    <a:schemeClr val="bg1"/>
                  </a:solidFill>
                  <a:latin typeface="Arial" panose="020B0604020202020204" pitchFamily="34" charset="0"/>
                  <a:cs typeface="Arial" panose="020B0604020202020204" pitchFamily="34" charset="0"/>
                </a:rPr>
                <a:t> </a:t>
              </a:r>
              <a:r>
                <a:rPr lang="fr-FR" sz="1400" b="1" spc="-45" dirty="0">
                  <a:solidFill>
                    <a:schemeClr val="bg1"/>
                  </a:solidFill>
                  <a:latin typeface="Arial" panose="020B0604020202020204" pitchFamily="34" charset="0"/>
                  <a:cs typeface="Arial" panose="020B0604020202020204" pitchFamily="34" charset="0"/>
                </a:rPr>
                <a:t>Performance </a:t>
              </a:r>
              <a:r>
                <a:rPr lang="fr-FR" sz="1400" b="1" spc="-10" dirty="0">
                  <a:solidFill>
                    <a:schemeClr val="bg1"/>
                  </a:solidFill>
                  <a:latin typeface="Arial" panose="020B0604020202020204" pitchFamily="34" charset="0"/>
                  <a:cs typeface="Arial" panose="020B0604020202020204" pitchFamily="34" charset="0"/>
                </a:rPr>
                <a:t>ÉCONOMIQUE</a:t>
              </a:r>
              <a:endParaRPr lang="fr-FR" sz="1400" dirty="0">
                <a:solidFill>
                  <a:schemeClr val="bg1"/>
                </a:solidFill>
                <a:latin typeface="Arial" panose="020B0604020202020204" pitchFamily="34" charset="0"/>
                <a:cs typeface="Arial" panose="020B0604020202020204" pitchFamily="34" charset="0"/>
              </a:endParaRPr>
            </a:p>
            <a:p>
              <a:pPr algn="ctr">
                <a:lnSpc>
                  <a:spcPct val="114000"/>
                </a:lnSpc>
                <a:spcBef>
                  <a:spcPts val="0"/>
                </a:spcBef>
              </a:pPr>
              <a:r>
                <a:rPr lang="fr-FR" sz="1400" b="1" spc="-55" dirty="0">
                  <a:solidFill>
                    <a:schemeClr val="bg1"/>
                  </a:solidFill>
                  <a:latin typeface="Arial" panose="020B0604020202020204" pitchFamily="34" charset="0"/>
                  <a:cs typeface="Arial" panose="020B0604020202020204" pitchFamily="34" charset="0"/>
                </a:rPr>
                <a:t>et</a:t>
              </a:r>
              <a:r>
                <a:rPr lang="fr-FR" sz="1400" b="1" spc="-130" dirty="0">
                  <a:solidFill>
                    <a:schemeClr val="bg1"/>
                  </a:solidFill>
                  <a:latin typeface="Arial" panose="020B0604020202020204" pitchFamily="34" charset="0"/>
                  <a:cs typeface="Arial" panose="020B0604020202020204" pitchFamily="34" charset="0"/>
                </a:rPr>
                <a:t> </a:t>
              </a:r>
              <a:r>
                <a:rPr lang="fr-FR" sz="1400" b="1" spc="-10" dirty="0">
                  <a:solidFill>
                    <a:schemeClr val="bg1"/>
                  </a:solidFill>
                  <a:latin typeface="Arial" panose="020B0604020202020204" pitchFamily="34" charset="0"/>
                  <a:cs typeface="Arial" panose="020B0604020202020204" pitchFamily="34" charset="0"/>
                </a:rPr>
                <a:t>l’Ouverture du Marché de l’Électricité</a:t>
              </a:r>
              <a:endParaRPr lang="fr-FR" sz="1400" dirty="0">
                <a:solidFill>
                  <a:schemeClr val="bg1"/>
                </a:solidFill>
                <a:latin typeface="Arial" panose="020B0604020202020204" pitchFamily="34" charset="0"/>
                <a:cs typeface="Arial" panose="020B0604020202020204" pitchFamily="34" charset="0"/>
              </a:endParaRPr>
            </a:p>
          </p:txBody>
        </p:sp>
        <p:sp>
          <p:nvSpPr>
            <p:cNvPr id="44" name="object 251"/>
            <p:cNvSpPr txBox="1"/>
            <p:nvPr/>
          </p:nvSpPr>
          <p:spPr>
            <a:xfrm>
              <a:off x="4808396" y="2942714"/>
              <a:ext cx="2421224" cy="1290180"/>
            </a:xfrm>
            <a:prstGeom prst="rect">
              <a:avLst/>
            </a:prstGeom>
            <a:solidFill>
              <a:srgbClr val="00B0F0"/>
            </a:solidFill>
            <a:ln>
              <a:solidFill>
                <a:srgbClr val="00B0F0"/>
              </a:solidFill>
            </a:ln>
          </p:spPr>
          <p:txBody>
            <a:bodyPr vert="horz" wrap="square" lIns="0" tIns="58419" rIns="0" bIns="0" rtlCol="0" anchor="ctr" anchorCtr="0">
              <a:noAutofit/>
            </a:bodyPr>
            <a:lstStyle/>
            <a:p>
              <a:pPr algn="ctr">
                <a:lnSpc>
                  <a:spcPct val="100000"/>
                </a:lnSpc>
                <a:spcBef>
                  <a:spcPts val="459"/>
                </a:spcBef>
              </a:pPr>
              <a:r>
                <a:rPr lang="fr-FR" sz="1400" b="1" spc="-10" dirty="0">
                  <a:solidFill>
                    <a:schemeClr val="bg1"/>
                  </a:solidFill>
                  <a:latin typeface="Arial" panose="020B0604020202020204" pitchFamily="34" charset="0"/>
                  <a:cs typeface="Arial" panose="020B0604020202020204" pitchFamily="34" charset="0"/>
                </a:rPr>
                <a:t>Satisfaire</a:t>
              </a:r>
              <a:endParaRPr lang="fr-FR" sz="1400" dirty="0">
                <a:solidFill>
                  <a:schemeClr val="bg1"/>
                </a:solidFill>
                <a:latin typeface="Arial" panose="020B0604020202020204" pitchFamily="34" charset="0"/>
                <a:cs typeface="Arial" panose="020B0604020202020204" pitchFamily="34" charset="0"/>
              </a:endParaRPr>
            </a:p>
            <a:p>
              <a:pPr algn="ctr">
                <a:lnSpc>
                  <a:spcPct val="100000"/>
                </a:lnSpc>
                <a:spcBef>
                  <a:spcPts val="359"/>
                </a:spcBef>
              </a:pPr>
              <a:r>
                <a:rPr lang="fr-FR" sz="1400" b="1" spc="-20" dirty="0">
                  <a:solidFill>
                    <a:schemeClr val="bg1"/>
                  </a:solidFill>
                  <a:latin typeface="Arial" panose="020B0604020202020204" pitchFamily="34" charset="0"/>
                  <a:cs typeface="Arial" panose="020B0604020202020204" pitchFamily="34" charset="0"/>
                </a:rPr>
                <a:t>les</a:t>
              </a:r>
              <a:r>
                <a:rPr lang="fr-FR" sz="1400" b="1" spc="-125" dirty="0">
                  <a:solidFill>
                    <a:schemeClr val="bg1"/>
                  </a:solidFill>
                  <a:latin typeface="Arial" panose="020B0604020202020204" pitchFamily="34" charset="0"/>
                  <a:cs typeface="Arial" panose="020B0604020202020204" pitchFamily="34" charset="0"/>
                </a:rPr>
                <a:t> </a:t>
              </a:r>
              <a:r>
                <a:rPr lang="fr-FR" sz="1400" b="1" spc="45" dirty="0">
                  <a:solidFill>
                    <a:schemeClr val="bg1"/>
                  </a:solidFill>
                  <a:latin typeface="Arial" panose="020B0604020202020204" pitchFamily="34" charset="0"/>
                  <a:cs typeface="Arial" panose="020B0604020202020204" pitchFamily="34" charset="0"/>
                </a:rPr>
                <a:t>ENGAGEMENTS</a:t>
              </a:r>
              <a:endParaRPr lang="fr-FR" sz="1400" dirty="0">
                <a:solidFill>
                  <a:schemeClr val="bg1"/>
                </a:solidFill>
                <a:latin typeface="Arial" panose="020B0604020202020204" pitchFamily="34" charset="0"/>
                <a:cs typeface="Arial" panose="020B0604020202020204" pitchFamily="34" charset="0"/>
              </a:endParaRPr>
            </a:p>
            <a:p>
              <a:pPr algn="ctr">
                <a:lnSpc>
                  <a:spcPct val="100000"/>
                </a:lnSpc>
                <a:spcBef>
                  <a:spcPts val="359"/>
                </a:spcBef>
              </a:pPr>
              <a:r>
                <a:rPr lang="fr-FR" sz="1400" b="1" spc="-10" dirty="0">
                  <a:solidFill>
                    <a:schemeClr val="bg1"/>
                  </a:solidFill>
                  <a:latin typeface="Arial" panose="020B0604020202020204" pitchFamily="34" charset="0"/>
                  <a:cs typeface="Arial" panose="020B0604020202020204" pitchFamily="34" charset="0"/>
                </a:rPr>
                <a:t>Contractuels vis-à-vis  des Clients raccordés au Réseau de Transport</a:t>
              </a:r>
              <a:endParaRPr lang="fr-FR" sz="1400" dirty="0">
                <a:solidFill>
                  <a:schemeClr val="bg1"/>
                </a:solidFill>
                <a:latin typeface="Arial" panose="020B0604020202020204" pitchFamily="34" charset="0"/>
                <a:cs typeface="Arial" panose="020B0604020202020204" pitchFamily="34" charset="0"/>
              </a:endParaRPr>
            </a:p>
          </p:txBody>
        </p:sp>
      </p:grpSp>
      <p:sp>
        <p:nvSpPr>
          <p:cNvPr id="2" name="Rectangle 1"/>
          <p:cNvSpPr/>
          <p:nvPr/>
        </p:nvSpPr>
        <p:spPr>
          <a:xfrm>
            <a:off x="62774" y="4365104"/>
            <a:ext cx="4725250" cy="2232248"/>
          </a:xfrm>
          <a:prstGeom prst="rect">
            <a:avLst/>
          </a:prstGeom>
          <a:solidFill>
            <a:srgbClr val="DBE6ED"/>
          </a:solidFill>
        </p:spPr>
        <p:txBody>
          <a:bodyPr wrap="square" anchor="ctr" anchorCtr="0">
            <a:noAutofit/>
          </a:bodyPr>
          <a:lstStyle/>
          <a:p>
            <a:pPr marR="53975" algn="just">
              <a:lnSpc>
                <a:spcPts val="1100"/>
              </a:lnSpc>
              <a:spcBef>
                <a:spcPts val="0"/>
              </a:spcBef>
              <a:buSzPct val="50000"/>
            </a:pPr>
            <a:r>
              <a:rPr lang="fr-FR" sz="1400" b="1" spc="10" dirty="0">
                <a:solidFill>
                  <a:srgbClr val="223B58"/>
                </a:solidFill>
                <a:latin typeface="Calibri" panose="020F0502020204030204" pitchFamily="34" charset="0"/>
                <a:cs typeface="Calibri" panose="020F0502020204030204" pitchFamily="34" charset="0"/>
              </a:rPr>
              <a:t>L’exploitation du Système doit garantir une utilisation </a:t>
            </a:r>
            <a:r>
              <a:rPr lang="fr-FR" sz="1400" b="1" spc="-40" dirty="0">
                <a:solidFill>
                  <a:srgbClr val="223B58"/>
                </a:solidFill>
                <a:latin typeface="Calibri" panose="020F0502020204030204" pitchFamily="34" charset="0"/>
                <a:cs typeface="Calibri" panose="020F0502020204030204" pitchFamily="34" charset="0"/>
              </a:rPr>
              <a:t>et</a:t>
            </a:r>
            <a:r>
              <a:rPr lang="fr-FR" sz="1400" b="1" spc="-55" dirty="0">
                <a:solidFill>
                  <a:srgbClr val="223B58"/>
                </a:solidFill>
                <a:latin typeface="Calibri" panose="020F0502020204030204" pitchFamily="34" charset="0"/>
                <a:cs typeface="Calibri" panose="020F0502020204030204" pitchFamily="34" charset="0"/>
              </a:rPr>
              <a:t> l’</a:t>
            </a:r>
            <a:r>
              <a:rPr lang="fr-FR" sz="1400" b="1" dirty="0">
                <a:solidFill>
                  <a:srgbClr val="223B58"/>
                </a:solidFill>
                <a:latin typeface="Calibri" panose="020F0502020204030204" pitchFamily="34" charset="0"/>
                <a:cs typeface="Calibri" panose="020F0502020204030204" pitchFamily="34" charset="0"/>
              </a:rPr>
              <a:t>exploitation </a:t>
            </a:r>
            <a:r>
              <a:rPr lang="fr-FR" sz="1400" b="1" spc="40" dirty="0">
                <a:solidFill>
                  <a:srgbClr val="223B58"/>
                </a:solidFill>
                <a:latin typeface="Calibri" panose="020F0502020204030204" pitchFamily="34" charset="0"/>
                <a:cs typeface="Calibri" panose="020F0502020204030204" pitchFamily="34" charset="0"/>
              </a:rPr>
              <a:t>au</a:t>
            </a:r>
            <a:r>
              <a:rPr lang="fr-FR" sz="1400" b="1" spc="-55" dirty="0">
                <a:solidFill>
                  <a:srgbClr val="223B58"/>
                </a:solidFill>
                <a:latin typeface="Calibri" panose="020F0502020204030204" pitchFamily="34" charset="0"/>
                <a:cs typeface="Calibri" panose="020F0502020204030204" pitchFamily="34" charset="0"/>
              </a:rPr>
              <a:t> </a:t>
            </a:r>
            <a:r>
              <a:rPr lang="fr-FR" sz="1400" b="1" spc="35" dirty="0">
                <a:solidFill>
                  <a:srgbClr val="223B58"/>
                </a:solidFill>
                <a:latin typeface="Calibri" panose="020F0502020204030204" pitchFamily="34" charset="0"/>
                <a:cs typeface="Calibri" panose="020F0502020204030204" pitchFamily="34" charset="0"/>
              </a:rPr>
              <a:t>mieux</a:t>
            </a:r>
            <a:r>
              <a:rPr lang="fr-FR" sz="1400" b="1" spc="-55" dirty="0">
                <a:solidFill>
                  <a:srgbClr val="223B58"/>
                </a:solidFill>
                <a:latin typeface="Calibri" panose="020F0502020204030204" pitchFamily="34" charset="0"/>
                <a:cs typeface="Calibri" panose="020F0502020204030204" pitchFamily="34" charset="0"/>
              </a:rPr>
              <a:t> </a:t>
            </a:r>
            <a:r>
              <a:rPr lang="fr-FR" sz="1400" b="1" spc="20" dirty="0">
                <a:solidFill>
                  <a:srgbClr val="223B58"/>
                </a:solidFill>
                <a:latin typeface="Calibri" panose="020F0502020204030204" pitchFamily="34" charset="0"/>
                <a:cs typeface="Calibri" panose="020F0502020204030204" pitchFamily="34" charset="0"/>
              </a:rPr>
              <a:t>des</a:t>
            </a:r>
            <a:r>
              <a:rPr lang="fr-FR" sz="1400" b="1" spc="-55" dirty="0">
                <a:solidFill>
                  <a:srgbClr val="223B58"/>
                </a:solidFill>
                <a:latin typeface="Calibri" panose="020F0502020204030204" pitchFamily="34" charset="0"/>
                <a:cs typeface="Calibri" panose="020F0502020204030204" pitchFamily="34" charset="0"/>
              </a:rPr>
              <a:t> </a:t>
            </a:r>
            <a:r>
              <a:rPr lang="fr-FR" sz="1400" b="1" spc="5" dirty="0">
                <a:solidFill>
                  <a:srgbClr val="223B58"/>
                </a:solidFill>
                <a:latin typeface="Calibri" panose="020F0502020204030204" pitchFamily="34" charset="0"/>
                <a:cs typeface="Calibri" panose="020F0502020204030204" pitchFamily="34" charset="0"/>
              </a:rPr>
              <a:t>offres</a:t>
            </a:r>
            <a:r>
              <a:rPr lang="fr-FR" sz="1400" b="1" spc="-55" dirty="0">
                <a:solidFill>
                  <a:srgbClr val="223B58"/>
                </a:solidFill>
                <a:latin typeface="Calibri" panose="020F0502020204030204" pitchFamily="34" charset="0"/>
                <a:cs typeface="Calibri" panose="020F0502020204030204" pitchFamily="34" charset="0"/>
              </a:rPr>
              <a:t> </a:t>
            </a:r>
            <a:r>
              <a:rPr lang="fr-FR" sz="1400" b="1" spc="15" dirty="0">
                <a:solidFill>
                  <a:srgbClr val="223B58"/>
                </a:solidFill>
                <a:latin typeface="Calibri" panose="020F0502020204030204" pitchFamily="34" charset="0"/>
                <a:cs typeface="Calibri" panose="020F0502020204030204" pitchFamily="34" charset="0"/>
              </a:rPr>
              <a:t>de</a:t>
            </a:r>
            <a:r>
              <a:rPr lang="fr-FR" sz="1400" b="1" spc="-55" dirty="0">
                <a:solidFill>
                  <a:srgbClr val="223B58"/>
                </a:solidFill>
                <a:latin typeface="Calibri" panose="020F0502020204030204" pitchFamily="34" charset="0"/>
                <a:cs typeface="Calibri" panose="020F0502020204030204" pitchFamily="34" charset="0"/>
              </a:rPr>
              <a:t> </a:t>
            </a:r>
            <a:r>
              <a:rPr lang="fr-FR" sz="1400" b="1" spc="25" dirty="0">
                <a:solidFill>
                  <a:srgbClr val="223B58"/>
                </a:solidFill>
                <a:latin typeface="Calibri" panose="020F0502020204030204" pitchFamily="34" charset="0"/>
                <a:cs typeface="Calibri" panose="020F0502020204030204" pitchFamily="34" charset="0"/>
              </a:rPr>
              <a:t>services</a:t>
            </a:r>
            <a:r>
              <a:rPr lang="fr-FR" sz="1400" b="1" spc="-55" dirty="0">
                <a:solidFill>
                  <a:srgbClr val="223B58"/>
                </a:solidFill>
                <a:latin typeface="Calibri" panose="020F0502020204030204" pitchFamily="34" charset="0"/>
                <a:cs typeface="Calibri" panose="020F0502020204030204" pitchFamily="34" charset="0"/>
              </a:rPr>
              <a:t> </a:t>
            </a:r>
            <a:r>
              <a:rPr lang="fr-FR" sz="1400" b="1" spc="45" dirty="0">
                <a:solidFill>
                  <a:srgbClr val="223B58"/>
                </a:solidFill>
                <a:latin typeface="Calibri" panose="020F0502020204030204" pitchFamily="34" charset="0"/>
                <a:cs typeface="Calibri" panose="020F0502020204030204" pitchFamily="34" charset="0"/>
              </a:rPr>
              <a:t>proposées</a:t>
            </a:r>
            <a:r>
              <a:rPr lang="fr-FR" sz="1400" b="1" spc="-55" dirty="0">
                <a:solidFill>
                  <a:srgbClr val="223B58"/>
                </a:solidFill>
                <a:latin typeface="Calibri" panose="020F0502020204030204" pitchFamily="34" charset="0"/>
                <a:cs typeface="Calibri" panose="020F0502020204030204" pitchFamily="34" charset="0"/>
              </a:rPr>
              <a:t> </a:t>
            </a:r>
            <a:r>
              <a:rPr lang="fr-FR" sz="1400" b="1" spc="15" dirty="0">
                <a:solidFill>
                  <a:srgbClr val="223B58"/>
                </a:solidFill>
                <a:latin typeface="Calibri" panose="020F0502020204030204" pitchFamily="34" charset="0"/>
                <a:cs typeface="Calibri" panose="020F0502020204030204" pitchFamily="34" charset="0"/>
              </a:rPr>
              <a:t>par</a:t>
            </a:r>
            <a:r>
              <a:rPr lang="fr-FR" sz="1400" b="1" spc="10" dirty="0">
                <a:solidFill>
                  <a:srgbClr val="223B58"/>
                </a:solidFill>
                <a:latin typeface="Calibri" panose="020F0502020204030204" pitchFamily="34" charset="0"/>
                <a:cs typeface="Calibri" panose="020F0502020204030204" pitchFamily="34" charset="0"/>
              </a:rPr>
              <a:t> </a:t>
            </a:r>
            <a:r>
              <a:rPr lang="fr-FR" sz="1400" b="1" spc="20" dirty="0">
                <a:solidFill>
                  <a:srgbClr val="223B58"/>
                </a:solidFill>
                <a:latin typeface="Calibri" panose="020F0502020204030204" pitchFamily="34" charset="0"/>
                <a:cs typeface="Calibri" panose="020F0502020204030204" pitchFamily="34" charset="0"/>
              </a:rPr>
              <a:t>les</a:t>
            </a:r>
            <a:r>
              <a:rPr lang="fr-FR" sz="1400" b="1" spc="-110" dirty="0">
                <a:solidFill>
                  <a:srgbClr val="223B58"/>
                </a:solidFill>
                <a:latin typeface="Calibri" panose="020F0502020204030204" pitchFamily="34" charset="0"/>
                <a:cs typeface="Calibri" panose="020F0502020204030204" pitchFamily="34" charset="0"/>
              </a:rPr>
              <a:t> </a:t>
            </a:r>
            <a:r>
              <a:rPr lang="fr-FR" sz="1400" b="1" spc="15" dirty="0">
                <a:solidFill>
                  <a:srgbClr val="223B58"/>
                </a:solidFill>
                <a:latin typeface="Calibri" panose="020F0502020204030204" pitchFamily="34" charset="0"/>
                <a:cs typeface="Calibri" panose="020F0502020204030204" pitchFamily="34" charset="0"/>
              </a:rPr>
              <a:t>acteurs</a:t>
            </a:r>
            <a:r>
              <a:rPr lang="fr-FR" sz="1400" b="1" spc="-110" dirty="0">
                <a:solidFill>
                  <a:srgbClr val="223B58"/>
                </a:solidFill>
                <a:latin typeface="Calibri" panose="020F0502020204030204" pitchFamily="34" charset="0"/>
                <a:cs typeface="Calibri" panose="020F0502020204030204" pitchFamily="34" charset="0"/>
              </a:rPr>
              <a:t> </a:t>
            </a:r>
            <a:r>
              <a:rPr lang="fr-FR" sz="1400" b="1" spc="15" dirty="0">
                <a:solidFill>
                  <a:srgbClr val="223B58"/>
                </a:solidFill>
                <a:latin typeface="Calibri" panose="020F0502020204030204" pitchFamily="34" charset="0"/>
                <a:cs typeface="Calibri" panose="020F0502020204030204" pitchFamily="34" charset="0"/>
              </a:rPr>
              <a:t>opérant</a:t>
            </a:r>
            <a:r>
              <a:rPr lang="fr-FR" sz="1400" b="1" spc="-110" dirty="0">
                <a:solidFill>
                  <a:srgbClr val="223B58"/>
                </a:solidFill>
                <a:latin typeface="Calibri" panose="020F0502020204030204" pitchFamily="34" charset="0"/>
                <a:cs typeface="Calibri" panose="020F0502020204030204" pitchFamily="34" charset="0"/>
              </a:rPr>
              <a:t> </a:t>
            </a:r>
            <a:r>
              <a:rPr lang="fr-FR" sz="1400" b="1" spc="40" dirty="0">
                <a:solidFill>
                  <a:srgbClr val="223B58"/>
                </a:solidFill>
                <a:latin typeface="Calibri" panose="020F0502020204030204" pitchFamily="34" charset="0"/>
                <a:cs typeface="Calibri" panose="020F0502020204030204" pitchFamily="34" charset="0"/>
              </a:rPr>
              <a:t>au</a:t>
            </a:r>
            <a:r>
              <a:rPr lang="fr-FR" sz="1400" b="1" spc="-110" dirty="0">
                <a:solidFill>
                  <a:srgbClr val="223B58"/>
                </a:solidFill>
                <a:latin typeface="Calibri" panose="020F0502020204030204" pitchFamily="34" charset="0"/>
                <a:cs typeface="Calibri" panose="020F0502020204030204" pitchFamily="34" charset="0"/>
              </a:rPr>
              <a:t> </a:t>
            </a:r>
            <a:r>
              <a:rPr lang="fr-FR" sz="1400" b="1" spc="30" dirty="0">
                <a:solidFill>
                  <a:srgbClr val="223B58"/>
                </a:solidFill>
                <a:latin typeface="Calibri" panose="020F0502020204030204" pitchFamily="34" charset="0"/>
                <a:cs typeface="Calibri" panose="020F0502020204030204" pitchFamily="34" charset="0"/>
              </a:rPr>
              <a:t>sein</a:t>
            </a:r>
            <a:r>
              <a:rPr lang="fr-FR" sz="1400" b="1" spc="-110" dirty="0">
                <a:solidFill>
                  <a:srgbClr val="223B58"/>
                </a:solidFill>
                <a:latin typeface="Calibri" panose="020F0502020204030204" pitchFamily="34" charset="0"/>
                <a:cs typeface="Calibri" panose="020F0502020204030204" pitchFamily="34" charset="0"/>
              </a:rPr>
              <a:t> </a:t>
            </a:r>
            <a:r>
              <a:rPr lang="fr-FR" sz="1400" b="1" spc="45" dirty="0">
                <a:solidFill>
                  <a:srgbClr val="223B58"/>
                </a:solidFill>
                <a:latin typeface="Calibri" panose="020F0502020204030204" pitchFamily="34" charset="0"/>
                <a:cs typeface="Calibri" panose="020F0502020204030204" pitchFamily="34" charset="0"/>
              </a:rPr>
              <a:t>du</a:t>
            </a:r>
            <a:r>
              <a:rPr lang="fr-FR" sz="1400" b="1" spc="-110" dirty="0">
                <a:solidFill>
                  <a:srgbClr val="223B58"/>
                </a:solidFill>
                <a:latin typeface="Calibri" panose="020F0502020204030204" pitchFamily="34" charset="0"/>
                <a:cs typeface="Calibri" panose="020F0502020204030204" pitchFamily="34" charset="0"/>
              </a:rPr>
              <a:t> </a:t>
            </a:r>
            <a:r>
              <a:rPr lang="fr-FR" sz="1400" b="1" spc="40" dirty="0">
                <a:solidFill>
                  <a:srgbClr val="223B58"/>
                </a:solidFill>
                <a:latin typeface="Calibri" panose="020F0502020204030204" pitchFamily="34" charset="0"/>
                <a:cs typeface="Calibri" panose="020F0502020204030204" pitchFamily="34" charset="0"/>
              </a:rPr>
              <a:t>système</a:t>
            </a:r>
            <a:r>
              <a:rPr lang="fr-FR" sz="1400" b="1" spc="-110" dirty="0">
                <a:solidFill>
                  <a:srgbClr val="223B58"/>
                </a:solidFill>
                <a:latin typeface="Calibri" panose="020F0502020204030204" pitchFamily="34" charset="0"/>
                <a:cs typeface="Calibri" panose="020F0502020204030204" pitchFamily="34" charset="0"/>
              </a:rPr>
              <a:t> </a:t>
            </a:r>
            <a:r>
              <a:rPr lang="fr-FR" sz="1400" b="1" spc="-5" dirty="0">
                <a:solidFill>
                  <a:srgbClr val="223B58"/>
                </a:solidFill>
                <a:latin typeface="Calibri" panose="020F0502020204030204" pitchFamily="34" charset="0"/>
                <a:cs typeface="Calibri" panose="020F0502020204030204" pitchFamily="34" charset="0"/>
              </a:rPr>
              <a:t>électriqu</a:t>
            </a:r>
            <a:r>
              <a:rPr lang="fr-FR" sz="1400" b="1" dirty="0">
                <a:solidFill>
                  <a:srgbClr val="223B58"/>
                </a:solidFill>
                <a:latin typeface="Calibri" panose="020F0502020204030204" pitchFamily="34" charset="0"/>
                <a:cs typeface="Calibri" panose="020F0502020204030204" pitchFamily="34" charset="0"/>
              </a:rPr>
              <a:t>e</a:t>
            </a:r>
            <a:r>
              <a:rPr lang="fr-FR" sz="1400" b="1" spc="-110" dirty="0">
                <a:solidFill>
                  <a:srgbClr val="223B58"/>
                </a:solidFill>
                <a:latin typeface="Calibri" panose="020F0502020204030204" pitchFamily="34" charset="0"/>
                <a:cs typeface="Calibri" panose="020F0502020204030204" pitchFamily="34" charset="0"/>
              </a:rPr>
              <a:t> </a:t>
            </a:r>
            <a:r>
              <a:rPr lang="fr-FR" sz="1400" b="1" spc="-90" dirty="0">
                <a:solidFill>
                  <a:srgbClr val="223B58"/>
                </a:solidFill>
                <a:latin typeface="Calibri" panose="020F0502020204030204" pitchFamily="34" charset="0"/>
                <a:cs typeface="Calibri" panose="020F0502020204030204" pitchFamily="34" charset="0"/>
              </a:rPr>
              <a:t>:</a:t>
            </a:r>
            <a:endParaRPr lang="fr-FR" sz="1400" b="1" dirty="0">
              <a:solidFill>
                <a:srgbClr val="223B58"/>
              </a:solidFill>
              <a:latin typeface="Calibri" panose="020F0502020204030204" pitchFamily="34" charset="0"/>
              <a:cs typeface="Calibri" panose="020F0502020204030204" pitchFamily="34" charset="0"/>
            </a:endParaRPr>
          </a:p>
          <a:p>
            <a:pPr marL="177800" marR="53975" lvl="1" indent="-177800">
              <a:lnSpc>
                <a:spcPts val="1100"/>
              </a:lnSpc>
              <a:spcBef>
                <a:spcPts val="600"/>
              </a:spcBef>
              <a:buFont typeface="Arial" panose="020B0604020202020204" pitchFamily="34" charset="0"/>
              <a:buChar char="•"/>
            </a:pPr>
            <a:r>
              <a:rPr lang="fr-FR" sz="1400" spc="-10" dirty="0">
                <a:solidFill>
                  <a:srgbClr val="223B58"/>
                </a:solidFill>
                <a:latin typeface="Calibri" panose="020F0502020204030204" pitchFamily="34" charset="0"/>
                <a:cs typeface="Calibri" panose="020F0502020204030204" pitchFamily="34" charset="0"/>
              </a:rPr>
              <a:t>les</a:t>
            </a:r>
            <a:r>
              <a:rPr lang="fr-FR" sz="1400" spc="-65"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offres</a:t>
            </a:r>
            <a:r>
              <a:rPr lang="fr-FR" sz="1400" spc="-4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des</a:t>
            </a:r>
            <a:r>
              <a:rPr lang="fr-FR" sz="1400" spc="-10" dirty="0">
                <a:solidFill>
                  <a:srgbClr val="223B58"/>
                </a:solidFill>
                <a:latin typeface="Calibri" panose="020F0502020204030204" pitchFamily="34" charset="0"/>
                <a:cs typeface="Calibri" panose="020F0502020204030204" pitchFamily="34" charset="0"/>
              </a:rPr>
              <a:t> </a:t>
            </a:r>
            <a:r>
              <a:rPr lang="fr-FR" sz="1400" spc="-25" dirty="0">
                <a:solidFill>
                  <a:srgbClr val="223B58"/>
                </a:solidFill>
                <a:latin typeface="Calibri" panose="020F0502020204030204" pitchFamily="34" charset="0"/>
                <a:cs typeface="Calibri" panose="020F0502020204030204" pitchFamily="34" charset="0"/>
              </a:rPr>
              <a:t>entités</a:t>
            </a:r>
            <a:r>
              <a:rPr lang="fr-FR" sz="1400" spc="-5" dirty="0">
                <a:solidFill>
                  <a:srgbClr val="223B58"/>
                </a:solidFill>
                <a:latin typeface="Calibri" panose="020F0502020204030204" pitchFamily="34" charset="0"/>
                <a:cs typeface="Calibri" panose="020F0502020204030204" pitchFamily="34" charset="0"/>
              </a:rPr>
              <a:t> </a:t>
            </a:r>
            <a:r>
              <a:rPr lang="fr-FR" sz="1400" spc="-45" dirty="0">
                <a:solidFill>
                  <a:srgbClr val="223B58"/>
                </a:solidFill>
                <a:latin typeface="Calibri" panose="020F0502020204030204" pitchFamily="34" charset="0"/>
                <a:cs typeface="Calibri" panose="020F0502020204030204" pitchFamily="34" charset="0"/>
              </a:rPr>
              <a:t>de</a:t>
            </a:r>
            <a:r>
              <a:rPr lang="fr-FR" sz="1400" spc="-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production</a:t>
            </a:r>
            <a:r>
              <a:rPr lang="fr-FR" sz="1400" spc="-5" dirty="0">
                <a:solidFill>
                  <a:srgbClr val="223B58"/>
                </a:solidFill>
                <a:latin typeface="Calibri" panose="020F0502020204030204" pitchFamily="34" charset="0"/>
                <a:cs typeface="Calibri" panose="020F0502020204030204" pitchFamily="34" charset="0"/>
              </a:rPr>
              <a:t> </a:t>
            </a:r>
            <a:r>
              <a:rPr lang="fr-FR" sz="1400" spc="-155" dirty="0">
                <a:solidFill>
                  <a:srgbClr val="223B58"/>
                </a:solidFill>
                <a:latin typeface="Calibri" panose="020F0502020204030204" pitchFamily="34" charset="0"/>
                <a:cs typeface="Calibri" panose="020F0502020204030204" pitchFamily="34" charset="0"/>
              </a:rPr>
              <a:t>et</a:t>
            </a:r>
            <a:r>
              <a:rPr lang="fr-FR" sz="1400" spc="8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d’ajustement,</a:t>
            </a:r>
            <a:r>
              <a:rPr lang="fr-FR" sz="1400" spc="-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dont</a:t>
            </a:r>
            <a:r>
              <a:rPr lang="fr-FR" sz="1400" spc="-5"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les respon</a:t>
            </a:r>
            <a:r>
              <a:rPr lang="fr-FR" sz="1400" dirty="0">
                <a:solidFill>
                  <a:srgbClr val="223B58"/>
                </a:solidFill>
                <a:latin typeface="Calibri" panose="020F0502020204030204" pitchFamily="34" charset="0"/>
                <a:cs typeface="Calibri" panose="020F0502020204030204" pitchFamily="34" charset="0"/>
              </a:rPr>
              <a:t>sables</a:t>
            </a:r>
            <a:r>
              <a:rPr lang="fr-FR" sz="1400" spc="10"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s’efforcent</a:t>
            </a:r>
            <a:r>
              <a:rPr lang="fr-FR" sz="1400" spc="3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d’assurer</a:t>
            </a:r>
            <a:r>
              <a:rPr lang="fr-FR" sz="1400" spc="25" dirty="0">
                <a:solidFill>
                  <a:srgbClr val="223B58"/>
                </a:solidFill>
                <a:latin typeface="Calibri" panose="020F0502020204030204" pitchFamily="34" charset="0"/>
                <a:cs typeface="Calibri" panose="020F0502020204030204" pitchFamily="34" charset="0"/>
              </a:rPr>
              <a:t> </a:t>
            </a:r>
            <a:r>
              <a:rPr lang="fr-FR" sz="1400" spc="-45" dirty="0">
                <a:solidFill>
                  <a:srgbClr val="223B58"/>
                </a:solidFill>
                <a:latin typeface="Calibri" panose="020F0502020204030204" pitchFamily="34" charset="0"/>
                <a:cs typeface="Calibri" panose="020F0502020204030204" pitchFamily="34" charset="0"/>
              </a:rPr>
              <a:t>la</a:t>
            </a:r>
            <a:r>
              <a:rPr lang="fr-FR" sz="1400" spc="3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meilleure</a:t>
            </a:r>
            <a:r>
              <a:rPr lang="fr-FR" sz="1400" spc="25"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disponibilité</a:t>
            </a:r>
            <a:r>
              <a:rPr lang="fr-FR" sz="1400" spc="30" dirty="0">
                <a:solidFill>
                  <a:srgbClr val="223B58"/>
                </a:solidFill>
                <a:latin typeface="Calibri" panose="020F0502020204030204" pitchFamily="34" charset="0"/>
                <a:cs typeface="Calibri" panose="020F0502020204030204" pitchFamily="34" charset="0"/>
              </a:rPr>
              <a:t> </a:t>
            </a:r>
            <a:r>
              <a:rPr lang="fr-FR" sz="1400" spc="-114" dirty="0">
                <a:solidFill>
                  <a:srgbClr val="223B58"/>
                </a:solidFill>
                <a:latin typeface="Calibri" panose="020F0502020204030204" pitchFamily="34" charset="0"/>
                <a:cs typeface="Calibri" panose="020F0502020204030204" pitchFamily="34" charset="0"/>
              </a:rPr>
              <a:t>et</a:t>
            </a:r>
            <a:r>
              <a:rPr lang="fr-FR" sz="1400" spc="40"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d’améliorer </a:t>
            </a:r>
            <a:r>
              <a:rPr lang="fr-FR" sz="1400" dirty="0">
                <a:solidFill>
                  <a:srgbClr val="223B58"/>
                </a:solidFill>
                <a:latin typeface="Calibri" panose="020F0502020204030204" pitchFamily="34" charset="0"/>
                <a:cs typeface="Calibri" panose="020F0502020204030204" pitchFamily="34" charset="0"/>
              </a:rPr>
              <a:t>les </a:t>
            </a:r>
            <a:r>
              <a:rPr lang="fr-FR" sz="1400" spc="-10" dirty="0">
                <a:solidFill>
                  <a:srgbClr val="223B58"/>
                </a:solidFill>
                <a:latin typeface="Calibri" panose="020F0502020204030204" pitchFamily="34" charset="0"/>
                <a:cs typeface="Calibri" panose="020F0502020204030204" pitchFamily="34" charset="0"/>
              </a:rPr>
              <a:t>performances ;</a:t>
            </a:r>
            <a:endParaRPr lang="fr-FR" sz="1400" dirty="0">
              <a:solidFill>
                <a:srgbClr val="223B58"/>
              </a:solidFill>
              <a:latin typeface="Calibri" panose="020F0502020204030204" pitchFamily="34" charset="0"/>
              <a:cs typeface="Calibri" panose="020F0502020204030204" pitchFamily="34" charset="0"/>
            </a:endParaRPr>
          </a:p>
          <a:p>
            <a:pPr marL="177800" marR="52069" lvl="1" indent="-177800">
              <a:lnSpc>
                <a:spcPts val="1100"/>
              </a:lnSpc>
              <a:spcBef>
                <a:spcPts val="600"/>
              </a:spcBef>
              <a:buFont typeface="Arial" panose="020B0604020202020204" pitchFamily="34" charset="0"/>
              <a:buChar char="•"/>
            </a:pPr>
            <a:r>
              <a:rPr lang="fr-FR" sz="1400" spc="20" dirty="0">
                <a:solidFill>
                  <a:srgbClr val="223B58"/>
                </a:solidFill>
                <a:latin typeface="Calibri" panose="020F0502020204030204" pitchFamily="34" charset="0"/>
                <a:cs typeface="Calibri" panose="020F0502020204030204" pitchFamily="34" charset="0"/>
              </a:rPr>
              <a:t>les</a:t>
            </a:r>
            <a:r>
              <a:rPr lang="fr-FR" sz="1400" spc="16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possibilités</a:t>
            </a:r>
            <a:r>
              <a:rPr lang="fr-FR" sz="1400" spc="16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d’échange</a:t>
            </a:r>
            <a:r>
              <a:rPr lang="fr-FR" sz="1400" spc="165"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d’énergie</a:t>
            </a:r>
            <a:r>
              <a:rPr lang="fr-FR" sz="1400" spc="16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avec</a:t>
            </a:r>
            <a:r>
              <a:rPr lang="fr-FR" sz="1400" spc="16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les</a:t>
            </a:r>
            <a:r>
              <a:rPr lang="fr-FR" sz="1400" spc="16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autres</a:t>
            </a:r>
            <a:r>
              <a:rPr lang="fr-FR" sz="1400" spc="165" dirty="0">
                <a:solidFill>
                  <a:srgbClr val="223B58"/>
                </a:solidFill>
                <a:latin typeface="Calibri" panose="020F0502020204030204" pitchFamily="34" charset="0"/>
                <a:cs typeface="Calibri" panose="020F0502020204030204" pitchFamily="34" charset="0"/>
              </a:rPr>
              <a:t> </a:t>
            </a:r>
            <a:r>
              <a:rPr lang="fr-FR" sz="1400" spc="50" dirty="0">
                <a:solidFill>
                  <a:srgbClr val="223B58"/>
                </a:solidFill>
                <a:latin typeface="Calibri" panose="020F0502020204030204" pitchFamily="34" charset="0"/>
                <a:cs typeface="Calibri" panose="020F0502020204030204" pitchFamily="34" charset="0"/>
              </a:rPr>
              <a:t>réseaux</a:t>
            </a:r>
            <a:r>
              <a:rPr lang="fr-FR" sz="1400" spc="160" dirty="0">
                <a:solidFill>
                  <a:srgbClr val="223B58"/>
                </a:solidFill>
                <a:latin typeface="Calibri" panose="020F0502020204030204" pitchFamily="34" charset="0"/>
                <a:cs typeface="Calibri" panose="020F0502020204030204" pitchFamily="34" charset="0"/>
              </a:rPr>
              <a:t> </a:t>
            </a:r>
            <a:r>
              <a:rPr lang="fr-FR" sz="1400" spc="45" dirty="0">
                <a:solidFill>
                  <a:srgbClr val="223B58"/>
                </a:solidFill>
                <a:latin typeface="Calibri" panose="020F0502020204030204" pitchFamily="34" charset="0"/>
                <a:cs typeface="Calibri" panose="020F0502020204030204" pitchFamily="34" charset="0"/>
              </a:rPr>
              <a:t>du </a:t>
            </a:r>
            <a:r>
              <a:rPr lang="fr-FR" sz="1400" dirty="0">
                <a:solidFill>
                  <a:srgbClr val="223B58"/>
                </a:solidFill>
                <a:latin typeface="Calibri" panose="020F0502020204030204" pitchFamily="34" charset="0"/>
                <a:cs typeface="Calibri" panose="020F0502020204030204" pitchFamily="34" charset="0"/>
              </a:rPr>
              <a:t>système</a:t>
            </a:r>
            <a:r>
              <a:rPr lang="fr-FR" sz="1400" spc="65"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électrique</a:t>
            </a:r>
            <a:r>
              <a:rPr lang="fr-FR" sz="1400" spc="65"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régional ;</a:t>
            </a:r>
            <a:endParaRPr lang="fr-FR" sz="1400" dirty="0">
              <a:solidFill>
                <a:srgbClr val="223B58"/>
              </a:solidFill>
              <a:latin typeface="Calibri" panose="020F0502020204030204" pitchFamily="34" charset="0"/>
              <a:cs typeface="Calibri" panose="020F0502020204030204" pitchFamily="34" charset="0"/>
            </a:endParaRPr>
          </a:p>
          <a:p>
            <a:pPr marL="177800" marR="53340" lvl="1" indent="-177800">
              <a:lnSpc>
                <a:spcPts val="1100"/>
              </a:lnSpc>
              <a:spcBef>
                <a:spcPts val="600"/>
              </a:spcBef>
              <a:buFont typeface="Arial" panose="020B0604020202020204" pitchFamily="34" charset="0"/>
              <a:buChar char="•"/>
            </a:pPr>
            <a:r>
              <a:rPr lang="fr-FR" sz="1400" dirty="0">
                <a:solidFill>
                  <a:srgbClr val="223B58"/>
                </a:solidFill>
                <a:latin typeface="Calibri" panose="020F0502020204030204" pitchFamily="34" charset="0"/>
                <a:cs typeface="Calibri" panose="020F0502020204030204" pitchFamily="34" charset="0"/>
              </a:rPr>
              <a:t>les</a:t>
            </a:r>
            <a:r>
              <a:rPr lang="fr-FR" sz="1400" spc="100" dirty="0">
                <a:solidFill>
                  <a:srgbClr val="223B58"/>
                </a:solidFill>
                <a:latin typeface="Calibri" panose="020F0502020204030204" pitchFamily="34" charset="0"/>
                <a:cs typeface="Calibri" panose="020F0502020204030204" pitchFamily="34" charset="0"/>
              </a:rPr>
              <a:t> </a:t>
            </a:r>
            <a:r>
              <a:rPr lang="fr-FR" sz="1400" spc="75" dirty="0">
                <a:solidFill>
                  <a:srgbClr val="223B58"/>
                </a:solidFill>
                <a:latin typeface="Calibri" panose="020F0502020204030204" pitchFamily="34" charset="0"/>
                <a:cs typeface="Calibri" panose="020F0502020204030204" pitchFamily="34" charset="0"/>
              </a:rPr>
              <a:t>moyens</a:t>
            </a:r>
            <a:r>
              <a:rPr lang="fr-FR" sz="1400" spc="10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d’action</a:t>
            </a:r>
            <a:r>
              <a:rPr lang="fr-FR" sz="1400" spc="100" dirty="0">
                <a:solidFill>
                  <a:srgbClr val="223B58"/>
                </a:solidFill>
                <a:latin typeface="Calibri" panose="020F0502020204030204" pitchFamily="34" charset="0"/>
                <a:cs typeface="Calibri" panose="020F0502020204030204" pitchFamily="34" charset="0"/>
              </a:rPr>
              <a:t> </a:t>
            </a:r>
            <a:r>
              <a:rPr lang="fr-FR" sz="1400" spc="60" dirty="0">
                <a:solidFill>
                  <a:srgbClr val="223B58"/>
                </a:solidFill>
                <a:latin typeface="Calibri" panose="020F0502020204030204" pitchFamily="34" charset="0"/>
                <a:cs typeface="Calibri" panose="020F0502020204030204" pitchFamily="34" charset="0"/>
              </a:rPr>
              <a:t>sur</a:t>
            </a:r>
            <a:r>
              <a:rPr lang="fr-FR" sz="1400" spc="10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l’équilibre</a:t>
            </a:r>
            <a:r>
              <a:rPr lang="fr-FR" sz="1400" spc="10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offre-demande,</a:t>
            </a:r>
            <a:r>
              <a:rPr lang="fr-FR" sz="1400" spc="105" dirty="0">
                <a:solidFill>
                  <a:srgbClr val="223B58"/>
                </a:solidFill>
                <a:latin typeface="Calibri" panose="020F0502020204030204" pitchFamily="34" charset="0"/>
                <a:cs typeface="Calibri" panose="020F0502020204030204" pitchFamily="34" charset="0"/>
              </a:rPr>
              <a:t> </a:t>
            </a:r>
            <a:r>
              <a:rPr lang="fr-FR" sz="1400" spc="60" dirty="0">
                <a:solidFill>
                  <a:srgbClr val="223B58"/>
                </a:solidFill>
                <a:latin typeface="Calibri" panose="020F0502020204030204" pitchFamily="34" charset="0"/>
                <a:cs typeface="Calibri" panose="020F0502020204030204" pitchFamily="34" charset="0"/>
              </a:rPr>
              <a:t>dans</a:t>
            </a:r>
            <a:r>
              <a:rPr lang="fr-FR" sz="1400" spc="10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le</a:t>
            </a:r>
            <a:r>
              <a:rPr lang="fr-FR" sz="1400" spc="100"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cadre </a:t>
            </a:r>
            <a:r>
              <a:rPr lang="fr-FR" sz="1400" dirty="0">
                <a:solidFill>
                  <a:srgbClr val="223B58"/>
                </a:solidFill>
                <a:latin typeface="Calibri" panose="020F0502020204030204" pitchFamily="34" charset="0"/>
                <a:cs typeface="Calibri" panose="020F0502020204030204" pitchFamily="34" charset="0"/>
              </a:rPr>
              <a:t>de</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contrats</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souscrits</a:t>
            </a:r>
            <a:r>
              <a:rPr lang="fr-FR" sz="1400" spc="105"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par</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la</a:t>
            </a:r>
            <a:r>
              <a:rPr lang="fr-FR" sz="1400" spc="110"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clientèle,</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de</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règles</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de</a:t>
            </a:r>
            <a:r>
              <a:rPr lang="fr-FR" sz="1400" spc="110" dirty="0">
                <a:solidFill>
                  <a:srgbClr val="223B58"/>
                </a:solidFill>
                <a:latin typeface="Calibri" panose="020F0502020204030204" pitchFamily="34" charset="0"/>
                <a:cs typeface="Calibri" panose="020F0502020204030204" pitchFamily="34" charset="0"/>
              </a:rPr>
              <a:t> </a:t>
            </a:r>
            <a:r>
              <a:rPr lang="fr-FR" sz="1400" dirty="0">
                <a:solidFill>
                  <a:srgbClr val="223B58"/>
                </a:solidFill>
                <a:latin typeface="Calibri" panose="020F0502020204030204" pitchFamily="34" charset="0"/>
                <a:cs typeface="Calibri" panose="020F0502020204030204" pitchFamily="34" charset="0"/>
              </a:rPr>
              <a:t>conduite</a:t>
            </a:r>
            <a:r>
              <a:rPr lang="fr-FR" sz="1400" spc="110" dirty="0">
                <a:solidFill>
                  <a:srgbClr val="223B58"/>
                </a:solidFill>
                <a:latin typeface="Calibri" panose="020F0502020204030204" pitchFamily="34" charset="0"/>
                <a:cs typeface="Calibri" panose="020F0502020204030204" pitchFamily="34" charset="0"/>
              </a:rPr>
              <a:t> </a:t>
            </a:r>
            <a:r>
              <a:rPr lang="fr-FR" sz="1400" spc="65" dirty="0">
                <a:solidFill>
                  <a:srgbClr val="223B58"/>
                </a:solidFill>
                <a:latin typeface="Calibri" panose="020F0502020204030204" pitchFamily="34" charset="0"/>
                <a:cs typeface="Calibri" panose="020F0502020204030204" pitchFamily="34" charset="0"/>
              </a:rPr>
              <a:t>ou</a:t>
            </a:r>
            <a:r>
              <a:rPr lang="fr-FR" sz="1400" spc="110" dirty="0">
                <a:solidFill>
                  <a:srgbClr val="223B58"/>
                </a:solidFill>
                <a:latin typeface="Calibri" panose="020F0502020204030204" pitchFamily="34" charset="0"/>
                <a:cs typeface="Calibri" panose="020F0502020204030204" pitchFamily="34" charset="0"/>
              </a:rPr>
              <a:t> </a:t>
            </a:r>
            <a:r>
              <a:rPr lang="fr-FR" sz="1400" spc="-25" dirty="0">
                <a:solidFill>
                  <a:srgbClr val="223B58"/>
                </a:solidFill>
                <a:latin typeface="Calibri" panose="020F0502020204030204" pitchFamily="34" charset="0"/>
                <a:cs typeface="Calibri" panose="020F0502020204030204" pitchFamily="34" charset="0"/>
              </a:rPr>
              <a:t>de </a:t>
            </a:r>
            <a:r>
              <a:rPr lang="fr-FR" sz="1400" spc="10" dirty="0">
                <a:solidFill>
                  <a:srgbClr val="223B58"/>
                </a:solidFill>
                <a:latin typeface="Calibri" panose="020F0502020204030204" pitchFamily="34" charset="0"/>
                <a:cs typeface="Calibri" panose="020F0502020204030204" pitchFamily="34" charset="0"/>
              </a:rPr>
              <a:t>dispositifs</a:t>
            </a:r>
            <a:r>
              <a:rPr lang="fr-FR" sz="1400" spc="35" dirty="0">
                <a:solidFill>
                  <a:srgbClr val="223B58"/>
                </a:solidFill>
                <a:latin typeface="Calibri" panose="020F0502020204030204" pitchFamily="34" charset="0"/>
                <a:cs typeface="Calibri" panose="020F0502020204030204" pitchFamily="34" charset="0"/>
              </a:rPr>
              <a:t> </a:t>
            </a:r>
            <a:r>
              <a:rPr lang="fr-FR" sz="1400" spc="-10" dirty="0">
                <a:solidFill>
                  <a:srgbClr val="223B58"/>
                </a:solidFill>
                <a:latin typeface="Calibri" panose="020F0502020204030204" pitchFamily="34" charset="0"/>
                <a:cs typeface="Calibri" panose="020F0502020204030204" pitchFamily="34" charset="0"/>
              </a:rPr>
              <a:t>d’urgence ;</a:t>
            </a:r>
            <a:endParaRPr lang="fr-FR" sz="1400" dirty="0">
              <a:solidFill>
                <a:srgbClr val="223B58"/>
              </a:solidFill>
              <a:latin typeface="Calibri" panose="020F0502020204030204" pitchFamily="34" charset="0"/>
              <a:cs typeface="Calibri" panose="020F0502020204030204" pitchFamily="34" charset="0"/>
            </a:endParaRPr>
          </a:p>
          <a:p>
            <a:pPr marL="177800" lvl="1" indent="-177800">
              <a:lnSpc>
                <a:spcPct val="100000"/>
              </a:lnSpc>
              <a:spcBef>
                <a:spcPts val="600"/>
              </a:spcBef>
              <a:buFont typeface="Arial" panose="020B0604020202020204" pitchFamily="34" charset="0"/>
              <a:buChar char="•"/>
            </a:pPr>
            <a:r>
              <a:rPr lang="fr-FR" sz="1400" spc="20" dirty="0">
                <a:solidFill>
                  <a:srgbClr val="223B58"/>
                </a:solidFill>
                <a:latin typeface="Calibri" panose="020F0502020204030204" pitchFamily="34" charset="0"/>
                <a:cs typeface="Calibri" panose="020F0502020204030204" pitchFamily="34" charset="0"/>
              </a:rPr>
              <a:t>les</a:t>
            </a:r>
            <a:r>
              <a:rPr lang="fr-FR" sz="1400" spc="-4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services</a:t>
            </a:r>
            <a:r>
              <a:rPr lang="fr-FR" sz="1400" spc="-40" dirty="0">
                <a:solidFill>
                  <a:srgbClr val="223B58"/>
                </a:solidFill>
                <a:latin typeface="Calibri" panose="020F0502020204030204" pitchFamily="34" charset="0"/>
                <a:cs typeface="Calibri" panose="020F0502020204030204" pitchFamily="34" charset="0"/>
              </a:rPr>
              <a:t> </a:t>
            </a:r>
            <a:r>
              <a:rPr lang="fr-FR" sz="1400" spc="20" dirty="0">
                <a:solidFill>
                  <a:srgbClr val="223B58"/>
                </a:solidFill>
                <a:latin typeface="Calibri" panose="020F0502020204030204" pitchFamily="34" charset="0"/>
                <a:cs typeface="Calibri" panose="020F0502020204030204" pitchFamily="34" charset="0"/>
              </a:rPr>
              <a:t>système.</a:t>
            </a:r>
            <a:endParaRPr lang="fr-FR" sz="1400" dirty="0">
              <a:solidFill>
                <a:srgbClr val="223B58"/>
              </a:solidFill>
              <a:latin typeface="Calibri" panose="020F0502020204030204" pitchFamily="34" charset="0"/>
              <a:cs typeface="Calibri" panose="020F0502020204030204" pitchFamily="34" charset="0"/>
            </a:endParaRPr>
          </a:p>
        </p:txBody>
      </p:sp>
      <p:sp>
        <p:nvSpPr>
          <p:cNvPr id="3" name="Rectangle 2"/>
          <p:cNvSpPr/>
          <p:nvPr/>
        </p:nvSpPr>
        <p:spPr>
          <a:xfrm>
            <a:off x="5328592" y="1470383"/>
            <a:ext cx="3707904" cy="1409453"/>
          </a:xfrm>
          <a:prstGeom prst="rect">
            <a:avLst/>
          </a:prstGeom>
          <a:solidFill>
            <a:srgbClr val="DBE6ED"/>
          </a:solidFill>
        </p:spPr>
        <p:txBody>
          <a:bodyPr wrap="square" anchor="ctr" anchorCtr="0">
            <a:noAutofit/>
          </a:bodyPr>
          <a:lstStyle/>
          <a:p>
            <a:pPr marR="53975" algn="just">
              <a:lnSpc>
                <a:spcPts val="1100"/>
              </a:lnSpc>
              <a:spcBef>
                <a:spcPts val="0"/>
              </a:spcBef>
              <a:buSzPct val="50000"/>
            </a:pPr>
            <a:r>
              <a:rPr lang="fr-FR" sz="1400" b="1" spc="10" dirty="0">
                <a:solidFill>
                  <a:srgbClr val="223B58"/>
                </a:solidFill>
                <a:latin typeface="Calibri" panose="020F0502020204030204" pitchFamily="34" charset="0"/>
                <a:cs typeface="Calibri" panose="020F0502020204030204" pitchFamily="34" charset="0"/>
              </a:rPr>
              <a:t>Maîtrise de l'évolution et des réactions du système électrique face aux différents aléas </a:t>
            </a:r>
            <a:r>
              <a:rPr lang="fr-FR" sz="1400" spc="10" dirty="0">
                <a:solidFill>
                  <a:srgbClr val="223B58"/>
                </a:solidFill>
                <a:latin typeface="Calibri" panose="020F0502020204030204" pitchFamily="34" charset="0"/>
                <a:cs typeface="Calibri" panose="020F0502020204030204" pitchFamily="34" charset="0"/>
              </a:rPr>
              <a:t>dont il est l'objet (court-circuit, évolution imprévue de la consommation, indisponibilités fortuites d’ouvrages de production ou de transport, …), en réduisant autant que possible le risque d'incidents pouvant conduire à une coupure de l'alimentation électrique généralisée à l'ensemble du pays ou à de vastes zones. </a:t>
            </a:r>
          </a:p>
        </p:txBody>
      </p:sp>
      <p:sp>
        <p:nvSpPr>
          <p:cNvPr id="46" name="Rectangle 45"/>
          <p:cNvSpPr/>
          <p:nvPr/>
        </p:nvSpPr>
        <p:spPr>
          <a:xfrm>
            <a:off x="4860032" y="4365105"/>
            <a:ext cx="4176464" cy="576063"/>
          </a:xfrm>
          <a:prstGeom prst="rect">
            <a:avLst/>
          </a:prstGeom>
          <a:solidFill>
            <a:srgbClr val="DBE6ED"/>
          </a:solidFill>
        </p:spPr>
        <p:txBody>
          <a:bodyPr wrap="square" anchor="ctr" anchorCtr="0">
            <a:noAutofit/>
          </a:bodyPr>
          <a:lstStyle/>
          <a:p>
            <a:pPr marR="53975" algn="just">
              <a:lnSpc>
                <a:spcPts val="1100"/>
              </a:lnSpc>
              <a:spcBef>
                <a:spcPts val="0"/>
              </a:spcBef>
              <a:buSzPct val="50000"/>
            </a:pPr>
            <a:r>
              <a:rPr lang="fr-FR" sz="1400" b="1" spc="10" dirty="0">
                <a:solidFill>
                  <a:srgbClr val="223B58"/>
                </a:solidFill>
                <a:latin typeface="Calibri" panose="020F0502020204030204" pitchFamily="34" charset="0"/>
                <a:cs typeface="Calibri" panose="020F0502020204030204" pitchFamily="34" charset="0"/>
              </a:rPr>
              <a:t>Les engagements contractuels pris auprès des clients</a:t>
            </a:r>
            <a:r>
              <a:rPr lang="fr-FR" sz="1400" spc="10" dirty="0">
                <a:solidFill>
                  <a:srgbClr val="223B58"/>
                </a:solidFill>
                <a:latin typeface="Calibri" panose="020F0502020204030204" pitchFamily="34" charset="0"/>
                <a:cs typeface="Calibri" panose="020F0502020204030204" pitchFamily="34" charset="0"/>
              </a:rPr>
              <a:t>, notamment en matière de qualité de fourniture</a:t>
            </a:r>
          </a:p>
        </p:txBody>
      </p:sp>
    </p:spTree>
    <p:extLst>
      <p:ext uri="{BB962C8B-B14F-4D97-AF65-F5344CB8AC3E}">
        <p14:creationId xmlns:p14="http://schemas.microsoft.com/office/powerpoint/2010/main" val="2577208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1E595A4C-9E8C-8ACB-4A1E-66170D068B01}"/>
              </a:ext>
            </a:extLst>
          </p:cNvPr>
          <p:cNvSpPr txBox="1"/>
          <p:nvPr/>
        </p:nvSpPr>
        <p:spPr>
          <a:xfrm>
            <a:off x="899592" y="908720"/>
            <a:ext cx="8136904" cy="369332"/>
          </a:xfrm>
          <a:prstGeom prst="rect">
            <a:avLst/>
          </a:prstGeom>
          <a:noFill/>
        </p:spPr>
        <p:txBody>
          <a:bodyPr wrap="square" rtlCol="0">
            <a:spAutoFit/>
          </a:bodyPr>
          <a:lstStyle/>
          <a:p>
            <a:pPr algn="ctr">
              <a:spcBef>
                <a:spcPts val="2400"/>
              </a:spcBef>
            </a:pPr>
            <a:r>
              <a:rPr lang="fr-FR" b="1" kern="0" dirty="0">
                <a:solidFill>
                  <a:srgbClr val="223B58"/>
                </a:solidFill>
                <a:latin typeface="Arial" panose="020B0604020202020204" pitchFamily="34" charset="0"/>
                <a:cs typeface="Arial" panose="020B0604020202020204" pitchFamily="34" charset="0"/>
              </a:rPr>
              <a:t>La Sûreté de Fonctionnement des Réseaux Interconnectés</a:t>
            </a:r>
          </a:p>
        </p:txBody>
      </p:sp>
      <p:sp>
        <p:nvSpPr>
          <p:cNvPr id="35" name="object 242"/>
          <p:cNvSpPr txBox="1"/>
          <p:nvPr/>
        </p:nvSpPr>
        <p:spPr>
          <a:xfrm>
            <a:off x="827584" y="1484784"/>
            <a:ext cx="2853273" cy="617195"/>
          </a:xfrm>
          <a:prstGeom prst="rect">
            <a:avLst/>
          </a:prstGeom>
          <a:solidFill>
            <a:srgbClr val="00B0F0"/>
          </a:solidFill>
          <a:ln>
            <a:solidFill>
              <a:srgbClr val="00B0F0"/>
            </a:solidFill>
          </a:ln>
        </p:spPr>
        <p:txBody>
          <a:bodyPr vert="horz" wrap="square" lIns="0" tIns="58419" rIns="0" bIns="0" rtlCol="0" anchor="ctr" anchorCtr="0">
            <a:noAutofit/>
          </a:bodyPr>
          <a:lstStyle>
            <a:defPPr>
              <a:defRPr lang="en-GB"/>
            </a:defPPr>
            <a:lvl1pPr algn="ctr">
              <a:lnSpc>
                <a:spcPct val="100000"/>
              </a:lnSpc>
              <a:spcBef>
                <a:spcPts val="459"/>
              </a:spcBef>
              <a:defRPr sz="1400" b="1" spc="-10">
                <a:solidFill>
                  <a:schemeClr val="bg1"/>
                </a:solidFill>
                <a:latin typeface="Trebuchet MS"/>
                <a:cs typeface="Trebuchet MS"/>
              </a:defRPr>
            </a:lvl1pPr>
          </a:lstStyle>
          <a:p>
            <a:r>
              <a:rPr lang="fr-FR" dirty="0">
                <a:latin typeface="Arial" panose="020B0604020202020204" pitchFamily="34" charset="0"/>
                <a:cs typeface="Arial" panose="020B0604020202020204" pitchFamily="34" charset="0"/>
              </a:rPr>
              <a:t>Garantir la  SÛRETÉ de Fonctionnement</a:t>
            </a:r>
          </a:p>
        </p:txBody>
      </p:sp>
      <p:sp>
        <p:nvSpPr>
          <p:cNvPr id="39" name="object 246"/>
          <p:cNvSpPr txBox="1"/>
          <p:nvPr/>
        </p:nvSpPr>
        <p:spPr>
          <a:xfrm>
            <a:off x="827584" y="2348880"/>
            <a:ext cx="2853273" cy="900490"/>
          </a:xfrm>
          <a:prstGeom prst="rect">
            <a:avLst/>
          </a:prstGeom>
          <a:solidFill>
            <a:srgbClr val="00B0F0"/>
          </a:solidFill>
          <a:ln>
            <a:solidFill>
              <a:srgbClr val="00B0F0"/>
            </a:solidFill>
          </a:ln>
        </p:spPr>
        <p:txBody>
          <a:bodyPr vert="horz" wrap="square" lIns="0" tIns="53975" rIns="0" bIns="0" rtlCol="0" anchor="ctr" anchorCtr="0">
            <a:noAutofit/>
          </a:bodyPr>
          <a:lstStyle/>
          <a:p>
            <a:pPr algn="ctr">
              <a:lnSpc>
                <a:spcPct val="114000"/>
              </a:lnSpc>
              <a:spcBef>
                <a:spcPts val="0"/>
              </a:spcBef>
            </a:pPr>
            <a:r>
              <a:rPr lang="fr-FR" sz="1400" b="1" spc="-10" dirty="0">
                <a:solidFill>
                  <a:schemeClr val="bg1"/>
                </a:solidFill>
                <a:latin typeface="Arial" panose="020B0604020202020204" pitchFamily="34" charset="0"/>
                <a:cs typeface="Arial" panose="020B0604020202020204" pitchFamily="34" charset="0"/>
              </a:rPr>
              <a:t>Assurer</a:t>
            </a:r>
          </a:p>
          <a:p>
            <a:pPr algn="ctr">
              <a:lnSpc>
                <a:spcPct val="114000"/>
              </a:lnSpc>
              <a:spcBef>
                <a:spcPts val="0"/>
              </a:spcBef>
            </a:pPr>
            <a:r>
              <a:rPr lang="fr-FR" sz="1400" b="1" spc="-10" dirty="0">
                <a:solidFill>
                  <a:schemeClr val="bg1"/>
                </a:solidFill>
                <a:latin typeface="Arial" panose="020B0604020202020204" pitchFamily="34" charset="0"/>
                <a:cs typeface="Arial" panose="020B0604020202020204" pitchFamily="34" charset="0"/>
              </a:rPr>
              <a:t>le fonctionnement normal du Système</a:t>
            </a:r>
          </a:p>
        </p:txBody>
      </p:sp>
      <p:cxnSp>
        <p:nvCxnSpPr>
          <p:cNvPr id="5" name="Connecteur droit avec flèche 4"/>
          <p:cNvCxnSpPr>
            <a:stCxn id="35" idx="2"/>
            <a:endCxn id="39" idx="0"/>
          </p:cNvCxnSpPr>
          <p:nvPr/>
        </p:nvCxnSpPr>
        <p:spPr>
          <a:xfrm>
            <a:off x="2254221" y="2101979"/>
            <a:ext cx="0" cy="246901"/>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4" name="object 246"/>
          <p:cNvSpPr txBox="1"/>
          <p:nvPr/>
        </p:nvSpPr>
        <p:spPr>
          <a:xfrm>
            <a:off x="827584" y="3573016"/>
            <a:ext cx="2853273" cy="900490"/>
          </a:xfrm>
          <a:prstGeom prst="rect">
            <a:avLst/>
          </a:prstGeom>
          <a:solidFill>
            <a:srgbClr val="00B0F0"/>
          </a:solidFill>
          <a:ln>
            <a:solidFill>
              <a:srgbClr val="00B0F0"/>
            </a:solidFill>
          </a:ln>
        </p:spPr>
        <p:txBody>
          <a:bodyPr vert="horz" wrap="square" lIns="0" tIns="53975" rIns="0" bIns="0" rtlCol="0" anchor="ctr" anchorCtr="0">
            <a:noAutofit/>
          </a:bodyPr>
          <a:lstStyle/>
          <a:p>
            <a:pPr algn="ctr">
              <a:lnSpc>
                <a:spcPct val="114000"/>
              </a:lnSpc>
              <a:spcBef>
                <a:spcPts val="0"/>
              </a:spcBef>
            </a:pPr>
            <a:r>
              <a:rPr lang="fr-FR" sz="1400" b="1" spc="-10" dirty="0">
                <a:solidFill>
                  <a:schemeClr val="bg1"/>
                </a:solidFill>
                <a:latin typeface="Arial" panose="020B0604020202020204" pitchFamily="34" charset="0"/>
                <a:cs typeface="Arial" panose="020B0604020202020204" pitchFamily="34" charset="0"/>
              </a:rPr>
              <a:t>Limiter le nombre d’incidents et éviter les grands incidents</a:t>
            </a:r>
          </a:p>
        </p:txBody>
      </p:sp>
      <p:cxnSp>
        <p:nvCxnSpPr>
          <p:cNvPr id="26" name="Connecteur droit avec flèche 25"/>
          <p:cNvCxnSpPr>
            <a:stCxn id="39" idx="2"/>
            <a:endCxn id="24" idx="0"/>
          </p:cNvCxnSpPr>
          <p:nvPr/>
        </p:nvCxnSpPr>
        <p:spPr>
          <a:xfrm>
            <a:off x="2254221" y="3249370"/>
            <a:ext cx="0" cy="323646"/>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8" name="object 246"/>
          <p:cNvSpPr txBox="1"/>
          <p:nvPr/>
        </p:nvSpPr>
        <p:spPr>
          <a:xfrm>
            <a:off x="827584" y="4832766"/>
            <a:ext cx="2853273" cy="900490"/>
          </a:xfrm>
          <a:prstGeom prst="rect">
            <a:avLst/>
          </a:prstGeom>
          <a:solidFill>
            <a:srgbClr val="00B0F0"/>
          </a:solidFill>
          <a:ln>
            <a:solidFill>
              <a:srgbClr val="00B0F0"/>
            </a:solidFill>
          </a:ln>
        </p:spPr>
        <p:txBody>
          <a:bodyPr vert="horz" wrap="square" lIns="0" tIns="53975" rIns="0" bIns="0" rtlCol="0" anchor="ctr" anchorCtr="0">
            <a:noAutofit/>
          </a:bodyPr>
          <a:lstStyle/>
          <a:p>
            <a:pPr marR="12310" algn="ctr"/>
            <a:r>
              <a:rPr lang="fr-FR" sz="1400" b="1" dirty="0">
                <a:solidFill>
                  <a:srgbClr val="FFFFFF"/>
                </a:solidFill>
                <a:latin typeface="Arial" panose="020B0604020202020204" pitchFamily="34" charset="0"/>
                <a:cs typeface="Arial" panose="020B0604020202020204" pitchFamily="34" charset="0"/>
              </a:rPr>
              <a:t>Limiter les conséquences des grands incidents</a:t>
            </a:r>
            <a:endParaRPr lang="fr-FR" sz="1400" dirty="0">
              <a:solidFill>
                <a:srgbClr val="FFFFFF"/>
              </a:solidFill>
              <a:latin typeface="Arial" panose="020B0604020202020204" pitchFamily="34" charset="0"/>
              <a:cs typeface="Arial" panose="020B0604020202020204" pitchFamily="34" charset="0"/>
            </a:endParaRPr>
          </a:p>
        </p:txBody>
      </p:sp>
      <p:cxnSp>
        <p:nvCxnSpPr>
          <p:cNvPr id="30" name="Connecteur droit avec flèche 29"/>
          <p:cNvCxnSpPr>
            <a:stCxn id="24" idx="2"/>
            <a:endCxn id="28" idx="0"/>
          </p:cNvCxnSpPr>
          <p:nvPr/>
        </p:nvCxnSpPr>
        <p:spPr>
          <a:xfrm>
            <a:off x="2254221" y="4473506"/>
            <a:ext cx="0" cy="359260"/>
          </a:xfrm>
          <a:prstGeom prst="straightConnector1">
            <a:avLst/>
          </a:prstGeom>
          <a:ln w="317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923928" y="1484784"/>
            <a:ext cx="5040560" cy="738664"/>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Au cœur des responsabilités confiées à RTE, le GRT français, par la loi n° 2000-108 du 10 février 2000 relative à la modernisation et au développement du service public de l’électricité.</a:t>
            </a:r>
          </a:p>
        </p:txBody>
      </p:sp>
      <p:sp>
        <p:nvSpPr>
          <p:cNvPr id="32" name="ZoneTexte 31"/>
          <p:cNvSpPr txBox="1"/>
          <p:nvPr/>
        </p:nvSpPr>
        <p:spPr>
          <a:xfrm>
            <a:off x="3851920" y="3483585"/>
            <a:ext cx="5292080" cy="1169551"/>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Une dégradation de la sûreté du système électrique qui se traduirait par une augmentation de la fréquence des incidents et, le cas échéant, par la survenue d'un incident généralisé à une grande partie ou à la totalité du réseau régional, serait un échec dans l'exercice de la mission de service public de l'électricité allouée au GRTs.</a:t>
            </a:r>
          </a:p>
        </p:txBody>
      </p:sp>
      <p:sp>
        <p:nvSpPr>
          <p:cNvPr id="33" name="ZoneTexte 32"/>
          <p:cNvSpPr txBox="1"/>
          <p:nvPr/>
        </p:nvSpPr>
        <p:spPr>
          <a:xfrm>
            <a:off x="3851920" y="4710043"/>
            <a:ext cx="5112568" cy="1815882"/>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Il en résulterait :</a:t>
            </a:r>
          </a:p>
          <a:p>
            <a:pPr marL="177800" indent="-177800">
              <a:buFont typeface="Arial" panose="020B0604020202020204" pitchFamily="34" charset="0"/>
              <a:buChar char="•"/>
            </a:pPr>
            <a:r>
              <a:rPr lang="fr-FR" sz="1400" dirty="0">
                <a:latin typeface="Calibri" panose="020F0502020204030204" pitchFamily="34" charset="0"/>
                <a:cs typeface="Calibri" panose="020F0502020204030204" pitchFamily="34" charset="0"/>
              </a:rPr>
              <a:t>la perte de confiance du public risquant d’entraîner un affaiblissement de la nouvelle organisation du secteur électrique, ainsi qu’un abandon de l’électricité au profit des autres énergies concurrentielles ;</a:t>
            </a:r>
          </a:p>
          <a:p>
            <a:pPr marL="192088" indent="-192088">
              <a:buFont typeface="Arial" panose="020B0604020202020204" pitchFamily="34" charset="0"/>
              <a:buChar char="•"/>
            </a:pPr>
            <a:r>
              <a:rPr lang="fr-FR" sz="1400" dirty="0">
                <a:latin typeface="Calibri" panose="020F0502020204030204" pitchFamily="34" charset="0"/>
                <a:cs typeface="Calibri" panose="020F0502020204030204" pitchFamily="34" charset="0"/>
              </a:rPr>
              <a:t>la perte de confiance des partenaires étrangers, susceptible de remettre en cause la gestion des interconnexions ;</a:t>
            </a:r>
          </a:p>
          <a:p>
            <a:pPr marL="192088" indent="-192088">
              <a:buFont typeface="Arial" panose="020B0604020202020204" pitchFamily="34" charset="0"/>
              <a:buChar char="•"/>
            </a:pPr>
            <a:r>
              <a:rPr lang="fr-FR" sz="1400" dirty="0">
                <a:latin typeface="Calibri" panose="020F0502020204030204" pitchFamily="34" charset="0"/>
                <a:cs typeface="Calibri" panose="020F0502020204030204" pitchFamily="34" charset="0"/>
              </a:rPr>
              <a:t>la remise en cause des professions.</a:t>
            </a:r>
          </a:p>
        </p:txBody>
      </p:sp>
      <p:sp>
        <p:nvSpPr>
          <p:cNvPr id="18" name="Rectangle à coins arrondis 17"/>
          <p:cNvSpPr/>
          <p:nvPr/>
        </p:nvSpPr>
        <p:spPr>
          <a:xfrm>
            <a:off x="3923928" y="2529290"/>
            <a:ext cx="3001856" cy="720080"/>
          </a:xfrm>
          <a:prstGeom prst="wedgeRoundRectCallout">
            <a:avLst>
              <a:gd name="adj1" fmla="val -74637"/>
              <a:gd name="adj2" fmla="val -122159"/>
              <a:gd name="adj3" fmla="val 16667"/>
            </a:avLst>
          </a:prstGeom>
          <a:solidFill>
            <a:srgbClr val="223B58"/>
          </a:solidFill>
          <a:ln>
            <a:solidFill>
              <a:srgbClr val="1D48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fr-FR" sz="1600" dirty="0">
                <a:solidFill>
                  <a:schemeClr val="bg1"/>
                </a:solidFill>
                <a:latin typeface="Calibri" panose="020F0502020204030204" pitchFamily="34" charset="0"/>
                <a:cs typeface="Calibri" panose="020F0502020204030204" pitchFamily="34" charset="0"/>
              </a:rPr>
              <a:t>Un enjeu déterminant pour tous les acteurs du système électrique</a:t>
            </a:r>
          </a:p>
        </p:txBody>
      </p:sp>
    </p:spTree>
    <p:extLst>
      <p:ext uri="{BB962C8B-B14F-4D97-AF65-F5344CB8AC3E}">
        <p14:creationId xmlns:p14="http://schemas.microsoft.com/office/powerpoint/2010/main" val="15166572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ID" val="AgendaTitle"/>
</p:tagLst>
</file>

<file path=ppt/tags/tag3.xml><?xml version="1.0" encoding="utf-8"?>
<p:tagLst xmlns:a="http://schemas.openxmlformats.org/drawingml/2006/main" xmlns:r="http://schemas.openxmlformats.org/officeDocument/2006/relationships" xmlns:p="http://schemas.openxmlformats.org/presentationml/2006/main">
  <p:tag name="ID" val="AgendaTitle"/>
</p:tagLst>
</file>

<file path=ppt/tags/tag4.xml><?xml version="1.0" encoding="utf-8"?>
<p:tagLst xmlns:a="http://schemas.openxmlformats.org/drawingml/2006/main" xmlns:r="http://schemas.openxmlformats.org/officeDocument/2006/relationships" xmlns:p="http://schemas.openxmlformats.org/presentationml/2006/main">
  <p:tag name="ID" val="AgendaTitle"/>
</p:tagLst>
</file>

<file path=ppt/tags/tag5.xml><?xml version="1.0" encoding="utf-8"?>
<p:tagLst xmlns:a="http://schemas.openxmlformats.org/drawingml/2006/main" xmlns:r="http://schemas.openxmlformats.org/officeDocument/2006/relationships" xmlns:p="http://schemas.openxmlformats.org/presentationml/2006/main">
  <p:tag name="ID" val="AgendaTitle"/>
</p:tagLst>
</file>

<file path=ppt/tags/tag6.xml><?xml version="1.0" encoding="utf-8"?>
<p:tagLst xmlns:a="http://schemas.openxmlformats.org/drawingml/2006/main" xmlns:r="http://schemas.openxmlformats.org/officeDocument/2006/relationships" xmlns:p="http://schemas.openxmlformats.org/presentationml/2006/main">
  <p:tag name="ID" val="AgendaTitle"/>
</p:tagLst>
</file>

<file path=ppt/theme/theme1.xml><?xml version="1.0" encoding="utf-8"?>
<a:theme xmlns:a="http://schemas.openxmlformats.org/drawingml/2006/main" name="Atlas">
  <a:themeElements>
    <a:clrScheme name="Custom 5">
      <a:dk1>
        <a:srgbClr val="000000"/>
      </a:dk1>
      <a:lt1>
        <a:srgbClr val="FFFFFF"/>
      </a:lt1>
      <a:dk2>
        <a:srgbClr val="FFFFFF"/>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63C6B9B8C285A478C75608607CABF16" ma:contentTypeVersion="37" ma:contentTypeDescription="Create a new document." ma:contentTypeScope="" ma:versionID="76cab3f2fcc4cb436e72e80f5fe4b759">
  <xsd:schema xmlns:xsd="http://www.w3.org/2001/XMLSchema" xmlns:xs="http://www.w3.org/2001/XMLSchema" xmlns:p="http://schemas.microsoft.com/office/2006/metadata/properties" xmlns:ns2="http://schemas.microsoft.com/sharepoint/v3/fields" xmlns:ns3="6802720d-6d64-4fbf-b995-dda0c0bedaf3" xmlns:ns4="4cdf3c60-931d-407c-9f07-4072e7550572" targetNamespace="http://schemas.microsoft.com/office/2006/metadata/properties" ma:root="true" ma:fieldsID="0e22b9bd2c1e7851602ef84c384bcc10" ns2:_="" ns3:_="" ns4:_="">
    <xsd:import namespace="http://schemas.microsoft.com/sharepoint/v3/fields"/>
    <xsd:import namespace="6802720d-6d64-4fbf-b995-dda0c0bedaf3"/>
    <xsd:import namespace="4cdf3c60-931d-407c-9f07-4072e7550572"/>
    <xsd:element name="properties">
      <xsd:complexType>
        <xsd:sequence>
          <xsd:element name="documentManagement">
            <xsd:complexType>
              <xsd:all>
                <xsd:element ref="ns2:_DCDateModifie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TaxCatchAll" minOccurs="0"/>
                <xsd:element ref="ns3:fc2635b800c74fbb852daf4dbe4ebe1a" minOccurs="0"/>
                <xsd:element ref="ns4:SharedWithUsers" minOccurs="0"/>
                <xsd:element ref="ns4:SharedWithDetails" minOccurs="0"/>
                <xsd:element ref="ns3:Dateethe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DCDateModified" ma:index="2" nillable="true" ma:displayName="Date Modified" ma:description="The date on which this resource was last modified" ma:format="DateTime" ma:internalName="_DCDateModified">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802720d-6d64-4fbf-b995-dda0c0bedaf3"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internalName="MediaServiceKeyPoints" ma:readOnly="true">
      <xsd:simpleType>
        <xsd:restriction base="dms:Note">
          <xsd:maxLength value="255"/>
        </xsd:restriction>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fc2635b800c74fbb852daf4dbe4ebe1a" ma:index="18" nillable="true" ma:taxonomy="true" ma:internalName="fc2635b800c74fbb852daf4dbe4ebe1a" ma:taxonomyFieldName="Key_x0020_words" ma:displayName="Key words" ma:default="" ma:fieldId="{fc2635b8-00c7-4fbb-852d-af4dbe4ebe1a}" ma:taxonomyMulti="true" ma:sspId="ce207be7-fb2c-4f25-b21b-ed1f2a5b3bf2" ma:termSetId="eaf5aa9c-f338-49c7-9f53-ab0257945be2" ma:anchorId="00000000-0000-0000-0000-000000000000" ma:open="false" ma:isKeyword="false">
      <xsd:complexType>
        <xsd:sequence>
          <xsd:element ref="pc:Terms" minOccurs="0" maxOccurs="1"/>
        </xsd:sequence>
      </xsd:complexType>
    </xsd:element>
    <xsd:element name="Dateetheure" ma:index="24" nillable="true" ma:displayName="Date et heure" ma:format="DateOnly" ma:internalName="Dateetheur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cdf3c60-931d-407c-9f07-4072e755057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886aaac-2f70-4b35-99c7-8d1d38dcfbb7}" ma:internalName="TaxCatchAll" ma:showField="CatchAllData" ma:web="4cdf3c60-931d-407c-9f07-4072e7550572">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ateetheure xmlns="6802720d-6d64-4fbf-b995-dda0c0bedaf3" xsi:nil="true"/>
    <_DCDateModified xmlns="http://schemas.microsoft.com/sharepoint/v3/fields" xsi:nil="true"/>
    <TaxCatchAll xmlns="4cdf3c60-931d-407c-9f07-4072e7550572"/>
    <fc2635b800c74fbb852daf4dbe4ebe1a xmlns="6802720d-6d64-4fbf-b995-dda0c0bedaf3">
      <Terms xmlns="http://schemas.microsoft.com/office/infopath/2007/PartnerControls"/>
    </fc2635b800c74fbb852daf4dbe4ebe1a>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8BCBAF-846B-4204-828E-1A4658ACC6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6802720d-6d64-4fbf-b995-dda0c0bedaf3"/>
    <ds:schemaRef ds:uri="4cdf3c60-931d-407c-9f07-4072e75505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47FD2F-6ED1-4F60-93F8-4F725B04F00B}">
  <ds:schemaRefs>
    <ds:schemaRef ds:uri="http://schemas.microsoft.com/office/infopath/2007/PartnerControls"/>
    <ds:schemaRef ds:uri="http://purl.org/dc/dcmitype/"/>
    <ds:schemaRef ds:uri="http://schemas.microsoft.com/sharepoint/v3/fields"/>
    <ds:schemaRef ds:uri="http://purl.org/dc/elements/1.1/"/>
    <ds:schemaRef ds:uri="http://www.w3.org/XML/1998/namespace"/>
    <ds:schemaRef ds:uri="http://schemas.microsoft.com/office/2006/documentManagement/types"/>
    <ds:schemaRef ds:uri="http://schemas.openxmlformats.org/package/2006/metadata/core-properties"/>
    <ds:schemaRef ds:uri="http://purl.org/dc/terms/"/>
    <ds:schemaRef ds:uri="4cdf3c60-931d-407c-9f07-4072e7550572"/>
    <ds:schemaRef ds:uri="6802720d-6d64-4fbf-b995-dda0c0bedaf3"/>
    <ds:schemaRef ds:uri="http://schemas.microsoft.com/office/2006/metadata/properties"/>
  </ds:schemaRefs>
</ds:datastoreItem>
</file>

<file path=customXml/itemProps3.xml><?xml version="1.0" encoding="utf-8"?>
<ds:datastoreItem xmlns:ds="http://schemas.openxmlformats.org/officeDocument/2006/customXml" ds:itemID="{BC8E50D2-5A43-498E-A441-F7A4605488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2114</TotalTime>
  <Words>3397</Words>
  <Application>Microsoft Office PowerPoint</Application>
  <PresentationFormat>Affichage à l'écran (4:3)</PresentationFormat>
  <Paragraphs>285</Paragraphs>
  <Slides>29</Slides>
  <Notes>6</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29</vt:i4>
      </vt:variant>
    </vt:vector>
  </HeadingPairs>
  <TitlesOfParts>
    <vt:vector size="38" baseType="lpstr">
      <vt:lpstr>Arial</vt:lpstr>
      <vt:lpstr>Calibri</vt:lpstr>
      <vt:lpstr>Calibri Light</vt:lpstr>
      <vt:lpstr>Courier New</vt:lpstr>
      <vt:lpstr>Rockwell</vt:lpstr>
      <vt:lpstr>Tahoma</vt:lpstr>
      <vt:lpstr>Trebuchet MS</vt:lpstr>
      <vt:lpstr>Wingdings</vt:lpstr>
      <vt:lpstr>Atlas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Kick-start of GTAF project 15/01/2020</dc:title>
  <dc:creator>Marchal, Justine</dc:creator>
  <cp:lastModifiedBy>Teani Anne-Lise</cp:lastModifiedBy>
  <cp:revision>622</cp:revision>
  <dcterms:created xsi:type="dcterms:W3CDTF">2023-02-16T10:23:45Z</dcterms:created>
  <dcterms:modified xsi:type="dcterms:W3CDTF">2023-11-21T16:40:51Z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0x010100B63C6B9B8C285A478C75608607CABF16</vt:lpwstr>
  </property>
  <property fmtid="{D5CDD505-2E9C-101B-9397-08002B2CF9AE}" pid="3" name="Key words">
    <vt:lpwstr/>
  </property>
</Properties>
</file>