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5"/>
  </p:notesMasterIdLst>
  <p:handoutMasterIdLst>
    <p:handoutMasterId r:id="rId16"/>
  </p:handoutMasterIdLst>
  <p:sldIdLst>
    <p:sldId id="256" r:id="rId2"/>
    <p:sldId id="315" r:id="rId3"/>
    <p:sldId id="317" r:id="rId4"/>
    <p:sldId id="316" r:id="rId5"/>
    <p:sldId id="319" r:id="rId6"/>
    <p:sldId id="318" r:id="rId7"/>
    <p:sldId id="326" r:id="rId8"/>
    <p:sldId id="328" r:id="rId9"/>
    <p:sldId id="323" r:id="rId10"/>
    <p:sldId id="322" r:id="rId11"/>
    <p:sldId id="291" r:id="rId12"/>
    <p:sldId id="329" r:id="rId13"/>
    <p:sldId id="327" r:id="rId14"/>
  </p:sldIdLst>
  <p:sldSz cx="12192000" cy="6858000"/>
  <p:notesSz cx="7315200" cy="96012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199" autoAdjust="0"/>
    <p:restoredTop sz="94575" autoAdjust="0"/>
  </p:normalViewPr>
  <p:slideViewPr>
    <p:cSldViewPr>
      <p:cViewPr varScale="1">
        <p:scale>
          <a:sx n="111" d="100"/>
          <a:sy n="111" d="100"/>
        </p:scale>
        <p:origin x="180" y="78"/>
      </p:cViewPr>
      <p:guideLst>
        <p:guide orient="horz" pos="2160"/>
        <p:guide pos="3840"/>
      </p:guideLst>
    </p:cSldViewPr>
  </p:slideViewPr>
  <p:outlineViewPr>
    <p:cViewPr>
      <p:scale>
        <a:sx n="33" d="100"/>
        <a:sy n="33" d="100"/>
      </p:scale>
      <p:origin x="258" y="293364"/>
    </p:cViewPr>
  </p:outlineViewPr>
  <p:notesTextViewPr>
    <p:cViewPr>
      <p:scale>
        <a:sx n="300" d="100"/>
        <a:sy n="300" d="100"/>
      </p:scale>
      <p:origin x="0" y="0"/>
    </p:cViewPr>
  </p:notesTextViewPr>
  <p:sorterViewPr>
    <p:cViewPr>
      <p:scale>
        <a:sx n="66" d="100"/>
        <a:sy n="66" d="100"/>
      </p:scale>
      <p:origin x="0" y="0"/>
    </p:cViewPr>
  </p:sorterViewPr>
  <p:notesViewPr>
    <p:cSldViewPr>
      <p:cViewPr varScale="1">
        <p:scale>
          <a:sx n="55" d="100"/>
          <a:sy n="55" d="100"/>
        </p:scale>
        <p:origin x="-2844" y="-102"/>
      </p:cViewPr>
      <p:guideLst>
        <p:guide orient="horz" pos="3025"/>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3169921" cy="48006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143588" y="1"/>
            <a:ext cx="3169921" cy="480060"/>
          </a:xfrm>
          <a:prstGeom prst="rect">
            <a:avLst/>
          </a:prstGeom>
        </p:spPr>
        <p:txBody>
          <a:bodyPr vert="horz" lIns="91440" tIns="45720" rIns="91440" bIns="45720" rtlCol="0"/>
          <a:lstStyle>
            <a:lvl1pPr algn="r">
              <a:defRPr sz="1200"/>
            </a:lvl1pPr>
          </a:lstStyle>
          <a:p>
            <a:fld id="{F7F2E939-50C6-438F-A17F-FABD5A2CC92A}" type="datetimeFigureOut">
              <a:rPr lang="en-GB" smtClean="0"/>
              <a:pPr/>
              <a:t>16/11/2023</a:t>
            </a:fld>
            <a:endParaRPr lang="en-GB"/>
          </a:p>
        </p:txBody>
      </p:sp>
      <p:sp>
        <p:nvSpPr>
          <p:cNvPr id="4" name="Footer Placeholder 3"/>
          <p:cNvSpPr>
            <a:spLocks noGrp="1"/>
          </p:cNvSpPr>
          <p:nvPr>
            <p:ph type="ftr" sz="quarter" idx="2"/>
          </p:nvPr>
        </p:nvSpPr>
        <p:spPr>
          <a:xfrm>
            <a:off x="3" y="9119476"/>
            <a:ext cx="3169921" cy="48006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143588" y="9119476"/>
            <a:ext cx="3169921" cy="480060"/>
          </a:xfrm>
          <a:prstGeom prst="rect">
            <a:avLst/>
          </a:prstGeom>
        </p:spPr>
        <p:txBody>
          <a:bodyPr vert="horz" lIns="91440" tIns="45720" rIns="91440" bIns="45720" rtlCol="0" anchor="b"/>
          <a:lstStyle>
            <a:lvl1pPr algn="r">
              <a:defRPr sz="1200"/>
            </a:lvl1pPr>
          </a:lstStyle>
          <a:p>
            <a:fld id="{A4D68BC7-6583-4FAE-B0E1-063B964A9990}" type="slidenum">
              <a:rPr lang="en-GB" smtClean="0"/>
              <a:pPr/>
              <a:t>‹N°›</a:t>
            </a:fld>
            <a:endParaRPr lang="en-GB"/>
          </a:p>
        </p:txBody>
      </p:sp>
    </p:spTree>
    <p:extLst>
      <p:ext uri="{BB962C8B-B14F-4D97-AF65-F5344CB8AC3E}">
        <p14:creationId xmlns:p14="http://schemas.microsoft.com/office/powerpoint/2010/main" val="103887637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3T14:50:16.255"/>
    </inkml:context>
    <inkml:brush xml:id="br0">
      <inkml:brushProperty name="width" value="0.05292" units="cm"/>
      <inkml:brushProperty name="height" value="0.05292" units="cm"/>
    </inkml:brush>
  </inkml:definitions>
  <inkml:trace contextRef="#ctx0" brushRef="#br0">11 0 24575,'1'3'0,"-1"-2"0,-1 2 0,1-1 0,-1 1 0,0-1 0,0 0 0,0 1 0,-3 2 0,3-5 0,1 0 0,0 1 0,0-1 0,0 0 0,0 0 0,0 0 0,-1 0 0,1 0 0,0 0 0,0 0 0,0 0 0,0 0 0,0 0 0,0 1 0,0-1 0,0 0 0,0 0 0,0 0 0,0 0 0,0 0 0,0 0 0,0 0 0,0 0 0,0 1 0,0-1 0,0 0 0,0 0 0,0 0 0,1 0 0,-1 0 0,0 0 0,0 0 0,0 1 0,1-1 0,0 0 0,-1 0 0,0 0 0,0 0 0,1 0 0,0 0 0,-1 0 0,1 0 0,-1 0 0,0 0 0,0 0 0,1-1 0,0 1 0,21-4 0,-20 3 0,14-2 0,27-8 0,-85 13 0,33-2 0,0 1 0,-16 1 0,25-2 0,0 0 0,-1 0 0,1 0 0,-1 0 0,1 0 0,-1 0 0,1 1 0,0-1 0,0 0 0,0 0 0,-1 0 0,1 0 0,0 0 0,-1 0 0,1 0 0,0 0 0,-1 1 0,1-1 0,0 0 0,-1 0 0,1 0 0,0 1 0,0-1 0,0 0 0,0 0 0,0 0 0,1 0 0,-1 0 0,0 0 0,0 0 0,0 0 0,0 1 0,1-1 0,-1 0 0,0 0 0,0 0 0,0 0 0,1 0 0,-1 0 0,0 0 0,0 0 0,1 0 0,-1 0 0,0 0 0,2 1 0,0-1 0,1 1 0,0-1 0,4 1 0,3-1 0,0 1 0,15-1 0,-16-1 0,0 1 0,-1 1 0,19 0 0,-24-1 0,1 0 0,0 1 0,0 0 0,-1 0 0,0 0 0,1 0 0,-1 0 0,5 2 0,6 2 0,1-1 0,27 9 0,-37-12 0,-1 0 0,0 0 0,6 1 0,-7-2 0,1 0 0,-2 0 0,1 1 0,0-1 0,-1 1 0,2 0 0,-1-1 0,-1 1 0,0 0 0,4 2 0,32 13 0,1 0 0,-36-14 0,-2-1 0,2 0 0,0 0 0,0-1 0,-2 1 0,2-1 0,0 1 0,-1 0 0,2 0 0,-2-1 0,1 1 0,0-1 0,1 1 0,-1-1 0,6 1 0,-7-1 0,1 0 0,-1 1 0,0-1 0,0 1 0,1-1 0,-1 0 0,0 0 0,0 1 0,0 0 0,2 0 0,3 2 0,8 4 0,-10-4 0,10 4 0,-4-3 0,1-1 0,0 0 0,19 4 0,-27-5 0,1-1 0,0 1 0,7 2 0,-7-2 0,12 3 0,18 5 0,36 13 0,-67-22 0,1 0 0,1 0 0,-2 0 0,2 0 0,-2 0 0,13 1 0,-11-1 0,-1 0 0,0-1 0,0 0 0,-1 1 0,1 1 0,0-1 0,0 0 0,5 2 0,-6-2 0,1 1 0,0 0 0,1-1 0,-1 1 0,7 0 0,-9-2 0,1 1 0,-1 0 0,-1 0 0,2 1 0,-1-1 0,-1 0 0,5 2 0,8 4 0,-9-5 0,0 1 0,5 3 0,5 2 0,-13-6 0,-1-1 0,1 1 0,-2-1 0,1 0 0,-1 1 0,2 0 0,-1 0 0,-1-1 0,0 1 0,1-1 0,0 0 0,0 0 0,-1 0 0,4 2 0,63 22 0,-66-24 0,1 0 0,-1 0 0,0-1 0,0 1 0,1 0 0,1 0 0,-2-1 0,1 0 0,0 0 0,-1 1 0,6-1 0,-1 1 0,2-1 0,12 1 0,3-1 0,-17 0 0,-1 1 0,9 0 0,8 1 0,-18-1 0,-1-1 0,1 1 0,-1-1 0,0 0 0,0 1 0,1-1 0,-2 1 0,6 2 0,2 0 0,15 6 0,-23-8 0,0-1 0,0 1 0,-1 0 0,2 0 0,-2-1 0,2 1 0,-1 0 0,4 0 0,2 0 0,15 0 0,-17-1 0,0 1 0,1-1 0,-1 0 0,9 3 0,11 0 0,-22-2 0,0 0 0,0-1 0,1 1 0,-1-1 0,8 3 0,-3 1 0,-2-2 0,1 0 0,11 5 0,-11-4 0,-3-1 0,2 1 0,-1-2 0,2 1 0,-2 0 0,17 3 0,-13-5 0,-2 2 0,0 0 0,0 1 0,17 3 0,-17-3 0,1-1 0,-1 0 0,0 1 0,2-1 0,-1 0 0,15 1 0,19 3 0,-36-4 0,2-1 0,15 2 0,7 0 0,-13 0 0,-8-1 0,-1-1 0,-1 1 0,1-1 0,0-1 0,17 1 0,-20 0 0,4-1 0,0 0 0,19 2 0,1 0 0,-20-1 0,-1-1 0,0 1 0,15 2 0,-10-1 0,-1 1 0,0-1 0,1-1 0,0 0 0,20 1 0,26 2 0,-37-3 0,-21-1 0,-1 1 0,2-1 0,-1 1 0,1 0 0,-1-1 0,-1 1 0,2 0 0,-1 0 0,2 1 0,10 2 0,13 2 0,-16-3 0,13 3 0,-7-1 0,1 0 0,1 0 0,27 4 0,-9-3 0,-21-2 0,27 2 0,-30-4 0,1 0 0,0-1 0,0-1 0,20 1 0,-25-1 0,2 0 0,0 0 0,0 0 0,15 2 0,8 1 0,-20-2 0,19 1 0,-31-1 0,-1-1 0,1 1 0,0 0 0,-1-1 0,1 1 0,2 2 0,-1-2 0,0 0 0,-2-1 0,7 2 0,-1 0 0,2-1 0,-1 1 0,0-1 0,20 0 0,-27-1 0,49 5 0,-40-5 0,11 3 0,-12-2 0,-2-1 0,11 1 0,-4-1 0,-7 0 0,0 1 0,0-1 0,10 1 0,-2 1 0,-6-1 0,-1 0 0,0 1 0,1-2 0,14 5 0,-7-1 0,26 5 0,-36-8 0,2 0 0,-1 0 0,0 0 0,1 0 0,15 0 0,-3-1 0,0 0 0,22 2 0,-20-1 0,19 1 0,56 8 0,-81-8 0,29 1 0,-37-2 0,17 0 0,-18 0 0,0 0 0,11 0 0,6 0 0,-18-2 0,-1 1 0,-1 0 0,2 0 0,-2 1 0,1-1 0,0 1 0,0-1 0,10 3 0,8 0 0,-18-2 0,-1 0 0,1 0 0,-1 1 0,0-1 0,1-1 0,5 4 0,-5-2 0,0 0 0,2-1 0,-2 1 0,1-1 0,-1 1 0,15 1 0,-3-1 0,-11-1 0,0 0 0,-1 0 0,1-1 0,12 1 0,29-1 0,-22 0 0,-25 0 0,19 0 0,-2 0 0,27 2 0,-17 0 0,1-2 0,42 0 0,13 1 0,-40 1 0,12 1 0,-21-3 0,-15 0 0,0 0 0,25 2 0,62 4 0,-85-5 0,138 1 0,-143-2 0,1 1 0,-1-1 0,18 4 0,13 0 0,-29-3 0,21 1 0,54 1 0,-81-2 0,24 1 0,5 0 0,-28-2 0,-2 0 0,1 0 0,13 2 0,-7 0 0,0-1 0,19 0 0,41-1 0,-29 0 0,-18-1 0,34 2 0,-30 1 0,-23-1 0,15 0 0,7 0 0,-14-1 0,25 2 0,-4 0 0,69-1 0,-110-1 0,15 0 0,28 2 0,-25-1 0,17 1 0,18 1 0,-1-1 0,-45-2 0,0 0 0,0 1 0,0 0 0,15 2 0,-15-1 0,1-1 0,-1 0 0,1-1 0,9 1 0,110 0 0,-63-2 0,-51 1 0,-8 0 0,1 0 0,-1 0 0,0 0 0,0 0 0,1 1 0,-2-1 0,11 2 0,-3 1 0,0-1 0,2 0 0,-2 0 0,2-1 0,-1 1 0,0-1 0,17 0 0,276-1 0,-306 0 0,9-1 0,-10 1 0,1 0 0,-1 0 0,0 0 0,0 0 0,0 0 0,0 0 0,0 0 0,0 0 0,0 0 0,0 0 0,0 0 0,0 0 0,1 0 0,-1 0 0,0 0 0,0-1 0,0 1 0,0 0 0,0 0 0,0 0 0,0 0 0,0 0 0,0 0 0,1 0 0,-1 0 0,0 0 0,0 0 0,0 0 0,0 0 0,0 0 0,0-1 0,0 1 0,0 0 0,0 0 0,0 0 0,0 0 0,0 0 0,-1 0 0,1 0 0,0 0 0,0 0 0,0 0 0,0 0 0,0 0 0,0-1 0,0 1 0,0 0 0,0 0 0,-1 0 0,1 0 0,0 0 0,0 0 0,0 0 0,0 0 0,-5-3 0,1 1 0,-1 0 0,-1 0 0,0 0 0,1 0 0,0 1 0,-1-1 0,-1 0 0,2 1 0,-13-3 0,-7 0 0,22 2 0,-3 1 0,2 0 0,-7 0 0,9 1 0,6 1 0,4 1 0,-5-1 0,0 1 0,1-1 0,-1 0 0,-1 0 0,2 0 0,-2 1 0,1 0 0,0-1 0,-1 1 0,3 2 0,-4-3 0,0-1 0,0 1 0,0 0 0,0-1 0,0 1 0,0-1 0,0 1 0,0 0 0,1-1 0,-1 0 0,1 0 0,-1 0 0,0 1 0,4 0 0,0 0 0,2-1 0,10 2 0,1 0 0,0 0 0,0-1 0,0 0 0,0 0 0,27 0 0,393-1 0,-261 0 0,-174 0 0,0 0 0,0 0 0,0 1 0,-1-1 0,0 0 0,1 1 0,0-1 0,3 1 0,18 6 0,-12-4 0,-3-1 0,1 0 0,0 0 0,0 0 0,0 0 0,0-1 0,1 0 0,11 1 0,89 6 0,-96-7 0,-1 0 0,27-1 0,28-4 0,-52 3 0,16 1 0,52 0 0,14 0 0,-56-3 0,-16 1 0,39-4 0,-20 1 0,11-2 0,-39 4 0,-2 2 0,27-3 0,199-2 0,-236 6 0,2 0 0,-2-1 0,12 0 0,-10 0 0,17-1 0,112 1 0,-70 2 0,-43-1 0,0 1 0,27 3 0,-37-3 0,66 3 0,-38-1 0,20-1 0,69-2 0,-101 0 0,-23 0 0,0 0 0,0 0 0,1 0 0,-1-1 0,1 0 0,-2 0 0,1 0 0,0 0 0,0-1 0,-1 1 0,1 0 0,-1-1 0,11-4 0,-9 5 0,-1-2 0,1 1 0,-1 0 0,12-1 0,34-6 0,-53 9 0,21-3 0,34-2 0,-23 1 0,48-7 0,-24 4 0,-22 2 0,47-4 0,-61 7 0,12 0 0,-2-1 0,51-8 0,46-9 0,-49 9 0,-14 2 0,196-27 0,-176 24 0,-28 5 0,-31 4 0,0 1 0,-2-2 0,26-5 0,-38 6 0,2 2 0,-1-1 0,2 0 0,14-1 0,-15 2 0,29-2 0,18-4 0,-33 5 0,31-2 0,-33 2 0,-12 1 0,26-2 0,-33 1 0,2 1 0,-3 0 0,2-1 0,-1 2 0,9-5 0,-5 1 0,0 2 0,0-1 0,2 0 0,-1 1 0,20-3 0,113-10 0,-104 11 0,146-8 0,-155 10 0,8-2 0,56-7 0,-55 6 0,49-4 0,-20 3 0,-56 5 0,-1 0 0,19 0 0,-15 0 0,43-2 0,-36 1 0,-1 0 0,41-5 0,-36 3 0,68-8 0,-83 11 0,14-5 0,-18 4 0,-2 2 0,2-2 0,-1 1 0,1 0 0,13-1 0,-11 2 0,-6 0 0,-1-1 0,2 1 0,-2 0 0,0 0 0,1-1 0,-1 1 0,6-1 0,52-14 0,-21 4 0,-30 9 0,0 0 0,-1-2 0,0 2 0,15-7 0,-14 5 0,-9 3 0,1 1 0,-1 0 0,1-1 0,-2 1 0,1-1 0,0 1 0,0-1 0,0 0 0,0 1 0,0 0 0,0 0 0,0-1 0,0 0 0,-1 1 0,0-1 0,1 0 0,0 1 0,-1-1 0,1-1 0,-1 1 0,0 0 0,0 0 0,1 0 0,-1-1 0,0 1 0,3-2 0,-2 2 0,-1 1 0,1 0 0,-1-1 0,1 1 0,0-1 0,0 1 0,1-1 0,-1 1 0,0-1 0,1 1 0,-2 0 0,0-1 0,2 1 0,-1 0 0,3-1 0,17-2 0,39-6 0,-53 9 0,-1-2 0,1 1 0,0-1 0,8-2 0,-7 3 0,16-5 0,25-1 0,56-6 0,-16 4 0,-25 1 0,13-1 0,-53 6 0,0-2 0,35-7 0,0-2 0,-50 12 0,2 1 0,16-1 0,-8-1 0,55-4 0,97-13 0,-130 15 0,67-9 0,-104 13 0,1 0 0,1 0 0,-3 1 0,2-1 0,0 0 0,-1 0 0,0-1 0,5-1 0,3-1 0,13-8 0,4-1 0,-27 12 0,41-17 0,-36 14 0,-1 1 0,1-1 0,8-6 0,-1 0 0,-8 6 0,6-6 0,-10 8 0,-1 0 0,0 0 0,1 1 0,-1-1 0,0 0 0,0-3 0,-1-5-1365,0 5-5461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3T14:50:16.256"/>
    </inkml:context>
    <inkml:brush xml:id="br0">
      <inkml:brushProperty name="width" value="0.05292" units="cm"/>
      <inkml:brushProperty name="height" value="0.05292" units="cm"/>
    </inkml:brush>
  </inkml:definitions>
  <inkml:trace contextRef="#ctx0" brushRef="#br0">15 142 24575,'-1'-10'0,"0"0"0,-5-17 0,0-18 0,5 43 0,1-1 0,0 0 0,0 1 0,1-2 0,-1 1 0,1 1 0,-1-1 0,1 0 0,0 1 0,-1 0 0,1-1 0,1-3 0,-1 5 0,-1 0 0,0 1 0,1-1 0,-1 0 0,1 0 0,0 1 0,-1-1 0,1 0 0,-1 1 0,1 0 0,-1 0 0,0-1 0,1 1 0,0-1 0,0 1 0,-1-1 0,1 1 0,0 0 0,0-1 0,0 1 0,0 0 0,0 0 0,-1 0 0,0 0 0,0 0 0,1 0 0,0 0 0,0 0 0,0 0 0,0 0 0,-1 0 0,1 0 0,0 0 0,0 1 0,0-1 0,-1 0 0,0 1 0,1-1 0,0 1 0,0-1 0,-1 1 0,1-1 0,-1 0 0,0 0 0,1 1 0,0 1 0,2 0 0,-1 1 0,0-1 0,1 2 0,-1-1 0,-2-1 0,2 2 0,0-1 0,2 7 0,-2-1 0,1 0 0,0 0 0,7 13 0,-9-19 0,1 0 0,0 1 0,1-1 0,-1-1 0,1 2 0,0-1 0,-1-1 0,1 1 0,0-1 0,1 1 0,4 1 0,18 10 0,-15-8 0,1-1 0,-1 2 0,0 1 0,-1-1 0,17 16 0,-26-23 0,15 18 0,2-2 0,25 21 0,-14-18 0,-6-3 0,1 2 0,22 21 0,-32-26 0,0-2 0,2-2 0,-1 1 0,1-1 0,25 11 0,24 13 0,-10 7 0,-42-30 0,-1 0 0,1-1 0,0-1 0,26 12 0,-28-17 0,1 2 0,-1-1 0,0 2 0,-1 0 0,1 0 0,-1 1 0,0 0 0,0 1 0,-1 0 0,0 1 0,0 0 0,-1 0 0,9 14 0,74 103 0,-43-72 0,-38-43 0,0 0 0,1-1 0,-1 0 0,13 8 0,4 3 0,-17-13 0,-1-2 0,0 0 0,1 1 0,0-2 0,0-1 0,1 1 0,-1-1 0,0-1 0,1 1 0,19 1 0,11 4 0,-26-4 0,26 2 0,-37-7 0,0 1 0,1-1 0,-3 1 0,3 0 0,-2-1 0,1 1 0,-1 1 0,1-1 0,0 1 0,-2 0 0,2-1 0,-1 1 0,0 1 0,1 0 0,-2-2 0,1 2 0,0 0 0,0 0 0,-1 0 0,0 0 0,0 0 0,1 1 0,1 4 0,2 2 0,-5-5 0,2-1 0,-1 1 0,1-1 0,-1 0 0,1 0 0,0 0 0,0-1 0,1 1 0,0 0 0,-2-1 0,3 0 0,-2 0 0,1-1 0,0 1 0,8 3 0,3-1 0,151 42 0,-135-38 0,-1 0 0,0 2 0,37 20 0,-54-26 0,0 0 0,19 4 0,-20-7 0,0 1 0,1 2 0,17 7 0,62 29 0,-66-32 0,0 2 0,36 21 0,-15-9 0,-36-18 0,0 0 0,0 2 0,11 6 0,36 28 0,-28-18 0,-20-17 0,-2 1 0,1 0 0,-2-1 0,10 12 0,60 69 0,12 14 0,-62-62 0,-15-22 0,1-1 0,16 18 0,-23-29 0,-1 0 0,1 0 0,0-1 0,-1 0 0,3 0 0,-3-1 0,2 1 0,-1-2 0,14 6 0,85 13 0,13 9 0,36 7 0,-112-30 0,76 4 0,-106-11 0,1 1 0,-1 0 0,1 1 0,0 1 0,-2 1 0,2-1 0,-1 2 0,15 7 0,-1 1 0,1-2 0,0-1 0,1-1 0,0-2 0,-1-1 0,1-1 0,57 1 0,-64-4 0,0 0 0,32 9 0,-9-2 0,-37-7 0,2 1 0,-2 0 0,2 1 0,-2-1 0,0 2 0,1-1 0,-1 1 0,0 0 0,13 12 0,-10-8 0,0 0 0,21 11 0,-18-13 0,-1 0 0,2-2 0,-1 0 0,0-1 0,17 3 0,-8 0 0,-1-1 0,0 2 0,22 10 0,34 14 0,-70-29 0,0 0 0,0 0 0,-1 1 0,0 0 0,0 0 0,0 1 0,6 5 0,-7-5 0,1-1 0,-1 1 0,1-1 0,0 0 0,1 0 0,-2-2 0,2 2 0,8 1 0,97 31 0,-5-1 0,-7-3 0,-54-17 0,82 17 0,-62-21 0,-25-3 0,83 4 0,-68-13 0,57 1 0,-94 2 0,-1 0 0,0 2 0,0-1 0,20 9 0,-9-1 0,4 0 0,2 3 0,45 25 0,9 8 0,-16-11 0,-63-29 0,-1 0 0,0 1 0,9 8 0,-10-10 0,-1 2 0,1-3 0,-1 1 0,1 0 0,15 6 0,0-2 0,1 2 0,-2 0 0,1 2 0,20 17 0,-30-23 0,1 0 0,-1-1 0,1-1 0,-1 1 0,30 7 0,-24-8 0,2 1 0,20 11 0,-12 1 0,-23-15 0,-1 0 0,0-1 0,1 1 0,0-2 0,0 1 0,0 0 0,0-1 0,11 2 0,9-1 0,-20-3 0,1 1 0,-2-1 0,3 2 0,-3-2 0,1 2 0,1 0 0,-2 0 0,1 1 0,10 5 0,-5-1 0,0 0 0,-1-1 0,1 1 0,1-2 0,-1 0 0,1 0 0,21 4 0,63 12 0,176 64 0,-249-79 0,-1 0 0,3-2 0,-2 0 0,0-2 0,2 0 0,30-4 0,-40 2 0,-1 1 0,1 0 0,-1 1 0,0 2 0,16 4 0,68 32 0,-85-35 0,0-1 0,0-1 0,0 0 0,1 0 0,15-1 0,24 5 0,-19-1 0,62 0 0,-34-3 0,19 9 0,8-1 0,-33-5 0,61 14 0,-66-10 0,91 6 0,141-16 0,-111-1 0,94-22 0,-247 21 0,48-9 0,-40 5 0,48-3 0,33 10 0,-59 1 0,1-3 0,71-10 0,-66 3 0,70-2 0,58 11 0,-73 1 0,590-2 0,-671-2 0,47-8 0,-7 0 0,-54 9 0,-1-2 0,0-1 0,0 1 0,20-9 0,52-29 0,-21 9 0,38-8 0,-87 35 0,0 1 0,0 1 0,1 0 0,25 0 0,32 4 0,-34 1 0,0-2 0,70-11 0,-63 4 0,73-3 0,47 11 0,-64 0 0,-49-1 0,101-14 0,-119 9 0,67 2 0,-9 0 0,-78 1 0,29-8 0,-30 6 0,0 1 0,24-2 0,256 4 0,-139 2 0,176-1 0,-313-1 0,-1-1 0,29-7 0,19-2 0,285-16 0,-225 15 0,89-2 0,594 16 0,-453-3 0,-341 0 0,-1 0 0,-1-2 0,20-5 0,-16 5 0,32-5 0,-23 6 0,-1-1 0,0-1 0,1-2 0,-1 0 0,0-1 0,-1-2 0,25-13 0,16-10 0,76-40 0,-135 68 0,229-119 0,-204 109 0,2 3 0,-1 0 0,1 2 0,1 2 0,58-6 0,182 15 0,-97 2 0,14-3 0,193-3 0,-299-6 0,120-26 0,-132 20 0,88-3 0,-120 14 0,53-7 0,29-3 0,427 12 0,-262 3 0,-280-2 0,0-1 0,-1 0 0,1 0 0,-1-1 0,1 0 0,0-1 0,-1 1 0,12-7 0,3-4 0,27-22 0,3-2 0,-21 18 0,5-2 0,0-3 0,45-39 0,-72 56 0,0 0 0,1 0 0,1 1 0,-1 1 0,13-5 0,26-16 0,54-53 0,-95 73 0,0 1 0,0-2 0,-1 0 0,0 0 0,1-1 0,-1 0 0,-2 0 0,1 0 0,6-11 0,-3 4 0,1 2 0,22-24 0,-2 1 0,-25 30 0,-2-1 0,1 1 0,-1 0 0,-1-1 0,2 0 0,-2 0 0,0 0 0,1-10 0,-1 10 0,-1 0 0,1 1 0,0-1 0,1 0 0,0 1 0,-2 0 0,3 0 0,0-1 0,5-6 0,61-81 0,-44 57 0,12-10 0,10-18 0,-19 31 0,-23 26 0,1 2 0,-1-1 0,9-16 0,-6 6 0,1 0 0,2 0 0,-1 1 0,1 1 0,24-24 0,70-49 0,228-131 0,19 30 0,-310 166 0,290-130 0,-280 137 0,58-11 0,-89 22-1365,-7-1-5461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3T14:50:16.257"/>
    </inkml:context>
    <inkml:brush xml:id="br0">
      <inkml:brushProperty name="width" value="0.05292" units="cm"/>
      <inkml:brushProperty name="height" value="0.05292" units="cm"/>
    </inkml:brush>
  </inkml:definitions>
  <inkml:trace contextRef="#ctx0" brushRef="#br0">1875 1 24575,'-9'0'0,"-1"1"0,0 0 0,1 0 0,0 0 0,-1 1 0,1 1 0,0 0 0,-1 0 0,2 1 0,-14 6 0,18-7 0,-2 0 0,1 1 0,1-1 0,0 1 0,0 0 0,0 0 0,-1 0 0,2 1 0,-1-1 0,2 1 0,-1 0 0,-1 0 0,2 0 0,-1 1 0,2-1 0,-1 0 0,0 1 0,0 6 0,-1 15 0,1 0 0,5 54 0,0-19 0,-3-55 0,0 1 0,1-1 0,1 0 0,0 1 0,-1 0 0,2-1 0,-1-1 0,2 1 0,-1 1 0,0-2 0,6 7 0,-5-5 0,-1 0 0,1 0 0,-1 0 0,0 0 0,-1 0 0,0 0 0,0 0 0,-1 13 0,-2 72 0,0-48 0,0 379 0,0-409 0,-1 0 0,0 0 0,0 1 0,-3-2 0,-8 26 0,-3 7 0,-3 28 0,12-42 0,-1-2 0,-3 0 0,-14 33 0,22-55 0,-1 0 0,1 0 0,0 1 0,1-1 0,0 1 0,-1 14 0,3 61 0,1-58 0,-3 45 0,-17 42 0,8-57 0,-5 84 0,-1 160 0,10-219 0,-63 378 0,57-398 0,-33 248 0,41-277 0,-22 121 0,9-59 0,3-17 0,-28 79 0,-38 69 0,-19 70 0,85-236 0,10-32 0,-14 36 0,11-40 0,3-2 0,-5 31 0,4-24 0,-8 30 0,-2-6 0,-2 7 0,-43 96 0,53-140 0,-1 0 0,0-1 0,-2 1 0,2-1 0,-3-1 0,0 1 0,-1-3 0,-1 2 0,1-2 0,-22 14 0,-38 23 0,-45 28 0,104-68 0,2 1 0,1 0 0,-1 1 0,1 0 0,1 1 0,0-1 0,-15 24 0,-24 29 0,10-18 0,-37 63 0,55-79 0,-54 80 0,65-96 0,1 0 0,0 2 0,1-1 0,1 1 0,-6 17 0,-36 90 0,9 20 0,32-111 0,1 2 0,-4-2 0,0 0 0,-28 56 0,17-49-1365,15-23-5461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3T14:50:16.258"/>
    </inkml:context>
    <inkml:brush xml:id="br0">
      <inkml:brushProperty name="width" value="0.05292" units="cm"/>
      <inkml:brushProperty name="height" value="0.05292" units="cm"/>
    </inkml:brush>
  </inkml:definitions>
  <inkml:trace contextRef="#ctx0" brushRef="#br0">1875 1 24575,'-9'0'0,"-1"1"0,0 0 0,1 0 0,0 0 0,-1 1 0,1 1 0,0 0 0,-1 0 0,2 1 0,-14 6 0,18-7 0,-1 0 0,-1 1 0,3-1 0,-2 1 0,1 0 0,0 0 0,-1 0 0,2 1 0,-1-1 0,2 1 0,-1 0 0,-1 0 0,2 0 0,-1 1 0,2-1 0,-1 0 0,0 1 0,0 6 0,-1 15 0,1 0 0,5 54 0,0-19 0,-3-55 0,0 1 0,1-1 0,1 0 0,0 1 0,-1 0 0,2-1 0,-1-1 0,2 1 0,-1 1 0,0-2 0,6 7 0,-5-5 0,-1 0 0,1 0 0,0 0 0,-2 0 0,0 0 0,0 0 0,0 0 0,-1 13 0,-1 72 0,-2-48 0,1 379 0,0-409 0,-1 0 0,0 0 0,0 1 0,-3-2 0,-8 26 0,-3 7 0,-3 28 0,12-42 0,-1-2 0,-3 0 0,-14 33 0,22-55 0,-1 0 0,1 0 0,0 1 0,1-1 0,0 1 0,-1 14 0,3 61 0,1-58 0,-3 45 0,-17 42 0,8-57 0,-5 84 0,-1 160 0,10-219 0,-63 378 0,57-398 0,-33 248 0,41-277 0,-22 121 0,9-59 0,3-17 0,-28 79 0,-37 69 0,-21 70 0,86-236 0,10-32 0,-14 36 0,11-40 0,3-2 0,-5 31 0,4-24 0,-8 30 0,-2-6 0,-2 7 0,-43 96 0,53-140 0,-1 0 0,0-1 0,-2 1 0,2-1 0,-3-1 0,0 1 0,-1-3 0,-1 2 0,1-2 0,-22 14 0,-37 23 0,-47 28 0,105-68 0,3 1 0,-1 0 0,0 1 0,1 0 0,1 1 0,0-1 0,-15 24 0,-24 29 0,10-18 0,-37 63 0,55-79 0,-54 80 0,65-96 0,1 0 0,0 2 0,1-1 0,1 1 0,-6 17 0,-36 90 0,9 20 0,32-111 0,1 2 0,-4-2 0,0 0 0,-28 56 0,17-49-1365,15-23-5461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3T14:50:16.259"/>
    </inkml:context>
    <inkml:brush xml:id="br0">
      <inkml:brushProperty name="width" value="0.05292" units="cm"/>
      <inkml:brushProperty name="height" value="0.05292" units="cm"/>
    </inkml:brush>
  </inkml:definitions>
  <inkml:trace contextRef="#ctx0" brushRef="#br0">8 0 24575,'0'2'0,"0"0"0,0-1 0,0 1 0,-1 0 0,1 0 0,-1 0 0,0-1 0,-2 4 0,3-5 0,0 0 0,0 0 0,0 0 0,-1 0 0,1 0 0,0 0 0,0 0 0,0 0 0,0 0 0,0 0 0,0 0 0,0 0 0,0 1 0,0-1 0,0 0 0,0 0 0,0 0 0,0 0 0,0 0 0,0 0 0,0 0 0,0 0 0,0 0 0,0 0 0,0 0 0,0 1 0,0-1 0,0 0 0,0 0 0,0 0 0,0 0 0,0 0 0,1 0 0,-1 0 0,1 0 0,-1 0 0,1 0 0,-1 0 0,0 0 0,0 0 0,0 0 0,1 0 0,-1 0 0,1 0 0,-1 0 0,1 0 0,-1 0 0,15-3 0,-12 2 0,9-2 0,20-5 0,-62 9 0,23 0 0,-1-1 0,-11 2 0,19-2 0,0 1 0,-1-1 0,1 0 0,0 0 0,0 0 0,0 0 0,0 0 0,-1 0 0,1 0 0,0 0 0,0 0 0,-1 0 0,1 0 0,0 0 0,-1 0 0,1 0 0,0 1 0,0-1 0,0 0 0,-1 0 0,1 0 0,0 0 0,0 0 0,0 0 0,0 1 0,0-1 0,0 0 0,1 0 0,-1 0 0,0 0 0,0 0 0,0 0 0,0 0 0,0 0 0,0 0 0,1 0 0,-1 0 0,0 0 0,0 0 0,0 0 0,0 0 0,1 0 0,-1 0 0,0 0 0,2 0 0,0 0 0,-1 1 0,2-1 0,1 1 0,4-1 0,1 0 0,8 0 0,-9 0 0,-1 0 0,-1 0 0,14 1 0,-17 0 0,-1-1 0,1 1 0,0-1 0,-1 1 0,1 0 0,-1 0 0,1 0 0,4 0 0,3 3 0,1 0 0,21 5 0,-28-8 0,-2-1 0,2 1 0,4 0 0,-6-1 0,0 1 0,0-1 0,1 1 0,-1-1 0,0 1 0,0-1 0,0 1 0,0-1 0,0 1 0,2 0 0,25 12 0,1 0 0,-29-12 0,0-1 0,1 0 0,1 1 0,-1 0 0,-1-1 0,1 1 0,1 0 0,-1-1 0,0 1 0,0-1 0,0 1 0,1-1 0,-1 0 0,0 1 0,5-1 0,-5 0 0,0 1 0,0-1 0,0 0 0,-1 1 0,0-1 0,1 0 0,0 0 0,0 0 0,-1 1 0,2 0 0,2 1 0,6 3 0,-7-2 0,8 2 0,-3-3 0,-1 1 0,1 0 0,14 2 0,-18-4 0,-3 1 0,2-1 0,5 1 0,-5 0 0,8 2 0,15 3 0,27 11 0,-51-17 0,1 0 0,0 0 0,1 0 0,-3-1 0,3 1 0,7 0 0,-8-1 0,0 1 0,-1-1 0,2 1 0,-2 0 0,1 0 0,-1 0 0,1 0 0,3 1 0,-3-1 0,0 0 0,0 0 0,0 0 0,-1 0 0,6 2 0,-6-3 0,0 1 0,-1-1 0,1 1 0,-1-1 0,0 1 0,-1 0 0,6 2 0,3 2 0,-5-3 0,-1 0 0,5 3 0,4 2 0,-11-7 0,-1 1 0,1 0 0,-1 0 0,0 0 0,0 0 0,1 2 0,-1-2 0,1-1 0,-1 1 0,-1 0 0,2 0 0,-1 0 0,1 0 0,2 1 0,47 17 0,-49-18 0,-1-1 0,1 0 0,0 1 0,0 0 0,0-1 0,0 1 0,0-1 0,1 0 0,-2 1 0,1-1 0,4 1 0,-1-1 0,2 0 0,10 1 0,2-1 0,-16 0 0,3 0 0,4 2 0,8-1 0,-14-1 0,-1 0 0,0 0 0,1 1 0,-1-1 0,-1 1 0,2-1 0,-1 1 0,4 1 0,1 0 0,12 5 0,-19-6 0,1-1 0,1 1 0,-1 0 0,0-1 0,1 1 0,-1-1 0,0 0 0,4 1 0,0-1 0,12 2 0,-11-2 0,-3 0 0,3 1 0,-2-1 0,8 2 0,5 1 0,-13-3 0,-1 0 0,0 0 0,0 1 0,0 0 0,5 1 0,0 0 0,-4 0 0,3-1 0,8 6 0,-12-5 0,3-1 0,-3 1 0,2-1 0,1 1 0,-1-1 0,12 2 0,-12-2 0,2 1 0,-1-1 0,0 1 0,12 3 0,-12-3 0,0 0 0,1 0 0,-1-1 0,2 1 0,-2-1 0,12 2 0,14 2 0,-28-4 0,3 0 0,11 1 0,6 0 0,-10 1 0,-8-2 0,0 0 0,1 0 0,-1 0 0,2 0 0,11 0 0,-15-1 0,3 0 0,0 0 0,14 1 0,3 0 0,-17 0 0,0 0 0,-1-1 0,11 3 0,-7-1 0,0-1 0,1 0 0,-1 1 0,1-1 0,14 0 0,21 2 0,-31-2 0,-13-1 0,0 0 0,-1 1 0,1-1 0,-1 1 0,0-1 0,0 1 0,1 0 0,-1-1 0,2 2 0,8 1 0,9 2 0,-12-3 0,9 2 0,-4 0 0,1-1 0,-1 1 0,22 3 0,-7-2 0,-17-3 0,22 4 0,-23-5 0,0 0 0,1-1 0,-1 1 0,15 0 0,-17-1 0,-1 0 0,1 0 0,0 0 0,11 1 0,8 2 0,-18-3 0,16 3 0,-24-3 0,0 0 0,0 0 0,0 1 0,0-1 0,-1 1 0,5 1 0,-4-1 0,0-1 0,1 1 0,3 1 0,0-1 0,3-1 0,-3 1 0,1 0 0,15 1 0,-21-2 0,37 3 0,-30-2 0,9 0 0,-10 0 0,0-1 0,9 1 0,-6-1 0,-5 0 0,2 1 0,0-1 0,6 1 0,-1 0 0,-5 0 0,1 0 0,-2 0 0,2 0 0,9 2 0,-3 1 0,17 2 0,-24-5 0,-1 0 0,1 0 0,-1-1 0,0 1 0,12 0 0,-1-1 0,-1 0 0,16 0 0,-16 1 0,17 2 0,41 3 0,-61-4 0,21 1 0,-26-3 0,11 2 0,-12-1 0,-2-1 0,9 0 0,5 0 0,-13 0 0,-3 0 0,3 0 0,-2 0 0,1 0 0,-1 1 0,1-1 0,-1 1 0,9 1 0,4 1 0,-13-2 0,1-1 0,-1 1 0,0-1 0,0 1 0,0 0 0,4 2 0,-2-1 0,-2-1 0,2 0 0,-1 0 0,-1 0 0,2 0 0,9 2 0,0-1 0,-11-1 0,1-1 0,0 0 0,-1 0 0,11 1 0,22-1 0,-18 0 0,-18 0 0,13 0 0,0 0 0,21 1 0,-14 1 0,1-1 0,32-1 0,9 0 0,-30 2 0,9 0 0,-15-2 0,-11 0 0,-2 0 0,22 1 0,43 4 0,-61-4 0,103 0 0,-109 0 0,1-1 0,1 0 0,13 3 0,9 0 0,-22-2 0,17 1 0,40 0 0,-61-2 0,17 2 0,6-1 0,-23 0 0,-1-1 0,1 0 0,10 1 0,-7 1 0,1-2 0,16 0 0,30 0 0,-23 0 0,-12 0 0,25 0 0,-23 2 0,-18-1 0,13 0 0,5 0 0,-11-1 0,18 1 0,-3 1 0,54-1 0,-84-1 0,11 0 0,21 1 0,-20 0 0,15 0 0,13 1 0,-2 0 0,-31-1 0,-2-1 0,0 1 0,1-1 0,9 2 0,-10-1 0,1 0 0,0 0 0,-1-1 0,8 1 0,83-1 0,-48 0 0,-38 0 0,-8 0 0,3 0 0,-2 0 0,1 0 0,0 0 0,0 1 0,-1-1 0,8 2 0,-1-1 0,-1 1 0,0-1 0,0 1 0,1-1 0,0 0 0,0 0 0,12-1 0,208 0 0,-230 0 0,7 0 0,-8 0 0,0 0 0,0 0 0,0 0 0,0 0 0,0 0 0,0 0 0,0 0 0,0 0 0,1 0 0,-1 0 0,0 0 0,0 0 0,0 0 0,0 0 0,0 0 0,0-1 0,0 1 0,0 0 0,0 0 0,1 0 0,-1 0 0,0 0 0,0 0 0,0 0 0,0 0 0,0 0 0,0 0 0,0 0 0,0 0 0,0 0 0,0 0 0,0 0 0,0 0 0,0 0 0,0-1 0,0 1 0,0 0 0,0 0 0,0 0 0,0 0 0,0 0 0,-1 0 0,1 0 0,0 0 0,0 0 0,0 0 0,0 0 0,0 0 0,0 0 0,0 0 0,0 0 0,0 0 0,-1 0 0,1 0 0,-2-2 0,-2 0 0,0 0 0,0 1 0,0-1 0,0 1 0,-1-1 0,1 1 0,-1 0 0,0 0 0,-8-1 0,-5-2 0,15 3 0,-1 0 0,1 0 0,-5 0 0,7 1 0,3 1 0,3 0 0,-2 0 0,0 0 0,0 0 0,-1 0 0,0 1 0,0-1 0,0-1 0,1 1 0,-2 1 0,1-1 0,2 2 0,-3-2 0,-1-1 0,1 1 0,0-1 0,-1 0 0,1 0 0,0 1 0,0-1 0,0 1 0,0-1 0,0 0 0,1 1 0,-1-1 0,-1 0 0,3 1 0,3 0 0,-2-1 0,9 2 0,1-1 0,-1 0 0,0 0 0,1 0 0,-1 0 0,23 0 0,294-2 0,-195 1 0,-134 1 0,1-1 0,1 0 0,-1 0 0,0 0 0,0 0 0,0 1 0,0-1 0,2 1 0,15 3 0,-11-1 0,-1-1 0,1 0 0,0-1 0,-1 0 0,1 0 0,-1 1 0,1-1 0,9 0 0,66 5 0,-70-5 0,-2-1 0,19 0 0,22-3 0,-39 3 0,12-1 0,41 1 0,7 0 0,-40-2 0,-11 1 0,26-4 0,-13 2 0,10-3 0,-33 5 0,1-1 0,18-1 0,152-1 0,-178 4 0,2 0 0,-3-1 0,10 0 0,-8 0 0,13 0 0,84 0 0,-51 2 0,-35-1 0,2 1 0,19 2 0,-27-3 0,49 4 0,-29-2 0,18-1 0,50 0 0,-78-1 0,-14 0 0,-3 0 0,2-1 0,0 1 0,-1-1 0,1 1 0,-2-1 0,1 0 0,2 0 0,-3 0 0,2 0 0,-2 0 0,1 0 0,7-3 0,-5 2 0,-2 0 0,0 1 0,3 0 0,5-2 0,27-4 0,-40 7 0,16-2 0,25-2 0,-16 1 0,36-4 0,-20 0 0,-16 4 0,39-4 0,-50 6 0,9-1 0,1 0 0,37-6 0,35-8 0,-36 8 0,-13 1 0,150-21 0,-134 19 0,-20 5 0,-24 1 0,-1 1 0,0 0 0,19-5 0,-28 5 0,1 0 0,0 1 0,0 0 0,11-2 0,-10 3 0,19-3 0,16-2 0,-25 4 0,22-2 0,-24 1 0,-8 2 0,17-4 0,-23 4 0,0-1 0,1 0 0,-2 0 0,1 0 0,5-2 0,-1 1 0,-2-1 0,1 1 0,0 0 0,0 0 0,15-2 0,88-7 0,-81 8 0,111-6 0,-118 7 0,6 0 0,43-7 0,-42 5 0,38-2 0,-16 1 0,-42 4 0,0 1 0,12-1 0,-9 0 0,32-2 0,-28 2 0,-1 0 0,32-5 0,-29 3 0,54-6 0,-65 7 0,13-2 0,-15 3 0,-1 0 0,0 0 0,1 1 0,0-1 0,10-1 0,-9 2 0,-3 0 0,-1 0 0,-1 0 0,0 0 0,1-1 0,0 1 0,-1 0 0,5-1 0,39-11 0,-15 4 0,-24 6 0,0 1 0,0-1 0,0-1 0,12-3 0,-12 2 0,-6 4 0,0 0 0,0-1 0,0 1 0,0 0 0,0-1 0,0 1 0,-1 0 0,1 0 0,0 0 0,-1-1 0,1 1 0,-1-1 0,1 1 0,-1-1 0,1 1 0,-1-1 0,1 1 0,-1-1 0,1 0 0,-1 0 0,0 0 0,0 0 0,0 1 0,0-1 0,0 0 0,3-2 0,-3 3 0,1-1 0,-1 1 0,1-1 0,0 1 0,0 0 0,0-1 0,-1 1 0,1-1 0,-1 1 0,0 0 0,1 0 0,1 0 0,-1 0 0,0 0 0,1-1 0,15-2 0,28-3 0,-41 6 0,3-1 0,-2 0 0,-1-1 0,7-1 0,-4 2 0,11-3 0,19-1 0,43-5 0,-14 2 0,-16 3 0,7-2 0,-38 4 0,-1 0 0,26-6 0,1-1 0,-37 8 0,-1 1 0,13-1 0,-5 0 0,42-4 0,72-8 0,-98 10 0,51-7 0,-80 10 0,2 1 0,0-1 0,-1 1 0,0 0 0,0-1 0,1 0 0,0 0 0,2-2 0,4 0 0,8-6 0,4-1 0,-20 9 0,30-13 0,-27 12 0,0-1 0,0 0 0,7-4 0,-2-1 0,-5 5 0,4-5 0,-7 7 0,-2-1 0,2 1 0,-2 0 0,1 0 0,-1-1 0,2-2 0,-2-3-1365,0 4-5461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3169921" cy="48006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4143588" y="1"/>
            <a:ext cx="3169921" cy="480060"/>
          </a:xfrm>
          <a:prstGeom prst="rect">
            <a:avLst/>
          </a:prstGeom>
        </p:spPr>
        <p:txBody>
          <a:bodyPr vert="horz" lIns="91440" tIns="45720" rIns="91440" bIns="45720" rtlCol="0"/>
          <a:lstStyle>
            <a:lvl1pPr algn="r">
              <a:defRPr sz="1200"/>
            </a:lvl1pPr>
          </a:lstStyle>
          <a:p>
            <a:fld id="{0DFD3911-03C9-4E58-B489-71E9A138E898}" type="datetimeFigureOut">
              <a:rPr lang="en-GB" smtClean="0"/>
              <a:pPr/>
              <a:t>16/11/2023</a:t>
            </a:fld>
            <a:endParaRPr lang="en-GB" dirty="0"/>
          </a:p>
        </p:txBody>
      </p:sp>
      <p:sp>
        <p:nvSpPr>
          <p:cNvPr id="4" name="Slide Image Placeholder 3"/>
          <p:cNvSpPr>
            <a:spLocks noGrp="1" noRot="1" noChangeAspect="1"/>
          </p:cNvSpPr>
          <p:nvPr>
            <p:ph type="sldImg" idx="2"/>
          </p:nvPr>
        </p:nvSpPr>
        <p:spPr>
          <a:xfrm>
            <a:off x="457200" y="719138"/>
            <a:ext cx="6400800" cy="360203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3" y="9119476"/>
            <a:ext cx="3169921" cy="48006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4143588" y="9119476"/>
            <a:ext cx="3169921" cy="480060"/>
          </a:xfrm>
          <a:prstGeom prst="rect">
            <a:avLst/>
          </a:prstGeom>
        </p:spPr>
        <p:txBody>
          <a:bodyPr vert="horz" lIns="91440" tIns="45720" rIns="91440" bIns="45720" rtlCol="0" anchor="b"/>
          <a:lstStyle>
            <a:lvl1pPr algn="r">
              <a:defRPr sz="1200"/>
            </a:lvl1pPr>
          </a:lstStyle>
          <a:p>
            <a:fld id="{4C5EF897-DD6D-4A48-9295-7F870B8DCE5F}" type="slidenum">
              <a:rPr lang="en-GB" smtClean="0"/>
              <a:pPr/>
              <a:t>‹N°›</a:t>
            </a:fld>
            <a:endParaRPr lang="en-GB" dirty="0"/>
          </a:p>
        </p:txBody>
      </p:sp>
    </p:spTree>
    <p:extLst>
      <p:ext uri="{BB962C8B-B14F-4D97-AF65-F5344CB8AC3E}">
        <p14:creationId xmlns:p14="http://schemas.microsoft.com/office/powerpoint/2010/main" val="180596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1" y="981075"/>
            <a:ext cx="12240684"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preferRelativeResize="0">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47928" y="258764"/>
            <a:ext cx="1620000"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5327651" y="2565401"/>
            <a:ext cx="6720416"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p:cNvSpPr>
            <a:spLocks noGrp="1" noChangeArrowheads="1"/>
          </p:cNvSpPr>
          <p:nvPr>
            <p:ph type="subTitle" idx="1"/>
          </p:nvPr>
        </p:nvSpPr>
        <p:spPr>
          <a:xfrm>
            <a:off x="814917" y="3716339"/>
            <a:ext cx="11377083"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fld id="{906F53DB-24CD-4713-AAFD-60AE31CAE438}" type="datetime1">
              <a:rPr lang="fr-FR" smtClean="0"/>
              <a:t>16/11/2023</a:t>
            </a:fld>
            <a:endParaRPr lang="fr-FR" dirty="0"/>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fr-FR" dirty="0"/>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8987D498-59B7-476E-AEB3-BAF743058CFC}" type="slidenum">
              <a:rPr lang="fr-FR" smtClean="0"/>
              <a:pPr/>
              <a:t>‹N°›</a:t>
            </a:fld>
            <a:endParaRPr lang="fr-FR" dirty="0"/>
          </a:p>
        </p:txBody>
      </p:sp>
      <p:sp>
        <p:nvSpPr>
          <p:cNvPr id="7" name="Rectangle 6"/>
          <p:cNvSpPr/>
          <p:nvPr/>
        </p:nvSpPr>
        <p:spPr>
          <a:xfrm>
            <a:off x="5689600" y="6659563"/>
            <a:ext cx="814917"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fld id="{0D346A3B-2877-4851-B3FB-8A794DDA39EA}" type="datetime1">
              <a:rPr lang="fr-FR" smtClean="0"/>
              <a:t>16/11/2023</a:t>
            </a:fld>
            <a:endParaRPr lang="fr-FR" dirty="0"/>
          </a:p>
        </p:txBody>
      </p:sp>
      <p:sp>
        <p:nvSpPr>
          <p:cNvPr id="5" name="Footer Placeholder 4"/>
          <p:cNvSpPr>
            <a:spLocks noGrp="1"/>
          </p:cNvSpPr>
          <p:nvPr>
            <p:ph type="ftr" sz="quarter" idx="11"/>
          </p:nvPr>
        </p:nvSpPr>
        <p:spPr/>
        <p:txBody>
          <a:bodyPr/>
          <a:lstStyle>
            <a:lvl1pPr>
              <a:defRPr/>
            </a:lvl1pPr>
          </a:lstStyle>
          <a:p>
            <a:endParaRPr lang="fr-FR" dirty="0"/>
          </a:p>
        </p:txBody>
      </p:sp>
      <p:sp>
        <p:nvSpPr>
          <p:cNvPr id="6" name="Slide Number Placeholder 5"/>
          <p:cNvSpPr>
            <a:spLocks noGrp="1"/>
          </p:cNvSpPr>
          <p:nvPr>
            <p:ph type="sldNum" sz="quarter" idx="12"/>
          </p:nvPr>
        </p:nvSpPr>
        <p:spPr/>
        <p:txBody>
          <a:bodyPr/>
          <a:lstStyle>
            <a:lvl1pPr>
              <a:defRPr/>
            </a:lvl1pPr>
          </a:lstStyle>
          <a:p>
            <a:fld id="{8987D498-59B7-476E-AEB3-BAF743058CFC}" type="slidenum">
              <a:rPr lang="fr-FR" smtClean="0"/>
              <a:pPr/>
              <a:t>‹N°›</a:t>
            </a:fld>
            <a:endParaRPr lang="fr-FR" dirty="0"/>
          </a:p>
        </p:txBody>
      </p:sp>
    </p:spTree>
    <p:extLst>
      <p:ext uri="{BB962C8B-B14F-4D97-AF65-F5344CB8AC3E}">
        <p14:creationId xmlns:p14="http://schemas.microsoft.com/office/powerpoint/2010/main" val="1306455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20152" y="1339850"/>
            <a:ext cx="2762249"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27051" y="1339850"/>
            <a:ext cx="8089900"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fld id="{5E714A68-B001-43DF-8828-40BB41CDAE62}" type="datetime1">
              <a:rPr lang="fr-FR" smtClean="0"/>
              <a:t>16/11/2023</a:t>
            </a:fld>
            <a:endParaRPr lang="fr-FR" dirty="0"/>
          </a:p>
        </p:txBody>
      </p:sp>
      <p:sp>
        <p:nvSpPr>
          <p:cNvPr id="5" name="Footer Placeholder 4"/>
          <p:cNvSpPr>
            <a:spLocks noGrp="1"/>
          </p:cNvSpPr>
          <p:nvPr>
            <p:ph type="ftr" sz="quarter" idx="11"/>
          </p:nvPr>
        </p:nvSpPr>
        <p:spPr/>
        <p:txBody>
          <a:bodyPr/>
          <a:lstStyle>
            <a:lvl1pPr>
              <a:defRPr/>
            </a:lvl1pPr>
          </a:lstStyle>
          <a:p>
            <a:endParaRPr lang="fr-FR" dirty="0"/>
          </a:p>
        </p:txBody>
      </p:sp>
      <p:sp>
        <p:nvSpPr>
          <p:cNvPr id="6" name="Slide Number Placeholder 5"/>
          <p:cNvSpPr>
            <a:spLocks noGrp="1"/>
          </p:cNvSpPr>
          <p:nvPr>
            <p:ph type="sldNum" sz="quarter" idx="12"/>
          </p:nvPr>
        </p:nvSpPr>
        <p:spPr/>
        <p:txBody>
          <a:bodyPr/>
          <a:lstStyle>
            <a:lvl1pPr>
              <a:defRPr/>
            </a:lvl1pPr>
          </a:lstStyle>
          <a:p>
            <a:fld id="{8987D498-59B7-476E-AEB3-BAF743058CFC}" type="slidenum">
              <a:rPr lang="fr-FR" smtClean="0"/>
              <a:pPr/>
              <a:t>‹N°›</a:t>
            </a:fld>
            <a:endParaRPr lang="fr-FR" dirty="0"/>
          </a:p>
        </p:txBody>
      </p:sp>
    </p:spTree>
    <p:extLst>
      <p:ext uri="{BB962C8B-B14F-4D97-AF65-F5344CB8AC3E}">
        <p14:creationId xmlns:p14="http://schemas.microsoft.com/office/powerpoint/2010/main" val="3138361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fld id="{21B8D3F1-CED8-41D1-9959-F780CFDAE6C2}" type="datetime1">
              <a:rPr lang="fr-FR" smtClean="0"/>
              <a:t>16/11/2023</a:t>
            </a:fld>
            <a:endParaRPr lang="fr-FR" dirty="0"/>
          </a:p>
        </p:txBody>
      </p:sp>
      <p:sp>
        <p:nvSpPr>
          <p:cNvPr id="5" name="Footer Placeholder 4"/>
          <p:cNvSpPr>
            <a:spLocks noGrp="1"/>
          </p:cNvSpPr>
          <p:nvPr>
            <p:ph type="ftr" sz="quarter" idx="11"/>
          </p:nvPr>
        </p:nvSpPr>
        <p:spPr/>
        <p:txBody>
          <a:bodyPr/>
          <a:lstStyle>
            <a:lvl1pPr>
              <a:defRPr/>
            </a:lvl1pPr>
          </a:lstStyle>
          <a:p>
            <a:endParaRPr lang="fr-FR" dirty="0"/>
          </a:p>
        </p:txBody>
      </p:sp>
      <p:sp>
        <p:nvSpPr>
          <p:cNvPr id="6" name="Slide Number Placeholder 5"/>
          <p:cNvSpPr>
            <a:spLocks noGrp="1"/>
          </p:cNvSpPr>
          <p:nvPr>
            <p:ph type="sldNum" sz="quarter" idx="12"/>
          </p:nvPr>
        </p:nvSpPr>
        <p:spPr/>
        <p:txBody>
          <a:bodyPr/>
          <a:lstStyle>
            <a:lvl1pPr>
              <a:defRPr/>
            </a:lvl1pPr>
          </a:lstStyle>
          <a:p>
            <a:fld id="{8987D498-59B7-476E-AEB3-BAF743058CFC}" type="slidenum">
              <a:rPr lang="fr-FR" smtClean="0"/>
              <a:pPr/>
              <a:t>‹N°›</a:t>
            </a:fld>
            <a:endParaRPr lang="fr-FR" dirty="0"/>
          </a:p>
        </p:txBody>
      </p:sp>
    </p:spTree>
    <p:extLst>
      <p:ext uri="{BB962C8B-B14F-4D97-AF65-F5344CB8AC3E}">
        <p14:creationId xmlns:p14="http://schemas.microsoft.com/office/powerpoint/2010/main" val="3754162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A68D8792-76D0-4C5B-944B-66880D12E3B3}" type="datetime1">
              <a:rPr lang="fr-FR" smtClean="0"/>
              <a:t>16/11/2023</a:t>
            </a:fld>
            <a:endParaRPr lang="fr-FR" dirty="0"/>
          </a:p>
        </p:txBody>
      </p:sp>
      <p:sp>
        <p:nvSpPr>
          <p:cNvPr id="5" name="Footer Placeholder 4"/>
          <p:cNvSpPr>
            <a:spLocks noGrp="1"/>
          </p:cNvSpPr>
          <p:nvPr>
            <p:ph type="ftr" sz="quarter" idx="11"/>
          </p:nvPr>
        </p:nvSpPr>
        <p:spPr/>
        <p:txBody>
          <a:bodyPr/>
          <a:lstStyle>
            <a:lvl1pPr>
              <a:defRPr/>
            </a:lvl1pPr>
          </a:lstStyle>
          <a:p>
            <a:endParaRPr lang="fr-FR" dirty="0"/>
          </a:p>
        </p:txBody>
      </p:sp>
      <p:sp>
        <p:nvSpPr>
          <p:cNvPr id="6" name="Slide Number Placeholder 5"/>
          <p:cNvSpPr>
            <a:spLocks noGrp="1"/>
          </p:cNvSpPr>
          <p:nvPr>
            <p:ph type="sldNum" sz="quarter" idx="12"/>
          </p:nvPr>
        </p:nvSpPr>
        <p:spPr/>
        <p:txBody>
          <a:bodyPr/>
          <a:lstStyle>
            <a:lvl1pPr>
              <a:defRPr/>
            </a:lvl1pPr>
          </a:lstStyle>
          <a:p>
            <a:fld id="{8987D498-59B7-476E-AEB3-BAF743058CFC}" type="slidenum">
              <a:rPr lang="fr-FR" smtClean="0"/>
              <a:pPr/>
              <a:t>‹N°›</a:t>
            </a:fld>
            <a:endParaRPr lang="fr-FR" dirty="0"/>
          </a:p>
        </p:txBody>
      </p:sp>
    </p:spTree>
    <p:extLst>
      <p:ext uri="{BB962C8B-B14F-4D97-AF65-F5344CB8AC3E}">
        <p14:creationId xmlns:p14="http://schemas.microsoft.com/office/powerpoint/2010/main" val="2105631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2492376"/>
            <a:ext cx="53848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2492376"/>
            <a:ext cx="53848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fld id="{EBC6875D-FA7B-4710-9A5A-91D1BE2B4FF9}" type="datetime1">
              <a:rPr lang="fr-FR" smtClean="0"/>
              <a:t>16/11/2023</a:t>
            </a:fld>
            <a:endParaRPr lang="fr-FR" dirty="0"/>
          </a:p>
        </p:txBody>
      </p:sp>
      <p:sp>
        <p:nvSpPr>
          <p:cNvPr id="6" name="Footer Placeholder 5"/>
          <p:cNvSpPr>
            <a:spLocks noGrp="1"/>
          </p:cNvSpPr>
          <p:nvPr>
            <p:ph type="ftr" sz="quarter" idx="11"/>
          </p:nvPr>
        </p:nvSpPr>
        <p:spPr/>
        <p:txBody>
          <a:bodyPr/>
          <a:lstStyle>
            <a:lvl1pPr>
              <a:defRPr/>
            </a:lvl1pPr>
          </a:lstStyle>
          <a:p>
            <a:endParaRPr lang="fr-FR" dirty="0"/>
          </a:p>
        </p:txBody>
      </p:sp>
      <p:sp>
        <p:nvSpPr>
          <p:cNvPr id="7" name="Slide Number Placeholder 6"/>
          <p:cNvSpPr>
            <a:spLocks noGrp="1"/>
          </p:cNvSpPr>
          <p:nvPr>
            <p:ph type="sldNum" sz="quarter" idx="12"/>
          </p:nvPr>
        </p:nvSpPr>
        <p:spPr/>
        <p:txBody>
          <a:bodyPr/>
          <a:lstStyle>
            <a:lvl1pPr>
              <a:defRPr/>
            </a:lvl1pPr>
          </a:lstStyle>
          <a:p>
            <a:fld id="{8987D498-59B7-476E-AEB3-BAF743058CFC}" type="slidenum">
              <a:rPr lang="fr-FR" smtClean="0"/>
              <a:pPr/>
              <a:t>‹N°›</a:t>
            </a:fld>
            <a:endParaRPr lang="fr-FR" dirty="0"/>
          </a:p>
        </p:txBody>
      </p:sp>
    </p:spTree>
    <p:extLst>
      <p:ext uri="{BB962C8B-B14F-4D97-AF65-F5344CB8AC3E}">
        <p14:creationId xmlns:p14="http://schemas.microsoft.com/office/powerpoint/2010/main" val="2492325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fld id="{B6DD9C65-FEAB-45C9-932F-52DBC3807EF5}" type="datetime1">
              <a:rPr lang="fr-FR" smtClean="0"/>
              <a:t>16/11/2023</a:t>
            </a:fld>
            <a:endParaRPr lang="fr-FR" dirty="0"/>
          </a:p>
        </p:txBody>
      </p:sp>
      <p:sp>
        <p:nvSpPr>
          <p:cNvPr id="8" name="Footer Placeholder 7"/>
          <p:cNvSpPr>
            <a:spLocks noGrp="1"/>
          </p:cNvSpPr>
          <p:nvPr>
            <p:ph type="ftr" sz="quarter" idx="11"/>
          </p:nvPr>
        </p:nvSpPr>
        <p:spPr/>
        <p:txBody>
          <a:bodyPr/>
          <a:lstStyle>
            <a:lvl1pPr>
              <a:defRPr/>
            </a:lvl1pPr>
          </a:lstStyle>
          <a:p>
            <a:endParaRPr lang="fr-FR" dirty="0"/>
          </a:p>
        </p:txBody>
      </p:sp>
      <p:sp>
        <p:nvSpPr>
          <p:cNvPr id="9" name="Slide Number Placeholder 8"/>
          <p:cNvSpPr>
            <a:spLocks noGrp="1"/>
          </p:cNvSpPr>
          <p:nvPr>
            <p:ph type="sldNum" sz="quarter" idx="12"/>
          </p:nvPr>
        </p:nvSpPr>
        <p:spPr/>
        <p:txBody>
          <a:bodyPr/>
          <a:lstStyle>
            <a:lvl1pPr>
              <a:defRPr/>
            </a:lvl1pPr>
          </a:lstStyle>
          <a:p>
            <a:fld id="{8987D498-59B7-476E-AEB3-BAF743058CFC}" type="slidenum">
              <a:rPr lang="fr-FR" smtClean="0"/>
              <a:pPr/>
              <a:t>‹N°›</a:t>
            </a:fld>
            <a:endParaRPr lang="fr-FR" dirty="0"/>
          </a:p>
        </p:txBody>
      </p:sp>
    </p:spTree>
    <p:extLst>
      <p:ext uri="{BB962C8B-B14F-4D97-AF65-F5344CB8AC3E}">
        <p14:creationId xmlns:p14="http://schemas.microsoft.com/office/powerpoint/2010/main" val="2670085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fld id="{D77246FE-A224-4B0B-8AA5-FB28097C1A72}" type="datetime1">
              <a:rPr lang="fr-FR" smtClean="0"/>
              <a:t>16/11/2023</a:t>
            </a:fld>
            <a:endParaRPr lang="fr-FR" dirty="0"/>
          </a:p>
        </p:txBody>
      </p:sp>
      <p:sp>
        <p:nvSpPr>
          <p:cNvPr id="4" name="Footer Placeholder 3"/>
          <p:cNvSpPr>
            <a:spLocks noGrp="1"/>
          </p:cNvSpPr>
          <p:nvPr>
            <p:ph type="ftr" sz="quarter" idx="11"/>
          </p:nvPr>
        </p:nvSpPr>
        <p:spPr/>
        <p:txBody>
          <a:bodyPr/>
          <a:lstStyle>
            <a:lvl1pPr>
              <a:defRPr/>
            </a:lvl1pPr>
          </a:lstStyle>
          <a:p>
            <a:endParaRPr lang="fr-FR" dirty="0"/>
          </a:p>
        </p:txBody>
      </p:sp>
      <p:sp>
        <p:nvSpPr>
          <p:cNvPr id="5" name="Slide Number Placeholder 4"/>
          <p:cNvSpPr>
            <a:spLocks noGrp="1"/>
          </p:cNvSpPr>
          <p:nvPr>
            <p:ph type="sldNum" sz="quarter" idx="12"/>
          </p:nvPr>
        </p:nvSpPr>
        <p:spPr/>
        <p:txBody>
          <a:bodyPr/>
          <a:lstStyle>
            <a:lvl1pPr>
              <a:defRPr/>
            </a:lvl1pPr>
          </a:lstStyle>
          <a:p>
            <a:fld id="{8987D498-59B7-476E-AEB3-BAF743058CFC}" type="slidenum">
              <a:rPr lang="fr-FR" smtClean="0"/>
              <a:pPr/>
              <a:t>‹N°›</a:t>
            </a:fld>
            <a:endParaRPr lang="fr-FR" dirty="0"/>
          </a:p>
        </p:txBody>
      </p:sp>
    </p:spTree>
    <p:extLst>
      <p:ext uri="{BB962C8B-B14F-4D97-AF65-F5344CB8AC3E}">
        <p14:creationId xmlns:p14="http://schemas.microsoft.com/office/powerpoint/2010/main" val="801065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EE499FD-25BA-46C4-ACF3-9ED71749803B}" type="datetime1">
              <a:rPr lang="fr-FR" smtClean="0"/>
              <a:t>16/11/2023</a:t>
            </a:fld>
            <a:endParaRPr lang="fr-FR" dirty="0"/>
          </a:p>
        </p:txBody>
      </p:sp>
      <p:sp>
        <p:nvSpPr>
          <p:cNvPr id="3" name="Footer Placeholder 2"/>
          <p:cNvSpPr>
            <a:spLocks noGrp="1"/>
          </p:cNvSpPr>
          <p:nvPr>
            <p:ph type="ftr" sz="quarter" idx="11"/>
          </p:nvPr>
        </p:nvSpPr>
        <p:spPr/>
        <p:txBody>
          <a:bodyPr/>
          <a:lstStyle>
            <a:lvl1pPr>
              <a:defRPr/>
            </a:lvl1pPr>
          </a:lstStyle>
          <a:p>
            <a:endParaRPr lang="fr-FR" dirty="0"/>
          </a:p>
        </p:txBody>
      </p:sp>
      <p:sp>
        <p:nvSpPr>
          <p:cNvPr id="4" name="Slide Number Placeholder 3"/>
          <p:cNvSpPr>
            <a:spLocks noGrp="1"/>
          </p:cNvSpPr>
          <p:nvPr>
            <p:ph type="sldNum" sz="quarter" idx="12"/>
          </p:nvPr>
        </p:nvSpPr>
        <p:spPr/>
        <p:txBody>
          <a:bodyPr/>
          <a:lstStyle>
            <a:lvl1pPr>
              <a:defRPr/>
            </a:lvl1pPr>
          </a:lstStyle>
          <a:p>
            <a:fld id="{8987D498-59B7-476E-AEB3-BAF743058CFC}" type="slidenum">
              <a:rPr lang="fr-FR" smtClean="0"/>
              <a:pPr/>
              <a:t>‹N°›</a:t>
            </a:fld>
            <a:endParaRPr lang="fr-FR" dirty="0"/>
          </a:p>
        </p:txBody>
      </p:sp>
    </p:spTree>
    <p:extLst>
      <p:ext uri="{BB962C8B-B14F-4D97-AF65-F5344CB8AC3E}">
        <p14:creationId xmlns:p14="http://schemas.microsoft.com/office/powerpoint/2010/main" val="2968553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F96C8CD4-1642-4C28-B2FB-7C8AEEE0EECD}" type="datetime1">
              <a:rPr lang="fr-FR" smtClean="0"/>
              <a:t>16/11/2023</a:t>
            </a:fld>
            <a:endParaRPr lang="fr-FR" dirty="0"/>
          </a:p>
        </p:txBody>
      </p:sp>
      <p:sp>
        <p:nvSpPr>
          <p:cNvPr id="6" name="Footer Placeholder 5"/>
          <p:cNvSpPr>
            <a:spLocks noGrp="1"/>
          </p:cNvSpPr>
          <p:nvPr>
            <p:ph type="ftr" sz="quarter" idx="11"/>
          </p:nvPr>
        </p:nvSpPr>
        <p:spPr/>
        <p:txBody>
          <a:bodyPr/>
          <a:lstStyle>
            <a:lvl1pPr>
              <a:defRPr/>
            </a:lvl1pPr>
          </a:lstStyle>
          <a:p>
            <a:endParaRPr lang="fr-FR" dirty="0"/>
          </a:p>
        </p:txBody>
      </p:sp>
      <p:sp>
        <p:nvSpPr>
          <p:cNvPr id="7" name="Slide Number Placeholder 6"/>
          <p:cNvSpPr>
            <a:spLocks noGrp="1"/>
          </p:cNvSpPr>
          <p:nvPr>
            <p:ph type="sldNum" sz="quarter" idx="12"/>
          </p:nvPr>
        </p:nvSpPr>
        <p:spPr/>
        <p:txBody>
          <a:bodyPr/>
          <a:lstStyle>
            <a:lvl1pPr>
              <a:defRPr/>
            </a:lvl1pPr>
          </a:lstStyle>
          <a:p>
            <a:fld id="{8987D498-59B7-476E-AEB3-BAF743058CFC}" type="slidenum">
              <a:rPr lang="fr-FR" smtClean="0"/>
              <a:pPr/>
              <a:t>‹N°›</a:t>
            </a:fld>
            <a:endParaRPr lang="fr-FR" dirty="0"/>
          </a:p>
        </p:txBody>
      </p:sp>
    </p:spTree>
    <p:extLst>
      <p:ext uri="{BB962C8B-B14F-4D97-AF65-F5344CB8AC3E}">
        <p14:creationId xmlns:p14="http://schemas.microsoft.com/office/powerpoint/2010/main" val="3559427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6AD6FDBA-FAB5-429E-B5E9-57AF4767D395}" type="datetime1">
              <a:rPr lang="fr-FR" smtClean="0"/>
              <a:t>16/11/2023</a:t>
            </a:fld>
            <a:endParaRPr lang="fr-FR" dirty="0"/>
          </a:p>
        </p:txBody>
      </p:sp>
      <p:sp>
        <p:nvSpPr>
          <p:cNvPr id="6" name="Footer Placeholder 5"/>
          <p:cNvSpPr>
            <a:spLocks noGrp="1"/>
          </p:cNvSpPr>
          <p:nvPr>
            <p:ph type="ftr" sz="quarter" idx="11"/>
          </p:nvPr>
        </p:nvSpPr>
        <p:spPr/>
        <p:txBody>
          <a:bodyPr/>
          <a:lstStyle>
            <a:lvl1pPr>
              <a:defRPr/>
            </a:lvl1pPr>
          </a:lstStyle>
          <a:p>
            <a:endParaRPr lang="fr-FR" dirty="0"/>
          </a:p>
        </p:txBody>
      </p:sp>
      <p:sp>
        <p:nvSpPr>
          <p:cNvPr id="7" name="Slide Number Placeholder 6"/>
          <p:cNvSpPr>
            <a:spLocks noGrp="1"/>
          </p:cNvSpPr>
          <p:nvPr>
            <p:ph type="sldNum" sz="quarter" idx="12"/>
          </p:nvPr>
        </p:nvSpPr>
        <p:spPr/>
        <p:txBody>
          <a:bodyPr/>
          <a:lstStyle>
            <a:lvl1pPr>
              <a:defRPr/>
            </a:lvl1pPr>
          </a:lstStyle>
          <a:p>
            <a:fld id="{8987D498-59B7-476E-AEB3-BAF743058CFC}" type="slidenum">
              <a:rPr lang="fr-FR" smtClean="0"/>
              <a:pPr/>
              <a:t>‹N°›</a:t>
            </a:fld>
            <a:endParaRPr lang="fr-FR" dirty="0"/>
          </a:p>
        </p:txBody>
      </p:sp>
    </p:spTree>
    <p:extLst>
      <p:ext uri="{BB962C8B-B14F-4D97-AF65-F5344CB8AC3E}">
        <p14:creationId xmlns:p14="http://schemas.microsoft.com/office/powerpoint/2010/main" val="2080856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27051" y="1339850"/>
            <a:ext cx="109728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609600" y="2492376"/>
            <a:ext cx="109728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fld id="{0F3CC45B-DB5E-4457-96FA-DF8C742B72EB}" type="datetime1">
              <a:rPr lang="fr-FR" smtClean="0"/>
              <a:t>16/11/2023</a:t>
            </a:fld>
            <a:endParaRPr lang="fr-FR"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fr-FR"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8987D498-59B7-476E-AEB3-BAF743058CFC}" type="slidenum">
              <a:rPr lang="fr-FR" smtClean="0"/>
              <a:pPr/>
              <a:t>‹N°›</a:t>
            </a:fld>
            <a:endParaRPr lang="fr-FR" dirty="0"/>
          </a:p>
        </p:txBody>
      </p:sp>
      <p:sp>
        <p:nvSpPr>
          <p:cNvPr id="15" name="Rectangle 14"/>
          <p:cNvSpPr/>
          <p:nvPr/>
        </p:nvSpPr>
        <p:spPr>
          <a:xfrm>
            <a:off x="0" y="0"/>
            <a:ext cx="12192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5683251" y="6659564"/>
            <a:ext cx="814916"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preferRelativeResize="0">
            <a:picLocks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446800" y="258770"/>
            <a:ext cx="1620000" cy="9972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svg"/><Relationship Id="rId3" Type="http://schemas.openxmlformats.org/officeDocument/2006/relationships/image" Target="../media/image17.svg"/><Relationship Id="rId7" Type="http://schemas.openxmlformats.org/officeDocument/2006/relationships/image" Target="../media/image21.svg"/><Relationship Id="rId12"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svg"/><Relationship Id="rId5" Type="http://schemas.openxmlformats.org/officeDocument/2006/relationships/image" Target="../media/image19.sv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image" Target="../media/image7.sv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svg"/></Relationships>
</file>

<file path=ppt/slides/_rels/slide4.xml.rels><?xml version="1.0" encoding="UTF-8" standalone="yes"?>
<Relationships xmlns="http://schemas.openxmlformats.org/package/2006/relationships"><Relationship Id="rId8" Type="http://schemas.openxmlformats.org/officeDocument/2006/relationships/customXml" Target="../ink/ink4.xml"/><Relationship Id="rId3" Type="http://schemas.openxmlformats.org/officeDocument/2006/relationships/image" Target="../media/image2.png"/><Relationship Id="rId7" Type="http://schemas.openxmlformats.org/officeDocument/2006/relationships/image" Target="../media/image40.png"/><Relationship Id="rId2" Type="http://schemas.openxmlformats.org/officeDocument/2006/relationships/customXml" Target="../ink/ink1.xml"/><Relationship Id="rId1" Type="http://schemas.openxmlformats.org/officeDocument/2006/relationships/slideLayout" Target="../slideLayouts/slideLayout2.xml"/><Relationship Id="rId6" Type="http://schemas.openxmlformats.org/officeDocument/2006/relationships/customXml" Target="../ink/ink3.xml"/><Relationship Id="rId11" Type="http://schemas.openxmlformats.org/officeDocument/2006/relationships/image" Target="../media/image14.png"/><Relationship Id="rId5" Type="http://schemas.openxmlformats.org/officeDocument/2006/relationships/image" Target="../media/image30.png"/><Relationship Id="rId10" Type="http://schemas.openxmlformats.org/officeDocument/2006/relationships/image" Target="../media/image50.png"/><Relationship Id="rId4" Type="http://schemas.openxmlformats.org/officeDocument/2006/relationships/customXml" Target="../ink/ink2.xml"/><Relationship Id="rId9" Type="http://schemas.openxmlformats.org/officeDocument/2006/relationships/customXml" Target="../ink/ink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775520" y="3356992"/>
            <a:ext cx="8568952" cy="2592288"/>
          </a:xfrm>
        </p:spPr>
        <p:txBody>
          <a:bodyPr>
            <a:normAutofit/>
          </a:bodyPr>
          <a:lstStyle/>
          <a:p>
            <a:pPr algn="ctr"/>
            <a:r>
              <a:rPr lang="fr-FR" sz="1600" kern="1200" dirty="0">
                <a:solidFill>
                  <a:srgbClr val="FFD624"/>
                </a:solidFill>
                <a:latin typeface="+mj-lt"/>
                <a:ea typeface="+mj-ea"/>
                <a:cs typeface="+mj-cs"/>
              </a:rPr>
              <a:t>Session 4 : Les aspects contractuels et financiers des interconnexions</a:t>
            </a:r>
            <a:endParaRPr lang="fr-FR" sz="1600" kern="1200" dirty="0"/>
          </a:p>
          <a:p>
            <a:pPr algn="ctr"/>
            <a:endParaRPr lang="fr-FR" sz="2400" kern="1200" dirty="0"/>
          </a:p>
          <a:p>
            <a:pPr algn="ctr"/>
            <a:r>
              <a:rPr lang="fr-FR" sz="1400" kern="1200" dirty="0"/>
              <a:t>Le projet multinational d’interconnexion électrique en 225 kV Mauritanie-Mali (PIEMM) - Exemple de projet d’interconnexion / transport conforme à la stratégie Global Gateway</a:t>
            </a:r>
          </a:p>
          <a:p>
            <a:pPr algn="just"/>
            <a:endParaRPr lang="fr-FR" sz="1800" b="0" kern="1200" dirty="0">
              <a:solidFill>
                <a:srgbClr val="FFD624"/>
              </a:solidFill>
              <a:ea typeface="+mj-ea"/>
              <a:cs typeface="+mj-cs"/>
            </a:endParaRPr>
          </a:p>
          <a:p>
            <a:pPr algn="ctr"/>
            <a:endParaRPr lang="fr-BE" sz="1800" kern="1200" dirty="0">
              <a:solidFill>
                <a:srgbClr val="FFD624"/>
              </a:solidFill>
              <a:latin typeface="+mj-lt"/>
              <a:ea typeface="+mj-ea"/>
              <a:cs typeface="+mj-cs"/>
            </a:endParaRPr>
          </a:p>
        </p:txBody>
      </p:sp>
      <p:sp>
        <p:nvSpPr>
          <p:cNvPr id="5" name="TextBox 4"/>
          <p:cNvSpPr txBox="1"/>
          <p:nvPr/>
        </p:nvSpPr>
        <p:spPr>
          <a:xfrm>
            <a:off x="2405590" y="5733256"/>
            <a:ext cx="7308812" cy="923330"/>
          </a:xfrm>
          <a:prstGeom prst="rect">
            <a:avLst/>
          </a:prstGeom>
          <a:noFill/>
        </p:spPr>
        <p:txBody>
          <a:bodyPr wrap="square" rtlCol="0">
            <a:spAutoFit/>
          </a:bodyPr>
          <a:lstStyle/>
          <a:p>
            <a:pPr algn="ctr"/>
            <a:r>
              <a:rPr lang="en-GB" sz="1400" b="1" dirty="0">
                <a:solidFill>
                  <a:srgbClr val="FFD624"/>
                </a:solidFill>
                <a:latin typeface="+mj-lt"/>
                <a:ea typeface="+mj-ea"/>
                <a:cs typeface="+mj-cs"/>
              </a:rPr>
              <a:t> Pierre-Yves RENAUD: </a:t>
            </a:r>
            <a:r>
              <a:rPr lang="en-GB" sz="1400" b="1" dirty="0" err="1">
                <a:solidFill>
                  <a:srgbClr val="FFD624"/>
                </a:solidFill>
                <a:latin typeface="+mj-lt"/>
                <a:ea typeface="+mj-ea"/>
                <a:cs typeface="+mj-cs"/>
              </a:rPr>
              <a:t>Délégation</a:t>
            </a:r>
            <a:r>
              <a:rPr lang="en-GB" sz="1400" b="1" dirty="0">
                <a:solidFill>
                  <a:srgbClr val="FFD624"/>
                </a:solidFill>
                <a:latin typeface="+mj-lt"/>
                <a:ea typeface="+mj-ea"/>
                <a:cs typeface="+mj-cs"/>
              </a:rPr>
              <a:t> de </a:t>
            </a:r>
            <a:r>
              <a:rPr lang="en-GB" sz="1400" b="1" dirty="0" err="1">
                <a:solidFill>
                  <a:srgbClr val="FFD624"/>
                </a:solidFill>
                <a:latin typeface="+mj-lt"/>
                <a:ea typeface="+mj-ea"/>
                <a:cs typeface="+mj-cs"/>
              </a:rPr>
              <a:t>l’Union</a:t>
            </a:r>
            <a:r>
              <a:rPr lang="en-GB" sz="1400" b="1" dirty="0">
                <a:solidFill>
                  <a:srgbClr val="FFD624"/>
                </a:solidFill>
                <a:latin typeface="+mj-lt"/>
                <a:ea typeface="+mj-ea"/>
                <a:cs typeface="+mj-cs"/>
              </a:rPr>
              <a:t> </a:t>
            </a:r>
            <a:r>
              <a:rPr lang="en-GB" sz="1400" b="1" dirty="0" err="1">
                <a:solidFill>
                  <a:srgbClr val="FFD624"/>
                </a:solidFill>
                <a:latin typeface="+mj-lt"/>
                <a:ea typeface="+mj-ea"/>
                <a:cs typeface="+mj-cs"/>
              </a:rPr>
              <a:t>Européenne</a:t>
            </a:r>
            <a:r>
              <a:rPr lang="en-GB" sz="1400" b="1" dirty="0">
                <a:solidFill>
                  <a:srgbClr val="FFD624"/>
                </a:solidFill>
                <a:latin typeface="+mj-lt"/>
                <a:ea typeface="+mj-ea"/>
                <a:cs typeface="+mj-cs"/>
              </a:rPr>
              <a:t> Nouakchott</a:t>
            </a:r>
          </a:p>
          <a:p>
            <a:pPr algn="ctr"/>
            <a:r>
              <a:rPr lang="en-GB" sz="1400" b="1" dirty="0">
                <a:solidFill>
                  <a:srgbClr val="FFD624"/>
                </a:solidFill>
                <a:latin typeface="+mj-lt"/>
                <a:ea typeface="+mj-ea"/>
                <a:cs typeface="+mj-cs"/>
              </a:rPr>
              <a:t>Georges KAMAR: EU-TAF</a:t>
            </a:r>
          </a:p>
          <a:p>
            <a:pPr algn="ctr"/>
            <a:endParaRPr lang="en-GB" sz="1400" b="1" dirty="0">
              <a:solidFill>
                <a:srgbClr val="FFD624"/>
              </a:solidFill>
              <a:latin typeface="+mj-lt"/>
              <a:ea typeface="+mj-ea"/>
              <a:cs typeface="+mj-cs"/>
            </a:endParaRPr>
          </a:p>
          <a:p>
            <a:pPr algn="ctr"/>
            <a:r>
              <a:rPr lang="en-GB" sz="1100" b="1" dirty="0">
                <a:solidFill>
                  <a:srgbClr val="FFD624"/>
                </a:solidFill>
                <a:latin typeface="+mj-lt"/>
                <a:ea typeface="+mj-ea"/>
                <a:cs typeface="+mj-cs"/>
              </a:rPr>
              <a:t>Rabat, le 23 </a:t>
            </a:r>
            <a:r>
              <a:rPr lang="en-GB" sz="1100" b="1" dirty="0" err="1">
                <a:solidFill>
                  <a:srgbClr val="FFD624"/>
                </a:solidFill>
                <a:latin typeface="+mj-lt"/>
                <a:ea typeface="+mj-ea"/>
                <a:cs typeface="+mj-cs"/>
              </a:rPr>
              <a:t>novembre</a:t>
            </a:r>
            <a:r>
              <a:rPr lang="en-GB" sz="1100" b="1" dirty="0">
                <a:solidFill>
                  <a:srgbClr val="FFD624"/>
                </a:solidFill>
                <a:latin typeface="+mj-lt"/>
                <a:ea typeface="+mj-ea"/>
                <a:cs typeface="+mj-cs"/>
              </a:rPr>
              <a:t> </a:t>
            </a:r>
            <a:r>
              <a:rPr lang="en-GB" sz="1200" b="1" dirty="0">
                <a:solidFill>
                  <a:srgbClr val="FFD624"/>
                </a:solidFill>
                <a:latin typeface="+mj-lt"/>
                <a:ea typeface="+mj-ea"/>
                <a:cs typeface="+mj-cs"/>
              </a:rPr>
              <a:t>2023</a:t>
            </a:r>
            <a:endParaRPr lang="en-GB" sz="1100" b="1" dirty="0">
              <a:solidFill>
                <a:srgbClr val="FFD624"/>
              </a:solidFill>
              <a:latin typeface="+mj-lt"/>
              <a:ea typeface="+mj-ea"/>
              <a:cs typeface="+mj-cs"/>
            </a:endParaRPr>
          </a:p>
        </p:txBody>
      </p:sp>
      <p:sp>
        <p:nvSpPr>
          <p:cNvPr id="6" name="ZoneTexte 5">
            <a:extLst>
              <a:ext uri="{FF2B5EF4-FFF2-40B4-BE49-F238E27FC236}">
                <a16:creationId xmlns:a16="http://schemas.microsoft.com/office/drawing/2014/main" id="{8474F86F-EEE7-3E01-6931-AE7924827E50}"/>
              </a:ext>
            </a:extLst>
          </p:cNvPr>
          <p:cNvSpPr txBox="1"/>
          <p:nvPr/>
        </p:nvSpPr>
        <p:spPr>
          <a:xfrm>
            <a:off x="1559496" y="1733907"/>
            <a:ext cx="9289032"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err="1">
                <a:ln>
                  <a:noFill/>
                </a:ln>
                <a:solidFill>
                  <a:schemeClr val="bg1"/>
                </a:solidFill>
                <a:effectLst/>
                <a:uLnTx/>
                <a:uFillTx/>
                <a:latin typeface="Verdana"/>
                <a:ea typeface="+mn-ea"/>
                <a:cs typeface="+mn-cs"/>
              </a:rPr>
              <a:t>RegulaE</a:t>
            </a:r>
            <a:r>
              <a:rPr kumimoji="0" lang="en-GB" sz="2000" b="1" i="0" u="none" strike="noStrike" kern="1200" cap="none" spc="0" normalizeH="0" baseline="0" noProof="0" dirty="0">
                <a:ln>
                  <a:noFill/>
                </a:ln>
                <a:solidFill>
                  <a:schemeClr val="bg1"/>
                </a:solidFill>
                <a:effectLst/>
                <a:uLnTx/>
                <a:uFillTx/>
                <a:latin typeface="Verdana"/>
                <a:ea typeface="+mn-ea"/>
                <a:cs typeface="+mn-cs"/>
              </a:rPr>
              <a:t>/Fr -</a:t>
            </a:r>
            <a:r>
              <a:rPr kumimoji="0" lang="fr-FR" sz="2000" b="1" i="0" u="none" strike="noStrike" kern="1200" cap="none" spc="0" normalizeH="0" baseline="0" noProof="0" dirty="0">
                <a:ln>
                  <a:noFill/>
                </a:ln>
                <a:solidFill>
                  <a:schemeClr val="bg1"/>
                </a:solidFill>
                <a:effectLst/>
                <a:uLnTx/>
                <a:uFillTx/>
                <a:latin typeface="Verdana"/>
                <a:ea typeface="+mn-ea"/>
                <a:cs typeface="+mn-cs"/>
              </a:rPr>
              <a:t>Les interconnexions énergétiques et la régulation pour une intégration régionale cohésive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CD417C03-2F56-B6CB-C4BE-E3388EBB1DF9}"/>
              </a:ext>
            </a:extLst>
          </p:cNvPr>
          <p:cNvSpPr>
            <a:spLocks noGrp="1"/>
          </p:cNvSpPr>
          <p:nvPr>
            <p:ph type="sldNum" sz="quarter" idx="12"/>
          </p:nvPr>
        </p:nvSpPr>
        <p:spPr/>
        <p:txBody>
          <a:bodyPr/>
          <a:lstStyle/>
          <a:p>
            <a:fld id="{8987D498-59B7-476E-AEB3-BAF743058CFC}" type="slidenum">
              <a:rPr lang="fr-FR" sz="1100" smtClean="0"/>
              <a:pPr/>
              <a:t>10</a:t>
            </a:fld>
            <a:endParaRPr lang="fr-FR" sz="1100" dirty="0"/>
          </a:p>
        </p:txBody>
      </p:sp>
      <p:sp>
        <p:nvSpPr>
          <p:cNvPr id="5" name="ZoneTexte 4">
            <a:extLst>
              <a:ext uri="{FF2B5EF4-FFF2-40B4-BE49-F238E27FC236}">
                <a16:creationId xmlns:a16="http://schemas.microsoft.com/office/drawing/2014/main" id="{116ACD59-670D-C5D2-8D68-06EB3C6BC58E}"/>
              </a:ext>
            </a:extLst>
          </p:cNvPr>
          <p:cNvSpPr txBox="1"/>
          <p:nvPr/>
        </p:nvSpPr>
        <p:spPr>
          <a:xfrm>
            <a:off x="119337" y="1308655"/>
            <a:ext cx="11805058" cy="276999"/>
          </a:xfrm>
          <a:prstGeom prst="rect">
            <a:avLst/>
          </a:prstGeom>
          <a:noFill/>
        </p:spPr>
        <p:txBody>
          <a:bodyPr wrap="square">
            <a:spAutoFit/>
          </a:bodyPr>
          <a:lstStyle/>
          <a:p>
            <a:pPr algn="ctr">
              <a:spcAft>
                <a:spcPts val="300"/>
              </a:spcAft>
            </a:pPr>
            <a:r>
              <a:rPr lang="fr-FR" sz="1200" dirty="0">
                <a:solidFill>
                  <a:srgbClr val="002060"/>
                </a:solidFill>
                <a:latin typeface="Arial" panose="020B0604020202020204" pitchFamily="34" charset="0"/>
                <a:cs typeface="Arial" panose="020B0604020202020204" pitchFamily="34" charset="0"/>
              </a:rPr>
              <a:t>L’entrée de la Mauritanie dans le système d’échange commercial d’électricité est rendue possible depuis la promulgation du nouveau Code de l’électricité. </a:t>
            </a:r>
          </a:p>
        </p:txBody>
      </p:sp>
      <p:sp>
        <p:nvSpPr>
          <p:cNvPr id="6" name="ZoneTexte 5">
            <a:extLst>
              <a:ext uri="{FF2B5EF4-FFF2-40B4-BE49-F238E27FC236}">
                <a16:creationId xmlns:a16="http://schemas.microsoft.com/office/drawing/2014/main" id="{330BF348-51D6-3662-A0CC-774566E7D793}"/>
              </a:ext>
            </a:extLst>
          </p:cNvPr>
          <p:cNvSpPr txBox="1"/>
          <p:nvPr/>
        </p:nvSpPr>
        <p:spPr>
          <a:xfrm>
            <a:off x="24680" y="548680"/>
            <a:ext cx="5351240" cy="369332"/>
          </a:xfrm>
          <a:prstGeom prst="rect">
            <a:avLst/>
          </a:prstGeom>
          <a:noFill/>
        </p:spPr>
        <p:txBody>
          <a:bodyPr wrap="square">
            <a:spAutoFit/>
          </a:bodyPr>
          <a:lstStyle/>
          <a:p>
            <a:pPr algn="ctr"/>
            <a:r>
              <a:rPr lang="fr-FR" b="1" dirty="0">
                <a:solidFill>
                  <a:schemeClr val="bg1"/>
                </a:solidFill>
                <a:latin typeface="Arial" panose="020B0604020202020204" pitchFamily="34" charset="0"/>
                <a:cs typeface="Arial" panose="020B0604020202020204" pitchFamily="34" charset="0"/>
              </a:rPr>
              <a:t>Cadre légal et institutionnel</a:t>
            </a:r>
          </a:p>
        </p:txBody>
      </p:sp>
      <p:sp>
        <p:nvSpPr>
          <p:cNvPr id="2" name="Slide Number Placeholder 2">
            <a:extLst>
              <a:ext uri="{FF2B5EF4-FFF2-40B4-BE49-F238E27FC236}">
                <a16:creationId xmlns:a16="http://schemas.microsoft.com/office/drawing/2014/main" id="{E1FDE78E-2F4F-DBCF-08BA-06AF53EA2E8B}"/>
              </a:ext>
            </a:extLst>
          </p:cNvPr>
          <p:cNvSpPr txBox="1">
            <a:spLocks/>
          </p:cNvSpPr>
          <p:nvPr/>
        </p:nvSpPr>
        <p:spPr>
          <a:xfrm>
            <a:off x="9181195" y="7129867"/>
            <a:ext cx="2743200" cy="187565"/>
          </a:xfrm>
          <a:prstGeom prst="rect">
            <a:avLst/>
          </a:prstGeom>
        </p:spPr>
        <p:txBody>
          <a:bodyPr vert="horz" lIns="91440" tIns="0" rIns="0" bIns="45720" rtlCol="0" anchor="ctr"/>
          <a:lstStyle>
            <a:defPPr>
              <a:defRPr lang="en-US"/>
            </a:defPPr>
            <a:lvl1pPr marL="0" algn="r" defTabSz="914400" rtl="0" eaLnBrk="1" latinLnBrk="0" hangingPunct="1">
              <a:defRPr lang="en-US" sz="1000" kern="1200" smtClean="0">
                <a:solidFill>
                  <a:srgbClr val="ADAFBB"/>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7F5C94B-8C55-478B-B509-BAE6A06B2E2A}" type="slidenum">
              <a:rPr kumimoji="0" lang="fr-FR" sz="1000" b="0" i="0" u="none" strike="noStrike" kern="1200" cap="none" spc="0" normalizeH="0" baseline="0" noProof="0" smtClean="0">
                <a:ln>
                  <a:noFill/>
                </a:ln>
                <a:solidFill>
                  <a:srgbClr val="ADAFBB"/>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000" b="0" i="0" u="none" strike="noStrike" kern="1200" cap="none" spc="0" normalizeH="0" baseline="0" noProof="0" dirty="0">
              <a:ln>
                <a:noFill/>
              </a:ln>
              <a:solidFill>
                <a:srgbClr val="ADAFBB"/>
              </a:solidFill>
              <a:effectLst/>
              <a:uLnTx/>
              <a:uFillTx/>
              <a:latin typeface="Arial" panose="020B0604020202020204" pitchFamily="34" charset="0"/>
              <a:ea typeface="+mn-ea"/>
              <a:cs typeface="Arial" panose="020B0604020202020204" pitchFamily="34" charset="0"/>
            </a:endParaRPr>
          </a:p>
        </p:txBody>
      </p:sp>
      <p:grpSp>
        <p:nvGrpSpPr>
          <p:cNvPr id="3" name="Group 2">
            <a:extLst>
              <a:ext uri="{FF2B5EF4-FFF2-40B4-BE49-F238E27FC236}">
                <a16:creationId xmlns:a16="http://schemas.microsoft.com/office/drawing/2014/main" id="{58F0773D-FCE2-B14B-AABB-76B35C2E6C67}"/>
              </a:ext>
            </a:extLst>
          </p:cNvPr>
          <p:cNvGrpSpPr/>
          <p:nvPr/>
        </p:nvGrpSpPr>
        <p:grpSpPr>
          <a:xfrm>
            <a:off x="1980741" y="1700808"/>
            <a:ext cx="7787667" cy="3753707"/>
            <a:chOff x="996406" y="1502961"/>
            <a:chExt cx="10013520" cy="4826587"/>
          </a:xfrm>
        </p:grpSpPr>
        <p:sp>
          <p:nvSpPr>
            <p:cNvPr id="7" name="Freeform: Shape 3">
              <a:extLst>
                <a:ext uri="{FF2B5EF4-FFF2-40B4-BE49-F238E27FC236}">
                  <a16:creationId xmlns:a16="http://schemas.microsoft.com/office/drawing/2014/main" id="{5D5A18C4-F014-643C-F7EC-3E9735EEACBE}"/>
                </a:ext>
              </a:extLst>
            </p:cNvPr>
            <p:cNvSpPr/>
            <p:nvPr/>
          </p:nvSpPr>
          <p:spPr>
            <a:xfrm>
              <a:off x="5589051" y="1857176"/>
              <a:ext cx="1541945" cy="1602071"/>
            </a:xfrm>
            <a:custGeom>
              <a:avLst/>
              <a:gdLst>
                <a:gd name="connsiteX0" fmla="*/ 449936 w 1494279"/>
                <a:gd name="connsiteY0" fmla="*/ 0 h 1552547"/>
                <a:gd name="connsiteX1" fmla="*/ 1381208 w 1494279"/>
                <a:gd name="connsiteY1" fmla="*/ 235807 h 1552547"/>
                <a:gd name="connsiteX2" fmla="*/ 1494279 w 1494279"/>
                <a:gd name="connsiteY2" fmla="*/ 304499 h 1552547"/>
                <a:gd name="connsiteX3" fmla="*/ 1203523 w 1494279"/>
                <a:gd name="connsiteY3" fmla="*/ 1552547 h 1552547"/>
                <a:gd name="connsiteX4" fmla="*/ 0 w 1494279"/>
                <a:gd name="connsiteY4" fmla="*/ 54141 h 1552547"/>
                <a:gd name="connsiteX5" fmla="*/ 56188 w 1494279"/>
                <a:gd name="connsiteY5" fmla="*/ 39693 h 1552547"/>
                <a:gd name="connsiteX6" fmla="*/ 449936 w 1494279"/>
                <a:gd name="connsiteY6" fmla="*/ 0 h 1552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4279" h="1552547">
                  <a:moveTo>
                    <a:pt x="449936" y="0"/>
                  </a:moveTo>
                  <a:cubicBezTo>
                    <a:pt x="787132" y="0"/>
                    <a:pt x="1104376" y="85422"/>
                    <a:pt x="1381208" y="235807"/>
                  </a:cubicBezTo>
                  <a:lnTo>
                    <a:pt x="1494279" y="304499"/>
                  </a:lnTo>
                  <a:lnTo>
                    <a:pt x="1203523" y="1552547"/>
                  </a:lnTo>
                  <a:lnTo>
                    <a:pt x="0" y="54141"/>
                  </a:lnTo>
                  <a:lnTo>
                    <a:pt x="56188" y="39693"/>
                  </a:lnTo>
                  <a:cubicBezTo>
                    <a:pt x="183372" y="13668"/>
                    <a:pt x="315058" y="0"/>
                    <a:pt x="449936" y="0"/>
                  </a:cubicBezTo>
                  <a:close/>
                </a:path>
              </a:pathLst>
            </a:custGeom>
            <a:solidFill>
              <a:srgbClr val="002060">
                <a:lumMod val="10000"/>
                <a:lumOff val="90000"/>
              </a:srgbClr>
            </a:solidFill>
            <a:ln w="120650" cap="rnd" cmpd="sng" algn="ctr">
              <a:solidFill>
                <a:srgbClr val="002060">
                  <a:lumMod val="10000"/>
                  <a:lumOff val="90000"/>
                </a:srgbClr>
              </a:solidFill>
              <a:prstDash val="solid"/>
              <a:roun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8" name="Freeform: Shape 5">
              <a:extLst>
                <a:ext uri="{FF2B5EF4-FFF2-40B4-BE49-F238E27FC236}">
                  <a16:creationId xmlns:a16="http://schemas.microsoft.com/office/drawing/2014/main" id="{4B23D3B4-1549-C5C7-3907-010B54625629}"/>
                </a:ext>
              </a:extLst>
            </p:cNvPr>
            <p:cNvSpPr/>
            <p:nvPr/>
          </p:nvSpPr>
          <p:spPr>
            <a:xfrm>
              <a:off x="4086566" y="2008943"/>
              <a:ext cx="2050317" cy="1064167"/>
            </a:xfrm>
            <a:custGeom>
              <a:avLst/>
              <a:gdLst>
                <a:gd name="connsiteX0" fmla="*/ 1158614 w 1986933"/>
                <a:gd name="connsiteY0" fmla="*/ 0 h 1031271"/>
                <a:gd name="connsiteX1" fmla="*/ 1986933 w 1986933"/>
                <a:gd name="connsiteY1" fmla="*/ 1031271 h 1031271"/>
                <a:gd name="connsiteX2" fmla="*/ 0 w 1986933"/>
                <a:gd name="connsiteY2" fmla="*/ 1031271 h 1031271"/>
                <a:gd name="connsiteX3" fmla="*/ 51879 w 1986933"/>
                <a:gd name="connsiteY3" fmla="*/ 923577 h 1031271"/>
                <a:gd name="connsiteX4" fmla="*/ 1009333 w 1986933"/>
                <a:gd name="connsiteY4" fmla="*/ 54637 h 1031271"/>
                <a:gd name="connsiteX5" fmla="*/ 1158614 w 1986933"/>
                <a:gd name="connsiteY5" fmla="*/ 0 h 103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86933" h="1031271">
                  <a:moveTo>
                    <a:pt x="1158614" y="0"/>
                  </a:moveTo>
                  <a:lnTo>
                    <a:pt x="1986933" y="1031271"/>
                  </a:lnTo>
                  <a:lnTo>
                    <a:pt x="0" y="1031271"/>
                  </a:lnTo>
                  <a:lnTo>
                    <a:pt x="51879" y="923577"/>
                  </a:lnTo>
                  <a:cubicBezTo>
                    <a:pt x="262418" y="536011"/>
                    <a:pt x="600283" y="227651"/>
                    <a:pt x="1009333" y="54637"/>
                  </a:cubicBezTo>
                  <a:lnTo>
                    <a:pt x="1158614" y="0"/>
                  </a:lnTo>
                  <a:close/>
                </a:path>
              </a:pathLst>
            </a:custGeom>
            <a:solidFill>
              <a:srgbClr val="002060">
                <a:lumMod val="10000"/>
                <a:lumOff val="90000"/>
              </a:srgbClr>
            </a:solidFill>
            <a:ln w="120650" cap="rnd" cmpd="sng" algn="ctr">
              <a:solidFill>
                <a:srgbClr val="002060">
                  <a:lumMod val="10000"/>
                  <a:lumOff val="90000"/>
                </a:srgbClr>
              </a:solidFill>
              <a:prstDash val="solid"/>
              <a:roun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9" name="Freeform: Shape 6">
              <a:extLst>
                <a:ext uri="{FF2B5EF4-FFF2-40B4-BE49-F238E27FC236}">
                  <a16:creationId xmlns:a16="http://schemas.microsoft.com/office/drawing/2014/main" id="{27FDF93A-4F85-A0ED-7509-C907F985F77B}"/>
                </a:ext>
              </a:extLst>
            </p:cNvPr>
            <p:cNvSpPr/>
            <p:nvPr/>
          </p:nvSpPr>
          <p:spPr>
            <a:xfrm>
              <a:off x="6957015" y="2342538"/>
              <a:ext cx="1231610" cy="1934203"/>
            </a:xfrm>
            <a:custGeom>
              <a:avLst/>
              <a:gdLst>
                <a:gd name="connsiteX0" fmla="*/ 436678 w 1193536"/>
                <a:gd name="connsiteY0" fmla="*/ 0 h 1874411"/>
                <a:gd name="connsiteX1" fmla="*/ 499308 w 1193536"/>
                <a:gd name="connsiteY1" fmla="*/ 46834 h 1874411"/>
                <a:gd name="connsiteX2" fmla="*/ 1170598 w 1193536"/>
                <a:gd name="connsiteY2" fmla="*/ 1160692 h 1874411"/>
                <a:gd name="connsiteX3" fmla="*/ 1193536 w 1193536"/>
                <a:gd name="connsiteY3" fmla="*/ 1310985 h 1874411"/>
                <a:gd name="connsiteX4" fmla="*/ 0 w 1193536"/>
                <a:gd name="connsiteY4" fmla="*/ 1874411 h 1874411"/>
                <a:gd name="connsiteX5" fmla="*/ 436678 w 1193536"/>
                <a:gd name="connsiteY5" fmla="*/ 0 h 187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3536" h="1874411">
                  <a:moveTo>
                    <a:pt x="436678" y="0"/>
                  </a:moveTo>
                  <a:lnTo>
                    <a:pt x="499308" y="46834"/>
                  </a:lnTo>
                  <a:cubicBezTo>
                    <a:pt x="837031" y="325547"/>
                    <a:pt x="1079508" y="715547"/>
                    <a:pt x="1170598" y="1160692"/>
                  </a:cubicBezTo>
                  <a:lnTo>
                    <a:pt x="1193536" y="1310985"/>
                  </a:lnTo>
                  <a:lnTo>
                    <a:pt x="0" y="1874411"/>
                  </a:lnTo>
                  <a:lnTo>
                    <a:pt x="436678" y="0"/>
                  </a:lnTo>
                  <a:close/>
                </a:path>
              </a:pathLst>
            </a:custGeom>
            <a:solidFill>
              <a:srgbClr val="002060">
                <a:lumMod val="10000"/>
                <a:lumOff val="90000"/>
              </a:srgbClr>
            </a:solidFill>
            <a:ln w="120650" cap="rnd" cmpd="sng" algn="ctr">
              <a:solidFill>
                <a:srgbClr val="002060">
                  <a:lumMod val="10000"/>
                  <a:lumOff val="90000"/>
                </a:srgbClr>
              </a:solidFill>
              <a:prstDash val="solid"/>
              <a:roun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10" name="Freeform: Shape 7">
              <a:extLst>
                <a:ext uri="{FF2B5EF4-FFF2-40B4-BE49-F238E27FC236}">
                  <a16:creationId xmlns:a16="http://schemas.microsoft.com/office/drawing/2014/main" id="{15F60ED8-BB70-23CB-A54A-A03A96EAD60C}"/>
                </a:ext>
              </a:extLst>
            </p:cNvPr>
            <p:cNvSpPr/>
            <p:nvPr/>
          </p:nvSpPr>
          <p:spPr>
            <a:xfrm>
              <a:off x="3840213" y="3351502"/>
              <a:ext cx="1537990" cy="1624302"/>
            </a:xfrm>
            <a:custGeom>
              <a:avLst/>
              <a:gdLst>
                <a:gd name="connsiteX0" fmla="*/ 120350 w 1490446"/>
                <a:gd name="connsiteY0" fmla="*/ 0 h 1574090"/>
                <a:gd name="connsiteX1" fmla="*/ 1490446 w 1490446"/>
                <a:gd name="connsiteY1" fmla="*/ 0 h 1574090"/>
                <a:gd name="connsiteX2" fmla="*/ 222801 w 1490446"/>
                <a:gd name="connsiteY2" fmla="*/ 1574090 h 1574090"/>
                <a:gd name="connsiteX3" fmla="*/ 153535 w 1490446"/>
                <a:gd name="connsiteY3" fmla="*/ 1430303 h 1574090"/>
                <a:gd name="connsiteX4" fmla="*/ 0 w 1490446"/>
                <a:gd name="connsiteY4" fmla="*/ 669816 h 1574090"/>
                <a:gd name="connsiteX5" fmla="*/ 87837 w 1490446"/>
                <a:gd name="connsiteY5" fmla="*/ 88831 h 1574090"/>
                <a:gd name="connsiteX6" fmla="*/ 120350 w 1490446"/>
                <a:gd name="connsiteY6" fmla="*/ 0 h 157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0446" h="1574090">
                  <a:moveTo>
                    <a:pt x="120350" y="0"/>
                  </a:moveTo>
                  <a:lnTo>
                    <a:pt x="1490446" y="0"/>
                  </a:lnTo>
                  <a:lnTo>
                    <a:pt x="222801" y="1574090"/>
                  </a:lnTo>
                  <a:lnTo>
                    <a:pt x="153535" y="1430303"/>
                  </a:lnTo>
                  <a:cubicBezTo>
                    <a:pt x="54670" y="1196560"/>
                    <a:pt x="0" y="939572"/>
                    <a:pt x="0" y="669816"/>
                  </a:cubicBezTo>
                  <a:cubicBezTo>
                    <a:pt x="0" y="467499"/>
                    <a:pt x="30752" y="272364"/>
                    <a:pt x="87837" y="88831"/>
                  </a:cubicBezTo>
                  <a:lnTo>
                    <a:pt x="120350" y="0"/>
                  </a:lnTo>
                  <a:close/>
                </a:path>
              </a:pathLst>
            </a:custGeom>
            <a:solidFill>
              <a:srgbClr val="002060">
                <a:lumMod val="10000"/>
                <a:lumOff val="90000"/>
              </a:srgbClr>
            </a:solidFill>
            <a:ln w="120650" cap="rnd" cmpd="sng" algn="ctr">
              <a:solidFill>
                <a:srgbClr val="002060">
                  <a:lumMod val="10000"/>
                  <a:lumOff val="90000"/>
                </a:srgbClr>
              </a:solidFill>
              <a:prstDash val="solid"/>
              <a:roun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11" name="Freeform: Shape 8">
              <a:extLst>
                <a:ext uri="{FF2B5EF4-FFF2-40B4-BE49-F238E27FC236}">
                  <a16:creationId xmlns:a16="http://schemas.microsoft.com/office/drawing/2014/main" id="{0E8F31E1-D88E-4F3C-2A45-A5DD42369AC7}"/>
                </a:ext>
              </a:extLst>
            </p:cNvPr>
            <p:cNvSpPr/>
            <p:nvPr/>
          </p:nvSpPr>
          <p:spPr>
            <a:xfrm>
              <a:off x="6382420" y="4026794"/>
              <a:ext cx="1790261" cy="1447968"/>
            </a:xfrm>
            <a:custGeom>
              <a:avLst/>
              <a:gdLst>
                <a:gd name="connsiteX0" fmla="*/ 1730906 w 1734917"/>
                <a:gd name="connsiteY0" fmla="*/ 0 h 1403206"/>
                <a:gd name="connsiteX1" fmla="*/ 1734917 w 1734917"/>
                <a:gd name="connsiteY1" fmla="*/ 79438 h 1403206"/>
                <a:gd name="connsiteX2" fmla="*/ 1288776 w 1734917"/>
                <a:gd name="connsiteY2" fmla="*/ 1322203 h 1403206"/>
                <a:gd name="connsiteX3" fmla="*/ 1215155 w 1734917"/>
                <a:gd name="connsiteY3" fmla="*/ 1403206 h 1403206"/>
                <a:gd name="connsiteX4" fmla="*/ 0 w 1734917"/>
                <a:gd name="connsiteY4" fmla="*/ 817100 h 1403206"/>
                <a:gd name="connsiteX5" fmla="*/ 1730906 w 1734917"/>
                <a:gd name="connsiteY5" fmla="*/ 0 h 140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917" h="1403206">
                  <a:moveTo>
                    <a:pt x="1730906" y="0"/>
                  </a:moveTo>
                  <a:lnTo>
                    <a:pt x="1734917" y="79438"/>
                  </a:lnTo>
                  <a:cubicBezTo>
                    <a:pt x="1734917" y="551512"/>
                    <a:pt x="1567490" y="984480"/>
                    <a:pt x="1288776" y="1322203"/>
                  </a:cubicBezTo>
                  <a:lnTo>
                    <a:pt x="1215155" y="1403206"/>
                  </a:lnTo>
                  <a:lnTo>
                    <a:pt x="0" y="817100"/>
                  </a:lnTo>
                  <a:lnTo>
                    <a:pt x="1730906" y="0"/>
                  </a:lnTo>
                  <a:close/>
                </a:path>
              </a:pathLst>
            </a:custGeom>
            <a:solidFill>
              <a:srgbClr val="002060">
                <a:lumMod val="10000"/>
                <a:lumOff val="90000"/>
              </a:srgbClr>
            </a:solidFill>
            <a:ln w="120650" cap="rnd" cmpd="sng" algn="ctr">
              <a:solidFill>
                <a:srgbClr val="002060">
                  <a:lumMod val="10000"/>
                  <a:lumOff val="90000"/>
                </a:srgbClr>
              </a:solidFill>
              <a:prstDash val="solid"/>
              <a:roun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12" name="Freeform: Shape 9">
              <a:extLst>
                <a:ext uri="{FF2B5EF4-FFF2-40B4-BE49-F238E27FC236}">
                  <a16:creationId xmlns:a16="http://schemas.microsoft.com/office/drawing/2014/main" id="{0E7D96F5-3B77-571A-2F69-5307B5B23990}"/>
                </a:ext>
              </a:extLst>
            </p:cNvPr>
            <p:cNvSpPr/>
            <p:nvPr/>
          </p:nvSpPr>
          <p:spPr>
            <a:xfrm>
              <a:off x="4223581" y="4098546"/>
              <a:ext cx="1361762" cy="2036852"/>
            </a:xfrm>
            <a:custGeom>
              <a:avLst/>
              <a:gdLst>
                <a:gd name="connsiteX0" fmla="*/ 882838 w 1319666"/>
                <a:gd name="connsiteY0" fmla="*/ 0 h 1973884"/>
                <a:gd name="connsiteX1" fmla="*/ 1319666 w 1319666"/>
                <a:gd name="connsiteY1" fmla="*/ 1973884 h 1973884"/>
                <a:gd name="connsiteX2" fmla="*/ 1254243 w 1319666"/>
                <a:gd name="connsiteY2" fmla="*/ 1963899 h 1973884"/>
                <a:gd name="connsiteX3" fmla="*/ 27913 w 1319666"/>
                <a:gd name="connsiteY3" fmla="*/ 1142204 h 1973884"/>
                <a:gd name="connsiteX4" fmla="*/ 0 w 1319666"/>
                <a:gd name="connsiteY4" fmla="*/ 1096259 h 1973884"/>
                <a:gd name="connsiteX5" fmla="*/ 882838 w 1319666"/>
                <a:gd name="connsiteY5" fmla="*/ 0 h 1973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9666" h="1973884">
                  <a:moveTo>
                    <a:pt x="882838" y="0"/>
                  </a:moveTo>
                  <a:lnTo>
                    <a:pt x="1319666" y="1973884"/>
                  </a:lnTo>
                  <a:lnTo>
                    <a:pt x="1254243" y="1963899"/>
                  </a:lnTo>
                  <a:cubicBezTo>
                    <a:pt x="745506" y="1859796"/>
                    <a:pt x="308795" y="1557964"/>
                    <a:pt x="27913" y="1142204"/>
                  </a:cubicBezTo>
                  <a:lnTo>
                    <a:pt x="0" y="1096259"/>
                  </a:lnTo>
                  <a:lnTo>
                    <a:pt x="882838" y="0"/>
                  </a:lnTo>
                  <a:close/>
                </a:path>
              </a:pathLst>
            </a:custGeom>
            <a:solidFill>
              <a:srgbClr val="002060">
                <a:lumMod val="10000"/>
                <a:lumOff val="90000"/>
              </a:srgbClr>
            </a:solidFill>
            <a:ln w="120650" cap="rnd" cmpd="sng" algn="ctr">
              <a:solidFill>
                <a:srgbClr val="002060">
                  <a:lumMod val="10000"/>
                  <a:lumOff val="90000"/>
                </a:srgbClr>
              </a:solidFill>
              <a:prstDash val="solid"/>
              <a:roun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13" name="Freeform: Shape 10">
              <a:extLst>
                <a:ext uri="{FF2B5EF4-FFF2-40B4-BE49-F238E27FC236}">
                  <a16:creationId xmlns:a16="http://schemas.microsoft.com/office/drawing/2014/main" id="{89BC275C-F3FF-D22F-EEC1-1B7CD4F08262}"/>
                </a:ext>
              </a:extLst>
            </p:cNvPr>
            <p:cNvSpPr/>
            <p:nvPr/>
          </p:nvSpPr>
          <p:spPr>
            <a:xfrm>
              <a:off x="5586030" y="4787905"/>
              <a:ext cx="1844555" cy="1421082"/>
            </a:xfrm>
            <a:custGeom>
              <a:avLst/>
              <a:gdLst>
                <a:gd name="connsiteX0" fmla="*/ 0 w 1787533"/>
                <a:gd name="connsiteY0" fmla="*/ 0 h 1377152"/>
                <a:gd name="connsiteX1" fmla="*/ 1787533 w 1787533"/>
                <a:gd name="connsiteY1" fmla="*/ 862182 h 1377152"/>
                <a:gd name="connsiteX2" fmla="*/ 1711802 w 1787533"/>
                <a:gd name="connsiteY2" fmla="*/ 931011 h 1377152"/>
                <a:gd name="connsiteX3" fmla="*/ 469037 w 1787533"/>
                <a:gd name="connsiteY3" fmla="*/ 1377152 h 1377152"/>
                <a:gd name="connsiteX4" fmla="*/ 302913 w 1787533"/>
                <a:gd name="connsiteY4" fmla="*/ 1368764 h 1377152"/>
                <a:gd name="connsiteX5" fmla="*/ 0 w 1787533"/>
                <a:gd name="connsiteY5" fmla="*/ 0 h 1377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87533" h="1377152">
                  <a:moveTo>
                    <a:pt x="0" y="0"/>
                  </a:moveTo>
                  <a:lnTo>
                    <a:pt x="1787533" y="862182"/>
                  </a:lnTo>
                  <a:lnTo>
                    <a:pt x="1711802" y="931011"/>
                  </a:lnTo>
                  <a:cubicBezTo>
                    <a:pt x="1374079" y="1209725"/>
                    <a:pt x="941111" y="1377152"/>
                    <a:pt x="469037" y="1377152"/>
                  </a:cubicBezTo>
                  <a:lnTo>
                    <a:pt x="302913" y="1368764"/>
                  </a:lnTo>
                  <a:lnTo>
                    <a:pt x="0" y="0"/>
                  </a:lnTo>
                  <a:close/>
                </a:path>
              </a:pathLst>
            </a:custGeom>
            <a:solidFill>
              <a:srgbClr val="002060">
                <a:lumMod val="10000"/>
                <a:lumOff val="90000"/>
              </a:srgbClr>
            </a:solidFill>
            <a:ln w="120650" cap="rnd" cmpd="sng" algn="ctr">
              <a:solidFill>
                <a:srgbClr val="002060">
                  <a:lumMod val="10000"/>
                  <a:lumOff val="90000"/>
                </a:srgbClr>
              </a:solidFill>
              <a:prstDash val="solid"/>
              <a:roun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14" name="Freeform: Shape 11">
              <a:extLst>
                <a:ext uri="{FF2B5EF4-FFF2-40B4-BE49-F238E27FC236}">
                  <a16:creationId xmlns:a16="http://schemas.microsoft.com/office/drawing/2014/main" id="{F2BC8D30-F4F7-DFE7-AB0E-4B64C1316CED}"/>
                </a:ext>
              </a:extLst>
            </p:cNvPr>
            <p:cNvSpPr>
              <a:spLocks/>
            </p:cNvSpPr>
            <p:nvPr/>
          </p:nvSpPr>
          <p:spPr bwMode="auto">
            <a:xfrm>
              <a:off x="5379698" y="3358618"/>
              <a:ext cx="1347029" cy="1315294"/>
            </a:xfrm>
            <a:custGeom>
              <a:avLst/>
              <a:gdLst>
                <a:gd name="connsiteX0" fmla="*/ 395606 w 1432450"/>
                <a:gd name="connsiteY0" fmla="*/ 0 h 1398702"/>
                <a:gd name="connsiteX1" fmla="*/ 400368 w 1432450"/>
                <a:gd name="connsiteY1" fmla="*/ 0 h 1398702"/>
                <a:gd name="connsiteX2" fmla="*/ 1032083 w 1432450"/>
                <a:gd name="connsiteY2" fmla="*/ 0 h 1398702"/>
                <a:gd name="connsiteX3" fmla="*/ 1036845 w 1432450"/>
                <a:gd name="connsiteY3" fmla="*/ 0 h 1398702"/>
                <a:gd name="connsiteX4" fmla="*/ 1035054 w 1432450"/>
                <a:gd name="connsiteY4" fmla="*/ 3725 h 1398702"/>
                <a:gd name="connsiteX5" fmla="*/ 1430844 w 1432450"/>
                <a:gd name="connsiteY5" fmla="*/ 499912 h 1398702"/>
                <a:gd name="connsiteX6" fmla="*/ 1432450 w 1432450"/>
                <a:gd name="connsiteY6" fmla="*/ 499544 h 1398702"/>
                <a:gd name="connsiteX7" fmla="*/ 1432027 w 1432450"/>
                <a:gd name="connsiteY7" fmla="*/ 501395 h 1398702"/>
                <a:gd name="connsiteX8" fmla="*/ 1432450 w 1432450"/>
                <a:gd name="connsiteY8" fmla="*/ 501925 h 1398702"/>
                <a:gd name="connsiteX9" fmla="*/ 1431876 w 1432450"/>
                <a:gd name="connsiteY9" fmla="*/ 502057 h 1398702"/>
                <a:gd name="connsiteX10" fmla="*/ 1291208 w 1432450"/>
                <a:gd name="connsiteY10" fmla="*/ 1117597 h 1398702"/>
                <a:gd name="connsiteX11" fmla="*/ 1294317 w 1432450"/>
                <a:gd name="connsiteY11" fmla="*/ 1120072 h 1398702"/>
                <a:gd name="connsiteX12" fmla="*/ 1290188 w 1432450"/>
                <a:gd name="connsiteY12" fmla="*/ 1122062 h 1398702"/>
                <a:gd name="connsiteX13" fmla="*/ 1289555 w 1432450"/>
                <a:gd name="connsiteY13" fmla="*/ 1124834 h 1398702"/>
                <a:gd name="connsiteX14" fmla="*/ 1287625 w 1432450"/>
                <a:gd name="connsiteY14" fmla="*/ 1123298 h 1398702"/>
                <a:gd name="connsiteX15" fmla="*/ 716225 w 1432450"/>
                <a:gd name="connsiteY15" fmla="*/ 1398702 h 1398702"/>
                <a:gd name="connsiteX16" fmla="*/ 716225 w 1432450"/>
                <a:gd name="connsiteY16" fmla="*/ 1390497 h 1398702"/>
                <a:gd name="connsiteX17" fmla="*/ 150485 w 1432450"/>
                <a:gd name="connsiteY17" fmla="*/ 1117821 h 1398702"/>
                <a:gd name="connsiteX18" fmla="*/ 147657 w 1432450"/>
                <a:gd name="connsiteY18" fmla="*/ 1120072 h 1398702"/>
                <a:gd name="connsiteX19" fmla="*/ 146729 w 1432450"/>
                <a:gd name="connsiteY19" fmla="*/ 1116011 h 1398702"/>
                <a:gd name="connsiteX20" fmla="*/ 145276 w 1432450"/>
                <a:gd name="connsiteY20" fmla="*/ 1115310 h 1398702"/>
                <a:gd name="connsiteX21" fmla="*/ 146370 w 1432450"/>
                <a:gd name="connsiteY21" fmla="*/ 1114439 h 1398702"/>
                <a:gd name="connsiteX22" fmla="*/ 6747 w 1432450"/>
                <a:gd name="connsiteY22" fmla="*/ 503470 h 1398702"/>
                <a:gd name="connsiteX23" fmla="*/ 0 w 1432450"/>
                <a:gd name="connsiteY23" fmla="*/ 501925 h 1398702"/>
                <a:gd name="connsiteX24" fmla="*/ 4970 w 1432450"/>
                <a:gd name="connsiteY24" fmla="*/ 495694 h 1398702"/>
                <a:gd name="connsiteX25" fmla="*/ 4762 w 1432450"/>
                <a:gd name="connsiteY25" fmla="*/ 494782 h 1398702"/>
                <a:gd name="connsiteX26" fmla="*/ 5553 w 1432450"/>
                <a:gd name="connsiteY26" fmla="*/ 494963 h 1398702"/>
                <a:gd name="connsiteX27" fmla="*/ 397397 w 1432450"/>
                <a:gd name="connsiteY27" fmla="*/ 3725 h 139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432450" h="1398702">
                  <a:moveTo>
                    <a:pt x="395606" y="0"/>
                  </a:moveTo>
                  <a:lnTo>
                    <a:pt x="400368" y="0"/>
                  </a:lnTo>
                  <a:lnTo>
                    <a:pt x="1032083" y="0"/>
                  </a:lnTo>
                  <a:lnTo>
                    <a:pt x="1036845" y="0"/>
                  </a:lnTo>
                  <a:lnTo>
                    <a:pt x="1035054" y="3725"/>
                  </a:lnTo>
                  <a:lnTo>
                    <a:pt x="1430844" y="499912"/>
                  </a:lnTo>
                  <a:lnTo>
                    <a:pt x="1432450" y="499544"/>
                  </a:lnTo>
                  <a:lnTo>
                    <a:pt x="1432027" y="501395"/>
                  </a:lnTo>
                  <a:lnTo>
                    <a:pt x="1432450" y="501925"/>
                  </a:lnTo>
                  <a:lnTo>
                    <a:pt x="1431876" y="502057"/>
                  </a:lnTo>
                  <a:lnTo>
                    <a:pt x="1291208" y="1117597"/>
                  </a:lnTo>
                  <a:lnTo>
                    <a:pt x="1294317" y="1120072"/>
                  </a:lnTo>
                  <a:lnTo>
                    <a:pt x="1290188" y="1122062"/>
                  </a:lnTo>
                  <a:lnTo>
                    <a:pt x="1289555" y="1124834"/>
                  </a:lnTo>
                  <a:lnTo>
                    <a:pt x="1287625" y="1123298"/>
                  </a:lnTo>
                  <a:lnTo>
                    <a:pt x="716225" y="1398702"/>
                  </a:lnTo>
                  <a:lnTo>
                    <a:pt x="716225" y="1390497"/>
                  </a:lnTo>
                  <a:lnTo>
                    <a:pt x="150485" y="1117821"/>
                  </a:lnTo>
                  <a:lnTo>
                    <a:pt x="147657" y="1120072"/>
                  </a:lnTo>
                  <a:lnTo>
                    <a:pt x="146729" y="1116011"/>
                  </a:lnTo>
                  <a:lnTo>
                    <a:pt x="145276" y="1115310"/>
                  </a:lnTo>
                  <a:lnTo>
                    <a:pt x="146370" y="1114439"/>
                  </a:lnTo>
                  <a:lnTo>
                    <a:pt x="6747" y="503470"/>
                  </a:lnTo>
                  <a:lnTo>
                    <a:pt x="0" y="501925"/>
                  </a:lnTo>
                  <a:lnTo>
                    <a:pt x="4970" y="495694"/>
                  </a:lnTo>
                  <a:lnTo>
                    <a:pt x="4762" y="494782"/>
                  </a:lnTo>
                  <a:lnTo>
                    <a:pt x="5553" y="494963"/>
                  </a:lnTo>
                  <a:lnTo>
                    <a:pt x="397397" y="3725"/>
                  </a:lnTo>
                  <a:close/>
                </a:path>
              </a:pathLst>
            </a:custGeom>
            <a:solidFill>
              <a:srgbClr val="002060"/>
            </a:solidFill>
            <a:ln w="161925" cap="rnd">
              <a:solidFill>
                <a:srgbClr val="002060"/>
              </a:solidFill>
              <a:prstDash val="solid"/>
              <a:round/>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002060"/>
                </a:solidFill>
                <a:effectLst/>
                <a:uLnTx/>
                <a:uFillTx/>
                <a:latin typeface="Arial" panose="020B0604020202020204"/>
              </a:endParaRPr>
            </a:p>
          </p:txBody>
        </p:sp>
        <p:sp>
          <p:nvSpPr>
            <p:cNvPr id="15" name="Rectangle 13">
              <a:extLst>
                <a:ext uri="{FF2B5EF4-FFF2-40B4-BE49-F238E27FC236}">
                  <a16:creationId xmlns:a16="http://schemas.microsoft.com/office/drawing/2014/main" id="{B638BA0A-C756-8734-B178-35E609F20E6E}"/>
                </a:ext>
              </a:extLst>
            </p:cNvPr>
            <p:cNvSpPr/>
            <p:nvPr/>
          </p:nvSpPr>
          <p:spPr>
            <a:xfrm>
              <a:off x="5416123" y="3539924"/>
              <a:ext cx="1242113" cy="83106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dirty="0">
                  <a:ln>
                    <a:noFill/>
                  </a:ln>
                  <a:solidFill>
                    <a:srgbClr val="FFFFFF"/>
                  </a:solidFill>
                  <a:effectLst/>
                  <a:uLnTx/>
                  <a:uFillTx/>
                  <a:latin typeface="Arial" panose="020B0604020202020204"/>
                </a:rPr>
                <a:t>Echanges au niveau régional</a:t>
              </a:r>
            </a:p>
          </p:txBody>
        </p:sp>
        <p:grpSp>
          <p:nvGrpSpPr>
            <p:cNvPr id="16" name="Group 14">
              <a:extLst>
                <a:ext uri="{FF2B5EF4-FFF2-40B4-BE49-F238E27FC236}">
                  <a16:creationId xmlns:a16="http://schemas.microsoft.com/office/drawing/2014/main" id="{7928195B-4FB6-FA2C-546A-23FB935CB21D}"/>
                </a:ext>
              </a:extLst>
            </p:cNvPr>
            <p:cNvGrpSpPr/>
            <p:nvPr/>
          </p:nvGrpSpPr>
          <p:grpSpPr>
            <a:xfrm>
              <a:off x="7424687" y="3174814"/>
              <a:ext cx="462288" cy="356588"/>
              <a:chOff x="737041" y="4275037"/>
              <a:chExt cx="787336" cy="607317"/>
            </a:xfrm>
            <a:solidFill>
              <a:srgbClr val="002060"/>
            </a:solidFill>
          </p:grpSpPr>
          <p:sp>
            <p:nvSpPr>
              <p:cNvPr id="31" name="Freeform: Shape 37">
                <a:extLst>
                  <a:ext uri="{FF2B5EF4-FFF2-40B4-BE49-F238E27FC236}">
                    <a16:creationId xmlns:a16="http://schemas.microsoft.com/office/drawing/2014/main" id="{7B1CED8B-409D-C477-37F7-40D660AC7C76}"/>
                  </a:ext>
                </a:extLst>
              </p:cNvPr>
              <p:cNvSpPr/>
              <p:nvPr/>
            </p:nvSpPr>
            <p:spPr>
              <a:xfrm>
                <a:off x="832290" y="4560785"/>
                <a:ext cx="272986" cy="245251"/>
              </a:xfrm>
              <a:custGeom>
                <a:avLst/>
                <a:gdLst>
                  <a:gd name="connsiteX0" fmla="*/ 19050 w 272986"/>
                  <a:gd name="connsiteY0" fmla="*/ 304800 h 304800"/>
                  <a:gd name="connsiteX1" fmla="*/ 253937 w 272986"/>
                  <a:gd name="connsiteY1" fmla="*/ 304800 h 304800"/>
                  <a:gd name="connsiteX2" fmla="*/ 272987 w 272986"/>
                  <a:gd name="connsiteY2" fmla="*/ 285750 h 304800"/>
                  <a:gd name="connsiteX3" fmla="*/ 272987 w 272986"/>
                  <a:gd name="connsiteY3" fmla="*/ 19050 h 304800"/>
                  <a:gd name="connsiteX4" fmla="*/ 253937 w 272986"/>
                  <a:gd name="connsiteY4" fmla="*/ 0 h 304800"/>
                  <a:gd name="connsiteX5" fmla="*/ 19050 w 272986"/>
                  <a:gd name="connsiteY5" fmla="*/ 0 h 304800"/>
                  <a:gd name="connsiteX6" fmla="*/ 0 w 272986"/>
                  <a:gd name="connsiteY6" fmla="*/ 19050 h 304800"/>
                  <a:gd name="connsiteX7" fmla="*/ 0 w 272986"/>
                  <a:gd name="connsiteY7" fmla="*/ 285750 h 304800"/>
                  <a:gd name="connsiteX8" fmla="*/ 19050 w 272986"/>
                  <a:gd name="connsiteY8" fmla="*/ 304800 h 304800"/>
                  <a:gd name="connsiteX9" fmla="*/ 38100 w 272986"/>
                  <a:gd name="connsiteY9" fmla="*/ 38100 h 304800"/>
                  <a:gd name="connsiteX10" fmla="*/ 234887 w 272986"/>
                  <a:gd name="connsiteY10" fmla="*/ 38100 h 304800"/>
                  <a:gd name="connsiteX11" fmla="*/ 234887 w 272986"/>
                  <a:gd name="connsiteY11" fmla="*/ 266700 h 304800"/>
                  <a:gd name="connsiteX12" fmla="*/ 38100 w 272986"/>
                  <a:gd name="connsiteY12" fmla="*/ 2667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2986" h="304800">
                    <a:moveTo>
                      <a:pt x="19050" y="304800"/>
                    </a:moveTo>
                    <a:lnTo>
                      <a:pt x="253937" y="304800"/>
                    </a:lnTo>
                    <a:cubicBezTo>
                      <a:pt x="264458" y="304800"/>
                      <a:pt x="272987" y="296271"/>
                      <a:pt x="272987" y="285750"/>
                    </a:cubicBezTo>
                    <a:lnTo>
                      <a:pt x="272987" y="19050"/>
                    </a:lnTo>
                    <a:cubicBezTo>
                      <a:pt x="272987" y="8529"/>
                      <a:pt x="264458" y="0"/>
                      <a:pt x="253937" y="0"/>
                    </a:cubicBezTo>
                    <a:lnTo>
                      <a:pt x="19050" y="0"/>
                    </a:lnTo>
                    <a:cubicBezTo>
                      <a:pt x="8529" y="0"/>
                      <a:pt x="0" y="8529"/>
                      <a:pt x="0" y="19050"/>
                    </a:cubicBezTo>
                    <a:lnTo>
                      <a:pt x="0" y="285750"/>
                    </a:lnTo>
                    <a:cubicBezTo>
                      <a:pt x="0" y="296271"/>
                      <a:pt x="8529" y="304800"/>
                      <a:pt x="19050" y="304800"/>
                    </a:cubicBezTo>
                    <a:close/>
                    <a:moveTo>
                      <a:pt x="38100" y="38100"/>
                    </a:moveTo>
                    <a:lnTo>
                      <a:pt x="234887" y="38100"/>
                    </a:lnTo>
                    <a:lnTo>
                      <a:pt x="234887" y="266700"/>
                    </a:lnTo>
                    <a:lnTo>
                      <a:pt x="38100" y="266700"/>
                    </a:ln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srgbClr val="002060"/>
                  </a:solidFill>
                  <a:effectLst/>
                  <a:uLnTx/>
                  <a:uFillTx/>
                  <a:latin typeface="Arial" panose="020B0604020202020204"/>
                </a:endParaRPr>
              </a:p>
            </p:txBody>
          </p:sp>
          <p:sp>
            <p:nvSpPr>
              <p:cNvPr id="32" name="Freeform: Shape 38">
                <a:extLst>
                  <a:ext uri="{FF2B5EF4-FFF2-40B4-BE49-F238E27FC236}">
                    <a16:creationId xmlns:a16="http://schemas.microsoft.com/office/drawing/2014/main" id="{20CE76B5-E2DD-46A6-5002-AC3CFE157CD4}"/>
                  </a:ext>
                </a:extLst>
              </p:cNvPr>
              <p:cNvSpPr/>
              <p:nvPr/>
            </p:nvSpPr>
            <p:spPr>
              <a:xfrm>
                <a:off x="1156142" y="4560785"/>
                <a:ext cx="272986" cy="245251"/>
              </a:xfrm>
              <a:custGeom>
                <a:avLst/>
                <a:gdLst>
                  <a:gd name="connsiteX0" fmla="*/ 253937 w 272986"/>
                  <a:gd name="connsiteY0" fmla="*/ 0 h 304800"/>
                  <a:gd name="connsiteX1" fmla="*/ 19050 w 272986"/>
                  <a:gd name="connsiteY1" fmla="*/ 0 h 304800"/>
                  <a:gd name="connsiteX2" fmla="*/ 0 w 272986"/>
                  <a:gd name="connsiteY2" fmla="*/ 19050 h 304800"/>
                  <a:gd name="connsiteX3" fmla="*/ 0 w 272986"/>
                  <a:gd name="connsiteY3" fmla="*/ 285750 h 304800"/>
                  <a:gd name="connsiteX4" fmla="*/ 19050 w 272986"/>
                  <a:gd name="connsiteY4" fmla="*/ 304800 h 304800"/>
                  <a:gd name="connsiteX5" fmla="*/ 253937 w 272986"/>
                  <a:gd name="connsiteY5" fmla="*/ 304800 h 304800"/>
                  <a:gd name="connsiteX6" fmla="*/ 272987 w 272986"/>
                  <a:gd name="connsiteY6" fmla="*/ 285750 h 304800"/>
                  <a:gd name="connsiteX7" fmla="*/ 272987 w 272986"/>
                  <a:gd name="connsiteY7" fmla="*/ 19050 h 304800"/>
                  <a:gd name="connsiteX8" fmla="*/ 253937 w 272986"/>
                  <a:gd name="connsiteY8" fmla="*/ 0 h 304800"/>
                  <a:gd name="connsiteX9" fmla="*/ 234887 w 272986"/>
                  <a:gd name="connsiteY9" fmla="*/ 266700 h 304800"/>
                  <a:gd name="connsiteX10" fmla="*/ 38100 w 272986"/>
                  <a:gd name="connsiteY10" fmla="*/ 266700 h 304800"/>
                  <a:gd name="connsiteX11" fmla="*/ 38100 w 272986"/>
                  <a:gd name="connsiteY11" fmla="*/ 38100 h 304800"/>
                  <a:gd name="connsiteX12" fmla="*/ 234887 w 272986"/>
                  <a:gd name="connsiteY12" fmla="*/ 381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2986" h="304800">
                    <a:moveTo>
                      <a:pt x="253937" y="0"/>
                    </a:moveTo>
                    <a:lnTo>
                      <a:pt x="19050" y="0"/>
                    </a:lnTo>
                    <a:cubicBezTo>
                      <a:pt x="8529" y="0"/>
                      <a:pt x="0" y="8529"/>
                      <a:pt x="0" y="19050"/>
                    </a:cubicBezTo>
                    <a:lnTo>
                      <a:pt x="0" y="285750"/>
                    </a:lnTo>
                    <a:cubicBezTo>
                      <a:pt x="0" y="296271"/>
                      <a:pt x="8529" y="304800"/>
                      <a:pt x="19050" y="304800"/>
                    </a:cubicBezTo>
                    <a:lnTo>
                      <a:pt x="253937" y="304800"/>
                    </a:lnTo>
                    <a:cubicBezTo>
                      <a:pt x="264458" y="304800"/>
                      <a:pt x="272987" y="296271"/>
                      <a:pt x="272987" y="285750"/>
                    </a:cubicBezTo>
                    <a:lnTo>
                      <a:pt x="272987" y="19050"/>
                    </a:lnTo>
                    <a:cubicBezTo>
                      <a:pt x="272987" y="8529"/>
                      <a:pt x="264458" y="0"/>
                      <a:pt x="253937" y="0"/>
                    </a:cubicBezTo>
                    <a:close/>
                    <a:moveTo>
                      <a:pt x="234887" y="266700"/>
                    </a:moveTo>
                    <a:lnTo>
                      <a:pt x="38100" y="266700"/>
                    </a:lnTo>
                    <a:lnTo>
                      <a:pt x="38100" y="38100"/>
                    </a:lnTo>
                    <a:lnTo>
                      <a:pt x="234887" y="38100"/>
                    </a:ln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srgbClr val="002060"/>
                  </a:solidFill>
                  <a:effectLst/>
                  <a:uLnTx/>
                  <a:uFillTx/>
                  <a:latin typeface="Arial" panose="020B0604020202020204"/>
                </a:endParaRPr>
              </a:p>
            </p:txBody>
          </p:sp>
          <p:sp>
            <p:nvSpPr>
              <p:cNvPr id="33" name="Freeform: Shape 39">
                <a:extLst>
                  <a:ext uri="{FF2B5EF4-FFF2-40B4-BE49-F238E27FC236}">
                    <a16:creationId xmlns:a16="http://schemas.microsoft.com/office/drawing/2014/main" id="{A31FC225-D05B-D8D1-B7C5-02246A7E892F}"/>
                  </a:ext>
                </a:extLst>
              </p:cNvPr>
              <p:cNvSpPr/>
              <p:nvPr/>
            </p:nvSpPr>
            <p:spPr>
              <a:xfrm>
                <a:off x="737041" y="4275037"/>
                <a:ext cx="787336" cy="607317"/>
              </a:xfrm>
              <a:custGeom>
                <a:avLst/>
                <a:gdLst>
                  <a:gd name="connsiteX0" fmla="*/ 787337 w 787336"/>
                  <a:gd name="connsiteY0" fmla="*/ 685800 h 704850"/>
                  <a:gd name="connsiteX1" fmla="*/ 787337 w 787336"/>
                  <a:gd name="connsiteY1" fmla="*/ 19050 h 704850"/>
                  <a:gd name="connsiteX2" fmla="*/ 768287 w 787336"/>
                  <a:gd name="connsiteY2" fmla="*/ 0 h 704850"/>
                  <a:gd name="connsiteX3" fmla="*/ 19050 w 787336"/>
                  <a:gd name="connsiteY3" fmla="*/ 0 h 704850"/>
                  <a:gd name="connsiteX4" fmla="*/ 0 w 787336"/>
                  <a:gd name="connsiteY4" fmla="*/ 19050 h 704850"/>
                  <a:gd name="connsiteX5" fmla="*/ 0 w 787336"/>
                  <a:gd name="connsiteY5" fmla="*/ 685800 h 704850"/>
                  <a:gd name="connsiteX6" fmla="*/ 19050 w 787336"/>
                  <a:gd name="connsiteY6" fmla="*/ 704850 h 704850"/>
                  <a:gd name="connsiteX7" fmla="*/ 768287 w 787336"/>
                  <a:gd name="connsiteY7" fmla="*/ 704850 h 704850"/>
                  <a:gd name="connsiteX8" fmla="*/ 787337 w 787336"/>
                  <a:gd name="connsiteY8" fmla="*/ 685800 h 704850"/>
                  <a:gd name="connsiteX9" fmla="*/ 749237 w 787336"/>
                  <a:gd name="connsiteY9" fmla="*/ 666750 h 704850"/>
                  <a:gd name="connsiteX10" fmla="*/ 38100 w 787336"/>
                  <a:gd name="connsiteY10" fmla="*/ 666750 h 704850"/>
                  <a:gd name="connsiteX11" fmla="*/ 38100 w 787336"/>
                  <a:gd name="connsiteY11" fmla="*/ 38100 h 704850"/>
                  <a:gd name="connsiteX12" fmla="*/ 749237 w 787336"/>
                  <a:gd name="connsiteY12" fmla="*/ 3810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87336" h="704850">
                    <a:moveTo>
                      <a:pt x="787337" y="685800"/>
                    </a:moveTo>
                    <a:lnTo>
                      <a:pt x="787337" y="19050"/>
                    </a:lnTo>
                    <a:cubicBezTo>
                      <a:pt x="787337" y="8529"/>
                      <a:pt x="778808" y="0"/>
                      <a:pt x="768287" y="0"/>
                    </a:cubicBezTo>
                    <a:lnTo>
                      <a:pt x="19050" y="0"/>
                    </a:lnTo>
                    <a:cubicBezTo>
                      <a:pt x="8529" y="0"/>
                      <a:pt x="0" y="8529"/>
                      <a:pt x="0" y="19050"/>
                    </a:cubicBezTo>
                    <a:lnTo>
                      <a:pt x="0" y="685800"/>
                    </a:lnTo>
                    <a:cubicBezTo>
                      <a:pt x="0" y="696321"/>
                      <a:pt x="8529" y="704850"/>
                      <a:pt x="19050" y="704850"/>
                    </a:cubicBezTo>
                    <a:lnTo>
                      <a:pt x="768287" y="704850"/>
                    </a:lnTo>
                    <a:cubicBezTo>
                      <a:pt x="778808" y="704850"/>
                      <a:pt x="787337" y="696321"/>
                      <a:pt x="787337" y="685800"/>
                    </a:cubicBezTo>
                    <a:close/>
                    <a:moveTo>
                      <a:pt x="749237" y="666750"/>
                    </a:moveTo>
                    <a:lnTo>
                      <a:pt x="38100" y="666750"/>
                    </a:lnTo>
                    <a:lnTo>
                      <a:pt x="38100" y="38100"/>
                    </a:lnTo>
                    <a:lnTo>
                      <a:pt x="749237" y="38100"/>
                    </a:ln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srgbClr val="002060"/>
                  </a:solidFill>
                  <a:effectLst/>
                  <a:uLnTx/>
                  <a:uFillTx/>
                  <a:latin typeface="Arial" panose="020B0604020202020204"/>
                </a:endParaRPr>
              </a:p>
            </p:txBody>
          </p:sp>
        </p:grpSp>
        <p:sp>
          <p:nvSpPr>
            <p:cNvPr id="18" name="TextBox 17">
              <a:extLst>
                <a:ext uri="{FF2B5EF4-FFF2-40B4-BE49-F238E27FC236}">
                  <a16:creationId xmlns:a16="http://schemas.microsoft.com/office/drawing/2014/main" id="{CBBA7267-C634-452F-32C1-63AA74B473AC}"/>
                </a:ext>
              </a:extLst>
            </p:cNvPr>
            <p:cNvSpPr txBox="1"/>
            <p:nvPr/>
          </p:nvSpPr>
          <p:spPr>
            <a:xfrm>
              <a:off x="6586270" y="1502961"/>
              <a:ext cx="3098225" cy="47489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srgbClr val="002060"/>
                  </a:solidFill>
                  <a:effectLst/>
                  <a:uLnTx/>
                  <a:uFillTx/>
                  <a:latin typeface="Arial" panose="020B0604020202020204"/>
                </a:rPr>
                <a:t>Libre accès au réseau aux tiers et aux clients éligibles </a:t>
              </a:r>
            </a:p>
          </p:txBody>
        </p:sp>
        <p:sp>
          <p:nvSpPr>
            <p:cNvPr id="19" name="TextBox 18">
              <a:extLst>
                <a:ext uri="{FF2B5EF4-FFF2-40B4-BE49-F238E27FC236}">
                  <a16:creationId xmlns:a16="http://schemas.microsoft.com/office/drawing/2014/main" id="{15CA332D-294B-0E39-9E6A-98CA3F8E1550}"/>
                </a:ext>
              </a:extLst>
            </p:cNvPr>
            <p:cNvSpPr txBox="1"/>
            <p:nvPr/>
          </p:nvSpPr>
          <p:spPr>
            <a:xfrm>
              <a:off x="8047074" y="2521441"/>
              <a:ext cx="2701205" cy="47489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srgbClr val="002060"/>
                  </a:solidFill>
                  <a:effectLst/>
                  <a:uLnTx/>
                  <a:uFillTx/>
                  <a:latin typeface="Arial" panose="020B0604020202020204"/>
                </a:rPr>
                <a:t>Séparation comptable des activités</a:t>
              </a:r>
            </a:p>
          </p:txBody>
        </p:sp>
        <p:sp>
          <p:nvSpPr>
            <p:cNvPr id="20" name="TextBox 19">
              <a:extLst>
                <a:ext uri="{FF2B5EF4-FFF2-40B4-BE49-F238E27FC236}">
                  <a16:creationId xmlns:a16="http://schemas.microsoft.com/office/drawing/2014/main" id="{171B79AA-A835-0AB6-6E67-49116FD1ECFB}"/>
                </a:ext>
              </a:extLst>
            </p:cNvPr>
            <p:cNvSpPr txBox="1"/>
            <p:nvPr/>
          </p:nvSpPr>
          <p:spPr>
            <a:xfrm>
              <a:off x="8260326" y="4782185"/>
              <a:ext cx="2749600" cy="237447"/>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srgbClr val="002060"/>
                  </a:solidFill>
                  <a:effectLst/>
                  <a:uLnTx/>
                  <a:uFillTx/>
                  <a:latin typeface="Arial" panose="020B0604020202020204"/>
                </a:rPr>
                <a:t>Libre accès au réseau régional </a:t>
              </a:r>
            </a:p>
          </p:txBody>
        </p:sp>
        <p:sp>
          <p:nvSpPr>
            <p:cNvPr id="21" name="TextBox 20">
              <a:extLst>
                <a:ext uri="{FF2B5EF4-FFF2-40B4-BE49-F238E27FC236}">
                  <a16:creationId xmlns:a16="http://schemas.microsoft.com/office/drawing/2014/main" id="{DE1C2ECC-241F-829E-0FB5-3596FC1B1C73}"/>
                </a:ext>
              </a:extLst>
            </p:cNvPr>
            <p:cNvSpPr txBox="1"/>
            <p:nvPr/>
          </p:nvSpPr>
          <p:spPr>
            <a:xfrm>
              <a:off x="7306360" y="5854654"/>
              <a:ext cx="3349330" cy="47489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srgbClr val="002060"/>
                  </a:solidFill>
                  <a:effectLst/>
                  <a:uLnTx/>
                  <a:uFillTx/>
                  <a:latin typeface="Arial" panose="020B0604020202020204"/>
                </a:rPr>
                <a:t>Transparence des conditions et procédures d’octroi des licences IPP </a:t>
              </a:r>
            </a:p>
          </p:txBody>
        </p:sp>
        <p:sp>
          <p:nvSpPr>
            <p:cNvPr id="22" name="TextBox 21">
              <a:extLst>
                <a:ext uri="{FF2B5EF4-FFF2-40B4-BE49-F238E27FC236}">
                  <a16:creationId xmlns:a16="http://schemas.microsoft.com/office/drawing/2014/main" id="{3037397B-6E07-FE46-C3E0-0E65310C9044}"/>
                </a:ext>
              </a:extLst>
            </p:cNvPr>
            <p:cNvSpPr txBox="1"/>
            <p:nvPr/>
          </p:nvSpPr>
          <p:spPr>
            <a:xfrm>
              <a:off x="2289324" y="5576886"/>
              <a:ext cx="2239361" cy="47489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1200" kern="0" dirty="0">
                  <a:solidFill>
                    <a:srgbClr val="002060"/>
                  </a:solidFill>
                  <a:latin typeface="Arial" panose="020B0604020202020204"/>
                </a:rPr>
                <a:t>Renforcement de l’</a:t>
              </a:r>
              <a:r>
                <a:rPr kumimoji="0" lang="fr-FR" sz="1200" b="0" i="0" u="none" strike="noStrike" kern="0" cap="none" spc="0" normalizeH="0" baseline="0" noProof="0" dirty="0">
                  <a:ln>
                    <a:noFill/>
                  </a:ln>
                  <a:solidFill>
                    <a:srgbClr val="002060"/>
                  </a:solidFill>
                  <a:effectLst/>
                  <a:uLnTx/>
                  <a:uFillTx/>
                  <a:latin typeface="Arial" panose="020B0604020202020204"/>
                </a:rPr>
                <a:t>Autorité de Régulation </a:t>
              </a:r>
            </a:p>
          </p:txBody>
        </p:sp>
        <p:sp>
          <p:nvSpPr>
            <p:cNvPr id="23" name="TextBox 22">
              <a:extLst>
                <a:ext uri="{FF2B5EF4-FFF2-40B4-BE49-F238E27FC236}">
                  <a16:creationId xmlns:a16="http://schemas.microsoft.com/office/drawing/2014/main" id="{EFEC61C9-2E16-6514-4935-6E5B24130917}"/>
                </a:ext>
              </a:extLst>
            </p:cNvPr>
            <p:cNvSpPr txBox="1"/>
            <p:nvPr/>
          </p:nvSpPr>
          <p:spPr>
            <a:xfrm>
              <a:off x="996406" y="3815271"/>
              <a:ext cx="2665876" cy="71234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srgbClr val="002060"/>
                  </a:solidFill>
                  <a:effectLst/>
                  <a:uLnTx/>
                  <a:uFillTx/>
                  <a:latin typeface="Arial" panose="020B0604020202020204"/>
                </a:rPr>
                <a:t>Élaboration du Code de réseau en ligne avec le Code de réseau régional</a:t>
              </a:r>
            </a:p>
          </p:txBody>
        </p:sp>
        <p:sp>
          <p:nvSpPr>
            <p:cNvPr id="24" name="TextBox 23">
              <a:extLst>
                <a:ext uri="{FF2B5EF4-FFF2-40B4-BE49-F238E27FC236}">
                  <a16:creationId xmlns:a16="http://schemas.microsoft.com/office/drawing/2014/main" id="{7BC444F5-F16B-3670-CBCE-3F9147B52627}"/>
                </a:ext>
              </a:extLst>
            </p:cNvPr>
            <p:cNvSpPr txBox="1"/>
            <p:nvPr/>
          </p:nvSpPr>
          <p:spPr>
            <a:xfrm>
              <a:off x="1526911" y="1979980"/>
              <a:ext cx="2814751" cy="71234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srgbClr val="002060"/>
                  </a:solidFill>
                  <a:effectLst/>
                  <a:uLnTx/>
                  <a:uFillTx/>
                  <a:latin typeface="Arial" panose="020B0604020202020204"/>
                </a:rPr>
                <a:t>Processus de planification transparent du réseau de transport</a:t>
              </a:r>
              <a:endParaRPr kumimoji="0" lang="en-US" sz="1200" b="0" i="0" u="none" strike="noStrike" kern="0" cap="none" spc="0" normalizeH="0" baseline="0" noProof="0" dirty="0">
                <a:ln>
                  <a:noFill/>
                </a:ln>
                <a:solidFill>
                  <a:srgbClr val="002060"/>
                </a:solidFill>
                <a:effectLst/>
                <a:uLnTx/>
                <a:uFillTx/>
                <a:latin typeface="Arial" panose="020B0604020202020204"/>
              </a:endParaRPr>
            </a:p>
          </p:txBody>
        </p:sp>
        <p:sp>
          <p:nvSpPr>
            <p:cNvPr id="30" name="Rectangle 36">
              <a:extLst>
                <a:ext uri="{FF2B5EF4-FFF2-40B4-BE49-F238E27FC236}">
                  <a16:creationId xmlns:a16="http://schemas.microsoft.com/office/drawing/2014/main" id="{21760F9A-3375-59D4-3382-0C5A2C4220FA}"/>
                </a:ext>
              </a:extLst>
            </p:cNvPr>
            <p:cNvSpPr/>
            <p:nvPr/>
          </p:nvSpPr>
          <p:spPr>
            <a:xfrm>
              <a:off x="7493831" y="3241860"/>
              <a:ext cx="324000" cy="54000"/>
            </a:xfrm>
            <a:prstGeom prst="rect">
              <a:avLst/>
            </a:prstGeom>
            <a:solidFill>
              <a:srgbClr val="002060"/>
            </a:solidFill>
            <a:ln w="12700" cap="flat" cmpd="sng" algn="ctr">
              <a:solidFill>
                <a:srgbClr val="00206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grpSp>
      <p:sp>
        <p:nvSpPr>
          <p:cNvPr id="37" name="ZoneTexte 36">
            <a:extLst>
              <a:ext uri="{FF2B5EF4-FFF2-40B4-BE49-F238E27FC236}">
                <a16:creationId xmlns:a16="http://schemas.microsoft.com/office/drawing/2014/main" id="{25916459-3CA4-39F1-D0D2-7824734104A4}"/>
              </a:ext>
            </a:extLst>
          </p:cNvPr>
          <p:cNvSpPr txBox="1"/>
          <p:nvPr/>
        </p:nvSpPr>
        <p:spPr>
          <a:xfrm>
            <a:off x="479376" y="5589240"/>
            <a:ext cx="11233248" cy="907941"/>
          </a:xfrm>
          <a:prstGeom prst="rect">
            <a:avLst/>
          </a:prstGeom>
          <a:noFill/>
        </p:spPr>
        <p:txBody>
          <a:bodyPr wrap="square">
            <a:spAutoFit/>
          </a:bodyPr>
          <a:lstStyle/>
          <a:p>
            <a:pPr marL="171450" marR="0" lvl="0" indent="-171450" defTabSz="914400" rtl="0" eaLnBrk="1" fontAlgn="auto" latinLnBrk="0" hangingPunct="1">
              <a:lnSpc>
                <a:spcPct val="100000"/>
              </a:lnSpc>
              <a:spcBef>
                <a:spcPts val="0"/>
              </a:spcBef>
              <a:spcAft>
                <a:spcPts val="30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La TAF Energie durable de l’UE appuie le Ministère de l’Energie pour </a:t>
            </a:r>
            <a:r>
              <a:rPr lang="fr-FR" sz="1200" dirty="0">
                <a:solidFill>
                  <a:srgbClr val="002060"/>
                </a:solidFill>
                <a:latin typeface="Arial" panose="020B0604020202020204" pitchFamily="34" charset="0"/>
                <a:cs typeface="Arial" panose="020B0604020202020204" pitchFamily="34" charset="0"/>
              </a:rPr>
              <a:t>l’</a:t>
            </a:r>
            <a:r>
              <a:rPr kumimoji="0" lang="fr-FR"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élaboration des textes d’application.</a:t>
            </a:r>
          </a:p>
          <a:p>
            <a:pPr marL="171450" marR="0" lvl="0" indent="-171450" defTabSz="914400" rtl="0" eaLnBrk="1" fontAlgn="auto" latinLnBrk="0" hangingPunct="1">
              <a:lnSpc>
                <a:spcPct val="100000"/>
              </a:lnSpc>
              <a:spcBef>
                <a:spcPts val="0"/>
              </a:spcBef>
              <a:spcAft>
                <a:spcPts val="30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La TAF appuie aussi la restructuration de la Société nationale d’électricité (SOMELEC), notamment en vue de la séparation des activités. </a:t>
            </a:r>
          </a:p>
          <a:p>
            <a:pPr marL="171450" marR="0" lvl="0" indent="-171450" defTabSz="914400" rtl="0" eaLnBrk="1" fontAlgn="auto" latinLnBrk="0" hangingPunct="1">
              <a:lnSpc>
                <a:spcPct val="100000"/>
              </a:lnSpc>
              <a:spcBef>
                <a:spcPts val="0"/>
              </a:spcBef>
              <a:spcAft>
                <a:spcPts val="300"/>
              </a:spcAft>
              <a:buClrTx/>
              <a:buSzTx/>
              <a:buFont typeface="Wingdings" panose="05000000000000000000" pitchFamily="2" charset="2"/>
              <a:buChar char="Ø"/>
              <a:tabLst/>
              <a:defRPr/>
            </a:pPr>
            <a:r>
              <a:rPr kumimoji="0" lang="fr-FR"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Elle accompagne également la restructuration de l’Autorité de régulation multisectorielle, pour son département en charge de l’électricité, le nouveau Code lui conférant la régulation sur l’ensemble du secteur alors qu’elle ne régulait qu’une partie de l’électrification rurale représentant 1% du marché national.</a:t>
            </a:r>
          </a:p>
        </p:txBody>
      </p:sp>
      <p:pic>
        <p:nvPicPr>
          <p:cNvPr id="39" name="Graphique 38" descr="Déverrouiller contour">
            <a:extLst>
              <a:ext uri="{FF2B5EF4-FFF2-40B4-BE49-F238E27FC236}">
                <a16:creationId xmlns:a16="http://schemas.microsoft.com/office/drawing/2014/main" id="{EAA4D8C9-0F58-8E37-B036-300C8A87F0A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08856" y="2060848"/>
            <a:ext cx="576000" cy="576000"/>
          </a:xfrm>
          <a:prstGeom prst="rect">
            <a:avLst/>
          </a:prstGeom>
        </p:spPr>
      </p:pic>
      <p:pic>
        <p:nvPicPr>
          <p:cNvPr id="41" name="Graphique 40" descr="Marteau d'officiel avec un remplissage uni">
            <a:extLst>
              <a:ext uri="{FF2B5EF4-FFF2-40B4-BE49-F238E27FC236}">
                <a16:creationId xmlns:a16="http://schemas.microsoft.com/office/drawing/2014/main" id="{C16984F5-834C-02DB-F704-9F868E080FB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63912" y="4329160"/>
            <a:ext cx="504000" cy="504000"/>
          </a:xfrm>
          <a:prstGeom prst="rect">
            <a:avLst/>
          </a:prstGeom>
        </p:spPr>
      </p:pic>
      <p:pic>
        <p:nvPicPr>
          <p:cNvPr id="43" name="Graphique 42" descr="Tour électrique avec un remplissage uni">
            <a:extLst>
              <a:ext uri="{FF2B5EF4-FFF2-40B4-BE49-F238E27FC236}">
                <a16:creationId xmlns:a16="http://schemas.microsoft.com/office/drawing/2014/main" id="{55F5327E-8AF5-F28D-ABA8-8C29EC0BF4F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888144" y="4005120"/>
            <a:ext cx="504000" cy="504000"/>
          </a:xfrm>
          <a:prstGeom prst="rect">
            <a:avLst/>
          </a:prstGeom>
        </p:spPr>
      </p:pic>
      <p:pic>
        <p:nvPicPr>
          <p:cNvPr id="45" name="Graphique 44" descr="Contrat avec un remplissage uni">
            <a:extLst>
              <a:ext uri="{FF2B5EF4-FFF2-40B4-BE49-F238E27FC236}">
                <a16:creationId xmlns:a16="http://schemas.microsoft.com/office/drawing/2014/main" id="{CEE9DEDC-E5F1-0387-4692-144E9522582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880032" y="4653136"/>
            <a:ext cx="504000" cy="504000"/>
          </a:xfrm>
          <a:prstGeom prst="rect">
            <a:avLst/>
          </a:prstGeom>
        </p:spPr>
      </p:pic>
      <p:pic>
        <p:nvPicPr>
          <p:cNvPr id="47" name="Graphique 46" descr="Livres avec un remplissage uni">
            <a:extLst>
              <a:ext uri="{FF2B5EF4-FFF2-40B4-BE49-F238E27FC236}">
                <a16:creationId xmlns:a16="http://schemas.microsoft.com/office/drawing/2014/main" id="{9DE38F61-E6F6-A3FA-6C18-D0C4DECF8AA5}"/>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295800" y="3357048"/>
            <a:ext cx="504000" cy="504000"/>
          </a:xfrm>
          <a:prstGeom prst="rect">
            <a:avLst/>
          </a:prstGeom>
        </p:spPr>
      </p:pic>
      <p:pic>
        <p:nvPicPr>
          <p:cNvPr id="49" name="Graphique 48" descr="Calendrier journalier contour">
            <a:extLst>
              <a:ext uri="{FF2B5EF4-FFF2-40B4-BE49-F238E27FC236}">
                <a16:creationId xmlns:a16="http://schemas.microsoft.com/office/drawing/2014/main" id="{E308F15C-2A8D-780B-4F49-EF2A875D1DAF}"/>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799856" y="2348936"/>
            <a:ext cx="504000" cy="504000"/>
          </a:xfrm>
          <a:prstGeom prst="rect">
            <a:avLst/>
          </a:prstGeom>
        </p:spPr>
      </p:pic>
    </p:spTree>
    <p:extLst>
      <p:ext uri="{BB962C8B-B14F-4D97-AF65-F5344CB8AC3E}">
        <p14:creationId xmlns:p14="http://schemas.microsoft.com/office/powerpoint/2010/main" val="3621462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775520" y="2780928"/>
            <a:ext cx="8568952" cy="2160240"/>
          </a:xfrm>
        </p:spPr>
        <p:txBody>
          <a:bodyPr>
            <a:normAutofit/>
          </a:bodyPr>
          <a:lstStyle/>
          <a:p>
            <a:pPr algn="ctr"/>
            <a:r>
              <a:rPr lang="en-GB" kern="1200" dirty="0">
                <a:solidFill>
                  <a:srgbClr val="FFD624"/>
                </a:solidFill>
              </a:rPr>
              <a:t>MERCI DE VOTRE ATTENTION</a:t>
            </a:r>
          </a:p>
          <a:p>
            <a:endParaRPr lang="en-GB" sz="2400" dirty="0">
              <a:solidFill>
                <a:schemeClr val="accent1">
                  <a:lumMod val="75000"/>
                </a:schemeClr>
              </a:solidFill>
            </a:endParaRPr>
          </a:p>
          <a:p>
            <a:endParaRPr lang="en-GB" sz="2400" dirty="0">
              <a:solidFill>
                <a:schemeClr val="accent1">
                  <a:lumMod val="75000"/>
                </a:schemeClr>
              </a:solidFill>
            </a:endParaRPr>
          </a:p>
          <a:p>
            <a:endParaRPr lang="it-IT" sz="4000" dirty="0">
              <a:solidFill>
                <a:schemeClr val="accent1">
                  <a:lumMod val="75000"/>
                </a:schemeClr>
              </a:solidFill>
            </a:endParaRPr>
          </a:p>
          <a:p>
            <a:endParaRPr lang="it-IT" sz="4000" dirty="0">
              <a:solidFill>
                <a:schemeClr val="accent1">
                  <a:lumMod val="75000"/>
                </a:schemeClr>
              </a:solidFill>
            </a:endParaRPr>
          </a:p>
        </p:txBody>
      </p:sp>
      <p:sp>
        <p:nvSpPr>
          <p:cNvPr id="2" name="Slide Number Placeholder 1"/>
          <p:cNvSpPr>
            <a:spLocks noGrp="1"/>
          </p:cNvSpPr>
          <p:nvPr>
            <p:ph type="sldNum" sz="quarter" idx="4"/>
          </p:nvPr>
        </p:nvSpPr>
        <p:spPr/>
        <p:txBody>
          <a:bodyPr/>
          <a:lstStyle/>
          <a:p>
            <a:fld id="{8987D498-59B7-476E-AEB3-BAF743058CFC}" type="slidenum">
              <a:rPr lang="fr-FR" smtClean="0"/>
              <a:pPr/>
              <a:t>11</a:t>
            </a:fld>
            <a:endParaRPr lang="fr-FR" dirty="0"/>
          </a:p>
        </p:txBody>
      </p:sp>
    </p:spTree>
    <p:extLst>
      <p:ext uri="{BB962C8B-B14F-4D97-AF65-F5344CB8AC3E}">
        <p14:creationId xmlns:p14="http://schemas.microsoft.com/office/powerpoint/2010/main" val="958081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33D3189C-E9EE-E7C6-C2ED-93055543B6D5}"/>
              </a:ext>
            </a:extLst>
          </p:cNvPr>
          <p:cNvSpPr>
            <a:spLocks noGrp="1"/>
          </p:cNvSpPr>
          <p:nvPr>
            <p:ph type="sldNum" sz="quarter" idx="12"/>
          </p:nvPr>
        </p:nvSpPr>
        <p:spPr/>
        <p:txBody>
          <a:bodyPr/>
          <a:lstStyle/>
          <a:p>
            <a:fld id="{8987D498-59B7-476E-AEB3-BAF743058CFC}" type="slidenum">
              <a:rPr lang="fr-FR" smtClean="0"/>
              <a:pPr/>
              <a:t>12</a:t>
            </a:fld>
            <a:endParaRPr lang="fr-FR" dirty="0"/>
          </a:p>
        </p:txBody>
      </p:sp>
      <p:sp>
        <p:nvSpPr>
          <p:cNvPr id="6" name="Rectangle 5">
            <a:extLst>
              <a:ext uri="{FF2B5EF4-FFF2-40B4-BE49-F238E27FC236}">
                <a16:creationId xmlns:a16="http://schemas.microsoft.com/office/drawing/2014/main" id="{2C712DF6-CE85-0C09-2AB8-651B05BBF1E8}"/>
              </a:ext>
            </a:extLst>
          </p:cNvPr>
          <p:cNvSpPr/>
          <p:nvPr/>
        </p:nvSpPr>
        <p:spPr>
          <a:xfrm>
            <a:off x="0" y="0"/>
            <a:ext cx="3934048" cy="6858000"/>
          </a:xfrm>
          <a:prstGeom prst="rect">
            <a:avLst/>
          </a:prstGeom>
          <a:solidFill>
            <a:srgbClr val="0A2253"/>
          </a:solidFill>
          <a:ln w="12700" cap="flat" cmpd="sng" algn="ctr">
            <a:solidFill>
              <a:srgbClr val="0A225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7" name="Titre 2">
            <a:extLst>
              <a:ext uri="{FF2B5EF4-FFF2-40B4-BE49-F238E27FC236}">
                <a16:creationId xmlns:a16="http://schemas.microsoft.com/office/drawing/2014/main" id="{95BA51A9-9FA5-D83C-1945-6BD9232A1644}"/>
              </a:ext>
            </a:extLst>
          </p:cNvPr>
          <p:cNvSpPr txBox="1">
            <a:spLocks/>
          </p:cNvSpPr>
          <p:nvPr/>
        </p:nvSpPr>
        <p:spPr>
          <a:xfrm>
            <a:off x="375514" y="518570"/>
            <a:ext cx="2832141" cy="954107"/>
          </a:xfrm>
          <a:prstGeom prst="rect">
            <a:avLst/>
          </a:prstGeom>
        </p:spPr>
        <p:txBody>
          <a:bodyPr wrap="square" lIns="0" tIns="0" rIns="0" bIns="0" anchor="t">
            <a:spAutoFit/>
          </a:bodyPr>
          <a:lstStyle>
            <a:lvl1pPr>
              <a:defRPr sz="2169" b="1" i="0">
                <a:solidFill>
                  <a:schemeClr val="bg1"/>
                </a:solidFill>
                <a:latin typeface="Open Sans Semibold"/>
                <a:ea typeface="+mj-ea"/>
                <a:cs typeface="Open Sans Semibold"/>
              </a:defRPr>
            </a:lvl1pPr>
          </a:lstStyle>
          <a:p>
            <a:r>
              <a:rPr lang="fr-FR" sz="2400" kern="0" dirty="0">
                <a:solidFill>
                  <a:prstClr val="white"/>
                </a:solidFill>
                <a:latin typeface="Calibri"/>
              </a:rPr>
              <a:t>Brief bio </a:t>
            </a:r>
          </a:p>
          <a:p>
            <a:r>
              <a:rPr lang="fr-FR" sz="2400" b="0" kern="0" dirty="0">
                <a:solidFill>
                  <a:prstClr val="white"/>
                </a:solidFill>
                <a:latin typeface="Calibri"/>
              </a:rPr>
              <a:t>Pierre-Yves RENAUD</a:t>
            </a:r>
          </a:p>
          <a:p>
            <a:r>
              <a:rPr lang="fr-FR" sz="1400" b="0" kern="0" dirty="0">
                <a:solidFill>
                  <a:prstClr val="white"/>
                </a:solidFill>
                <a:latin typeface="Calibri"/>
              </a:rPr>
              <a:t>Pierre-Yves.RENAUD@eeas.europe.eu</a:t>
            </a:r>
            <a:endParaRPr lang="en-US" sz="1400" b="0" kern="0" dirty="0">
              <a:solidFill>
                <a:prstClr val="white"/>
              </a:solidFill>
              <a:latin typeface="Calibri Light"/>
            </a:endParaRPr>
          </a:p>
        </p:txBody>
      </p:sp>
      <p:sp>
        <p:nvSpPr>
          <p:cNvPr id="8" name="TextBox 9">
            <a:extLst>
              <a:ext uri="{FF2B5EF4-FFF2-40B4-BE49-F238E27FC236}">
                <a16:creationId xmlns:a16="http://schemas.microsoft.com/office/drawing/2014/main" id="{647B2F45-B796-5A0D-0C2A-DC6DC13EFE16}"/>
              </a:ext>
            </a:extLst>
          </p:cNvPr>
          <p:cNvSpPr txBox="1"/>
          <p:nvPr/>
        </p:nvSpPr>
        <p:spPr>
          <a:xfrm>
            <a:off x="6345177" y="1431583"/>
            <a:ext cx="5561045" cy="4878259"/>
          </a:xfrm>
          <a:prstGeom prst="rect">
            <a:avLst/>
          </a:prstGeom>
          <a:noFill/>
        </p:spPr>
        <p:txBody>
          <a:bodyPr wrap="square">
            <a:spAutoFit/>
          </a:bodyPr>
          <a:lstStyle/>
          <a:p>
            <a:pPr algn="just">
              <a:spcAft>
                <a:spcPts val="600"/>
              </a:spcAft>
            </a:pPr>
            <a:r>
              <a:rPr lang="fr-BE" sz="1300" dirty="0">
                <a:solidFill>
                  <a:srgbClr val="0A2153"/>
                </a:solidFill>
                <a:latin typeface="Calibri"/>
                <a:ea typeface="ＭＳ Ｐゴシック" panose="020B0600070205080204" pitchFamily="34" charset="-128"/>
              </a:rPr>
              <a:t>Pierre-Yves RENAUD a 30 ans d’expérience dans la coopération internationale, la planification et réalisation d’infrastructures nationales et régionales, l’appui aux processus de décentralisation et de développement local dans les pays d’Afrique de l’Ouest et Centrale.</a:t>
            </a:r>
            <a:endParaRPr lang="en-GB" sz="1300" dirty="0">
              <a:solidFill>
                <a:srgbClr val="0A2153"/>
              </a:solidFill>
              <a:latin typeface="Calibri"/>
              <a:ea typeface="ＭＳ Ｐゴシック" panose="020B0600070205080204" pitchFamily="34" charset="-128"/>
            </a:endParaRPr>
          </a:p>
          <a:p>
            <a:pPr algn="just">
              <a:spcAft>
                <a:spcPts val="600"/>
              </a:spcAft>
            </a:pPr>
            <a:r>
              <a:rPr lang="fr-BE" sz="1300" dirty="0">
                <a:solidFill>
                  <a:srgbClr val="0A2153"/>
                </a:solidFill>
                <a:latin typeface="Calibri"/>
                <a:ea typeface="ＭＳ Ｐゴシック" panose="020B0600070205080204" pitchFamily="34" charset="-128"/>
              </a:rPr>
              <a:t>Depuis septembre 2017, il est chargé de programme à la Délégation de l’Union européenne en Mauritanie où il supervise les secteurs des infrastructures, du transport et de l’énergie. </a:t>
            </a:r>
          </a:p>
          <a:p>
            <a:pPr algn="just">
              <a:spcAft>
                <a:spcPts val="600"/>
              </a:spcAft>
            </a:pPr>
            <a:r>
              <a:rPr lang="fr-BE" sz="1300" dirty="0">
                <a:solidFill>
                  <a:srgbClr val="0A2153"/>
                </a:solidFill>
                <a:latin typeface="Calibri"/>
                <a:ea typeface="ＭＳ Ｐゴシック" panose="020B0600070205080204" pitchFamily="34" charset="-128"/>
              </a:rPr>
              <a:t>M. Renaud participe à la programmation et à la mise en œuvre des appuis de l’UE aux réformes du secteur de l’électricité en Mauritanie, notamment l’élaboration du Code de l’électricité et textes d’application, la réorganisation et l’opérationnalisation de la Société nationale d’électricité et de la Direction Générale de l’Electricité et des Energies Renouvelables, le renforcement du département électricité de l’Autorité de régulation multisectorielle. </a:t>
            </a:r>
          </a:p>
          <a:p>
            <a:pPr algn="just">
              <a:spcAft>
                <a:spcPts val="600"/>
              </a:spcAft>
            </a:pPr>
            <a:r>
              <a:rPr lang="fr-BE" sz="1300" dirty="0">
                <a:solidFill>
                  <a:srgbClr val="0A2153"/>
                </a:solidFill>
                <a:latin typeface="Calibri"/>
                <a:ea typeface="ＭＳ Ｐゴシック" panose="020B0600070205080204" pitchFamily="34" charset="-128"/>
              </a:rPr>
              <a:t>Il contribue à l’extension progressive des appuis de l’UE au secteur de l’hydrogène vert avec la rédaction du Code de l’Hydrogène vert et de son cadre de mise en œuvre, la mobilisation des acteurs européens publics comme privés pour soutenir le développement du secteur en Mauritanie.</a:t>
            </a:r>
          </a:p>
          <a:p>
            <a:pPr algn="just">
              <a:spcAft>
                <a:spcPts val="600"/>
              </a:spcAft>
            </a:pPr>
            <a:r>
              <a:rPr lang="fr-BE" sz="1300" dirty="0">
                <a:solidFill>
                  <a:srgbClr val="0A2153"/>
                </a:solidFill>
                <a:latin typeface="Calibri"/>
                <a:ea typeface="ＭＳ Ｐゴシック" panose="020B0600070205080204" pitchFamily="34" charset="-128"/>
              </a:rPr>
              <a:t>M. Renaud prépare et suit les opérations d’investissement pour améliorer l’accès à l’électricité (programme d’électrification rurale – </a:t>
            </a:r>
            <a:r>
              <a:rPr lang="fr-BE" sz="1300" dirty="0" err="1">
                <a:solidFill>
                  <a:srgbClr val="0A2153"/>
                </a:solidFill>
                <a:latin typeface="Calibri"/>
                <a:ea typeface="ＭＳ Ｐゴシック" panose="020B0600070205080204" pitchFamily="34" charset="-128"/>
              </a:rPr>
              <a:t>TEI</a:t>
            </a:r>
            <a:r>
              <a:rPr lang="fr-BE" sz="1300" dirty="0">
                <a:solidFill>
                  <a:srgbClr val="0A2153"/>
                </a:solidFill>
                <a:latin typeface="Calibri"/>
                <a:ea typeface="ＭＳ Ｐゴシック" panose="020B0600070205080204" pitchFamily="34" charset="-128"/>
              </a:rPr>
              <a:t> avec la France), le transport national et les échanges d’énergie avec la sous-région (multi partenaires).</a:t>
            </a:r>
          </a:p>
          <a:p>
            <a:pPr algn="just"/>
            <a:r>
              <a:rPr lang="fr-BE" sz="1300" dirty="0">
                <a:solidFill>
                  <a:srgbClr val="0A2153"/>
                </a:solidFill>
                <a:latin typeface="Calibri"/>
                <a:ea typeface="ＭＳ Ｐゴシック" panose="020B0600070205080204" pitchFamily="34" charset="-128"/>
              </a:rPr>
              <a:t>Il est ingénieur en Ingénierie de la construction et urbanisme opérationnel</a:t>
            </a:r>
            <a:r>
              <a:rPr lang="fr-FR" altLang="ja-JP" sz="1300" dirty="0">
                <a:solidFill>
                  <a:srgbClr val="0A2153"/>
                </a:solidFill>
                <a:latin typeface="Calibri"/>
                <a:ea typeface="ＭＳ Ｐゴシック" panose="020B0600070205080204" pitchFamily="34" charset="-128"/>
              </a:rPr>
              <a:t>. </a:t>
            </a:r>
          </a:p>
        </p:txBody>
      </p:sp>
      <p:sp>
        <p:nvSpPr>
          <p:cNvPr id="9" name="Titre 2">
            <a:extLst>
              <a:ext uri="{FF2B5EF4-FFF2-40B4-BE49-F238E27FC236}">
                <a16:creationId xmlns:a16="http://schemas.microsoft.com/office/drawing/2014/main" id="{5E65A990-488B-80D1-5CBE-930DC30524D9}"/>
              </a:ext>
            </a:extLst>
          </p:cNvPr>
          <p:cNvSpPr txBox="1">
            <a:spLocks/>
          </p:cNvSpPr>
          <p:nvPr/>
        </p:nvSpPr>
        <p:spPr>
          <a:xfrm>
            <a:off x="4151785" y="3841303"/>
            <a:ext cx="2016224" cy="276999"/>
          </a:xfrm>
          <a:prstGeom prst="rect">
            <a:avLst/>
          </a:prstGeom>
        </p:spPr>
        <p:txBody>
          <a:bodyPr wrap="square" lIns="0" tIns="0" rIns="0" bIns="0" anchor="t">
            <a:spAutoFit/>
          </a:bodyPr>
          <a:lstStyle>
            <a:lvl1pPr>
              <a:defRPr sz="2169" b="1" i="0">
                <a:solidFill>
                  <a:schemeClr val="bg1"/>
                </a:solidFill>
                <a:latin typeface="Open Sans Semibold"/>
                <a:ea typeface="+mj-ea"/>
                <a:cs typeface="Open Sans Semibold"/>
              </a:defRPr>
            </a:lvl1pPr>
          </a:lstStyle>
          <a:p>
            <a:r>
              <a:rPr lang="fr-FR" sz="1800" kern="0" dirty="0">
                <a:solidFill>
                  <a:srgbClr val="0A2153"/>
                </a:solidFill>
                <a:latin typeface="Calibri"/>
              </a:rPr>
              <a:t>Pierre-Yves RENAUD</a:t>
            </a:r>
            <a:endParaRPr lang="en-US" sz="1800" b="0" kern="0" dirty="0">
              <a:solidFill>
                <a:srgbClr val="0A2153"/>
              </a:solidFill>
              <a:latin typeface="Calibri Light"/>
            </a:endParaRPr>
          </a:p>
        </p:txBody>
      </p:sp>
      <p:sp>
        <p:nvSpPr>
          <p:cNvPr id="10" name="Rectangle 9">
            <a:extLst>
              <a:ext uri="{FF2B5EF4-FFF2-40B4-BE49-F238E27FC236}">
                <a16:creationId xmlns:a16="http://schemas.microsoft.com/office/drawing/2014/main" id="{C9E12FBF-ED56-783E-B7A8-ACB893257B48}"/>
              </a:ext>
            </a:extLst>
          </p:cNvPr>
          <p:cNvSpPr/>
          <p:nvPr/>
        </p:nvSpPr>
        <p:spPr>
          <a:xfrm>
            <a:off x="4183225" y="1485474"/>
            <a:ext cx="1912775" cy="2159550"/>
          </a:xfrm>
          <a:prstGeom prst="rect">
            <a:avLst/>
          </a:prstGeom>
          <a:noFill/>
          <a:ln w="12700" cap="flat" cmpd="sng" algn="ctr">
            <a:solidFill>
              <a:srgbClr val="0A215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2" name="TextBox 13">
            <a:extLst>
              <a:ext uri="{FF2B5EF4-FFF2-40B4-BE49-F238E27FC236}">
                <a16:creationId xmlns:a16="http://schemas.microsoft.com/office/drawing/2014/main" id="{A85CCE1A-7BA3-F786-628E-22B6983EC26B}"/>
              </a:ext>
            </a:extLst>
          </p:cNvPr>
          <p:cNvSpPr txBox="1"/>
          <p:nvPr/>
        </p:nvSpPr>
        <p:spPr>
          <a:xfrm>
            <a:off x="915328" y="6149396"/>
            <a:ext cx="2962448" cy="430887"/>
          </a:xfrm>
          <a:prstGeom prst="rect">
            <a:avLst/>
          </a:prstGeom>
          <a:noFill/>
        </p:spPr>
        <p:txBody>
          <a:bodyPr wrap="square" rtlCol="0">
            <a:noAutofit/>
          </a:bodyPr>
          <a:lstStyle/>
          <a:p>
            <a:r>
              <a:rPr lang="fr-FR" sz="1200" dirty="0">
                <a:solidFill>
                  <a:prstClr val="white"/>
                </a:solidFill>
                <a:latin typeface="Arial" panose="020B0604020202020204" pitchFamily="34" charset="0"/>
                <a:cs typeface="Arial" panose="020B0604020202020204" pitchFamily="34" charset="0"/>
              </a:rPr>
              <a:t>Délégation de l’Union européenne en République Islamique de Mauritanie</a:t>
            </a:r>
          </a:p>
        </p:txBody>
      </p:sp>
      <p:pic>
        <p:nvPicPr>
          <p:cNvPr id="13" name="Picture 1049" descr="europe flag">
            <a:extLst>
              <a:ext uri="{FF2B5EF4-FFF2-40B4-BE49-F238E27FC236}">
                <a16:creationId xmlns:a16="http://schemas.microsoft.com/office/drawing/2014/main" id="{5EDB3367-1025-F87E-57AB-7D10CC016353}"/>
              </a:ext>
            </a:extLst>
          </p:cNvPr>
          <p:cNvPicPr>
            <a:picLocks noChangeAspect="1" noChangeArrowheads="1"/>
          </p:cNvPicPr>
          <p:nvPr/>
        </p:nvPicPr>
        <p:blipFill>
          <a:blip r:embed="rId2" cstate="print"/>
          <a:srcRect/>
          <a:stretch>
            <a:fillRect/>
          </a:stretch>
        </p:blipFill>
        <p:spPr bwMode="auto">
          <a:xfrm>
            <a:off x="107504" y="6123540"/>
            <a:ext cx="720000" cy="479043"/>
          </a:xfrm>
          <a:prstGeom prst="rect">
            <a:avLst/>
          </a:prstGeom>
          <a:noFill/>
          <a:ln w="9525">
            <a:solidFill>
              <a:sysClr val="window" lastClr="FFFFFF"/>
            </a:solidFill>
            <a:miter lim="800000"/>
            <a:headEnd/>
            <a:tailEnd/>
          </a:ln>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2564" y="1635249"/>
            <a:ext cx="1694096" cy="1860000"/>
          </a:xfrm>
          <a:prstGeom prst="rect">
            <a:avLst/>
          </a:prstGeom>
        </p:spPr>
      </p:pic>
    </p:spTree>
    <p:extLst>
      <p:ext uri="{BB962C8B-B14F-4D97-AF65-F5344CB8AC3E}">
        <p14:creationId xmlns:p14="http://schemas.microsoft.com/office/powerpoint/2010/main" val="854056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33D3189C-E9EE-E7C6-C2ED-93055543B6D5}"/>
              </a:ext>
            </a:extLst>
          </p:cNvPr>
          <p:cNvSpPr>
            <a:spLocks noGrp="1"/>
          </p:cNvSpPr>
          <p:nvPr>
            <p:ph type="sldNum" sz="quarter" idx="12"/>
          </p:nvPr>
        </p:nvSpPr>
        <p:spPr/>
        <p:txBody>
          <a:bodyPr/>
          <a:lstStyle/>
          <a:p>
            <a:fld id="{8987D498-59B7-476E-AEB3-BAF743058CFC}" type="slidenum">
              <a:rPr lang="fr-FR" smtClean="0"/>
              <a:pPr/>
              <a:t>13</a:t>
            </a:fld>
            <a:endParaRPr lang="fr-FR" dirty="0"/>
          </a:p>
        </p:txBody>
      </p:sp>
      <p:sp>
        <p:nvSpPr>
          <p:cNvPr id="6" name="Rectangle 5">
            <a:extLst>
              <a:ext uri="{FF2B5EF4-FFF2-40B4-BE49-F238E27FC236}">
                <a16:creationId xmlns:a16="http://schemas.microsoft.com/office/drawing/2014/main" id="{2C712DF6-CE85-0C09-2AB8-651B05BBF1E8}"/>
              </a:ext>
            </a:extLst>
          </p:cNvPr>
          <p:cNvSpPr/>
          <p:nvPr/>
        </p:nvSpPr>
        <p:spPr>
          <a:xfrm>
            <a:off x="0" y="0"/>
            <a:ext cx="3934048" cy="6858000"/>
          </a:xfrm>
          <a:prstGeom prst="rect">
            <a:avLst/>
          </a:prstGeom>
          <a:solidFill>
            <a:srgbClr val="0A2253"/>
          </a:solidFill>
          <a:ln w="12700" cap="flat" cmpd="sng" algn="ctr">
            <a:solidFill>
              <a:srgbClr val="0A225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7" name="Titre 2">
            <a:extLst>
              <a:ext uri="{FF2B5EF4-FFF2-40B4-BE49-F238E27FC236}">
                <a16:creationId xmlns:a16="http://schemas.microsoft.com/office/drawing/2014/main" id="{95BA51A9-9FA5-D83C-1945-6BD9232A1644}"/>
              </a:ext>
            </a:extLst>
          </p:cNvPr>
          <p:cNvSpPr txBox="1">
            <a:spLocks/>
          </p:cNvSpPr>
          <p:nvPr/>
        </p:nvSpPr>
        <p:spPr>
          <a:xfrm>
            <a:off x="375514" y="518570"/>
            <a:ext cx="2832141" cy="954107"/>
          </a:xfrm>
          <a:prstGeom prst="rect">
            <a:avLst/>
          </a:prstGeom>
        </p:spPr>
        <p:txBody>
          <a:bodyPr wrap="square" lIns="0" tIns="0" rIns="0" bIns="0" anchor="t">
            <a:spAutoFit/>
          </a:bodyPr>
          <a:lstStyle>
            <a:lvl1pPr>
              <a:defRPr sz="2169" b="1" i="0">
                <a:solidFill>
                  <a:schemeClr val="bg1"/>
                </a:solidFill>
                <a:latin typeface="Open Sans Semibold"/>
                <a:ea typeface="+mj-ea"/>
                <a:cs typeface="Open Sans Semibold"/>
              </a:defRPr>
            </a:lvl1pPr>
          </a:lstStyle>
          <a:p>
            <a:r>
              <a:rPr lang="fr-FR" sz="2400" kern="0" dirty="0">
                <a:solidFill>
                  <a:prstClr val="white"/>
                </a:solidFill>
                <a:latin typeface="Calibri"/>
              </a:rPr>
              <a:t>Brief bio </a:t>
            </a:r>
          </a:p>
          <a:p>
            <a:r>
              <a:rPr lang="fr-FR" sz="2400" b="0" kern="0" dirty="0">
                <a:solidFill>
                  <a:prstClr val="white"/>
                </a:solidFill>
                <a:latin typeface="Calibri"/>
              </a:rPr>
              <a:t>Georges KAMAR</a:t>
            </a:r>
          </a:p>
          <a:p>
            <a:r>
              <a:rPr lang="fr-FR" sz="1400" b="0" kern="0" dirty="0">
                <a:solidFill>
                  <a:prstClr val="white"/>
                </a:solidFill>
                <a:latin typeface="Calibri"/>
              </a:rPr>
              <a:t>georges.kamar@eutaf.eu</a:t>
            </a:r>
            <a:endParaRPr lang="en-US" sz="1400" b="0" kern="0" dirty="0">
              <a:solidFill>
                <a:prstClr val="white"/>
              </a:solidFill>
              <a:latin typeface="Calibri Light"/>
            </a:endParaRPr>
          </a:p>
        </p:txBody>
      </p:sp>
      <p:sp>
        <p:nvSpPr>
          <p:cNvPr id="8" name="TextBox 9">
            <a:extLst>
              <a:ext uri="{FF2B5EF4-FFF2-40B4-BE49-F238E27FC236}">
                <a16:creationId xmlns:a16="http://schemas.microsoft.com/office/drawing/2014/main" id="{647B2F45-B796-5A0D-0C2A-DC6DC13EFE16}"/>
              </a:ext>
            </a:extLst>
          </p:cNvPr>
          <p:cNvSpPr txBox="1"/>
          <p:nvPr/>
        </p:nvSpPr>
        <p:spPr>
          <a:xfrm>
            <a:off x="6345177" y="1431583"/>
            <a:ext cx="5561045" cy="5201424"/>
          </a:xfrm>
          <a:prstGeom prst="rect">
            <a:avLst/>
          </a:prstGeom>
          <a:noFill/>
        </p:spPr>
        <p:txBody>
          <a:bodyPr wrap="square">
            <a:spAutoFit/>
          </a:bodyPr>
          <a:lstStyle/>
          <a:p>
            <a:pPr algn="just" fontAlgn="base">
              <a:spcAft>
                <a:spcPts val="600"/>
              </a:spcAft>
              <a:buClr>
                <a:srgbClr val="0B0438"/>
              </a:buClr>
              <a:buSzPct val="120000"/>
              <a:defRPr/>
            </a:pPr>
            <a:r>
              <a:rPr lang="fr-FR" altLang="ja-JP" sz="1300" dirty="0">
                <a:solidFill>
                  <a:srgbClr val="0A2153"/>
                </a:solidFill>
                <a:latin typeface="Calibri"/>
                <a:ea typeface="ＭＳ Ｐゴシック" panose="020B0600070205080204" pitchFamily="34" charset="-128"/>
              </a:rPr>
              <a:t>Georges KAMAR a plus de 30 d’expérience dans la programmation et la planification des politiques des administrations publiques dans les secteurs de l’énergie et de l’eau, incluant la formulation de politiques sectorielles, le développement de stratégies nationales et régionales, la préparation de schémas directeurs et de plans nationaux et régionaux, ainsi que la préparation et la mise en œuvre de cadres législatifs et règlementaires.</a:t>
            </a:r>
          </a:p>
          <a:p>
            <a:pPr algn="just" fontAlgn="base">
              <a:spcAft>
                <a:spcPts val="600"/>
              </a:spcAft>
              <a:buClr>
                <a:srgbClr val="0B0438"/>
              </a:buClr>
              <a:buSzPct val="120000"/>
              <a:defRPr/>
            </a:pPr>
            <a:r>
              <a:rPr lang="fr-FR" altLang="ja-JP" sz="1300" dirty="0">
                <a:solidFill>
                  <a:srgbClr val="0A2153"/>
                </a:solidFill>
                <a:latin typeface="Calibri"/>
                <a:ea typeface="ＭＳ Ｐゴシック" panose="020B0600070205080204" pitchFamily="34" charset="-128"/>
              </a:rPr>
              <a:t>Depuis janvier 2020, il participe activement en tant qu’expert principal de la facilité d’assistance technique de l’UE pour l’énergie durable (TAF) à la mise en œuvre et le suivi des réformes, ainsi qu’à la révision et à la rédaction des projets de loi et de textes d’application, dans plusieurs pays d’Afrique Subsaharienne. Il pilote, au sein de la TAF, les missions d’appui à RegulaE.Fr  et l’organisation des ateliers techniques de la TAF.  </a:t>
            </a:r>
          </a:p>
          <a:p>
            <a:pPr algn="just" fontAlgn="base">
              <a:spcAft>
                <a:spcPts val="600"/>
              </a:spcAft>
              <a:buClr>
                <a:srgbClr val="0B0438"/>
              </a:buClr>
              <a:buSzPct val="120000"/>
              <a:defRPr/>
            </a:pPr>
            <a:r>
              <a:rPr lang="fr-FR" altLang="ja-JP" sz="1300" dirty="0">
                <a:solidFill>
                  <a:srgbClr val="0A2153"/>
                </a:solidFill>
                <a:latin typeface="Calibri"/>
                <a:ea typeface="ＭＳ Ｐゴシック" panose="020B0600070205080204" pitchFamily="34" charset="-128"/>
              </a:rPr>
              <a:t>Son expertise inclut aussi l’analyse économique et légale, le diagnostic et la solution des problèmes potentiels, la mise en place d’outils et systèmes de gestion et de planification des services publics, l’évaluation des capacités des régulateurs du secteur de l’électricité et la mise en place des outils de régulation, l’élaboration des manuels de procédures et des guides d’opération.</a:t>
            </a:r>
          </a:p>
          <a:p>
            <a:pPr algn="just" fontAlgn="base">
              <a:spcAft>
                <a:spcPts val="600"/>
              </a:spcAft>
              <a:buClr>
                <a:srgbClr val="0B0438"/>
              </a:buClr>
              <a:buSzPct val="120000"/>
              <a:defRPr/>
            </a:pPr>
            <a:r>
              <a:rPr lang="fr-FR" altLang="ja-JP" sz="1300" dirty="0">
                <a:solidFill>
                  <a:srgbClr val="0A2153"/>
                </a:solidFill>
                <a:latin typeface="Calibri"/>
                <a:ea typeface="ＭＳ Ｐゴシック" panose="020B0600070205080204" pitchFamily="34" charset="-128"/>
              </a:rPr>
              <a:t>Son expérience internationale couvre outre l'Afrique subsaharienne, l’Afrique du Nord, le Moyen-Orient, et l'Europe. Il a fourni des services de conseil et d'assistance technique dans le secteur de l'énergie durable à des clients du secteur privé, des institutions financières, des investisseurs, des ministères, des autorités de régulation nationales et régionales, des agences d'électrification, et des organisations internationales.</a:t>
            </a:r>
          </a:p>
          <a:p>
            <a:pPr algn="just" fontAlgn="base">
              <a:spcAft>
                <a:spcPts val="600"/>
              </a:spcAft>
              <a:buClr>
                <a:srgbClr val="0B0438"/>
              </a:buClr>
              <a:buSzPct val="120000"/>
              <a:defRPr/>
            </a:pPr>
            <a:r>
              <a:rPr lang="fr-FR" altLang="ja-JP" sz="1300" dirty="0">
                <a:solidFill>
                  <a:srgbClr val="0A2153"/>
                </a:solidFill>
                <a:latin typeface="Calibri"/>
                <a:ea typeface="ＭＳ Ｐゴシック" panose="020B0600070205080204" pitchFamily="34" charset="-128"/>
              </a:rPr>
              <a:t>Il est titulaire d’un Master en Droit International de l’Environnement. </a:t>
            </a:r>
          </a:p>
        </p:txBody>
      </p:sp>
      <p:sp>
        <p:nvSpPr>
          <p:cNvPr id="9" name="Titre 2">
            <a:extLst>
              <a:ext uri="{FF2B5EF4-FFF2-40B4-BE49-F238E27FC236}">
                <a16:creationId xmlns:a16="http://schemas.microsoft.com/office/drawing/2014/main" id="{5E65A990-488B-80D1-5CBE-930DC30524D9}"/>
              </a:ext>
            </a:extLst>
          </p:cNvPr>
          <p:cNvSpPr txBox="1">
            <a:spLocks/>
          </p:cNvSpPr>
          <p:nvPr/>
        </p:nvSpPr>
        <p:spPr>
          <a:xfrm>
            <a:off x="4223793" y="3841303"/>
            <a:ext cx="1872208" cy="307777"/>
          </a:xfrm>
          <a:prstGeom prst="rect">
            <a:avLst/>
          </a:prstGeom>
        </p:spPr>
        <p:txBody>
          <a:bodyPr wrap="square" lIns="0" tIns="0" rIns="0" bIns="0" anchor="t">
            <a:spAutoFit/>
          </a:bodyPr>
          <a:lstStyle>
            <a:lvl1pPr>
              <a:defRPr sz="2169" b="1" i="0">
                <a:solidFill>
                  <a:schemeClr val="bg1"/>
                </a:solidFill>
                <a:latin typeface="Open Sans Semibold"/>
                <a:ea typeface="+mj-ea"/>
                <a:cs typeface="Open Sans Semibold"/>
              </a:defRPr>
            </a:lvl1pPr>
          </a:lstStyle>
          <a:p>
            <a:r>
              <a:rPr lang="fr-FR" sz="2000" kern="0" dirty="0">
                <a:solidFill>
                  <a:srgbClr val="0A2153"/>
                </a:solidFill>
                <a:latin typeface="Calibri"/>
              </a:rPr>
              <a:t>Georges KAMAR</a:t>
            </a:r>
            <a:endParaRPr lang="en-US" sz="2000" b="0" kern="0" dirty="0">
              <a:solidFill>
                <a:srgbClr val="0A2153"/>
              </a:solidFill>
              <a:latin typeface="Calibri Light"/>
            </a:endParaRPr>
          </a:p>
        </p:txBody>
      </p:sp>
      <p:sp>
        <p:nvSpPr>
          <p:cNvPr id="10" name="Rectangle 9">
            <a:extLst>
              <a:ext uri="{FF2B5EF4-FFF2-40B4-BE49-F238E27FC236}">
                <a16:creationId xmlns:a16="http://schemas.microsoft.com/office/drawing/2014/main" id="{C9E12FBF-ED56-783E-B7A8-ACB893257B48}"/>
              </a:ext>
            </a:extLst>
          </p:cNvPr>
          <p:cNvSpPr/>
          <p:nvPr/>
        </p:nvSpPr>
        <p:spPr>
          <a:xfrm>
            <a:off x="4183225" y="1485474"/>
            <a:ext cx="1912775" cy="2159550"/>
          </a:xfrm>
          <a:prstGeom prst="rect">
            <a:avLst/>
          </a:prstGeom>
          <a:noFill/>
          <a:ln w="12700" cap="flat" cmpd="sng" algn="ctr">
            <a:solidFill>
              <a:srgbClr val="0A215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pic>
        <p:nvPicPr>
          <p:cNvPr id="11" name="Image 10">
            <a:extLst>
              <a:ext uri="{FF2B5EF4-FFF2-40B4-BE49-F238E27FC236}">
                <a16:creationId xmlns:a16="http://schemas.microsoft.com/office/drawing/2014/main" id="{CFFF4BA4-25CE-2084-2672-EA64DFFAD864}"/>
              </a:ext>
            </a:extLst>
          </p:cNvPr>
          <p:cNvPicPr>
            <a:picLocks noChangeAspect="1"/>
          </p:cNvPicPr>
          <p:nvPr/>
        </p:nvPicPr>
        <p:blipFill>
          <a:blip r:embed="rId2"/>
          <a:stretch>
            <a:fillRect/>
          </a:stretch>
        </p:blipFill>
        <p:spPr>
          <a:xfrm>
            <a:off x="4438929" y="1602000"/>
            <a:ext cx="1447141" cy="1936085"/>
          </a:xfrm>
          <a:prstGeom prst="rect">
            <a:avLst/>
          </a:prstGeom>
        </p:spPr>
      </p:pic>
      <p:sp>
        <p:nvSpPr>
          <p:cNvPr id="12" name="TextBox 13">
            <a:extLst>
              <a:ext uri="{FF2B5EF4-FFF2-40B4-BE49-F238E27FC236}">
                <a16:creationId xmlns:a16="http://schemas.microsoft.com/office/drawing/2014/main" id="{A85CCE1A-7BA3-F786-628E-22B6983EC26B}"/>
              </a:ext>
            </a:extLst>
          </p:cNvPr>
          <p:cNvSpPr txBox="1"/>
          <p:nvPr/>
        </p:nvSpPr>
        <p:spPr>
          <a:xfrm>
            <a:off x="915328" y="6149396"/>
            <a:ext cx="2962448" cy="430887"/>
          </a:xfrm>
          <a:prstGeom prst="rect">
            <a:avLst/>
          </a:prstGeom>
          <a:noFill/>
        </p:spPr>
        <p:txBody>
          <a:bodyPr wrap="square" rtlCol="0">
            <a:noAutofit/>
          </a:bodyPr>
          <a:lstStyle/>
          <a:p>
            <a:r>
              <a:rPr lang="fr-FR" sz="1200" dirty="0">
                <a:solidFill>
                  <a:prstClr val="white"/>
                </a:solidFill>
                <a:latin typeface="Arial" panose="020B0604020202020204" pitchFamily="34" charset="0"/>
                <a:cs typeface="Arial" panose="020B0604020202020204" pitchFamily="34" charset="0"/>
              </a:rPr>
              <a:t>Facilité d’Assistance Technique Globale </a:t>
            </a:r>
          </a:p>
          <a:p>
            <a:r>
              <a:rPr lang="fr-FR" sz="1200" dirty="0">
                <a:solidFill>
                  <a:prstClr val="white"/>
                </a:solidFill>
                <a:latin typeface="Arial" panose="020B0604020202020204" pitchFamily="34" charset="0"/>
                <a:cs typeface="Arial" panose="020B0604020202020204" pitchFamily="34" charset="0"/>
              </a:rPr>
              <a:t>de l’UE (TAF) pour l’énergie durable</a:t>
            </a:r>
          </a:p>
        </p:txBody>
      </p:sp>
      <p:pic>
        <p:nvPicPr>
          <p:cNvPr id="13" name="Picture 1049" descr="europe flag">
            <a:extLst>
              <a:ext uri="{FF2B5EF4-FFF2-40B4-BE49-F238E27FC236}">
                <a16:creationId xmlns:a16="http://schemas.microsoft.com/office/drawing/2014/main" id="{5EDB3367-1025-F87E-57AB-7D10CC016353}"/>
              </a:ext>
            </a:extLst>
          </p:cNvPr>
          <p:cNvPicPr>
            <a:picLocks noChangeAspect="1" noChangeArrowheads="1"/>
          </p:cNvPicPr>
          <p:nvPr/>
        </p:nvPicPr>
        <p:blipFill>
          <a:blip r:embed="rId3" cstate="print"/>
          <a:srcRect/>
          <a:stretch>
            <a:fillRect/>
          </a:stretch>
        </p:blipFill>
        <p:spPr bwMode="auto">
          <a:xfrm>
            <a:off x="107504" y="6123540"/>
            <a:ext cx="720000" cy="479043"/>
          </a:xfrm>
          <a:prstGeom prst="rect">
            <a:avLst/>
          </a:prstGeom>
          <a:noFill/>
          <a:ln w="9525">
            <a:solidFill>
              <a:sysClr val="window" lastClr="FFFFFF"/>
            </a:solidFill>
            <a:miter lim="800000"/>
            <a:headEnd/>
            <a:tailEnd/>
          </a:ln>
        </p:spPr>
      </p:pic>
    </p:spTree>
    <p:extLst>
      <p:ext uri="{BB962C8B-B14F-4D97-AF65-F5344CB8AC3E}">
        <p14:creationId xmlns:p14="http://schemas.microsoft.com/office/powerpoint/2010/main" val="533431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E15BDC2-3FD0-E0B3-3969-DB0742BD6AC8}"/>
              </a:ext>
            </a:extLst>
          </p:cNvPr>
          <p:cNvSpPr>
            <a:spLocks noGrp="1"/>
          </p:cNvSpPr>
          <p:nvPr>
            <p:ph type="sldNum" sz="quarter" idx="12"/>
          </p:nvPr>
        </p:nvSpPr>
        <p:spPr/>
        <p:txBody>
          <a:bodyPr/>
          <a:lstStyle/>
          <a:p>
            <a:fld id="{8987D498-59B7-476E-AEB3-BAF743058CFC}" type="slidenum">
              <a:rPr lang="fr-FR" sz="1100" smtClean="0"/>
              <a:pPr/>
              <a:t>2</a:t>
            </a:fld>
            <a:endParaRPr lang="fr-FR" sz="1100" dirty="0"/>
          </a:p>
        </p:txBody>
      </p:sp>
      <p:pic>
        <p:nvPicPr>
          <p:cNvPr id="5" name="Image 4" descr="A map of a train route&#10;&#10;Description automatically generated">
            <a:extLst>
              <a:ext uri="{FF2B5EF4-FFF2-40B4-BE49-F238E27FC236}">
                <a16:creationId xmlns:a16="http://schemas.microsoft.com/office/drawing/2014/main" id="{BD79A591-A800-5789-7EAA-74D25E8FCF9C}"/>
              </a:ext>
            </a:extLst>
          </p:cNvPr>
          <p:cNvPicPr>
            <a:picLocks noChangeAspect="1"/>
          </p:cNvPicPr>
          <p:nvPr/>
        </p:nvPicPr>
        <p:blipFill>
          <a:blip r:embed="rId2"/>
          <a:stretch>
            <a:fillRect/>
          </a:stretch>
        </p:blipFill>
        <p:spPr>
          <a:xfrm>
            <a:off x="874338" y="1268760"/>
            <a:ext cx="10406238" cy="5504018"/>
          </a:xfrm>
          <a:prstGeom prst="rect">
            <a:avLst/>
          </a:prstGeom>
        </p:spPr>
      </p:pic>
      <p:sp>
        <p:nvSpPr>
          <p:cNvPr id="2" name="ZoneTexte 1">
            <a:extLst>
              <a:ext uri="{FF2B5EF4-FFF2-40B4-BE49-F238E27FC236}">
                <a16:creationId xmlns:a16="http://schemas.microsoft.com/office/drawing/2014/main" id="{52CF832A-D861-9BFE-4F97-1E2EFB77FD85}"/>
              </a:ext>
            </a:extLst>
          </p:cNvPr>
          <p:cNvSpPr txBox="1"/>
          <p:nvPr/>
        </p:nvSpPr>
        <p:spPr>
          <a:xfrm>
            <a:off x="24680" y="548680"/>
            <a:ext cx="5207224" cy="369332"/>
          </a:xfrm>
          <a:prstGeom prst="rect">
            <a:avLst/>
          </a:prstGeom>
          <a:noFill/>
        </p:spPr>
        <p:txBody>
          <a:bodyPr wrap="square">
            <a:spAutoFit/>
          </a:bodyPr>
          <a:lstStyle/>
          <a:p>
            <a:pPr algn="ctr"/>
            <a:r>
              <a:rPr lang="fr-FR" sz="1800" b="1" dirty="0">
                <a:solidFill>
                  <a:schemeClr val="bg1"/>
                </a:solidFill>
                <a:latin typeface="Arial" panose="020B0604020202020204" pitchFamily="34" charset="0"/>
                <a:cs typeface="Arial" panose="020B0604020202020204" pitchFamily="34" charset="0"/>
              </a:rPr>
              <a:t>Ouvrages en projet en Mauritanie</a:t>
            </a:r>
          </a:p>
        </p:txBody>
      </p:sp>
    </p:spTree>
    <p:extLst>
      <p:ext uri="{BB962C8B-B14F-4D97-AF65-F5344CB8AC3E}">
        <p14:creationId xmlns:p14="http://schemas.microsoft.com/office/powerpoint/2010/main" val="1962560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44E47E25-61C4-EE09-EE6E-84CAD3B9EE39}"/>
              </a:ext>
            </a:extLst>
          </p:cNvPr>
          <p:cNvSpPr>
            <a:spLocks noGrp="1"/>
          </p:cNvSpPr>
          <p:nvPr>
            <p:ph type="sldNum" sz="quarter" idx="12"/>
          </p:nvPr>
        </p:nvSpPr>
        <p:spPr/>
        <p:txBody>
          <a:bodyPr/>
          <a:lstStyle/>
          <a:p>
            <a:fld id="{8987D498-59B7-476E-AEB3-BAF743058CFC}" type="slidenum">
              <a:rPr lang="fr-FR" sz="1100" smtClean="0"/>
              <a:pPr/>
              <a:t>3</a:t>
            </a:fld>
            <a:endParaRPr lang="fr-FR" sz="1100" dirty="0"/>
          </a:p>
        </p:txBody>
      </p:sp>
      <p:grpSp>
        <p:nvGrpSpPr>
          <p:cNvPr id="5" name="Groupe 4">
            <a:extLst>
              <a:ext uri="{FF2B5EF4-FFF2-40B4-BE49-F238E27FC236}">
                <a16:creationId xmlns:a16="http://schemas.microsoft.com/office/drawing/2014/main" id="{7A41ABFD-947F-1926-128B-456114CDC533}"/>
              </a:ext>
            </a:extLst>
          </p:cNvPr>
          <p:cNvGrpSpPr/>
          <p:nvPr/>
        </p:nvGrpSpPr>
        <p:grpSpPr>
          <a:xfrm>
            <a:off x="527918" y="2875041"/>
            <a:ext cx="10963709" cy="2930223"/>
            <a:chOff x="623454" y="2916293"/>
            <a:chExt cx="10963709" cy="2930223"/>
          </a:xfrm>
        </p:grpSpPr>
        <p:sp>
          <p:nvSpPr>
            <p:cNvPr id="6" name="Rectangle 5">
              <a:extLst>
                <a:ext uri="{FF2B5EF4-FFF2-40B4-BE49-F238E27FC236}">
                  <a16:creationId xmlns:a16="http://schemas.microsoft.com/office/drawing/2014/main" id="{0F9C2DE9-DF28-C5E7-773C-74B90CD865EC}"/>
                </a:ext>
              </a:extLst>
            </p:cNvPr>
            <p:cNvSpPr/>
            <p:nvPr/>
          </p:nvSpPr>
          <p:spPr>
            <a:xfrm>
              <a:off x="623454" y="2916293"/>
              <a:ext cx="3493929" cy="1373387"/>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7" name="Rectangle 6">
              <a:extLst>
                <a:ext uri="{FF2B5EF4-FFF2-40B4-BE49-F238E27FC236}">
                  <a16:creationId xmlns:a16="http://schemas.microsoft.com/office/drawing/2014/main" id="{6580768D-1541-8E25-A4EA-B5F9F83CDBEC}"/>
                </a:ext>
              </a:extLst>
            </p:cNvPr>
            <p:cNvSpPr/>
            <p:nvPr/>
          </p:nvSpPr>
          <p:spPr>
            <a:xfrm>
              <a:off x="4358343" y="2916293"/>
              <a:ext cx="3493929" cy="1373387"/>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8" name="Rectangle 7">
              <a:extLst>
                <a:ext uri="{FF2B5EF4-FFF2-40B4-BE49-F238E27FC236}">
                  <a16:creationId xmlns:a16="http://schemas.microsoft.com/office/drawing/2014/main" id="{4CED0BEB-2B6F-943D-8101-2B5B1E34C520}"/>
                </a:ext>
              </a:extLst>
            </p:cNvPr>
            <p:cNvSpPr/>
            <p:nvPr/>
          </p:nvSpPr>
          <p:spPr>
            <a:xfrm>
              <a:off x="8093234" y="2916293"/>
              <a:ext cx="3493929" cy="1373387"/>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9" name="Rectangle 8">
              <a:extLst>
                <a:ext uri="{FF2B5EF4-FFF2-40B4-BE49-F238E27FC236}">
                  <a16:creationId xmlns:a16="http://schemas.microsoft.com/office/drawing/2014/main" id="{FF9B7257-BF3A-BC43-50B5-E0983C30F081}"/>
                </a:ext>
              </a:extLst>
            </p:cNvPr>
            <p:cNvSpPr/>
            <p:nvPr/>
          </p:nvSpPr>
          <p:spPr>
            <a:xfrm>
              <a:off x="623454" y="4473129"/>
              <a:ext cx="3493929" cy="1373387"/>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EBA93156-3EDE-54AC-DEB3-4A9B4BC971CF}"/>
                </a:ext>
              </a:extLst>
            </p:cNvPr>
            <p:cNvSpPr/>
            <p:nvPr/>
          </p:nvSpPr>
          <p:spPr>
            <a:xfrm>
              <a:off x="4358343" y="4473129"/>
              <a:ext cx="3493929" cy="1373387"/>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11" name="Rectangle 10">
              <a:extLst>
                <a:ext uri="{FF2B5EF4-FFF2-40B4-BE49-F238E27FC236}">
                  <a16:creationId xmlns:a16="http://schemas.microsoft.com/office/drawing/2014/main" id="{258EC407-0B50-ED5D-FF92-AAE6BDC4DD17}"/>
                </a:ext>
              </a:extLst>
            </p:cNvPr>
            <p:cNvSpPr/>
            <p:nvPr/>
          </p:nvSpPr>
          <p:spPr>
            <a:xfrm>
              <a:off x="8093234" y="4473129"/>
              <a:ext cx="3493929" cy="1373387"/>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12" name="Rounded Rectangle 5">
              <a:extLst>
                <a:ext uri="{FF2B5EF4-FFF2-40B4-BE49-F238E27FC236}">
                  <a16:creationId xmlns:a16="http://schemas.microsoft.com/office/drawing/2014/main" id="{277C5C87-2B7B-12F3-7F6B-71F523624D8F}"/>
                </a:ext>
              </a:extLst>
            </p:cNvPr>
            <p:cNvSpPr/>
            <p:nvPr/>
          </p:nvSpPr>
          <p:spPr bwMode="auto">
            <a:xfrm>
              <a:off x="1470606" y="3048987"/>
              <a:ext cx="2467550" cy="1107996"/>
            </a:xfrm>
            <a:prstGeom prst="rect">
              <a:avLst/>
            </a:prstGeom>
            <a:noFill/>
            <a:ln w="19050" algn="ctr">
              <a:noFill/>
              <a:miter lim="800000"/>
              <a:headEnd type="none" w="sm" len="sm"/>
              <a:tailEnd type="none" w="sm" len="sm"/>
            </a:ln>
          </p:spPr>
          <p:txBody>
            <a:bodyPr wrap="square" lIns="0" tIns="0" rIns="0" bIns="0" anchor="ctr">
              <a:spAutoFit/>
            </a:bodyPr>
            <a:lstStyle/>
            <a:p>
              <a:r>
                <a:rPr lang="fr-FR" sz="1200" dirty="0">
                  <a:solidFill>
                    <a:srgbClr val="053881"/>
                  </a:solidFill>
                  <a:latin typeface="Arial" panose="020B0604020202020204" pitchFamily="34" charset="0"/>
                  <a:cs typeface="Arial" panose="020B0604020202020204" pitchFamily="34" charset="0"/>
                </a:rPr>
                <a:t>Établir une interconnexion électrique haute tension 225 kV sur environ </a:t>
              </a:r>
            </a:p>
            <a:p>
              <a:r>
                <a:rPr lang="fr-FR" sz="1200" b="1" dirty="0">
                  <a:solidFill>
                    <a:srgbClr val="053881"/>
                  </a:solidFill>
                  <a:latin typeface="Arial" panose="020B0604020202020204" pitchFamily="34" charset="0"/>
                  <a:cs typeface="Arial" panose="020B0604020202020204" pitchFamily="34" charset="0"/>
                </a:rPr>
                <a:t>1 400 km </a:t>
              </a:r>
              <a:r>
                <a:rPr lang="fr-FR" sz="1200" dirty="0">
                  <a:solidFill>
                    <a:srgbClr val="053881"/>
                  </a:solidFill>
                  <a:latin typeface="Arial" panose="020B0604020202020204" pitchFamily="34" charset="0"/>
                  <a:cs typeface="Arial" panose="020B0604020202020204" pitchFamily="34" charset="0"/>
                </a:rPr>
                <a:t>d’une capacité de transit de 600 MW entre les deux pays, inclus 11 postes de transformation 225/90/33 kV </a:t>
              </a:r>
              <a:endParaRPr lang="fr-FR" sz="1200" dirty="0">
                <a:solidFill>
                  <a:srgbClr val="002060"/>
                </a:solidFill>
                <a:latin typeface="Arial" panose="020B0604020202020204" pitchFamily="34" charset="0"/>
                <a:ea typeface="ＭＳ Ｐゴシック" pitchFamily="50" charset="-128"/>
                <a:cs typeface="Arial" panose="020B0604020202020204" pitchFamily="34" charset="0"/>
              </a:endParaRPr>
            </a:p>
          </p:txBody>
        </p:sp>
        <p:sp>
          <p:nvSpPr>
            <p:cNvPr id="13" name="Rounded Rectangle 5">
              <a:extLst>
                <a:ext uri="{FF2B5EF4-FFF2-40B4-BE49-F238E27FC236}">
                  <a16:creationId xmlns:a16="http://schemas.microsoft.com/office/drawing/2014/main" id="{5B72E08A-90FA-D6E9-26A4-72A4A454AF47}"/>
                </a:ext>
              </a:extLst>
            </p:cNvPr>
            <p:cNvSpPr/>
            <p:nvPr/>
          </p:nvSpPr>
          <p:spPr bwMode="auto">
            <a:xfrm>
              <a:off x="5206138" y="3048987"/>
              <a:ext cx="2467550" cy="1107996"/>
            </a:xfrm>
            <a:prstGeom prst="rect">
              <a:avLst/>
            </a:prstGeom>
            <a:noFill/>
            <a:ln w="19050" algn="ctr">
              <a:noFill/>
              <a:miter lim="800000"/>
              <a:headEnd type="none" w="sm" len="sm"/>
              <a:tailEnd type="none" w="sm" len="sm"/>
            </a:ln>
          </p:spPr>
          <p:txBody>
            <a:bodyPr wrap="square" lIns="0" tIns="0" rIns="0" bIns="0" anchor="ctr">
              <a:spAutoFit/>
            </a:bodyPr>
            <a:lstStyle/>
            <a:p>
              <a:r>
                <a:rPr lang="fr-FR" sz="1200" dirty="0">
                  <a:solidFill>
                    <a:srgbClr val="053881"/>
                  </a:solidFill>
                  <a:latin typeface="Helvetica" panose="020B0604020202020204" pitchFamily="34" charset="0"/>
                </a:rPr>
                <a:t>Construire à Kiffa en Mauritanie une centrale solaire d’une capacité de 50 </a:t>
              </a:r>
              <a:r>
                <a:rPr lang="fr-FR" sz="1200" dirty="0" err="1">
                  <a:solidFill>
                    <a:srgbClr val="053881"/>
                  </a:solidFill>
                  <a:latin typeface="Helvetica" panose="020B0604020202020204" pitchFamily="34" charset="0"/>
                </a:rPr>
                <a:t>MWc</a:t>
              </a:r>
              <a:r>
                <a:rPr lang="fr-FR" sz="1200" dirty="0">
                  <a:solidFill>
                    <a:srgbClr val="053881"/>
                  </a:solidFill>
                  <a:latin typeface="Helvetica" panose="020B0604020202020204" pitchFamily="34" charset="0"/>
                </a:rPr>
                <a:t> incluant un Système de Stockage d’Energie par Batterie (SSEB) d’une capacité de 30 MW/30 MWh </a:t>
              </a:r>
              <a:endParaRPr lang="fr-FR" sz="1200" dirty="0">
                <a:solidFill>
                  <a:srgbClr val="002060"/>
                </a:solidFill>
                <a:latin typeface="Arial" panose="020B0604020202020204"/>
                <a:ea typeface="ＭＳ Ｐゴシック" pitchFamily="50" charset="-128"/>
              </a:endParaRPr>
            </a:p>
          </p:txBody>
        </p:sp>
        <p:sp>
          <p:nvSpPr>
            <p:cNvPr id="14" name="Rounded Rectangle 5">
              <a:extLst>
                <a:ext uri="{FF2B5EF4-FFF2-40B4-BE49-F238E27FC236}">
                  <a16:creationId xmlns:a16="http://schemas.microsoft.com/office/drawing/2014/main" id="{BF120E5F-1C04-3B98-9706-3565F647F6AD}"/>
                </a:ext>
              </a:extLst>
            </p:cNvPr>
            <p:cNvSpPr/>
            <p:nvPr/>
          </p:nvSpPr>
          <p:spPr bwMode="auto">
            <a:xfrm>
              <a:off x="8941670" y="3325986"/>
              <a:ext cx="2467550" cy="553998"/>
            </a:xfrm>
            <a:prstGeom prst="rect">
              <a:avLst/>
            </a:prstGeom>
            <a:noFill/>
            <a:ln w="19050" algn="ctr">
              <a:noFill/>
              <a:miter lim="800000"/>
              <a:headEnd type="none" w="sm" len="sm"/>
              <a:tailEnd type="none" w="sm" len="sm"/>
            </a:ln>
          </p:spPr>
          <p:txBody>
            <a:bodyPr wrap="square" lIns="0" tIns="0" rIns="0" bIns="0" anchor="ctr">
              <a:spAutoFit/>
            </a:bodyPr>
            <a:lstStyle/>
            <a:p>
              <a:r>
                <a:rPr lang="fr-FR" sz="1200" dirty="0">
                  <a:solidFill>
                    <a:srgbClr val="053881"/>
                  </a:solidFill>
                  <a:latin typeface="Helvetica" panose="020B0604020202020204" pitchFamily="34" charset="0"/>
                </a:rPr>
                <a:t>Lancer un projet de centrale solaire (IPP) à Nema en Ma</a:t>
              </a:r>
              <a:r>
                <a:rPr lang="fr-FR" sz="1200" dirty="0">
                  <a:solidFill>
                    <a:srgbClr val="002060"/>
                  </a:solidFill>
                  <a:latin typeface="Helvetica" panose="020B0604020202020204" pitchFamily="34" charset="0"/>
                </a:rPr>
                <a:t>uritanie et un autre à </a:t>
              </a:r>
              <a:r>
                <a:rPr lang="fr-FR" sz="1200" dirty="0" err="1">
                  <a:solidFill>
                    <a:srgbClr val="002060"/>
                  </a:solidFill>
                  <a:latin typeface="Helvetica" panose="020B0604020202020204" pitchFamily="34" charset="0"/>
                </a:rPr>
                <a:t>Yélimané</a:t>
              </a:r>
              <a:r>
                <a:rPr lang="fr-FR" sz="1200" dirty="0">
                  <a:solidFill>
                    <a:srgbClr val="002060"/>
                  </a:solidFill>
                  <a:latin typeface="Helvetica" panose="020B0604020202020204" pitchFamily="34" charset="0"/>
                </a:rPr>
                <a:t> au Mali</a:t>
              </a:r>
            </a:p>
          </p:txBody>
        </p:sp>
        <p:sp>
          <p:nvSpPr>
            <p:cNvPr id="15" name="Rounded Rectangle 5">
              <a:extLst>
                <a:ext uri="{FF2B5EF4-FFF2-40B4-BE49-F238E27FC236}">
                  <a16:creationId xmlns:a16="http://schemas.microsoft.com/office/drawing/2014/main" id="{B5A1C0B1-6D2E-F078-7163-7186F82467E8}"/>
                </a:ext>
              </a:extLst>
            </p:cNvPr>
            <p:cNvSpPr/>
            <p:nvPr/>
          </p:nvSpPr>
          <p:spPr bwMode="auto">
            <a:xfrm>
              <a:off x="1470606" y="4790490"/>
              <a:ext cx="2467550" cy="738664"/>
            </a:xfrm>
            <a:prstGeom prst="rect">
              <a:avLst/>
            </a:prstGeom>
            <a:noFill/>
            <a:ln w="19050" algn="ctr">
              <a:noFill/>
              <a:miter lim="800000"/>
              <a:headEnd type="none" w="sm" len="sm"/>
              <a:tailEnd type="none" w="sm" len="sm"/>
            </a:ln>
          </p:spPr>
          <p:txBody>
            <a:bodyPr wrap="square" lIns="0" tIns="0" rIns="0" bIns="0" anchor="ctr">
              <a:spAutoFit/>
            </a:bodyPr>
            <a:lstStyle/>
            <a:p>
              <a:r>
                <a:rPr lang="fr-FR" sz="1200" dirty="0">
                  <a:solidFill>
                    <a:srgbClr val="053881"/>
                  </a:solidFill>
                  <a:latin typeface="Helvetica" panose="020B0604020202020204" pitchFamily="34" charset="0"/>
                </a:rPr>
                <a:t>Contribuer au développement des échanges commerciaux régionaux d’électricité en intégrant d’avantage la Mauritanie au WAPP</a:t>
              </a:r>
              <a:endParaRPr lang="fr-FR" sz="1200" dirty="0">
                <a:solidFill>
                  <a:srgbClr val="002060"/>
                </a:solidFill>
                <a:latin typeface="Arial" panose="020B0604020202020204"/>
                <a:ea typeface="ＭＳ Ｐゴシック" pitchFamily="50" charset="-128"/>
              </a:endParaRPr>
            </a:p>
          </p:txBody>
        </p:sp>
        <p:sp>
          <p:nvSpPr>
            <p:cNvPr id="16" name="Rounded Rectangle 5">
              <a:extLst>
                <a:ext uri="{FF2B5EF4-FFF2-40B4-BE49-F238E27FC236}">
                  <a16:creationId xmlns:a16="http://schemas.microsoft.com/office/drawing/2014/main" id="{8A25822C-BBB7-FA2A-701A-6478988E2AEA}"/>
                </a:ext>
              </a:extLst>
            </p:cNvPr>
            <p:cNvSpPr/>
            <p:nvPr/>
          </p:nvSpPr>
          <p:spPr bwMode="auto">
            <a:xfrm>
              <a:off x="5206138" y="4790490"/>
              <a:ext cx="2467550" cy="738664"/>
            </a:xfrm>
            <a:prstGeom prst="rect">
              <a:avLst/>
            </a:prstGeom>
            <a:noFill/>
            <a:ln w="19050" algn="ctr">
              <a:noFill/>
              <a:miter lim="800000"/>
              <a:headEnd type="none" w="sm" len="sm"/>
              <a:tailEnd type="none" w="sm" len="sm"/>
            </a:ln>
          </p:spPr>
          <p:txBody>
            <a:bodyPr wrap="square" lIns="0" tIns="0" rIns="0" bIns="0" anchor="ctr">
              <a:spAutoFit/>
            </a:bodyPr>
            <a:lstStyle/>
            <a:p>
              <a:r>
                <a:rPr lang="fr-FR" sz="1200" dirty="0">
                  <a:solidFill>
                    <a:srgbClr val="053881"/>
                  </a:solidFill>
                  <a:latin typeface="Helvetica" panose="020B0604020202020204" pitchFamily="34" charset="0"/>
                </a:rPr>
                <a:t>Permettre une montée en puissance de l’intégration des énergies renouvelables tout en assurant la stabilité du réseau des deux pays </a:t>
              </a:r>
              <a:endParaRPr lang="fr-FR" sz="1200" dirty="0">
                <a:solidFill>
                  <a:srgbClr val="002060"/>
                </a:solidFill>
                <a:latin typeface="Arial" panose="020B0604020202020204"/>
                <a:ea typeface="ＭＳ Ｐゴシック" pitchFamily="50" charset="-128"/>
              </a:endParaRPr>
            </a:p>
          </p:txBody>
        </p:sp>
        <p:pic>
          <p:nvPicPr>
            <p:cNvPr id="17" name="Graphic 74">
              <a:extLst>
                <a:ext uri="{FF2B5EF4-FFF2-40B4-BE49-F238E27FC236}">
                  <a16:creationId xmlns:a16="http://schemas.microsoft.com/office/drawing/2014/main" id="{AD251FDE-A3D1-0C21-CE73-4F9A848E0C7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16558" y="4893047"/>
              <a:ext cx="533551" cy="533551"/>
            </a:xfrm>
            <a:prstGeom prst="rect">
              <a:avLst/>
            </a:prstGeom>
          </p:spPr>
        </p:pic>
      </p:grpSp>
      <p:pic>
        <p:nvPicPr>
          <p:cNvPr id="18" name="Graphique 17" descr="Tour électrique contour">
            <a:extLst>
              <a:ext uri="{FF2B5EF4-FFF2-40B4-BE49-F238E27FC236}">
                <a16:creationId xmlns:a16="http://schemas.microsoft.com/office/drawing/2014/main" id="{668DA1ED-1F6B-E607-E12D-6727BFCA2BC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2893" y="3408222"/>
            <a:ext cx="511200" cy="511200"/>
          </a:xfrm>
          <a:prstGeom prst="rect">
            <a:avLst/>
          </a:prstGeom>
        </p:spPr>
      </p:pic>
      <p:pic>
        <p:nvPicPr>
          <p:cNvPr id="19" name="Graphique 18" descr="Panneaux solaires contour">
            <a:extLst>
              <a:ext uri="{FF2B5EF4-FFF2-40B4-BE49-F238E27FC236}">
                <a16:creationId xmlns:a16="http://schemas.microsoft.com/office/drawing/2014/main" id="{1F120B61-2777-C561-9686-37084A1575B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24148" y="3353633"/>
            <a:ext cx="511200" cy="511200"/>
          </a:xfrm>
          <a:prstGeom prst="rect">
            <a:avLst/>
          </a:prstGeom>
        </p:spPr>
      </p:pic>
      <p:pic>
        <p:nvPicPr>
          <p:cNvPr id="20" name="Graphic 75">
            <a:extLst>
              <a:ext uri="{FF2B5EF4-FFF2-40B4-BE49-F238E27FC236}">
                <a16:creationId xmlns:a16="http://schemas.microsoft.com/office/drawing/2014/main" id="{7B4EC5CB-E833-2E79-7964-B1787E1B342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60358" y="4805007"/>
            <a:ext cx="629096" cy="629096"/>
          </a:xfrm>
          <a:prstGeom prst="rect">
            <a:avLst/>
          </a:prstGeom>
        </p:spPr>
      </p:pic>
      <p:pic>
        <p:nvPicPr>
          <p:cNvPr id="21" name="Graphic 61">
            <a:extLst>
              <a:ext uri="{FF2B5EF4-FFF2-40B4-BE49-F238E27FC236}">
                <a16:creationId xmlns:a16="http://schemas.microsoft.com/office/drawing/2014/main" id="{A84872F6-008C-6ADB-3209-7345D4304CE7}"/>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436182" y="4903711"/>
            <a:ext cx="509624" cy="509624"/>
          </a:xfrm>
          <a:prstGeom prst="rect">
            <a:avLst/>
          </a:prstGeom>
        </p:spPr>
      </p:pic>
      <p:sp>
        <p:nvSpPr>
          <p:cNvPr id="22" name="Rounded Rectangle 5">
            <a:extLst>
              <a:ext uri="{FF2B5EF4-FFF2-40B4-BE49-F238E27FC236}">
                <a16:creationId xmlns:a16="http://schemas.microsoft.com/office/drawing/2014/main" id="{E36703D0-45E7-2CE6-72E8-67B1B2812175}"/>
              </a:ext>
            </a:extLst>
          </p:cNvPr>
          <p:cNvSpPr/>
          <p:nvPr/>
        </p:nvSpPr>
        <p:spPr bwMode="auto">
          <a:xfrm>
            <a:off x="8848406" y="4688685"/>
            <a:ext cx="2467550" cy="1107996"/>
          </a:xfrm>
          <a:prstGeom prst="rect">
            <a:avLst/>
          </a:prstGeom>
          <a:noFill/>
          <a:ln w="19050" algn="ctr">
            <a:noFill/>
            <a:miter lim="800000"/>
            <a:headEnd type="none" w="sm" len="sm"/>
            <a:tailEnd type="none" w="sm" len="sm"/>
          </a:ln>
        </p:spPr>
        <p:txBody>
          <a:bodyPr wrap="square" lIns="0" tIns="0" rIns="0" bIns="0" anchor="ctr">
            <a:spAutoFit/>
          </a:bodyPr>
          <a:lstStyle/>
          <a:p>
            <a:r>
              <a:rPr lang="fr-FR" sz="1200" dirty="0">
                <a:solidFill>
                  <a:srgbClr val="053881"/>
                </a:solidFill>
                <a:latin typeface="Helvetica" panose="020B0604020202020204" pitchFamily="34" charset="0"/>
              </a:rPr>
              <a:t>Raccorder 100 000 nouveaux ménages aux réseaux électriques dans les </a:t>
            </a:r>
            <a:r>
              <a:rPr lang="fr-FR" sz="1200" dirty="0">
                <a:solidFill>
                  <a:srgbClr val="002060"/>
                </a:solidFill>
                <a:latin typeface="Helvetica" panose="020B0604020202020204" pitchFamily="34" charset="0"/>
              </a:rPr>
              <a:t>localités proches de </a:t>
            </a:r>
            <a:r>
              <a:rPr lang="fr-FR" sz="1200" dirty="0">
                <a:solidFill>
                  <a:srgbClr val="053881"/>
                </a:solidFill>
                <a:latin typeface="Helvetica" panose="020B0604020202020204" pitchFamily="34" charset="0"/>
              </a:rPr>
              <a:t>la ligne 225 kV dans les deux pays (80 000 en Mauritanie et 20 000 au Mali)      </a:t>
            </a:r>
            <a:endParaRPr lang="fr-FR" sz="1200" dirty="0">
              <a:solidFill>
                <a:srgbClr val="002060"/>
              </a:solidFill>
              <a:latin typeface="Arial" panose="020B0604020202020204"/>
              <a:ea typeface="ＭＳ Ｐゴシック" pitchFamily="50" charset="-128"/>
            </a:endParaRPr>
          </a:p>
        </p:txBody>
      </p:sp>
      <p:pic>
        <p:nvPicPr>
          <p:cNvPr id="23" name="Graphique 22" descr="Panneaux solaires contour">
            <a:extLst>
              <a:ext uri="{FF2B5EF4-FFF2-40B4-BE49-F238E27FC236}">
                <a16:creationId xmlns:a16="http://schemas.microsoft.com/office/drawing/2014/main" id="{EAF2CCC5-4460-B68B-859A-EA32CF54C26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220506" y="3355905"/>
            <a:ext cx="511200" cy="511200"/>
          </a:xfrm>
          <a:prstGeom prst="rect">
            <a:avLst/>
          </a:prstGeom>
        </p:spPr>
      </p:pic>
      <p:sp>
        <p:nvSpPr>
          <p:cNvPr id="24" name="ZoneTexte 23">
            <a:extLst>
              <a:ext uri="{FF2B5EF4-FFF2-40B4-BE49-F238E27FC236}">
                <a16:creationId xmlns:a16="http://schemas.microsoft.com/office/drawing/2014/main" id="{72DC7F35-2EBE-15D5-74D4-9C427A80CFFF}"/>
              </a:ext>
            </a:extLst>
          </p:cNvPr>
          <p:cNvSpPr txBox="1"/>
          <p:nvPr/>
        </p:nvSpPr>
        <p:spPr>
          <a:xfrm>
            <a:off x="752893" y="1610216"/>
            <a:ext cx="10738734" cy="738664"/>
          </a:xfrm>
          <a:prstGeom prst="rect">
            <a:avLst/>
          </a:prstGeom>
          <a:noFill/>
        </p:spPr>
        <p:txBody>
          <a:bodyPr wrap="square">
            <a:spAutoFit/>
          </a:bodyPr>
          <a:lstStyle/>
          <a:p>
            <a:pPr algn="ctr"/>
            <a:r>
              <a:rPr lang="fr-FR" sz="1400" dirty="0">
                <a:solidFill>
                  <a:srgbClr val="002060"/>
                </a:solidFill>
                <a:latin typeface="Arial" panose="020B0604020202020204" pitchFamily="34" charset="0"/>
                <a:cs typeface="Arial" panose="020B0604020202020204" pitchFamily="34" charset="0"/>
              </a:rPr>
              <a:t>L’objectif de développement du projet est de favoriser les échanges d’énergie électrique entre la </a:t>
            </a:r>
            <a:r>
              <a:rPr lang="fr-FR" sz="1400" b="1" dirty="0">
                <a:solidFill>
                  <a:srgbClr val="002060"/>
                </a:solidFill>
                <a:latin typeface="Arial" panose="020B0604020202020204" pitchFamily="34" charset="0"/>
                <a:cs typeface="Arial" panose="020B0604020202020204" pitchFamily="34" charset="0"/>
              </a:rPr>
              <a:t>Mauritanie</a:t>
            </a:r>
            <a:r>
              <a:rPr lang="fr-FR" sz="1400" dirty="0">
                <a:solidFill>
                  <a:srgbClr val="002060"/>
                </a:solidFill>
                <a:latin typeface="Arial" panose="020B0604020202020204" pitchFamily="34" charset="0"/>
                <a:cs typeface="Arial" panose="020B0604020202020204" pitchFamily="34" charset="0"/>
              </a:rPr>
              <a:t> et le </a:t>
            </a:r>
            <a:r>
              <a:rPr lang="fr-FR" sz="1400" b="1" dirty="0">
                <a:solidFill>
                  <a:srgbClr val="002060"/>
                </a:solidFill>
                <a:latin typeface="Arial" panose="020B0604020202020204" pitchFamily="34" charset="0"/>
                <a:cs typeface="Arial" panose="020B0604020202020204" pitchFamily="34" charset="0"/>
              </a:rPr>
              <a:t>Mali </a:t>
            </a:r>
            <a:r>
              <a:rPr lang="fr-FR" sz="1400" dirty="0">
                <a:solidFill>
                  <a:srgbClr val="002060"/>
                </a:solidFill>
                <a:latin typeface="Arial" panose="020B0604020202020204" pitchFamily="34" charset="0"/>
                <a:cs typeface="Arial" panose="020B0604020202020204" pitchFamily="34" charset="0"/>
              </a:rPr>
              <a:t>et d’accroître la capacité de production d’énergie solaire afin d’améliorer l’accès des populations des deux pays à une électricité propre, durable, fiable et à coût abordable</a:t>
            </a:r>
          </a:p>
        </p:txBody>
      </p:sp>
      <p:sp>
        <p:nvSpPr>
          <p:cNvPr id="25" name="ZoneTexte 24">
            <a:extLst>
              <a:ext uri="{FF2B5EF4-FFF2-40B4-BE49-F238E27FC236}">
                <a16:creationId xmlns:a16="http://schemas.microsoft.com/office/drawing/2014/main" id="{30AFCD06-0705-4E24-60B1-98FB9C5888E8}"/>
              </a:ext>
            </a:extLst>
          </p:cNvPr>
          <p:cNvSpPr txBox="1"/>
          <p:nvPr/>
        </p:nvSpPr>
        <p:spPr>
          <a:xfrm>
            <a:off x="24680" y="548680"/>
            <a:ext cx="5207224" cy="369332"/>
          </a:xfrm>
          <a:prstGeom prst="rect">
            <a:avLst/>
          </a:prstGeom>
          <a:noFill/>
        </p:spPr>
        <p:txBody>
          <a:bodyPr wrap="square">
            <a:spAutoFit/>
          </a:bodyPr>
          <a:lstStyle/>
          <a:p>
            <a:pPr algn="ctr"/>
            <a:r>
              <a:rPr lang="fr-FR" sz="1800" b="1" dirty="0">
                <a:solidFill>
                  <a:schemeClr val="bg1"/>
                </a:solidFill>
                <a:latin typeface="Arial" panose="020B0604020202020204" pitchFamily="34" charset="0"/>
                <a:cs typeface="Arial" panose="020B0604020202020204" pitchFamily="34" charset="0"/>
              </a:rPr>
              <a:t>Présentation du projet</a:t>
            </a:r>
          </a:p>
        </p:txBody>
      </p:sp>
    </p:spTree>
    <p:extLst>
      <p:ext uri="{BB962C8B-B14F-4D97-AF65-F5344CB8AC3E}">
        <p14:creationId xmlns:p14="http://schemas.microsoft.com/office/powerpoint/2010/main" val="3201005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E89400B5-0E19-7F42-5AB3-958CCDE36C93}"/>
              </a:ext>
            </a:extLst>
          </p:cNvPr>
          <p:cNvSpPr>
            <a:spLocks noGrp="1"/>
          </p:cNvSpPr>
          <p:nvPr>
            <p:ph type="sldNum" sz="quarter" idx="12"/>
          </p:nvPr>
        </p:nvSpPr>
        <p:spPr/>
        <p:txBody>
          <a:bodyPr/>
          <a:lstStyle/>
          <a:p>
            <a:fld id="{8987D498-59B7-476E-AEB3-BAF743058CFC}" type="slidenum">
              <a:rPr lang="fr-FR" sz="1100" smtClean="0"/>
              <a:pPr/>
              <a:t>4</a:t>
            </a:fld>
            <a:endParaRPr lang="fr-FR" sz="1100" dirty="0"/>
          </a:p>
        </p:txBody>
      </p:sp>
      <p:grpSp>
        <p:nvGrpSpPr>
          <p:cNvPr id="5" name="Groupe 4">
            <a:extLst>
              <a:ext uri="{FF2B5EF4-FFF2-40B4-BE49-F238E27FC236}">
                <a16:creationId xmlns:a16="http://schemas.microsoft.com/office/drawing/2014/main" id="{226E47E3-CF3D-17C8-F6E0-1E8764D4AA35}"/>
              </a:ext>
            </a:extLst>
          </p:cNvPr>
          <p:cNvGrpSpPr>
            <a:grpSpLocks noChangeAspect="1"/>
          </p:cNvGrpSpPr>
          <p:nvPr/>
        </p:nvGrpSpPr>
        <p:grpSpPr>
          <a:xfrm>
            <a:off x="623392" y="995028"/>
            <a:ext cx="10368000" cy="5746340"/>
            <a:chOff x="-132327" y="416073"/>
            <a:chExt cx="12254246" cy="6384835"/>
          </a:xfrm>
        </p:grpSpPr>
        <p:sp>
          <p:nvSpPr>
            <p:cNvPr id="6" name="Rectangle : coins arrondis 5">
              <a:extLst>
                <a:ext uri="{FF2B5EF4-FFF2-40B4-BE49-F238E27FC236}">
                  <a16:creationId xmlns:a16="http://schemas.microsoft.com/office/drawing/2014/main" id="{297A2EDF-0A68-26B2-C616-E76667D3EF53}"/>
                </a:ext>
              </a:extLst>
            </p:cNvPr>
            <p:cNvSpPr/>
            <p:nvPr/>
          </p:nvSpPr>
          <p:spPr>
            <a:xfrm rot="15968494" flipH="1">
              <a:off x="6072843" y="2859298"/>
              <a:ext cx="133639" cy="797609"/>
            </a:xfrm>
            <a:prstGeom prst="round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 name="Rectangle : coins arrondis 6">
              <a:extLst>
                <a:ext uri="{FF2B5EF4-FFF2-40B4-BE49-F238E27FC236}">
                  <a16:creationId xmlns:a16="http://schemas.microsoft.com/office/drawing/2014/main" id="{355D0FAF-EE47-2BFA-14C5-1577E4A653BD}"/>
                </a:ext>
              </a:extLst>
            </p:cNvPr>
            <p:cNvSpPr/>
            <p:nvPr/>
          </p:nvSpPr>
          <p:spPr>
            <a:xfrm rot="4023620" flipH="1">
              <a:off x="7672786" y="2666489"/>
              <a:ext cx="120693" cy="579104"/>
            </a:xfrm>
            <a:prstGeom prst="round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 name="Rectangle : coins arrondis 7">
              <a:extLst>
                <a:ext uri="{FF2B5EF4-FFF2-40B4-BE49-F238E27FC236}">
                  <a16:creationId xmlns:a16="http://schemas.microsoft.com/office/drawing/2014/main" id="{0840A038-A702-360B-839D-24752FFC11D2}"/>
                </a:ext>
              </a:extLst>
            </p:cNvPr>
            <p:cNvSpPr/>
            <p:nvPr/>
          </p:nvSpPr>
          <p:spPr>
            <a:xfrm rot="15634411" flipH="1">
              <a:off x="9116762" y="2312344"/>
              <a:ext cx="142449" cy="803649"/>
            </a:xfrm>
            <a:prstGeom prst="round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 name="Rectangle : coins arrondis 8">
              <a:extLst>
                <a:ext uri="{FF2B5EF4-FFF2-40B4-BE49-F238E27FC236}">
                  <a16:creationId xmlns:a16="http://schemas.microsoft.com/office/drawing/2014/main" id="{52ADE6AF-2799-D6FC-FF5E-6176982DAB5C}"/>
                </a:ext>
              </a:extLst>
            </p:cNvPr>
            <p:cNvSpPr/>
            <p:nvPr/>
          </p:nvSpPr>
          <p:spPr>
            <a:xfrm rot="11570763" flipH="1">
              <a:off x="6775595" y="3474269"/>
              <a:ext cx="115440" cy="1201898"/>
            </a:xfrm>
            <a:prstGeom prst="round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 name="Rectangle : coins arrondis 9">
              <a:extLst>
                <a:ext uri="{FF2B5EF4-FFF2-40B4-BE49-F238E27FC236}">
                  <a16:creationId xmlns:a16="http://schemas.microsoft.com/office/drawing/2014/main" id="{62EEF8FB-510B-037D-F136-ADC29B5E96D1}"/>
                </a:ext>
              </a:extLst>
            </p:cNvPr>
            <p:cNvSpPr/>
            <p:nvPr/>
          </p:nvSpPr>
          <p:spPr>
            <a:xfrm rot="11808383" flipH="1">
              <a:off x="6361343" y="5295185"/>
              <a:ext cx="134500" cy="751709"/>
            </a:xfrm>
            <a:prstGeom prst="round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1" name="Rectangle : coins arrondis 10">
              <a:extLst>
                <a:ext uri="{FF2B5EF4-FFF2-40B4-BE49-F238E27FC236}">
                  <a16:creationId xmlns:a16="http://schemas.microsoft.com/office/drawing/2014/main" id="{FF629827-3879-4A85-7539-767EC38688AD}"/>
                </a:ext>
              </a:extLst>
            </p:cNvPr>
            <p:cNvSpPr/>
            <p:nvPr/>
          </p:nvSpPr>
          <p:spPr>
            <a:xfrm rot="14379584" flipH="1">
              <a:off x="10739981" y="1859469"/>
              <a:ext cx="159568" cy="804204"/>
            </a:xfrm>
            <a:prstGeom prst="round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Ellipse 11">
              <a:extLst>
                <a:ext uri="{FF2B5EF4-FFF2-40B4-BE49-F238E27FC236}">
                  <a16:creationId xmlns:a16="http://schemas.microsoft.com/office/drawing/2014/main" id="{08FDB615-B7D2-3430-DBE1-6F095DBF788B}"/>
                </a:ext>
              </a:extLst>
            </p:cNvPr>
            <p:cNvSpPr/>
            <p:nvPr/>
          </p:nvSpPr>
          <p:spPr>
            <a:xfrm>
              <a:off x="7893004" y="2357798"/>
              <a:ext cx="1038446" cy="673395"/>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12,46</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Ellipse 12">
              <a:extLst>
                <a:ext uri="{FF2B5EF4-FFF2-40B4-BE49-F238E27FC236}">
                  <a16:creationId xmlns:a16="http://schemas.microsoft.com/office/drawing/2014/main" id="{3F06990E-16ED-B184-D81A-13525BEE41F5}"/>
                </a:ext>
              </a:extLst>
            </p:cNvPr>
            <p:cNvSpPr/>
            <p:nvPr/>
          </p:nvSpPr>
          <p:spPr>
            <a:xfrm>
              <a:off x="9506595" y="2240555"/>
              <a:ext cx="1038446" cy="673395"/>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11,37</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4DB395FD-6FDC-637C-0A15-1D1E69B0026B}"/>
                </a:ext>
              </a:extLst>
            </p:cNvPr>
            <p:cNvSpPr/>
            <p:nvPr/>
          </p:nvSpPr>
          <p:spPr>
            <a:xfrm>
              <a:off x="11036595" y="1573757"/>
              <a:ext cx="1038446" cy="716862"/>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9,87</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5" name="Ellipse 14">
              <a:extLst>
                <a:ext uri="{FF2B5EF4-FFF2-40B4-BE49-F238E27FC236}">
                  <a16:creationId xmlns:a16="http://schemas.microsoft.com/office/drawing/2014/main" id="{29E856DD-95C8-CA59-F54F-B8B7629BBECE}"/>
                </a:ext>
              </a:extLst>
            </p:cNvPr>
            <p:cNvSpPr/>
            <p:nvPr/>
          </p:nvSpPr>
          <p:spPr>
            <a:xfrm>
              <a:off x="6039884" y="4654420"/>
              <a:ext cx="1073464" cy="673395"/>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21,15</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Ellipse 15">
              <a:extLst>
                <a:ext uri="{FF2B5EF4-FFF2-40B4-BE49-F238E27FC236}">
                  <a16:creationId xmlns:a16="http://schemas.microsoft.com/office/drawing/2014/main" id="{951F0F31-F8D7-8E38-657F-11BF8A1FB50D}"/>
                </a:ext>
              </a:extLst>
            </p:cNvPr>
            <p:cNvSpPr/>
            <p:nvPr/>
          </p:nvSpPr>
          <p:spPr>
            <a:xfrm>
              <a:off x="5745180" y="5986973"/>
              <a:ext cx="1020797" cy="673395"/>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3,63</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18" name="Connecteur droit 17">
              <a:extLst>
                <a:ext uri="{FF2B5EF4-FFF2-40B4-BE49-F238E27FC236}">
                  <a16:creationId xmlns:a16="http://schemas.microsoft.com/office/drawing/2014/main" id="{3FFA8CA7-3879-CEFA-3E5F-5CC1EF28E4ED}"/>
                </a:ext>
              </a:extLst>
            </p:cNvPr>
            <p:cNvCxnSpPr>
              <a:cxnSpLocks/>
            </p:cNvCxnSpPr>
            <p:nvPr/>
          </p:nvCxnSpPr>
          <p:spPr>
            <a:xfrm>
              <a:off x="2419301" y="4250685"/>
              <a:ext cx="9497716" cy="0"/>
            </a:xfrm>
            <a:prstGeom prst="line">
              <a:avLst/>
            </a:prstGeom>
            <a:noFill/>
            <a:ln w="38100" cap="flat" cmpd="sng" algn="ctr">
              <a:solidFill>
                <a:srgbClr val="7030A0"/>
              </a:solidFill>
              <a:prstDash val="lgDash"/>
              <a:miter lim="800000"/>
            </a:ln>
            <a:effectLst/>
          </p:spPr>
        </p:cxnSp>
        <p:cxnSp>
          <p:nvCxnSpPr>
            <p:cNvPr id="19" name="Connecteur droit 18">
              <a:extLst>
                <a:ext uri="{FF2B5EF4-FFF2-40B4-BE49-F238E27FC236}">
                  <a16:creationId xmlns:a16="http://schemas.microsoft.com/office/drawing/2014/main" id="{0D27812E-E5BD-E8B9-8491-7DB42EE2219A}"/>
                </a:ext>
              </a:extLst>
            </p:cNvPr>
            <p:cNvCxnSpPr>
              <a:cxnSpLocks/>
            </p:cNvCxnSpPr>
            <p:nvPr/>
          </p:nvCxnSpPr>
          <p:spPr>
            <a:xfrm>
              <a:off x="227580" y="3231379"/>
              <a:ext cx="2191721" cy="811785"/>
            </a:xfrm>
            <a:prstGeom prst="line">
              <a:avLst/>
            </a:prstGeom>
            <a:noFill/>
            <a:ln w="38100" cap="flat" cmpd="sng" algn="ctr">
              <a:solidFill>
                <a:srgbClr val="7030A0"/>
              </a:solidFill>
              <a:prstDash val="lgDash"/>
              <a:miter lim="800000"/>
            </a:ln>
            <a:effectLst/>
          </p:spPr>
        </p:cxnSp>
        <p:cxnSp>
          <p:nvCxnSpPr>
            <p:cNvPr id="20" name="Connecteur droit 19">
              <a:extLst>
                <a:ext uri="{FF2B5EF4-FFF2-40B4-BE49-F238E27FC236}">
                  <a16:creationId xmlns:a16="http://schemas.microsoft.com/office/drawing/2014/main" id="{EB45B4BB-AC40-744C-4891-7A648F82DB58}"/>
                </a:ext>
              </a:extLst>
            </p:cNvPr>
            <p:cNvCxnSpPr>
              <a:cxnSpLocks/>
            </p:cNvCxnSpPr>
            <p:nvPr/>
          </p:nvCxnSpPr>
          <p:spPr>
            <a:xfrm>
              <a:off x="2419301" y="4032383"/>
              <a:ext cx="0" cy="1259411"/>
            </a:xfrm>
            <a:prstGeom prst="line">
              <a:avLst/>
            </a:prstGeom>
            <a:noFill/>
            <a:ln w="38100" cap="flat" cmpd="sng" algn="ctr">
              <a:solidFill>
                <a:srgbClr val="7030A0"/>
              </a:solidFill>
              <a:prstDash val="lgDash"/>
              <a:miter lim="800000"/>
            </a:ln>
            <a:effectLst/>
          </p:spPr>
        </p:cxnSp>
        <p:sp>
          <p:nvSpPr>
            <p:cNvPr id="21" name="Ellipse 20">
              <a:extLst>
                <a:ext uri="{FF2B5EF4-FFF2-40B4-BE49-F238E27FC236}">
                  <a16:creationId xmlns:a16="http://schemas.microsoft.com/office/drawing/2014/main" id="{F6672385-C480-8DF0-69BC-55E7D1E78972}"/>
                </a:ext>
              </a:extLst>
            </p:cNvPr>
            <p:cNvSpPr/>
            <p:nvPr/>
          </p:nvSpPr>
          <p:spPr>
            <a:xfrm>
              <a:off x="6477559" y="2824171"/>
              <a:ext cx="1038446" cy="673395"/>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17,84</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2" name="Rectangle : coins arrondis 21">
              <a:extLst>
                <a:ext uri="{FF2B5EF4-FFF2-40B4-BE49-F238E27FC236}">
                  <a16:creationId xmlns:a16="http://schemas.microsoft.com/office/drawing/2014/main" id="{E0E2345D-05E9-8448-3C76-016E60EC0925}"/>
                </a:ext>
              </a:extLst>
            </p:cNvPr>
            <p:cNvSpPr/>
            <p:nvPr/>
          </p:nvSpPr>
          <p:spPr>
            <a:xfrm rot="17687309">
              <a:off x="2759498" y="1412759"/>
              <a:ext cx="163539" cy="1767050"/>
            </a:xfrm>
            <a:prstGeom prst="round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3" name="Rectangle : coins arrondis 22">
              <a:extLst>
                <a:ext uri="{FF2B5EF4-FFF2-40B4-BE49-F238E27FC236}">
                  <a16:creationId xmlns:a16="http://schemas.microsoft.com/office/drawing/2014/main" id="{106EB991-858B-B5F9-2978-4E74B38517F5}"/>
                </a:ext>
              </a:extLst>
            </p:cNvPr>
            <p:cNvSpPr/>
            <p:nvPr/>
          </p:nvSpPr>
          <p:spPr>
            <a:xfrm rot="17687309" flipH="1">
              <a:off x="4694120" y="2624937"/>
              <a:ext cx="169342" cy="578174"/>
            </a:xfrm>
            <a:prstGeom prst="round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Ellipse 23">
              <a:extLst>
                <a:ext uri="{FF2B5EF4-FFF2-40B4-BE49-F238E27FC236}">
                  <a16:creationId xmlns:a16="http://schemas.microsoft.com/office/drawing/2014/main" id="{7FED17E0-8E76-7D3A-25AA-F79D2C519102}"/>
                </a:ext>
              </a:extLst>
            </p:cNvPr>
            <p:cNvSpPr/>
            <p:nvPr/>
          </p:nvSpPr>
          <p:spPr>
            <a:xfrm>
              <a:off x="1191647" y="1592927"/>
              <a:ext cx="1038446" cy="673395"/>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19,42</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5" name="Ellipse 24">
              <a:extLst>
                <a:ext uri="{FF2B5EF4-FFF2-40B4-BE49-F238E27FC236}">
                  <a16:creationId xmlns:a16="http://schemas.microsoft.com/office/drawing/2014/main" id="{F877A3EE-60A0-CB62-A078-1F0C645B41AF}"/>
                </a:ext>
              </a:extLst>
            </p:cNvPr>
            <p:cNvSpPr/>
            <p:nvPr/>
          </p:nvSpPr>
          <p:spPr>
            <a:xfrm>
              <a:off x="4919930" y="2767459"/>
              <a:ext cx="1119953" cy="673395"/>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19,87</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6" name="Ellipse 25">
              <a:extLst>
                <a:ext uri="{FF2B5EF4-FFF2-40B4-BE49-F238E27FC236}">
                  <a16:creationId xmlns:a16="http://schemas.microsoft.com/office/drawing/2014/main" id="{F5D7BDD1-C96E-FE7B-F360-E2EAF9ACB8F3}"/>
                </a:ext>
              </a:extLst>
            </p:cNvPr>
            <p:cNvSpPr/>
            <p:nvPr/>
          </p:nvSpPr>
          <p:spPr>
            <a:xfrm>
              <a:off x="3633365" y="2305691"/>
              <a:ext cx="1064039" cy="673395"/>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19,31</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7" name="Rectangle : coins arrondis 26">
              <a:extLst>
                <a:ext uri="{FF2B5EF4-FFF2-40B4-BE49-F238E27FC236}">
                  <a16:creationId xmlns:a16="http://schemas.microsoft.com/office/drawing/2014/main" id="{C932A03A-2D9A-E044-5553-BA4E0CE47B61}"/>
                </a:ext>
              </a:extLst>
            </p:cNvPr>
            <p:cNvSpPr/>
            <p:nvPr/>
          </p:nvSpPr>
          <p:spPr>
            <a:xfrm rot="18947749" flipH="1">
              <a:off x="1060584" y="1069536"/>
              <a:ext cx="180708" cy="699569"/>
            </a:xfrm>
            <a:prstGeom prst="round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8" name="Ellipse 27">
              <a:extLst>
                <a:ext uri="{FF2B5EF4-FFF2-40B4-BE49-F238E27FC236}">
                  <a16:creationId xmlns:a16="http://schemas.microsoft.com/office/drawing/2014/main" id="{57001F31-3776-7C09-4EA5-BCCE0C92BA8D}"/>
                </a:ext>
              </a:extLst>
            </p:cNvPr>
            <p:cNvSpPr/>
            <p:nvPr/>
          </p:nvSpPr>
          <p:spPr>
            <a:xfrm>
              <a:off x="85568" y="600565"/>
              <a:ext cx="1038446" cy="673395"/>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18,45</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9" name="ZoneTexte 28">
              <a:extLst>
                <a:ext uri="{FF2B5EF4-FFF2-40B4-BE49-F238E27FC236}">
                  <a16:creationId xmlns:a16="http://schemas.microsoft.com/office/drawing/2014/main" id="{8F7AEE67-D11D-27A3-C06E-E852D34D5C2D}"/>
                </a:ext>
              </a:extLst>
            </p:cNvPr>
            <p:cNvSpPr txBox="1"/>
            <p:nvPr/>
          </p:nvSpPr>
          <p:spPr>
            <a:xfrm>
              <a:off x="1145952" y="4182568"/>
              <a:ext cx="1129835"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0070C0"/>
                  </a:solidFill>
                  <a:effectLst/>
                  <a:uLnTx/>
                  <a:uFillTx/>
                  <a:latin typeface="Arial" panose="020B0604020202020204" pitchFamily="34" charset="0"/>
                  <a:cs typeface="Arial" panose="020B0604020202020204" pitchFamily="34" charset="0"/>
                </a:rPr>
                <a:t>Sénégal</a:t>
              </a:r>
              <a:endParaRPr kumimoji="0" lang="fr-BF" sz="1200" b="1" i="0" u="none" strike="noStrike" kern="0" cap="none" spc="0" normalizeH="0" baseline="0" noProof="0" dirty="0">
                <a:ln>
                  <a:noFill/>
                </a:ln>
                <a:solidFill>
                  <a:srgbClr val="0070C0"/>
                </a:solidFill>
                <a:effectLst/>
                <a:uLnTx/>
                <a:uFillTx/>
                <a:latin typeface="Arial" panose="020B0604020202020204" pitchFamily="34" charset="0"/>
                <a:cs typeface="Arial" panose="020B0604020202020204" pitchFamily="34" charset="0"/>
              </a:endParaRPr>
            </a:p>
          </p:txBody>
        </p:sp>
        <p:sp>
          <p:nvSpPr>
            <p:cNvPr id="30" name="ZoneTexte 29">
              <a:extLst>
                <a:ext uri="{FF2B5EF4-FFF2-40B4-BE49-F238E27FC236}">
                  <a16:creationId xmlns:a16="http://schemas.microsoft.com/office/drawing/2014/main" id="{B3A3DB1B-748D-AF33-5FAF-B51BB609BCF9}"/>
                </a:ext>
              </a:extLst>
            </p:cNvPr>
            <p:cNvSpPr txBox="1"/>
            <p:nvPr/>
          </p:nvSpPr>
          <p:spPr>
            <a:xfrm>
              <a:off x="2594551" y="3825276"/>
              <a:ext cx="173423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0070C0"/>
                  </a:solidFill>
                  <a:effectLst/>
                  <a:uLnTx/>
                  <a:uFillTx/>
                  <a:latin typeface="Arial" panose="020B0604020202020204" pitchFamily="34" charset="0"/>
                  <a:cs typeface="Arial" panose="020B0604020202020204" pitchFamily="34" charset="0"/>
                </a:rPr>
                <a:t>Mauritanie</a:t>
              </a:r>
              <a:endParaRPr kumimoji="0" lang="fr-BF" sz="1200" b="1" i="0" u="none" strike="noStrike" kern="0" cap="none" spc="0" normalizeH="0" baseline="0" noProof="0" dirty="0">
                <a:ln>
                  <a:noFill/>
                </a:ln>
                <a:solidFill>
                  <a:srgbClr val="0070C0"/>
                </a:solidFill>
                <a:effectLst/>
                <a:uLnTx/>
                <a:uFillTx/>
                <a:latin typeface="Arial" panose="020B0604020202020204" pitchFamily="34" charset="0"/>
                <a:cs typeface="Arial" panose="020B0604020202020204" pitchFamily="34" charset="0"/>
              </a:endParaRPr>
            </a:p>
          </p:txBody>
        </p:sp>
        <p:sp>
          <p:nvSpPr>
            <p:cNvPr id="31" name="ZoneTexte 30">
              <a:extLst>
                <a:ext uri="{FF2B5EF4-FFF2-40B4-BE49-F238E27FC236}">
                  <a16:creationId xmlns:a16="http://schemas.microsoft.com/office/drawing/2014/main" id="{C81AFF49-B8F1-FC14-76F7-B727DF1C254C}"/>
                </a:ext>
              </a:extLst>
            </p:cNvPr>
            <p:cNvSpPr txBox="1"/>
            <p:nvPr/>
          </p:nvSpPr>
          <p:spPr>
            <a:xfrm>
              <a:off x="2594551" y="4357629"/>
              <a:ext cx="173423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0070C0"/>
                  </a:solidFill>
                  <a:effectLst/>
                  <a:uLnTx/>
                  <a:uFillTx/>
                  <a:latin typeface="Arial" panose="020B0604020202020204" pitchFamily="34" charset="0"/>
                  <a:cs typeface="Arial" panose="020B0604020202020204" pitchFamily="34" charset="0"/>
                </a:rPr>
                <a:t>Mali</a:t>
              </a:r>
              <a:endParaRPr kumimoji="0" lang="fr-BF" sz="1200" b="1" i="0" u="none" strike="noStrike" kern="0" cap="none" spc="0" normalizeH="0" baseline="0" noProof="0" dirty="0">
                <a:ln>
                  <a:noFill/>
                </a:ln>
                <a:solidFill>
                  <a:srgbClr val="0070C0"/>
                </a:solidFill>
                <a:effectLst/>
                <a:uLnTx/>
                <a:uFillTx/>
                <a:latin typeface="Arial" panose="020B0604020202020204" pitchFamily="34" charset="0"/>
                <a:cs typeface="Arial" panose="020B0604020202020204" pitchFamily="34" charset="0"/>
              </a:endParaRPr>
            </a:p>
          </p:txBody>
        </p:sp>
        <p:sp>
          <p:nvSpPr>
            <p:cNvPr id="32" name="ZoneTexte 31">
              <a:extLst>
                <a:ext uri="{FF2B5EF4-FFF2-40B4-BE49-F238E27FC236}">
                  <a16:creationId xmlns:a16="http://schemas.microsoft.com/office/drawing/2014/main" id="{40348A3D-F938-18C3-19DD-4FC9467CFAE7}"/>
                </a:ext>
              </a:extLst>
            </p:cNvPr>
            <p:cNvSpPr txBox="1"/>
            <p:nvPr/>
          </p:nvSpPr>
          <p:spPr>
            <a:xfrm>
              <a:off x="1174226" y="624974"/>
              <a:ext cx="1504231" cy="430887"/>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Poste de Nouakchott</a:t>
              </a:r>
              <a:endParaRPr kumimoji="0" lang="fr-BF"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p:txBody>
        </p:sp>
        <p:sp>
          <p:nvSpPr>
            <p:cNvPr id="33" name="ZoneTexte 32">
              <a:extLst>
                <a:ext uri="{FF2B5EF4-FFF2-40B4-BE49-F238E27FC236}">
                  <a16:creationId xmlns:a16="http://schemas.microsoft.com/office/drawing/2014/main" id="{9FE3DFED-6CE7-CC33-E26D-68AD5F4FEB6A}"/>
                </a:ext>
              </a:extLst>
            </p:cNvPr>
            <p:cNvSpPr txBox="1"/>
            <p:nvPr/>
          </p:nvSpPr>
          <p:spPr>
            <a:xfrm>
              <a:off x="6730217" y="6287856"/>
              <a:ext cx="1619040" cy="2616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Poste de Kayes</a:t>
              </a:r>
              <a:endParaRPr kumimoji="0" lang="fr-BF"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p:txBody>
        </p:sp>
        <p:sp>
          <p:nvSpPr>
            <p:cNvPr id="34" name="ZoneTexte 33">
              <a:extLst>
                <a:ext uri="{FF2B5EF4-FFF2-40B4-BE49-F238E27FC236}">
                  <a16:creationId xmlns:a16="http://schemas.microsoft.com/office/drawing/2014/main" id="{E78EBD39-DD2D-6CC2-18A7-6633026B1A80}"/>
                </a:ext>
              </a:extLst>
            </p:cNvPr>
            <p:cNvSpPr txBox="1"/>
            <p:nvPr/>
          </p:nvSpPr>
          <p:spPr>
            <a:xfrm>
              <a:off x="6698570" y="5218001"/>
              <a:ext cx="1882241" cy="2616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Poste de Yélimané</a:t>
              </a:r>
              <a:endParaRPr kumimoji="0" lang="fr-BF"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p:txBody>
        </p:sp>
        <p:sp>
          <p:nvSpPr>
            <p:cNvPr id="35" name="ZoneTexte 34">
              <a:extLst>
                <a:ext uri="{FF2B5EF4-FFF2-40B4-BE49-F238E27FC236}">
                  <a16:creationId xmlns:a16="http://schemas.microsoft.com/office/drawing/2014/main" id="{AA98FC8D-20B0-C468-C882-F24D030D787D}"/>
                </a:ext>
              </a:extLst>
            </p:cNvPr>
            <p:cNvSpPr txBox="1"/>
            <p:nvPr/>
          </p:nvSpPr>
          <p:spPr>
            <a:xfrm>
              <a:off x="11036595" y="977298"/>
              <a:ext cx="1038447" cy="430887"/>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Poste de Nema</a:t>
              </a:r>
              <a:endParaRPr kumimoji="0" lang="fr-BF"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p:txBody>
        </p:sp>
        <p:sp>
          <p:nvSpPr>
            <p:cNvPr id="36" name="ZoneTexte 35">
              <a:extLst>
                <a:ext uri="{FF2B5EF4-FFF2-40B4-BE49-F238E27FC236}">
                  <a16:creationId xmlns:a16="http://schemas.microsoft.com/office/drawing/2014/main" id="{51149BB2-36DC-C447-C8DD-78426D5EFBBE}"/>
                </a:ext>
              </a:extLst>
            </p:cNvPr>
            <p:cNvSpPr txBox="1"/>
            <p:nvPr/>
          </p:nvSpPr>
          <p:spPr>
            <a:xfrm rot="18959289">
              <a:off x="7736097" y="1619138"/>
              <a:ext cx="1705214" cy="2616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Poste de </a:t>
              </a:r>
              <a:r>
                <a:rPr kumimoji="0" lang="fr-FR" sz="1100" b="1" i="0" u="none" strike="noStrike" kern="0" cap="none" spc="0" normalizeH="0" baseline="0" noProof="0" dirty="0" err="1">
                  <a:ln>
                    <a:noFill/>
                  </a:ln>
                  <a:solidFill>
                    <a:srgbClr val="C00000"/>
                  </a:solidFill>
                  <a:effectLst/>
                  <a:uLnTx/>
                  <a:uFillTx/>
                  <a:latin typeface="Arial" panose="020B0604020202020204" pitchFamily="34" charset="0"/>
                  <a:cs typeface="Arial" panose="020B0604020202020204" pitchFamily="34" charset="0"/>
                </a:rPr>
                <a:t>Aïoun</a:t>
              </a:r>
              <a:endParaRPr kumimoji="0" lang="fr-BF"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p:txBody>
        </p:sp>
        <p:sp>
          <p:nvSpPr>
            <p:cNvPr id="37" name="ZoneTexte 36">
              <a:extLst>
                <a:ext uri="{FF2B5EF4-FFF2-40B4-BE49-F238E27FC236}">
                  <a16:creationId xmlns:a16="http://schemas.microsoft.com/office/drawing/2014/main" id="{A4A67D86-F096-0910-3524-4A99EED741AA}"/>
                </a:ext>
              </a:extLst>
            </p:cNvPr>
            <p:cNvSpPr txBox="1"/>
            <p:nvPr/>
          </p:nvSpPr>
          <p:spPr>
            <a:xfrm>
              <a:off x="4947182" y="2466713"/>
              <a:ext cx="1374295" cy="2616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Poste de Kiffa</a:t>
              </a:r>
              <a:endParaRPr kumimoji="0" lang="fr-BF"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p:txBody>
        </p:sp>
        <p:sp>
          <p:nvSpPr>
            <p:cNvPr id="38" name="ZoneTexte 37">
              <a:extLst>
                <a:ext uri="{FF2B5EF4-FFF2-40B4-BE49-F238E27FC236}">
                  <a16:creationId xmlns:a16="http://schemas.microsoft.com/office/drawing/2014/main" id="{A3DCC309-0CF1-7162-4114-3982A87ED0A1}"/>
                </a:ext>
              </a:extLst>
            </p:cNvPr>
            <p:cNvSpPr txBox="1"/>
            <p:nvPr/>
          </p:nvSpPr>
          <p:spPr>
            <a:xfrm rot="19039755">
              <a:off x="6510879" y="2098208"/>
              <a:ext cx="1637360" cy="2616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Poste de </a:t>
              </a:r>
              <a:r>
                <a:rPr kumimoji="0" lang="fr-FR" sz="1100" b="1" i="0" u="none" strike="noStrike" kern="0" cap="none" spc="0" normalizeH="0" baseline="0" noProof="0" dirty="0" err="1">
                  <a:ln>
                    <a:noFill/>
                  </a:ln>
                  <a:solidFill>
                    <a:srgbClr val="C00000"/>
                  </a:solidFill>
                  <a:effectLst/>
                  <a:uLnTx/>
                  <a:uFillTx/>
                  <a:latin typeface="Arial" panose="020B0604020202020204" pitchFamily="34" charset="0"/>
                  <a:cs typeface="Arial" panose="020B0604020202020204" pitchFamily="34" charset="0"/>
                </a:rPr>
                <a:t>Tintane</a:t>
              </a:r>
              <a:endParaRPr kumimoji="0" lang="fr-BF"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p:txBody>
        </p:sp>
        <p:sp>
          <p:nvSpPr>
            <p:cNvPr id="39" name="ZoneTexte 38">
              <a:extLst>
                <a:ext uri="{FF2B5EF4-FFF2-40B4-BE49-F238E27FC236}">
                  <a16:creationId xmlns:a16="http://schemas.microsoft.com/office/drawing/2014/main" id="{2E4470CA-038D-779F-EEE0-34E1B8AB6614}"/>
                </a:ext>
              </a:extLst>
            </p:cNvPr>
            <p:cNvSpPr txBox="1"/>
            <p:nvPr/>
          </p:nvSpPr>
          <p:spPr>
            <a:xfrm>
              <a:off x="1583724" y="1286061"/>
              <a:ext cx="1526827" cy="2616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Poste de Aleg</a:t>
              </a:r>
              <a:endParaRPr kumimoji="0" lang="fr-BF"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p:txBody>
        </p:sp>
        <p:sp>
          <p:nvSpPr>
            <p:cNvPr id="40" name="ZoneTexte 39">
              <a:extLst>
                <a:ext uri="{FF2B5EF4-FFF2-40B4-BE49-F238E27FC236}">
                  <a16:creationId xmlns:a16="http://schemas.microsoft.com/office/drawing/2014/main" id="{0053E776-8A07-8AAA-5797-6124E7E992F4}"/>
                </a:ext>
              </a:extLst>
            </p:cNvPr>
            <p:cNvSpPr txBox="1"/>
            <p:nvPr/>
          </p:nvSpPr>
          <p:spPr>
            <a:xfrm rot="20966742">
              <a:off x="301610" y="3423197"/>
              <a:ext cx="1688684" cy="2616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Poste de Aleg Ext.</a:t>
              </a:r>
              <a:endParaRPr kumimoji="0" lang="fr-BF"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p:txBody>
        </p:sp>
        <p:sp>
          <p:nvSpPr>
            <p:cNvPr id="41" name="ZoneTexte 40">
              <a:extLst>
                <a:ext uri="{FF2B5EF4-FFF2-40B4-BE49-F238E27FC236}">
                  <a16:creationId xmlns:a16="http://schemas.microsoft.com/office/drawing/2014/main" id="{5892C617-3A97-B21F-0162-3423F0AF54FB}"/>
                </a:ext>
              </a:extLst>
            </p:cNvPr>
            <p:cNvSpPr txBox="1"/>
            <p:nvPr/>
          </p:nvSpPr>
          <p:spPr>
            <a:xfrm>
              <a:off x="3986430" y="1993206"/>
              <a:ext cx="1851592" cy="2616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Poste de El </a:t>
              </a:r>
              <a:r>
                <a:rPr kumimoji="0" lang="fr-FR" sz="1100" b="1" i="0" u="none" strike="noStrike" kern="0" cap="none" spc="0" normalizeH="0" baseline="0" noProof="0" dirty="0" err="1">
                  <a:ln>
                    <a:noFill/>
                  </a:ln>
                  <a:solidFill>
                    <a:srgbClr val="C00000"/>
                  </a:solidFill>
                  <a:effectLst/>
                  <a:uLnTx/>
                  <a:uFillTx/>
                  <a:latin typeface="Arial" panose="020B0604020202020204" pitchFamily="34" charset="0"/>
                  <a:cs typeface="Arial" panose="020B0604020202020204" pitchFamily="34" charset="0"/>
                </a:rPr>
                <a:t>Ghaira</a:t>
              </a:r>
              <a:endParaRPr kumimoji="0" lang="fr-BF"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p:txBody>
        </p:sp>
        <p:sp>
          <p:nvSpPr>
            <p:cNvPr id="42" name="ZoneTexte 41">
              <a:extLst>
                <a:ext uri="{FF2B5EF4-FFF2-40B4-BE49-F238E27FC236}">
                  <a16:creationId xmlns:a16="http://schemas.microsoft.com/office/drawing/2014/main" id="{B5F040F7-86C9-7D91-3166-19693B8D851C}"/>
                </a:ext>
              </a:extLst>
            </p:cNvPr>
            <p:cNvSpPr txBox="1"/>
            <p:nvPr/>
          </p:nvSpPr>
          <p:spPr>
            <a:xfrm>
              <a:off x="9359201" y="1630023"/>
              <a:ext cx="1304632" cy="430887"/>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Poste de </a:t>
              </a:r>
              <a:r>
                <a:rPr kumimoji="0" lang="fr-FR" sz="1100" b="1" i="0" u="none" strike="noStrike" kern="0" cap="none" spc="0" normalizeH="0" baseline="0" noProof="0" dirty="0" err="1">
                  <a:ln>
                    <a:noFill/>
                  </a:ln>
                  <a:solidFill>
                    <a:srgbClr val="C00000"/>
                  </a:solidFill>
                  <a:effectLst/>
                  <a:uLnTx/>
                  <a:uFillTx/>
                  <a:latin typeface="Arial" panose="020B0604020202020204" pitchFamily="34" charset="0"/>
                  <a:cs typeface="Arial" panose="020B0604020202020204" pitchFamily="34" charset="0"/>
                </a:rPr>
                <a:t>Aweinatt</a:t>
              </a:r>
              <a:r>
                <a:rPr kumimoji="0" lang="fr-FR"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 </a:t>
              </a:r>
              <a:r>
                <a:rPr kumimoji="0" lang="fr-FR" sz="1100" b="1" i="0" u="none" strike="noStrike" kern="0" cap="none" spc="0" normalizeH="0" baseline="0" noProof="0" dirty="0" err="1">
                  <a:ln>
                    <a:noFill/>
                  </a:ln>
                  <a:solidFill>
                    <a:srgbClr val="C00000"/>
                  </a:solidFill>
                  <a:effectLst/>
                  <a:uLnTx/>
                  <a:uFillTx/>
                  <a:latin typeface="Arial" panose="020B0604020202020204" pitchFamily="34" charset="0"/>
                  <a:cs typeface="Arial" panose="020B0604020202020204" pitchFamily="34" charset="0"/>
                </a:rPr>
                <a:t>Zbil</a:t>
              </a:r>
              <a:endParaRPr kumimoji="0" lang="fr-BF" sz="1100" b="1" i="0"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p:txBody>
        </p:sp>
        <p:sp>
          <p:nvSpPr>
            <p:cNvPr id="43" name="Rectangle : coins arrondis 42">
              <a:extLst>
                <a:ext uri="{FF2B5EF4-FFF2-40B4-BE49-F238E27FC236}">
                  <a16:creationId xmlns:a16="http://schemas.microsoft.com/office/drawing/2014/main" id="{1439AE55-B48E-6D69-D4E6-D1D0F9ABF0F1}"/>
                </a:ext>
              </a:extLst>
            </p:cNvPr>
            <p:cNvSpPr/>
            <p:nvPr/>
          </p:nvSpPr>
          <p:spPr>
            <a:xfrm>
              <a:off x="136451" y="1827483"/>
              <a:ext cx="894593" cy="504818"/>
            </a:xfrm>
            <a:prstGeom prst="roundRect">
              <a:avLst/>
            </a:prstGeom>
            <a:solidFill>
              <a:srgbClr val="FFFF00"/>
            </a:solidFill>
            <a:ln w="1905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83,05</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44" name="Connecteur droit avec flèche 43">
              <a:extLst>
                <a:ext uri="{FF2B5EF4-FFF2-40B4-BE49-F238E27FC236}">
                  <a16:creationId xmlns:a16="http://schemas.microsoft.com/office/drawing/2014/main" id="{3D475212-1D52-6133-8DAF-ABE9D3485EEF}"/>
                </a:ext>
              </a:extLst>
            </p:cNvPr>
            <p:cNvCxnSpPr>
              <a:cxnSpLocks/>
              <a:stCxn id="43" idx="0"/>
            </p:cNvCxnSpPr>
            <p:nvPr/>
          </p:nvCxnSpPr>
          <p:spPr>
            <a:xfrm flipV="1">
              <a:off x="583748" y="1449764"/>
              <a:ext cx="392560" cy="377719"/>
            </a:xfrm>
            <a:prstGeom prst="straightConnector1">
              <a:avLst/>
            </a:prstGeom>
            <a:noFill/>
            <a:ln w="38100" cap="flat" cmpd="sng" algn="ctr">
              <a:solidFill>
                <a:srgbClr val="4472C4"/>
              </a:solidFill>
              <a:prstDash val="solid"/>
              <a:miter lim="800000"/>
              <a:tailEnd type="triangle"/>
            </a:ln>
            <a:effectLst/>
          </p:spPr>
        </p:cxnSp>
        <p:sp>
          <p:nvSpPr>
            <p:cNvPr id="45" name="Rectangle : coins arrondis 44">
              <a:extLst>
                <a:ext uri="{FF2B5EF4-FFF2-40B4-BE49-F238E27FC236}">
                  <a16:creationId xmlns:a16="http://schemas.microsoft.com/office/drawing/2014/main" id="{6A13A754-2892-57B8-59E4-C021CF6FF3C7}"/>
                </a:ext>
              </a:extLst>
            </p:cNvPr>
            <p:cNvSpPr/>
            <p:nvPr/>
          </p:nvSpPr>
          <p:spPr>
            <a:xfrm>
              <a:off x="1704473" y="2771893"/>
              <a:ext cx="738396" cy="447298"/>
            </a:xfrm>
            <a:prstGeom prst="roundRect">
              <a:avLst/>
            </a:prstGeom>
            <a:solidFill>
              <a:srgbClr val="FFFF00"/>
            </a:solidFill>
            <a:ln w="1905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3,96</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6" name="Rectangle : coins arrondis 45">
              <a:extLst>
                <a:ext uri="{FF2B5EF4-FFF2-40B4-BE49-F238E27FC236}">
                  <a16:creationId xmlns:a16="http://schemas.microsoft.com/office/drawing/2014/main" id="{EE7F76FE-707D-153F-662F-4B85C6C53FEF}"/>
                </a:ext>
              </a:extLst>
            </p:cNvPr>
            <p:cNvSpPr/>
            <p:nvPr/>
          </p:nvSpPr>
          <p:spPr>
            <a:xfrm>
              <a:off x="2682306" y="2955994"/>
              <a:ext cx="894593" cy="504818"/>
            </a:xfrm>
            <a:prstGeom prst="roundRect">
              <a:avLst/>
            </a:prstGeom>
            <a:solidFill>
              <a:srgbClr val="FFFF00"/>
            </a:solidFill>
            <a:ln w="1905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64,79</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47" name="Connecteur droit avec flèche 46">
              <a:extLst>
                <a:ext uri="{FF2B5EF4-FFF2-40B4-BE49-F238E27FC236}">
                  <a16:creationId xmlns:a16="http://schemas.microsoft.com/office/drawing/2014/main" id="{F897E9F5-6838-1882-202D-3BF5D4A36FFB}"/>
                </a:ext>
              </a:extLst>
            </p:cNvPr>
            <p:cNvCxnSpPr>
              <a:cxnSpLocks/>
            </p:cNvCxnSpPr>
            <p:nvPr/>
          </p:nvCxnSpPr>
          <p:spPr>
            <a:xfrm flipV="1">
              <a:off x="2930017" y="2564649"/>
              <a:ext cx="392560" cy="377719"/>
            </a:xfrm>
            <a:prstGeom prst="straightConnector1">
              <a:avLst/>
            </a:prstGeom>
            <a:noFill/>
            <a:ln w="38100" cap="flat" cmpd="sng" algn="ctr">
              <a:solidFill>
                <a:srgbClr val="4472C4"/>
              </a:solidFill>
              <a:prstDash val="solid"/>
              <a:miter lim="800000"/>
              <a:tailEnd type="triangle"/>
            </a:ln>
            <a:effectLst/>
          </p:spPr>
        </p:cxnSp>
        <p:sp>
          <p:nvSpPr>
            <p:cNvPr id="48" name="Rectangle : coins arrondis 47">
              <a:extLst>
                <a:ext uri="{FF2B5EF4-FFF2-40B4-BE49-F238E27FC236}">
                  <a16:creationId xmlns:a16="http://schemas.microsoft.com/office/drawing/2014/main" id="{28E48B42-32E8-EE54-8CE2-D566C7CB239E}"/>
                </a:ext>
              </a:extLst>
            </p:cNvPr>
            <p:cNvSpPr/>
            <p:nvPr/>
          </p:nvSpPr>
          <p:spPr>
            <a:xfrm>
              <a:off x="3969318" y="3365758"/>
              <a:ext cx="894593" cy="504818"/>
            </a:xfrm>
            <a:prstGeom prst="roundRect">
              <a:avLst/>
            </a:prstGeom>
            <a:solidFill>
              <a:srgbClr val="FFFF00"/>
            </a:solidFill>
            <a:ln w="1905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42,79</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49" name="Connecteur droit avec flèche 48">
              <a:extLst>
                <a:ext uri="{FF2B5EF4-FFF2-40B4-BE49-F238E27FC236}">
                  <a16:creationId xmlns:a16="http://schemas.microsoft.com/office/drawing/2014/main" id="{5BC4DB54-D150-A523-5303-A2ABB4D52468}"/>
                </a:ext>
              </a:extLst>
            </p:cNvPr>
            <p:cNvCxnSpPr>
              <a:cxnSpLocks/>
              <a:stCxn id="48" idx="0"/>
            </p:cNvCxnSpPr>
            <p:nvPr/>
          </p:nvCxnSpPr>
          <p:spPr>
            <a:xfrm flipV="1">
              <a:off x="4416615" y="2988039"/>
              <a:ext cx="392560" cy="377719"/>
            </a:xfrm>
            <a:prstGeom prst="straightConnector1">
              <a:avLst/>
            </a:prstGeom>
            <a:noFill/>
            <a:ln w="38100" cap="flat" cmpd="sng" algn="ctr">
              <a:solidFill>
                <a:srgbClr val="4472C4"/>
              </a:solidFill>
              <a:prstDash val="solid"/>
              <a:miter lim="800000"/>
              <a:tailEnd type="triangle"/>
            </a:ln>
            <a:effectLst/>
          </p:spPr>
        </p:cxnSp>
        <p:sp>
          <p:nvSpPr>
            <p:cNvPr id="50" name="Rectangle : coins arrondis 49">
              <a:extLst>
                <a:ext uri="{FF2B5EF4-FFF2-40B4-BE49-F238E27FC236}">
                  <a16:creationId xmlns:a16="http://schemas.microsoft.com/office/drawing/2014/main" id="{AFE9CBAE-B3C1-40E6-DF6B-2AFB1B89D6F5}"/>
                </a:ext>
              </a:extLst>
            </p:cNvPr>
            <p:cNvSpPr/>
            <p:nvPr/>
          </p:nvSpPr>
          <p:spPr>
            <a:xfrm>
              <a:off x="5412720" y="3605301"/>
              <a:ext cx="894593" cy="504818"/>
            </a:xfrm>
            <a:prstGeom prst="roundRect">
              <a:avLst/>
            </a:prstGeom>
            <a:solidFill>
              <a:srgbClr val="FFFF00"/>
            </a:solidFill>
            <a:ln w="1905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45,65</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51" name="Connecteur droit avec flèche 50">
              <a:extLst>
                <a:ext uri="{FF2B5EF4-FFF2-40B4-BE49-F238E27FC236}">
                  <a16:creationId xmlns:a16="http://schemas.microsoft.com/office/drawing/2014/main" id="{AB920841-53EA-F02F-96DB-DCE9F31E108A}"/>
                </a:ext>
              </a:extLst>
            </p:cNvPr>
            <p:cNvCxnSpPr>
              <a:cxnSpLocks/>
              <a:stCxn id="50" idx="0"/>
              <a:endCxn id="6" idx="3"/>
            </p:cNvCxnSpPr>
            <p:nvPr/>
          </p:nvCxnSpPr>
          <p:spPr>
            <a:xfrm flipV="1">
              <a:off x="5860017" y="3324771"/>
              <a:ext cx="284142" cy="280530"/>
            </a:xfrm>
            <a:prstGeom prst="straightConnector1">
              <a:avLst/>
            </a:prstGeom>
            <a:noFill/>
            <a:ln w="38100" cap="flat" cmpd="sng" algn="ctr">
              <a:solidFill>
                <a:srgbClr val="4472C4"/>
              </a:solidFill>
              <a:prstDash val="solid"/>
              <a:miter lim="800000"/>
              <a:tailEnd type="triangle"/>
            </a:ln>
            <a:effectLst/>
          </p:spPr>
        </p:cxnSp>
        <p:sp>
          <p:nvSpPr>
            <p:cNvPr id="52" name="Rectangle : coins arrondis 51">
              <a:extLst>
                <a:ext uri="{FF2B5EF4-FFF2-40B4-BE49-F238E27FC236}">
                  <a16:creationId xmlns:a16="http://schemas.microsoft.com/office/drawing/2014/main" id="{C916A0DE-CEF7-3F1A-A6D6-844C6B9DE13F}"/>
                </a:ext>
              </a:extLst>
            </p:cNvPr>
            <p:cNvSpPr/>
            <p:nvPr/>
          </p:nvSpPr>
          <p:spPr>
            <a:xfrm rot="21156780">
              <a:off x="7597247" y="3409162"/>
              <a:ext cx="894593" cy="404369"/>
            </a:xfrm>
            <a:prstGeom prst="roundRect">
              <a:avLst/>
            </a:prstGeom>
            <a:solidFill>
              <a:srgbClr val="FFFF00"/>
            </a:solidFill>
            <a:ln w="1905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26,62</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53" name="Connecteur droit avec flèche 52">
              <a:extLst>
                <a:ext uri="{FF2B5EF4-FFF2-40B4-BE49-F238E27FC236}">
                  <a16:creationId xmlns:a16="http://schemas.microsoft.com/office/drawing/2014/main" id="{46AA0F76-9D98-E0B9-27BA-DB5C4F1571A9}"/>
                </a:ext>
              </a:extLst>
            </p:cNvPr>
            <p:cNvCxnSpPr>
              <a:cxnSpLocks/>
              <a:endCxn id="7" idx="1"/>
            </p:cNvCxnSpPr>
            <p:nvPr/>
          </p:nvCxnSpPr>
          <p:spPr>
            <a:xfrm flipH="1" flipV="1">
              <a:off x="7756653" y="3011615"/>
              <a:ext cx="228442" cy="415032"/>
            </a:xfrm>
            <a:prstGeom prst="straightConnector1">
              <a:avLst/>
            </a:prstGeom>
            <a:noFill/>
            <a:ln w="38100" cap="flat" cmpd="sng" algn="ctr">
              <a:solidFill>
                <a:srgbClr val="4472C4"/>
              </a:solidFill>
              <a:prstDash val="solid"/>
              <a:miter lim="800000"/>
              <a:tailEnd type="triangle"/>
            </a:ln>
            <a:effectLst/>
          </p:spPr>
        </p:cxnSp>
        <p:sp>
          <p:nvSpPr>
            <p:cNvPr id="54" name="Rectangle : coins arrondis 53">
              <a:extLst>
                <a:ext uri="{FF2B5EF4-FFF2-40B4-BE49-F238E27FC236}">
                  <a16:creationId xmlns:a16="http://schemas.microsoft.com/office/drawing/2014/main" id="{28CBE4FE-E723-B912-00FD-FBE9FB9D07D7}"/>
                </a:ext>
              </a:extLst>
            </p:cNvPr>
            <p:cNvSpPr/>
            <p:nvPr/>
          </p:nvSpPr>
          <p:spPr>
            <a:xfrm rot="21156780">
              <a:off x="9038254" y="3203338"/>
              <a:ext cx="894593" cy="504818"/>
            </a:xfrm>
            <a:prstGeom prst="roundRect">
              <a:avLst/>
            </a:prstGeom>
            <a:solidFill>
              <a:srgbClr val="FFFF00"/>
            </a:solidFill>
            <a:ln w="1905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28,93</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55" name="Connecteur droit avec flèche 54">
              <a:extLst>
                <a:ext uri="{FF2B5EF4-FFF2-40B4-BE49-F238E27FC236}">
                  <a16:creationId xmlns:a16="http://schemas.microsoft.com/office/drawing/2014/main" id="{D4F1078A-4A05-B23F-895B-E32DFDBA1D6A}"/>
                </a:ext>
              </a:extLst>
            </p:cNvPr>
            <p:cNvCxnSpPr>
              <a:cxnSpLocks/>
            </p:cNvCxnSpPr>
            <p:nvPr/>
          </p:nvCxnSpPr>
          <p:spPr>
            <a:xfrm flipH="1" flipV="1">
              <a:off x="9191203" y="2806208"/>
              <a:ext cx="228442" cy="415032"/>
            </a:xfrm>
            <a:prstGeom prst="straightConnector1">
              <a:avLst/>
            </a:prstGeom>
            <a:noFill/>
            <a:ln w="38100" cap="flat" cmpd="sng" algn="ctr">
              <a:solidFill>
                <a:srgbClr val="4472C4"/>
              </a:solidFill>
              <a:prstDash val="solid"/>
              <a:miter lim="800000"/>
              <a:tailEnd type="triangle"/>
            </a:ln>
            <a:effectLst/>
          </p:spPr>
        </p:cxnSp>
        <p:sp>
          <p:nvSpPr>
            <p:cNvPr id="56" name="Rectangle : coins arrondis 55">
              <a:extLst>
                <a:ext uri="{FF2B5EF4-FFF2-40B4-BE49-F238E27FC236}">
                  <a16:creationId xmlns:a16="http://schemas.microsoft.com/office/drawing/2014/main" id="{14314D07-58A7-1C5A-1EFC-B5FE65914CEA}"/>
                </a:ext>
              </a:extLst>
            </p:cNvPr>
            <p:cNvSpPr/>
            <p:nvPr/>
          </p:nvSpPr>
          <p:spPr>
            <a:xfrm rot="21156780">
              <a:off x="10731215" y="2719631"/>
              <a:ext cx="894593" cy="504818"/>
            </a:xfrm>
            <a:prstGeom prst="roundRect">
              <a:avLst/>
            </a:prstGeom>
            <a:solidFill>
              <a:srgbClr val="FFFF00"/>
            </a:solidFill>
            <a:ln w="1905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59,07</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57" name="Connecteur droit avec flèche 56">
              <a:extLst>
                <a:ext uri="{FF2B5EF4-FFF2-40B4-BE49-F238E27FC236}">
                  <a16:creationId xmlns:a16="http://schemas.microsoft.com/office/drawing/2014/main" id="{330F5ED6-00E7-FAEC-37A7-5BA91CCF1A3F}"/>
                </a:ext>
              </a:extLst>
            </p:cNvPr>
            <p:cNvCxnSpPr>
              <a:cxnSpLocks/>
            </p:cNvCxnSpPr>
            <p:nvPr/>
          </p:nvCxnSpPr>
          <p:spPr>
            <a:xfrm flipH="1" flipV="1">
              <a:off x="10884164" y="2322501"/>
              <a:ext cx="228442" cy="415032"/>
            </a:xfrm>
            <a:prstGeom prst="straightConnector1">
              <a:avLst/>
            </a:prstGeom>
            <a:noFill/>
            <a:ln w="38100" cap="flat" cmpd="sng" algn="ctr">
              <a:solidFill>
                <a:srgbClr val="4472C4"/>
              </a:solidFill>
              <a:prstDash val="solid"/>
              <a:miter lim="800000"/>
              <a:tailEnd type="triangle"/>
            </a:ln>
            <a:effectLst/>
          </p:spPr>
        </p:cxnSp>
        <p:sp>
          <p:nvSpPr>
            <p:cNvPr id="58" name="Rectangle : coins arrondis 57">
              <a:extLst>
                <a:ext uri="{FF2B5EF4-FFF2-40B4-BE49-F238E27FC236}">
                  <a16:creationId xmlns:a16="http://schemas.microsoft.com/office/drawing/2014/main" id="{36A2811C-E846-004D-8398-2B059D6845EA}"/>
                </a:ext>
              </a:extLst>
            </p:cNvPr>
            <p:cNvSpPr/>
            <p:nvPr/>
          </p:nvSpPr>
          <p:spPr>
            <a:xfrm rot="21156780">
              <a:off x="7172750" y="3921844"/>
              <a:ext cx="797242" cy="286420"/>
            </a:xfrm>
            <a:prstGeom prst="roundRect">
              <a:avLst/>
            </a:prstGeom>
            <a:solidFill>
              <a:srgbClr val="FFFF00"/>
            </a:solidFill>
            <a:ln w="1905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60,17</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59" name="Connecteur droit avec flèche 58">
              <a:extLst>
                <a:ext uri="{FF2B5EF4-FFF2-40B4-BE49-F238E27FC236}">
                  <a16:creationId xmlns:a16="http://schemas.microsoft.com/office/drawing/2014/main" id="{65DA2497-8FA3-4CAC-CAF8-2BBDDD09A1E6}"/>
                </a:ext>
              </a:extLst>
            </p:cNvPr>
            <p:cNvCxnSpPr>
              <a:cxnSpLocks/>
            </p:cNvCxnSpPr>
            <p:nvPr/>
          </p:nvCxnSpPr>
          <p:spPr>
            <a:xfrm flipH="1" flipV="1">
              <a:off x="6939933" y="3808711"/>
              <a:ext cx="327642" cy="160267"/>
            </a:xfrm>
            <a:prstGeom prst="straightConnector1">
              <a:avLst/>
            </a:prstGeom>
            <a:noFill/>
            <a:ln w="38100" cap="flat" cmpd="sng" algn="ctr">
              <a:solidFill>
                <a:srgbClr val="4472C4"/>
              </a:solidFill>
              <a:prstDash val="solid"/>
              <a:miter lim="800000"/>
              <a:tailEnd type="triangle"/>
            </a:ln>
            <a:effectLst/>
          </p:spPr>
        </p:cxnSp>
        <p:sp>
          <p:nvSpPr>
            <p:cNvPr id="60" name="Rectangle : coins arrondis 59">
              <a:extLst>
                <a:ext uri="{FF2B5EF4-FFF2-40B4-BE49-F238E27FC236}">
                  <a16:creationId xmlns:a16="http://schemas.microsoft.com/office/drawing/2014/main" id="{741455D5-270F-1A6D-033A-4D3849814531}"/>
                </a:ext>
              </a:extLst>
            </p:cNvPr>
            <p:cNvSpPr/>
            <p:nvPr/>
          </p:nvSpPr>
          <p:spPr>
            <a:xfrm>
              <a:off x="4564670" y="5268978"/>
              <a:ext cx="894593" cy="504818"/>
            </a:xfrm>
            <a:prstGeom prst="roundRect">
              <a:avLst/>
            </a:prstGeom>
            <a:solidFill>
              <a:srgbClr val="FFFF00"/>
            </a:solidFill>
            <a:ln w="1905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40,26</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61" name="Connecteur droit avec flèche 60">
              <a:extLst>
                <a:ext uri="{FF2B5EF4-FFF2-40B4-BE49-F238E27FC236}">
                  <a16:creationId xmlns:a16="http://schemas.microsoft.com/office/drawing/2014/main" id="{C0870A60-E929-A694-AB02-EBC3FACF4B40}"/>
                </a:ext>
              </a:extLst>
            </p:cNvPr>
            <p:cNvCxnSpPr>
              <a:cxnSpLocks/>
              <a:endCxn id="10" idx="1"/>
            </p:cNvCxnSpPr>
            <p:nvPr/>
          </p:nvCxnSpPr>
          <p:spPr>
            <a:xfrm>
              <a:off x="5439290" y="5473314"/>
              <a:ext cx="924926" cy="178280"/>
            </a:xfrm>
            <a:prstGeom prst="straightConnector1">
              <a:avLst/>
            </a:prstGeom>
            <a:noFill/>
            <a:ln w="38100" cap="flat" cmpd="sng" algn="ctr">
              <a:solidFill>
                <a:srgbClr val="4472C4"/>
              </a:solidFill>
              <a:prstDash val="solid"/>
              <a:miter lim="800000"/>
              <a:tailEnd type="triangle"/>
            </a:ln>
            <a:effectLst/>
          </p:spPr>
        </p:cxnSp>
        <p:sp>
          <p:nvSpPr>
            <p:cNvPr id="62" name="Hexagone 61">
              <a:extLst>
                <a:ext uri="{FF2B5EF4-FFF2-40B4-BE49-F238E27FC236}">
                  <a16:creationId xmlns:a16="http://schemas.microsoft.com/office/drawing/2014/main" id="{59BEF3A8-262C-8D71-568D-22462768ECFF}"/>
                </a:ext>
              </a:extLst>
            </p:cNvPr>
            <p:cNvSpPr/>
            <p:nvPr/>
          </p:nvSpPr>
          <p:spPr>
            <a:xfrm>
              <a:off x="5512040" y="1069602"/>
              <a:ext cx="1218177" cy="584776"/>
            </a:xfrm>
            <a:prstGeom prst="hexagon">
              <a:avLst/>
            </a:prstGeom>
            <a:solidFill>
              <a:srgbClr val="FFCC66"/>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65</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3" name="Hexagone 62">
              <a:extLst>
                <a:ext uri="{FF2B5EF4-FFF2-40B4-BE49-F238E27FC236}">
                  <a16:creationId xmlns:a16="http://schemas.microsoft.com/office/drawing/2014/main" id="{D7959A6B-0041-9864-95F3-2C08C941204F}"/>
                </a:ext>
              </a:extLst>
            </p:cNvPr>
            <p:cNvSpPr/>
            <p:nvPr/>
          </p:nvSpPr>
          <p:spPr>
            <a:xfrm>
              <a:off x="9284144" y="766666"/>
              <a:ext cx="1218177" cy="584776"/>
            </a:xfrm>
            <a:prstGeom prst="hexagon">
              <a:avLst/>
            </a:prstGeom>
            <a:solidFill>
              <a:srgbClr val="FFCC66"/>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IPP</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64" name="Connecteur droit avec flèche 63">
              <a:extLst>
                <a:ext uri="{FF2B5EF4-FFF2-40B4-BE49-F238E27FC236}">
                  <a16:creationId xmlns:a16="http://schemas.microsoft.com/office/drawing/2014/main" id="{2C5C3DA8-26F6-C138-A100-3817CD2FFFB2}"/>
                </a:ext>
              </a:extLst>
            </p:cNvPr>
            <p:cNvCxnSpPr>
              <a:cxnSpLocks/>
            </p:cNvCxnSpPr>
            <p:nvPr/>
          </p:nvCxnSpPr>
          <p:spPr>
            <a:xfrm flipH="1">
              <a:off x="5647883" y="1646874"/>
              <a:ext cx="433928" cy="850027"/>
            </a:xfrm>
            <a:prstGeom prst="straightConnector1">
              <a:avLst/>
            </a:prstGeom>
            <a:noFill/>
            <a:ln w="38100" cap="flat" cmpd="sng" algn="ctr">
              <a:solidFill>
                <a:srgbClr val="70AD47">
                  <a:lumMod val="50000"/>
                </a:srgbClr>
              </a:solidFill>
              <a:prstDash val="solid"/>
              <a:miter lim="800000"/>
              <a:tailEnd type="triangle"/>
            </a:ln>
            <a:effectLst/>
          </p:spPr>
        </p:cxnSp>
        <p:sp>
          <p:nvSpPr>
            <p:cNvPr id="65" name="ZoneTexte 64">
              <a:extLst>
                <a:ext uri="{FF2B5EF4-FFF2-40B4-BE49-F238E27FC236}">
                  <a16:creationId xmlns:a16="http://schemas.microsoft.com/office/drawing/2014/main" id="{BFBD202D-3C91-B2BE-1AB8-36808D76D0A4}"/>
                </a:ext>
              </a:extLst>
            </p:cNvPr>
            <p:cNvSpPr txBox="1"/>
            <p:nvPr/>
          </p:nvSpPr>
          <p:spPr>
            <a:xfrm>
              <a:off x="5562022" y="706484"/>
              <a:ext cx="2029187" cy="2616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Centrale solaire de Kiffa</a:t>
              </a:r>
              <a:endParaRPr kumimoji="0" lang="fr-BF" sz="105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66" name="ZoneTexte 65">
              <a:extLst>
                <a:ext uri="{FF2B5EF4-FFF2-40B4-BE49-F238E27FC236}">
                  <a16:creationId xmlns:a16="http://schemas.microsoft.com/office/drawing/2014/main" id="{8765CA25-BE30-7EB8-1332-520B7E64E221}"/>
                </a:ext>
              </a:extLst>
            </p:cNvPr>
            <p:cNvSpPr txBox="1"/>
            <p:nvPr/>
          </p:nvSpPr>
          <p:spPr>
            <a:xfrm>
              <a:off x="9334123" y="416073"/>
              <a:ext cx="2196617" cy="2616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Centrale</a:t>
              </a:r>
              <a:r>
                <a:rPr kumimoji="0" lang="fr-FR" sz="105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solaire de Nema</a:t>
              </a:r>
              <a:endParaRPr kumimoji="0" lang="fr-BF" sz="105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cxnSp>
          <p:nvCxnSpPr>
            <p:cNvPr id="67" name="Connecteur droit avec flèche 66">
              <a:extLst>
                <a:ext uri="{FF2B5EF4-FFF2-40B4-BE49-F238E27FC236}">
                  <a16:creationId xmlns:a16="http://schemas.microsoft.com/office/drawing/2014/main" id="{42FBBF47-D15F-359E-2301-2DF3B1447C59}"/>
                </a:ext>
              </a:extLst>
            </p:cNvPr>
            <p:cNvCxnSpPr>
              <a:cxnSpLocks/>
            </p:cNvCxnSpPr>
            <p:nvPr/>
          </p:nvCxnSpPr>
          <p:spPr>
            <a:xfrm>
              <a:off x="10442994" y="1209749"/>
              <a:ext cx="650110" cy="478820"/>
            </a:xfrm>
            <a:prstGeom prst="straightConnector1">
              <a:avLst/>
            </a:prstGeom>
            <a:noFill/>
            <a:ln w="38100" cap="flat" cmpd="sng" algn="ctr">
              <a:solidFill>
                <a:srgbClr val="70AD47">
                  <a:lumMod val="50000"/>
                </a:srgbClr>
              </a:solidFill>
              <a:prstDash val="solid"/>
              <a:miter lim="800000"/>
              <a:tailEnd type="triangle"/>
            </a:ln>
            <a:effectLst/>
          </p:spPr>
        </p:cxnSp>
        <p:sp>
          <p:nvSpPr>
            <p:cNvPr id="68" name="Ellipse 67">
              <a:extLst>
                <a:ext uri="{FF2B5EF4-FFF2-40B4-BE49-F238E27FC236}">
                  <a16:creationId xmlns:a16="http://schemas.microsoft.com/office/drawing/2014/main" id="{321A16C4-2DFA-5240-036B-FDB51B14FDB1}"/>
                </a:ext>
              </a:extLst>
            </p:cNvPr>
            <p:cNvSpPr/>
            <p:nvPr/>
          </p:nvSpPr>
          <p:spPr>
            <a:xfrm>
              <a:off x="307069" y="5489891"/>
              <a:ext cx="742522" cy="269639"/>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9" name="Hexagone 68">
              <a:extLst>
                <a:ext uri="{FF2B5EF4-FFF2-40B4-BE49-F238E27FC236}">
                  <a16:creationId xmlns:a16="http://schemas.microsoft.com/office/drawing/2014/main" id="{701DCF39-ED9E-B1AC-E9F2-4A08BB24D8F9}"/>
                </a:ext>
              </a:extLst>
            </p:cNvPr>
            <p:cNvSpPr/>
            <p:nvPr/>
          </p:nvSpPr>
          <p:spPr>
            <a:xfrm>
              <a:off x="307979" y="5993928"/>
              <a:ext cx="742523" cy="269639"/>
            </a:xfrm>
            <a:prstGeom prst="hexagon">
              <a:avLst/>
            </a:prstGeom>
            <a:solidFill>
              <a:srgbClr val="FFCC66"/>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0" name="ZoneTexte 69">
              <a:extLst>
                <a:ext uri="{FF2B5EF4-FFF2-40B4-BE49-F238E27FC236}">
                  <a16:creationId xmlns:a16="http://schemas.microsoft.com/office/drawing/2014/main" id="{2845AF36-1915-B009-D193-A2A61EBB3197}"/>
                </a:ext>
              </a:extLst>
            </p:cNvPr>
            <p:cNvSpPr txBox="1"/>
            <p:nvPr/>
          </p:nvSpPr>
          <p:spPr>
            <a:xfrm>
              <a:off x="1214039" y="5473061"/>
              <a:ext cx="2256078"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Postes : </a:t>
              </a:r>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154,45 MEUR</a:t>
              </a:r>
              <a:endParaRPr kumimoji="0" lang="fr-BF"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71" name="ZoneTexte 70">
              <a:extLst>
                <a:ext uri="{FF2B5EF4-FFF2-40B4-BE49-F238E27FC236}">
                  <a16:creationId xmlns:a16="http://schemas.microsoft.com/office/drawing/2014/main" id="{63A67A65-B983-1894-36D1-FC8B701CF741}"/>
                </a:ext>
              </a:extLst>
            </p:cNvPr>
            <p:cNvSpPr txBox="1"/>
            <p:nvPr/>
          </p:nvSpPr>
          <p:spPr>
            <a:xfrm>
              <a:off x="1187224" y="5716879"/>
              <a:ext cx="3433110"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Tronçons de ligne : </a:t>
              </a:r>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455,29 MEUR</a:t>
              </a:r>
              <a:endParaRPr kumimoji="0" lang="fr-BF"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72" name="ZoneTexte 71">
              <a:extLst>
                <a:ext uri="{FF2B5EF4-FFF2-40B4-BE49-F238E27FC236}">
                  <a16:creationId xmlns:a16="http://schemas.microsoft.com/office/drawing/2014/main" id="{913F0EC1-F8D2-7C25-3DEA-577F3308CFB1}"/>
                </a:ext>
              </a:extLst>
            </p:cNvPr>
            <p:cNvSpPr txBox="1"/>
            <p:nvPr/>
          </p:nvSpPr>
          <p:spPr>
            <a:xfrm>
              <a:off x="1189216" y="5988947"/>
              <a:ext cx="3023673"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Centrales solaires </a:t>
              </a:r>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65 MEUR</a:t>
              </a:r>
              <a:endParaRPr kumimoji="0" lang="fr-BF"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73" name="ZoneTexte 72">
              <a:extLst>
                <a:ext uri="{FF2B5EF4-FFF2-40B4-BE49-F238E27FC236}">
                  <a16:creationId xmlns:a16="http://schemas.microsoft.com/office/drawing/2014/main" id="{02F5A390-C22B-6828-A68F-71336E918FA0}"/>
                </a:ext>
              </a:extLst>
            </p:cNvPr>
            <p:cNvSpPr txBox="1"/>
            <p:nvPr/>
          </p:nvSpPr>
          <p:spPr>
            <a:xfrm>
              <a:off x="245615" y="5006501"/>
              <a:ext cx="161595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1" i="0" u="sng"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Légende</a:t>
              </a:r>
              <a:r>
                <a:rPr kumimoji="0" lang="fr-FR" sz="16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endParaRPr kumimoji="0" lang="fr-BF" sz="16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74" name="Rectangle : coins arrondis 73">
              <a:extLst>
                <a:ext uri="{FF2B5EF4-FFF2-40B4-BE49-F238E27FC236}">
                  <a16:creationId xmlns:a16="http://schemas.microsoft.com/office/drawing/2014/main" id="{A5F9E285-4C3C-8339-E3FF-CCE2FAB45255}"/>
                </a:ext>
              </a:extLst>
            </p:cNvPr>
            <p:cNvSpPr/>
            <p:nvPr/>
          </p:nvSpPr>
          <p:spPr>
            <a:xfrm rot="16200000" flipH="1">
              <a:off x="627311" y="5481097"/>
              <a:ext cx="102037" cy="764223"/>
            </a:xfrm>
            <a:prstGeom prst="round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5" name="Losange 74">
              <a:extLst>
                <a:ext uri="{FF2B5EF4-FFF2-40B4-BE49-F238E27FC236}">
                  <a16:creationId xmlns:a16="http://schemas.microsoft.com/office/drawing/2014/main" id="{CCF42E26-DAC7-9C75-4CE4-16875A93F079}"/>
                </a:ext>
              </a:extLst>
            </p:cNvPr>
            <p:cNvSpPr/>
            <p:nvPr/>
          </p:nvSpPr>
          <p:spPr>
            <a:xfrm>
              <a:off x="314977" y="6311084"/>
              <a:ext cx="794248" cy="290188"/>
            </a:xfrm>
            <a:prstGeom prst="diamond">
              <a:avLst/>
            </a:prstGeom>
            <a:solidFill>
              <a:srgbClr val="70AD47">
                <a:lumMod val="75000"/>
              </a:srgbClr>
            </a:solidFill>
            <a:ln w="28575" cap="flat" cmpd="sng" algn="ctr">
              <a:solidFill>
                <a:srgbClr val="70AD47">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6" name="ZoneTexte 75">
              <a:extLst>
                <a:ext uri="{FF2B5EF4-FFF2-40B4-BE49-F238E27FC236}">
                  <a16:creationId xmlns:a16="http://schemas.microsoft.com/office/drawing/2014/main" id="{1461E525-69AA-35E9-E69A-78173710FC15}"/>
                </a:ext>
              </a:extLst>
            </p:cNvPr>
            <p:cNvSpPr txBox="1"/>
            <p:nvPr/>
          </p:nvSpPr>
          <p:spPr>
            <a:xfrm>
              <a:off x="1191647" y="6284693"/>
              <a:ext cx="3180980"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Réseau de distribution </a:t>
              </a:r>
              <a:r>
                <a:rPr kumimoji="0" lang="fr-FR"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77 MEUR</a:t>
              </a:r>
              <a:endParaRPr kumimoji="0" lang="fr-BF" sz="11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mc:AlternateContent xmlns:mc="http://schemas.openxmlformats.org/markup-compatibility/2006" xmlns:p14="http://schemas.microsoft.com/office/powerpoint/2010/main">
          <mc:Choice Requires="p14">
            <p:contentPart p14:bwMode="auto" r:id="rId2">
              <p14:nvContentPartPr>
                <p14:cNvPr id="77" name="Encre 76">
                  <a:extLst>
                    <a:ext uri="{FF2B5EF4-FFF2-40B4-BE49-F238E27FC236}">
                      <a16:creationId xmlns:a16="http://schemas.microsoft.com/office/drawing/2014/main" id="{17C8FC6D-5327-7154-2DE2-37B42988B58C}"/>
                    </a:ext>
                  </a:extLst>
                </p14:cNvPr>
                <p14:cNvContentPartPr/>
                <p14:nvPr/>
              </p14:nvContentPartPr>
              <p14:xfrm rot="961247">
                <a:off x="-132327" y="3398300"/>
                <a:ext cx="6152307" cy="327930"/>
              </p14:xfrm>
            </p:contentPart>
          </mc:Choice>
          <mc:Fallback xmlns="">
            <p:pic>
              <p:nvPicPr>
                <p:cNvPr id="74" name="Encre 73">
                  <a:extLst>
                    <a:ext uri="{FF2B5EF4-FFF2-40B4-BE49-F238E27FC236}">
                      <a16:creationId xmlns:a16="http://schemas.microsoft.com/office/drawing/2014/main" id="{F84BA741-6B80-147B-3A1E-E4188727BB87}"/>
                    </a:ext>
                  </a:extLst>
                </p:cNvPr>
                <p:cNvPicPr/>
                <p:nvPr/>
              </p:nvPicPr>
              <p:blipFill>
                <a:blip r:embed="rId3"/>
                <a:stretch>
                  <a:fillRect/>
                </a:stretch>
              </p:blipFill>
              <p:spPr>
                <a:xfrm rot="961247">
                  <a:off x="-142283" y="3388941"/>
                  <a:ext cx="6172220" cy="346648"/>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78" name="Encre 77">
                  <a:extLst>
                    <a:ext uri="{FF2B5EF4-FFF2-40B4-BE49-F238E27FC236}">
                      <a16:creationId xmlns:a16="http://schemas.microsoft.com/office/drawing/2014/main" id="{01EA08EC-414A-7086-B22B-7BD8C6EB3405}"/>
                    </a:ext>
                  </a:extLst>
                </p14:cNvPr>
                <p14:cNvContentPartPr/>
                <p14:nvPr/>
              </p14:nvContentPartPr>
              <p14:xfrm>
                <a:off x="2023515" y="649315"/>
                <a:ext cx="9106200" cy="1359360"/>
              </p14:xfrm>
            </p:contentPart>
          </mc:Choice>
          <mc:Fallback xmlns="">
            <p:pic>
              <p:nvPicPr>
                <p:cNvPr id="75" name="Encre 74">
                  <a:extLst>
                    <a:ext uri="{FF2B5EF4-FFF2-40B4-BE49-F238E27FC236}">
                      <a16:creationId xmlns:a16="http://schemas.microsoft.com/office/drawing/2014/main" id="{F30857B7-032D-7D2C-B523-00A6676031CF}"/>
                    </a:ext>
                  </a:extLst>
                </p:cNvPr>
                <p:cNvPicPr/>
                <p:nvPr/>
              </p:nvPicPr>
              <p:blipFill>
                <a:blip r:embed="rId5"/>
                <a:stretch>
                  <a:fillRect/>
                </a:stretch>
              </p:blipFill>
              <p:spPr>
                <a:xfrm>
                  <a:off x="2013558" y="639953"/>
                  <a:ext cx="9126113" cy="1378085"/>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9" name="Encre 78">
                  <a:extLst>
                    <a:ext uri="{FF2B5EF4-FFF2-40B4-BE49-F238E27FC236}">
                      <a16:creationId xmlns:a16="http://schemas.microsoft.com/office/drawing/2014/main" id="{F47F78B0-ABCD-3E4E-66A6-2FA409E00546}"/>
                    </a:ext>
                  </a:extLst>
                </p14:cNvPr>
                <p14:cNvContentPartPr/>
                <p14:nvPr/>
              </p14:nvContentPartPr>
              <p14:xfrm rot="683726">
                <a:off x="5072543" y="4134061"/>
                <a:ext cx="798250" cy="2521666"/>
              </p14:xfrm>
            </p:contentPart>
          </mc:Choice>
          <mc:Fallback xmlns="">
            <p:pic>
              <p:nvPicPr>
                <p:cNvPr id="76" name="Encre 75">
                  <a:extLst>
                    <a:ext uri="{FF2B5EF4-FFF2-40B4-BE49-F238E27FC236}">
                      <a16:creationId xmlns:a16="http://schemas.microsoft.com/office/drawing/2014/main" id="{8074876A-DD3B-38B6-65FA-BC98ABB544B2}"/>
                    </a:ext>
                  </a:extLst>
                </p:cNvPr>
                <p:cNvPicPr/>
                <p:nvPr/>
              </p:nvPicPr>
              <p:blipFill>
                <a:blip r:embed="rId7"/>
                <a:stretch>
                  <a:fillRect/>
                </a:stretch>
              </p:blipFill>
              <p:spPr>
                <a:xfrm rot="683726">
                  <a:off x="5062584" y="4124700"/>
                  <a:ext cx="818168" cy="2540388"/>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0" name="Encre 79">
                  <a:extLst>
                    <a:ext uri="{FF2B5EF4-FFF2-40B4-BE49-F238E27FC236}">
                      <a16:creationId xmlns:a16="http://schemas.microsoft.com/office/drawing/2014/main" id="{E5ABBDA1-C7AC-4242-80A9-12E0BC45AC68}"/>
                    </a:ext>
                  </a:extLst>
                </p14:cNvPr>
                <p14:cNvContentPartPr/>
                <p14:nvPr/>
              </p14:nvContentPartPr>
              <p14:xfrm rot="21402375">
                <a:off x="6807871" y="4279242"/>
                <a:ext cx="798250" cy="2521666"/>
              </p14:xfrm>
            </p:contentPart>
          </mc:Choice>
          <mc:Fallback xmlns="">
            <p:pic>
              <p:nvPicPr>
                <p:cNvPr id="77" name="Encre 76">
                  <a:extLst>
                    <a:ext uri="{FF2B5EF4-FFF2-40B4-BE49-F238E27FC236}">
                      <a16:creationId xmlns:a16="http://schemas.microsoft.com/office/drawing/2014/main" id="{BE5347B2-DAF8-F7B0-97DB-3C2951D00749}"/>
                    </a:ext>
                  </a:extLst>
                </p:cNvPr>
                <p:cNvPicPr/>
                <p:nvPr/>
              </p:nvPicPr>
              <p:blipFill>
                <a:blip r:embed="rId7"/>
                <a:stretch>
                  <a:fillRect/>
                </a:stretch>
              </p:blipFill>
              <p:spPr>
                <a:xfrm rot="21402375">
                  <a:off x="6797912" y="4269881"/>
                  <a:ext cx="818168" cy="2540388"/>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81" name="Encre 80">
                  <a:extLst>
                    <a:ext uri="{FF2B5EF4-FFF2-40B4-BE49-F238E27FC236}">
                      <a16:creationId xmlns:a16="http://schemas.microsoft.com/office/drawing/2014/main" id="{9AB30CAF-B8D5-5100-289E-BEA2FC279731}"/>
                    </a:ext>
                  </a:extLst>
                </p14:cNvPr>
                <p14:cNvContentPartPr/>
                <p14:nvPr/>
              </p14:nvContentPartPr>
              <p14:xfrm rot="20623691">
                <a:off x="7446125" y="3571704"/>
                <a:ext cx="4656018" cy="248175"/>
              </p14:xfrm>
            </p:contentPart>
          </mc:Choice>
          <mc:Fallback xmlns="">
            <p:pic>
              <p:nvPicPr>
                <p:cNvPr id="78" name="Encre 77">
                  <a:extLst>
                    <a:ext uri="{FF2B5EF4-FFF2-40B4-BE49-F238E27FC236}">
                      <a16:creationId xmlns:a16="http://schemas.microsoft.com/office/drawing/2014/main" id="{5F980F6B-20D8-5C25-BD17-13B42FA0DA1B}"/>
                    </a:ext>
                  </a:extLst>
                </p:cNvPr>
                <p:cNvPicPr/>
                <p:nvPr/>
              </p:nvPicPr>
              <p:blipFill>
                <a:blip r:embed="rId10"/>
                <a:stretch>
                  <a:fillRect/>
                </a:stretch>
              </p:blipFill>
              <p:spPr>
                <a:xfrm rot="20623691">
                  <a:off x="7436169" y="3562352"/>
                  <a:ext cx="4675930" cy="266878"/>
                </a:xfrm>
                <a:prstGeom prst="rect">
                  <a:avLst/>
                </a:prstGeom>
              </p:spPr>
            </p:pic>
          </mc:Fallback>
        </mc:AlternateContent>
        <p:sp>
          <p:nvSpPr>
            <p:cNvPr id="82" name="Losange 81">
              <a:extLst>
                <a:ext uri="{FF2B5EF4-FFF2-40B4-BE49-F238E27FC236}">
                  <a16:creationId xmlns:a16="http://schemas.microsoft.com/office/drawing/2014/main" id="{464419FA-EF93-5680-C78E-220000EAD15E}"/>
                </a:ext>
              </a:extLst>
            </p:cNvPr>
            <p:cNvSpPr/>
            <p:nvPr/>
          </p:nvSpPr>
          <p:spPr>
            <a:xfrm>
              <a:off x="9793850" y="4392131"/>
              <a:ext cx="2251342" cy="676318"/>
            </a:xfrm>
            <a:prstGeom prst="diamond">
              <a:avLst/>
            </a:prstGeom>
            <a:solidFill>
              <a:srgbClr val="70AD47">
                <a:lumMod val="75000"/>
              </a:srgbClr>
            </a:solidFill>
            <a:ln w="28575" cap="flat" cmpd="sng" algn="ctr">
              <a:solidFill>
                <a:srgbClr val="70AD47">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77: 55+22</a:t>
              </a:r>
              <a:endParaRPr kumimoji="0" lang="fr-BF" sz="12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cxnSp>
          <p:nvCxnSpPr>
            <p:cNvPr id="83" name="Connecteur droit avec flèche 82">
              <a:extLst>
                <a:ext uri="{FF2B5EF4-FFF2-40B4-BE49-F238E27FC236}">
                  <a16:creationId xmlns:a16="http://schemas.microsoft.com/office/drawing/2014/main" id="{7C381EB8-FFB9-FA3F-9AE4-E5A90FEDEECF}"/>
                </a:ext>
              </a:extLst>
            </p:cNvPr>
            <p:cNvCxnSpPr>
              <a:cxnSpLocks/>
              <a:stCxn id="82" idx="0"/>
            </p:cNvCxnSpPr>
            <p:nvPr/>
          </p:nvCxnSpPr>
          <p:spPr>
            <a:xfrm flipH="1" flipV="1">
              <a:off x="10442994" y="3635118"/>
              <a:ext cx="476527" cy="757013"/>
            </a:xfrm>
            <a:prstGeom prst="straightConnector1">
              <a:avLst/>
            </a:prstGeom>
            <a:noFill/>
            <a:ln w="38100" cap="flat" cmpd="sng" algn="ctr">
              <a:solidFill>
                <a:srgbClr val="70AD47">
                  <a:lumMod val="50000"/>
                </a:srgbClr>
              </a:solidFill>
              <a:prstDash val="solid"/>
              <a:miter lim="800000"/>
              <a:tailEnd type="triangle"/>
            </a:ln>
            <a:effectLst/>
          </p:spPr>
        </p:cxnSp>
        <p:sp>
          <p:nvSpPr>
            <p:cNvPr id="84" name="ZoneTexte 83">
              <a:extLst>
                <a:ext uri="{FF2B5EF4-FFF2-40B4-BE49-F238E27FC236}">
                  <a16:creationId xmlns:a16="http://schemas.microsoft.com/office/drawing/2014/main" id="{D645ED40-0306-E114-9E1A-39EA78FB272A}"/>
                </a:ext>
              </a:extLst>
            </p:cNvPr>
            <p:cNvSpPr txBox="1"/>
            <p:nvPr/>
          </p:nvSpPr>
          <p:spPr>
            <a:xfrm>
              <a:off x="9717123" y="5122203"/>
              <a:ext cx="240479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Réseau de distribution</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85" name="Image 84">
              <a:extLst>
                <a:ext uri="{FF2B5EF4-FFF2-40B4-BE49-F238E27FC236}">
                  <a16:creationId xmlns:a16="http://schemas.microsoft.com/office/drawing/2014/main" id="{6696B65F-4F40-C90D-B6D3-C1875B472C34}"/>
                </a:ext>
              </a:extLst>
            </p:cNvPr>
            <p:cNvPicPr>
              <a:picLocks noChangeAspect="1"/>
            </p:cNvPicPr>
            <p:nvPr/>
          </p:nvPicPr>
          <p:blipFill>
            <a:blip r:embed="rId11"/>
            <a:stretch>
              <a:fillRect/>
            </a:stretch>
          </p:blipFill>
          <p:spPr>
            <a:xfrm>
              <a:off x="4434424" y="4520891"/>
              <a:ext cx="1243692" cy="597460"/>
            </a:xfrm>
            <a:prstGeom prst="rect">
              <a:avLst/>
            </a:prstGeom>
          </p:spPr>
        </p:pic>
        <p:cxnSp>
          <p:nvCxnSpPr>
            <p:cNvPr id="86" name="Connecteur droit avec flèche 85">
              <a:extLst>
                <a:ext uri="{FF2B5EF4-FFF2-40B4-BE49-F238E27FC236}">
                  <a16:creationId xmlns:a16="http://schemas.microsoft.com/office/drawing/2014/main" id="{D1812CB4-985B-A7B0-53C3-F06185B13AD2}"/>
                </a:ext>
              </a:extLst>
            </p:cNvPr>
            <p:cNvCxnSpPr>
              <a:cxnSpLocks/>
            </p:cNvCxnSpPr>
            <p:nvPr/>
          </p:nvCxnSpPr>
          <p:spPr>
            <a:xfrm>
              <a:off x="5647080" y="4847583"/>
              <a:ext cx="453671" cy="27438"/>
            </a:xfrm>
            <a:prstGeom prst="straightConnector1">
              <a:avLst/>
            </a:prstGeom>
            <a:noFill/>
            <a:ln w="38100" cap="flat" cmpd="sng" algn="ctr">
              <a:solidFill>
                <a:srgbClr val="70AD47">
                  <a:lumMod val="50000"/>
                </a:srgbClr>
              </a:solidFill>
              <a:prstDash val="solid"/>
              <a:miter lim="800000"/>
              <a:tailEnd type="triangle"/>
            </a:ln>
            <a:effectLst/>
          </p:spPr>
        </p:cxnSp>
        <p:sp>
          <p:nvSpPr>
            <p:cNvPr id="87" name="ZoneTexte 86">
              <a:extLst>
                <a:ext uri="{FF2B5EF4-FFF2-40B4-BE49-F238E27FC236}">
                  <a16:creationId xmlns:a16="http://schemas.microsoft.com/office/drawing/2014/main" id="{F23E3C79-675C-D209-03E5-4C6596D43B6C}"/>
                </a:ext>
              </a:extLst>
            </p:cNvPr>
            <p:cNvSpPr txBox="1"/>
            <p:nvPr/>
          </p:nvSpPr>
          <p:spPr>
            <a:xfrm>
              <a:off x="3903436" y="4300994"/>
              <a:ext cx="1999701" cy="253916"/>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Centrale solaire de Yélimané</a:t>
              </a:r>
              <a:endParaRPr kumimoji="0" lang="fr-BF" sz="9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88" name="Rectangle : coins arrondis 87">
              <a:extLst>
                <a:ext uri="{FF2B5EF4-FFF2-40B4-BE49-F238E27FC236}">
                  <a16:creationId xmlns:a16="http://schemas.microsoft.com/office/drawing/2014/main" id="{B7103027-4874-C437-DBB4-C5F238ED7DF5}"/>
                </a:ext>
              </a:extLst>
            </p:cNvPr>
            <p:cNvSpPr/>
            <p:nvPr/>
          </p:nvSpPr>
          <p:spPr>
            <a:xfrm rot="11808383" flipH="1">
              <a:off x="1324286" y="2244142"/>
              <a:ext cx="86606" cy="751709"/>
            </a:xfrm>
            <a:prstGeom prst="round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BF" sz="1200" b="0" i="0" u="none" strike="noStrike" kern="0" cap="none" spc="0" normalizeH="0" baseline="0" noProof="0" dirty="0">
                <a:ln>
                  <a:noFill/>
                </a:ln>
                <a:solidFill>
                  <a:prstClr val="white"/>
                </a:solidFill>
                <a:effectLst/>
                <a:highlight>
                  <a:srgbClr val="FF00FF"/>
                </a:highlight>
                <a:uLnTx/>
                <a:uFillTx/>
                <a:latin typeface="Arial" panose="020B0604020202020204" pitchFamily="34" charset="0"/>
                <a:ea typeface="+mn-ea"/>
                <a:cs typeface="Arial" panose="020B0604020202020204" pitchFamily="34" charset="0"/>
              </a:endParaRPr>
            </a:p>
          </p:txBody>
        </p:sp>
        <p:sp>
          <p:nvSpPr>
            <p:cNvPr id="89" name="Ellipse 88">
              <a:extLst>
                <a:ext uri="{FF2B5EF4-FFF2-40B4-BE49-F238E27FC236}">
                  <a16:creationId xmlns:a16="http://schemas.microsoft.com/office/drawing/2014/main" id="{3ECC6C18-73CC-1D24-C7D1-C52E2DBEDFBE}"/>
                </a:ext>
              </a:extLst>
            </p:cNvPr>
            <p:cNvSpPr/>
            <p:nvPr/>
          </p:nvSpPr>
          <p:spPr>
            <a:xfrm>
              <a:off x="768559" y="2948526"/>
              <a:ext cx="894593" cy="491694"/>
            </a:xfrm>
            <a:prstGeom prst="ellipse">
              <a:avLst/>
            </a:prstGeom>
            <a:solidFill>
              <a:srgbClr val="FFC000">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1,09</a:t>
              </a:r>
              <a:endParaRPr kumimoji="0" lang="fr-BF"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90" name="Connecteur droit avec flèche 89">
              <a:extLst>
                <a:ext uri="{FF2B5EF4-FFF2-40B4-BE49-F238E27FC236}">
                  <a16:creationId xmlns:a16="http://schemas.microsoft.com/office/drawing/2014/main" id="{03E12A23-6CAE-3750-ACA8-5E18D3550076}"/>
                </a:ext>
              </a:extLst>
            </p:cNvPr>
            <p:cNvCxnSpPr>
              <a:cxnSpLocks/>
            </p:cNvCxnSpPr>
            <p:nvPr/>
          </p:nvCxnSpPr>
          <p:spPr>
            <a:xfrm flipH="1" flipV="1">
              <a:off x="1442176" y="2525708"/>
              <a:ext cx="228442" cy="415032"/>
            </a:xfrm>
            <a:prstGeom prst="straightConnector1">
              <a:avLst/>
            </a:prstGeom>
            <a:noFill/>
            <a:ln w="38100" cap="flat" cmpd="sng" algn="ctr">
              <a:solidFill>
                <a:srgbClr val="4472C4"/>
              </a:solidFill>
              <a:prstDash val="solid"/>
              <a:miter lim="800000"/>
              <a:tailEnd type="triangle"/>
            </a:ln>
            <a:effectLst/>
          </p:spPr>
        </p:cxnSp>
        <p:sp>
          <p:nvSpPr>
            <p:cNvPr id="91" name="TextBox 7">
              <a:extLst>
                <a:ext uri="{FF2B5EF4-FFF2-40B4-BE49-F238E27FC236}">
                  <a16:creationId xmlns:a16="http://schemas.microsoft.com/office/drawing/2014/main" id="{31695D2B-B79A-0D0D-45CD-5B6292CD934C}"/>
                </a:ext>
              </a:extLst>
            </p:cNvPr>
            <p:cNvSpPr txBox="1"/>
            <p:nvPr/>
          </p:nvSpPr>
          <p:spPr>
            <a:xfrm>
              <a:off x="9059379" y="5760790"/>
              <a:ext cx="1116011"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BE"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Source : BAD</a:t>
              </a:r>
              <a:endParaRPr kumimoji="0" lang="en-GB"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grpSp>
      <p:sp>
        <p:nvSpPr>
          <p:cNvPr id="92" name="ZoneTexte 91">
            <a:extLst>
              <a:ext uri="{FF2B5EF4-FFF2-40B4-BE49-F238E27FC236}">
                <a16:creationId xmlns:a16="http://schemas.microsoft.com/office/drawing/2014/main" id="{2BFD64DE-A056-B701-B358-EBE7F6F9D010}"/>
              </a:ext>
            </a:extLst>
          </p:cNvPr>
          <p:cNvSpPr txBox="1"/>
          <p:nvPr/>
        </p:nvSpPr>
        <p:spPr>
          <a:xfrm>
            <a:off x="0" y="555547"/>
            <a:ext cx="523190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Schéma de l’infrastructure du projet</a:t>
            </a:r>
            <a:endParaRPr kumimoji="0" lang="fr-BF" sz="18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5437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B8F7BA6D-BA5A-87E2-E5E7-E225DBE69FBD}"/>
              </a:ext>
            </a:extLst>
          </p:cNvPr>
          <p:cNvSpPr>
            <a:spLocks noGrp="1"/>
          </p:cNvSpPr>
          <p:nvPr>
            <p:ph type="sldNum" sz="quarter" idx="12"/>
          </p:nvPr>
        </p:nvSpPr>
        <p:spPr/>
        <p:txBody>
          <a:bodyPr/>
          <a:lstStyle/>
          <a:p>
            <a:fld id="{8987D498-59B7-476E-AEB3-BAF743058CFC}" type="slidenum">
              <a:rPr lang="fr-FR" sz="1100" smtClean="0"/>
              <a:pPr/>
              <a:t>5</a:t>
            </a:fld>
            <a:endParaRPr lang="fr-FR" sz="1100" dirty="0"/>
          </a:p>
        </p:txBody>
      </p:sp>
      <p:grpSp>
        <p:nvGrpSpPr>
          <p:cNvPr id="5" name="Group 2">
            <a:extLst>
              <a:ext uri="{FF2B5EF4-FFF2-40B4-BE49-F238E27FC236}">
                <a16:creationId xmlns:a16="http://schemas.microsoft.com/office/drawing/2014/main" id="{44ECAF5B-4248-BFAF-3434-B7804F7D4BAC}"/>
              </a:ext>
            </a:extLst>
          </p:cNvPr>
          <p:cNvGrpSpPr>
            <a:grpSpLocks noChangeAspect="1"/>
          </p:cNvGrpSpPr>
          <p:nvPr/>
        </p:nvGrpSpPr>
        <p:grpSpPr>
          <a:xfrm>
            <a:off x="3720272" y="1573306"/>
            <a:ext cx="4824000" cy="4808022"/>
            <a:chOff x="1981200" y="1524000"/>
            <a:chExt cx="4822825" cy="4806862"/>
          </a:xfrm>
        </p:grpSpPr>
        <p:grpSp>
          <p:nvGrpSpPr>
            <p:cNvPr id="6" name="Group 3">
              <a:extLst>
                <a:ext uri="{FF2B5EF4-FFF2-40B4-BE49-F238E27FC236}">
                  <a16:creationId xmlns:a16="http://schemas.microsoft.com/office/drawing/2014/main" id="{DABEF397-1832-6526-D81C-D2E0CE8BCCA1}"/>
                </a:ext>
              </a:extLst>
            </p:cNvPr>
            <p:cNvGrpSpPr>
              <a:grpSpLocks/>
            </p:cNvGrpSpPr>
            <p:nvPr/>
          </p:nvGrpSpPr>
          <p:grpSpPr bwMode="auto">
            <a:xfrm>
              <a:off x="1981200" y="1524000"/>
              <a:ext cx="4822825" cy="4806862"/>
              <a:chOff x="557" y="1281"/>
              <a:chExt cx="2291" cy="2108"/>
            </a:xfrm>
          </p:grpSpPr>
          <p:sp>
            <p:nvSpPr>
              <p:cNvPr id="11" name="Freeform 4">
                <a:extLst>
                  <a:ext uri="{FF2B5EF4-FFF2-40B4-BE49-F238E27FC236}">
                    <a16:creationId xmlns:a16="http://schemas.microsoft.com/office/drawing/2014/main" id="{3174DFD5-E2D0-65B3-30AE-61C78DDE7CC7}"/>
                  </a:ext>
                </a:extLst>
              </p:cNvPr>
              <p:cNvSpPr>
                <a:spLocks/>
              </p:cNvSpPr>
              <p:nvPr/>
            </p:nvSpPr>
            <p:spPr bwMode="auto">
              <a:xfrm>
                <a:off x="557" y="1281"/>
                <a:ext cx="1453" cy="1054"/>
              </a:xfrm>
              <a:custGeom>
                <a:avLst/>
                <a:gdLst>
                  <a:gd name="T0" fmla="*/ 0 w 2312"/>
                  <a:gd name="T1" fmla="*/ 0 h 1823"/>
                  <a:gd name="T2" fmla="*/ 28 w 2312"/>
                  <a:gd name="T3" fmla="*/ 0 h 1823"/>
                  <a:gd name="T4" fmla="*/ 28 w 2312"/>
                  <a:gd name="T5" fmla="*/ 5 h 1823"/>
                  <a:gd name="T6" fmla="*/ 31 w 2312"/>
                  <a:gd name="T7" fmla="*/ 5 h 1823"/>
                  <a:gd name="T8" fmla="*/ 35 w 2312"/>
                  <a:gd name="T9" fmla="*/ 7 h 1823"/>
                  <a:gd name="T10" fmla="*/ 31 w 2312"/>
                  <a:gd name="T11" fmla="*/ 9 h 1823"/>
                  <a:gd name="T12" fmla="*/ 28 w 2312"/>
                  <a:gd name="T13" fmla="*/ 8 h 1823"/>
                  <a:gd name="T14" fmla="*/ 28 w 2312"/>
                  <a:gd name="T15" fmla="*/ 13 h 1823"/>
                  <a:gd name="T16" fmla="*/ 18 w 2312"/>
                  <a:gd name="T17" fmla="*/ 13 h 1823"/>
                  <a:gd name="T18" fmla="*/ 19 w 2312"/>
                  <a:gd name="T19" fmla="*/ 12 h 1823"/>
                  <a:gd name="T20" fmla="*/ 14 w 2312"/>
                  <a:gd name="T21" fmla="*/ 10 h 1823"/>
                  <a:gd name="T22" fmla="*/ 9 w 2312"/>
                  <a:gd name="T23" fmla="*/ 12 h 1823"/>
                  <a:gd name="T24" fmla="*/ 10 w 2312"/>
                  <a:gd name="T25" fmla="*/ 13 h 1823"/>
                  <a:gd name="T26" fmla="*/ 0 w 2312"/>
                  <a:gd name="T27" fmla="*/ 13 h 1823"/>
                  <a:gd name="T28" fmla="*/ 0 w 2312"/>
                  <a:gd name="T29" fmla="*/ 0 h 18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12"/>
                  <a:gd name="T46" fmla="*/ 0 h 1823"/>
                  <a:gd name="T47" fmla="*/ 2312 w 2312"/>
                  <a:gd name="T48" fmla="*/ 1823 h 18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12" h="1823">
                    <a:moveTo>
                      <a:pt x="0" y="0"/>
                    </a:moveTo>
                    <a:lnTo>
                      <a:pt x="1822" y="0"/>
                    </a:lnTo>
                    <a:lnTo>
                      <a:pt x="1822" y="672"/>
                    </a:lnTo>
                    <a:cubicBezTo>
                      <a:pt x="1854" y="772"/>
                      <a:pt x="1882" y="612"/>
                      <a:pt x="2020" y="606"/>
                    </a:cubicBezTo>
                    <a:cubicBezTo>
                      <a:pt x="2158" y="600"/>
                      <a:pt x="2312" y="738"/>
                      <a:pt x="2308" y="921"/>
                    </a:cubicBezTo>
                    <a:cubicBezTo>
                      <a:pt x="2304" y="1105"/>
                      <a:pt x="2194" y="1195"/>
                      <a:pt x="2058" y="1203"/>
                    </a:cubicBezTo>
                    <a:cubicBezTo>
                      <a:pt x="1922" y="1211"/>
                      <a:pt x="1864" y="1053"/>
                      <a:pt x="1822" y="1159"/>
                    </a:cubicBezTo>
                    <a:lnTo>
                      <a:pt x="1822" y="1823"/>
                    </a:lnTo>
                    <a:lnTo>
                      <a:pt x="1151" y="1823"/>
                    </a:lnTo>
                    <a:cubicBezTo>
                      <a:pt x="1047" y="1783"/>
                      <a:pt x="1204" y="1736"/>
                      <a:pt x="1200" y="1584"/>
                    </a:cubicBezTo>
                    <a:cubicBezTo>
                      <a:pt x="1196" y="1432"/>
                      <a:pt x="1085" y="1343"/>
                      <a:pt x="916" y="1344"/>
                    </a:cubicBezTo>
                    <a:cubicBezTo>
                      <a:pt x="747" y="1345"/>
                      <a:pt x="608" y="1468"/>
                      <a:pt x="608" y="1620"/>
                    </a:cubicBezTo>
                    <a:cubicBezTo>
                      <a:pt x="608" y="1772"/>
                      <a:pt x="767" y="1791"/>
                      <a:pt x="671" y="1823"/>
                    </a:cubicBezTo>
                    <a:lnTo>
                      <a:pt x="0" y="1823"/>
                    </a:lnTo>
                    <a:lnTo>
                      <a:pt x="0" y="0"/>
                    </a:lnTo>
                    <a:close/>
                  </a:path>
                </a:pathLst>
              </a:custGeom>
              <a:solidFill>
                <a:sysClr val="windowText" lastClr="000000"/>
              </a:solidFill>
              <a:ln w="12700">
                <a:solidFill>
                  <a:srgbClr val="FFFFFF"/>
                </a:solidFill>
                <a:round/>
                <a:headEnd/>
                <a:tailEnd/>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2060"/>
                  </a:solidFill>
                  <a:effectLst/>
                  <a:uLnTx/>
                  <a:uFillTx/>
                  <a:latin typeface="Arial" panose="020B0604020202020204"/>
                </a:endParaRPr>
              </a:p>
            </p:txBody>
          </p:sp>
          <p:sp>
            <p:nvSpPr>
              <p:cNvPr id="12" name="Freeform 4">
                <a:extLst>
                  <a:ext uri="{FF2B5EF4-FFF2-40B4-BE49-F238E27FC236}">
                    <a16:creationId xmlns:a16="http://schemas.microsoft.com/office/drawing/2014/main" id="{21B47F4E-F20D-9B5A-BF9A-145E7FADDB00}"/>
                  </a:ext>
                </a:extLst>
              </p:cNvPr>
              <p:cNvSpPr>
                <a:spLocks/>
              </p:cNvSpPr>
              <p:nvPr/>
            </p:nvSpPr>
            <p:spPr bwMode="auto">
              <a:xfrm rot="-5400000">
                <a:off x="460" y="2148"/>
                <a:ext cx="1337" cy="1144"/>
              </a:xfrm>
              <a:custGeom>
                <a:avLst/>
                <a:gdLst>
                  <a:gd name="T0" fmla="*/ 0 w 2312"/>
                  <a:gd name="T1" fmla="*/ 0 h 1823"/>
                  <a:gd name="T2" fmla="*/ 1054 w 2312"/>
                  <a:gd name="T3" fmla="*/ 0 h 1823"/>
                  <a:gd name="T4" fmla="*/ 1054 w 2312"/>
                  <a:gd name="T5" fmla="*/ 422 h 1823"/>
                  <a:gd name="T6" fmla="*/ 1168 w 2312"/>
                  <a:gd name="T7" fmla="*/ 380 h 1823"/>
                  <a:gd name="T8" fmla="*/ 1335 w 2312"/>
                  <a:gd name="T9" fmla="*/ 578 h 1823"/>
                  <a:gd name="T10" fmla="*/ 1190 w 2312"/>
                  <a:gd name="T11" fmla="*/ 755 h 1823"/>
                  <a:gd name="T12" fmla="*/ 1054 w 2312"/>
                  <a:gd name="T13" fmla="*/ 727 h 1823"/>
                  <a:gd name="T14" fmla="*/ 1054 w 2312"/>
                  <a:gd name="T15" fmla="*/ 1144 h 1823"/>
                  <a:gd name="T16" fmla="*/ 666 w 2312"/>
                  <a:gd name="T17" fmla="*/ 1144 h 1823"/>
                  <a:gd name="T18" fmla="*/ 694 w 2312"/>
                  <a:gd name="T19" fmla="*/ 994 h 1823"/>
                  <a:gd name="T20" fmla="*/ 530 w 2312"/>
                  <a:gd name="T21" fmla="*/ 843 h 1823"/>
                  <a:gd name="T22" fmla="*/ 352 w 2312"/>
                  <a:gd name="T23" fmla="*/ 1017 h 1823"/>
                  <a:gd name="T24" fmla="*/ 388 w 2312"/>
                  <a:gd name="T25" fmla="*/ 1144 h 1823"/>
                  <a:gd name="T26" fmla="*/ 0 w 2312"/>
                  <a:gd name="T27" fmla="*/ 1144 h 1823"/>
                  <a:gd name="T28" fmla="*/ 0 w 2312"/>
                  <a:gd name="T29" fmla="*/ 0 h 18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12"/>
                  <a:gd name="T46" fmla="*/ 0 h 1823"/>
                  <a:gd name="T47" fmla="*/ 2312 w 2312"/>
                  <a:gd name="T48" fmla="*/ 1823 h 18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12" h="1823">
                    <a:moveTo>
                      <a:pt x="0" y="0"/>
                    </a:moveTo>
                    <a:lnTo>
                      <a:pt x="1822" y="0"/>
                    </a:lnTo>
                    <a:lnTo>
                      <a:pt x="1822" y="672"/>
                    </a:lnTo>
                    <a:cubicBezTo>
                      <a:pt x="1854" y="772"/>
                      <a:pt x="1882" y="612"/>
                      <a:pt x="2020" y="606"/>
                    </a:cubicBezTo>
                    <a:cubicBezTo>
                      <a:pt x="2158" y="600"/>
                      <a:pt x="2312" y="738"/>
                      <a:pt x="2308" y="921"/>
                    </a:cubicBezTo>
                    <a:cubicBezTo>
                      <a:pt x="2304" y="1105"/>
                      <a:pt x="2194" y="1195"/>
                      <a:pt x="2058" y="1203"/>
                    </a:cubicBezTo>
                    <a:cubicBezTo>
                      <a:pt x="1922" y="1211"/>
                      <a:pt x="1864" y="1053"/>
                      <a:pt x="1822" y="1159"/>
                    </a:cubicBezTo>
                    <a:lnTo>
                      <a:pt x="1822" y="1823"/>
                    </a:lnTo>
                    <a:lnTo>
                      <a:pt x="1151" y="1823"/>
                    </a:lnTo>
                    <a:cubicBezTo>
                      <a:pt x="1047" y="1783"/>
                      <a:pt x="1204" y="1736"/>
                      <a:pt x="1200" y="1584"/>
                    </a:cubicBezTo>
                    <a:cubicBezTo>
                      <a:pt x="1196" y="1432"/>
                      <a:pt x="1085" y="1343"/>
                      <a:pt x="916" y="1344"/>
                    </a:cubicBezTo>
                    <a:cubicBezTo>
                      <a:pt x="747" y="1345"/>
                      <a:pt x="608" y="1468"/>
                      <a:pt x="608" y="1620"/>
                    </a:cubicBezTo>
                    <a:cubicBezTo>
                      <a:pt x="608" y="1772"/>
                      <a:pt x="767" y="1791"/>
                      <a:pt x="671" y="1823"/>
                    </a:cubicBezTo>
                    <a:lnTo>
                      <a:pt x="0" y="1823"/>
                    </a:lnTo>
                    <a:lnTo>
                      <a:pt x="0" y="0"/>
                    </a:lnTo>
                    <a:close/>
                  </a:path>
                </a:pathLst>
              </a:custGeom>
              <a:solidFill>
                <a:sysClr val="windowText" lastClr="000000">
                  <a:lumMod val="50000"/>
                  <a:lumOff val="50000"/>
                </a:sysClr>
              </a:solidFill>
              <a:ln w="12700">
                <a:solidFill>
                  <a:srgbClr val="FFFFFF"/>
                </a:solidFill>
                <a:round/>
                <a:headEnd/>
                <a:tailEnd/>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2060"/>
                  </a:solidFill>
                  <a:effectLst/>
                  <a:uLnTx/>
                  <a:uFillTx/>
                  <a:latin typeface="Arial" panose="020B0604020202020204"/>
                </a:endParaRPr>
              </a:p>
            </p:txBody>
          </p:sp>
          <p:sp>
            <p:nvSpPr>
              <p:cNvPr id="13" name="Freeform 5">
                <a:extLst>
                  <a:ext uri="{FF2B5EF4-FFF2-40B4-BE49-F238E27FC236}">
                    <a16:creationId xmlns:a16="http://schemas.microsoft.com/office/drawing/2014/main" id="{1574DF21-D176-889C-58BC-25656879EF03}"/>
                  </a:ext>
                </a:extLst>
              </p:cNvPr>
              <p:cNvSpPr>
                <a:spLocks/>
              </p:cNvSpPr>
              <p:nvPr/>
            </p:nvSpPr>
            <p:spPr bwMode="auto">
              <a:xfrm rot="10800000">
                <a:off x="1396" y="2335"/>
                <a:ext cx="1452" cy="1054"/>
              </a:xfrm>
              <a:custGeom>
                <a:avLst/>
                <a:gdLst>
                  <a:gd name="T0" fmla="*/ 0 w 2312"/>
                  <a:gd name="T1" fmla="*/ 0 h 1823"/>
                  <a:gd name="T2" fmla="*/ 1144 w 2312"/>
                  <a:gd name="T3" fmla="*/ 0 h 1823"/>
                  <a:gd name="T4" fmla="*/ 1144 w 2312"/>
                  <a:gd name="T5" fmla="*/ 389 h 1823"/>
                  <a:gd name="T6" fmla="*/ 1269 w 2312"/>
                  <a:gd name="T7" fmla="*/ 350 h 1823"/>
                  <a:gd name="T8" fmla="*/ 1449 w 2312"/>
                  <a:gd name="T9" fmla="*/ 532 h 1823"/>
                  <a:gd name="T10" fmla="*/ 1292 w 2312"/>
                  <a:gd name="T11" fmla="*/ 696 h 1823"/>
                  <a:gd name="T12" fmla="*/ 1144 w 2312"/>
                  <a:gd name="T13" fmla="*/ 670 h 1823"/>
                  <a:gd name="T14" fmla="*/ 1144 w 2312"/>
                  <a:gd name="T15" fmla="*/ 1054 h 1823"/>
                  <a:gd name="T16" fmla="*/ 723 w 2312"/>
                  <a:gd name="T17" fmla="*/ 1054 h 1823"/>
                  <a:gd name="T18" fmla="*/ 754 w 2312"/>
                  <a:gd name="T19" fmla="*/ 916 h 1823"/>
                  <a:gd name="T20" fmla="*/ 575 w 2312"/>
                  <a:gd name="T21" fmla="*/ 777 h 1823"/>
                  <a:gd name="T22" fmla="*/ 382 w 2312"/>
                  <a:gd name="T23" fmla="*/ 937 h 1823"/>
                  <a:gd name="T24" fmla="*/ 421 w 2312"/>
                  <a:gd name="T25" fmla="*/ 1054 h 1823"/>
                  <a:gd name="T26" fmla="*/ 0 w 2312"/>
                  <a:gd name="T27" fmla="*/ 1054 h 1823"/>
                  <a:gd name="T28" fmla="*/ 0 w 2312"/>
                  <a:gd name="T29" fmla="*/ 0 h 18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12"/>
                  <a:gd name="T46" fmla="*/ 0 h 1823"/>
                  <a:gd name="T47" fmla="*/ 2312 w 2312"/>
                  <a:gd name="T48" fmla="*/ 1823 h 18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12" h="1823">
                    <a:moveTo>
                      <a:pt x="0" y="0"/>
                    </a:moveTo>
                    <a:lnTo>
                      <a:pt x="1822" y="0"/>
                    </a:lnTo>
                    <a:lnTo>
                      <a:pt x="1822" y="672"/>
                    </a:lnTo>
                    <a:cubicBezTo>
                      <a:pt x="1854" y="772"/>
                      <a:pt x="1882" y="612"/>
                      <a:pt x="2020" y="606"/>
                    </a:cubicBezTo>
                    <a:cubicBezTo>
                      <a:pt x="2158" y="600"/>
                      <a:pt x="2312" y="738"/>
                      <a:pt x="2308" y="921"/>
                    </a:cubicBezTo>
                    <a:cubicBezTo>
                      <a:pt x="2304" y="1105"/>
                      <a:pt x="2194" y="1195"/>
                      <a:pt x="2058" y="1203"/>
                    </a:cubicBezTo>
                    <a:cubicBezTo>
                      <a:pt x="1922" y="1211"/>
                      <a:pt x="1864" y="1053"/>
                      <a:pt x="1822" y="1159"/>
                    </a:cubicBezTo>
                    <a:lnTo>
                      <a:pt x="1822" y="1823"/>
                    </a:lnTo>
                    <a:lnTo>
                      <a:pt x="1151" y="1823"/>
                    </a:lnTo>
                    <a:cubicBezTo>
                      <a:pt x="1047" y="1783"/>
                      <a:pt x="1204" y="1736"/>
                      <a:pt x="1200" y="1584"/>
                    </a:cubicBezTo>
                    <a:cubicBezTo>
                      <a:pt x="1196" y="1432"/>
                      <a:pt x="1085" y="1343"/>
                      <a:pt x="916" y="1344"/>
                    </a:cubicBezTo>
                    <a:cubicBezTo>
                      <a:pt x="747" y="1345"/>
                      <a:pt x="608" y="1468"/>
                      <a:pt x="608" y="1620"/>
                    </a:cubicBezTo>
                    <a:cubicBezTo>
                      <a:pt x="608" y="1772"/>
                      <a:pt x="767" y="1791"/>
                      <a:pt x="671" y="1823"/>
                    </a:cubicBezTo>
                    <a:lnTo>
                      <a:pt x="0" y="1823"/>
                    </a:lnTo>
                    <a:lnTo>
                      <a:pt x="0" y="0"/>
                    </a:lnTo>
                    <a:close/>
                  </a:path>
                </a:pathLst>
              </a:custGeom>
              <a:solidFill>
                <a:srgbClr val="002060"/>
              </a:solidFill>
              <a:ln w="12700">
                <a:solidFill>
                  <a:srgbClr val="FFFFFF"/>
                </a:solidFill>
                <a:round/>
                <a:headEnd/>
                <a:tailEnd/>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2060"/>
                  </a:solidFill>
                  <a:effectLst/>
                  <a:uLnTx/>
                  <a:uFillTx/>
                  <a:latin typeface="Arial" panose="020B0604020202020204"/>
                </a:endParaRPr>
              </a:p>
            </p:txBody>
          </p:sp>
          <p:sp>
            <p:nvSpPr>
              <p:cNvPr id="14" name="Freeform 7">
                <a:extLst>
                  <a:ext uri="{FF2B5EF4-FFF2-40B4-BE49-F238E27FC236}">
                    <a16:creationId xmlns:a16="http://schemas.microsoft.com/office/drawing/2014/main" id="{66398A84-F39B-3DD4-1019-B16EB72735FD}"/>
                  </a:ext>
                </a:extLst>
              </p:cNvPr>
              <p:cNvSpPr>
                <a:spLocks/>
              </p:cNvSpPr>
              <p:nvPr/>
            </p:nvSpPr>
            <p:spPr bwMode="auto">
              <a:xfrm rot="5400000">
                <a:off x="1608" y="1378"/>
                <a:ext cx="1337" cy="1143"/>
              </a:xfrm>
              <a:custGeom>
                <a:avLst/>
                <a:gdLst>
                  <a:gd name="T0" fmla="*/ 0 w 2312"/>
                  <a:gd name="T1" fmla="*/ 0 h 1823"/>
                  <a:gd name="T2" fmla="*/ 118 w 2312"/>
                  <a:gd name="T3" fmla="*/ 0 h 1823"/>
                  <a:gd name="T4" fmla="*/ 118 w 2312"/>
                  <a:gd name="T5" fmla="*/ 65 h 1823"/>
                  <a:gd name="T6" fmla="*/ 131 w 2312"/>
                  <a:gd name="T7" fmla="*/ 58 h 1823"/>
                  <a:gd name="T8" fmla="*/ 149 w 2312"/>
                  <a:gd name="T9" fmla="*/ 89 h 1823"/>
                  <a:gd name="T10" fmla="*/ 133 w 2312"/>
                  <a:gd name="T11" fmla="*/ 117 h 1823"/>
                  <a:gd name="T12" fmla="*/ 118 w 2312"/>
                  <a:gd name="T13" fmla="*/ 112 h 1823"/>
                  <a:gd name="T14" fmla="*/ 118 w 2312"/>
                  <a:gd name="T15" fmla="*/ 177 h 1823"/>
                  <a:gd name="T16" fmla="*/ 75 w 2312"/>
                  <a:gd name="T17" fmla="*/ 177 h 1823"/>
                  <a:gd name="T18" fmla="*/ 77 w 2312"/>
                  <a:gd name="T19" fmla="*/ 154 h 1823"/>
                  <a:gd name="T20" fmla="*/ 59 w 2312"/>
                  <a:gd name="T21" fmla="*/ 130 h 1823"/>
                  <a:gd name="T22" fmla="*/ 39 w 2312"/>
                  <a:gd name="T23" fmla="*/ 157 h 1823"/>
                  <a:gd name="T24" fmla="*/ 43 w 2312"/>
                  <a:gd name="T25" fmla="*/ 177 h 1823"/>
                  <a:gd name="T26" fmla="*/ 0 w 2312"/>
                  <a:gd name="T27" fmla="*/ 177 h 1823"/>
                  <a:gd name="T28" fmla="*/ 0 w 2312"/>
                  <a:gd name="T29" fmla="*/ 0 h 18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12"/>
                  <a:gd name="T46" fmla="*/ 0 h 1823"/>
                  <a:gd name="T47" fmla="*/ 2312 w 2312"/>
                  <a:gd name="T48" fmla="*/ 1823 h 18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12" h="1823">
                    <a:moveTo>
                      <a:pt x="0" y="0"/>
                    </a:moveTo>
                    <a:lnTo>
                      <a:pt x="1822" y="0"/>
                    </a:lnTo>
                    <a:lnTo>
                      <a:pt x="1822" y="672"/>
                    </a:lnTo>
                    <a:cubicBezTo>
                      <a:pt x="1854" y="772"/>
                      <a:pt x="1882" y="612"/>
                      <a:pt x="2020" y="606"/>
                    </a:cubicBezTo>
                    <a:cubicBezTo>
                      <a:pt x="2158" y="600"/>
                      <a:pt x="2312" y="738"/>
                      <a:pt x="2308" y="921"/>
                    </a:cubicBezTo>
                    <a:cubicBezTo>
                      <a:pt x="2304" y="1105"/>
                      <a:pt x="2194" y="1195"/>
                      <a:pt x="2058" y="1203"/>
                    </a:cubicBezTo>
                    <a:cubicBezTo>
                      <a:pt x="1922" y="1211"/>
                      <a:pt x="1864" y="1053"/>
                      <a:pt x="1822" y="1159"/>
                    </a:cubicBezTo>
                    <a:lnTo>
                      <a:pt x="1822" y="1823"/>
                    </a:lnTo>
                    <a:lnTo>
                      <a:pt x="1151" y="1823"/>
                    </a:lnTo>
                    <a:cubicBezTo>
                      <a:pt x="1047" y="1783"/>
                      <a:pt x="1204" y="1736"/>
                      <a:pt x="1200" y="1584"/>
                    </a:cubicBezTo>
                    <a:cubicBezTo>
                      <a:pt x="1196" y="1432"/>
                      <a:pt x="1085" y="1343"/>
                      <a:pt x="916" y="1344"/>
                    </a:cubicBezTo>
                    <a:cubicBezTo>
                      <a:pt x="747" y="1345"/>
                      <a:pt x="608" y="1468"/>
                      <a:pt x="608" y="1620"/>
                    </a:cubicBezTo>
                    <a:cubicBezTo>
                      <a:pt x="608" y="1772"/>
                      <a:pt x="767" y="1791"/>
                      <a:pt x="671" y="1823"/>
                    </a:cubicBezTo>
                    <a:lnTo>
                      <a:pt x="0" y="1823"/>
                    </a:lnTo>
                    <a:lnTo>
                      <a:pt x="0" y="0"/>
                    </a:lnTo>
                    <a:close/>
                  </a:path>
                </a:pathLst>
              </a:custGeom>
              <a:solidFill>
                <a:srgbClr val="4472C4">
                  <a:lumMod val="60000"/>
                  <a:lumOff val="40000"/>
                </a:srgbClr>
              </a:solidFill>
              <a:ln w="12700">
                <a:solidFill>
                  <a:srgbClr val="FFFFFF"/>
                </a:solidFill>
                <a:round/>
                <a:headEnd/>
                <a:tailEnd/>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2060"/>
                  </a:solidFill>
                  <a:effectLst/>
                  <a:uLnTx/>
                  <a:uFillTx/>
                  <a:latin typeface="Arial" panose="020B0604020202020204"/>
                </a:endParaRPr>
              </a:p>
            </p:txBody>
          </p:sp>
        </p:grpSp>
        <p:sp>
          <p:nvSpPr>
            <p:cNvPr id="7" name="TextBox 4">
              <a:extLst>
                <a:ext uri="{FF2B5EF4-FFF2-40B4-BE49-F238E27FC236}">
                  <a16:creationId xmlns:a16="http://schemas.microsoft.com/office/drawing/2014/main" id="{EDA6D62F-5064-00F1-9A08-A8272B007FD6}"/>
                </a:ext>
              </a:extLst>
            </p:cNvPr>
            <p:cNvSpPr txBox="1"/>
            <p:nvPr/>
          </p:nvSpPr>
          <p:spPr>
            <a:xfrm>
              <a:off x="2172605" y="1905000"/>
              <a:ext cx="1905000" cy="73866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srgbClr val="FFFFFF"/>
                  </a:solidFill>
                  <a:effectLst/>
                  <a:uLnTx/>
                  <a:uFillTx/>
                  <a:latin typeface="Arial" panose="020B0604020202020204"/>
                </a:rPr>
                <a:t>L’appui aux politiques et réformes sectorielles</a:t>
              </a:r>
            </a:p>
          </p:txBody>
        </p:sp>
        <p:sp>
          <p:nvSpPr>
            <p:cNvPr id="8" name="TextBox 12">
              <a:extLst>
                <a:ext uri="{FF2B5EF4-FFF2-40B4-BE49-F238E27FC236}">
                  <a16:creationId xmlns:a16="http://schemas.microsoft.com/office/drawing/2014/main" id="{8DB82285-43E0-1330-AFCF-156C9B72BBDF}"/>
                </a:ext>
              </a:extLst>
            </p:cNvPr>
            <p:cNvSpPr txBox="1"/>
            <p:nvPr/>
          </p:nvSpPr>
          <p:spPr>
            <a:xfrm>
              <a:off x="5135562" y="1828800"/>
              <a:ext cx="1582218" cy="172354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srgbClr val="FFFFFF"/>
                  </a:solidFill>
                  <a:effectLst/>
                  <a:uLnTx/>
                  <a:uFillTx/>
                  <a:latin typeface="Arial" panose="020B0604020202020204"/>
                </a:rPr>
                <a:t>L’appui au développement d’activités économiques notamment pour les femmes et les jeunes</a:t>
              </a:r>
            </a:p>
          </p:txBody>
        </p:sp>
        <p:sp>
          <p:nvSpPr>
            <p:cNvPr id="9" name="TextBox 19">
              <a:extLst>
                <a:ext uri="{FF2B5EF4-FFF2-40B4-BE49-F238E27FC236}">
                  <a16:creationId xmlns:a16="http://schemas.microsoft.com/office/drawing/2014/main" id="{35D21CD2-A944-E788-C4D8-6D1D8D63BB9E}"/>
                </a:ext>
              </a:extLst>
            </p:cNvPr>
            <p:cNvSpPr txBox="1"/>
            <p:nvPr/>
          </p:nvSpPr>
          <p:spPr>
            <a:xfrm>
              <a:off x="4706938" y="4724400"/>
              <a:ext cx="1902256" cy="147732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srgbClr val="FFFFFF"/>
                  </a:solidFill>
                  <a:effectLst/>
                  <a:uLnTx/>
                  <a:uFillTx/>
                  <a:latin typeface="Arial" panose="020B0604020202020204"/>
                </a:rPr>
                <a:t>L’indemnisation des Personnes Affectées par le Projet et la mise en œuvre des Plan d’Action de Réinstallation</a:t>
              </a:r>
            </a:p>
          </p:txBody>
        </p:sp>
        <p:sp>
          <p:nvSpPr>
            <p:cNvPr id="10" name="TextBox 20">
              <a:extLst>
                <a:ext uri="{FF2B5EF4-FFF2-40B4-BE49-F238E27FC236}">
                  <a16:creationId xmlns:a16="http://schemas.microsoft.com/office/drawing/2014/main" id="{13ADF23D-007D-AEA9-0D2A-E794BD094B15}"/>
                </a:ext>
              </a:extLst>
            </p:cNvPr>
            <p:cNvSpPr txBox="1"/>
            <p:nvPr/>
          </p:nvSpPr>
          <p:spPr>
            <a:xfrm>
              <a:off x="2172605" y="4648200"/>
              <a:ext cx="1692294" cy="123110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a:ln>
                    <a:noFill/>
                  </a:ln>
                  <a:solidFill>
                    <a:srgbClr val="FFFFFF"/>
                  </a:solidFill>
                  <a:effectLst/>
                  <a:uLnTx/>
                  <a:uFillTx/>
                  <a:latin typeface="Arial" panose="020B0604020202020204"/>
                </a:rPr>
                <a:t>La mise en œuvre de mesures de sauvegarde et protection environnementale</a:t>
              </a:r>
            </a:p>
          </p:txBody>
        </p:sp>
      </p:grpSp>
      <p:sp>
        <p:nvSpPr>
          <p:cNvPr id="15" name="ZoneTexte 14">
            <a:extLst>
              <a:ext uri="{FF2B5EF4-FFF2-40B4-BE49-F238E27FC236}">
                <a16:creationId xmlns:a16="http://schemas.microsoft.com/office/drawing/2014/main" id="{7BFD52FD-1DF0-7C1A-21B5-A348F6D0A4CE}"/>
              </a:ext>
            </a:extLst>
          </p:cNvPr>
          <p:cNvSpPr txBox="1"/>
          <p:nvPr/>
        </p:nvSpPr>
        <p:spPr>
          <a:xfrm>
            <a:off x="24680" y="548680"/>
            <a:ext cx="5462216" cy="369332"/>
          </a:xfrm>
          <a:prstGeom prst="rect">
            <a:avLst/>
          </a:prstGeom>
          <a:noFill/>
        </p:spPr>
        <p:txBody>
          <a:bodyPr wrap="square">
            <a:spAutoFit/>
          </a:bodyPr>
          <a:lstStyle/>
          <a:p>
            <a:pPr algn="ctr"/>
            <a:r>
              <a:rPr lang="fr-FR" b="1" dirty="0">
                <a:solidFill>
                  <a:schemeClr val="bg1"/>
                </a:solidFill>
                <a:latin typeface="Arial" panose="020B0604020202020204" pitchFamily="34" charset="0"/>
                <a:cs typeface="Arial" panose="020B0604020202020204" pitchFamily="34" charset="0"/>
              </a:rPr>
              <a:t>Mesures d’accompagnement</a:t>
            </a:r>
          </a:p>
        </p:txBody>
      </p:sp>
    </p:spTree>
    <p:extLst>
      <p:ext uri="{BB962C8B-B14F-4D97-AF65-F5344CB8AC3E}">
        <p14:creationId xmlns:p14="http://schemas.microsoft.com/office/powerpoint/2010/main" val="1293082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E962F928-EB38-7A00-E8A2-B94FD21F29F3}"/>
              </a:ext>
            </a:extLst>
          </p:cNvPr>
          <p:cNvSpPr>
            <a:spLocks noGrp="1"/>
          </p:cNvSpPr>
          <p:nvPr>
            <p:ph type="sldNum" sz="quarter" idx="12"/>
          </p:nvPr>
        </p:nvSpPr>
        <p:spPr/>
        <p:txBody>
          <a:bodyPr/>
          <a:lstStyle/>
          <a:p>
            <a:fld id="{8987D498-59B7-476E-AEB3-BAF743058CFC}" type="slidenum">
              <a:rPr lang="fr-FR" sz="1100" smtClean="0"/>
              <a:pPr/>
              <a:t>6</a:t>
            </a:fld>
            <a:endParaRPr lang="fr-FR" sz="1100" dirty="0"/>
          </a:p>
        </p:txBody>
      </p:sp>
      <p:sp>
        <p:nvSpPr>
          <p:cNvPr id="5" name="Rectangle 4">
            <a:extLst>
              <a:ext uri="{FF2B5EF4-FFF2-40B4-BE49-F238E27FC236}">
                <a16:creationId xmlns:a16="http://schemas.microsoft.com/office/drawing/2014/main" id="{B170CE65-2666-CE78-F2AF-A11B522E4208}"/>
              </a:ext>
            </a:extLst>
          </p:cNvPr>
          <p:cNvSpPr/>
          <p:nvPr/>
        </p:nvSpPr>
        <p:spPr bwMode="auto">
          <a:xfrm>
            <a:off x="620026" y="2411861"/>
            <a:ext cx="3533102" cy="446171"/>
          </a:xfrm>
          <a:prstGeom prst="rect">
            <a:avLst/>
          </a:prstGeom>
          <a:solidFill>
            <a:srgbClr val="002060"/>
          </a:solidFill>
          <a:ln>
            <a:noFill/>
          </a:ln>
        </p:spPr>
        <p:txBody>
          <a:bodyPr wrap="square" lIns="457200" tIns="91440" rIns="91428" bIns="91440" rtlCol="0" anchor="ctr" anchorCtr="0">
            <a:noAutofit/>
          </a:bodyPr>
          <a:lstStyle/>
          <a:p>
            <a:pPr defTabSz="623853" fontAlgn="base">
              <a:spcBef>
                <a:spcPct val="0"/>
              </a:spcBef>
              <a:spcAft>
                <a:spcPct val="0"/>
              </a:spcAft>
              <a:buClr>
                <a:srgbClr val="000000"/>
              </a:buClr>
              <a:defRPr/>
            </a:pPr>
            <a:r>
              <a:rPr lang="fr-FR" sz="1400" b="1" kern="0" dirty="0">
                <a:solidFill>
                  <a:srgbClr val="FFFFFF"/>
                </a:solidFill>
                <a:latin typeface="Arial" charset="0"/>
                <a:cs typeface="Times New Roman" pitchFamily="18" charset="0"/>
              </a:rPr>
              <a:t>Coût global de 815 M€ </a:t>
            </a:r>
            <a:endParaRPr lang="en-US" sz="1400" b="1" kern="0" dirty="0">
              <a:solidFill>
                <a:srgbClr val="FFFFFF"/>
              </a:solidFill>
              <a:latin typeface="Arial" charset="0"/>
              <a:cs typeface="Times New Roman" pitchFamily="18" charset="0"/>
            </a:endParaRPr>
          </a:p>
        </p:txBody>
      </p:sp>
      <p:sp>
        <p:nvSpPr>
          <p:cNvPr id="6" name="Rectangle 5">
            <a:extLst>
              <a:ext uri="{FF2B5EF4-FFF2-40B4-BE49-F238E27FC236}">
                <a16:creationId xmlns:a16="http://schemas.microsoft.com/office/drawing/2014/main" id="{375EB0C6-5C4B-1ABB-C26A-520E4323BA6D}"/>
              </a:ext>
            </a:extLst>
          </p:cNvPr>
          <p:cNvSpPr/>
          <p:nvPr/>
        </p:nvSpPr>
        <p:spPr bwMode="auto">
          <a:xfrm>
            <a:off x="4337043" y="2411861"/>
            <a:ext cx="3533102" cy="446171"/>
          </a:xfrm>
          <a:prstGeom prst="rect">
            <a:avLst/>
          </a:prstGeom>
          <a:solidFill>
            <a:srgbClr val="7F7F7F"/>
          </a:solidFill>
          <a:ln>
            <a:noFill/>
          </a:ln>
        </p:spPr>
        <p:txBody>
          <a:bodyPr wrap="square" lIns="457200" tIns="91440" rIns="91428" bIns="91440" rtlCol="0" anchor="ctr" anchorCtr="0">
            <a:noAutofit/>
          </a:bodyPr>
          <a:lstStyle/>
          <a:p>
            <a:pPr defTabSz="623853" fontAlgn="base">
              <a:spcBef>
                <a:spcPct val="0"/>
              </a:spcBef>
              <a:spcAft>
                <a:spcPct val="0"/>
              </a:spcAft>
              <a:buClr>
                <a:srgbClr val="000000"/>
              </a:buClr>
              <a:defRPr/>
            </a:pPr>
            <a:r>
              <a:rPr lang="fr-FR" sz="1400" b="1" kern="0" dirty="0">
                <a:solidFill>
                  <a:srgbClr val="FFFFFF"/>
                </a:solidFill>
                <a:latin typeface="Arial" charset="0"/>
                <a:cs typeface="Times New Roman" pitchFamily="18" charset="0"/>
              </a:rPr>
              <a:t>Mix de prêts et de subventions selon les partenaires</a:t>
            </a:r>
            <a:endParaRPr lang="en-US" sz="1400" b="1" kern="0" dirty="0">
              <a:solidFill>
                <a:srgbClr val="FFFFFF"/>
              </a:solidFill>
              <a:latin typeface="Arial" charset="0"/>
              <a:cs typeface="Times New Roman" pitchFamily="18" charset="0"/>
            </a:endParaRPr>
          </a:p>
        </p:txBody>
      </p:sp>
      <p:sp>
        <p:nvSpPr>
          <p:cNvPr id="7" name="Rectangle 6">
            <a:extLst>
              <a:ext uri="{FF2B5EF4-FFF2-40B4-BE49-F238E27FC236}">
                <a16:creationId xmlns:a16="http://schemas.microsoft.com/office/drawing/2014/main" id="{3ED9857C-9D46-D645-380A-AF3AE48FA3B2}"/>
              </a:ext>
            </a:extLst>
          </p:cNvPr>
          <p:cNvSpPr/>
          <p:nvPr/>
        </p:nvSpPr>
        <p:spPr bwMode="auto">
          <a:xfrm>
            <a:off x="8054061" y="2411861"/>
            <a:ext cx="3533102" cy="446171"/>
          </a:xfrm>
          <a:prstGeom prst="rect">
            <a:avLst/>
          </a:prstGeom>
          <a:solidFill>
            <a:srgbClr val="7F7F7F"/>
          </a:solidFill>
          <a:ln>
            <a:noFill/>
          </a:ln>
        </p:spPr>
        <p:txBody>
          <a:bodyPr wrap="square" lIns="457200" tIns="91440" rIns="91428" bIns="91440" rtlCol="0" anchor="ctr" anchorCtr="0">
            <a:noAutofit/>
          </a:bodyPr>
          <a:lstStyle/>
          <a:p>
            <a:pPr defTabSz="623853" fontAlgn="base">
              <a:spcBef>
                <a:spcPct val="0"/>
              </a:spcBef>
              <a:spcAft>
                <a:spcPct val="0"/>
              </a:spcAft>
              <a:buClr>
                <a:srgbClr val="000000"/>
              </a:buClr>
              <a:defRPr/>
            </a:pPr>
            <a:r>
              <a:rPr lang="fr-FR" sz="1400" b="1" kern="0" dirty="0">
                <a:solidFill>
                  <a:srgbClr val="FFFFFF"/>
                </a:solidFill>
                <a:latin typeface="Arial" charset="0"/>
                <a:cs typeface="Times New Roman" pitchFamily="18" charset="0"/>
              </a:rPr>
              <a:t>Côté européen, un montage financier sous forme de </a:t>
            </a:r>
            <a:r>
              <a:rPr lang="fr-FR" sz="1400" b="1" kern="0" dirty="0" err="1">
                <a:solidFill>
                  <a:srgbClr val="FFFFFF"/>
                </a:solidFill>
                <a:latin typeface="Arial" charset="0"/>
                <a:cs typeface="Times New Roman" pitchFamily="18" charset="0"/>
              </a:rPr>
              <a:t>blending</a:t>
            </a:r>
            <a:endParaRPr lang="en-US" sz="1400" b="1" kern="0" dirty="0">
              <a:solidFill>
                <a:srgbClr val="FFFFFF"/>
              </a:solidFill>
              <a:latin typeface="Arial" charset="0"/>
              <a:cs typeface="Times New Roman" pitchFamily="18" charset="0"/>
            </a:endParaRPr>
          </a:p>
        </p:txBody>
      </p:sp>
      <p:sp>
        <p:nvSpPr>
          <p:cNvPr id="8" name="TextBox 14">
            <a:extLst>
              <a:ext uri="{FF2B5EF4-FFF2-40B4-BE49-F238E27FC236}">
                <a16:creationId xmlns:a16="http://schemas.microsoft.com/office/drawing/2014/main" id="{B09A3418-FA7E-2102-0BAB-5D31D5712E46}"/>
              </a:ext>
            </a:extLst>
          </p:cNvPr>
          <p:cNvSpPr txBox="1"/>
          <p:nvPr/>
        </p:nvSpPr>
        <p:spPr>
          <a:xfrm>
            <a:off x="710433" y="2483469"/>
            <a:ext cx="301752" cy="302955"/>
          </a:xfrm>
          <a:prstGeom prst="ellipse">
            <a:avLst/>
          </a:prstGeom>
          <a:solidFill>
            <a:srgbClr val="002060"/>
          </a:solidFill>
          <a:ln>
            <a:solidFill>
              <a:srgbClr val="FFFFFF"/>
            </a:solidFill>
          </a:ln>
        </p:spPr>
        <p:txBody>
          <a:bodyPr wrap="square" lIns="0" tIns="0" rIns="0" bIns="0" rtlCol="0">
            <a:spAutoFit/>
          </a:bodyPr>
          <a:lstStyle/>
          <a:p>
            <a:pPr algn="ctr">
              <a:defRPr/>
            </a:pPr>
            <a:r>
              <a:rPr lang="en-US" sz="1400" b="1" kern="0" dirty="0">
                <a:solidFill>
                  <a:srgbClr val="FFFFFF"/>
                </a:solidFill>
                <a:latin typeface="Arial" panose="020B0604020202020204"/>
              </a:rPr>
              <a:t>1</a:t>
            </a:r>
          </a:p>
        </p:txBody>
      </p:sp>
      <p:sp>
        <p:nvSpPr>
          <p:cNvPr id="9" name="TextBox 16">
            <a:extLst>
              <a:ext uri="{FF2B5EF4-FFF2-40B4-BE49-F238E27FC236}">
                <a16:creationId xmlns:a16="http://schemas.microsoft.com/office/drawing/2014/main" id="{6A4324ED-2EE3-F97C-2EF8-BF7845EB920C}"/>
              </a:ext>
            </a:extLst>
          </p:cNvPr>
          <p:cNvSpPr txBox="1"/>
          <p:nvPr/>
        </p:nvSpPr>
        <p:spPr>
          <a:xfrm>
            <a:off x="4421450" y="2483469"/>
            <a:ext cx="301752" cy="302955"/>
          </a:xfrm>
          <a:prstGeom prst="ellipse">
            <a:avLst/>
          </a:prstGeom>
          <a:solidFill>
            <a:srgbClr val="7F7F7F"/>
          </a:solidFill>
          <a:ln>
            <a:solidFill>
              <a:srgbClr val="FFFFFF"/>
            </a:solidFill>
          </a:ln>
        </p:spPr>
        <p:txBody>
          <a:bodyPr wrap="square" lIns="0" tIns="0" rIns="0" bIns="0" rtlCol="0">
            <a:spAutoFit/>
          </a:bodyPr>
          <a:lstStyle/>
          <a:p>
            <a:pPr algn="ctr">
              <a:defRPr/>
            </a:pPr>
            <a:r>
              <a:rPr lang="en-US" sz="1400" b="1" kern="0" dirty="0">
                <a:solidFill>
                  <a:srgbClr val="FFFFFF"/>
                </a:solidFill>
                <a:latin typeface="Arial" panose="020B0604020202020204"/>
              </a:rPr>
              <a:t>2</a:t>
            </a:r>
          </a:p>
        </p:txBody>
      </p:sp>
      <p:sp>
        <p:nvSpPr>
          <p:cNvPr id="10" name="TextBox 17">
            <a:extLst>
              <a:ext uri="{FF2B5EF4-FFF2-40B4-BE49-F238E27FC236}">
                <a16:creationId xmlns:a16="http://schemas.microsoft.com/office/drawing/2014/main" id="{E02C4677-3FFF-E449-2861-D9A6EA999A41}"/>
              </a:ext>
            </a:extLst>
          </p:cNvPr>
          <p:cNvSpPr txBox="1"/>
          <p:nvPr/>
        </p:nvSpPr>
        <p:spPr>
          <a:xfrm>
            <a:off x="8127177" y="2483469"/>
            <a:ext cx="301752" cy="302955"/>
          </a:xfrm>
          <a:prstGeom prst="ellipse">
            <a:avLst/>
          </a:prstGeom>
          <a:solidFill>
            <a:srgbClr val="7F7F7F"/>
          </a:solidFill>
          <a:ln>
            <a:solidFill>
              <a:srgbClr val="FFFFFF"/>
            </a:solidFill>
          </a:ln>
        </p:spPr>
        <p:txBody>
          <a:bodyPr wrap="square" lIns="0" tIns="0" rIns="0" bIns="0" rtlCol="0">
            <a:spAutoFit/>
          </a:bodyPr>
          <a:lstStyle/>
          <a:p>
            <a:pPr algn="ctr">
              <a:defRPr/>
            </a:pPr>
            <a:r>
              <a:rPr lang="en-US" sz="1400" b="1" kern="0" dirty="0">
                <a:solidFill>
                  <a:srgbClr val="FFFFFF"/>
                </a:solidFill>
                <a:latin typeface="Arial" panose="020B0604020202020204"/>
              </a:rPr>
              <a:t>3</a:t>
            </a:r>
          </a:p>
        </p:txBody>
      </p:sp>
      <p:sp>
        <p:nvSpPr>
          <p:cNvPr id="11" name="Rectangle 10">
            <a:extLst>
              <a:ext uri="{FF2B5EF4-FFF2-40B4-BE49-F238E27FC236}">
                <a16:creationId xmlns:a16="http://schemas.microsoft.com/office/drawing/2014/main" id="{A882F69C-CD8F-4ED4-36A8-A347AB3D1C4F}"/>
              </a:ext>
            </a:extLst>
          </p:cNvPr>
          <p:cNvSpPr/>
          <p:nvPr/>
        </p:nvSpPr>
        <p:spPr bwMode="auto">
          <a:xfrm>
            <a:off x="620026" y="2858032"/>
            <a:ext cx="3533102" cy="847779"/>
          </a:xfrm>
          <a:prstGeom prst="rect">
            <a:avLst/>
          </a:prstGeom>
          <a:solidFill>
            <a:srgbClr val="FFFFFF"/>
          </a:solidFill>
          <a:ln>
            <a:noFill/>
          </a:ln>
        </p:spPr>
        <p:txBody>
          <a:bodyPr wrap="square" lIns="91440" tIns="91440" rIns="91440" bIns="91440" rtlCol="0" anchor="t" anchorCtr="0">
            <a:noAutofit/>
          </a:bodyPr>
          <a:lstStyle/>
          <a:p>
            <a:pPr algn="ctr" defTabSz="623853" fontAlgn="base">
              <a:spcBef>
                <a:spcPct val="0"/>
              </a:spcBef>
              <a:spcAft>
                <a:spcPct val="0"/>
              </a:spcAft>
              <a:buClr>
                <a:srgbClr val="000000"/>
              </a:buClr>
              <a:defRPr/>
            </a:pPr>
            <a:r>
              <a:rPr lang="fr-FR" sz="1400" kern="0" dirty="0">
                <a:solidFill>
                  <a:srgbClr val="002060"/>
                </a:solidFill>
                <a:latin typeface="Arial" charset="0"/>
                <a:cs typeface="Times New Roman" pitchFamily="18" charset="0"/>
              </a:rPr>
              <a:t>I</a:t>
            </a:r>
            <a:r>
              <a:rPr lang="fr-FR" sz="1400" kern="0" dirty="0" err="1">
                <a:solidFill>
                  <a:srgbClr val="002060"/>
                </a:solidFill>
                <a:latin typeface="Arial" charset="0"/>
                <a:cs typeface="Times New Roman" pitchFamily="18" charset="0"/>
              </a:rPr>
              <a:t>nclus</a:t>
            </a:r>
            <a:r>
              <a:rPr lang="fr-FR" sz="1400" kern="0" dirty="0">
                <a:solidFill>
                  <a:srgbClr val="002060"/>
                </a:solidFill>
                <a:latin typeface="Arial" charset="0"/>
                <a:cs typeface="Times New Roman" pitchFamily="18" charset="0"/>
              </a:rPr>
              <a:t> toutes les études, suivi, mesures d’accompagnement</a:t>
            </a:r>
            <a:endParaRPr lang="en-US" sz="1400" kern="0" dirty="0">
              <a:solidFill>
                <a:srgbClr val="002060"/>
              </a:solidFill>
              <a:latin typeface="Arial" charset="0"/>
              <a:cs typeface="Times New Roman" pitchFamily="18" charset="0"/>
            </a:endParaRPr>
          </a:p>
        </p:txBody>
      </p:sp>
      <p:sp>
        <p:nvSpPr>
          <p:cNvPr id="12" name="Rectangle 11">
            <a:extLst>
              <a:ext uri="{FF2B5EF4-FFF2-40B4-BE49-F238E27FC236}">
                <a16:creationId xmlns:a16="http://schemas.microsoft.com/office/drawing/2014/main" id="{B1C9EAA0-68A7-7DAF-1276-DD5FEA9113A0}"/>
              </a:ext>
            </a:extLst>
          </p:cNvPr>
          <p:cNvSpPr/>
          <p:nvPr/>
        </p:nvSpPr>
        <p:spPr>
          <a:xfrm>
            <a:off x="604837" y="3988210"/>
            <a:ext cx="3548290" cy="1330156"/>
          </a:xfrm>
          <a:prstGeom prst="rect">
            <a:avLst/>
          </a:prstGeom>
          <a:noFill/>
          <a:ln w="3175" algn="ctr">
            <a:noFill/>
            <a:round/>
            <a:headEnd/>
            <a:tailEnd/>
          </a:ln>
          <a:effectLst/>
        </p:spPr>
        <p:txBody>
          <a:bodyPr lIns="0" tIns="0" rIns="0" bIns="0" anchor="ctr"/>
          <a:lstStyle/>
          <a:p>
            <a:pPr algn="ctr" eaLnBrk="0" hangingPunct="0">
              <a:spcBef>
                <a:spcPct val="50000"/>
              </a:spcBef>
              <a:defRPr/>
            </a:pPr>
            <a:r>
              <a:rPr lang="en-AU" sz="1300" b="1" kern="0" dirty="0">
                <a:solidFill>
                  <a:srgbClr val="002060"/>
                </a:solidFill>
                <a:latin typeface="Arial" panose="020B0604020202020204"/>
              </a:rPr>
              <a:t>Table rondes des PTFs Juillet 2023 (avec le </a:t>
            </a:r>
            <a:r>
              <a:rPr lang="fr-FR" sz="1300" b="1" kern="0" dirty="0">
                <a:solidFill>
                  <a:srgbClr val="002060"/>
                </a:solidFill>
                <a:latin typeface="Arial" panose="020B0604020202020204"/>
              </a:rPr>
              <a:t>gouvernement malien)</a:t>
            </a:r>
          </a:p>
          <a:p>
            <a:pPr algn="ctr" eaLnBrk="0" hangingPunct="0">
              <a:spcBef>
                <a:spcPct val="50000"/>
              </a:spcBef>
              <a:defRPr/>
            </a:pPr>
            <a:r>
              <a:rPr lang="fr-FR" sz="1300" kern="0" dirty="0">
                <a:solidFill>
                  <a:srgbClr val="002060"/>
                </a:solidFill>
                <a:latin typeface="Arial" panose="020B0604020202020204"/>
              </a:rPr>
              <a:t>AFD, BAD, BEI, BID, </a:t>
            </a:r>
            <a:r>
              <a:rPr lang="fr-FR" sz="1300" kern="0" dirty="0" err="1">
                <a:solidFill>
                  <a:srgbClr val="002060"/>
                </a:solidFill>
                <a:latin typeface="Arial" panose="020B0604020202020204"/>
              </a:rPr>
              <a:t>BM</a:t>
            </a:r>
            <a:r>
              <a:rPr lang="fr-FR" sz="1300" kern="0" dirty="0">
                <a:solidFill>
                  <a:srgbClr val="002060"/>
                </a:solidFill>
                <a:latin typeface="Arial" panose="020B0604020202020204"/>
              </a:rPr>
              <a:t>, BOAD, JICA, UE</a:t>
            </a:r>
            <a:endParaRPr lang="en-US" sz="1300" kern="0" dirty="0">
              <a:solidFill>
                <a:srgbClr val="002060"/>
              </a:solidFill>
              <a:latin typeface="Arial" panose="020B0604020202020204"/>
            </a:endParaRPr>
          </a:p>
        </p:txBody>
      </p:sp>
      <p:sp>
        <p:nvSpPr>
          <p:cNvPr id="13" name="Rectangle 12">
            <a:extLst>
              <a:ext uri="{FF2B5EF4-FFF2-40B4-BE49-F238E27FC236}">
                <a16:creationId xmlns:a16="http://schemas.microsoft.com/office/drawing/2014/main" id="{69DEEF0E-8F71-B6B3-1D4A-A22BE287D106}"/>
              </a:ext>
            </a:extLst>
          </p:cNvPr>
          <p:cNvSpPr/>
          <p:nvPr/>
        </p:nvSpPr>
        <p:spPr>
          <a:xfrm>
            <a:off x="4337044" y="3935522"/>
            <a:ext cx="3533102" cy="1527117"/>
          </a:xfrm>
          <a:prstGeom prst="rect">
            <a:avLst/>
          </a:prstGeom>
          <a:solidFill>
            <a:srgbClr val="FFFFFF"/>
          </a:solidFill>
          <a:ln w="3175" algn="ctr">
            <a:noFill/>
            <a:round/>
            <a:headEnd/>
            <a:tailEnd/>
          </a:ln>
          <a:effectLst/>
        </p:spPr>
        <p:txBody>
          <a:bodyPr lIns="0" tIns="0" rIns="0" bIns="0" anchor="ctr"/>
          <a:lstStyle/>
          <a:p>
            <a:pPr defTabSz="623853">
              <a:buClr>
                <a:srgbClr val="000000"/>
              </a:buClr>
              <a:defRPr/>
            </a:pPr>
            <a:r>
              <a:rPr lang="fr-FR" sz="1300" kern="0" dirty="0">
                <a:solidFill>
                  <a:srgbClr val="002060"/>
                </a:solidFill>
                <a:latin typeface="Arial" panose="020B0604020202020204"/>
              </a:rPr>
              <a:t>Les </a:t>
            </a:r>
            <a:r>
              <a:rPr lang="fr-FR" sz="1300" kern="0" dirty="0" err="1">
                <a:solidFill>
                  <a:srgbClr val="002060"/>
                </a:solidFill>
                <a:latin typeface="Arial" panose="020B0604020202020204"/>
              </a:rPr>
              <a:t>PTFs</a:t>
            </a:r>
            <a:r>
              <a:rPr lang="fr-FR" sz="1300" kern="0" dirty="0">
                <a:solidFill>
                  <a:srgbClr val="002060"/>
                </a:solidFill>
                <a:latin typeface="Arial" panose="020B0604020202020204"/>
              </a:rPr>
              <a:t> ont annoncé des intentions de financement à hauteur de 545 M€. Ce qui permettrait presque de boucler l’interconnexion mais pas encore de financer la ligne jusqu’à Néma. Tous ne se sont pas encore prononcés.</a:t>
            </a:r>
            <a:endParaRPr lang="en-AU" sz="1300" kern="0" dirty="0">
              <a:solidFill>
                <a:srgbClr val="002060"/>
              </a:solidFill>
              <a:latin typeface="Arial" panose="020B0604020202020204"/>
            </a:endParaRPr>
          </a:p>
        </p:txBody>
      </p:sp>
      <p:sp>
        <p:nvSpPr>
          <p:cNvPr id="14" name="Arrow: Chevron 28">
            <a:extLst>
              <a:ext uri="{FF2B5EF4-FFF2-40B4-BE49-F238E27FC236}">
                <a16:creationId xmlns:a16="http://schemas.microsoft.com/office/drawing/2014/main" id="{48CFD6A6-71A0-FF5B-504F-05664E9AD24D}"/>
              </a:ext>
            </a:extLst>
          </p:cNvPr>
          <p:cNvSpPr/>
          <p:nvPr/>
        </p:nvSpPr>
        <p:spPr>
          <a:xfrm rot="5400000">
            <a:off x="2251460" y="3443586"/>
            <a:ext cx="270235" cy="499620"/>
          </a:xfrm>
          <a:prstGeom prst="chevron">
            <a:avLst/>
          </a:prstGeom>
          <a:solidFill>
            <a:srgbClr val="002060"/>
          </a:solidFill>
          <a:ln w="12700" cap="flat" cmpd="sng" algn="ctr">
            <a:noFill/>
            <a:prstDash val="solid"/>
            <a:miter lim="800000"/>
          </a:ln>
          <a:effectLst/>
        </p:spPr>
        <p:txBody>
          <a:bodyPr rtlCol="0" anchor="ctr"/>
          <a:lstStyle/>
          <a:p>
            <a:pPr algn="ctr">
              <a:defRPr/>
            </a:pPr>
            <a:endParaRPr lang="en-US" kern="0" dirty="0">
              <a:solidFill>
                <a:srgbClr val="002060"/>
              </a:solidFill>
              <a:latin typeface="Arial" panose="020B0604020202020204"/>
            </a:endParaRPr>
          </a:p>
        </p:txBody>
      </p:sp>
      <p:sp>
        <p:nvSpPr>
          <p:cNvPr id="15" name="Arrow: Chevron 28">
            <a:extLst>
              <a:ext uri="{FF2B5EF4-FFF2-40B4-BE49-F238E27FC236}">
                <a16:creationId xmlns:a16="http://schemas.microsoft.com/office/drawing/2014/main" id="{0C918BBA-E646-9AC2-F776-140309DF5D2D}"/>
              </a:ext>
            </a:extLst>
          </p:cNvPr>
          <p:cNvSpPr/>
          <p:nvPr/>
        </p:nvSpPr>
        <p:spPr>
          <a:xfrm rot="5400000">
            <a:off x="9705431" y="3323030"/>
            <a:ext cx="270235" cy="499620"/>
          </a:xfrm>
          <a:prstGeom prst="chevron">
            <a:avLst/>
          </a:prstGeom>
          <a:solidFill>
            <a:srgbClr val="002060"/>
          </a:solidFill>
          <a:ln w="12700" cap="flat" cmpd="sng" algn="ctr">
            <a:noFill/>
            <a:prstDash val="solid"/>
            <a:miter lim="800000"/>
          </a:ln>
          <a:effectLst/>
        </p:spPr>
        <p:txBody>
          <a:bodyPr rtlCol="0" anchor="ctr"/>
          <a:lstStyle/>
          <a:p>
            <a:pPr algn="ctr">
              <a:defRPr/>
            </a:pPr>
            <a:endParaRPr lang="en-US" kern="0" dirty="0">
              <a:solidFill>
                <a:srgbClr val="002060"/>
              </a:solidFill>
              <a:latin typeface="Arial" panose="020B0604020202020204"/>
            </a:endParaRPr>
          </a:p>
        </p:txBody>
      </p:sp>
      <p:sp>
        <p:nvSpPr>
          <p:cNvPr id="16" name="ZoneTexte 15">
            <a:extLst>
              <a:ext uri="{FF2B5EF4-FFF2-40B4-BE49-F238E27FC236}">
                <a16:creationId xmlns:a16="http://schemas.microsoft.com/office/drawing/2014/main" id="{656A47A1-007C-E5E2-A9A3-57805E1C3125}"/>
              </a:ext>
            </a:extLst>
          </p:cNvPr>
          <p:cNvSpPr txBox="1"/>
          <p:nvPr/>
        </p:nvSpPr>
        <p:spPr>
          <a:xfrm>
            <a:off x="8054061" y="3788891"/>
            <a:ext cx="3533102" cy="2808461"/>
          </a:xfrm>
          <a:prstGeom prst="rect">
            <a:avLst/>
          </a:prstGeom>
          <a:noFill/>
        </p:spPr>
        <p:txBody>
          <a:bodyPr wrap="square">
            <a:spAutoFit/>
          </a:bodyPr>
          <a:lstStyle/>
          <a:p>
            <a:pPr>
              <a:spcAft>
                <a:spcPts val="300"/>
              </a:spcAft>
            </a:pPr>
            <a:endParaRPr lang="fr-FR" sz="1300" dirty="0">
              <a:solidFill>
                <a:srgbClr val="002060"/>
              </a:solidFill>
              <a:latin typeface="Arial" panose="020B0604020202020204" pitchFamily="34" charset="0"/>
              <a:cs typeface="Arial" panose="020B0604020202020204" pitchFamily="34" charset="0"/>
            </a:endParaRPr>
          </a:p>
          <a:p>
            <a:pPr marL="285750" indent="-285750">
              <a:spcAft>
                <a:spcPts val="300"/>
              </a:spcAft>
              <a:buFont typeface="Wingdings" panose="05000000000000000000" pitchFamily="2" charset="2"/>
              <a:buChar char="Ø"/>
            </a:pPr>
            <a:r>
              <a:rPr lang="fr-FR" sz="1300" dirty="0">
                <a:solidFill>
                  <a:srgbClr val="002060"/>
                </a:solidFill>
                <a:latin typeface="Arial" panose="020B0604020202020204" pitchFamily="34" charset="0"/>
                <a:cs typeface="Arial" panose="020B0604020202020204" pitchFamily="34" charset="0"/>
              </a:rPr>
              <a:t>Prêt BEI entre 90 et 100 M€ (sous réserve du résultat de l’instruction, notamment sur la question de la rentabilité économique et financière),</a:t>
            </a:r>
          </a:p>
          <a:p>
            <a:pPr marL="285750" indent="-285750">
              <a:spcAft>
                <a:spcPts val="300"/>
              </a:spcAft>
              <a:buFont typeface="Wingdings" panose="05000000000000000000" pitchFamily="2" charset="2"/>
              <a:buChar char="Ø"/>
            </a:pPr>
            <a:r>
              <a:rPr lang="fr-FR" sz="1300" dirty="0">
                <a:solidFill>
                  <a:srgbClr val="002060"/>
                </a:solidFill>
                <a:latin typeface="Arial" panose="020B0604020202020204" pitchFamily="34" charset="0"/>
                <a:cs typeface="Arial" panose="020B0604020202020204" pitchFamily="34" charset="0"/>
              </a:rPr>
              <a:t>Subvention de l’Union européenne de 22 à 30 M€, sur l’enveloppe régionale, afin d’assurer la </a:t>
            </a:r>
            <a:r>
              <a:rPr lang="fr-FR" sz="1300" dirty="0" err="1">
                <a:solidFill>
                  <a:srgbClr val="002060"/>
                </a:solidFill>
                <a:latin typeface="Arial" panose="020B0604020202020204" pitchFamily="34" charset="0"/>
                <a:cs typeface="Arial" panose="020B0604020202020204" pitchFamily="34" charset="0"/>
              </a:rPr>
              <a:t>concessionnalité</a:t>
            </a:r>
            <a:r>
              <a:rPr lang="fr-FR" sz="1300" dirty="0">
                <a:solidFill>
                  <a:srgbClr val="002060"/>
                </a:solidFill>
                <a:latin typeface="Arial" panose="020B0604020202020204" pitchFamily="34" charset="0"/>
                <a:cs typeface="Arial" panose="020B0604020202020204" pitchFamily="34" charset="0"/>
              </a:rPr>
              <a:t> du prêt BEI. </a:t>
            </a:r>
          </a:p>
          <a:p>
            <a:pPr marL="285750" indent="-285750">
              <a:spcAft>
                <a:spcPts val="300"/>
              </a:spcAft>
              <a:buFont typeface="Wingdings" panose="05000000000000000000" pitchFamily="2" charset="2"/>
              <a:buChar char="Ø"/>
            </a:pPr>
            <a:r>
              <a:rPr lang="fr-FR" sz="1300" dirty="0">
                <a:solidFill>
                  <a:srgbClr val="002060"/>
                </a:solidFill>
                <a:latin typeface="Arial" panose="020B0604020202020204" pitchFamily="34" charset="0"/>
                <a:cs typeface="Arial" panose="020B0604020202020204" pitchFamily="34" charset="0"/>
              </a:rPr>
              <a:t>Garantie du prêt BEI par l’UE (de l’ordre de 12 M€) sur l’enveloppe de la programmation indicative multi-annuelle 2021-2027 pour la Mauritanie, à travers l’outils de garantie EFSD+.</a:t>
            </a:r>
          </a:p>
        </p:txBody>
      </p:sp>
      <p:sp>
        <p:nvSpPr>
          <p:cNvPr id="17" name="Arrow: Chevron 28">
            <a:extLst>
              <a:ext uri="{FF2B5EF4-FFF2-40B4-BE49-F238E27FC236}">
                <a16:creationId xmlns:a16="http://schemas.microsoft.com/office/drawing/2014/main" id="{5FA4A30D-FAE0-4799-4A4B-4C8BA5CDBB31}"/>
              </a:ext>
            </a:extLst>
          </p:cNvPr>
          <p:cNvSpPr/>
          <p:nvPr/>
        </p:nvSpPr>
        <p:spPr>
          <a:xfrm rot="5400000">
            <a:off x="5859024" y="3338951"/>
            <a:ext cx="270235" cy="499620"/>
          </a:xfrm>
          <a:prstGeom prst="chevron">
            <a:avLst/>
          </a:prstGeom>
          <a:solidFill>
            <a:srgbClr val="002060"/>
          </a:solidFill>
          <a:ln w="12700" cap="flat" cmpd="sng" algn="ctr">
            <a:noFill/>
            <a:prstDash val="solid"/>
            <a:miter lim="800000"/>
          </a:ln>
          <a:effectLst/>
        </p:spPr>
        <p:txBody>
          <a:bodyPr rtlCol="0" anchor="ctr"/>
          <a:lstStyle/>
          <a:p>
            <a:pPr algn="ctr">
              <a:defRPr/>
            </a:pPr>
            <a:endParaRPr lang="en-US" kern="0" dirty="0">
              <a:solidFill>
                <a:srgbClr val="002060"/>
              </a:solidFill>
              <a:latin typeface="Arial" panose="020B0604020202020204"/>
            </a:endParaRPr>
          </a:p>
        </p:txBody>
      </p:sp>
      <p:sp>
        <p:nvSpPr>
          <p:cNvPr id="18" name="ZoneTexte 17">
            <a:extLst>
              <a:ext uri="{FF2B5EF4-FFF2-40B4-BE49-F238E27FC236}">
                <a16:creationId xmlns:a16="http://schemas.microsoft.com/office/drawing/2014/main" id="{812227FF-5AF0-887B-702F-2590924BF03D}"/>
              </a:ext>
            </a:extLst>
          </p:cNvPr>
          <p:cNvSpPr txBox="1"/>
          <p:nvPr/>
        </p:nvSpPr>
        <p:spPr>
          <a:xfrm>
            <a:off x="8110196" y="2952465"/>
            <a:ext cx="3461778" cy="292388"/>
          </a:xfrm>
          <a:prstGeom prst="rect">
            <a:avLst/>
          </a:prstGeom>
          <a:noFill/>
        </p:spPr>
        <p:txBody>
          <a:bodyPr wrap="square">
            <a:spAutoFit/>
          </a:bodyPr>
          <a:lstStyle/>
          <a:p>
            <a:pPr algn="ctr"/>
            <a:r>
              <a:rPr lang="fr-FR" sz="1300" dirty="0">
                <a:solidFill>
                  <a:srgbClr val="002060"/>
                </a:solidFill>
                <a:latin typeface="Arial" panose="020B0604020202020204" pitchFamily="34" charset="0"/>
                <a:cs typeface="Arial" panose="020B0604020202020204" pitchFamily="34" charset="0"/>
              </a:rPr>
              <a:t>Plusieurs instruments</a:t>
            </a:r>
          </a:p>
        </p:txBody>
      </p:sp>
      <p:sp>
        <p:nvSpPr>
          <p:cNvPr id="19" name="Rectangle : carré corné 18">
            <a:extLst>
              <a:ext uri="{FF2B5EF4-FFF2-40B4-BE49-F238E27FC236}">
                <a16:creationId xmlns:a16="http://schemas.microsoft.com/office/drawing/2014/main" id="{4429B93E-E389-2FAD-AB06-FE83305DC146}"/>
              </a:ext>
            </a:extLst>
          </p:cNvPr>
          <p:cNvSpPr>
            <a:spLocks noChangeAspect="1"/>
          </p:cNvSpPr>
          <p:nvPr/>
        </p:nvSpPr>
        <p:spPr>
          <a:xfrm>
            <a:off x="2063552" y="1037111"/>
            <a:ext cx="1188000" cy="1239761"/>
          </a:xfrm>
          <a:prstGeom prst="foldedCorner">
            <a:avLst/>
          </a:prstGeom>
          <a:no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rgbClr val="002060"/>
                </a:solidFill>
                <a:latin typeface="Arial" panose="020B0604020202020204" pitchFamily="34" charset="0"/>
                <a:cs typeface="Arial" panose="020B0604020202020204" pitchFamily="34" charset="0"/>
              </a:rPr>
              <a:t>Le projet est labellisé « Global Gateway ».</a:t>
            </a:r>
          </a:p>
        </p:txBody>
      </p:sp>
      <p:sp>
        <p:nvSpPr>
          <p:cNvPr id="20" name="ZoneTexte 19">
            <a:extLst>
              <a:ext uri="{FF2B5EF4-FFF2-40B4-BE49-F238E27FC236}">
                <a16:creationId xmlns:a16="http://schemas.microsoft.com/office/drawing/2014/main" id="{CA33FE69-EB1F-E529-F36C-C877F2A1D45D}"/>
              </a:ext>
            </a:extLst>
          </p:cNvPr>
          <p:cNvSpPr txBox="1"/>
          <p:nvPr/>
        </p:nvSpPr>
        <p:spPr>
          <a:xfrm>
            <a:off x="24680" y="548680"/>
            <a:ext cx="5351240" cy="369332"/>
          </a:xfrm>
          <a:prstGeom prst="rect">
            <a:avLst/>
          </a:prstGeom>
          <a:noFill/>
        </p:spPr>
        <p:txBody>
          <a:bodyPr wrap="square">
            <a:spAutoFit/>
          </a:bodyPr>
          <a:lstStyle/>
          <a:p>
            <a:pPr algn="ctr"/>
            <a:r>
              <a:rPr lang="fr-FR" b="1" dirty="0">
                <a:solidFill>
                  <a:schemeClr val="bg1"/>
                </a:solidFill>
                <a:latin typeface="Arial" panose="020B0604020202020204" pitchFamily="34" charset="0"/>
                <a:cs typeface="Arial" panose="020B0604020202020204" pitchFamily="34" charset="0"/>
              </a:rPr>
              <a:t>Montage financier</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4013" y="934521"/>
            <a:ext cx="2054874" cy="1234327"/>
          </a:xfrm>
          <a:prstGeom prst="rect">
            <a:avLst/>
          </a:prstGeom>
        </p:spPr>
      </p:pic>
    </p:spTree>
    <p:extLst>
      <p:ext uri="{BB962C8B-B14F-4D97-AF65-F5344CB8AC3E}">
        <p14:creationId xmlns:p14="http://schemas.microsoft.com/office/powerpoint/2010/main" val="3871040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6B699798-8AF7-81AF-14DC-F060EC8C0C16}"/>
              </a:ext>
            </a:extLst>
          </p:cNvPr>
          <p:cNvSpPr>
            <a:spLocks noGrp="1"/>
          </p:cNvSpPr>
          <p:nvPr>
            <p:ph type="sldNum" sz="quarter" idx="12"/>
          </p:nvPr>
        </p:nvSpPr>
        <p:spPr/>
        <p:txBody>
          <a:bodyPr/>
          <a:lstStyle/>
          <a:p>
            <a:fld id="{8987D498-59B7-476E-AEB3-BAF743058CFC}" type="slidenum">
              <a:rPr lang="fr-FR" sz="1100" smtClean="0"/>
              <a:pPr/>
              <a:t>7</a:t>
            </a:fld>
            <a:endParaRPr lang="fr-FR" sz="1100" dirty="0"/>
          </a:p>
        </p:txBody>
      </p:sp>
      <p:sp>
        <p:nvSpPr>
          <p:cNvPr id="13" name="Chevron 17">
            <a:extLst>
              <a:ext uri="{FF2B5EF4-FFF2-40B4-BE49-F238E27FC236}">
                <a16:creationId xmlns:a16="http://schemas.microsoft.com/office/drawing/2014/main" id="{6740CE36-F6E0-15CF-33E3-C1088FEC2725}"/>
              </a:ext>
            </a:extLst>
          </p:cNvPr>
          <p:cNvSpPr/>
          <p:nvPr/>
        </p:nvSpPr>
        <p:spPr bwMode="auto">
          <a:xfrm>
            <a:off x="606385" y="1850996"/>
            <a:ext cx="3742661" cy="612569"/>
          </a:xfrm>
          <a:prstGeom prst="chevron">
            <a:avLst>
              <a:gd name="adj" fmla="val 31818"/>
            </a:avLst>
          </a:prstGeom>
          <a:solidFill>
            <a:srgbClr val="0070C0"/>
          </a:solidFill>
          <a:ln>
            <a:noFill/>
          </a:ln>
          <a:effectLst/>
        </p:spPr>
        <p:txBody>
          <a:bodyPr wrap="square" lIns="72000" tIns="45715" rIns="72000" bIns="45715" rtlCol="0" anchor="ctr">
            <a:noAutofit/>
          </a:bodyPr>
          <a:lstStyle/>
          <a:p>
            <a:pPr marL="0" marR="0" lvl="0" indent="0" algn="ctr" defTabSz="623853" eaLnBrk="1" fontAlgn="base" latinLnBrk="0" hangingPunct="1">
              <a:lnSpc>
                <a:spcPct val="100000"/>
              </a:lnSpc>
              <a:spcBef>
                <a:spcPts val="600"/>
              </a:spcBef>
              <a:spcAft>
                <a:spcPts val="600"/>
              </a:spcAft>
              <a:buClr>
                <a:srgbClr val="000000"/>
              </a:buClr>
              <a:buSzTx/>
              <a:buFontTx/>
              <a:buNone/>
              <a:tabLst/>
              <a:defRPr/>
            </a:pPr>
            <a:r>
              <a:rPr kumimoji="0" lang="en-US" sz="1300" b="1" i="0" u="none" strike="noStrike" kern="0" cap="none" spc="0" normalizeH="0" baseline="0" noProof="0" dirty="0">
                <a:ln>
                  <a:noFill/>
                </a:ln>
                <a:solidFill>
                  <a:srgbClr val="FFFFFF"/>
                </a:solidFill>
                <a:effectLst/>
                <a:uLnTx/>
                <a:uFillTx/>
                <a:latin typeface="Arial" panose="020B0604020202020204"/>
                <a:cs typeface="Times New Roman" pitchFamily="18" charset="0"/>
              </a:rPr>
              <a:t>Augmenter la </a:t>
            </a:r>
            <a:r>
              <a:rPr kumimoji="0" lang="en-US" sz="1300" b="1" i="0" u="none" strike="noStrike" kern="0" cap="none" spc="0" normalizeH="0" baseline="0" noProof="0" dirty="0" err="1">
                <a:ln>
                  <a:noFill/>
                </a:ln>
                <a:solidFill>
                  <a:srgbClr val="FFFFFF"/>
                </a:solidFill>
                <a:effectLst/>
                <a:uLnTx/>
                <a:uFillTx/>
                <a:latin typeface="Arial" panose="020B0604020202020204"/>
                <a:cs typeface="Times New Roman" pitchFamily="18" charset="0"/>
              </a:rPr>
              <a:t>capacité</a:t>
            </a:r>
            <a:r>
              <a:rPr kumimoji="0" lang="en-US" sz="1300" b="1" i="0" u="none" strike="noStrike" kern="0" cap="none" spc="0" normalizeH="0" baseline="0" noProof="0" dirty="0">
                <a:ln>
                  <a:noFill/>
                </a:ln>
                <a:solidFill>
                  <a:srgbClr val="FFFFFF"/>
                </a:solidFill>
                <a:effectLst/>
                <a:uLnTx/>
                <a:uFillTx/>
                <a:latin typeface="Arial" panose="020B0604020202020204"/>
                <a:cs typeface="Times New Roman" pitchFamily="18" charset="0"/>
              </a:rPr>
              <a:t> pour transiter la quote part hydro de la </a:t>
            </a:r>
            <a:r>
              <a:rPr kumimoji="0" lang="en-US" sz="1300" b="1" i="0" u="none" strike="noStrike" kern="0" cap="none" spc="0" normalizeH="0" baseline="0" noProof="0" dirty="0" err="1">
                <a:ln>
                  <a:noFill/>
                </a:ln>
                <a:solidFill>
                  <a:srgbClr val="FFFFFF"/>
                </a:solidFill>
                <a:effectLst/>
                <a:uLnTx/>
                <a:uFillTx/>
                <a:latin typeface="Arial" panose="020B0604020202020204"/>
                <a:cs typeface="Times New Roman" pitchFamily="18" charset="0"/>
              </a:rPr>
              <a:t>Mauritanie</a:t>
            </a:r>
            <a:endParaRPr kumimoji="0" lang="en-US" sz="1300" b="1" i="0" u="none" strike="noStrike" kern="0" cap="none" spc="0" normalizeH="0" baseline="0" noProof="0" dirty="0">
              <a:ln>
                <a:noFill/>
              </a:ln>
              <a:solidFill>
                <a:srgbClr val="FFFFFF"/>
              </a:solidFill>
              <a:effectLst/>
              <a:uLnTx/>
              <a:uFillTx/>
              <a:latin typeface="Arial" panose="020B0604020202020204"/>
              <a:cs typeface="Times New Roman" pitchFamily="18" charset="0"/>
            </a:endParaRPr>
          </a:p>
        </p:txBody>
      </p:sp>
      <p:sp>
        <p:nvSpPr>
          <p:cNvPr id="14" name="Chevron 17">
            <a:extLst>
              <a:ext uri="{FF2B5EF4-FFF2-40B4-BE49-F238E27FC236}">
                <a16:creationId xmlns:a16="http://schemas.microsoft.com/office/drawing/2014/main" id="{27620D39-C8CB-1FD2-E995-A8FC24E6DE51}"/>
              </a:ext>
            </a:extLst>
          </p:cNvPr>
          <p:cNvSpPr/>
          <p:nvPr/>
        </p:nvSpPr>
        <p:spPr bwMode="auto">
          <a:xfrm>
            <a:off x="4223481" y="1850996"/>
            <a:ext cx="3742661" cy="612569"/>
          </a:xfrm>
          <a:prstGeom prst="chevron">
            <a:avLst>
              <a:gd name="adj" fmla="val 31818"/>
            </a:avLst>
          </a:prstGeom>
          <a:solidFill>
            <a:srgbClr val="002060"/>
          </a:solidFill>
          <a:ln>
            <a:noFill/>
          </a:ln>
          <a:effectLst/>
        </p:spPr>
        <p:txBody>
          <a:bodyPr wrap="square" lIns="72000" tIns="45715" rIns="72000" bIns="45715" rtlCol="0" anchor="ctr">
            <a:noAutofit/>
          </a:bodyPr>
          <a:lstStyle/>
          <a:p>
            <a:pPr marL="0" marR="0" lvl="0" indent="0" algn="ctr" defTabSz="623853" eaLnBrk="1" fontAlgn="base" latinLnBrk="0" hangingPunct="1">
              <a:lnSpc>
                <a:spcPct val="100000"/>
              </a:lnSpc>
              <a:spcBef>
                <a:spcPts val="600"/>
              </a:spcBef>
              <a:spcAft>
                <a:spcPts val="600"/>
              </a:spcAft>
              <a:buClr>
                <a:srgbClr val="000000"/>
              </a:buClr>
              <a:buSzTx/>
              <a:buFontTx/>
              <a:buNone/>
              <a:tabLst/>
              <a:defRPr/>
            </a:pPr>
            <a:r>
              <a:rPr kumimoji="0" lang="fr-FR" sz="1300" b="1" i="0" u="none" strike="noStrike" kern="0" cap="none" spc="0" normalizeH="0" baseline="0" noProof="0" dirty="0">
                <a:ln>
                  <a:noFill/>
                </a:ln>
                <a:solidFill>
                  <a:srgbClr val="FFFFFF"/>
                </a:solidFill>
                <a:effectLst/>
                <a:uLnTx/>
                <a:uFillTx/>
                <a:latin typeface="Arial" panose="020B0604020202020204"/>
                <a:cs typeface="Times New Roman" pitchFamily="18" charset="0"/>
              </a:rPr>
              <a:t>Electrification des zones rurales ciblées</a:t>
            </a:r>
            <a:endParaRPr kumimoji="0" lang="en-US" sz="1300" b="1" i="0" u="none" strike="noStrike" kern="0" cap="none" spc="0" normalizeH="0" baseline="0" noProof="0" dirty="0">
              <a:ln>
                <a:noFill/>
              </a:ln>
              <a:solidFill>
                <a:srgbClr val="FFFFFF"/>
              </a:solidFill>
              <a:effectLst/>
              <a:uLnTx/>
              <a:uFillTx/>
              <a:latin typeface="Arial" panose="020B0604020202020204"/>
              <a:cs typeface="Times New Roman" pitchFamily="18" charset="0"/>
            </a:endParaRPr>
          </a:p>
        </p:txBody>
      </p:sp>
      <p:sp>
        <p:nvSpPr>
          <p:cNvPr id="15" name="Chevron 17">
            <a:extLst>
              <a:ext uri="{FF2B5EF4-FFF2-40B4-BE49-F238E27FC236}">
                <a16:creationId xmlns:a16="http://schemas.microsoft.com/office/drawing/2014/main" id="{7F215D29-EF19-1F58-62DE-29D0C20972F2}"/>
              </a:ext>
            </a:extLst>
          </p:cNvPr>
          <p:cNvSpPr/>
          <p:nvPr/>
        </p:nvSpPr>
        <p:spPr bwMode="auto">
          <a:xfrm>
            <a:off x="7844502" y="1850996"/>
            <a:ext cx="3742661" cy="612569"/>
          </a:xfrm>
          <a:prstGeom prst="chevron">
            <a:avLst>
              <a:gd name="adj" fmla="val 31818"/>
            </a:avLst>
          </a:prstGeom>
          <a:solidFill>
            <a:schemeClr val="tx1">
              <a:lumMod val="85000"/>
              <a:lumOff val="15000"/>
            </a:schemeClr>
          </a:solidFill>
          <a:ln>
            <a:noFill/>
          </a:ln>
          <a:effectLst/>
        </p:spPr>
        <p:txBody>
          <a:bodyPr wrap="square" lIns="72000" tIns="45715" rIns="72000" bIns="45715" rtlCol="0" anchor="ctr">
            <a:noAutofit/>
          </a:bodyPr>
          <a:lstStyle/>
          <a:p>
            <a:pPr marL="0" marR="0" lvl="0" indent="0" algn="ctr" defTabSz="623853" eaLnBrk="1" fontAlgn="base" latinLnBrk="0" hangingPunct="1">
              <a:lnSpc>
                <a:spcPct val="100000"/>
              </a:lnSpc>
              <a:spcBef>
                <a:spcPts val="600"/>
              </a:spcBef>
              <a:spcAft>
                <a:spcPts val="600"/>
              </a:spcAft>
              <a:buClr>
                <a:srgbClr val="000000"/>
              </a:buClr>
              <a:buSzTx/>
              <a:buFontTx/>
              <a:buNone/>
              <a:tabLst/>
              <a:defRPr/>
            </a:pPr>
            <a:r>
              <a:rPr kumimoji="0" lang="fr-FR" sz="1300" b="1" i="0" u="none" strike="noStrike" kern="0" cap="none" spc="0" normalizeH="0" baseline="0" noProof="0" dirty="0">
                <a:ln>
                  <a:noFill/>
                </a:ln>
                <a:solidFill>
                  <a:srgbClr val="FFFFFF"/>
                </a:solidFill>
                <a:effectLst/>
                <a:uLnTx/>
                <a:uFillTx/>
                <a:latin typeface="Arial" panose="020B0604020202020204"/>
                <a:cs typeface="Times New Roman" pitchFamily="18" charset="0"/>
              </a:rPr>
              <a:t>Exporter son potentiel de production excédentaire d'électricité</a:t>
            </a:r>
            <a:endParaRPr kumimoji="0" lang="en-US" sz="1300" b="1" i="0" u="none" strike="noStrike" kern="0" cap="none" spc="0" normalizeH="0" baseline="0" noProof="0" dirty="0">
              <a:ln>
                <a:noFill/>
              </a:ln>
              <a:solidFill>
                <a:srgbClr val="FFFFFF"/>
              </a:solidFill>
              <a:effectLst/>
              <a:uLnTx/>
              <a:uFillTx/>
              <a:latin typeface="Arial" panose="020B0604020202020204"/>
              <a:cs typeface="Times New Roman" pitchFamily="18" charset="0"/>
            </a:endParaRPr>
          </a:p>
        </p:txBody>
      </p:sp>
      <p:cxnSp>
        <p:nvCxnSpPr>
          <p:cNvPr id="16" name="Straight Connector 8">
            <a:extLst>
              <a:ext uri="{FF2B5EF4-FFF2-40B4-BE49-F238E27FC236}">
                <a16:creationId xmlns:a16="http://schemas.microsoft.com/office/drawing/2014/main" id="{BA85BD5C-B303-2943-D506-20E526E4F9F2}"/>
              </a:ext>
            </a:extLst>
          </p:cNvPr>
          <p:cNvCxnSpPr>
            <a:cxnSpLocks/>
          </p:cNvCxnSpPr>
          <p:nvPr/>
        </p:nvCxnSpPr>
        <p:spPr>
          <a:xfrm>
            <a:off x="4154192" y="2637112"/>
            <a:ext cx="0" cy="1800000"/>
          </a:xfrm>
          <a:prstGeom prst="line">
            <a:avLst/>
          </a:prstGeom>
          <a:noFill/>
          <a:ln w="6350" cap="flat" cmpd="sng" algn="ctr">
            <a:solidFill>
              <a:srgbClr val="002060"/>
            </a:solidFill>
            <a:prstDash val="sysDot"/>
            <a:miter lim="800000"/>
          </a:ln>
          <a:effectLst/>
        </p:spPr>
      </p:cxnSp>
      <p:sp>
        <p:nvSpPr>
          <p:cNvPr id="17" name="Rectangle 16">
            <a:extLst>
              <a:ext uri="{FF2B5EF4-FFF2-40B4-BE49-F238E27FC236}">
                <a16:creationId xmlns:a16="http://schemas.microsoft.com/office/drawing/2014/main" id="{07358F4C-4CDA-D724-0F37-63E65DBCD04B}"/>
              </a:ext>
            </a:extLst>
          </p:cNvPr>
          <p:cNvSpPr/>
          <p:nvPr/>
        </p:nvSpPr>
        <p:spPr>
          <a:xfrm>
            <a:off x="652311" y="2637113"/>
            <a:ext cx="3501880" cy="1384995"/>
          </a:xfrm>
          <a:prstGeom prst="rect">
            <a:avLst/>
          </a:prstGeom>
          <a:effectLst/>
        </p:spPr>
        <p:txBody>
          <a:bodyPr wrap="square" lIns="0">
            <a:spAutoFit/>
          </a:bodyPr>
          <a:lstStyle/>
          <a:p>
            <a:pPr>
              <a:spcBef>
                <a:spcPts val="400"/>
              </a:spcBef>
              <a:spcAft>
                <a:spcPts val="400"/>
              </a:spcAft>
              <a:defRPr/>
            </a:pPr>
            <a:r>
              <a:rPr lang="fr-FR" sz="1200" dirty="0">
                <a:solidFill>
                  <a:srgbClr val="002060"/>
                </a:solidFill>
                <a:latin typeface="Arial" panose="020B0604020202020204"/>
              </a:rPr>
              <a:t>L'un des principaux objectifs du projet est d'augmenter la capacité d'interconnexion entre les pays de l'Organisation pour la mise en valeur du fleuve Sénégal (OMVS -Sénégal, Mali, Mauritanie et Guinée) et de faciliter le transport des quotas actuels de la Mauritanie estimé à 114 MW sur les 3 barrages en service. </a:t>
            </a:r>
            <a:endParaRPr lang="fr-FR" sz="1200" i="1" dirty="0">
              <a:solidFill>
                <a:srgbClr val="002060"/>
              </a:solidFill>
              <a:latin typeface="Arial" panose="020B0604020202020204"/>
            </a:endParaRPr>
          </a:p>
        </p:txBody>
      </p:sp>
      <p:cxnSp>
        <p:nvCxnSpPr>
          <p:cNvPr id="18" name="Straight Connector 13">
            <a:extLst>
              <a:ext uri="{FF2B5EF4-FFF2-40B4-BE49-F238E27FC236}">
                <a16:creationId xmlns:a16="http://schemas.microsoft.com/office/drawing/2014/main" id="{D1F8F17D-8141-7778-3B8D-9BA12CF8EB7F}"/>
              </a:ext>
            </a:extLst>
          </p:cNvPr>
          <p:cNvCxnSpPr>
            <a:cxnSpLocks/>
          </p:cNvCxnSpPr>
          <p:nvPr/>
        </p:nvCxnSpPr>
        <p:spPr>
          <a:xfrm>
            <a:off x="7784770" y="2637112"/>
            <a:ext cx="0" cy="1800000"/>
          </a:xfrm>
          <a:prstGeom prst="line">
            <a:avLst/>
          </a:prstGeom>
          <a:noFill/>
          <a:ln w="6350" cap="flat" cmpd="sng" algn="ctr">
            <a:solidFill>
              <a:srgbClr val="002060"/>
            </a:solidFill>
            <a:prstDash val="sysDot"/>
            <a:miter lim="800000"/>
          </a:ln>
          <a:effectLst/>
        </p:spPr>
      </p:cxnSp>
      <p:sp>
        <p:nvSpPr>
          <p:cNvPr id="19" name="Rectangle 18">
            <a:extLst>
              <a:ext uri="{FF2B5EF4-FFF2-40B4-BE49-F238E27FC236}">
                <a16:creationId xmlns:a16="http://schemas.microsoft.com/office/drawing/2014/main" id="{D6F8C051-3E25-F559-B030-58BA6DF086FE}"/>
              </a:ext>
            </a:extLst>
          </p:cNvPr>
          <p:cNvSpPr/>
          <p:nvPr/>
        </p:nvSpPr>
        <p:spPr>
          <a:xfrm>
            <a:off x="4282890" y="2637113"/>
            <a:ext cx="3501880" cy="1015663"/>
          </a:xfrm>
          <a:prstGeom prst="rect">
            <a:avLst/>
          </a:prstGeom>
          <a:effectLst/>
        </p:spPr>
        <p:txBody>
          <a:bodyPr wrap="square" lIns="0">
            <a:spAutoFit/>
          </a:bodyPr>
          <a:lstStyle/>
          <a:p>
            <a:pPr>
              <a:spcBef>
                <a:spcPts val="400"/>
              </a:spcBef>
              <a:spcAft>
                <a:spcPts val="400"/>
              </a:spcAft>
              <a:defRPr/>
            </a:pPr>
            <a:r>
              <a:rPr lang="fr-FR" sz="1200" dirty="0">
                <a:solidFill>
                  <a:srgbClr val="002060"/>
                </a:solidFill>
                <a:latin typeface="Arial" panose="020B0604020202020204"/>
              </a:rPr>
              <a:t>Le tracé de la ligne et des postes de transformation associés permettra de couvrir un certain nombre de zones non électrifiées, qui font partie de celles ciblées par les programmes d'électrification rurale prévus.</a:t>
            </a:r>
          </a:p>
        </p:txBody>
      </p:sp>
      <p:sp>
        <p:nvSpPr>
          <p:cNvPr id="20" name="Rectangle 19">
            <a:extLst>
              <a:ext uri="{FF2B5EF4-FFF2-40B4-BE49-F238E27FC236}">
                <a16:creationId xmlns:a16="http://schemas.microsoft.com/office/drawing/2014/main" id="{55C9524D-FA0F-E1FC-0C8D-5C97BC3259FC}"/>
              </a:ext>
            </a:extLst>
          </p:cNvPr>
          <p:cNvSpPr/>
          <p:nvPr/>
        </p:nvSpPr>
        <p:spPr>
          <a:xfrm>
            <a:off x="7913466" y="2637113"/>
            <a:ext cx="3673693" cy="1754326"/>
          </a:xfrm>
          <a:prstGeom prst="rect">
            <a:avLst/>
          </a:prstGeom>
          <a:effectLst/>
        </p:spPr>
        <p:txBody>
          <a:bodyPr wrap="square" lIns="0">
            <a:spAutoFit/>
          </a:bodyPr>
          <a:lstStyle/>
          <a:p>
            <a:pPr>
              <a:spcBef>
                <a:spcPts val="400"/>
              </a:spcBef>
              <a:spcAft>
                <a:spcPts val="400"/>
              </a:spcAft>
              <a:defRPr/>
            </a:pPr>
            <a:r>
              <a:rPr lang="fr-FR" sz="1200" dirty="0">
                <a:solidFill>
                  <a:srgbClr val="002060"/>
                </a:solidFill>
                <a:latin typeface="Arial" panose="020B0604020202020204"/>
              </a:rPr>
              <a:t>Cette ligne permettra également à la Mauritanie d'exporter vers le marché du WAPP son potentiel de production excédentaire d'électricité, ce qui est attendu avec le développement de grandes capacités d'énergie solaire et éolienne (50% d'énergies renouvelables dans le mix énergétique d'ici 2030), ainsi que la production d'électricité à partir du gaz du projet </a:t>
            </a:r>
            <a:r>
              <a:rPr lang="fr-FR" sz="1200" dirty="0" err="1">
                <a:solidFill>
                  <a:srgbClr val="002060"/>
                </a:solidFill>
                <a:latin typeface="Arial" panose="020B0604020202020204"/>
              </a:rPr>
              <a:t>Greater</a:t>
            </a:r>
            <a:r>
              <a:rPr lang="fr-FR" sz="1200" dirty="0">
                <a:solidFill>
                  <a:srgbClr val="002060"/>
                </a:solidFill>
                <a:latin typeface="Arial" panose="020B0604020202020204"/>
              </a:rPr>
              <a:t> Tortue </a:t>
            </a:r>
            <a:r>
              <a:rPr lang="fr-FR" sz="1200" dirty="0" err="1">
                <a:solidFill>
                  <a:srgbClr val="002060"/>
                </a:solidFill>
                <a:latin typeface="Arial" panose="020B0604020202020204"/>
              </a:rPr>
              <a:t>Ahmeyim</a:t>
            </a:r>
            <a:r>
              <a:rPr lang="fr-FR" sz="1200" dirty="0">
                <a:solidFill>
                  <a:srgbClr val="002060"/>
                </a:solidFill>
                <a:latin typeface="Arial" panose="020B0604020202020204"/>
              </a:rPr>
              <a:t> (</a:t>
            </a:r>
            <a:r>
              <a:rPr lang="fr-FR" sz="1200" dirty="0" err="1">
                <a:solidFill>
                  <a:srgbClr val="002060"/>
                </a:solidFill>
                <a:latin typeface="Arial" panose="020B0604020202020204"/>
              </a:rPr>
              <a:t>GTA</a:t>
            </a:r>
            <a:r>
              <a:rPr lang="fr-FR" sz="1200" dirty="0">
                <a:solidFill>
                  <a:srgbClr val="002060"/>
                </a:solidFill>
                <a:latin typeface="Arial" panose="020B0604020202020204"/>
              </a:rPr>
              <a:t>)</a:t>
            </a:r>
          </a:p>
        </p:txBody>
      </p:sp>
      <p:sp>
        <p:nvSpPr>
          <p:cNvPr id="22" name="ZoneTexte 21">
            <a:extLst>
              <a:ext uri="{FF2B5EF4-FFF2-40B4-BE49-F238E27FC236}">
                <a16:creationId xmlns:a16="http://schemas.microsoft.com/office/drawing/2014/main" id="{3B4787CF-F65C-4DB9-CB7B-3CA398460012}"/>
              </a:ext>
            </a:extLst>
          </p:cNvPr>
          <p:cNvSpPr txBox="1"/>
          <p:nvPr/>
        </p:nvSpPr>
        <p:spPr>
          <a:xfrm>
            <a:off x="652310" y="1412776"/>
            <a:ext cx="10844288" cy="292388"/>
          </a:xfrm>
          <a:prstGeom prst="rect">
            <a:avLst/>
          </a:prstGeom>
          <a:noFill/>
        </p:spPr>
        <p:txBody>
          <a:bodyPr wrap="square">
            <a:spAutoFit/>
          </a:bodyPr>
          <a:lstStyle/>
          <a:p>
            <a:pPr algn="ctr"/>
            <a:r>
              <a:rPr lang="fr-FR" sz="1300" b="1" u="sng" dirty="0">
                <a:solidFill>
                  <a:srgbClr val="002060"/>
                </a:solidFill>
                <a:latin typeface="Arial" panose="020B0604020202020204" pitchFamily="34" charset="0"/>
                <a:cs typeface="Arial" panose="020B0604020202020204" pitchFamily="34" charset="0"/>
              </a:rPr>
              <a:t>Atténuation RM </a:t>
            </a:r>
            <a:r>
              <a:rPr lang="fr-FR" sz="1300" b="1" dirty="0">
                <a:solidFill>
                  <a:srgbClr val="002060"/>
                </a:solidFill>
                <a:latin typeface="Arial" panose="020B0604020202020204" pitchFamily="34" charset="0"/>
                <a:cs typeface="Arial" panose="020B0604020202020204" pitchFamily="34" charset="0"/>
              </a:rPr>
              <a:t>: très probablement 2, éventuellement 1 </a:t>
            </a:r>
          </a:p>
        </p:txBody>
      </p:sp>
      <p:sp>
        <p:nvSpPr>
          <p:cNvPr id="23" name="ZoneTexte 22">
            <a:extLst>
              <a:ext uri="{FF2B5EF4-FFF2-40B4-BE49-F238E27FC236}">
                <a16:creationId xmlns:a16="http://schemas.microsoft.com/office/drawing/2014/main" id="{14F3BFCE-AFB5-70F1-7213-85A6A5E55E78}"/>
              </a:ext>
            </a:extLst>
          </p:cNvPr>
          <p:cNvSpPr txBox="1"/>
          <p:nvPr/>
        </p:nvSpPr>
        <p:spPr>
          <a:xfrm>
            <a:off x="0" y="555547"/>
            <a:ext cx="523190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Rio marqueurs</a:t>
            </a:r>
            <a:endParaRPr kumimoji="0" lang="fr-BF" sz="18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sp>
        <p:nvSpPr>
          <p:cNvPr id="25" name="ZoneTexte 24">
            <a:extLst>
              <a:ext uri="{FF2B5EF4-FFF2-40B4-BE49-F238E27FC236}">
                <a16:creationId xmlns:a16="http://schemas.microsoft.com/office/drawing/2014/main" id="{E5F8A7B5-8517-BF80-ED3E-0B4F173171A0}"/>
              </a:ext>
            </a:extLst>
          </p:cNvPr>
          <p:cNvSpPr txBox="1"/>
          <p:nvPr/>
        </p:nvSpPr>
        <p:spPr>
          <a:xfrm>
            <a:off x="652310" y="4581128"/>
            <a:ext cx="10700274" cy="169277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sng"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Adaptation RM </a:t>
            </a:r>
            <a:r>
              <a:rPr kumimoji="0" lang="fr-FR" sz="13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très probablement 1</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Le projet devrait soutenir la résilience des réseaux énergétiques en améliorant la sécurité de l’approvisionnement en électricité lors d’événements météorologiques extrêmes.</a:t>
            </a:r>
          </a:p>
          <a:p>
            <a:pPr algn="ctr">
              <a:defRPr/>
            </a:pPr>
            <a:endParaRPr lang="fr-FR" sz="1300" dirty="0">
              <a:solidFill>
                <a:srgbClr val="002060"/>
              </a:solidFill>
              <a:latin typeface="Arial" panose="020B0604020202020204" pitchFamily="34" charset="0"/>
              <a:cs typeface="Arial" panose="020B0604020202020204" pitchFamily="34" charset="0"/>
            </a:endParaRPr>
          </a:p>
          <a:p>
            <a:pPr algn="ctr">
              <a:defRPr/>
            </a:pPr>
            <a:endParaRPr lang="fr-FR" sz="1300" dirty="0">
              <a:solidFill>
                <a:srgbClr val="002060"/>
              </a:solidFill>
              <a:latin typeface="Arial" panose="020B0604020202020204" pitchFamily="34" charset="0"/>
              <a:cs typeface="Arial" panose="020B0604020202020204" pitchFamily="34" charset="0"/>
            </a:endParaRPr>
          </a:p>
          <a:p>
            <a:pPr algn="ctr">
              <a:defRPr/>
            </a:pPr>
            <a:r>
              <a:rPr lang="fr-FR" sz="1300" b="1" dirty="0">
                <a:solidFill>
                  <a:srgbClr val="002060"/>
                </a:solidFill>
                <a:latin typeface="Arial" panose="020B0604020202020204" pitchFamily="34" charset="0"/>
                <a:cs typeface="Arial" panose="020B0604020202020204" pitchFamily="34" charset="0"/>
              </a:rPr>
              <a:t>Le financement de cette ligne est acceptable selon ces marqueurs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883586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D78E0A13-EDE2-2C7D-EA46-FF6BF4470B11}"/>
              </a:ext>
            </a:extLst>
          </p:cNvPr>
          <p:cNvSpPr>
            <a:spLocks noGrp="1"/>
          </p:cNvSpPr>
          <p:nvPr>
            <p:ph type="sldNum" sz="quarter" idx="12"/>
          </p:nvPr>
        </p:nvSpPr>
        <p:spPr/>
        <p:txBody>
          <a:bodyPr/>
          <a:lstStyle/>
          <a:p>
            <a:fld id="{8987D498-59B7-476E-AEB3-BAF743058CFC}" type="slidenum">
              <a:rPr lang="fr-FR" sz="1100" smtClean="0"/>
              <a:pPr/>
              <a:t>8</a:t>
            </a:fld>
            <a:endParaRPr lang="fr-FR" sz="1100" dirty="0"/>
          </a:p>
        </p:txBody>
      </p:sp>
      <p:sp>
        <p:nvSpPr>
          <p:cNvPr id="5" name="Rectangle 4">
            <a:extLst>
              <a:ext uri="{FF2B5EF4-FFF2-40B4-BE49-F238E27FC236}">
                <a16:creationId xmlns:a16="http://schemas.microsoft.com/office/drawing/2014/main" id="{4EF6BED3-473D-DBCD-DA16-191C2E01E117}"/>
              </a:ext>
            </a:extLst>
          </p:cNvPr>
          <p:cNvSpPr/>
          <p:nvPr/>
        </p:nvSpPr>
        <p:spPr>
          <a:xfrm>
            <a:off x="3785148" y="1988840"/>
            <a:ext cx="6487316" cy="847256"/>
          </a:xfrm>
          <a:prstGeom prst="rect">
            <a:avLst/>
          </a:prstGeom>
          <a:solidFill>
            <a:srgbClr val="FFFFFF"/>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srgbClr val="002060"/>
                </a:solidFill>
                <a:effectLst/>
                <a:uLnTx/>
                <a:uFillTx/>
                <a:latin typeface="Arial" panose="020B0604020202020204"/>
                <a:ea typeface="+mn-ea"/>
                <a:cs typeface="+mn-cs"/>
              </a:rPr>
              <a:t>Etudes de faisabilité réalisées en 2017 très focalisées sur l’exportation d’hydroélectricité vers la Mauritanie. Des discussions engagées entre l’UE et la SOGEM dès 2020</a:t>
            </a:r>
            <a:endParaRPr kumimoji="0" lang="en-US" sz="1200" b="0" i="0" u="none" strike="noStrike" kern="0" cap="none" spc="0" normalizeH="0" baseline="0" noProof="0" dirty="0">
              <a:ln>
                <a:noFill/>
              </a:ln>
              <a:solidFill>
                <a:srgbClr val="002060"/>
              </a:solidFill>
              <a:effectLst/>
              <a:uLnTx/>
              <a:uFillTx/>
              <a:latin typeface="Arial" panose="020B0604020202020204"/>
              <a:ea typeface="+mn-ea"/>
              <a:cs typeface="+mn-cs"/>
            </a:endParaRPr>
          </a:p>
        </p:txBody>
      </p:sp>
      <p:sp>
        <p:nvSpPr>
          <p:cNvPr id="6" name="Rectangle 5">
            <a:extLst>
              <a:ext uri="{FF2B5EF4-FFF2-40B4-BE49-F238E27FC236}">
                <a16:creationId xmlns:a16="http://schemas.microsoft.com/office/drawing/2014/main" id="{47D44450-8743-8C32-469E-FBC7710DBA8C}"/>
              </a:ext>
            </a:extLst>
          </p:cNvPr>
          <p:cNvSpPr/>
          <p:nvPr/>
        </p:nvSpPr>
        <p:spPr>
          <a:xfrm>
            <a:off x="3785148" y="3207089"/>
            <a:ext cx="6487316" cy="847256"/>
          </a:xfrm>
          <a:prstGeom prst="rect">
            <a:avLst/>
          </a:prstGeom>
          <a:solidFill>
            <a:srgbClr val="FFFFFF"/>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fr-FR" sz="1200" kern="0" dirty="0">
                <a:solidFill>
                  <a:srgbClr val="002060"/>
                </a:solidFill>
                <a:latin typeface="Arial" panose="020B0604020202020204"/>
              </a:rPr>
              <a:t>Etudes</a:t>
            </a:r>
            <a:r>
              <a:rPr kumimoji="0" lang="fr-FR" sz="1200" b="0" i="0" u="none" strike="noStrike" kern="0" cap="none" spc="0" normalizeH="0" baseline="0" noProof="0" dirty="0">
                <a:ln>
                  <a:noFill/>
                </a:ln>
                <a:solidFill>
                  <a:srgbClr val="002060"/>
                </a:solidFill>
                <a:effectLst/>
                <a:uLnTx/>
                <a:uFillTx/>
                <a:latin typeface="Arial" panose="020B0604020202020204"/>
                <a:ea typeface="+mn-ea"/>
                <a:cs typeface="+mn-cs"/>
              </a:rPr>
              <a:t> réalisées en 2021 très focalisées sur l’exportation d’électricité vers le Mali et les autres pays de la Région, qui ne prend pas suffisamment en compte la montée en puissance des énergies renouvelables en Mauritanie. La Mauritanie sollicite l’UE et la BEI en 2022 </a:t>
            </a:r>
            <a:endParaRPr kumimoji="0" lang="en-US" sz="1200" b="0" i="0" u="none" strike="noStrike" kern="0" cap="none" spc="0" normalizeH="0" baseline="0" noProof="0" dirty="0">
              <a:ln>
                <a:noFill/>
              </a:ln>
              <a:solidFill>
                <a:srgbClr val="002060"/>
              </a:solidFill>
              <a:effectLst/>
              <a:uLnTx/>
              <a:uFillTx/>
              <a:latin typeface="Arial" panose="020B0604020202020204"/>
              <a:ea typeface="+mn-ea"/>
              <a:cs typeface="+mn-cs"/>
            </a:endParaRPr>
          </a:p>
        </p:txBody>
      </p:sp>
      <p:sp>
        <p:nvSpPr>
          <p:cNvPr id="7" name="Rectangle 6">
            <a:extLst>
              <a:ext uri="{FF2B5EF4-FFF2-40B4-BE49-F238E27FC236}">
                <a16:creationId xmlns:a16="http://schemas.microsoft.com/office/drawing/2014/main" id="{CC759D14-23B3-A06E-B12D-C84672AECE3F}"/>
              </a:ext>
            </a:extLst>
          </p:cNvPr>
          <p:cNvSpPr/>
          <p:nvPr/>
        </p:nvSpPr>
        <p:spPr>
          <a:xfrm>
            <a:off x="3785148" y="4359217"/>
            <a:ext cx="6847356" cy="847256"/>
          </a:xfrm>
          <a:prstGeom prst="rect">
            <a:avLst/>
          </a:prstGeom>
          <a:solidFill>
            <a:srgbClr val="FFFFFF"/>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srgbClr val="002060"/>
                </a:solidFill>
                <a:effectLst/>
                <a:uLnTx/>
                <a:uFillTx/>
                <a:latin typeface="Arial" panose="020B0604020202020204"/>
                <a:ea typeface="+mn-ea"/>
                <a:cs typeface="+mn-cs"/>
              </a:rPr>
              <a:t>Les Schémas directeurs Production et Transport élaborés </a:t>
            </a:r>
            <a:r>
              <a:rPr lang="fr-FR" sz="1200" kern="0" dirty="0">
                <a:solidFill>
                  <a:srgbClr val="002060"/>
                </a:solidFill>
                <a:latin typeface="Arial" panose="020B0604020202020204"/>
              </a:rPr>
              <a:t>en 2023 </a:t>
            </a:r>
            <a:r>
              <a:rPr kumimoji="0" lang="fr-FR" sz="1200" b="0" i="0" u="none" strike="noStrike" kern="0" cap="none" spc="0" normalizeH="0" baseline="0" noProof="0" dirty="0">
                <a:ln>
                  <a:noFill/>
                </a:ln>
                <a:solidFill>
                  <a:srgbClr val="002060"/>
                </a:solidFill>
                <a:effectLst/>
                <a:uLnTx/>
                <a:uFillTx/>
                <a:latin typeface="Arial" panose="020B0604020202020204"/>
                <a:ea typeface="+mn-ea"/>
                <a:cs typeface="+mn-cs"/>
              </a:rPr>
              <a:t>apportent des nouvelles analyses et perspectives beaucoup plus précises sur le développement du secteur y compris la programmation des investissements, et la montée en puissance des énergies renouvelables (production et intégration) dont l’hydrogène vert, tout en assurant le développement du gaz to power sur une période de transition </a:t>
            </a:r>
            <a:endParaRPr kumimoji="0" lang="en-US" sz="1200" b="0" i="0" u="none" strike="noStrike" kern="0" cap="none" spc="0" normalizeH="0" baseline="0" noProof="0" dirty="0">
              <a:ln>
                <a:noFill/>
              </a:ln>
              <a:solidFill>
                <a:srgbClr val="002060"/>
              </a:solidFill>
              <a:effectLst/>
              <a:uLnTx/>
              <a:uFillTx/>
              <a:latin typeface="Arial" panose="020B0604020202020204"/>
              <a:ea typeface="+mn-ea"/>
              <a:cs typeface="+mn-cs"/>
            </a:endParaRPr>
          </a:p>
        </p:txBody>
      </p:sp>
      <p:sp>
        <p:nvSpPr>
          <p:cNvPr id="10" name="Rectangle 9">
            <a:extLst>
              <a:ext uri="{FF2B5EF4-FFF2-40B4-BE49-F238E27FC236}">
                <a16:creationId xmlns:a16="http://schemas.microsoft.com/office/drawing/2014/main" id="{CF871728-06CF-52F0-81BA-22CFB00D6E64}"/>
              </a:ext>
            </a:extLst>
          </p:cNvPr>
          <p:cNvSpPr/>
          <p:nvPr/>
        </p:nvSpPr>
        <p:spPr>
          <a:xfrm>
            <a:off x="551384" y="1988840"/>
            <a:ext cx="3161755" cy="847256"/>
          </a:xfrm>
          <a:prstGeom prst="rect">
            <a:avLst/>
          </a:prstGeom>
          <a:solidFill>
            <a:srgbClr val="00206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1400" b="1" kern="0" dirty="0">
                <a:solidFill>
                  <a:srgbClr val="FFFFFF"/>
                </a:solidFill>
                <a:latin typeface="Arial" panose="020B0604020202020204"/>
              </a:rPr>
              <a:t>Etude </a:t>
            </a:r>
            <a:r>
              <a:rPr kumimoji="0" lang="fr-FR" sz="1400" b="1" i="0" u="none" strike="noStrike" kern="0" cap="none" spc="0" normalizeH="0" baseline="0" noProof="0" dirty="0" err="1">
                <a:ln>
                  <a:noFill/>
                </a:ln>
                <a:solidFill>
                  <a:srgbClr val="FFFFFF"/>
                </a:solidFill>
                <a:effectLst/>
                <a:uLnTx/>
                <a:uFillTx/>
                <a:latin typeface="Arial" panose="020B0604020202020204"/>
                <a:ea typeface="+mn-ea"/>
                <a:cs typeface="+mn-cs"/>
              </a:rPr>
              <a:t>OMVS</a:t>
            </a:r>
            <a:r>
              <a:rPr kumimoji="0" lang="fr-FR" sz="1400" b="1" i="0" u="none" strike="noStrike" kern="0" cap="none" spc="0" normalizeH="0" baseline="0" noProof="0" dirty="0">
                <a:ln>
                  <a:noFill/>
                </a:ln>
                <a:solidFill>
                  <a:schemeClr val="bg1"/>
                </a:solidFill>
                <a:effectLst/>
                <a:uLnTx/>
                <a:uFillTx/>
                <a:latin typeface="Arial" panose="020B0604020202020204"/>
                <a:ea typeface="+mn-ea"/>
                <a:cs typeface="+mn-cs"/>
              </a:rPr>
              <a:t>/</a:t>
            </a:r>
            <a:r>
              <a:rPr kumimoji="0" lang="fr-FR" sz="1400" b="1" i="0" u="none" strike="noStrike" kern="0" cap="none" spc="0" normalizeH="0" baseline="0" noProof="0" dirty="0" err="1">
                <a:ln>
                  <a:noFill/>
                </a:ln>
                <a:solidFill>
                  <a:schemeClr val="bg1"/>
                </a:solidFill>
                <a:effectLst/>
                <a:uLnTx/>
                <a:uFillTx/>
                <a:latin typeface="Arial" panose="020B0604020202020204"/>
                <a:ea typeface="+mn-ea"/>
                <a:cs typeface="+mn-cs"/>
              </a:rPr>
              <a:t>SOGEM</a:t>
            </a:r>
            <a:r>
              <a:rPr kumimoji="0" lang="fr-FR" sz="1400" b="1" i="0" u="none" strike="noStrike" kern="0" cap="none" spc="0" normalizeH="0" baseline="0" noProof="0" dirty="0">
                <a:ln>
                  <a:noFill/>
                </a:ln>
                <a:solidFill>
                  <a:schemeClr val="bg1"/>
                </a:solidFill>
                <a:effectLst/>
                <a:uLnTx/>
                <a:uFillTx/>
                <a:latin typeface="Arial" panose="020B0604020202020204"/>
                <a:ea typeface="+mn-ea"/>
                <a:cs typeface="+mn-cs"/>
              </a:rPr>
              <a:t> dans le cadre du projet Manantali II</a:t>
            </a:r>
            <a:endParaRPr kumimoji="0" lang="en-AU" sz="1400" b="1" i="0" u="none" strike="noStrike" kern="0" cap="none" spc="0" normalizeH="0" baseline="0" noProof="0" dirty="0">
              <a:ln>
                <a:noFill/>
              </a:ln>
              <a:solidFill>
                <a:schemeClr val="bg1"/>
              </a:solidFill>
              <a:effectLst/>
              <a:uLnTx/>
              <a:uFillTx/>
              <a:latin typeface="Arial" panose="020B0604020202020204"/>
              <a:ea typeface="+mn-ea"/>
              <a:cs typeface="+mn-cs"/>
            </a:endParaRPr>
          </a:p>
        </p:txBody>
      </p:sp>
      <p:sp>
        <p:nvSpPr>
          <p:cNvPr id="11" name="Rectangle 10">
            <a:extLst>
              <a:ext uri="{FF2B5EF4-FFF2-40B4-BE49-F238E27FC236}">
                <a16:creationId xmlns:a16="http://schemas.microsoft.com/office/drawing/2014/main" id="{99BC4234-4DA4-FB99-C282-E1E212E77116}"/>
              </a:ext>
            </a:extLst>
          </p:cNvPr>
          <p:cNvSpPr/>
          <p:nvPr/>
        </p:nvSpPr>
        <p:spPr>
          <a:xfrm>
            <a:off x="551384" y="3207089"/>
            <a:ext cx="3161755" cy="847256"/>
          </a:xfrm>
          <a:prstGeom prst="rect">
            <a:avLst/>
          </a:prstGeom>
          <a:solidFill>
            <a:srgbClr val="00206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dirty="0">
                <a:ln>
                  <a:noFill/>
                </a:ln>
                <a:solidFill>
                  <a:srgbClr val="FFFFFF"/>
                </a:solidFill>
                <a:effectLst/>
                <a:uLnTx/>
                <a:uFillTx/>
                <a:latin typeface="Arial" panose="020B0604020202020204"/>
                <a:ea typeface="+mn-ea"/>
                <a:cs typeface="+mn-cs"/>
              </a:rPr>
              <a:t>Etudes réalisées par </a:t>
            </a:r>
            <a:r>
              <a:rPr kumimoji="0" lang="fr-FR" sz="1400" b="1" i="0" u="none" strike="noStrike" kern="0" cap="none" spc="0" normalizeH="0" baseline="0" dirty="0">
                <a:ln>
                  <a:noFill/>
                </a:ln>
                <a:solidFill>
                  <a:schemeClr val="bg1"/>
                </a:solidFill>
                <a:effectLst/>
                <a:uLnTx/>
                <a:uFillTx/>
                <a:latin typeface="Arial" panose="020B0604020202020204"/>
                <a:ea typeface="+mn-ea"/>
                <a:cs typeface="+mn-cs"/>
              </a:rPr>
              <a:t>la SOMELEC – ligne Nouakchott Nema et interconnexion</a:t>
            </a:r>
          </a:p>
        </p:txBody>
      </p:sp>
      <p:sp>
        <p:nvSpPr>
          <p:cNvPr id="12" name="Rectangle 11">
            <a:extLst>
              <a:ext uri="{FF2B5EF4-FFF2-40B4-BE49-F238E27FC236}">
                <a16:creationId xmlns:a16="http://schemas.microsoft.com/office/drawing/2014/main" id="{B8A9FE02-55C8-FD1A-788E-C98128C66E4E}"/>
              </a:ext>
            </a:extLst>
          </p:cNvPr>
          <p:cNvSpPr/>
          <p:nvPr/>
        </p:nvSpPr>
        <p:spPr>
          <a:xfrm>
            <a:off x="551384" y="4359217"/>
            <a:ext cx="3161755" cy="847256"/>
          </a:xfrm>
          <a:prstGeom prst="rect">
            <a:avLst/>
          </a:prstGeom>
          <a:solidFill>
            <a:srgbClr val="00206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srgbClr val="FFFFFF"/>
                </a:solidFill>
                <a:effectLst/>
                <a:uLnTx/>
                <a:uFillTx/>
                <a:latin typeface="Arial" panose="020B0604020202020204"/>
                <a:ea typeface="+mn-ea"/>
                <a:cs typeface="+mn-cs"/>
              </a:rPr>
              <a:t>Schémas directeurs Production et Transport </a:t>
            </a:r>
            <a:endParaRPr kumimoji="0" lang="en-AU" sz="1400" b="1"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18" name="ZoneTexte 17">
            <a:extLst>
              <a:ext uri="{FF2B5EF4-FFF2-40B4-BE49-F238E27FC236}">
                <a16:creationId xmlns:a16="http://schemas.microsoft.com/office/drawing/2014/main" id="{A0735FC8-6264-C319-174E-0783F501E0E1}"/>
              </a:ext>
            </a:extLst>
          </p:cNvPr>
          <p:cNvSpPr txBox="1"/>
          <p:nvPr/>
        </p:nvSpPr>
        <p:spPr>
          <a:xfrm>
            <a:off x="551384" y="5714672"/>
            <a:ext cx="10801200" cy="492443"/>
          </a:xfrm>
          <a:prstGeom prst="rect">
            <a:avLst/>
          </a:prstGeom>
          <a:noFill/>
        </p:spPr>
        <p:txBody>
          <a:bodyPr wrap="square">
            <a:spAutoFit/>
          </a:bodyPr>
          <a:lstStyle/>
          <a:p>
            <a:pPr algn="ctr"/>
            <a:r>
              <a:rPr kumimoji="0" lang="fr-FR" sz="13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Nécessité de mettre à jour ces études pour prendre en compte l’ensemble de ces nouveaux facteurs, dans une perspective de développement de l’accès à </a:t>
            </a:r>
            <a:r>
              <a:rPr lang="fr-FR" sz="1300" dirty="0">
                <a:solidFill>
                  <a:srgbClr val="002060"/>
                </a:solidFill>
                <a:latin typeface="Arial" panose="020B0604020202020204" pitchFamily="34" charset="0"/>
                <a:cs typeface="Arial" panose="020B0604020202020204" pitchFamily="34" charset="0"/>
              </a:rPr>
              <a:t>une </a:t>
            </a:r>
            <a:r>
              <a:rPr kumimoji="0" lang="fr-FR" sz="13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électricité durable en Mauritanie et au Mali, et la montée en puissance des échanges d’électricité entre les pays</a:t>
            </a:r>
            <a:endParaRPr lang="fr-FR" sz="1300" dirty="0">
              <a:solidFill>
                <a:srgbClr val="002060"/>
              </a:solidFill>
            </a:endParaRPr>
          </a:p>
        </p:txBody>
      </p:sp>
      <p:sp>
        <p:nvSpPr>
          <p:cNvPr id="20" name="ZoneTexte 19">
            <a:extLst>
              <a:ext uri="{FF2B5EF4-FFF2-40B4-BE49-F238E27FC236}">
                <a16:creationId xmlns:a16="http://schemas.microsoft.com/office/drawing/2014/main" id="{B26BB5DF-D4B3-95A7-37E9-B453930E6B36}"/>
              </a:ext>
            </a:extLst>
          </p:cNvPr>
          <p:cNvSpPr txBox="1"/>
          <p:nvPr/>
        </p:nvSpPr>
        <p:spPr>
          <a:xfrm>
            <a:off x="551384" y="1484784"/>
            <a:ext cx="8599439" cy="29238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La TAF Energie durable de l’UE est chargée de mettre à jour l’étude économique et financière : </a:t>
            </a:r>
          </a:p>
        </p:txBody>
      </p:sp>
      <p:sp>
        <p:nvSpPr>
          <p:cNvPr id="22" name="Accolade fermante 21">
            <a:extLst>
              <a:ext uri="{FF2B5EF4-FFF2-40B4-BE49-F238E27FC236}">
                <a16:creationId xmlns:a16="http://schemas.microsoft.com/office/drawing/2014/main" id="{D1B6D81E-1D9D-6592-738D-BDAF882A7EF9}"/>
              </a:ext>
            </a:extLst>
          </p:cNvPr>
          <p:cNvSpPr/>
          <p:nvPr/>
        </p:nvSpPr>
        <p:spPr bwMode="auto">
          <a:xfrm>
            <a:off x="10272464" y="2054961"/>
            <a:ext cx="252000" cy="1800000"/>
          </a:xfrm>
          <a:prstGeom prst="rightBrace">
            <a:avLst>
              <a:gd name="adj1" fmla="val 8333"/>
              <a:gd name="adj2" fmla="val 52296"/>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a:ln>
                <a:noFill/>
              </a:ln>
              <a:solidFill>
                <a:srgbClr val="0F5494"/>
              </a:solidFill>
              <a:effectLst/>
              <a:latin typeface="Verdana" pitchFamily="34" charset="0"/>
            </a:endParaRPr>
          </a:p>
        </p:txBody>
      </p:sp>
      <p:sp>
        <p:nvSpPr>
          <p:cNvPr id="24" name="ZoneTexte 23">
            <a:extLst>
              <a:ext uri="{FF2B5EF4-FFF2-40B4-BE49-F238E27FC236}">
                <a16:creationId xmlns:a16="http://schemas.microsoft.com/office/drawing/2014/main" id="{EBAEDF16-F7E0-A212-3A89-67FA2778E39E}"/>
              </a:ext>
            </a:extLst>
          </p:cNvPr>
          <p:cNvSpPr txBox="1"/>
          <p:nvPr/>
        </p:nvSpPr>
        <p:spPr>
          <a:xfrm rot="10800000" flipV="1">
            <a:off x="10632504" y="2198978"/>
            <a:ext cx="1368152" cy="1384995"/>
          </a:xfrm>
          <a:prstGeom prst="rect">
            <a:avLst/>
          </a:prstGeom>
          <a:noFill/>
        </p:spPr>
        <p:txBody>
          <a:bodyPr wrap="square">
            <a:spAutoFit/>
          </a:bodyPr>
          <a:lstStyle/>
          <a:p>
            <a:r>
              <a:rPr lang="fr-FR" sz="1400" dirty="0">
                <a:solidFill>
                  <a:srgbClr val="002060"/>
                </a:solidFill>
                <a:latin typeface="Arial" panose="020B0604020202020204" pitchFamily="34" charset="0"/>
                <a:cs typeface="Arial" panose="020B0604020202020204" pitchFamily="34" charset="0"/>
              </a:rPr>
              <a:t>C</a:t>
            </a:r>
            <a:r>
              <a:rPr kumimoji="0" lang="fr-FR"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es deux projets n’en font plus qu’un, d’intérêt régional plus affirmé </a:t>
            </a:r>
            <a:endParaRPr lang="fr-FR" dirty="0">
              <a:solidFill>
                <a:srgbClr val="002060"/>
              </a:solidFill>
            </a:endParaRPr>
          </a:p>
        </p:txBody>
      </p:sp>
      <p:sp>
        <p:nvSpPr>
          <p:cNvPr id="2" name="ZoneTexte 1">
            <a:extLst>
              <a:ext uri="{FF2B5EF4-FFF2-40B4-BE49-F238E27FC236}">
                <a16:creationId xmlns:a16="http://schemas.microsoft.com/office/drawing/2014/main" id="{EA9641D1-1A81-8A30-649A-667656DD0D05}"/>
              </a:ext>
            </a:extLst>
          </p:cNvPr>
          <p:cNvSpPr txBox="1"/>
          <p:nvPr/>
        </p:nvSpPr>
        <p:spPr>
          <a:xfrm>
            <a:off x="0" y="555547"/>
            <a:ext cx="523190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Mise à jour des études existantes</a:t>
            </a:r>
            <a:endParaRPr kumimoji="0" lang="fr-BF" sz="18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8348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3606FD9C-726A-C9EE-9963-1385AA2A5CBB}"/>
              </a:ext>
            </a:extLst>
          </p:cNvPr>
          <p:cNvSpPr>
            <a:spLocks noGrp="1"/>
          </p:cNvSpPr>
          <p:nvPr>
            <p:ph type="sldNum" sz="quarter" idx="12"/>
          </p:nvPr>
        </p:nvSpPr>
        <p:spPr/>
        <p:txBody>
          <a:bodyPr/>
          <a:lstStyle/>
          <a:p>
            <a:fld id="{8987D498-59B7-476E-AEB3-BAF743058CFC}" type="slidenum">
              <a:rPr lang="fr-FR" sz="1100" smtClean="0"/>
              <a:pPr/>
              <a:t>9</a:t>
            </a:fld>
            <a:endParaRPr lang="fr-FR" sz="1100" dirty="0"/>
          </a:p>
        </p:txBody>
      </p:sp>
      <p:sp>
        <p:nvSpPr>
          <p:cNvPr id="5" name="ZoneTexte 4">
            <a:extLst>
              <a:ext uri="{FF2B5EF4-FFF2-40B4-BE49-F238E27FC236}">
                <a16:creationId xmlns:a16="http://schemas.microsoft.com/office/drawing/2014/main" id="{C844DCAE-DBC2-C408-65FE-FD70ED008DA3}"/>
              </a:ext>
            </a:extLst>
          </p:cNvPr>
          <p:cNvSpPr txBox="1"/>
          <p:nvPr/>
        </p:nvSpPr>
        <p:spPr>
          <a:xfrm>
            <a:off x="24680" y="548680"/>
            <a:ext cx="5351240" cy="369332"/>
          </a:xfrm>
          <a:prstGeom prst="rect">
            <a:avLst/>
          </a:prstGeom>
          <a:noFill/>
        </p:spPr>
        <p:txBody>
          <a:bodyPr wrap="square">
            <a:spAutoFit/>
          </a:bodyPr>
          <a:lstStyle/>
          <a:p>
            <a:pPr algn="ctr"/>
            <a:r>
              <a:rPr lang="fr-FR" b="1" dirty="0">
                <a:solidFill>
                  <a:schemeClr val="bg1"/>
                </a:solidFill>
                <a:latin typeface="Arial" panose="020B0604020202020204" pitchFamily="34" charset="0"/>
                <a:cs typeface="Arial" panose="020B0604020202020204" pitchFamily="34" charset="0"/>
              </a:rPr>
              <a:t>Qui fait quoi?</a:t>
            </a:r>
          </a:p>
        </p:txBody>
      </p:sp>
      <p:grpSp>
        <p:nvGrpSpPr>
          <p:cNvPr id="9" name="Groupe 8">
            <a:extLst>
              <a:ext uri="{FF2B5EF4-FFF2-40B4-BE49-F238E27FC236}">
                <a16:creationId xmlns:a16="http://schemas.microsoft.com/office/drawing/2014/main" id="{54FC1D1C-722B-0ED9-CA0D-E5AC273F4A8F}"/>
              </a:ext>
            </a:extLst>
          </p:cNvPr>
          <p:cNvGrpSpPr>
            <a:grpSpLocks noChangeAspect="1"/>
          </p:cNvGrpSpPr>
          <p:nvPr/>
        </p:nvGrpSpPr>
        <p:grpSpPr>
          <a:xfrm>
            <a:off x="335360" y="1792730"/>
            <a:ext cx="11448000" cy="1808213"/>
            <a:chOff x="1437681" y="2869410"/>
            <a:chExt cx="9469896" cy="1495751"/>
          </a:xfrm>
        </p:grpSpPr>
        <p:sp>
          <p:nvSpPr>
            <p:cNvPr id="2" name="Rectangle 1">
              <a:extLst>
                <a:ext uri="{FF2B5EF4-FFF2-40B4-BE49-F238E27FC236}">
                  <a16:creationId xmlns:a16="http://schemas.microsoft.com/office/drawing/2014/main" id="{EDEF6EF3-D3EB-85D1-4708-636DD4E33E61}"/>
                </a:ext>
              </a:extLst>
            </p:cNvPr>
            <p:cNvSpPr>
              <a:spLocks noChangeArrowheads="1"/>
            </p:cNvSpPr>
            <p:nvPr/>
          </p:nvSpPr>
          <p:spPr bwMode="auto">
            <a:xfrm>
              <a:off x="6259208" y="2869410"/>
              <a:ext cx="2210047" cy="1495694"/>
            </a:xfrm>
            <a:prstGeom prst="rect">
              <a:avLst/>
            </a:prstGeom>
            <a:solidFill>
              <a:srgbClr val="FFFFFF"/>
            </a:solidFill>
            <a:ln w="19050" algn="ctr">
              <a:noFill/>
              <a:miter lim="800000"/>
              <a:headEnd/>
              <a:tailEnd/>
            </a:ln>
            <a:effectLst>
              <a:outerShdw blurRad="50800" dist="25400" dir="2700000" algn="tl" rotWithShape="0">
                <a:srgbClr val="002060">
                  <a:alpha val="40000"/>
                </a:srgbClr>
              </a:outerShdw>
            </a:effectLst>
          </p:spPr>
          <p:txBody>
            <a:bodyPr wrap="square" tIns="91440" bIns="9144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002060"/>
                  </a:solidFill>
                  <a:effectLst/>
                  <a:uLnTx/>
                  <a:uFillTx/>
                  <a:latin typeface="Arial" panose="020B0604020202020204"/>
                </a:rPr>
                <a:t>La </a:t>
              </a:r>
              <a:r>
                <a:rPr kumimoji="0" lang="fr-FR" sz="1300" b="1" i="0" u="none" strike="noStrike" kern="0" cap="none" spc="0" normalizeH="0" baseline="0" noProof="0" dirty="0">
                  <a:ln>
                    <a:noFill/>
                  </a:ln>
                  <a:solidFill>
                    <a:srgbClr val="002060"/>
                  </a:solidFill>
                  <a:effectLst/>
                  <a:uLnTx/>
                  <a:uFillTx/>
                  <a:latin typeface="Arial" panose="020B0604020202020204"/>
                </a:rPr>
                <a:t>BAD</a:t>
              </a:r>
              <a:r>
                <a:rPr kumimoji="0" lang="fr-FR" sz="1200" b="1" i="0" u="none" strike="noStrike" kern="0" cap="none" spc="0" normalizeH="0" baseline="0" noProof="0" dirty="0">
                  <a:ln>
                    <a:noFill/>
                  </a:ln>
                  <a:solidFill>
                    <a:srgbClr val="002060"/>
                  </a:solidFill>
                  <a:effectLst/>
                  <a:uLnTx/>
                  <a:uFillTx/>
                  <a:latin typeface="Arial" panose="020B0604020202020204"/>
                </a:rPr>
                <a:t> assure le lead pour la phase de préparation du projet, en ce sens elle joue un rôle clé dans la mobilisation des Etats et de leurs partenaires et a donné un coup d’accélérateur au projet</a:t>
              </a:r>
            </a:p>
          </p:txBody>
        </p:sp>
        <p:sp>
          <p:nvSpPr>
            <p:cNvPr id="3" name="Rectangle 2">
              <a:extLst>
                <a:ext uri="{FF2B5EF4-FFF2-40B4-BE49-F238E27FC236}">
                  <a16:creationId xmlns:a16="http://schemas.microsoft.com/office/drawing/2014/main" id="{EB30DBFE-0C4C-CE77-836D-94543898CC5D}"/>
                </a:ext>
              </a:extLst>
            </p:cNvPr>
            <p:cNvSpPr>
              <a:spLocks noChangeArrowheads="1"/>
            </p:cNvSpPr>
            <p:nvPr/>
          </p:nvSpPr>
          <p:spPr bwMode="auto">
            <a:xfrm>
              <a:off x="8697530" y="2869410"/>
              <a:ext cx="2210047" cy="1495694"/>
            </a:xfrm>
            <a:prstGeom prst="rect">
              <a:avLst/>
            </a:prstGeom>
            <a:solidFill>
              <a:schemeClr val="accent2">
                <a:lumMod val="20000"/>
                <a:lumOff val="80000"/>
              </a:schemeClr>
            </a:solidFill>
            <a:ln w="19050" algn="ctr">
              <a:noFill/>
              <a:miter lim="800000"/>
              <a:headEnd/>
              <a:tailEnd/>
            </a:ln>
            <a:effectLst>
              <a:outerShdw blurRad="50800" dist="25400" dir="2700000" algn="tl" rotWithShape="0">
                <a:srgbClr val="002060">
                  <a:alpha val="40000"/>
                </a:srgbClr>
              </a:outerShdw>
            </a:effectLst>
          </p:spPr>
          <p:txBody>
            <a:bodyPr wrap="square" tIns="91440" bIns="91440" anchor="ctr">
              <a:normAutofit/>
            </a:bodyPr>
            <a:lstStyle/>
            <a:p>
              <a:pPr marL="0" marR="0" lvl="0" indent="0" algn="ctr" defTabSz="914400" eaLnBrk="1" fontAlgn="auto" latinLnBrk="0" hangingPunct="1">
                <a:lnSpc>
                  <a:spcPct val="100000"/>
                </a:lnSpc>
                <a:spcBef>
                  <a:spcPts val="0"/>
                </a:spcBef>
                <a:spcAft>
                  <a:spcPts val="300"/>
                </a:spcAft>
                <a:buClrTx/>
                <a:buSzTx/>
                <a:buFontTx/>
                <a:buNone/>
                <a:tabLst/>
                <a:defRPr/>
              </a:pPr>
              <a:r>
                <a:rPr kumimoji="0" lang="fr-FR" sz="1200" b="1" i="0" u="none" strike="noStrike" kern="0" cap="none" spc="0" normalizeH="0" baseline="0" noProof="0" dirty="0">
                  <a:ln>
                    <a:noFill/>
                  </a:ln>
                  <a:solidFill>
                    <a:srgbClr val="002060"/>
                  </a:solidFill>
                  <a:effectLst/>
                  <a:uLnTx/>
                  <a:uFillTx/>
                  <a:latin typeface="Arial" panose="020B0604020202020204"/>
                </a:rPr>
                <a:t>Les fonds apportés par la BEI et l’UE concernent une partie des tronçons mauritanien. </a:t>
              </a:r>
            </a:p>
            <a:p>
              <a:pPr marL="0" marR="0" lvl="0" indent="0" algn="ctr" defTabSz="914400" eaLnBrk="1" fontAlgn="auto" latinLnBrk="0" hangingPunct="1">
                <a:lnSpc>
                  <a:spcPct val="100000"/>
                </a:lnSpc>
                <a:spcBef>
                  <a:spcPts val="0"/>
                </a:spcBef>
                <a:spcAft>
                  <a:spcPts val="300"/>
                </a:spcAft>
                <a:buClrTx/>
                <a:buSzTx/>
                <a:buFontTx/>
                <a:buNone/>
                <a:tabLst/>
                <a:defRPr/>
              </a:pPr>
              <a:r>
                <a:rPr kumimoji="0" lang="fr-FR" sz="1200" b="1" i="0" u="none" strike="noStrike" kern="0" cap="none" spc="0" normalizeH="0" baseline="0" noProof="0" dirty="0">
                  <a:ln>
                    <a:noFill/>
                  </a:ln>
                  <a:solidFill>
                    <a:srgbClr val="002060"/>
                  </a:solidFill>
                  <a:effectLst/>
                  <a:uLnTx/>
                  <a:uFillTx/>
                  <a:latin typeface="Arial" panose="020B0604020202020204"/>
                </a:rPr>
                <a:t>Pas encore de discussions engagées avec les autres partenaires sur les modalités de gestion des fonds BEI et UE</a:t>
              </a:r>
            </a:p>
          </p:txBody>
        </p:sp>
        <p:sp>
          <p:nvSpPr>
            <p:cNvPr id="7" name="Rectangle 6">
              <a:extLst>
                <a:ext uri="{FF2B5EF4-FFF2-40B4-BE49-F238E27FC236}">
                  <a16:creationId xmlns:a16="http://schemas.microsoft.com/office/drawing/2014/main" id="{2DC17910-7722-2963-CAD3-7D7784DC9D27}"/>
                </a:ext>
              </a:extLst>
            </p:cNvPr>
            <p:cNvSpPr>
              <a:spLocks noChangeArrowheads="1"/>
            </p:cNvSpPr>
            <p:nvPr/>
          </p:nvSpPr>
          <p:spPr bwMode="auto">
            <a:xfrm>
              <a:off x="1437681" y="2869410"/>
              <a:ext cx="2210047" cy="1495694"/>
            </a:xfrm>
            <a:prstGeom prst="rect">
              <a:avLst/>
            </a:prstGeom>
            <a:solidFill>
              <a:srgbClr val="FFFFFF"/>
            </a:solidFill>
            <a:ln w="19050" algn="ctr">
              <a:noFill/>
              <a:miter lim="800000"/>
              <a:headEnd/>
              <a:tailEnd/>
            </a:ln>
            <a:effectLst>
              <a:outerShdw blurRad="50800" dist="25400" dir="2700000" algn="tl" rotWithShape="0">
                <a:srgbClr val="002060">
                  <a:alpha val="40000"/>
                </a:srgbClr>
              </a:outerShdw>
            </a:effectLst>
          </p:spPr>
          <p:txBody>
            <a:bodyPr wrap="square" tIns="91440" bIns="9144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002060"/>
                  </a:solidFill>
                  <a:effectLst/>
                  <a:uLnTx/>
                  <a:uFillTx/>
                  <a:latin typeface="Arial" panose="020B0604020202020204"/>
                </a:rPr>
                <a:t>Une partie du projet est géré par la </a:t>
              </a:r>
              <a:r>
                <a:rPr kumimoji="0" lang="fr-FR" sz="1200" b="1" i="0" u="none" strike="noStrike" kern="0" cap="none" spc="0" normalizeH="0" baseline="0" noProof="0" dirty="0" err="1">
                  <a:ln>
                    <a:noFill/>
                  </a:ln>
                  <a:solidFill>
                    <a:srgbClr val="002060"/>
                  </a:solidFill>
                  <a:effectLst/>
                  <a:uLnTx/>
                  <a:uFillTx/>
                  <a:latin typeface="Arial" panose="020B0604020202020204"/>
                </a:rPr>
                <a:t>SOGEM</a:t>
              </a:r>
              <a:r>
                <a:rPr kumimoji="0" lang="fr-FR" sz="1200" b="1" i="0" u="none" strike="noStrike" kern="0" cap="none" spc="0" normalizeH="0" baseline="0" noProof="0" dirty="0">
                  <a:ln>
                    <a:noFill/>
                  </a:ln>
                  <a:solidFill>
                    <a:srgbClr val="002060"/>
                  </a:solidFill>
                  <a:effectLst/>
                  <a:uLnTx/>
                  <a:uFillTx/>
                  <a:latin typeface="Arial" panose="020B0604020202020204"/>
                </a:rPr>
                <a:t> pour</a:t>
              </a:r>
              <a:r>
                <a:rPr kumimoji="0" lang="fr-FR" sz="1200" b="1" i="0" u="none" strike="noStrike" kern="0" cap="none" spc="0" normalizeH="0" noProof="0" dirty="0">
                  <a:ln>
                    <a:noFill/>
                  </a:ln>
                  <a:solidFill>
                    <a:srgbClr val="002060"/>
                  </a:solidFill>
                  <a:effectLst/>
                  <a:uLnTx/>
                  <a:uFillTx/>
                  <a:latin typeface="Arial" panose="020B0604020202020204"/>
                </a:rPr>
                <a:t> la </a:t>
              </a:r>
              <a:r>
                <a:rPr kumimoji="0" lang="fr-FR" sz="1200" b="1" i="0" u="none" strike="noStrike" kern="0" cap="none" spc="0" normalizeH="0" baseline="0" noProof="0" dirty="0">
                  <a:ln>
                    <a:noFill/>
                  </a:ln>
                  <a:solidFill>
                    <a:srgbClr val="002060"/>
                  </a:solidFill>
                  <a:effectLst/>
                  <a:uLnTx/>
                  <a:uFillTx/>
                  <a:latin typeface="Arial" panose="020B0604020202020204"/>
                </a:rPr>
                <a:t>partie malienne et jusqu’à Kiffa et </a:t>
              </a:r>
              <a:r>
                <a:rPr kumimoji="0" lang="fr-FR" sz="1200" b="1" i="0" u="none" strike="noStrike" kern="0" cap="none" spc="0" normalizeH="0" baseline="0" noProof="0" dirty="0" err="1">
                  <a:ln>
                    <a:noFill/>
                  </a:ln>
                  <a:solidFill>
                    <a:srgbClr val="002060"/>
                  </a:solidFill>
                  <a:effectLst/>
                  <a:uLnTx/>
                  <a:uFillTx/>
                  <a:latin typeface="Arial" panose="020B0604020202020204"/>
                </a:rPr>
                <a:t>Tintane</a:t>
              </a:r>
              <a:r>
                <a:rPr kumimoji="0" lang="fr-FR" sz="1200" b="1" i="0" u="none" strike="noStrike" kern="0" cap="none" spc="0" normalizeH="0" baseline="0" noProof="0" dirty="0">
                  <a:ln>
                    <a:noFill/>
                  </a:ln>
                  <a:solidFill>
                    <a:srgbClr val="002060"/>
                  </a:solidFill>
                  <a:effectLst/>
                  <a:uLnTx/>
                  <a:uFillTx/>
                  <a:latin typeface="Arial" panose="020B0604020202020204"/>
                </a:rPr>
                <a:t>, ces tronçons seront sa propriété</a:t>
              </a:r>
            </a:p>
          </p:txBody>
        </p:sp>
        <p:sp>
          <p:nvSpPr>
            <p:cNvPr id="8" name="Rectangle 7">
              <a:extLst>
                <a:ext uri="{FF2B5EF4-FFF2-40B4-BE49-F238E27FC236}">
                  <a16:creationId xmlns:a16="http://schemas.microsoft.com/office/drawing/2014/main" id="{B5A7776A-B0D7-3B07-67E8-FB55069EE321}"/>
                </a:ext>
              </a:extLst>
            </p:cNvPr>
            <p:cNvSpPr>
              <a:spLocks noChangeArrowheads="1"/>
            </p:cNvSpPr>
            <p:nvPr/>
          </p:nvSpPr>
          <p:spPr bwMode="auto">
            <a:xfrm>
              <a:off x="3863752" y="2869467"/>
              <a:ext cx="2210047" cy="1495694"/>
            </a:xfrm>
            <a:prstGeom prst="rect">
              <a:avLst/>
            </a:prstGeom>
            <a:solidFill>
              <a:srgbClr val="FFFFFF"/>
            </a:solidFill>
            <a:ln w="19050" algn="ctr">
              <a:noFill/>
              <a:miter lim="800000"/>
              <a:headEnd/>
              <a:tailEnd/>
            </a:ln>
            <a:effectLst>
              <a:outerShdw blurRad="50800" dist="25400" dir="2700000" algn="tl" rotWithShape="0">
                <a:srgbClr val="002060">
                  <a:alpha val="40000"/>
                </a:srgbClr>
              </a:outerShdw>
            </a:effectLst>
          </p:spPr>
          <p:txBody>
            <a:bodyPr wrap="square" tIns="91440" bIns="9144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002060"/>
                  </a:solidFill>
                  <a:effectLst/>
                  <a:uLnTx/>
                  <a:uFillTx/>
                  <a:latin typeface="Arial" panose="020B0604020202020204"/>
                </a:rPr>
                <a:t>Pour les autres tronçons mauritaniens ainsi que la centrale solaire de Kiffa, le projet sera géré par la SOMELEC, tout comme ces infrastructures qui seront sa propriété</a:t>
              </a:r>
            </a:p>
          </p:txBody>
        </p:sp>
      </p:grpSp>
      <p:sp>
        <p:nvSpPr>
          <p:cNvPr id="10" name="ZoneTexte 9">
            <a:extLst>
              <a:ext uri="{FF2B5EF4-FFF2-40B4-BE49-F238E27FC236}">
                <a16:creationId xmlns:a16="http://schemas.microsoft.com/office/drawing/2014/main" id="{2BC1CF86-2A85-BCA8-B549-7786E945413D}"/>
              </a:ext>
            </a:extLst>
          </p:cNvPr>
          <p:cNvSpPr txBox="1"/>
          <p:nvPr/>
        </p:nvSpPr>
        <p:spPr>
          <a:xfrm>
            <a:off x="335360" y="4060810"/>
            <a:ext cx="11448000" cy="1792798"/>
          </a:xfrm>
          <a:prstGeom prst="rect">
            <a:avLst/>
          </a:prstGeom>
          <a:noFill/>
        </p:spPr>
        <p:txBody>
          <a:bodyPr wrap="square">
            <a:spAutoFit/>
          </a:bodyPr>
          <a:lstStyle/>
          <a:p>
            <a:pPr>
              <a:spcAft>
                <a:spcPts val="300"/>
              </a:spcAft>
            </a:pPr>
            <a:r>
              <a:rPr lang="fr-FR" sz="1400" b="1" u="sng" dirty="0">
                <a:solidFill>
                  <a:srgbClr val="002060"/>
                </a:solidFill>
                <a:latin typeface="Arial" panose="020B0604020202020204" pitchFamily="34" charset="0"/>
                <a:cs typeface="Arial" panose="020B0604020202020204" pitchFamily="34" charset="0"/>
              </a:rPr>
              <a:t>Enjeux de la régulation:</a:t>
            </a:r>
          </a:p>
          <a:p>
            <a:pPr>
              <a:spcAft>
                <a:spcPts val="300"/>
              </a:spcAft>
            </a:pPr>
            <a:r>
              <a:rPr lang="fr-FR" sz="1400" dirty="0">
                <a:solidFill>
                  <a:srgbClr val="002060"/>
                </a:solidFill>
                <a:latin typeface="Arial" panose="020B0604020202020204" pitchFamily="34" charset="0"/>
                <a:cs typeface="Arial" panose="020B0604020202020204" pitchFamily="34" charset="0"/>
              </a:rPr>
              <a:t>	</a:t>
            </a:r>
          </a:p>
          <a:p>
            <a:pPr marL="285750" indent="-285750">
              <a:spcAft>
                <a:spcPts val="300"/>
              </a:spcAft>
              <a:buFont typeface="Wingdings" panose="05000000000000000000" pitchFamily="2" charset="2"/>
              <a:buChar char="§"/>
            </a:pPr>
            <a:r>
              <a:rPr lang="fr-FR" sz="1400" dirty="0">
                <a:solidFill>
                  <a:srgbClr val="002060"/>
                </a:solidFill>
                <a:latin typeface="Arial" panose="020B0604020202020204" pitchFamily="34" charset="0"/>
                <a:cs typeface="Arial" panose="020B0604020202020204" pitchFamily="34" charset="0"/>
              </a:rPr>
              <a:t>Deux pays, deux sociétés distinctes (SOMELEC, EDM)</a:t>
            </a:r>
          </a:p>
          <a:p>
            <a:pPr marL="285750" indent="-285750">
              <a:spcAft>
                <a:spcPts val="300"/>
              </a:spcAft>
              <a:buFont typeface="Wingdings" panose="05000000000000000000" pitchFamily="2" charset="2"/>
              <a:buChar char="§"/>
            </a:pPr>
            <a:r>
              <a:rPr lang="fr-FR" sz="1400" dirty="0">
                <a:solidFill>
                  <a:srgbClr val="002060"/>
                </a:solidFill>
                <a:latin typeface="Arial" panose="020B0604020202020204" pitchFamily="34" charset="0"/>
                <a:cs typeface="Arial" panose="020B0604020202020204" pitchFamily="34" charset="0"/>
              </a:rPr>
              <a:t>La </a:t>
            </a:r>
            <a:r>
              <a:rPr lang="fr-FR" sz="1400" dirty="0" err="1">
                <a:solidFill>
                  <a:srgbClr val="002060"/>
                </a:solidFill>
                <a:latin typeface="Arial" panose="020B0604020202020204" pitchFamily="34" charset="0"/>
                <a:cs typeface="Arial" panose="020B0604020202020204" pitchFamily="34" charset="0"/>
              </a:rPr>
              <a:t>SEMAF</a:t>
            </a:r>
            <a:r>
              <a:rPr lang="fr-FR" sz="1400" dirty="0">
                <a:solidFill>
                  <a:srgbClr val="002060"/>
                </a:solidFill>
                <a:latin typeface="Arial" panose="020B0604020202020204" pitchFamily="34" charset="0"/>
                <a:cs typeface="Arial" panose="020B0604020202020204" pitchFamily="34" charset="0"/>
              </a:rPr>
              <a:t> gère (déjà) une partie des lignes en Mauritanie, celles de l’</a:t>
            </a:r>
            <a:r>
              <a:rPr lang="fr-FR" sz="1400" dirty="0" err="1">
                <a:solidFill>
                  <a:srgbClr val="002060"/>
                </a:solidFill>
                <a:latin typeface="Arial" panose="020B0604020202020204" pitchFamily="34" charset="0"/>
                <a:cs typeface="Arial" panose="020B0604020202020204" pitchFamily="34" charset="0"/>
              </a:rPr>
              <a:t>OMVS</a:t>
            </a:r>
            <a:r>
              <a:rPr lang="fr-FR" sz="1400" dirty="0">
                <a:solidFill>
                  <a:srgbClr val="002060"/>
                </a:solidFill>
                <a:latin typeface="Arial" panose="020B0604020202020204" pitchFamily="34" charset="0"/>
                <a:cs typeface="Arial" panose="020B0604020202020204" pitchFamily="34" charset="0"/>
              </a:rPr>
              <a:t>/</a:t>
            </a:r>
            <a:r>
              <a:rPr lang="fr-FR" sz="1400" dirty="0" err="1">
                <a:solidFill>
                  <a:srgbClr val="002060"/>
                </a:solidFill>
                <a:latin typeface="Arial" panose="020B0604020202020204" pitchFamily="34" charset="0"/>
                <a:cs typeface="Arial" panose="020B0604020202020204" pitchFamily="34" charset="0"/>
              </a:rPr>
              <a:t>SOGEM</a:t>
            </a:r>
            <a:r>
              <a:rPr lang="fr-FR" sz="1400" dirty="0">
                <a:solidFill>
                  <a:srgbClr val="002060"/>
                </a:solidFill>
                <a:latin typeface="Arial" panose="020B0604020202020204" pitchFamily="34" charset="0"/>
                <a:cs typeface="Arial" panose="020B0604020202020204" pitchFamily="34" charset="0"/>
              </a:rPr>
              <a:t>, qui participent à la stabilisation du réseau mauritanien (avec une amélioration nette depuis la mise en service de la synchronisation en juillet 2023 de dans le cadre du WAPP)</a:t>
            </a:r>
          </a:p>
          <a:p>
            <a:pPr marL="285750" indent="-285750">
              <a:spcAft>
                <a:spcPts val="300"/>
              </a:spcAft>
              <a:buFont typeface="Wingdings" panose="05000000000000000000" pitchFamily="2" charset="2"/>
              <a:buChar char="§"/>
            </a:pPr>
            <a:r>
              <a:rPr lang="fr-FR" sz="1400" dirty="0">
                <a:solidFill>
                  <a:srgbClr val="002060"/>
                </a:solidFill>
                <a:latin typeface="Arial" panose="020B0604020202020204" pitchFamily="34" charset="0"/>
                <a:cs typeface="Arial" panose="020B0604020202020204" pitchFamily="34" charset="0"/>
              </a:rPr>
              <a:t>Intégration optimale des énergies renouvelables dans les réseaux (éolien, solaire, hydroélectrique, et à l’avenir avec l’hydrogène vert)</a:t>
            </a:r>
          </a:p>
          <a:p>
            <a:pPr marL="285750" indent="-285750">
              <a:spcAft>
                <a:spcPts val="300"/>
              </a:spcAft>
              <a:buFont typeface="Wingdings" panose="05000000000000000000" pitchFamily="2" charset="2"/>
              <a:buChar char="§"/>
            </a:pPr>
            <a:r>
              <a:rPr lang="fr-FR" sz="1400" dirty="0">
                <a:solidFill>
                  <a:srgbClr val="002060"/>
                </a:solidFill>
                <a:latin typeface="Arial" panose="020B0604020202020204" pitchFamily="34" charset="0"/>
                <a:cs typeface="Arial" panose="020B0604020202020204" pitchFamily="34" charset="0"/>
              </a:rPr>
              <a:t>Développement des marchés nationaux et régionaux et promotion des investissements privés</a:t>
            </a:r>
          </a:p>
        </p:txBody>
      </p:sp>
    </p:spTree>
    <p:extLst>
      <p:ext uri="{BB962C8B-B14F-4D97-AF65-F5344CB8AC3E}">
        <p14:creationId xmlns:p14="http://schemas.microsoft.com/office/powerpoint/2010/main" val="2248085166"/>
      </p:ext>
    </p:extLst>
  </p:cSld>
  <p:clrMapOvr>
    <a:masterClrMapping/>
  </p:clrMapOvr>
</p:sld>
</file>

<file path=ppt/theme/theme1.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Présentation UE Trust Fund 9 mai MPN</Template>
  <TotalTime>2213</TotalTime>
  <Words>2094</Words>
  <Application>Microsoft Office PowerPoint</Application>
  <PresentationFormat>Grand écran</PresentationFormat>
  <Paragraphs>176</Paragraphs>
  <Slides>13</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13</vt:i4>
      </vt:variant>
    </vt:vector>
  </HeadingPairs>
  <TitlesOfParts>
    <vt:vector size="20" baseType="lpstr">
      <vt:lpstr>Arial</vt:lpstr>
      <vt:lpstr>Calibri</vt:lpstr>
      <vt:lpstr>Calibri Light</vt:lpstr>
      <vt:lpstr>Helvetica</vt:lpstr>
      <vt:lpstr>Verdana</vt:lpstr>
      <vt:lpstr>Wingdings</vt:lpstr>
      <vt:lpstr>Blank</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PROGRAMME DE PRÉVENTION DE CONFLITS ET DIALOGUE INTERCULTUREL DU 10ème FED</dc:title>
  <dc:creator>Tec Informatique</dc:creator>
  <cp:lastModifiedBy>Teani Anne-Lise</cp:lastModifiedBy>
  <cp:revision>313</cp:revision>
  <cp:lastPrinted>2023-09-13T12:08:12Z</cp:lastPrinted>
  <dcterms:created xsi:type="dcterms:W3CDTF">2015-10-24T07:43:48Z</dcterms:created>
  <dcterms:modified xsi:type="dcterms:W3CDTF">2023-11-16T09:33:55Z</dcterms:modified>
</cp:coreProperties>
</file>