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9" r:id="rId2"/>
    <p:sldMasterId id="2147483671" r:id="rId3"/>
  </p:sldMasterIdLst>
  <p:notesMasterIdLst>
    <p:notesMasterId r:id="rId20"/>
  </p:notesMasterIdLst>
  <p:handoutMasterIdLst>
    <p:handoutMasterId r:id="rId21"/>
  </p:handoutMasterIdLst>
  <p:sldIdLst>
    <p:sldId id="257" r:id="rId4"/>
    <p:sldId id="258" r:id="rId5"/>
    <p:sldId id="261" r:id="rId6"/>
    <p:sldId id="262" r:id="rId7"/>
    <p:sldId id="259" r:id="rId8"/>
    <p:sldId id="394" r:id="rId9"/>
    <p:sldId id="406" r:id="rId10"/>
    <p:sldId id="395" r:id="rId11"/>
    <p:sldId id="399" r:id="rId12"/>
    <p:sldId id="396" r:id="rId13"/>
    <p:sldId id="407" r:id="rId14"/>
    <p:sldId id="412" r:id="rId15"/>
    <p:sldId id="404" r:id="rId16"/>
    <p:sldId id="402" r:id="rId17"/>
    <p:sldId id="403" r:id="rId18"/>
    <p:sldId id="277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66FFCC"/>
    <a:srgbClr val="FF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>
      <p:cViewPr varScale="1">
        <p:scale>
          <a:sx n="27" d="100"/>
          <a:sy n="27" d="100"/>
        </p:scale>
        <p:origin x="473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3187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ffou%20Marc%20Elis&#233;e%20M\Documents\ANARE\ANARE_CI\DEEF\MONSOH\Atelier%20RegulaE\Statistique%20du%20secteur%20de%20l'&#233;lectricit&#233;%20de%201960%20&#224;%202022d&#233;finitif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ffou%20Marc%20Elis&#233;e%20M\Documents\ANARE\ANARE_CI\DEEF\MONSOH\Atelier%20RegulaE\Statistique%20du%20secteur%20de%20l'&#233;lectricit&#233;%20de%201960%20&#224;%202022d&#233;finitif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ffou%20Marc%20Elis&#233;e%20M\Documents\ANARE\ANARE_CI\DEEF\MONSOH\Atelier%20RegulaE\Statistique%20du%20secteur%20de%20l'&#233;lectricit&#233;%20de%201960%20&#224;%202022d&#233;finitif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Evolution</a:t>
            </a:r>
            <a:r>
              <a:rPr lang="en-US" sz="1400" baseline="0" dirty="0">
                <a:latin typeface="Verdana" panose="020B0604030504040204" pitchFamily="34" charset="0"/>
                <a:ea typeface="Verdana" panose="020B0604030504040204" pitchFamily="34" charset="0"/>
              </a:rPr>
              <a:t> de la </a:t>
            </a:r>
            <a:r>
              <a:rPr lang="en-US" sz="1400" baseline="0" dirty="0" err="1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apacité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installée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en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Côte d’Ivoire</a:t>
            </a:r>
            <a:r>
              <a:rPr lang="en-US" sz="1400" baseline="0" dirty="0"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MW)</a:t>
            </a:r>
          </a:p>
        </c:rich>
      </c:tx>
      <c:layout>
        <c:manualLayout>
          <c:xMode val="edge"/>
          <c:yMode val="edge"/>
          <c:x val="0.2591305939125043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5.1196905577984446E-2"/>
          <c:y val="9.6343810134701738E-2"/>
          <c:w val="0.93276952239466504"/>
          <c:h val="0.77343071051333467"/>
        </c:manualLayout>
      </c:layout>
      <c:areaChart>
        <c:grouping val="standard"/>
        <c:varyColors val="0"/>
        <c:ser>
          <c:idx val="0"/>
          <c:order val="0"/>
          <c:tx>
            <c:strRef>
              <c:f>Graph!$A$2</c:f>
              <c:strCache>
                <c:ptCount val="1"/>
                <c:pt idx="0">
                  <c:v>Capacité installée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6.7527654900929727E-4"/>
                  <c:y val="-7.8485687903970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8A1-46F2-8392-EB4A96F0B5A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A1-46F2-8392-EB4A96F0B5A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8A1-46F2-8392-EB4A96F0B5A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8A1-46F2-8392-EB4A96F0B5A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8A1-46F2-8392-EB4A96F0B5A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8A1-46F2-8392-EB4A96F0B5A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8A1-46F2-8392-EB4A96F0B5A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8A1-46F2-8392-EB4A96F0B5A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8A1-46F2-8392-EB4A96F0B5A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8A1-46F2-8392-EB4A96F0B5A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8A1-46F2-8392-EB4A96F0B5A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8A1-46F2-8392-EB4A96F0B5A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8A1-46F2-8392-EB4A96F0B5A4}"/>
                </c:ext>
              </c:extLst>
            </c:dLbl>
            <c:dLbl>
              <c:idx val="13"/>
              <c:layout>
                <c:manualLayout>
                  <c:x val="3.3763827450464945E-4"/>
                  <c:y val="-0.15235457063711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8A1-46F2-8392-EB4A96F0B5A4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8A1-46F2-8392-EB4A96F0B5A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8A1-46F2-8392-EB4A96F0B5A4}"/>
                </c:ext>
              </c:extLst>
            </c:dLbl>
            <c:dLbl>
              <c:idx val="16"/>
              <c:layout>
                <c:manualLayout>
                  <c:x val="-2.0257563365554542E-3"/>
                  <c:y val="-0.17543859649122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8A1-46F2-8392-EB4A96F0B5A4}"/>
                </c:ext>
              </c:extLst>
            </c:dLbl>
            <c:dLbl>
              <c:idx val="17"/>
              <c:layout>
                <c:manualLayout>
                  <c:x val="-6.752765490092989E-4"/>
                  <c:y val="-0.20775623268698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8A1-46F2-8392-EB4A96F0B5A4}"/>
                </c:ext>
              </c:extLst>
            </c:dLbl>
            <c:dLbl>
              <c:idx val="18"/>
              <c:layout>
                <c:manualLayout>
                  <c:x val="-1.6882088164145166E-3"/>
                  <c:y val="-0.249307479224376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8A1-46F2-8392-EB4A96F0B5A4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8A1-46F2-8392-EB4A96F0B5A4}"/>
                </c:ext>
              </c:extLst>
            </c:dLbl>
            <c:dLbl>
              <c:idx val="20"/>
              <c:layout>
                <c:manualLayout>
                  <c:x val="-1.3505530980185978E-3"/>
                  <c:y val="-0.20775623268698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8A1-46F2-8392-EB4A96F0B5A4}"/>
                </c:ext>
              </c:extLst>
            </c:dLbl>
            <c:dLbl>
              <c:idx val="21"/>
              <c:layout>
                <c:manualLayout>
                  <c:x val="7.5854026971908304E-4"/>
                  <c:y val="-0.371426262544635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8A1-46F2-8392-EB4A96F0B5A4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A8A1-46F2-8392-EB4A96F0B5A4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A8A1-46F2-8392-EB4A96F0B5A4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A8A1-46F2-8392-EB4A96F0B5A4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A8A1-46F2-8392-EB4A96F0B5A4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A8A1-46F2-8392-EB4A96F0B5A4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A8A1-46F2-8392-EB4A96F0B5A4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A8A1-46F2-8392-EB4A96F0B5A4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A8A1-46F2-8392-EB4A96F0B5A4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A8A1-46F2-8392-EB4A96F0B5A4}"/>
                </c:ext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A8A1-46F2-8392-EB4A96F0B5A4}"/>
                </c:ext>
              </c:extLst>
            </c:dLbl>
            <c:dLbl>
              <c:idx val="32"/>
              <c:layout>
                <c:manualLayout>
                  <c:x val="-3.0387528625851609E-3"/>
                  <c:y val="-0.5349838967370900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FF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A8A1-46F2-8392-EB4A96F0B5A4}"/>
                </c:ext>
              </c:extLst>
            </c:dLbl>
            <c:dLbl>
              <c:idx val="3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A8A1-46F2-8392-EB4A96F0B5A4}"/>
                </c:ext>
              </c:extLst>
            </c:dLbl>
            <c:dLbl>
              <c:idx val="34"/>
              <c:layout>
                <c:manualLayout>
                  <c:x val="0"/>
                  <c:y val="-0.19852262234533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A8A1-46F2-8392-EB4A96F0B5A4}"/>
                </c:ext>
              </c:extLst>
            </c:dLbl>
            <c:dLbl>
              <c:idx val="3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A8A1-46F2-8392-EB4A96F0B5A4}"/>
                </c:ext>
              </c:extLst>
            </c:dLbl>
            <c:dLbl>
              <c:idx val="36"/>
              <c:layout>
                <c:manualLayout>
                  <c:x val="-1.1662274674464554E-2"/>
                  <c:y val="-0.267774699907663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A8A1-46F2-8392-EB4A96F0B5A4}"/>
                </c:ext>
              </c:extLst>
            </c:dLbl>
            <c:dLbl>
              <c:idx val="37"/>
              <c:layout>
                <c:manualLayout>
                  <c:x val="1.6881913725232472E-3"/>
                  <c:y val="-0.21237303785780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A8A1-46F2-8392-EB4A96F0B5A4}"/>
                </c:ext>
              </c:extLst>
            </c:dLbl>
            <c:dLbl>
              <c:idx val="3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A8A1-46F2-8392-EB4A96F0B5A4}"/>
                </c:ext>
              </c:extLst>
            </c:dLbl>
            <c:dLbl>
              <c:idx val="3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A8A1-46F2-8392-EB4A96F0B5A4}"/>
                </c:ext>
              </c:extLst>
            </c:dLbl>
            <c:dLbl>
              <c:idx val="4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A8A1-46F2-8392-EB4A96F0B5A4}"/>
                </c:ext>
              </c:extLst>
            </c:dLbl>
            <c:dLbl>
              <c:idx val="4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A8A1-46F2-8392-EB4A96F0B5A4}"/>
                </c:ext>
              </c:extLst>
            </c:dLbl>
            <c:dLbl>
              <c:idx val="4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A8A1-46F2-8392-EB4A96F0B5A4}"/>
                </c:ext>
              </c:extLst>
            </c:dLbl>
            <c:dLbl>
              <c:idx val="4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A8A1-46F2-8392-EB4A96F0B5A4}"/>
                </c:ext>
              </c:extLst>
            </c:dLbl>
            <c:dLbl>
              <c:idx val="4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A8A1-46F2-8392-EB4A96F0B5A4}"/>
                </c:ext>
              </c:extLst>
            </c:dLbl>
            <c:dLbl>
              <c:idx val="4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A8A1-46F2-8392-EB4A96F0B5A4}"/>
                </c:ext>
              </c:extLst>
            </c:dLbl>
            <c:dLbl>
              <c:idx val="46"/>
              <c:layout>
                <c:manualLayout>
                  <c:x val="-5.7398506665790406E-3"/>
                  <c:y val="-0.249307479224376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A8A1-46F2-8392-EB4A96F0B5A4}"/>
                </c:ext>
              </c:extLst>
            </c:dLbl>
            <c:dLbl>
              <c:idx val="47"/>
              <c:layout>
                <c:manualLayout>
                  <c:x val="-1.0129148235139482E-3"/>
                  <c:y val="-0.290858725761772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A8A1-46F2-8392-EB4A96F0B5A4}"/>
                </c:ext>
              </c:extLst>
            </c:dLbl>
            <c:dLbl>
              <c:idx val="4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A8A1-46F2-8392-EB4A96F0B5A4}"/>
                </c:ext>
              </c:extLst>
            </c:dLbl>
            <c:dLbl>
              <c:idx val="49"/>
              <c:layout>
                <c:manualLayout>
                  <c:x val="-1.5502085789751064E-2"/>
                  <c:y val="-0.352618526917618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A8A1-46F2-8392-EB4A96F0B5A4}"/>
                </c:ext>
              </c:extLst>
            </c:dLbl>
            <c:dLbl>
              <c:idx val="50"/>
              <c:layout>
                <c:manualLayout>
                  <c:x val="-6.752765490092989E-4"/>
                  <c:y val="-0.230840258541089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A8A1-46F2-8392-EB4A96F0B5A4}"/>
                </c:ext>
              </c:extLst>
            </c:dLbl>
            <c:dLbl>
              <c:idx val="51"/>
              <c:layout>
                <c:manualLayout>
                  <c:x val="-1.0129148235140473E-3"/>
                  <c:y val="-0.258541089566020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A8A1-46F2-8392-EB4A96F0B5A4}"/>
                </c:ext>
              </c:extLst>
            </c:dLbl>
            <c:dLbl>
              <c:idx val="52"/>
              <c:layout>
                <c:manualLayout>
                  <c:x val="-1.0488081969387018E-2"/>
                  <c:y val="-0.30470908904186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A8A1-46F2-8392-EB4A96F0B5A4}"/>
                </c:ext>
              </c:extLst>
            </c:dLbl>
            <c:dLbl>
              <c:idx val="53"/>
              <c:layout>
                <c:manualLayout>
                  <c:x val="-7.9092914407360802E-3"/>
                  <c:y val="-0.343536050937827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A8A1-46F2-8392-EB4A96F0B5A4}"/>
                </c:ext>
              </c:extLst>
            </c:dLbl>
            <c:dLbl>
              <c:idx val="54"/>
              <c:layout>
                <c:manualLayout>
                  <c:x val="-2.0258296470280946E-3"/>
                  <c:y val="-0.355493998153277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6-A8A1-46F2-8392-EB4A96F0B5A4}"/>
                </c:ext>
              </c:extLst>
            </c:dLbl>
            <c:dLbl>
              <c:idx val="5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7-A8A1-46F2-8392-EB4A96F0B5A4}"/>
                </c:ext>
              </c:extLst>
            </c:dLbl>
            <c:dLbl>
              <c:idx val="5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A8A1-46F2-8392-EB4A96F0B5A4}"/>
                </c:ext>
              </c:extLst>
            </c:dLbl>
            <c:dLbl>
              <c:idx val="5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9-A8A1-46F2-8392-EB4A96F0B5A4}"/>
                </c:ext>
              </c:extLst>
            </c:dLbl>
            <c:dLbl>
              <c:idx val="58"/>
              <c:layout>
                <c:manualLayout>
                  <c:x val="-2.4227450393482557E-2"/>
                  <c:y val="-0.353110126788994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A-A8A1-46F2-8392-EB4A96F0B5A4}"/>
                </c:ext>
              </c:extLst>
            </c:dLbl>
            <c:dLbl>
              <c:idx val="59"/>
              <c:layout>
                <c:manualLayout>
                  <c:x val="-4.7269358430650924E-3"/>
                  <c:y val="-0.401662049861495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A8A1-46F2-8392-EB4A96F0B5A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Graph!$E$1:$BL$1</c:f>
              <c:numCache>
                <c:formatCode>General</c:formatCode>
                <c:ptCount val="60"/>
                <c:pt idx="0">
                  <c:v>1963</c:v>
                </c:pt>
                <c:pt idx="1">
                  <c:v>1964</c:v>
                </c:pt>
                <c:pt idx="2">
                  <c:v>1965</c:v>
                </c:pt>
                <c:pt idx="3">
                  <c:v>1966</c:v>
                </c:pt>
                <c:pt idx="4">
                  <c:v>1967</c:v>
                </c:pt>
                <c:pt idx="5">
                  <c:v>1968</c:v>
                </c:pt>
                <c:pt idx="6">
                  <c:v>1969</c:v>
                </c:pt>
                <c:pt idx="7">
                  <c:v>1970</c:v>
                </c:pt>
                <c:pt idx="8">
                  <c:v>1971</c:v>
                </c:pt>
                <c:pt idx="9">
                  <c:v>1972</c:v>
                </c:pt>
                <c:pt idx="10">
                  <c:v>1973</c:v>
                </c:pt>
                <c:pt idx="11">
                  <c:v>1974</c:v>
                </c:pt>
                <c:pt idx="12">
                  <c:v>1975</c:v>
                </c:pt>
                <c:pt idx="13">
                  <c:v>1976</c:v>
                </c:pt>
                <c:pt idx="14">
                  <c:v>1977</c:v>
                </c:pt>
                <c:pt idx="15">
                  <c:v>1978</c:v>
                </c:pt>
                <c:pt idx="16">
                  <c:v>1979</c:v>
                </c:pt>
                <c:pt idx="17">
                  <c:v>1980</c:v>
                </c:pt>
                <c:pt idx="18">
                  <c:v>1981</c:v>
                </c:pt>
                <c:pt idx="19">
                  <c:v>1982</c:v>
                </c:pt>
                <c:pt idx="20">
                  <c:v>1983</c:v>
                </c:pt>
                <c:pt idx="21">
                  <c:v>1984</c:v>
                </c:pt>
                <c:pt idx="22">
                  <c:v>1985</c:v>
                </c:pt>
                <c:pt idx="23">
                  <c:v>1986</c:v>
                </c:pt>
                <c:pt idx="24">
                  <c:v>1987</c:v>
                </c:pt>
                <c:pt idx="25">
                  <c:v>1988</c:v>
                </c:pt>
                <c:pt idx="26">
                  <c:v>1989</c:v>
                </c:pt>
                <c:pt idx="27">
                  <c:v>1990</c:v>
                </c:pt>
                <c:pt idx="28">
                  <c:v>1991</c:v>
                </c:pt>
                <c:pt idx="29">
                  <c:v>1992</c:v>
                </c:pt>
                <c:pt idx="30">
                  <c:v>1993</c:v>
                </c:pt>
                <c:pt idx="31">
                  <c:v>1994</c:v>
                </c:pt>
                <c:pt idx="32">
                  <c:v>1995</c:v>
                </c:pt>
                <c:pt idx="33">
                  <c:v>1996</c:v>
                </c:pt>
                <c:pt idx="34">
                  <c:v>1997</c:v>
                </c:pt>
                <c:pt idx="35">
                  <c:v>1998</c:v>
                </c:pt>
                <c:pt idx="36">
                  <c:v>1999</c:v>
                </c:pt>
                <c:pt idx="37">
                  <c:v>2000</c:v>
                </c:pt>
                <c:pt idx="38">
                  <c:v>2001</c:v>
                </c:pt>
                <c:pt idx="39">
                  <c:v>2002</c:v>
                </c:pt>
                <c:pt idx="40">
                  <c:v>2003</c:v>
                </c:pt>
                <c:pt idx="41">
                  <c:v>2004</c:v>
                </c:pt>
                <c:pt idx="42">
                  <c:v>2005</c:v>
                </c:pt>
                <c:pt idx="43">
                  <c:v>2006</c:v>
                </c:pt>
                <c:pt idx="44">
                  <c:v>2007</c:v>
                </c:pt>
                <c:pt idx="45">
                  <c:v>2008</c:v>
                </c:pt>
                <c:pt idx="46">
                  <c:v>2009</c:v>
                </c:pt>
                <c:pt idx="47">
                  <c:v>2010</c:v>
                </c:pt>
                <c:pt idx="48">
                  <c:v>2011</c:v>
                </c:pt>
                <c:pt idx="49">
                  <c:v>2012</c:v>
                </c:pt>
                <c:pt idx="50">
                  <c:v>2013</c:v>
                </c:pt>
                <c:pt idx="51">
                  <c:v>2014</c:v>
                </c:pt>
                <c:pt idx="52">
                  <c:v>2015</c:v>
                </c:pt>
                <c:pt idx="53">
                  <c:v>2016</c:v>
                </c:pt>
                <c:pt idx="54">
                  <c:v>2017</c:v>
                </c:pt>
                <c:pt idx="55">
                  <c:v>2018</c:v>
                </c:pt>
                <c:pt idx="56">
                  <c:v>2019</c:v>
                </c:pt>
                <c:pt idx="57">
                  <c:v>2020</c:v>
                </c:pt>
                <c:pt idx="58">
                  <c:v>2021</c:v>
                </c:pt>
                <c:pt idx="59">
                  <c:v>2022</c:v>
                </c:pt>
              </c:numCache>
            </c:numRef>
          </c:cat>
          <c:val>
            <c:numRef>
              <c:f>Graph!$E$2:$BL$2</c:f>
              <c:numCache>
                <c:formatCode>#,##0</c:formatCode>
                <c:ptCount val="60"/>
                <c:pt idx="0">
                  <c:v>39</c:v>
                </c:pt>
                <c:pt idx="1">
                  <c:v>39</c:v>
                </c:pt>
                <c:pt idx="2">
                  <c:v>69</c:v>
                </c:pt>
                <c:pt idx="3">
                  <c:v>69</c:v>
                </c:pt>
                <c:pt idx="4">
                  <c:v>69</c:v>
                </c:pt>
                <c:pt idx="5">
                  <c:v>101</c:v>
                </c:pt>
                <c:pt idx="6">
                  <c:v>133</c:v>
                </c:pt>
                <c:pt idx="7">
                  <c:v>133</c:v>
                </c:pt>
                <c:pt idx="8">
                  <c:v>133</c:v>
                </c:pt>
                <c:pt idx="9">
                  <c:v>319</c:v>
                </c:pt>
                <c:pt idx="10">
                  <c:v>319</c:v>
                </c:pt>
                <c:pt idx="11">
                  <c:v>319</c:v>
                </c:pt>
                <c:pt idx="12">
                  <c:v>319</c:v>
                </c:pt>
                <c:pt idx="13">
                  <c:v>469</c:v>
                </c:pt>
                <c:pt idx="14">
                  <c:v>469</c:v>
                </c:pt>
                <c:pt idx="15">
                  <c:v>469</c:v>
                </c:pt>
                <c:pt idx="16">
                  <c:v>667</c:v>
                </c:pt>
                <c:pt idx="17">
                  <c:v>825.5</c:v>
                </c:pt>
                <c:pt idx="18">
                  <c:v>832</c:v>
                </c:pt>
                <c:pt idx="19">
                  <c:v>831.8</c:v>
                </c:pt>
                <c:pt idx="20">
                  <c:v>837</c:v>
                </c:pt>
                <c:pt idx="21">
                  <c:v>937</c:v>
                </c:pt>
                <c:pt idx="22">
                  <c:v>931.9</c:v>
                </c:pt>
                <c:pt idx="23">
                  <c:v>931.9</c:v>
                </c:pt>
                <c:pt idx="24">
                  <c:v>937</c:v>
                </c:pt>
                <c:pt idx="25">
                  <c:v>937</c:v>
                </c:pt>
                <c:pt idx="26">
                  <c:v>933</c:v>
                </c:pt>
                <c:pt idx="27">
                  <c:v>933</c:v>
                </c:pt>
                <c:pt idx="28">
                  <c:v>933</c:v>
                </c:pt>
                <c:pt idx="29">
                  <c:v>933</c:v>
                </c:pt>
                <c:pt idx="30">
                  <c:v>933</c:v>
                </c:pt>
                <c:pt idx="31">
                  <c:v>918</c:v>
                </c:pt>
                <c:pt idx="32">
                  <c:v>1017</c:v>
                </c:pt>
                <c:pt idx="33">
                  <c:v>1017</c:v>
                </c:pt>
                <c:pt idx="34">
                  <c:v>1128</c:v>
                </c:pt>
                <c:pt idx="35">
                  <c:v>1128</c:v>
                </c:pt>
                <c:pt idx="36">
                  <c:v>1276</c:v>
                </c:pt>
                <c:pt idx="37">
                  <c:v>1210</c:v>
                </c:pt>
                <c:pt idx="38">
                  <c:v>1210</c:v>
                </c:pt>
                <c:pt idx="39">
                  <c:v>1210</c:v>
                </c:pt>
                <c:pt idx="40">
                  <c:v>1210</c:v>
                </c:pt>
                <c:pt idx="41">
                  <c:v>1210</c:v>
                </c:pt>
                <c:pt idx="42">
                  <c:v>1210</c:v>
                </c:pt>
                <c:pt idx="43">
                  <c:v>1210</c:v>
                </c:pt>
                <c:pt idx="44">
                  <c:v>1210</c:v>
                </c:pt>
                <c:pt idx="45">
                  <c:v>1210</c:v>
                </c:pt>
                <c:pt idx="46">
                  <c:v>1321</c:v>
                </c:pt>
                <c:pt idx="47">
                  <c:v>1391</c:v>
                </c:pt>
                <c:pt idx="48">
                  <c:v>1391</c:v>
                </c:pt>
                <c:pt idx="49">
                  <c:v>1421</c:v>
                </c:pt>
                <c:pt idx="50">
                  <c:v>1521</c:v>
                </c:pt>
                <c:pt idx="51">
                  <c:v>1632</c:v>
                </c:pt>
                <c:pt idx="52">
                  <c:v>1772</c:v>
                </c:pt>
                <c:pt idx="53">
                  <c:v>1883</c:v>
                </c:pt>
                <c:pt idx="54">
                  <c:v>2199</c:v>
                </c:pt>
                <c:pt idx="55">
                  <c:v>2199</c:v>
                </c:pt>
                <c:pt idx="56">
                  <c:v>2199</c:v>
                </c:pt>
                <c:pt idx="57">
                  <c:v>2199</c:v>
                </c:pt>
                <c:pt idx="58" formatCode="General">
                  <c:v>2229</c:v>
                </c:pt>
                <c:pt idx="59">
                  <c:v>2548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A8A1-46F2-8392-EB4A96F0B5A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229105535"/>
        <c:axId val="1467602591"/>
      </c:areaChart>
      <c:catAx>
        <c:axId val="122910553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67602591"/>
        <c:crosses val="autoZero"/>
        <c:auto val="1"/>
        <c:lblAlgn val="ctr"/>
        <c:lblOffset val="100"/>
        <c:noMultiLvlLbl val="0"/>
      </c:catAx>
      <c:valAx>
        <c:axId val="1467602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2910553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621049273856963E-2"/>
          <c:y val="2.9509013032885219E-2"/>
          <c:w val="0.95288750119674381"/>
          <c:h val="0.86428749841384334"/>
        </c:manualLayout>
      </c:layout>
      <c:areaChart>
        <c:grouping val="stacked"/>
        <c:varyColors val="0"/>
        <c:ser>
          <c:idx val="1"/>
          <c:order val="0"/>
          <c:tx>
            <c:strRef>
              <c:f>Graph!$A$4</c:f>
              <c:strCache>
                <c:ptCount val="1"/>
                <c:pt idx="0">
                  <c:v>Togo-Bénin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cat>
            <c:numRef>
              <c:f>Graph!$Z$1:$BL$1</c:f>
              <c:numCache>
                <c:formatCode>General</c:formatCode>
                <c:ptCount val="39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  <c:pt idx="37">
                  <c:v>2021</c:v>
                </c:pt>
                <c:pt idx="38">
                  <c:v>2022</c:v>
                </c:pt>
              </c:numCache>
            </c:numRef>
          </c:cat>
          <c:val>
            <c:numRef>
              <c:f>Graph!$Z$4:$BL$4</c:f>
              <c:numCache>
                <c:formatCode>General</c:formatCode>
                <c:ptCount val="3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171.91924</c:v>
                </c:pt>
                <c:pt idx="12">
                  <c:v>201.33435</c:v>
                </c:pt>
                <c:pt idx="13">
                  <c:v>262.44483000000002</c:v>
                </c:pt>
                <c:pt idx="14">
                  <c:v>0</c:v>
                </c:pt>
                <c:pt idx="15">
                  <c:v>201.65648999999999</c:v>
                </c:pt>
                <c:pt idx="16">
                  <c:v>299.82501999999999</c:v>
                </c:pt>
                <c:pt idx="17">
                  <c:v>577.23978999999997</c:v>
                </c:pt>
                <c:pt idx="18">
                  <c:v>232.88204999999999</c:v>
                </c:pt>
                <c:pt idx="19">
                  <c:v>269.7724</c:v>
                </c:pt>
                <c:pt idx="20">
                  <c:v>388.86103000000003</c:v>
                </c:pt>
                <c:pt idx="21">
                  <c:v>414.63126</c:v>
                </c:pt>
                <c:pt idx="22">
                  <c:v>272.38346000000001</c:v>
                </c:pt>
                <c:pt idx="23">
                  <c:v>223.85288</c:v>
                </c:pt>
                <c:pt idx="24">
                  <c:v>182.66699</c:v>
                </c:pt>
                <c:pt idx="25">
                  <c:v>154.87473</c:v>
                </c:pt>
                <c:pt idx="26">
                  <c:v>36</c:v>
                </c:pt>
                <c:pt idx="27">
                  <c:v>87</c:v>
                </c:pt>
                <c:pt idx="28">
                  <c:v>51</c:v>
                </c:pt>
                <c:pt idx="29">
                  <c:v>99</c:v>
                </c:pt>
                <c:pt idx="30">
                  <c:v>119</c:v>
                </c:pt>
                <c:pt idx="31">
                  <c:v>13</c:v>
                </c:pt>
                <c:pt idx="32">
                  <c:v>222.1</c:v>
                </c:pt>
                <c:pt idx="33">
                  <c:v>73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DE-4856-BB5A-8771F9C1277C}"/>
            </c:ext>
          </c:extLst>
        </c:ser>
        <c:ser>
          <c:idx val="3"/>
          <c:order val="1"/>
          <c:tx>
            <c:strRef>
              <c:f>Graph!$A$6</c:f>
              <c:strCache>
                <c:ptCount val="1"/>
                <c:pt idx="0">
                  <c:v>Burkina Faso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numRef>
              <c:f>Graph!$Z$1:$BL$1</c:f>
              <c:numCache>
                <c:formatCode>General</c:formatCode>
                <c:ptCount val="39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  <c:pt idx="37">
                  <c:v>2021</c:v>
                </c:pt>
                <c:pt idx="38">
                  <c:v>2022</c:v>
                </c:pt>
              </c:numCache>
            </c:numRef>
          </c:cat>
          <c:val>
            <c:numRef>
              <c:f>Graph!$Z$6:$BL$6</c:f>
              <c:numCache>
                <c:formatCode>General</c:formatCode>
                <c:ptCount val="3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66.665000000000006</c:v>
                </c:pt>
                <c:pt idx="18">
                  <c:v>110.52</c:v>
                </c:pt>
                <c:pt idx="19">
                  <c:v>67.12</c:v>
                </c:pt>
                <c:pt idx="20">
                  <c:v>93.182000000000002</c:v>
                </c:pt>
                <c:pt idx="21">
                  <c:v>121.947</c:v>
                </c:pt>
                <c:pt idx="22">
                  <c:v>135.642</c:v>
                </c:pt>
                <c:pt idx="23">
                  <c:v>119.611</c:v>
                </c:pt>
                <c:pt idx="24">
                  <c:v>130.87</c:v>
                </c:pt>
                <c:pt idx="25">
                  <c:v>129.816</c:v>
                </c:pt>
                <c:pt idx="26">
                  <c:v>339.5</c:v>
                </c:pt>
                <c:pt idx="27">
                  <c:v>449.5</c:v>
                </c:pt>
                <c:pt idx="28">
                  <c:v>469.4</c:v>
                </c:pt>
                <c:pt idx="29">
                  <c:v>481.8</c:v>
                </c:pt>
                <c:pt idx="30">
                  <c:v>434</c:v>
                </c:pt>
                <c:pt idx="31">
                  <c:v>382.3</c:v>
                </c:pt>
                <c:pt idx="32">
                  <c:v>570.79999999999995</c:v>
                </c:pt>
                <c:pt idx="33">
                  <c:v>583.20000000000005</c:v>
                </c:pt>
                <c:pt idx="34">
                  <c:v>561.05499999999995</c:v>
                </c:pt>
                <c:pt idx="35">
                  <c:v>506</c:v>
                </c:pt>
                <c:pt idx="36">
                  <c:v>488.9</c:v>
                </c:pt>
                <c:pt idx="37">
                  <c:v>411.8</c:v>
                </c:pt>
                <c:pt idx="38">
                  <c:v>279.8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DE-4856-BB5A-8771F9C1277C}"/>
            </c:ext>
          </c:extLst>
        </c:ser>
        <c:ser>
          <c:idx val="4"/>
          <c:order val="2"/>
          <c:tx>
            <c:strRef>
              <c:f>Graph!$A$7</c:f>
              <c:strCache>
                <c:ptCount val="1"/>
                <c:pt idx="0">
                  <c:v>Liberia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cat>
            <c:numRef>
              <c:f>Graph!$Z$1:$BL$1</c:f>
              <c:numCache>
                <c:formatCode>General</c:formatCode>
                <c:ptCount val="39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  <c:pt idx="37">
                  <c:v>2021</c:v>
                </c:pt>
                <c:pt idx="38">
                  <c:v>2022</c:v>
                </c:pt>
              </c:numCache>
            </c:numRef>
          </c:cat>
          <c:val>
            <c:numRef>
              <c:f>Graph!$Z$7:$BL$7</c:f>
              <c:numCache>
                <c:formatCode>General</c:formatCode>
                <c:ptCount val="3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2.9000000000000001E-2</c:v>
                </c:pt>
                <c:pt idx="30">
                  <c:v>1.8340000000000001</c:v>
                </c:pt>
                <c:pt idx="31">
                  <c:v>2.101</c:v>
                </c:pt>
                <c:pt idx="32">
                  <c:v>6.5</c:v>
                </c:pt>
                <c:pt idx="33">
                  <c:v>8.5</c:v>
                </c:pt>
                <c:pt idx="34">
                  <c:v>10.199999999999999</c:v>
                </c:pt>
                <c:pt idx="35">
                  <c:v>13.3</c:v>
                </c:pt>
                <c:pt idx="36">
                  <c:v>18</c:v>
                </c:pt>
                <c:pt idx="37">
                  <c:v>20.7</c:v>
                </c:pt>
                <c:pt idx="38">
                  <c:v>25.7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DE-4856-BB5A-8771F9C1277C}"/>
            </c:ext>
          </c:extLst>
        </c:ser>
        <c:ser>
          <c:idx val="0"/>
          <c:order val="3"/>
          <c:tx>
            <c:strRef>
              <c:f>Graph!$A$3</c:f>
              <c:strCache>
                <c:ptCount val="1"/>
                <c:pt idx="0">
                  <c:v>Ghana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cat>
            <c:numRef>
              <c:f>Graph!$Z$1:$BL$1</c:f>
              <c:numCache>
                <c:formatCode>General</c:formatCode>
                <c:ptCount val="39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  <c:pt idx="37">
                  <c:v>2021</c:v>
                </c:pt>
                <c:pt idx="38">
                  <c:v>2022</c:v>
                </c:pt>
              </c:numCache>
            </c:numRef>
          </c:cat>
          <c:val>
            <c:numRef>
              <c:f>Graph!$Z$3:$BL$3</c:f>
              <c:numCache>
                <c:formatCode>General</c:formatCode>
                <c:ptCount val="39"/>
                <c:pt idx="0">
                  <c:v>-310.78750000000002</c:v>
                </c:pt>
                <c:pt idx="1">
                  <c:v>-236.881</c:v>
                </c:pt>
                <c:pt idx="2">
                  <c:v>-226.48724999999999</c:v>
                </c:pt>
                <c:pt idx="3">
                  <c:v>-97.839500000000001</c:v>
                </c:pt>
                <c:pt idx="4">
                  <c:v>0.1575</c:v>
                </c:pt>
                <c:pt idx="5">
                  <c:v>-171.84774999999999</c:v>
                </c:pt>
                <c:pt idx="6">
                  <c:v>-308.71424999999999</c:v>
                </c:pt>
                <c:pt idx="7">
                  <c:v>-453.03089999999997</c:v>
                </c:pt>
                <c:pt idx="8">
                  <c:v>-409.27575000000002</c:v>
                </c:pt>
                <c:pt idx="9">
                  <c:v>-59.516500000000001</c:v>
                </c:pt>
                <c:pt idx="10">
                  <c:v>14.931749999999999</c:v>
                </c:pt>
                <c:pt idx="11">
                  <c:v>157.09523000000002</c:v>
                </c:pt>
                <c:pt idx="12">
                  <c:v>234.61379000000002</c:v>
                </c:pt>
                <c:pt idx="13">
                  <c:v>688.28334999999993</c:v>
                </c:pt>
                <c:pt idx="14">
                  <c:v>592.77935000000002</c:v>
                </c:pt>
                <c:pt idx="15">
                  <c:v>1087.5444</c:v>
                </c:pt>
                <c:pt idx="16">
                  <c:v>937.23133000000007</c:v>
                </c:pt>
                <c:pt idx="17">
                  <c:v>510.69840000000011</c:v>
                </c:pt>
                <c:pt idx="18">
                  <c:v>1219.3358500000002</c:v>
                </c:pt>
                <c:pt idx="19">
                  <c:v>988.06209999999987</c:v>
                </c:pt>
                <c:pt idx="20">
                  <c:v>925.39523000000008</c:v>
                </c:pt>
                <c:pt idx="21">
                  <c:v>858.91998000000001</c:v>
                </c:pt>
                <c:pt idx="22">
                  <c:v>656.44268999999997</c:v>
                </c:pt>
                <c:pt idx="23">
                  <c:v>426.70616999999993</c:v>
                </c:pt>
                <c:pt idx="24">
                  <c:v>282.66962000000001</c:v>
                </c:pt>
                <c:pt idx="25">
                  <c:v>195.69305000000003</c:v>
                </c:pt>
                <c:pt idx="26">
                  <c:v>106.4</c:v>
                </c:pt>
                <c:pt idx="27">
                  <c:v>76.099999999999994</c:v>
                </c:pt>
                <c:pt idx="28">
                  <c:v>127.5</c:v>
                </c:pt>
                <c:pt idx="29">
                  <c:v>28</c:v>
                </c:pt>
                <c:pt idx="30">
                  <c:v>52</c:v>
                </c:pt>
                <c:pt idx="31">
                  <c:v>227.1</c:v>
                </c:pt>
                <c:pt idx="32">
                  <c:v>574.5</c:v>
                </c:pt>
                <c:pt idx="33">
                  <c:v>242.2</c:v>
                </c:pt>
                <c:pt idx="34">
                  <c:v>140.80000000000001</c:v>
                </c:pt>
                <c:pt idx="35">
                  <c:v>127.2</c:v>
                </c:pt>
                <c:pt idx="36">
                  <c:v>58.2</c:v>
                </c:pt>
                <c:pt idx="37">
                  <c:v>43.3</c:v>
                </c:pt>
                <c:pt idx="38">
                  <c:v>35.700000000000003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DE-4856-BB5A-8771F9C1277C}"/>
            </c:ext>
          </c:extLst>
        </c:ser>
        <c:ser>
          <c:idx val="2"/>
          <c:order val="4"/>
          <c:tx>
            <c:strRef>
              <c:f>Graph!$A$5</c:f>
              <c:strCache>
                <c:ptCount val="1"/>
                <c:pt idx="0">
                  <c:v>Mali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Graph!$Z$1:$BL$1</c:f>
              <c:numCache>
                <c:formatCode>General</c:formatCode>
                <c:ptCount val="39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  <c:pt idx="37">
                  <c:v>2021</c:v>
                </c:pt>
                <c:pt idx="38">
                  <c:v>2022</c:v>
                </c:pt>
              </c:numCache>
            </c:numRef>
          </c:cat>
          <c:val>
            <c:numRef>
              <c:f>Graph!$Z$5:$BL$5</c:f>
              <c:numCache>
                <c:formatCode>General</c:formatCode>
                <c:ptCount val="3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0.10758</c:v>
                </c:pt>
                <c:pt idx="13">
                  <c:v>0.66085000000000005</c:v>
                </c:pt>
                <c:pt idx="14">
                  <c:v>0.99595</c:v>
                </c:pt>
                <c:pt idx="15">
                  <c:v>1.26084</c:v>
                </c:pt>
                <c:pt idx="16">
                  <c:v>1.4406099999999999</c:v>
                </c:pt>
                <c:pt idx="17">
                  <c:v>1.6312899999999999</c:v>
                </c:pt>
                <c:pt idx="18">
                  <c:v>1.7940799999999999</c:v>
                </c:pt>
                <c:pt idx="19">
                  <c:v>-1.9568399999999999</c:v>
                </c:pt>
                <c:pt idx="20">
                  <c:v>1.5565</c:v>
                </c:pt>
                <c:pt idx="21">
                  <c:v>1.8966400000000001</c:v>
                </c:pt>
                <c:pt idx="22">
                  <c:v>1.99325</c:v>
                </c:pt>
                <c:pt idx="23">
                  <c:v>2.3180000000000001</c:v>
                </c:pt>
                <c:pt idx="24">
                  <c:v>2.7480000000000002</c:v>
                </c:pt>
                <c:pt idx="25">
                  <c:v>3.0394999999999999</c:v>
                </c:pt>
                <c:pt idx="26">
                  <c:v>3.04</c:v>
                </c:pt>
                <c:pt idx="27">
                  <c:v>449</c:v>
                </c:pt>
                <c:pt idx="28">
                  <c:v>17.100000000000001</c:v>
                </c:pt>
                <c:pt idx="29">
                  <c:v>216.8</c:v>
                </c:pt>
                <c:pt idx="30">
                  <c:v>295</c:v>
                </c:pt>
                <c:pt idx="31">
                  <c:v>248</c:v>
                </c:pt>
                <c:pt idx="32">
                  <c:v>281</c:v>
                </c:pt>
                <c:pt idx="33">
                  <c:v>339.5</c:v>
                </c:pt>
                <c:pt idx="34">
                  <c:v>443.5</c:v>
                </c:pt>
                <c:pt idx="35">
                  <c:v>609.1</c:v>
                </c:pt>
                <c:pt idx="36">
                  <c:v>768.3</c:v>
                </c:pt>
                <c:pt idx="37">
                  <c:v>411.3</c:v>
                </c:pt>
                <c:pt idx="38">
                  <c:v>496.7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DE-4856-BB5A-8771F9C1277C}"/>
            </c:ext>
          </c:extLst>
        </c:ser>
        <c:ser>
          <c:idx val="6"/>
          <c:order val="6"/>
          <c:tx>
            <c:strRef>
              <c:f>Graph!$A$8</c:f>
              <c:strCache>
                <c:ptCount val="1"/>
                <c:pt idx="0">
                  <c:v>CLSG</c:v>
                </c:pt>
              </c:strCache>
            </c:strRef>
          </c:tx>
          <c:spPr>
            <a:solidFill>
              <a:srgbClr val="66FFFF"/>
            </a:solidFill>
            <a:ln>
              <a:noFill/>
            </a:ln>
            <a:effectLst/>
          </c:spPr>
          <c:cat>
            <c:numRef>
              <c:f>Graph!$Z$1:$BL$1</c:f>
              <c:numCache>
                <c:formatCode>General</c:formatCode>
                <c:ptCount val="39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  <c:pt idx="37">
                  <c:v>2021</c:v>
                </c:pt>
                <c:pt idx="38">
                  <c:v>2022</c:v>
                </c:pt>
              </c:numCache>
            </c:numRef>
          </c:cat>
          <c:val>
            <c:numRef>
              <c:f>Graph!$Z$8:$BL$8</c:f>
              <c:numCache>
                <c:formatCode>General</c:formatCode>
                <c:ptCount val="39"/>
                <c:pt idx="37">
                  <c:v>1.37</c:v>
                </c:pt>
                <c:pt idx="38">
                  <c:v>133.56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EDE-4856-BB5A-8771F9C127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8090032"/>
        <c:axId val="1007459296"/>
      </c:areaChart>
      <c:lineChart>
        <c:grouping val="stacked"/>
        <c:varyColors val="0"/>
        <c:ser>
          <c:idx val="5"/>
          <c:order val="5"/>
          <c:tx>
            <c:strRef>
              <c:f>Graph!$A$16</c:f>
              <c:strCache>
                <c:ptCount val="1"/>
                <c:pt idx="0">
                  <c:v>Total Export</c:v>
                </c:pt>
              </c:strCache>
            </c:strRef>
          </c:tx>
          <c:spPr>
            <a:ln w="9525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5231074056919359E-2"/>
                  <c:y val="7.97945699761053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EDE-4856-BB5A-8771F9C1277C}"/>
                </c:ext>
              </c:extLst>
            </c:dLbl>
            <c:dLbl>
              <c:idx val="1"/>
              <c:layout>
                <c:manualLayout>
                  <c:x val="-2.3347532761613353E-2"/>
                  <c:y val="7.64001368464379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EDE-4856-BB5A-8771F9C1277C}"/>
                </c:ext>
              </c:extLst>
            </c:dLbl>
            <c:dLbl>
              <c:idx val="2"/>
              <c:layout>
                <c:manualLayout>
                  <c:x val="-7.0076634805676169E-3"/>
                  <c:y val="0.1137389012727787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EDE-4856-BB5A-8771F9C1277C}"/>
                </c:ext>
              </c:extLst>
            </c:dLbl>
            <c:dLbl>
              <c:idx val="3"/>
              <c:layout>
                <c:manualLayout>
                  <c:x val="2.320916436247608E-3"/>
                  <c:y val="9.33723024947747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EDE-4856-BB5A-8771F9C1277C}"/>
                </c:ext>
              </c:extLst>
            </c:dLbl>
            <c:dLbl>
              <c:idx val="5"/>
              <c:layout>
                <c:manualLayout>
                  <c:x val="-2.6318418085439881E-2"/>
                  <c:y val="6.28224043277686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EDE-4856-BB5A-8771F9C1277C}"/>
                </c:ext>
              </c:extLst>
            </c:dLbl>
            <c:dLbl>
              <c:idx val="6"/>
              <c:layout>
                <c:manualLayout>
                  <c:x val="-3.2260188733092852E-2"/>
                  <c:y val="7.30057037167706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EDE-4856-BB5A-8771F9C1277C}"/>
                </c:ext>
              </c:extLst>
            </c:dLbl>
            <c:dLbl>
              <c:idx val="7"/>
              <c:layout>
                <c:manualLayout>
                  <c:x val="-2.0376647437786853E-2"/>
                  <c:y val="5.26391049387665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EDE-4856-BB5A-8771F9C1277C}"/>
                </c:ext>
              </c:extLst>
            </c:dLbl>
            <c:dLbl>
              <c:idx val="8"/>
              <c:layout>
                <c:manualLayout>
                  <c:x val="-4.0367781567411023E-3"/>
                  <c:y val="4.24558055497645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EDE-4856-BB5A-8771F9C1277C}"/>
                </c:ext>
              </c:extLst>
            </c:dLbl>
            <c:dLbl>
              <c:idx val="9"/>
              <c:layout>
                <c:manualLayout>
                  <c:x val="-2.8873379463930645E-2"/>
                  <c:y val="-5.9377188340255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EDE-4856-BB5A-8771F9C1277C}"/>
                </c:ext>
              </c:extLst>
            </c:dLbl>
            <c:dLbl>
              <c:idx val="14"/>
              <c:layout>
                <c:manualLayout>
                  <c:x val="-3.4759358288770055E-3"/>
                  <c:y val="2.20892067717603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EDE-4856-BB5A-8771F9C1277C}"/>
                </c:ext>
              </c:extLst>
            </c:dLbl>
            <c:dLbl>
              <c:idx val="15"/>
              <c:layout>
                <c:manualLayout>
                  <c:x val="-4.5484254307783772E-2"/>
                  <c:y val="-3.90105895622517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EDE-4856-BB5A-8771F9C1277C}"/>
                </c:ext>
              </c:extLst>
            </c:dLbl>
            <c:dLbl>
              <c:idx val="17"/>
              <c:layout>
                <c:manualLayout>
                  <c:x val="-2.6173499702911524E-2"/>
                  <c:y val="3.22725061607624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EDE-4856-BB5A-8771F9C1277C}"/>
                </c:ext>
              </c:extLst>
            </c:dLbl>
            <c:dLbl>
              <c:idx val="21"/>
              <c:layout>
                <c:manualLayout>
                  <c:x val="-2.4064171122994654E-3"/>
                  <c:y val="-4.240502269191911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EDE-4856-BB5A-8771F9C1277C}"/>
                </c:ext>
              </c:extLst>
            </c:dLbl>
            <c:dLbl>
              <c:idx val="22"/>
              <c:layout>
                <c:manualLayout>
                  <c:x val="-1.5775401069518826E-2"/>
                  <c:y val="-4.240502269191911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EDE-4856-BB5A-8771F9C1277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Graph!$Z$1</c:f>
              <c:numCache>
                <c:formatCode>General</c:formatCode>
                <c:ptCount val="1"/>
                <c:pt idx="0">
                  <c:v>1984</c:v>
                </c:pt>
              </c:numCache>
            </c:numRef>
          </c:cat>
          <c:val>
            <c:numRef>
              <c:f>Graph!$Z$16:$BL$16</c:f>
              <c:numCache>
                <c:formatCode>0</c:formatCode>
                <c:ptCount val="39"/>
                <c:pt idx="0">
                  <c:v>-310.78750000000002</c:v>
                </c:pt>
                <c:pt idx="1">
                  <c:v>-236.881</c:v>
                </c:pt>
                <c:pt idx="2">
                  <c:v>-226.48724999999999</c:v>
                </c:pt>
                <c:pt idx="3">
                  <c:v>-97.839500000000001</c:v>
                </c:pt>
                <c:pt idx="4">
                  <c:v>0.1575</c:v>
                </c:pt>
                <c:pt idx="5">
                  <c:v>-171.84774999999999</c:v>
                </c:pt>
                <c:pt idx="6">
                  <c:v>-308.71424999999999</c:v>
                </c:pt>
                <c:pt idx="7">
                  <c:v>-453.03089999999997</c:v>
                </c:pt>
                <c:pt idx="8">
                  <c:v>-409.27575000000002</c:v>
                </c:pt>
                <c:pt idx="9">
                  <c:v>-59.516500000000001</c:v>
                </c:pt>
                <c:pt idx="10">
                  <c:v>14.931749999999999</c:v>
                </c:pt>
                <c:pt idx="11">
                  <c:v>329.01447000000002</c:v>
                </c:pt>
                <c:pt idx="12">
                  <c:v>436.05572000000001</c:v>
                </c:pt>
                <c:pt idx="13">
                  <c:v>951.38902999999993</c:v>
                </c:pt>
                <c:pt idx="14">
                  <c:v>593.77530000000002</c:v>
                </c:pt>
                <c:pt idx="15">
                  <c:v>1290.46173</c:v>
                </c:pt>
                <c:pt idx="16">
                  <c:v>1238.4969600000002</c:v>
                </c:pt>
                <c:pt idx="17">
                  <c:v>1156.2344800000001</c:v>
                </c:pt>
                <c:pt idx="18">
                  <c:v>1564.53198</c:v>
                </c:pt>
                <c:pt idx="19">
                  <c:v>1322.99766</c:v>
                </c:pt>
                <c:pt idx="20">
                  <c:v>1408.99476</c:v>
                </c:pt>
                <c:pt idx="21">
                  <c:v>1397.3948799999998</c:v>
                </c:pt>
                <c:pt idx="22">
                  <c:v>1066.4613999999999</c:v>
                </c:pt>
                <c:pt idx="23">
                  <c:v>772.48804999999993</c:v>
                </c:pt>
                <c:pt idx="24">
                  <c:v>598.95461</c:v>
                </c:pt>
                <c:pt idx="25">
                  <c:v>483.42327999999998</c:v>
                </c:pt>
                <c:pt idx="26">
                  <c:v>484.94</c:v>
                </c:pt>
                <c:pt idx="27">
                  <c:v>1061.5999999999999</c:v>
                </c:pt>
                <c:pt idx="28">
                  <c:v>665</c:v>
                </c:pt>
                <c:pt idx="29">
                  <c:v>825.62900000000002</c:v>
                </c:pt>
                <c:pt idx="30">
                  <c:v>901.83399999999995</c:v>
                </c:pt>
                <c:pt idx="31">
                  <c:v>872.50100000000009</c:v>
                </c:pt>
                <c:pt idx="32">
                  <c:v>1654.8999999999999</c:v>
                </c:pt>
                <c:pt idx="33">
                  <c:v>1246.4000000000001</c:v>
                </c:pt>
                <c:pt idx="34">
                  <c:v>1155.5550000000001</c:v>
                </c:pt>
                <c:pt idx="35">
                  <c:v>1255.6000000000001</c:v>
                </c:pt>
                <c:pt idx="36">
                  <c:v>1333.4</c:v>
                </c:pt>
                <c:pt idx="37">
                  <c:v>888.47000000000014</c:v>
                </c:pt>
                <c:pt idx="38">
                  <c:v>971.46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4EDE-4856-BB5A-8771F9C127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8090032"/>
        <c:axId val="1007459296"/>
      </c:lineChart>
      <c:catAx>
        <c:axId val="1048090032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07459296"/>
        <c:crosses val="autoZero"/>
        <c:auto val="1"/>
        <c:lblAlgn val="ctr"/>
        <c:lblOffset val="100"/>
        <c:noMultiLvlLbl val="0"/>
      </c:catAx>
      <c:valAx>
        <c:axId val="1007459296"/>
        <c:scaling>
          <c:orientation val="minMax"/>
          <c:min val="-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4809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fr-FR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Feuil4!$A$7</c:f>
              <c:strCache>
                <c:ptCount val="1"/>
                <c:pt idx="0">
                  <c:v>Part du chiffre d'affaires export (%)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Lbl>
              <c:idx val="11"/>
              <c:layout>
                <c:manualLayout>
                  <c:x val="-3.1413612565444962E-2"/>
                  <c:y val="-4.62962962962962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3BD-4C1B-BE28-D3EF7CEED6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Feuil4!$R$1:$AN$1</c:f>
              <c:numCache>
                <c:formatCode>General</c:formatCode>
                <c:ptCount val="2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</c:numCache>
            </c:numRef>
          </c:cat>
          <c:val>
            <c:numRef>
              <c:f>Feuil4!$R$7:$AI$7</c:f>
              <c:numCache>
                <c:formatCode>0%</c:formatCode>
                <c:ptCount val="18"/>
                <c:pt idx="0">
                  <c:v>0.22080829115976586</c:v>
                </c:pt>
                <c:pt idx="1">
                  <c:v>0.18562764947200489</c:v>
                </c:pt>
                <c:pt idx="2">
                  <c:v>0.14103125761980681</c:v>
                </c:pt>
                <c:pt idx="3">
                  <c:v>0.10123766157832526</c:v>
                </c:pt>
                <c:pt idx="4">
                  <c:v>8.2157891218769763E-2</c:v>
                </c:pt>
                <c:pt idx="5">
                  <c:v>9.4409283515091424E-2</c:v>
                </c:pt>
                <c:pt idx="6">
                  <c:v>0.12823126497150941</c:v>
                </c:pt>
                <c:pt idx="7">
                  <c:v>0.10640341671837518</c:v>
                </c:pt>
                <c:pt idx="8">
                  <c:v>0.13031524592499757</c:v>
                </c:pt>
                <c:pt idx="9">
                  <c:v>0.1367858886646181</c:v>
                </c:pt>
                <c:pt idx="10">
                  <c:v>0.131510977184675</c:v>
                </c:pt>
                <c:pt idx="11">
                  <c:v>0.20180479589054845</c:v>
                </c:pt>
                <c:pt idx="12">
                  <c:v>0.14908823252277634</c:v>
                </c:pt>
                <c:pt idx="13">
                  <c:v>0.13193059370544849</c:v>
                </c:pt>
                <c:pt idx="14">
                  <c:v>0.12719517326042337</c:v>
                </c:pt>
                <c:pt idx="15">
                  <c:v>0.13061935872707661</c:v>
                </c:pt>
                <c:pt idx="16">
                  <c:v>8.3305234884122475E-2</c:v>
                </c:pt>
                <c:pt idx="17">
                  <c:v>0.12178256280389728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BD-4C1B-BE28-D3EF7CEED6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4907136"/>
        <c:axId val="688109280"/>
      </c:barChart>
      <c:lineChart>
        <c:grouping val="standard"/>
        <c:varyColors val="0"/>
        <c:ser>
          <c:idx val="1"/>
          <c:order val="1"/>
          <c:tx>
            <c:strRef>
              <c:f>Feuil4!$A$8</c:f>
              <c:strCache>
                <c:ptCount val="1"/>
                <c:pt idx="0">
                  <c:v>Chiffre d’affaires à l’export (Mds FCFA)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3BD-4C1B-BE28-D3EF7CEED65E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3BD-4C1B-BE28-D3EF7CEED65E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3BD-4C1B-BE28-D3EF7CEED65E}"/>
                </c:ext>
              </c:extLst>
            </c:dLbl>
            <c:dLbl>
              <c:idx val="4"/>
              <c:layout>
                <c:manualLayout>
                  <c:x val="-6.3989953045545512E-17"/>
                  <c:y val="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3BD-4C1B-BE28-D3EF7CEED65E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3BD-4C1B-BE28-D3EF7CEED65E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3BD-4C1B-BE28-D3EF7CEED65E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3BD-4C1B-BE28-D3EF7CEED65E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3BD-4C1B-BE28-D3EF7CEED65E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3BD-4C1B-BE28-D3EF7CEED65E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3BD-4C1B-BE28-D3EF7CEED65E}"/>
                </c:ext>
              </c:extLst>
            </c:dLbl>
            <c:dLbl>
              <c:idx val="11"/>
              <c:layout>
                <c:manualLayout>
                  <c:x val="1.7452006980802792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3BD-4C1B-BE28-D3EF7CEED65E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3BD-4C1B-BE28-D3EF7CEED65E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3BD-4C1B-BE28-D3EF7CEED65E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3BD-4C1B-BE28-D3EF7CEED65E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B3BD-4C1B-BE28-D3EF7CEED65E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3BD-4C1B-BE28-D3EF7CEED65E}"/>
                </c:ext>
              </c:extLst>
            </c:dLbl>
            <c:dLbl>
              <c:idx val="17"/>
              <c:layout>
                <c:manualLayout>
                  <c:x val="-1.7452006980802792E-2"/>
                  <c:y val="-0.111111111111111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B3BD-4C1B-BE28-D3EF7CEED6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Feuil4!$R$1:$AI$1</c:f>
              <c:numCache>
                <c:formatCode>General</c:formatCode>
                <c:ptCount val="1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</c:numCache>
            </c:numRef>
          </c:cat>
          <c:val>
            <c:numRef>
              <c:f>Feuil4!$R$8:$AI$8</c:f>
              <c:numCache>
                <c:formatCode>#,##0</c:formatCode>
                <c:ptCount val="18"/>
                <c:pt idx="0">
                  <c:v>44.782541999999999</c:v>
                </c:pt>
                <c:pt idx="1">
                  <c:v>39.094668000000006</c:v>
                </c:pt>
                <c:pt idx="2">
                  <c:v>30.076326000000002</c:v>
                </c:pt>
                <c:pt idx="3">
                  <c:v>24.067532999999997</c:v>
                </c:pt>
                <c:pt idx="4">
                  <c:v>22.096948000000001</c:v>
                </c:pt>
                <c:pt idx="5">
                  <c:v>24.754259999999999</c:v>
                </c:pt>
                <c:pt idx="6">
                  <c:v>32.595489936902887</c:v>
                </c:pt>
                <c:pt idx="7">
                  <c:v>32.066691293000012</c:v>
                </c:pt>
                <c:pt idx="8">
                  <c:v>45.829000000000001</c:v>
                </c:pt>
                <c:pt idx="9">
                  <c:v>57.235513971223384</c:v>
                </c:pt>
                <c:pt idx="10">
                  <c:v>61.1</c:v>
                </c:pt>
                <c:pt idx="11">
                  <c:v>110.83908054436884</c:v>
                </c:pt>
                <c:pt idx="12">
                  <c:v>80.754279111067632</c:v>
                </c:pt>
                <c:pt idx="13">
                  <c:v>70.382687722854584</c:v>
                </c:pt>
                <c:pt idx="14">
                  <c:v>77.26685141579604</c:v>
                </c:pt>
                <c:pt idx="15">
                  <c:v>83.289349067999979</c:v>
                </c:pt>
                <c:pt idx="16">
                  <c:v>55.370535042249998</c:v>
                </c:pt>
                <c:pt idx="17">
                  <c:v>91.178007601233574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B3BD-4C1B-BE28-D3EF7CEED6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6173808"/>
        <c:axId val="688095392"/>
      </c:lineChart>
      <c:catAx>
        <c:axId val="754907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88109280"/>
        <c:crosses val="autoZero"/>
        <c:auto val="1"/>
        <c:lblAlgn val="ctr"/>
        <c:lblOffset val="100"/>
        <c:noMultiLvlLbl val="0"/>
      </c:catAx>
      <c:valAx>
        <c:axId val="68810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54907136"/>
        <c:crosses val="autoZero"/>
        <c:crossBetween val="between"/>
      </c:valAx>
      <c:valAx>
        <c:axId val="688095392"/>
        <c:scaling>
          <c:orientation val="minMax"/>
        </c:scaling>
        <c:delete val="0"/>
        <c:axPos val="r"/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46173808"/>
        <c:crosses val="max"/>
        <c:crossBetween val="between"/>
      </c:valAx>
      <c:catAx>
        <c:axId val="7461738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880953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C9D67-625C-48B9-8ECD-3EAF45AF32F1}" type="datetimeFigureOut">
              <a:rPr lang="fr-FR" smtClean="0"/>
              <a:t>16/11/2023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EFFD6-2FB3-4BDE-BCCE-EE33AD3F6E76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93DC7-900C-4062-B157-8588EE9BB7D0}" type="datetimeFigureOut">
              <a:rPr lang="fr-FR" smtClean="0"/>
              <a:t>16/11/2023</a:t>
            </a:fld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CF2DC-105B-4267-9C8E-37D4E95CD67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9" y="0"/>
            <a:ext cx="1978991" cy="7815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 hasCustomPrompt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EA6429-79B3-487C-989C-FA9BA324E6B9}" type="slidenum">
              <a:rPr lang="fr-FR">
                <a:solidFill>
                  <a:prstClr val="black"/>
                </a:solidFill>
              </a:rPr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761CA84-7B64-448E-AAE9-7B76BA8E9EBE}" type="datetime1">
              <a:rPr lang="fr-FR" smtClean="0">
                <a:solidFill>
                  <a:prstClr val="black"/>
                </a:solidFill>
              </a:rPr>
              <a:t>16/11/2023</a:t>
            </a:fld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9" y="0"/>
            <a:ext cx="1978991" cy="781576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C577-2028-4BDC-9F87-C1813AAF91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1F16-5899-49A8-8782-38752192B7C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5373216"/>
            <a:ext cx="2895600" cy="365125"/>
          </a:xfrm>
        </p:spPr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B921-CB9F-4070-986F-ECBADEE0DA8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D8A6B-27F3-4E31-BFA7-C28370340A1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61CEB-E164-486C-BC38-77842C7AEC1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F702-1AD5-4D26-8479-0DADFE6CE47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C0E6-7804-4C49-BB73-16543340856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936E-CE28-438B-A8E4-CFAAC394BF1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11C58-F67C-4A2F-85F3-878AF4909B0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9" y="0"/>
            <a:ext cx="1978991" cy="7815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7358-4DF1-40DD-9C66-2B7EC86BBCE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79D6DD0-B7BD-F96A-9468-D85E3D3779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917" y="6492874"/>
            <a:ext cx="828167" cy="3651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23AA-BD0F-4B9D-8101-DE98A31FE2B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 noProof="0" dirty="0"/>
              <a:t>Klik </a:t>
            </a:r>
            <a:r>
              <a:rPr lang="fr-FR" noProof="0" dirty="0"/>
              <a:t>om</a:t>
            </a:r>
            <a:r>
              <a:rPr lang="nl-NL" noProof="0" dirty="0"/>
              <a:t> de stijl te bewerken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/>
              <a:t>Klik om de ondertitelstijl van het model te bewerken</a:t>
            </a:r>
            <a:endParaRPr lang="en-GB" noProof="0" dirty="0"/>
          </a:p>
        </p:txBody>
      </p:sp>
      <p:sp>
        <p:nvSpPr>
          <p:cNvPr id="10" name="Rectangle 18"/>
          <p:cNvSpPr>
            <a:spLocks noChangeArrowheads="1"/>
          </p:cNvSpPr>
          <p:nvPr userDrawn="1"/>
        </p:nvSpPr>
        <p:spPr bwMode="auto">
          <a:xfrm>
            <a:off x="0" y="1311275"/>
            <a:ext cx="9144000" cy="50800"/>
          </a:xfrm>
          <a:prstGeom prst="rect">
            <a:avLst/>
          </a:prstGeom>
          <a:gradFill rotWithShape="1">
            <a:gsLst>
              <a:gs pos="0">
                <a:srgbClr val="4D4D4D"/>
              </a:gs>
              <a:gs pos="50000">
                <a:srgbClr val="7A0000">
                  <a:alpha val="72000"/>
                </a:srgbClr>
              </a:gs>
              <a:gs pos="100000">
                <a:srgbClr val="4D4D4D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11" name="Rechthoek 10"/>
          <p:cNvSpPr/>
          <p:nvPr userDrawn="1"/>
        </p:nvSpPr>
        <p:spPr>
          <a:xfrm>
            <a:off x="0" y="6215082"/>
            <a:ext cx="1357290" cy="642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Rechthoek 3"/>
          <p:cNvSpPr/>
          <p:nvPr userDrawn="1"/>
        </p:nvSpPr>
        <p:spPr>
          <a:xfrm>
            <a:off x="685800" y="5924550"/>
            <a:ext cx="2878088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 b="1" dirty="0" err="1">
              <a:solidFill>
                <a:prstClr val="white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" y="6264017"/>
            <a:ext cx="1495128" cy="5904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noProof="0" dirty="0"/>
              <a:t>Klik om de stijl te bewerken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428736"/>
            <a:ext cx="8229600" cy="4786346"/>
          </a:xfrm>
        </p:spPr>
        <p:txBody>
          <a:bodyPr/>
          <a:lstStyle/>
          <a:p>
            <a:pPr lvl="0"/>
            <a:r>
              <a:rPr lang="nl-NL" noProof="0" dirty="0"/>
              <a:t>Klik om </a:t>
            </a:r>
            <a:r>
              <a:rPr lang="fr-FR" noProof="0" dirty="0"/>
              <a:t>de</a:t>
            </a:r>
            <a:r>
              <a:rPr lang="nl-NL" noProof="0" dirty="0"/>
              <a:t> modelstijlen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  <a:endParaRPr lang="en-GB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5D8-34DD-4832-8A32-3077F0767EDB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nl-NL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nl-NL" dirty="0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nl-NL" noProof="0"/>
              <a:t>Klik om de stijl te bewerken</a:t>
            </a:r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noProof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1389-5FB2-48E7-8BB8-9BC4214F3C0D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nl-NL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1500174"/>
            <a:ext cx="4038600" cy="478634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48200" y="1500174"/>
            <a:ext cx="4038600" cy="478634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CB9DE-35C6-46AD-B193-E658A51A5B45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nl-NL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nl-NL" noProof="0"/>
              <a:t>Klik om de stijl te bewerken</a:t>
            </a:r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457200" y="1431916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57200" y="2071678"/>
            <a:ext cx="4040188" cy="41434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431916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5" y="2071678"/>
            <a:ext cx="4041775" cy="41434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6A14-5B3E-4BDB-80C5-C634A0488286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nl-NL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noProof="0" dirty="0"/>
              <a:t>Klik om de </a:t>
            </a:r>
            <a:r>
              <a:rPr lang="fr-FR" noProof="0" dirty="0" err="1"/>
              <a:t>stijl</a:t>
            </a:r>
            <a:r>
              <a:rPr lang="nl-NL" noProof="0" dirty="0"/>
              <a:t> te bewerken</a:t>
            </a:r>
            <a:endParaRPr lang="en-GB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F58A4-7A3B-4F15-992F-D08D198B07B1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nl-NL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706A-A8A6-40D6-8785-4D0CD893CA75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nl-NL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8258204" cy="9413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noProof="0"/>
              <a:t>Klik om de stijl te bewerken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575050" y="1428736"/>
            <a:ext cx="5111750" cy="469742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noProof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9BD1-4CB7-4D7E-B923-DB47059E3415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nl-NL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9" y="0"/>
            <a:ext cx="1978991" cy="7815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noProof="0"/>
              <a:t>Klik om de stijl te bewerken</a:t>
            </a:r>
            <a:endParaRPr lang="en-GB" noProof="0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noProof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91AB-CF78-4F75-BCC7-0A127B096FB7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nl-NL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nl-NL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en-GB" noProof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47ED-9208-43CA-8BFC-C1AFB03B1EB5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en-GB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en-GB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en-GB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7429520" y="1428736"/>
            <a:ext cx="1257280" cy="4786346"/>
          </a:xfrm>
        </p:spPr>
        <p:txBody>
          <a:bodyPr vert="eaVert"/>
          <a:lstStyle/>
          <a:p>
            <a:r>
              <a:rPr lang="nl-NL" noProof="0"/>
              <a:t>Klik om de stijl te bewerken</a:t>
            </a:r>
            <a:endParaRPr lang="en-GB" noProof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428736"/>
            <a:ext cx="6829444" cy="4786346"/>
          </a:xfrm>
        </p:spPr>
        <p:txBody>
          <a:bodyPr vert="eaVert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4FCB7-F312-4B93-A7A6-28B1C59A4263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en-GB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en-GB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en-GB">
              <a:solidFill>
                <a:prstClr val="white">
                  <a:lumMod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9" y="0"/>
            <a:ext cx="1978991" cy="7815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C35371E-DE67-B33C-F828-E84FFF057B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917" y="6492874"/>
            <a:ext cx="828167" cy="3651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9" y="0"/>
            <a:ext cx="1978991" cy="7815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412776"/>
            <a:ext cx="4040188" cy="7620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412776"/>
            <a:ext cx="4041775" cy="7620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9" y="0"/>
            <a:ext cx="1978991" cy="7815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9" y="0"/>
            <a:ext cx="1978991" cy="7815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09" y="0"/>
            <a:ext cx="1978991" cy="78157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44624"/>
            <a:ext cx="5986463" cy="69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18864" y="980728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pic>
        <p:nvPicPr>
          <p:cNvPr id="1028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279" y="44624"/>
            <a:ext cx="1762225" cy="695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Connecteur droit 8"/>
          <p:cNvCxnSpPr/>
          <p:nvPr/>
        </p:nvCxnSpPr>
        <p:spPr>
          <a:xfrm>
            <a:off x="468313" y="836712"/>
            <a:ext cx="845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6EC73-7E9A-4AD1-829D-9D76B94972F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16/11/2023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848D6DB-1C55-89C7-6667-2C17FBDC996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917" y="6492874"/>
            <a:ext cx="828167" cy="3651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285852" y="6356350"/>
            <a:ext cx="1304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2F839A80-44DD-476E-81EA-16F128AEF447}" type="datetime1">
              <a:rPr lang="fr-FR" smtClean="0">
                <a:solidFill>
                  <a:prstClr val="white">
                    <a:lumMod val="75000"/>
                  </a:prstClr>
                </a:solidFill>
              </a:rPr>
              <a:t>16/11/2023</a:t>
            </a:fld>
            <a:endParaRPr lang="en-GB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GB">
              <a:solidFill>
                <a:prstClr val="white">
                  <a:lumMod val="75000"/>
                </a:prstClr>
              </a:solidFill>
            </a:endParaRPr>
          </a:p>
        </p:txBody>
      </p:sp>
      <p:grpSp>
        <p:nvGrpSpPr>
          <p:cNvPr id="7" name="Group 39"/>
          <p:cNvGrpSpPr/>
          <p:nvPr userDrawn="1"/>
        </p:nvGrpSpPr>
        <p:grpSpPr bwMode="auto">
          <a:xfrm>
            <a:off x="-2071734" y="-214338"/>
            <a:ext cx="14298613" cy="8054975"/>
            <a:chOff x="-1338" y="-164"/>
            <a:chExt cx="9007" cy="5074"/>
          </a:xfrm>
        </p:grpSpPr>
        <p:sp>
          <p:nvSpPr>
            <p:cNvPr id="8" name="AutoShape 26"/>
            <p:cNvSpPr>
              <a:spLocks noChangeArrowheads="1"/>
            </p:cNvSpPr>
            <p:nvPr/>
          </p:nvSpPr>
          <p:spPr bwMode="auto">
            <a:xfrm rot="13380000">
              <a:off x="-1338" y="-164"/>
              <a:ext cx="2498" cy="2643"/>
            </a:xfrm>
            <a:prstGeom prst="rtTriangle">
              <a:avLst/>
            </a:prstGeom>
            <a:solidFill>
              <a:srgbClr val="969696">
                <a:alpha val="17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 rot="13380000">
              <a:off x="-359" y="605"/>
              <a:ext cx="910" cy="963"/>
            </a:xfrm>
            <a:prstGeom prst="rtTriangle">
              <a:avLst/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" name="AutoShape 31"/>
            <p:cNvSpPr>
              <a:spLocks noChangeArrowheads="1"/>
            </p:cNvSpPr>
            <p:nvPr/>
          </p:nvSpPr>
          <p:spPr bwMode="auto">
            <a:xfrm rot="2580000">
              <a:off x="3981" y="1007"/>
              <a:ext cx="3688" cy="3903"/>
            </a:xfrm>
            <a:prstGeom prst="rtTriangle">
              <a:avLst/>
            </a:prstGeom>
            <a:solidFill>
              <a:srgbClr val="969696">
                <a:alpha val="17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" name="Oval 32"/>
            <p:cNvSpPr>
              <a:spLocks noChangeArrowheads="1"/>
            </p:cNvSpPr>
            <p:nvPr/>
          </p:nvSpPr>
          <p:spPr bwMode="auto">
            <a:xfrm>
              <a:off x="4927" y="3609"/>
              <a:ext cx="532" cy="5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" name="AutoShape 33"/>
            <p:cNvSpPr>
              <a:spLocks noChangeArrowheads="1"/>
            </p:cNvSpPr>
            <p:nvPr/>
          </p:nvSpPr>
          <p:spPr bwMode="auto">
            <a:xfrm>
              <a:off x="4793" y="147"/>
              <a:ext cx="800" cy="3190"/>
            </a:xfrm>
            <a:custGeom>
              <a:avLst/>
              <a:gdLst>
                <a:gd name="G0" fmla="+- 6939 0 0"/>
                <a:gd name="G1" fmla="+- 21600 0 6939"/>
                <a:gd name="G2" fmla="*/ 6939 1 2"/>
                <a:gd name="G3" fmla="+- 21600 0 G2"/>
                <a:gd name="G4" fmla="+/ 6939 21600 2"/>
                <a:gd name="G5" fmla="+/ G1 0 2"/>
                <a:gd name="G6" fmla="*/ 21600 21600 6939"/>
                <a:gd name="G7" fmla="*/ G6 1 2"/>
                <a:gd name="G8" fmla="+- 21600 0 G7"/>
                <a:gd name="G9" fmla="*/ 21600 1 2"/>
                <a:gd name="G10" fmla="+- 6939 0 G9"/>
                <a:gd name="G11" fmla="?: G10 G8 0"/>
                <a:gd name="G12" fmla="?: G10 G7 21600"/>
                <a:gd name="T0" fmla="*/ 18130 w 21600"/>
                <a:gd name="T1" fmla="*/ 10800 h 21600"/>
                <a:gd name="T2" fmla="*/ 10800 w 21600"/>
                <a:gd name="T3" fmla="*/ 21600 h 21600"/>
                <a:gd name="T4" fmla="*/ 3470 w 21600"/>
                <a:gd name="T5" fmla="*/ 10800 h 21600"/>
                <a:gd name="T6" fmla="*/ 10800 w 21600"/>
                <a:gd name="T7" fmla="*/ 0 h 21600"/>
                <a:gd name="T8" fmla="*/ 5270 w 21600"/>
                <a:gd name="T9" fmla="*/ 5270 h 21600"/>
                <a:gd name="T10" fmla="*/ 16330 w 21600"/>
                <a:gd name="T11" fmla="*/ 163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39" y="21600"/>
                  </a:lnTo>
                  <a:lnTo>
                    <a:pt x="1466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prstClr val="black"/>
                </a:solidFill>
              </a:endParaRPr>
            </a:p>
          </p:txBody>
        </p:sp>
      </p:grp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305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1AE60034-80CF-4D5B-9ECA-BA8FA0BB7A98}" type="slidenum">
              <a:rPr lang="en-GB" smtClean="0">
                <a:solidFill>
                  <a:prstClr val="white">
                    <a:lumMod val="75000"/>
                  </a:prstClr>
                </a:solidFill>
              </a:rPr>
              <a:t>‹N°›</a:t>
            </a:fld>
            <a:endParaRPr lang="en-GB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err="1"/>
              <a:t>Klik</a:t>
            </a:r>
            <a:r>
              <a:rPr lang="en-GB" noProof="0" dirty="0"/>
              <a:t> </a:t>
            </a:r>
            <a:r>
              <a:rPr lang="fr-FR" noProof="0" dirty="0"/>
              <a:t>om</a:t>
            </a:r>
            <a:r>
              <a:rPr lang="en-GB" noProof="0" dirty="0"/>
              <a:t> de </a:t>
            </a:r>
            <a:r>
              <a:rPr lang="en-GB" noProof="0" dirty="0" err="1"/>
              <a:t>stijl</a:t>
            </a:r>
            <a:r>
              <a:rPr lang="en-GB" noProof="0" dirty="0"/>
              <a:t> </a:t>
            </a:r>
            <a:r>
              <a:rPr lang="en-GB" noProof="0" dirty="0" err="1"/>
              <a:t>te</a:t>
            </a:r>
            <a:r>
              <a:rPr lang="en-GB" noProof="0" dirty="0"/>
              <a:t> </a:t>
            </a:r>
            <a:r>
              <a:rPr lang="en-GB" noProof="0" dirty="0" err="1"/>
              <a:t>bewerken</a:t>
            </a:r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428736"/>
            <a:ext cx="8401080" cy="4786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dirty="0" err="1"/>
              <a:t>Klik</a:t>
            </a:r>
            <a:r>
              <a:rPr lang="fr-FR" noProof="0" dirty="0"/>
              <a:t> om de </a:t>
            </a:r>
            <a:r>
              <a:rPr lang="fr-FR" noProof="0" dirty="0" err="1"/>
              <a:t>modelstijlen</a:t>
            </a:r>
            <a:r>
              <a:rPr lang="fr-FR" noProof="0" dirty="0"/>
              <a:t> te </a:t>
            </a:r>
            <a:r>
              <a:rPr lang="fr-FR" noProof="0" dirty="0" err="1"/>
              <a:t>bewerken</a:t>
            </a:r>
            <a:endParaRPr lang="fr-FR" noProof="0" dirty="0"/>
          </a:p>
          <a:p>
            <a:pPr lvl="1"/>
            <a:r>
              <a:rPr lang="fr-FR" noProof="0" dirty="0" err="1"/>
              <a:t>Tweede</a:t>
            </a:r>
            <a:r>
              <a:rPr lang="fr-FR" noProof="0" dirty="0"/>
              <a:t> niveau</a:t>
            </a:r>
          </a:p>
          <a:p>
            <a:pPr lvl="2"/>
            <a:r>
              <a:rPr lang="fr-FR" noProof="0" dirty="0" err="1"/>
              <a:t>Derde</a:t>
            </a:r>
            <a:r>
              <a:rPr lang="fr-FR" noProof="0" dirty="0"/>
              <a:t> niveau</a:t>
            </a:r>
          </a:p>
          <a:p>
            <a:pPr lvl="3"/>
            <a:r>
              <a:rPr lang="fr-FR" noProof="0" dirty="0" err="1"/>
              <a:t>Vierde</a:t>
            </a:r>
            <a:r>
              <a:rPr lang="fr-FR" noProof="0" dirty="0"/>
              <a:t> niveau</a:t>
            </a:r>
          </a:p>
          <a:p>
            <a:pPr lvl="4"/>
            <a:r>
              <a:rPr lang="fr-FR" noProof="0" dirty="0" err="1"/>
              <a:t>Vijfde</a:t>
            </a:r>
            <a:r>
              <a:rPr lang="fr-FR" noProof="0" dirty="0"/>
              <a:t> niveau</a:t>
            </a:r>
          </a:p>
        </p:txBody>
      </p:sp>
      <p:sp>
        <p:nvSpPr>
          <p:cNvPr id="14" name="Rectangle 18"/>
          <p:cNvSpPr>
            <a:spLocks noChangeArrowheads="1"/>
          </p:cNvSpPr>
          <p:nvPr userDrawn="1"/>
        </p:nvSpPr>
        <p:spPr bwMode="auto">
          <a:xfrm>
            <a:off x="0" y="1311275"/>
            <a:ext cx="9144000" cy="50800"/>
          </a:xfrm>
          <a:prstGeom prst="rect">
            <a:avLst/>
          </a:prstGeom>
          <a:gradFill rotWithShape="1">
            <a:gsLst>
              <a:gs pos="0">
                <a:srgbClr val="4D4D4D"/>
              </a:gs>
              <a:gs pos="50000">
                <a:srgbClr val="7A0000">
                  <a:alpha val="72000"/>
                </a:srgbClr>
              </a:gs>
              <a:gs pos="100000">
                <a:srgbClr val="4D4D4D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" y="6264017"/>
            <a:ext cx="1495128" cy="5904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C00000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6F56726-B719-EF7A-1B0D-F6C10E978A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" r="8816"/>
          <a:stretch/>
        </p:blipFill>
        <p:spPr>
          <a:xfrm>
            <a:off x="82321" y="1052736"/>
            <a:ext cx="2880320" cy="3153573"/>
          </a:xfrm>
          <a:prstGeom prst="rect">
            <a:avLst/>
          </a:prstGeom>
        </p:spPr>
      </p:pic>
      <p:sp>
        <p:nvSpPr>
          <p:cNvPr id="5122" name="Titre 1"/>
          <p:cNvSpPr>
            <a:spLocks noGrp="1"/>
          </p:cNvSpPr>
          <p:nvPr>
            <p:ph type="ctrTitle" idx="4294967295"/>
          </p:nvPr>
        </p:nvSpPr>
        <p:spPr>
          <a:xfrm>
            <a:off x="2962642" y="1052736"/>
            <a:ext cx="6099038" cy="302433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fr-FR" sz="2400" b="1" dirty="0">
                <a:latin typeface="Verdana" panose="020B0604030504040204" pitchFamily="34" charset="0"/>
                <a:ea typeface="Verdana" panose="020B0604030504040204" pitchFamily="34" charset="0"/>
              </a:rPr>
              <a:t>INTERCONNEXIONS  ET CONTRATS COMMERCIAUX ENTRE LA COTE D’IVOIRE ET LA SOUS- REGION  </a:t>
            </a:r>
            <a:br>
              <a:rPr lang="fr-FR" sz="24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1600" b="1" dirty="0">
                <a:latin typeface="Verdana" panose="020B0604030504040204" pitchFamily="34" charset="0"/>
                <a:ea typeface="Verdana" panose="020B0604030504040204" pitchFamily="34" charset="0"/>
              </a:rPr>
              <a:t>--------------------------</a:t>
            </a:r>
            <a:br>
              <a:rPr lang="fr-FR" sz="24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12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fr-FR" sz="24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0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Assemblée Générale </a:t>
            </a:r>
            <a:br>
              <a:rPr lang="fr-FR" sz="20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0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RegulaE.Fr</a:t>
            </a:r>
            <a:endParaRPr lang="fr-CA" altLang="fr-FR" sz="2000" b="1" i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02532" y="5454702"/>
            <a:ext cx="486522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altLang="en-US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M. Amidou TRAORE</a:t>
            </a:r>
          </a:p>
          <a:p>
            <a:r>
              <a:rPr lang="en-US" sz="1400" i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Directeur </a:t>
            </a:r>
            <a:r>
              <a:rPr lang="fr-CA" altLang="en-US" sz="1400" i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Général</a:t>
            </a:r>
            <a:endParaRPr lang="en-US" sz="1400" i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600" i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ANARE-CI</a:t>
            </a:r>
            <a:endParaRPr lang="fr-FR" sz="1600" i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508104" y="4639244"/>
            <a:ext cx="331236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>
                <a:solidFill>
                  <a:prstClr val="black"/>
                </a:solidFill>
              </a:rPr>
              <a:t> 21-24 </a:t>
            </a:r>
            <a:r>
              <a:rPr lang="en-US" sz="2000" i="1" dirty="0" err="1">
                <a:solidFill>
                  <a:prstClr val="black"/>
                </a:solidFill>
              </a:rPr>
              <a:t>novembre</a:t>
            </a:r>
            <a:r>
              <a:rPr lang="en-US" sz="2000" i="1" dirty="0">
                <a:solidFill>
                  <a:prstClr val="black"/>
                </a:solidFill>
              </a:rPr>
              <a:t> 20</a:t>
            </a:r>
            <a:r>
              <a:rPr lang="fr-CA" altLang="en-US" sz="2000" i="1" dirty="0">
                <a:solidFill>
                  <a:prstClr val="black"/>
                </a:solidFill>
              </a:rPr>
              <a:t>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B09F7BAC-FE91-5BAC-BA66-A230E5AF5EDB}"/>
              </a:ext>
            </a:extLst>
          </p:cNvPr>
          <p:cNvSpPr txBox="1"/>
          <p:nvPr/>
        </p:nvSpPr>
        <p:spPr>
          <a:xfrm>
            <a:off x="4932040" y="785376"/>
            <a:ext cx="4071558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2000" b="1" u="sng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Clauses d’ordre technique</a:t>
            </a:r>
            <a:endParaRPr lang="fr-FR" sz="2400" b="1" u="sng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35667BCA-34DF-C1AE-B9BE-4EADE52DDB1A}"/>
              </a:ext>
            </a:extLst>
          </p:cNvPr>
          <p:cNvSpPr/>
          <p:nvPr/>
        </p:nvSpPr>
        <p:spPr>
          <a:xfrm>
            <a:off x="141623" y="1412776"/>
            <a:ext cx="3638289" cy="64807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PROTOCOLE D’ECHANGE D’ENERGIE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086B6BDF-89BC-FC18-A337-1A92DE422C50}"/>
              </a:ext>
            </a:extLst>
          </p:cNvPr>
          <p:cNvSpPr/>
          <p:nvPr/>
        </p:nvSpPr>
        <p:spPr>
          <a:xfrm>
            <a:off x="4908081" y="1412776"/>
            <a:ext cx="3744416" cy="6480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latin typeface="Verdana" panose="020B0604030504040204" pitchFamily="34" charset="0"/>
                <a:ea typeface="Verdana" panose="020B0604030504040204" pitchFamily="34" charset="0"/>
              </a:rPr>
              <a:t>CONTRAT DE VENTE D’ENERGIE</a:t>
            </a:r>
          </a:p>
        </p:txBody>
      </p:sp>
      <p:sp>
        <p:nvSpPr>
          <p:cNvPr id="45" name="Flèche : bas 44">
            <a:extLst>
              <a:ext uri="{FF2B5EF4-FFF2-40B4-BE49-F238E27FC236}">
                <a16:creationId xmlns:a16="http://schemas.microsoft.com/office/drawing/2014/main" id="{644897AB-B14A-362B-8807-41E5087DB6C2}"/>
              </a:ext>
            </a:extLst>
          </p:cNvPr>
          <p:cNvSpPr/>
          <p:nvPr/>
        </p:nvSpPr>
        <p:spPr>
          <a:xfrm>
            <a:off x="1672735" y="2112580"/>
            <a:ext cx="288032" cy="37683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 : avec coins rognés en diagonale 66">
            <a:extLst>
              <a:ext uri="{FF2B5EF4-FFF2-40B4-BE49-F238E27FC236}">
                <a16:creationId xmlns:a16="http://schemas.microsoft.com/office/drawing/2014/main" id="{AAB4FE66-9052-03F8-E839-431D910DF403}"/>
              </a:ext>
            </a:extLst>
          </p:cNvPr>
          <p:cNvSpPr/>
          <p:nvPr/>
        </p:nvSpPr>
        <p:spPr>
          <a:xfrm>
            <a:off x="4485706" y="2535090"/>
            <a:ext cx="4500000" cy="749894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I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EDM SA (Mali) :  </a:t>
            </a:r>
            <a:r>
              <a:rPr lang="fr-CI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860 GWh</a:t>
            </a:r>
            <a:r>
              <a:rPr lang="fr-CI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</a:t>
            </a:r>
            <a:r>
              <a:rPr lang="fr-CI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I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avec une puissance moyenne contractuelle (</a:t>
            </a:r>
            <a:r>
              <a:rPr lang="fr-CI" sz="14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PmC</a:t>
            </a:r>
            <a:r>
              <a:rPr lang="fr-CI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) de </a:t>
            </a:r>
            <a:r>
              <a:rPr lang="fr-CI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100 MW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68" name="Flèche : bas 67">
            <a:extLst>
              <a:ext uri="{FF2B5EF4-FFF2-40B4-BE49-F238E27FC236}">
                <a16:creationId xmlns:a16="http://schemas.microsoft.com/office/drawing/2014/main" id="{468D7E7F-B1A7-7E23-36EE-A00949D670FF}"/>
              </a:ext>
            </a:extLst>
          </p:cNvPr>
          <p:cNvSpPr/>
          <p:nvPr/>
        </p:nvSpPr>
        <p:spPr>
          <a:xfrm>
            <a:off x="6636273" y="2112581"/>
            <a:ext cx="288032" cy="37683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 : avec coins rognés en diagonale 68">
            <a:extLst>
              <a:ext uri="{FF2B5EF4-FFF2-40B4-BE49-F238E27FC236}">
                <a16:creationId xmlns:a16="http://schemas.microsoft.com/office/drawing/2014/main" id="{8BE840F8-261A-35AF-6B98-F7367C0B1E22}"/>
              </a:ext>
            </a:extLst>
          </p:cNvPr>
          <p:cNvSpPr/>
          <p:nvPr/>
        </p:nvSpPr>
        <p:spPr>
          <a:xfrm>
            <a:off x="121378" y="2564903"/>
            <a:ext cx="3874558" cy="1947700"/>
          </a:xfrm>
          <a:prstGeom prst="snip2DiagRect">
            <a:avLst>
              <a:gd name="adj1" fmla="val 1470"/>
              <a:gd name="adj2" fmla="val 2938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I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VRA (Ghana): Pas de contrat, seulement un protocole d’échange: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I" sz="14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Secours mutuel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I" sz="140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Stockage d’énergie</a:t>
            </a:r>
          </a:p>
          <a:p>
            <a:endParaRPr lang="fr-CI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CI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NB: Un contrat d’</a:t>
            </a:r>
            <a:r>
              <a:rPr lang="fr-CI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achat est en cours de négociation.</a:t>
            </a:r>
          </a:p>
        </p:txBody>
      </p:sp>
      <p:sp>
        <p:nvSpPr>
          <p:cNvPr id="70" name="Rectangle : avec coins rognés en diagonale 69">
            <a:extLst>
              <a:ext uri="{FF2B5EF4-FFF2-40B4-BE49-F238E27FC236}">
                <a16:creationId xmlns:a16="http://schemas.microsoft.com/office/drawing/2014/main" id="{378CE528-8967-163B-8EE3-B3CA0A1221B8}"/>
              </a:ext>
            </a:extLst>
          </p:cNvPr>
          <p:cNvSpPr/>
          <p:nvPr/>
        </p:nvSpPr>
        <p:spPr>
          <a:xfrm>
            <a:off x="4485706" y="3437570"/>
            <a:ext cx="4500000" cy="567494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SONABEL (Burkina Faso) : </a:t>
            </a:r>
            <a:r>
              <a:rPr lang="fr-FR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800 GWh,</a:t>
            </a:r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  avec une </a:t>
            </a:r>
            <a:r>
              <a:rPr lang="fr-FR" sz="14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PmC</a:t>
            </a:r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de </a:t>
            </a:r>
            <a:r>
              <a:rPr lang="fr-FR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100 MW </a:t>
            </a:r>
            <a:endParaRPr lang="fr-FR" sz="1400" b="1" dirty="0">
              <a:solidFill>
                <a:schemeClr val="tx1"/>
              </a:solidFill>
            </a:endParaRPr>
          </a:p>
        </p:txBody>
      </p:sp>
      <p:sp>
        <p:nvSpPr>
          <p:cNvPr id="78" name="Rectangle : avec coins rognés en diagonale 77">
            <a:extLst>
              <a:ext uri="{FF2B5EF4-FFF2-40B4-BE49-F238E27FC236}">
                <a16:creationId xmlns:a16="http://schemas.microsoft.com/office/drawing/2014/main" id="{90FCA230-C285-E09D-A2B1-E506FF68BA82}"/>
              </a:ext>
            </a:extLst>
          </p:cNvPr>
          <p:cNvSpPr/>
          <p:nvPr/>
        </p:nvSpPr>
        <p:spPr>
          <a:xfrm>
            <a:off x="4485706" y="4115370"/>
            <a:ext cx="4500000" cy="567494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CLSG EDSA (Sierra Leone) : </a:t>
            </a:r>
            <a:r>
              <a:rPr lang="fr-FR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100 GWh </a:t>
            </a:r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avec une </a:t>
            </a:r>
            <a:r>
              <a:rPr lang="fr-FR" sz="14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PmC</a:t>
            </a:r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de </a:t>
            </a:r>
            <a:r>
              <a:rPr lang="fr-FR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20 MW </a:t>
            </a:r>
            <a:endParaRPr lang="fr-FR" sz="1400" b="1" dirty="0">
              <a:solidFill>
                <a:schemeClr val="tx1"/>
              </a:solidFill>
            </a:endParaRPr>
          </a:p>
        </p:txBody>
      </p:sp>
      <p:sp>
        <p:nvSpPr>
          <p:cNvPr id="82" name="Rectangle : avec coins rognés en diagonale 81">
            <a:extLst>
              <a:ext uri="{FF2B5EF4-FFF2-40B4-BE49-F238E27FC236}">
                <a16:creationId xmlns:a16="http://schemas.microsoft.com/office/drawing/2014/main" id="{2A2C3C00-DB07-074C-FE28-B386E49A472F}"/>
              </a:ext>
            </a:extLst>
          </p:cNvPr>
          <p:cNvSpPr/>
          <p:nvPr/>
        </p:nvSpPr>
        <p:spPr>
          <a:xfrm>
            <a:off x="4530289" y="4858440"/>
            <a:ext cx="4500000" cy="567494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CLSG EDG (Guinée) : </a:t>
            </a:r>
            <a:r>
              <a:rPr lang="fr-FR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84 GWh </a:t>
            </a:r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avec une </a:t>
            </a:r>
            <a:r>
              <a:rPr lang="fr-FR" sz="14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PmC</a:t>
            </a:r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de </a:t>
            </a:r>
            <a:r>
              <a:rPr lang="fr-FR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11 MW </a:t>
            </a:r>
            <a:endParaRPr lang="fr-FR" sz="1400" b="1" dirty="0">
              <a:solidFill>
                <a:schemeClr val="tx1"/>
              </a:solidFill>
            </a:endParaRPr>
          </a:p>
        </p:txBody>
      </p:sp>
      <p:sp>
        <p:nvSpPr>
          <p:cNvPr id="83" name="Rectangle : avec coins rognés en diagonale 82">
            <a:extLst>
              <a:ext uri="{FF2B5EF4-FFF2-40B4-BE49-F238E27FC236}">
                <a16:creationId xmlns:a16="http://schemas.microsoft.com/office/drawing/2014/main" id="{77B72F56-1350-7C1C-A450-35E6C268A195}"/>
              </a:ext>
            </a:extLst>
          </p:cNvPr>
          <p:cNvSpPr/>
          <p:nvPr/>
        </p:nvSpPr>
        <p:spPr>
          <a:xfrm>
            <a:off x="4503598" y="5672053"/>
            <a:ext cx="4500000" cy="567494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CLSG LEC HTB (Libéria) : </a:t>
            </a:r>
            <a:r>
              <a:rPr lang="fr-FR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424 GWh </a:t>
            </a:r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avec une </a:t>
            </a:r>
            <a:r>
              <a:rPr lang="fr-FR" sz="14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PmC</a:t>
            </a:r>
            <a:r>
              <a:rPr lang="fr-FR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de </a:t>
            </a:r>
            <a:r>
              <a:rPr lang="fr-FR" sz="14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50 MW</a:t>
            </a:r>
            <a:endParaRPr lang="fr-FR" sz="1400" b="1" dirty="0">
              <a:solidFill>
                <a:schemeClr val="tx1"/>
              </a:solidFill>
            </a:endParaRPr>
          </a:p>
        </p:txBody>
      </p:sp>
      <p:sp>
        <p:nvSpPr>
          <p:cNvPr id="84" name="Espace réservé du contenu 2">
            <a:extLst>
              <a:ext uri="{FF2B5EF4-FFF2-40B4-BE49-F238E27FC236}">
                <a16:creationId xmlns:a16="http://schemas.microsoft.com/office/drawing/2014/main" id="{713E1C3D-0B53-FE85-1E90-A0248C443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11" y="4941168"/>
            <a:ext cx="4193067" cy="1543659"/>
          </a:xfrm>
        </p:spPr>
        <p:txBody>
          <a:bodyPr>
            <a:no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fr-FR" sz="16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Les obligations contractuelles de la Côte d’Ivoire à l’export s’établissent à environ: </a:t>
            </a:r>
            <a:r>
              <a:rPr lang="fr-FR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2.268 GWh </a:t>
            </a:r>
            <a:r>
              <a:rPr lang="fr-FR" sz="16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avec une </a:t>
            </a:r>
            <a:r>
              <a:rPr lang="fr-CI" sz="1600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puissance moyenne contractuelle (</a:t>
            </a:r>
            <a:r>
              <a:rPr lang="fr-CI" sz="1600" dirty="0" err="1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PmC</a:t>
            </a:r>
            <a:r>
              <a:rPr lang="fr-CI" sz="1600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) de </a:t>
            </a:r>
            <a:r>
              <a:rPr lang="fr-CI" sz="160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281 MW</a:t>
            </a:r>
            <a:r>
              <a:rPr lang="fr-CI" sz="1600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US" sz="16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n-US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420C19DE-5692-931D-A529-9012BA37F4D9}"/>
              </a:ext>
            </a:extLst>
          </p:cNvPr>
          <p:cNvGrpSpPr/>
          <p:nvPr/>
        </p:nvGrpSpPr>
        <p:grpSpPr>
          <a:xfrm>
            <a:off x="215008" y="-127268"/>
            <a:ext cx="8928992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9B50BC9-C80D-1A13-57C0-5F15B6FB1D1B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F8639A9A-ED46-818C-A6E1-58129232812C}"/>
                </a:ext>
              </a:extLst>
            </p:cNvPr>
            <p:cNvSpPr txBox="1"/>
            <p:nvPr/>
          </p:nvSpPr>
          <p:spPr>
            <a:xfrm>
              <a:off x="2043281" y="128195"/>
              <a:ext cx="3936892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ASPECTS CONTRACTUELS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FC10525-BBC6-2AF6-FBE2-1CF3629657D6}"/>
                </a:ext>
              </a:extLst>
            </p:cNvPr>
            <p:cNvSpPr txBox="1"/>
            <p:nvPr/>
          </p:nvSpPr>
          <p:spPr>
            <a:xfrm>
              <a:off x="530326" y="-127268"/>
              <a:ext cx="107557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III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21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45" grpId="0" animBg="1"/>
      <p:bldP spid="67" grpId="0" animBg="1"/>
      <p:bldP spid="68" grpId="0" animBg="1"/>
      <p:bldP spid="69" grpId="0" animBg="1"/>
      <p:bldP spid="70" grpId="0" animBg="1"/>
      <p:bldP spid="78" grpId="0" animBg="1"/>
      <p:bldP spid="82" grpId="0" animBg="1"/>
      <p:bldP spid="83" grpId="0" animBg="1"/>
      <p:bldP spid="8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D0D9BD-6883-0E0C-3618-55F1DF00865E}"/>
              </a:ext>
            </a:extLst>
          </p:cNvPr>
          <p:cNvSpPr txBox="1"/>
          <p:nvPr/>
        </p:nvSpPr>
        <p:spPr>
          <a:xfrm>
            <a:off x="2555776" y="785376"/>
            <a:ext cx="6447822" cy="4282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1800" b="1" u="sng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 contrats bilatéraux aux modèles de l’ARREC</a:t>
            </a:r>
            <a:endParaRPr lang="fr-FR" sz="2000" b="1" u="sng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0FBD33F-6A78-335E-3E34-481E65436E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005710"/>
              </p:ext>
            </p:extLst>
          </p:nvPr>
        </p:nvGraphicFramePr>
        <p:xfrm>
          <a:off x="111325" y="1153973"/>
          <a:ext cx="8966492" cy="5736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1865">
                  <a:extLst>
                    <a:ext uri="{9D8B030D-6E8A-4147-A177-3AD203B41FA5}">
                      <a16:colId xmlns:a16="http://schemas.microsoft.com/office/drawing/2014/main" val="787901279"/>
                    </a:ext>
                  </a:extLst>
                </a:gridCol>
                <a:gridCol w="88640">
                  <a:extLst>
                    <a:ext uri="{9D8B030D-6E8A-4147-A177-3AD203B41FA5}">
                      <a16:colId xmlns:a16="http://schemas.microsoft.com/office/drawing/2014/main" val="1237472335"/>
                    </a:ext>
                  </a:extLst>
                </a:gridCol>
                <a:gridCol w="212402">
                  <a:extLst>
                    <a:ext uri="{9D8B030D-6E8A-4147-A177-3AD203B41FA5}">
                      <a16:colId xmlns:a16="http://schemas.microsoft.com/office/drawing/2014/main" val="4109889898"/>
                    </a:ext>
                  </a:extLst>
                </a:gridCol>
                <a:gridCol w="2890287">
                  <a:extLst>
                    <a:ext uri="{9D8B030D-6E8A-4147-A177-3AD203B41FA5}">
                      <a16:colId xmlns:a16="http://schemas.microsoft.com/office/drawing/2014/main" val="2784951135"/>
                    </a:ext>
                  </a:extLst>
                </a:gridCol>
                <a:gridCol w="373597">
                  <a:extLst>
                    <a:ext uri="{9D8B030D-6E8A-4147-A177-3AD203B41FA5}">
                      <a16:colId xmlns:a16="http://schemas.microsoft.com/office/drawing/2014/main" val="1845554736"/>
                    </a:ext>
                  </a:extLst>
                </a:gridCol>
                <a:gridCol w="2899701">
                  <a:extLst>
                    <a:ext uri="{9D8B030D-6E8A-4147-A177-3AD203B41FA5}">
                      <a16:colId xmlns:a16="http://schemas.microsoft.com/office/drawing/2014/main" val="4001649571"/>
                    </a:ext>
                  </a:extLst>
                </a:gridCol>
              </a:tblGrid>
              <a:tr h="49903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1984 - 1995</a:t>
                      </a:r>
                      <a:endParaRPr lang="fr-FR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89" marR="61189" marT="30594" marB="30594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fr-FR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fr-FR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1995 - 2017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(Contrat Mali, Burkina Faso)</a:t>
                      </a:r>
                      <a:endParaRPr lang="fr-FR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89" marR="61189" marT="30594" marB="3059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fr-FR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2018 à date (contrat CLSG)</a:t>
                      </a:r>
                      <a:endParaRPr lang="fr-FR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89" marR="61189" marT="30594" marB="30594" anchor="ctr"/>
                </a:tc>
                <a:extLst>
                  <a:ext uri="{0D108BD9-81ED-4DB2-BD59-A6C34878D82A}">
                    <a16:rowId xmlns:a16="http://schemas.microsoft.com/office/drawing/2014/main" val="2375027931"/>
                  </a:ext>
                </a:extLst>
              </a:tr>
              <a:tr h="2242153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Les clauses contractuelles se résumaient aux: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-obligations de fourniture (vendeur)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-obligations d’achat de l’énergie enlevée (acheteur) </a:t>
                      </a: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89" marR="61189" marT="30594" marB="30594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1-L’introduction de clauses telles que: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-l’</a:t>
                      </a:r>
                      <a:r>
                        <a:rPr lang="fr-CI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obligation de fourniture minimum garantie (vendeur) </a:t>
                      </a: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CI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-l’achat minimum garanti (acheteur)</a:t>
                      </a: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CI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2- Introduction de la notion de pénalité et de garantie de paiement dans les avenants signés</a:t>
                      </a: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89" marR="61189" marT="30594" marB="30594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1- L’adoption de la Directive sur la sécurisation des échanges transfrontaliers de la CEDEAO (décembre 2018)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CI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2-l’adoption du modèle de contrat type de l’ARREC</a:t>
                      </a: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3- </a:t>
                      </a:r>
                      <a:r>
                        <a:rPr lang="fr-CI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Introduction d’obligations de paiement par le vendeur des compensations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CI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4- La mise en place de mécanismes de garantie de paiement: fonds séquestre</a:t>
                      </a: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89" marR="61189" marT="30594" marB="30594"/>
                </a:tc>
                <a:extLst>
                  <a:ext uri="{0D108BD9-81ED-4DB2-BD59-A6C34878D82A}">
                    <a16:rowId xmlns:a16="http://schemas.microsoft.com/office/drawing/2014/main" val="1620117194"/>
                  </a:ext>
                </a:extLst>
              </a:tr>
              <a:tr h="125920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5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410716"/>
                  </a:ext>
                </a:extLst>
              </a:tr>
              <a:tr h="22270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Contexte</a:t>
                      </a:r>
                      <a:endParaRPr lang="fr-FR" sz="11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89" marR="61189" marT="30594" marB="3059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984825"/>
                  </a:ext>
                </a:extLst>
              </a:tr>
              <a:tr h="24203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Les </a:t>
                      </a:r>
                      <a:r>
                        <a:rPr lang="en-US" sz="11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échanges</a:t>
                      </a:r>
                      <a:r>
                        <a:rPr lang="en-US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d’énergie</a:t>
                      </a:r>
                      <a:r>
                        <a:rPr lang="en-US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avaient</a:t>
                      </a:r>
                      <a:r>
                        <a:rPr lang="en-US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un but de secours mutuel</a:t>
                      </a: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</a:t>
                      </a:r>
                      <a:r>
                        <a:rPr lang="en-US" sz="11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Prédominance</a:t>
                      </a:r>
                      <a:r>
                        <a:rPr lang="en-US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du </a:t>
                      </a:r>
                      <a:r>
                        <a:rPr lang="en-US" sz="11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contexte</a:t>
                      </a:r>
                      <a:r>
                        <a:rPr lang="en-US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de </a:t>
                      </a:r>
                      <a:r>
                        <a:rPr lang="en-US" sz="11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solidarité</a:t>
                      </a:r>
                      <a:r>
                        <a:rPr lang="en-US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africaine</a:t>
                      </a:r>
                      <a:r>
                        <a:rPr lang="en-US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dans les </a:t>
                      </a:r>
                      <a:r>
                        <a:rPr lang="en-US" sz="11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échanges</a:t>
                      </a: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La demande en énergie était moins forte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- Production quasi hydraulique (faible coût de production)</a:t>
                      </a:r>
                    </a:p>
                  </a:txBody>
                  <a:tcPr marL="61189" marR="61189" marT="30594" marB="30594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Le contexte capitalistique du secteur de l’électricité prend le pas sur le contexte de solidarité africaine dans les échanges d’énergie.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L’entrée des IPP avec des clauses </a:t>
                      </a:r>
                      <a:r>
                        <a:rPr lang="fr-FR" sz="11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ToP</a:t>
                      </a: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et la quête d’une rentabilité à moyen terme.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-L’entrée de la production au Gaz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La demande en énergie plus pressante avec la course au développement et l’explosion de la technologie en Afrique.</a:t>
                      </a: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89" marR="61189" marT="30594" marB="30594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1189" marR="61189" marT="30594" marB="30594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Développement du marché Régional avec l’ARREC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Non-paiement de certains clients à l’export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1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89" marR="61189" marT="30594" marB="30594"/>
                </a:tc>
                <a:extLst>
                  <a:ext uri="{0D108BD9-81ED-4DB2-BD59-A6C34878D82A}">
                    <a16:rowId xmlns:a16="http://schemas.microsoft.com/office/drawing/2014/main" val="1383623999"/>
                  </a:ext>
                </a:extLst>
              </a:tr>
            </a:tbl>
          </a:graphicData>
        </a:graphic>
      </p:graphicFrame>
      <p:grpSp>
        <p:nvGrpSpPr>
          <p:cNvPr id="7" name="Groupe 6">
            <a:extLst>
              <a:ext uri="{FF2B5EF4-FFF2-40B4-BE49-F238E27FC236}">
                <a16:creationId xmlns:a16="http://schemas.microsoft.com/office/drawing/2014/main" id="{FCC44185-93BF-3E02-32B8-940FA3AAB543}"/>
              </a:ext>
            </a:extLst>
          </p:cNvPr>
          <p:cNvGrpSpPr/>
          <p:nvPr/>
        </p:nvGrpSpPr>
        <p:grpSpPr>
          <a:xfrm>
            <a:off x="215008" y="-127268"/>
            <a:ext cx="8928992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7F4F58F-0D41-F644-C54B-BAB7336CB58E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968FAA8A-0104-07FD-65A0-73ED7E8D3229}"/>
                </a:ext>
              </a:extLst>
            </p:cNvPr>
            <p:cNvSpPr txBox="1"/>
            <p:nvPr/>
          </p:nvSpPr>
          <p:spPr>
            <a:xfrm>
              <a:off x="2043281" y="128195"/>
              <a:ext cx="3936892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ASPECTS CONTRACTUELS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CE8646E6-CAFF-F6FD-252B-CA9A26D00D28}"/>
                </a:ext>
              </a:extLst>
            </p:cNvPr>
            <p:cNvSpPr txBox="1"/>
            <p:nvPr/>
          </p:nvSpPr>
          <p:spPr>
            <a:xfrm>
              <a:off x="530326" y="-127268"/>
              <a:ext cx="107557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III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6875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D0D9BD-6883-0E0C-3618-55F1DF00865E}"/>
              </a:ext>
            </a:extLst>
          </p:cNvPr>
          <p:cNvSpPr txBox="1"/>
          <p:nvPr/>
        </p:nvSpPr>
        <p:spPr>
          <a:xfrm>
            <a:off x="3491880" y="785376"/>
            <a:ext cx="5511718" cy="4282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1800" b="1" u="sng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Synthèse des </a:t>
            </a:r>
            <a:r>
              <a:rPr lang="fr-FR" sz="1800" b="1" u="sng" dirty="0" err="1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paticularités</a:t>
            </a:r>
            <a:r>
              <a:rPr lang="fr-FR" sz="1800" b="1" u="sng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des contrats</a:t>
            </a:r>
            <a:endParaRPr lang="fr-FR" sz="2000" b="1" u="sng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CC44185-93BF-3E02-32B8-940FA3AAB543}"/>
              </a:ext>
            </a:extLst>
          </p:cNvPr>
          <p:cNvGrpSpPr/>
          <p:nvPr/>
        </p:nvGrpSpPr>
        <p:grpSpPr>
          <a:xfrm>
            <a:off x="215008" y="-127268"/>
            <a:ext cx="8928992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7F4F58F-0D41-F644-C54B-BAB7336CB58E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968FAA8A-0104-07FD-65A0-73ED7E8D3229}"/>
                </a:ext>
              </a:extLst>
            </p:cNvPr>
            <p:cNvSpPr txBox="1"/>
            <p:nvPr/>
          </p:nvSpPr>
          <p:spPr>
            <a:xfrm>
              <a:off x="2043281" y="128195"/>
              <a:ext cx="3936892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ASPECTS CONTRACTUELS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CE8646E6-CAFF-F6FD-252B-CA9A26D00D28}"/>
                </a:ext>
              </a:extLst>
            </p:cNvPr>
            <p:cNvSpPr txBox="1"/>
            <p:nvPr/>
          </p:nvSpPr>
          <p:spPr>
            <a:xfrm>
              <a:off x="530326" y="-127268"/>
              <a:ext cx="107557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III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18FF77E5-F889-ED9E-5109-52C87DB0C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6778" y="1359673"/>
            <a:ext cx="4696820" cy="306559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r-CI" sz="1200" b="1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fr-CI" sz="12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LSG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fr-CI" sz="120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Ajout d’une obligation de paiement pour le vendeur pour les compensations de l’acheteur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Mise en place de garantie de paiement plus sûrs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Prise d’une assurance des installations pour les deux parties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fr-CI" sz="120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La renon</a:t>
            </a: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ciation à l’immunité absolue/souveraine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L’intervention du </a:t>
            </a:r>
            <a:r>
              <a:rPr lang="fr-FR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Centre d'information et de coordination (CIC) dans l’approbation et le transfert des capacités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fr-FR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Signature d’un contrat séparé de transport avec TRANSCO</a:t>
            </a: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Durée des contrats: </a:t>
            </a:r>
            <a:r>
              <a:rPr lang="fr-CI" sz="1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ans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554A0CAB-DD08-4D3E-F0B4-FDF95DF4FB58}"/>
              </a:ext>
            </a:extLst>
          </p:cNvPr>
          <p:cNvCxnSpPr>
            <a:cxnSpLocks/>
          </p:cNvCxnSpPr>
          <p:nvPr/>
        </p:nvCxnSpPr>
        <p:spPr>
          <a:xfrm>
            <a:off x="323528" y="4704967"/>
            <a:ext cx="8680070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4CA37A4-5585-580E-8B83-25CA5354C4DC}"/>
              </a:ext>
            </a:extLst>
          </p:cNvPr>
          <p:cNvCxnSpPr>
            <a:cxnSpLocks/>
          </p:cNvCxnSpPr>
          <p:nvPr/>
        </p:nvCxnSpPr>
        <p:spPr>
          <a:xfrm>
            <a:off x="4386690" y="4659293"/>
            <a:ext cx="0" cy="144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40C0E873-9B49-39E2-6FA9-F6D9B28951D1}"/>
              </a:ext>
            </a:extLst>
          </p:cNvPr>
          <p:cNvSpPr txBox="1">
            <a:spLocks/>
          </p:cNvSpPr>
          <p:nvPr/>
        </p:nvSpPr>
        <p:spPr>
          <a:xfrm>
            <a:off x="4101737" y="4797152"/>
            <a:ext cx="651616" cy="2160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2018</a:t>
            </a:r>
            <a:endParaRPr lang="en-US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B75E643-8FFF-B2C7-98C4-B16EA7454FFB}"/>
              </a:ext>
            </a:extLst>
          </p:cNvPr>
          <p:cNvSpPr txBox="1"/>
          <p:nvPr/>
        </p:nvSpPr>
        <p:spPr>
          <a:xfrm>
            <a:off x="3506524" y="5737010"/>
            <a:ext cx="1933871" cy="646331"/>
          </a:xfrm>
          <a:prstGeom prst="rect">
            <a:avLst/>
          </a:prstGeom>
          <a:solidFill>
            <a:srgbClr val="00FFFF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Avènement des contrats type ARREC: </a:t>
            </a:r>
          </a:p>
          <a:p>
            <a:pPr algn="ctr"/>
            <a:r>
              <a:rPr lang="fr-FR" sz="1400" b="1" u="sng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Cas de CLSG</a:t>
            </a:r>
            <a:endParaRPr lang="fr-FR" sz="11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CA7C6E5E-59A6-8915-1575-162C760F1DEC}"/>
              </a:ext>
            </a:extLst>
          </p:cNvPr>
          <p:cNvSpPr/>
          <p:nvPr/>
        </p:nvSpPr>
        <p:spPr>
          <a:xfrm rot="10800000">
            <a:off x="4345834" y="5084258"/>
            <a:ext cx="81711" cy="504000"/>
          </a:xfrm>
          <a:prstGeom prst="downArrow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FA4A4B8C-CB61-4BEC-CDE7-061F3064EE81}"/>
              </a:ext>
            </a:extLst>
          </p:cNvPr>
          <p:cNvSpPr txBox="1">
            <a:spLocks/>
          </p:cNvSpPr>
          <p:nvPr/>
        </p:nvSpPr>
        <p:spPr>
          <a:xfrm>
            <a:off x="113711" y="1361755"/>
            <a:ext cx="3954234" cy="31556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r-CI" sz="1200" b="1" dirty="0">
                <a:latin typeface="Verdana" panose="020B0604030504040204" pitchFamily="34" charset="0"/>
                <a:ea typeface="Verdana" panose="020B0604030504040204" pitchFamily="34" charset="0"/>
              </a:rPr>
              <a:t>Ghana: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Fourniture d’énergie à la demande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Secours mutuel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fr-CI" sz="120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Stockage d’énergie</a:t>
            </a: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r-CI" sz="1200" b="1" dirty="0">
                <a:latin typeface="Verdana" panose="020B0604030504040204" pitchFamily="34" charset="0"/>
                <a:ea typeface="Verdana" panose="020B0604030504040204" pitchFamily="34" charset="0"/>
              </a:rPr>
              <a:t>Mali, Burkina Faso, Libéria (HTA) Togo, Benin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Contrat ferme de vente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Obligations de fourniture et d’achat de plus en plus renforcées avec les avenants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introduction de pénalité et de garantie de paiement pour l’acheteur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fr-CI" sz="12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Durée des contrats: </a:t>
            </a:r>
            <a:r>
              <a:rPr lang="fr-CI" sz="1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25 ans</a:t>
            </a: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endParaRPr lang="fr-CI" sz="12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6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 : avec coins rognés en diagonale 66">
            <a:extLst>
              <a:ext uri="{FF2B5EF4-FFF2-40B4-BE49-F238E27FC236}">
                <a16:creationId xmlns:a16="http://schemas.microsoft.com/office/drawing/2014/main" id="{AAB4FE66-9052-03F8-E839-431D910DF403}"/>
              </a:ext>
            </a:extLst>
          </p:cNvPr>
          <p:cNvSpPr/>
          <p:nvPr/>
        </p:nvSpPr>
        <p:spPr>
          <a:xfrm>
            <a:off x="1644590" y="4509121"/>
            <a:ext cx="7405230" cy="2016223"/>
          </a:xfrm>
          <a:prstGeom prst="snip2DiagRect">
            <a:avLst>
              <a:gd name="adj1" fmla="val 30048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Spécificités: </a:t>
            </a:r>
            <a:r>
              <a:rPr lang="fr-FR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Guinée, Libéria et Sierra Leone</a:t>
            </a:r>
            <a:endParaRPr lang="fr-FR" sz="1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Prix de l’énergie garantie: idem que la formule précédente</a:t>
            </a:r>
          </a:p>
          <a:p>
            <a:pPr algn="just">
              <a:spcBef>
                <a:spcPts val="600"/>
              </a:spcBef>
            </a:pP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L’énergie excédentaire est facturée selon le principe du coût de production le plus élevé (y compris le transport) plus une marge.</a:t>
            </a:r>
          </a:p>
          <a:p>
            <a:pPr algn="ctr">
              <a:spcBef>
                <a:spcPts val="600"/>
              </a:spcBef>
            </a:pPr>
            <a:r>
              <a:rPr lang="fr-FR" sz="1400" b="1" i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PDC</a:t>
            </a:r>
            <a:r>
              <a:rPr lang="fr-FR" sz="1400" i="1" baseline="-25000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énergie</a:t>
            </a:r>
            <a:r>
              <a:rPr lang="fr-FR" sz="1400" i="1" baseline="-25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excédentaire</a:t>
            </a:r>
            <a:r>
              <a:rPr lang="fr-FR" sz="1400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=max (Cout de Prod)+ marge</a:t>
            </a:r>
          </a:p>
          <a:p>
            <a:pPr>
              <a:spcBef>
                <a:spcPts val="600"/>
              </a:spcBef>
            </a:pPr>
            <a:r>
              <a:rPr lang="fr-CI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Signature d’un contrat de transport avec l’opérateur TRANSCO avec un tarif séparé</a:t>
            </a:r>
            <a:endParaRPr lang="fr-FR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B09F7BAC-FE91-5BAC-BA66-A230E5AF5EDB}"/>
              </a:ext>
            </a:extLst>
          </p:cNvPr>
          <p:cNvSpPr txBox="1"/>
          <p:nvPr/>
        </p:nvSpPr>
        <p:spPr>
          <a:xfrm>
            <a:off x="4932040" y="785376"/>
            <a:ext cx="4071558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2000" b="1" u="sng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Aspects d’ordre financier</a:t>
            </a:r>
            <a:endParaRPr lang="fr-FR" sz="2400" b="1" u="sng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F384C610-C8DB-41B9-78FF-E677F2F648DC}"/>
              </a:ext>
            </a:extLst>
          </p:cNvPr>
          <p:cNvSpPr/>
          <p:nvPr/>
        </p:nvSpPr>
        <p:spPr>
          <a:xfrm>
            <a:off x="28017" y="3775335"/>
            <a:ext cx="1428566" cy="118813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CONTRAT DE VENTE D’ENERGIE</a:t>
            </a:r>
          </a:p>
        </p:txBody>
      </p:sp>
      <p:sp>
        <p:nvSpPr>
          <p:cNvPr id="3" name="Rectangle : avec coins rognés en diagonale 2">
            <a:extLst>
              <a:ext uri="{FF2B5EF4-FFF2-40B4-BE49-F238E27FC236}">
                <a16:creationId xmlns:a16="http://schemas.microsoft.com/office/drawing/2014/main" id="{F163EE60-9C64-AFF0-F6DF-CFFD698C5591}"/>
              </a:ext>
            </a:extLst>
          </p:cNvPr>
          <p:cNvSpPr/>
          <p:nvPr/>
        </p:nvSpPr>
        <p:spPr>
          <a:xfrm>
            <a:off x="1619672" y="1196750"/>
            <a:ext cx="7405230" cy="3240311"/>
          </a:xfrm>
          <a:prstGeom prst="snip2DiagRect">
            <a:avLst>
              <a:gd name="adj1" fmla="val 0"/>
              <a:gd name="adj2" fmla="val 2105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Généralités</a:t>
            </a:r>
          </a:p>
          <a:p>
            <a:pPr algn="just">
              <a:spcBef>
                <a:spcPts val="600"/>
              </a:spcBef>
            </a:pP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-Le prix de cession (</a:t>
            </a:r>
            <a:r>
              <a:rPr lang="fr-FR" sz="14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PDC</a:t>
            </a: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de l’énergie est le coût moyen pondéré de production (ouvrage de transport et interconnexions compris) –</a:t>
            </a:r>
            <a:r>
              <a:rPr lang="fr-FR" sz="14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CMP</a:t>
            </a:r>
            <a:r>
              <a:rPr lang="fr-FR" sz="14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fr-FR" sz="14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 l’énergie rendue au poste frontière, auquel est rajoutée une </a:t>
            </a:r>
            <a:r>
              <a:rPr lang="fr-FR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marge</a:t>
            </a: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algn="ctr">
              <a:spcBef>
                <a:spcPts val="600"/>
              </a:spcBef>
            </a:pPr>
            <a:r>
              <a:rPr lang="fr-FR" sz="1400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PDC= </a:t>
            </a:r>
            <a:r>
              <a:rPr lang="fr-FR" sz="1400" b="1" i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CMP+marge</a:t>
            </a:r>
            <a:endParaRPr lang="fr-FR" sz="1400" b="1" i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-Le </a:t>
            </a:r>
            <a:r>
              <a:rPr lang="fr-FR" sz="14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PDC</a:t>
            </a: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est révisé suivant l’indexation du </a:t>
            </a:r>
            <a:r>
              <a:rPr lang="fr-FR" sz="14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CMP</a:t>
            </a: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au prix du pétrole, à l'indice des prix du matériel électrique en France et à l'évolution du salaire moyen en Côte d’Ivoire.</a:t>
            </a:r>
          </a:p>
          <a:p>
            <a:pPr algn="just">
              <a:spcBef>
                <a:spcPts val="600"/>
              </a:spcBef>
            </a:pP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-La garantie de paiement de </a:t>
            </a:r>
            <a:r>
              <a:rPr lang="fr-CI" sz="1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soixante (60) jours de consommation.</a:t>
            </a:r>
          </a:p>
          <a:p>
            <a:pPr algn="just">
              <a:spcBef>
                <a:spcPts val="600"/>
              </a:spcBef>
              <a:tabLst>
                <a:tab pos="6011863" algn="l"/>
              </a:tabLst>
            </a:pP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-Les </a:t>
            </a:r>
            <a:r>
              <a:rPr lang="fr-FR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tarifs de vente à l’export sont négociés </a:t>
            </a: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 CI-ENERGIES et la CIE pour la partie ivoirienne</a:t>
            </a:r>
          </a:p>
          <a:p>
            <a:pPr algn="just">
              <a:spcBef>
                <a:spcPts val="600"/>
              </a:spcBef>
            </a:pP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-L’ANARE-CI apporte </a:t>
            </a:r>
            <a:r>
              <a:rPr lang="fr-FR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avis </a:t>
            </a:r>
            <a:r>
              <a:rPr lang="fr-FR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 les contrats</a:t>
            </a:r>
            <a:endParaRPr lang="fr-FR" sz="1400" b="1" i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F6DA963-A8B2-F563-5126-8C265E31B0B2}"/>
              </a:ext>
            </a:extLst>
          </p:cNvPr>
          <p:cNvGrpSpPr/>
          <p:nvPr/>
        </p:nvGrpSpPr>
        <p:grpSpPr>
          <a:xfrm>
            <a:off x="215008" y="-127268"/>
            <a:ext cx="8928992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13B7547-22EB-023E-18C6-894B7B359828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EB45D4B-0C1B-0B66-351A-1FE2F015F52D}"/>
                </a:ext>
              </a:extLst>
            </p:cNvPr>
            <p:cNvSpPr txBox="1"/>
            <p:nvPr/>
          </p:nvSpPr>
          <p:spPr>
            <a:xfrm>
              <a:off x="2043281" y="128195"/>
              <a:ext cx="3936892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ASPECTS CONTRACTUELS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7B34B53-B779-3840-FD10-1C5E62118E68}"/>
                </a:ext>
              </a:extLst>
            </p:cNvPr>
            <p:cNvSpPr txBox="1"/>
            <p:nvPr/>
          </p:nvSpPr>
          <p:spPr>
            <a:xfrm>
              <a:off x="530326" y="-127268"/>
              <a:ext cx="107557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III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11" name="Flèche : virage 10">
            <a:extLst>
              <a:ext uri="{FF2B5EF4-FFF2-40B4-BE49-F238E27FC236}">
                <a16:creationId xmlns:a16="http://schemas.microsoft.com/office/drawing/2014/main" id="{B7CDB7E8-6301-0E92-3CCC-360F31792463}"/>
              </a:ext>
            </a:extLst>
          </p:cNvPr>
          <p:cNvSpPr/>
          <p:nvPr/>
        </p:nvSpPr>
        <p:spPr>
          <a:xfrm>
            <a:off x="762489" y="2673440"/>
            <a:ext cx="723719" cy="1015662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 : virage 12">
            <a:extLst>
              <a:ext uri="{FF2B5EF4-FFF2-40B4-BE49-F238E27FC236}">
                <a16:creationId xmlns:a16="http://schemas.microsoft.com/office/drawing/2014/main" id="{5BDF9793-088C-8501-7922-99E5549D8D7F}"/>
              </a:ext>
            </a:extLst>
          </p:cNvPr>
          <p:cNvSpPr/>
          <p:nvPr/>
        </p:nvSpPr>
        <p:spPr>
          <a:xfrm rot="10800000" flipH="1">
            <a:off x="786327" y="5049698"/>
            <a:ext cx="699880" cy="899582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7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3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B83FD4-050D-B08F-39B4-54AB4153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14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CC4706B-A9F1-0012-0841-1603027A63EB}"/>
              </a:ext>
            </a:extLst>
          </p:cNvPr>
          <p:cNvGrpSpPr/>
          <p:nvPr/>
        </p:nvGrpSpPr>
        <p:grpSpPr>
          <a:xfrm>
            <a:off x="215008" y="-136849"/>
            <a:ext cx="8928992" cy="1015663"/>
            <a:chOff x="0" y="-136849"/>
            <a:chExt cx="9144000" cy="1015663"/>
          </a:xfrm>
          <a:solidFill>
            <a:schemeClr val="accent2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4FCA9B0-725C-933F-E9FE-4D9E6E4317DD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E25AC50-44EC-AA80-D912-6EA2FD066052}"/>
                </a:ext>
              </a:extLst>
            </p:cNvPr>
            <p:cNvSpPr txBox="1"/>
            <p:nvPr/>
          </p:nvSpPr>
          <p:spPr>
            <a:xfrm>
              <a:off x="1069778" y="163693"/>
              <a:ext cx="7967026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CHALLENGES AUX INTERCONNEXIONS ET REPONSES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8A6F8C5-0751-3015-4C98-35D62E49AACA}"/>
                </a:ext>
              </a:extLst>
            </p:cNvPr>
            <p:cNvSpPr txBox="1"/>
            <p:nvPr/>
          </p:nvSpPr>
          <p:spPr>
            <a:xfrm>
              <a:off x="217483" y="-136849"/>
              <a:ext cx="101812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IV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FB6B583-CFD3-0927-2C24-975C9780F2BB}"/>
              </a:ext>
            </a:extLst>
          </p:cNvPr>
          <p:cNvSpPr/>
          <p:nvPr/>
        </p:nvSpPr>
        <p:spPr>
          <a:xfrm>
            <a:off x="33514" y="1494389"/>
            <a:ext cx="3818406" cy="42210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latin typeface="Verdana" panose="020B0604030504040204" pitchFamily="34" charset="0"/>
                <a:ea typeface="Verdana" panose="020B0604030504040204" pitchFamily="34" charset="0"/>
              </a:rPr>
              <a:t>LES CHALLENGES ACTUELS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7886DB6-052D-1C3B-AA1C-2354B9138706}"/>
              </a:ext>
            </a:extLst>
          </p:cNvPr>
          <p:cNvSpPr/>
          <p:nvPr/>
        </p:nvSpPr>
        <p:spPr>
          <a:xfrm>
            <a:off x="4740998" y="6122504"/>
            <a:ext cx="4288738" cy="36512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latin typeface="Verdana" panose="020B0604030504040204" pitchFamily="34" charset="0"/>
                <a:ea typeface="Verdana" panose="020B0604030504040204" pitchFamily="34" charset="0"/>
              </a:rPr>
              <a:t>LES PISTES DE REPONSES</a:t>
            </a:r>
          </a:p>
        </p:txBody>
      </p:sp>
      <p:grpSp>
        <p:nvGrpSpPr>
          <p:cNvPr id="70" name="Groupe 69">
            <a:extLst>
              <a:ext uri="{FF2B5EF4-FFF2-40B4-BE49-F238E27FC236}">
                <a16:creationId xmlns:a16="http://schemas.microsoft.com/office/drawing/2014/main" id="{36408E77-ECD0-8D04-C6E1-C433CD2CA958}"/>
              </a:ext>
            </a:extLst>
          </p:cNvPr>
          <p:cNvGrpSpPr/>
          <p:nvPr/>
        </p:nvGrpSpPr>
        <p:grpSpPr>
          <a:xfrm>
            <a:off x="3107013" y="1866412"/>
            <a:ext cx="2048414" cy="4394539"/>
            <a:chOff x="2763051" y="1522761"/>
            <a:chExt cx="2837872" cy="4548102"/>
          </a:xfrm>
        </p:grpSpPr>
        <p:sp>
          <p:nvSpPr>
            <p:cNvPr id="29" name="Flèche : double flèche verticale 28">
              <a:extLst>
                <a:ext uri="{FF2B5EF4-FFF2-40B4-BE49-F238E27FC236}">
                  <a16:creationId xmlns:a16="http://schemas.microsoft.com/office/drawing/2014/main" id="{3DAA95DD-2EE8-3B0A-6040-8B6FF69170EC}"/>
                </a:ext>
              </a:extLst>
            </p:cNvPr>
            <p:cNvSpPr/>
            <p:nvPr/>
          </p:nvSpPr>
          <p:spPr>
            <a:xfrm rot="20665523">
              <a:off x="2763051" y="2026938"/>
              <a:ext cx="971046" cy="233768"/>
            </a:xfrm>
            <a:prstGeom prst="upDown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18" name="Flèche : bas 17">
              <a:extLst>
                <a:ext uri="{FF2B5EF4-FFF2-40B4-BE49-F238E27FC236}">
                  <a16:creationId xmlns:a16="http://schemas.microsoft.com/office/drawing/2014/main" id="{6344FCA9-9377-588B-0C48-EDD368EAA783}"/>
                </a:ext>
              </a:extLst>
            </p:cNvPr>
            <p:cNvSpPr/>
            <p:nvPr/>
          </p:nvSpPr>
          <p:spPr>
            <a:xfrm rot="20166080">
              <a:off x="3972884" y="1522761"/>
              <a:ext cx="496599" cy="4548102"/>
            </a:xfrm>
            <a:prstGeom prst="down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30" name="Flèche : double flèche verticale 29">
              <a:extLst>
                <a:ext uri="{FF2B5EF4-FFF2-40B4-BE49-F238E27FC236}">
                  <a16:creationId xmlns:a16="http://schemas.microsoft.com/office/drawing/2014/main" id="{57C92F82-CD43-2E4F-4407-75B151A9533C}"/>
                </a:ext>
              </a:extLst>
            </p:cNvPr>
            <p:cNvSpPr/>
            <p:nvPr/>
          </p:nvSpPr>
          <p:spPr>
            <a:xfrm rot="20771547">
              <a:off x="3203668" y="2866519"/>
              <a:ext cx="971046" cy="233768"/>
            </a:xfrm>
            <a:prstGeom prst="upDown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31" name="Flèche : double flèche verticale 30">
              <a:extLst>
                <a:ext uri="{FF2B5EF4-FFF2-40B4-BE49-F238E27FC236}">
                  <a16:creationId xmlns:a16="http://schemas.microsoft.com/office/drawing/2014/main" id="{C53CEFB9-B6D9-F063-8422-640BFABF3FCF}"/>
                </a:ext>
              </a:extLst>
            </p:cNvPr>
            <p:cNvSpPr/>
            <p:nvPr/>
          </p:nvSpPr>
          <p:spPr>
            <a:xfrm rot="20988069">
              <a:off x="3735661" y="3623874"/>
              <a:ext cx="971046" cy="233768"/>
            </a:xfrm>
            <a:prstGeom prst="upDown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32" name="Flèche : double flèche verticale 31">
              <a:extLst>
                <a:ext uri="{FF2B5EF4-FFF2-40B4-BE49-F238E27FC236}">
                  <a16:creationId xmlns:a16="http://schemas.microsoft.com/office/drawing/2014/main" id="{FF52A5B8-B32D-E6A8-F9C1-B0C2C8E509EF}"/>
                </a:ext>
              </a:extLst>
            </p:cNvPr>
            <p:cNvSpPr/>
            <p:nvPr/>
          </p:nvSpPr>
          <p:spPr>
            <a:xfrm rot="21278661">
              <a:off x="4199807" y="4457205"/>
              <a:ext cx="971046" cy="233768"/>
            </a:xfrm>
            <a:prstGeom prst="upDown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33" name="Flèche : double flèche verticale 32">
              <a:extLst>
                <a:ext uri="{FF2B5EF4-FFF2-40B4-BE49-F238E27FC236}">
                  <a16:creationId xmlns:a16="http://schemas.microsoft.com/office/drawing/2014/main" id="{195F2D79-2A9F-4C4B-420B-3BBF0D7DA29F}"/>
                </a:ext>
              </a:extLst>
            </p:cNvPr>
            <p:cNvSpPr/>
            <p:nvPr/>
          </p:nvSpPr>
          <p:spPr>
            <a:xfrm rot="21278661">
              <a:off x="4629877" y="5159880"/>
              <a:ext cx="971046" cy="233768"/>
            </a:xfrm>
            <a:prstGeom prst="upDown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75" name="Groupe 74">
            <a:extLst>
              <a:ext uri="{FF2B5EF4-FFF2-40B4-BE49-F238E27FC236}">
                <a16:creationId xmlns:a16="http://schemas.microsoft.com/office/drawing/2014/main" id="{5D7B5C53-0398-BF08-53F5-7AE2C435B177}"/>
              </a:ext>
            </a:extLst>
          </p:cNvPr>
          <p:cNvGrpSpPr/>
          <p:nvPr/>
        </p:nvGrpSpPr>
        <p:grpSpPr>
          <a:xfrm>
            <a:off x="4041171" y="1978523"/>
            <a:ext cx="5048410" cy="4143980"/>
            <a:chOff x="4041171" y="1634872"/>
            <a:chExt cx="5048410" cy="4143980"/>
          </a:xfrm>
        </p:grpSpPr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3817B679-DCBF-27B4-3774-9DE3B115BE09}"/>
                </a:ext>
              </a:extLst>
            </p:cNvPr>
            <p:cNvSpPr/>
            <p:nvPr/>
          </p:nvSpPr>
          <p:spPr>
            <a:xfrm>
              <a:off x="4346473" y="2376519"/>
              <a:ext cx="4411244" cy="57851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spcBef>
                  <a:spcPts val="1200"/>
                </a:spcBef>
              </a:pPr>
              <a:r>
                <a:rPr lang="fr-FR" sz="12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Mise en place de </a:t>
              </a:r>
              <a:r>
                <a:rPr lang="fr-FR" sz="12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mécanismes de garantie de paiement</a:t>
              </a:r>
              <a:r>
                <a:rPr lang="fr-FR" sz="12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: cas d’un </a:t>
              </a:r>
              <a:r>
                <a:rPr lang="fr-FR" sz="12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fonds de garantie</a:t>
              </a:r>
              <a:r>
                <a:rPr lang="fr-FR" sz="12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équivalant à une période minimale d’achat d’énergie (2 à 6 mois).</a:t>
              </a:r>
              <a:endParaRPr lang="fr-CI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0A1B31D1-0005-C704-0B4A-EE88FBE13575}"/>
                </a:ext>
              </a:extLst>
            </p:cNvPr>
            <p:cNvGrpSpPr/>
            <p:nvPr/>
          </p:nvGrpSpPr>
          <p:grpSpPr>
            <a:xfrm>
              <a:off x="4041171" y="1634872"/>
              <a:ext cx="5048410" cy="4143980"/>
              <a:chOff x="4041171" y="1634872"/>
              <a:chExt cx="5048410" cy="4143980"/>
            </a:xfrm>
          </p:grpSpPr>
          <p:sp>
            <p:nvSpPr>
              <p:cNvPr id="25" name="Rectangle : coins arrondis 24">
                <a:extLst>
                  <a:ext uri="{FF2B5EF4-FFF2-40B4-BE49-F238E27FC236}">
                    <a16:creationId xmlns:a16="http://schemas.microsoft.com/office/drawing/2014/main" id="{75AF3F97-E3A3-DBD5-2C53-FE2E6AF1F21F}"/>
                  </a:ext>
                </a:extLst>
              </p:cNvPr>
              <p:cNvSpPr/>
              <p:nvPr/>
            </p:nvSpPr>
            <p:spPr>
              <a:xfrm>
                <a:off x="4041171" y="1634872"/>
                <a:ext cx="4411244" cy="531482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spcBef>
                    <a:spcPts val="1200"/>
                  </a:spcBef>
                </a:pPr>
                <a:r>
                  <a:rPr lang="fr-FR" sz="1200" b="1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Prise en compte des engagements contractuels</a:t>
                </a:r>
                <a:r>
                  <a:rPr lang="fr-FR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dans les plans de production nationaux</a:t>
                </a:r>
                <a:endParaRPr lang="fr-CI" sz="12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6" name="Rectangle : coins arrondis 25">
                <a:extLst>
                  <a:ext uri="{FF2B5EF4-FFF2-40B4-BE49-F238E27FC236}">
                    <a16:creationId xmlns:a16="http://schemas.microsoft.com/office/drawing/2014/main" id="{F562006D-FC5F-2E3A-4270-64CE2EF3C0FB}"/>
                  </a:ext>
                </a:extLst>
              </p:cNvPr>
              <p:cNvSpPr/>
              <p:nvPr/>
            </p:nvSpPr>
            <p:spPr>
              <a:xfrm>
                <a:off x="4740998" y="3252230"/>
                <a:ext cx="4122950" cy="731222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spcBef>
                    <a:spcPts val="1200"/>
                  </a:spcBef>
                </a:pPr>
                <a:r>
                  <a:rPr lang="fr-FR" sz="1200" b="1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Planification coordonnée du développement des infrastructures autour des pôles énergétiques </a:t>
                </a:r>
                <a:r>
                  <a:rPr lang="fr-FR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(Côte d’Ivoire, Ghana et Nigeria)</a:t>
                </a:r>
              </a:p>
            </p:txBody>
          </p:sp>
          <p:sp>
            <p:nvSpPr>
              <p:cNvPr id="27" name="Rectangle : coins arrondis 26">
                <a:extLst>
                  <a:ext uri="{FF2B5EF4-FFF2-40B4-BE49-F238E27FC236}">
                    <a16:creationId xmlns:a16="http://schemas.microsoft.com/office/drawing/2014/main" id="{A23B798F-6F8D-CF86-BB85-9775A9D584BB}"/>
                  </a:ext>
                </a:extLst>
              </p:cNvPr>
              <p:cNvSpPr/>
              <p:nvPr/>
            </p:nvSpPr>
            <p:spPr>
              <a:xfrm>
                <a:off x="5073493" y="4266433"/>
                <a:ext cx="3784240" cy="464143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spcBef>
                    <a:spcPts val="1200"/>
                  </a:spcBef>
                </a:pPr>
                <a:r>
                  <a:rPr lang="fr-FR" sz="1200" b="1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Adoption au niveau national </a:t>
                </a:r>
                <a:r>
                  <a:rPr lang="fr-FR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des directives du marché.</a:t>
                </a:r>
              </a:p>
            </p:txBody>
          </p:sp>
          <p:sp>
            <p:nvSpPr>
              <p:cNvPr id="28" name="Rectangle : coins arrondis 27">
                <a:extLst>
                  <a:ext uri="{FF2B5EF4-FFF2-40B4-BE49-F238E27FC236}">
                    <a16:creationId xmlns:a16="http://schemas.microsoft.com/office/drawing/2014/main" id="{36080E3A-D80F-F768-3AF4-5C8714AADFFB}"/>
                  </a:ext>
                </a:extLst>
              </p:cNvPr>
              <p:cNvSpPr/>
              <p:nvPr/>
            </p:nvSpPr>
            <p:spPr>
              <a:xfrm>
                <a:off x="5305342" y="4942792"/>
                <a:ext cx="3784239" cy="464143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spcBef>
                    <a:spcPts val="1200"/>
                  </a:spcBef>
                </a:pPr>
                <a:r>
                  <a:rPr lang="fr-FR" sz="1200" b="1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Mise en place d’un modèle tarifaire </a:t>
                </a:r>
                <a:r>
                  <a:rPr lang="fr-FR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commun pour le transport </a:t>
                </a:r>
              </a:p>
            </p:txBody>
          </p:sp>
          <p:cxnSp>
            <p:nvCxnSpPr>
              <p:cNvPr id="43" name="Connecteur : en angle 42">
                <a:extLst>
                  <a:ext uri="{FF2B5EF4-FFF2-40B4-BE49-F238E27FC236}">
                    <a16:creationId xmlns:a16="http://schemas.microsoft.com/office/drawing/2014/main" id="{68C5B1E7-2914-FE28-8889-5E3C2A37A67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48545" y="5602494"/>
                <a:ext cx="279693" cy="73024"/>
              </a:xfrm>
              <a:prstGeom prst="bentConnector3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03B15C21-6971-1773-3676-0926EB056EE1}"/>
                  </a:ext>
                </a:extLst>
              </p:cNvPr>
              <p:cNvCxnSpPr>
                <a:cxnSpLocks/>
                <a:stCxn id="26" idx="2"/>
              </p:cNvCxnSpPr>
              <p:nvPr/>
            </p:nvCxnSpPr>
            <p:spPr>
              <a:xfrm>
                <a:off x="6802473" y="3983452"/>
                <a:ext cx="82895" cy="354932"/>
              </a:xfrm>
              <a:prstGeom prst="line">
                <a:avLst/>
              </a:prstGeom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D29D81AF-F08C-2493-91CF-3C1A7722A90C}"/>
                  </a:ext>
                </a:extLst>
              </p:cNvPr>
              <p:cNvCxnSpPr>
                <a:cxnSpLocks/>
                <a:stCxn id="27" idx="2"/>
              </p:cNvCxnSpPr>
              <p:nvPr/>
            </p:nvCxnSpPr>
            <p:spPr>
              <a:xfrm>
                <a:off x="6965613" y="4730576"/>
                <a:ext cx="171183" cy="303684"/>
              </a:xfrm>
              <a:prstGeom prst="line">
                <a:avLst/>
              </a:prstGeom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B514C245-7931-87E3-0205-5178040997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00192" y="2977948"/>
                <a:ext cx="256166" cy="383202"/>
              </a:xfrm>
              <a:prstGeom prst="line">
                <a:avLst/>
              </a:prstGeom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EB2965BE-82D8-3ACE-5751-452AF4A5AB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9319" y="2092980"/>
                <a:ext cx="155803" cy="318003"/>
              </a:xfrm>
              <a:prstGeom prst="line">
                <a:avLst/>
              </a:prstGeom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C8237035-68BD-6A68-2C35-3FB61D6DCCB5}"/>
              </a:ext>
            </a:extLst>
          </p:cNvPr>
          <p:cNvGrpSpPr/>
          <p:nvPr/>
        </p:nvGrpSpPr>
        <p:grpSpPr>
          <a:xfrm>
            <a:off x="994123" y="5144839"/>
            <a:ext cx="3337585" cy="852126"/>
            <a:chOff x="994123" y="4801188"/>
            <a:chExt cx="3337585" cy="852126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A541B53F-892A-287E-2642-FF57817971BD}"/>
                </a:ext>
              </a:extLst>
            </p:cNvPr>
            <p:cNvSpPr/>
            <p:nvPr/>
          </p:nvSpPr>
          <p:spPr>
            <a:xfrm>
              <a:off x="994123" y="5068561"/>
              <a:ext cx="3337585" cy="58475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600"/>
                </a:spcBef>
              </a:pPr>
              <a:r>
                <a:rPr lang="fr-CI" sz="1200" b="1" dirty="0">
                  <a:solidFill>
                    <a:sysClr val="windowText" lastClr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Uniformisation des principes </a:t>
              </a:r>
              <a:r>
                <a:rPr lang="fr-CI" sz="1200" dirty="0">
                  <a:solidFill>
                    <a:sysClr val="windowText" lastClr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de tarification du transport</a:t>
              </a:r>
            </a:p>
          </p:txBody>
        </p: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64A551B3-0E19-D3C2-1740-FE8E55B292EA}"/>
                </a:ext>
              </a:extLst>
            </p:cNvPr>
            <p:cNvCxnSpPr>
              <a:cxnSpLocks/>
            </p:cNvCxnSpPr>
            <p:nvPr/>
          </p:nvCxnSpPr>
          <p:spPr>
            <a:xfrm>
              <a:off x="2315203" y="4801188"/>
              <a:ext cx="101739" cy="267373"/>
            </a:xfrm>
            <a:prstGeom prst="line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6CE5884A-908D-1E2E-ECAD-07B8B53F92FD}"/>
              </a:ext>
            </a:extLst>
          </p:cNvPr>
          <p:cNvGrpSpPr/>
          <p:nvPr/>
        </p:nvGrpSpPr>
        <p:grpSpPr>
          <a:xfrm>
            <a:off x="118295" y="1916492"/>
            <a:ext cx="2801266" cy="838142"/>
            <a:chOff x="118295" y="1572841"/>
            <a:chExt cx="2801266" cy="986350"/>
          </a:xfrm>
        </p:grpSpPr>
        <p:sp>
          <p:nvSpPr>
            <p:cNvPr id="59" name="Rectangle : coins arrondis 58">
              <a:extLst>
                <a:ext uri="{FF2B5EF4-FFF2-40B4-BE49-F238E27FC236}">
                  <a16:creationId xmlns:a16="http://schemas.microsoft.com/office/drawing/2014/main" id="{A2DF7B06-548F-FE3E-D330-8038AEB5BD41}"/>
                </a:ext>
              </a:extLst>
            </p:cNvPr>
            <p:cNvSpPr/>
            <p:nvPr/>
          </p:nvSpPr>
          <p:spPr>
            <a:xfrm>
              <a:off x="118295" y="1974438"/>
              <a:ext cx="2801266" cy="58475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600"/>
                </a:spcBef>
              </a:pPr>
              <a:r>
                <a:rPr lang="fr-CI" sz="1200" b="1" dirty="0">
                  <a:solidFill>
                    <a:sysClr val="windowText" lastClr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Respect des quantités </a:t>
              </a:r>
              <a:r>
                <a:rPr lang="fr-CI" sz="1200" dirty="0">
                  <a:solidFill>
                    <a:sysClr val="windowText" lastClr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d’énergie contractées</a:t>
              </a:r>
            </a:p>
          </p:txBody>
        </p:sp>
        <p:cxnSp>
          <p:nvCxnSpPr>
            <p:cNvPr id="62" name="Connecteur : en angle 61">
              <a:extLst>
                <a:ext uri="{FF2B5EF4-FFF2-40B4-BE49-F238E27FC236}">
                  <a16:creationId xmlns:a16="http://schemas.microsoft.com/office/drawing/2014/main" id="{ED13E732-5835-87A9-BD8C-7CEA8414D8F5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190265" y="1697448"/>
              <a:ext cx="360279" cy="111065"/>
            </a:xfrm>
            <a:prstGeom prst="bentConnector3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e 70">
            <a:extLst>
              <a:ext uri="{FF2B5EF4-FFF2-40B4-BE49-F238E27FC236}">
                <a16:creationId xmlns:a16="http://schemas.microsoft.com/office/drawing/2014/main" id="{CB90685C-3495-BB09-BBFD-5350B42710D7}"/>
              </a:ext>
            </a:extLst>
          </p:cNvPr>
          <p:cNvGrpSpPr/>
          <p:nvPr/>
        </p:nvGrpSpPr>
        <p:grpSpPr>
          <a:xfrm>
            <a:off x="290222" y="2754634"/>
            <a:ext cx="3016169" cy="716654"/>
            <a:chOff x="290242" y="2558132"/>
            <a:chExt cx="3016169" cy="716654"/>
          </a:xfrm>
        </p:grpSpPr>
        <p:sp>
          <p:nvSpPr>
            <p:cNvPr id="60" name="Rectangle : coins arrondis 59">
              <a:extLst>
                <a:ext uri="{FF2B5EF4-FFF2-40B4-BE49-F238E27FC236}">
                  <a16:creationId xmlns:a16="http://schemas.microsoft.com/office/drawing/2014/main" id="{7805EDF0-3B91-FB7F-07B1-1B1CA188F3B0}"/>
                </a:ext>
              </a:extLst>
            </p:cNvPr>
            <p:cNvSpPr/>
            <p:nvPr/>
          </p:nvSpPr>
          <p:spPr>
            <a:xfrm>
              <a:off x="290242" y="2776024"/>
              <a:ext cx="3016169" cy="49876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600"/>
                </a:spcBef>
              </a:pPr>
              <a:r>
                <a:rPr lang="fr-CI" sz="12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Sécurisation des paiements </a:t>
              </a:r>
              <a:r>
                <a:rPr lang="fr-CI" sz="12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après échange d’énergie</a:t>
              </a:r>
            </a:p>
          </p:txBody>
        </p: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2D7806B2-8E6A-9B64-DABD-F07D0FB55811}"/>
                </a:ext>
              </a:extLst>
            </p:cNvPr>
            <p:cNvCxnSpPr>
              <a:cxnSpLocks/>
              <a:stCxn id="59" idx="2"/>
            </p:cNvCxnSpPr>
            <p:nvPr/>
          </p:nvCxnSpPr>
          <p:spPr>
            <a:xfrm>
              <a:off x="1518948" y="2558132"/>
              <a:ext cx="55512" cy="561543"/>
            </a:xfrm>
            <a:prstGeom prst="line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5D518964-8E8F-D20F-9B78-79A7E9BED8BC}"/>
              </a:ext>
            </a:extLst>
          </p:cNvPr>
          <p:cNvGrpSpPr/>
          <p:nvPr/>
        </p:nvGrpSpPr>
        <p:grpSpPr>
          <a:xfrm>
            <a:off x="394770" y="3471051"/>
            <a:ext cx="3114819" cy="903200"/>
            <a:chOff x="394770" y="3127400"/>
            <a:chExt cx="3114819" cy="903200"/>
          </a:xfrm>
        </p:grpSpPr>
        <p:sp>
          <p:nvSpPr>
            <p:cNvPr id="61" name="Rectangle : coins arrondis 60">
              <a:extLst>
                <a:ext uri="{FF2B5EF4-FFF2-40B4-BE49-F238E27FC236}">
                  <a16:creationId xmlns:a16="http://schemas.microsoft.com/office/drawing/2014/main" id="{C140DEB3-9F90-F484-1B4D-EBE3B11FA3A6}"/>
                </a:ext>
              </a:extLst>
            </p:cNvPr>
            <p:cNvSpPr/>
            <p:nvPr/>
          </p:nvSpPr>
          <p:spPr>
            <a:xfrm>
              <a:off x="394770" y="3531838"/>
              <a:ext cx="3114819" cy="49876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600"/>
                </a:spcBef>
              </a:pPr>
              <a:r>
                <a:rPr lang="fr-CI" sz="12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Développement coordonné </a:t>
              </a:r>
              <a:r>
                <a:rPr lang="fr-CI" sz="12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des infrastructures</a:t>
              </a: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4BF51932-6FB4-10B6-E628-6296A885911E}"/>
                </a:ext>
              </a:extLst>
            </p:cNvPr>
            <p:cNvCxnSpPr>
              <a:cxnSpLocks/>
            </p:cNvCxnSpPr>
            <p:nvPr/>
          </p:nvCxnSpPr>
          <p:spPr>
            <a:xfrm>
              <a:off x="1670092" y="3127400"/>
              <a:ext cx="114048" cy="399923"/>
            </a:xfrm>
            <a:prstGeom prst="line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e 72">
            <a:extLst>
              <a:ext uri="{FF2B5EF4-FFF2-40B4-BE49-F238E27FC236}">
                <a16:creationId xmlns:a16="http://schemas.microsoft.com/office/drawing/2014/main" id="{50BAD74E-A2E2-33C2-4D15-A6C8ACA412D8}"/>
              </a:ext>
            </a:extLst>
          </p:cNvPr>
          <p:cNvGrpSpPr/>
          <p:nvPr/>
        </p:nvGrpSpPr>
        <p:grpSpPr>
          <a:xfrm>
            <a:off x="745920" y="4388842"/>
            <a:ext cx="3114819" cy="749545"/>
            <a:chOff x="745920" y="4045191"/>
            <a:chExt cx="3114819" cy="749545"/>
          </a:xfrm>
        </p:grpSpPr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EDB68774-C4D8-EB45-4EF3-0C95D63AD8EF}"/>
                </a:ext>
              </a:extLst>
            </p:cNvPr>
            <p:cNvSpPr/>
            <p:nvPr/>
          </p:nvSpPr>
          <p:spPr>
            <a:xfrm>
              <a:off x="745920" y="4372633"/>
              <a:ext cx="3114819" cy="42210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600"/>
                </a:spcBef>
              </a:pPr>
              <a:r>
                <a:rPr lang="fr-CI" sz="12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Application des directives régionales</a:t>
              </a:r>
            </a:p>
          </p:txBody>
        </p: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0FAB5C3F-E056-85F4-82F6-8E3FE1DF08F5}"/>
                </a:ext>
              </a:extLst>
            </p:cNvPr>
            <p:cNvCxnSpPr>
              <a:cxnSpLocks/>
            </p:cNvCxnSpPr>
            <p:nvPr/>
          </p:nvCxnSpPr>
          <p:spPr>
            <a:xfrm>
              <a:off x="1958674" y="4045191"/>
              <a:ext cx="115230" cy="355781"/>
            </a:xfrm>
            <a:prstGeom prst="line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ZoneTexte 77">
            <a:extLst>
              <a:ext uri="{FF2B5EF4-FFF2-40B4-BE49-F238E27FC236}">
                <a16:creationId xmlns:a16="http://schemas.microsoft.com/office/drawing/2014/main" id="{969442DE-7B2F-F020-B899-70BE2CC386C7}"/>
              </a:ext>
            </a:extLst>
          </p:cNvPr>
          <p:cNvSpPr txBox="1"/>
          <p:nvPr/>
        </p:nvSpPr>
        <p:spPr>
          <a:xfrm>
            <a:off x="1587871" y="774372"/>
            <a:ext cx="653227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CI" sz="1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mutation des échanges </a:t>
            </a:r>
          </a:p>
          <a:p>
            <a:pPr algn="ctr">
              <a:spcBef>
                <a:spcPts val="600"/>
              </a:spcBef>
            </a:pPr>
            <a:r>
              <a:rPr lang="fr-CI" sz="1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 contexte de solidarité africaine au contexte capitalistique</a:t>
            </a:r>
          </a:p>
        </p:txBody>
      </p:sp>
    </p:spTree>
    <p:extLst>
      <p:ext uri="{BB962C8B-B14F-4D97-AF65-F5344CB8AC3E}">
        <p14:creationId xmlns:p14="http://schemas.microsoft.com/office/powerpoint/2010/main" val="249930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B83FD4-050D-B08F-39B4-54AB4153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15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A471921E-5D9A-7F34-B93C-633048F66680}"/>
              </a:ext>
            </a:extLst>
          </p:cNvPr>
          <p:cNvSpPr txBox="1"/>
          <p:nvPr/>
        </p:nvSpPr>
        <p:spPr>
          <a:xfrm>
            <a:off x="3347864" y="785376"/>
            <a:ext cx="5655734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2000" b="1" u="sng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 retenir de l’expérience ivoirienne</a:t>
            </a:r>
            <a:endParaRPr lang="fr-FR" sz="1600" b="1" u="sng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defRPr/>
            </a:pPr>
            <a:endParaRPr lang="fr-FR" sz="2400" b="1" u="sng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BD2AEE8-9089-52BB-A6FD-70C366AFEAA3}"/>
              </a:ext>
            </a:extLst>
          </p:cNvPr>
          <p:cNvSpPr txBox="1"/>
          <p:nvPr/>
        </p:nvSpPr>
        <p:spPr>
          <a:xfrm>
            <a:off x="131439" y="1361440"/>
            <a:ext cx="8810383" cy="44130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Pôle énergétique </a:t>
            </a: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important</a:t>
            </a:r>
          </a:p>
          <a:p>
            <a:pPr marL="285750" indent="-28575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Large réseau d’interconnexion avec 8  pays</a:t>
            </a:r>
            <a:endParaRPr lang="fr-CI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Expérience de plus de 40 ans </a:t>
            </a:r>
          </a:p>
          <a:p>
            <a:pPr marL="285750" indent="-28575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Renforcement des capacités de production (</a:t>
            </a: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plus de 90% depuis 2011), </a:t>
            </a:r>
          </a:p>
          <a:p>
            <a:pPr marL="285750" indent="-28575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Mise à niveau des infrastructures</a:t>
            </a: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</a:p>
          <a:p>
            <a:pPr marL="285750" indent="-28575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Renforcement de sa réglementation et prise en compte de la législation régionale (</a:t>
            </a: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Nouveau code de l’électricité en 2014)</a:t>
            </a: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fr-CI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200000"/>
              </a:lnSpc>
              <a:spcBef>
                <a:spcPts val="600"/>
              </a:spcBef>
            </a:pP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CC0BCAF-3BBD-9F2C-6128-892A41C0D47C}"/>
              </a:ext>
            </a:extLst>
          </p:cNvPr>
          <p:cNvGrpSpPr/>
          <p:nvPr/>
        </p:nvGrpSpPr>
        <p:grpSpPr>
          <a:xfrm>
            <a:off x="215008" y="-99392"/>
            <a:ext cx="8928992" cy="1015663"/>
            <a:chOff x="0" y="-136849"/>
            <a:chExt cx="9144000" cy="1015663"/>
          </a:xfrm>
          <a:solidFill>
            <a:schemeClr val="accent2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B38D075-7E89-2BF7-B3AE-A5403F681343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32930DB-04F8-EB54-8E58-6EEF51B858FE}"/>
                </a:ext>
              </a:extLst>
            </p:cNvPr>
            <p:cNvSpPr txBox="1"/>
            <p:nvPr/>
          </p:nvSpPr>
          <p:spPr>
            <a:xfrm>
              <a:off x="217483" y="-136849"/>
              <a:ext cx="72263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V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EB0DB03A-3172-B42C-3CA8-075F741869AB}"/>
              </a:ext>
            </a:extLst>
          </p:cNvPr>
          <p:cNvSpPr txBox="1"/>
          <p:nvPr/>
        </p:nvSpPr>
        <p:spPr>
          <a:xfrm>
            <a:off x="1421560" y="149173"/>
            <a:ext cx="2119491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CONCLUSION</a:t>
            </a:r>
            <a:endParaRPr lang="fr-CA" altLang="fr-FR" sz="2000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42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0034-80CF-4D5B-9ECA-BA8FA0BB7A98}" type="slidenum">
              <a:rPr lang="nl-NL" smtClean="0">
                <a:solidFill>
                  <a:prstClr val="white">
                    <a:lumMod val="75000"/>
                  </a:prstClr>
                </a:solidFill>
              </a:rPr>
              <a:t>16</a:t>
            </a:fld>
            <a:endParaRPr lang="nl-NL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tre 1"/>
          <p:cNvSpPr txBox="1"/>
          <p:nvPr/>
        </p:nvSpPr>
        <p:spPr>
          <a:xfrm>
            <a:off x="96433" y="2941588"/>
            <a:ext cx="8964967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all">
                <a:solidFill>
                  <a:srgbClr val="C00000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 DE VOTRE ATTENTION</a:t>
            </a:r>
            <a:br>
              <a:rPr lang="fr-FR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7742555" y="4993640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44624"/>
            <a:ext cx="7200800" cy="792163"/>
          </a:xfrm>
        </p:spPr>
        <p:txBody>
          <a:bodyPr/>
          <a:lstStyle/>
          <a:p>
            <a:r>
              <a:rPr lang="fr-FR" sz="3600" b="1" dirty="0">
                <a:latin typeface="Verdana" panose="020B0604030504040204" pitchFamily="34" charset="0"/>
                <a:ea typeface="Verdana" panose="020B0604030504040204" pitchFamily="34" charset="0"/>
              </a:rPr>
              <a:t>Sommaire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484784"/>
            <a:ext cx="7920880" cy="338437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857250" indent="-857250"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fr-FR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CADRE INSTITUTIONNEL ET REGLEMENTAIRE EN COTE D’IVOIRE</a:t>
            </a:r>
          </a:p>
          <a:p>
            <a:pPr marL="857250" indent="-857250"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fr-FR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CONTEXTE HISTORIQUE DES INTERCONNEXIONS</a:t>
            </a:r>
          </a:p>
          <a:p>
            <a:pPr marL="857250" indent="-857250"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fr-FR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ASPECTS CONTRACTUELS ET LEUR EVOLUTION</a:t>
            </a:r>
          </a:p>
          <a:p>
            <a:pPr marL="857250" indent="-857250"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fr-CA" altLang="fr-FR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CHALLENGES AUX INTERCONNEXIONS ET PISTES DE REPONSE</a:t>
            </a:r>
          </a:p>
          <a:p>
            <a:pPr marL="857250" indent="-857250"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fr-FR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CONCLUSION : QUE RETENIR DE LA COTE D’IVOIRE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A8446A-224F-AD38-7EDD-22E1F2454F15}"/>
              </a:ext>
            </a:extLst>
          </p:cNvPr>
          <p:cNvSpPr/>
          <p:nvPr/>
        </p:nvSpPr>
        <p:spPr>
          <a:xfrm>
            <a:off x="0" y="6677980"/>
            <a:ext cx="9144000" cy="1800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i="1" dirty="0">
                <a:solidFill>
                  <a:prstClr val="white"/>
                </a:solidFill>
              </a:rPr>
              <a:t>ANARE –CI, NOVEMBRE 2023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26A18F2-349E-44AF-1916-FA4BB22C4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8" y="4466"/>
            <a:ext cx="772357" cy="6663786"/>
          </a:xfrm>
          <a:prstGeom prst="rect">
            <a:avLst/>
          </a:prstGeom>
        </p:spPr>
      </p:pic>
    </p:spTree>
  </p:cSld>
  <p:clrMapOvr>
    <a:masterClrMapping/>
  </p:clrMapOvr>
  <p:transition spd="slow"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e 22"/>
          <p:cNvGrpSpPr/>
          <p:nvPr/>
        </p:nvGrpSpPr>
        <p:grpSpPr>
          <a:xfrm>
            <a:off x="207962" y="-127268"/>
            <a:ext cx="8936038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1618125" y="148714"/>
              <a:ext cx="7181774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LE CADRE INSTITUTIONNEL ET REGLEMENTAIRE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323528" y="-127268"/>
              <a:ext cx="47320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</p:grpSp>
      <p:sp>
        <p:nvSpPr>
          <p:cNvPr id="89" name="Rectangle 41"/>
          <p:cNvSpPr>
            <a:spLocks noChangeArrowheads="1"/>
          </p:cNvSpPr>
          <p:nvPr/>
        </p:nvSpPr>
        <p:spPr bwMode="auto">
          <a:xfrm>
            <a:off x="7091971" y="1681434"/>
            <a:ext cx="1939326" cy="4636248"/>
          </a:xfrm>
          <a:prstGeom prst="rect">
            <a:avLst/>
          </a:prstGeom>
          <a:solidFill>
            <a:schemeClr val="tx1">
              <a:lumMod val="95000"/>
              <a:lumOff val="5000"/>
              <a:alpha val="10001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grpSp>
        <p:nvGrpSpPr>
          <p:cNvPr id="90" name="Groupe 89"/>
          <p:cNvGrpSpPr/>
          <p:nvPr/>
        </p:nvGrpSpPr>
        <p:grpSpPr>
          <a:xfrm>
            <a:off x="7210425" y="1754014"/>
            <a:ext cx="1741488" cy="450850"/>
            <a:chOff x="7210425" y="1930400"/>
            <a:chExt cx="1741488" cy="450850"/>
          </a:xfrm>
        </p:grpSpPr>
        <p:sp>
          <p:nvSpPr>
            <p:cNvPr id="91" name="AutoShape 40"/>
            <p:cNvSpPr>
              <a:spLocks noChangeArrowheads="1"/>
            </p:cNvSpPr>
            <p:nvPr/>
          </p:nvSpPr>
          <p:spPr bwMode="auto">
            <a:xfrm>
              <a:off x="7210425" y="1946275"/>
              <a:ext cx="579438" cy="434975"/>
            </a:xfrm>
            <a:prstGeom prst="flowChartAlternateProcess">
              <a:avLst/>
            </a:prstGeom>
            <a:gradFill rotWithShape="1">
              <a:gsLst>
                <a:gs pos="0">
                  <a:srgbClr val="595959"/>
                </a:gs>
                <a:gs pos="50000">
                  <a:srgbClr val="C0C0C0"/>
                </a:gs>
                <a:gs pos="100000">
                  <a:srgbClr val="595959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" name="Text Box 34"/>
            <p:cNvSpPr txBox="1">
              <a:spLocks noChangeArrowheads="1"/>
            </p:cNvSpPr>
            <p:nvPr/>
          </p:nvSpPr>
          <p:spPr bwMode="auto">
            <a:xfrm>
              <a:off x="7596188" y="1930400"/>
              <a:ext cx="1355725" cy="45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Autorité</a:t>
              </a: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fr-FR" altLang="fr-FR" sz="1200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concédante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93" name="Groupe 92"/>
          <p:cNvGrpSpPr/>
          <p:nvPr/>
        </p:nvGrpSpPr>
        <p:grpSpPr>
          <a:xfrm>
            <a:off x="7223125" y="5157192"/>
            <a:ext cx="1893888" cy="398463"/>
            <a:chOff x="7223125" y="5661025"/>
            <a:chExt cx="1893888" cy="398463"/>
          </a:xfrm>
        </p:grpSpPr>
        <p:sp>
          <p:nvSpPr>
            <p:cNvPr id="94" name="AutoShape 39"/>
            <p:cNvSpPr>
              <a:spLocks noChangeArrowheads="1"/>
            </p:cNvSpPr>
            <p:nvPr/>
          </p:nvSpPr>
          <p:spPr bwMode="auto">
            <a:xfrm>
              <a:off x="7223125" y="5661025"/>
              <a:ext cx="579438" cy="398463"/>
            </a:xfrm>
            <a:prstGeom prst="flowChartAlternateProcess">
              <a:avLst/>
            </a:prstGeom>
            <a:gradFill rotWithShape="1">
              <a:gsLst>
                <a:gs pos="0">
                  <a:srgbClr val="005E76"/>
                </a:gs>
                <a:gs pos="50000">
                  <a:srgbClr val="00CCFF"/>
                </a:gs>
                <a:gs pos="100000">
                  <a:srgbClr val="005E7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5" name="Text Box 33"/>
            <p:cNvSpPr txBox="1">
              <a:spLocks noChangeArrowheads="1"/>
            </p:cNvSpPr>
            <p:nvPr/>
          </p:nvSpPr>
          <p:spPr bwMode="auto">
            <a:xfrm>
              <a:off x="7596188" y="5732463"/>
              <a:ext cx="1520825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Société</a:t>
              </a: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d’</a:t>
              </a:r>
              <a:r>
                <a:rPr lang="fr-FR" altLang="fr-FR" sz="1200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Etat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96" name="Groupe 95"/>
          <p:cNvGrpSpPr/>
          <p:nvPr/>
        </p:nvGrpSpPr>
        <p:grpSpPr>
          <a:xfrm>
            <a:off x="7212928" y="2312095"/>
            <a:ext cx="1738985" cy="492144"/>
            <a:chOff x="7160072" y="3389513"/>
            <a:chExt cx="1956941" cy="492144"/>
          </a:xfrm>
        </p:grpSpPr>
        <p:sp>
          <p:nvSpPr>
            <p:cNvPr id="97" name="AutoShape 38"/>
            <p:cNvSpPr>
              <a:spLocks noChangeArrowheads="1"/>
            </p:cNvSpPr>
            <p:nvPr/>
          </p:nvSpPr>
          <p:spPr bwMode="auto">
            <a:xfrm>
              <a:off x="7160072" y="3414295"/>
              <a:ext cx="678359" cy="417378"/>
            </a:xfrm>
            <a:prstGeom prst="flowChartAlternateProcess">
              <a:avLst/>
            </a:prstGeom>
            <a:gradFill rotWithShape="1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8" name="Text Box 32"/>
            <p:cNvSpPr txBox="1">
              <a:spLocks noChangeArrowheads="1"/>
            </p:cNvSpPr>
            <p:nvPr/>
          </p:nvSpPr>
          <p:spPr bwMode="auto">
            <a:xfrm>
              <a:off x="7596188" y="3389513"/>
              <a:ext cx="1520825" cy="492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Producteur</a:t>
              </a: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d’électricité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99" name="Groupe 98"/>
          <p:cNvGrpSpPr/>
          <p:nvPr/>
        </p:nvGrpSpPr>
        <p:grpSpPr>
          <a:xfrm>
            <a:off x="7210425" y="2942266"/>
            <a:ext cx="1876425" cy="463550"/>
            <a:chOff x="7210425" y="2697163"/>
            <a:chExt cx="1876425" cy="463550"/>
          </a:xfrm>
        </p:grpSpPr>
        <p:sp>
          <p:nvSpPr>
            <p:cNvPr id="100" name="AutoShape 37"/>
            <p:cNvSpPr>
              <a:spLocks noChangeArrowheads="1"/>
            </p:cNvSpPr>
            <p:nvPr/>
          </p:nvSpPr>
          <p:spPr bwMode="auto">
            <a:xfrm>
              <a:off x="7210425" y="2725738"/>
              <a:ext cx="579438" cy="434975"/>
            </a:xfrm>
            <a:prstGeom prst="flowChartAlternateProcess">
              <a:avLst/>
            </a:prstGeom>
            <a:gradFill rotWithShape="1">
              <a:gsLst>
                <a:gs pos="0">
                  <a:srgbClr val="760076"/>
                </a:gs>
                <a:gs pos="50000">
                  <a:srgbClr val="FF00FF"/>
                </a:gs>
                <a:gs pos="100000">
                  <a:srgbClr val="76007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1" name="Text Box 31"/>
            <p:cNvSpPr txBox="1">
              <a:spLocks noChangeArrowheads="1"/>
            </p:cNvSpPr>
            <p:nvPr/>
          </p:nvSpPr>
          <p:spPr bwMode="auto">
            <a:xfrm>
              <a:off x="7639050" y="2697163"/>
              <a:ext cx="1447800" cy="4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Fournisseur de gaz naturel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02" name="Groupe 101"/>
          <p:cNvGrpSpPr/>
          <p:nvPr/>
        </p:nvGrpSpPr>
        <p:grpSpPr>
          <a:xfrm>
            <a:off x="7210425" y="3641651"/>
            <a:ext cx="1984846" cy="579437"/>
            <a:chOff x="7184554" y="4077072"/>
            <a:chExt cx="1984846" cy="579437"/>
          </a:xfrm>
        </p:grpSpPr>
        <p:sp>
          <p:nvSpPr>
            <p:cNvPr id="103" name="AutoShape 36"/>
            <p:cNvSpPr>
              <a:spLocks noChangeArrowheads="1"/>
            </p:cNvSpPr>
            <p:nvPr/>
          </p:nvSpPr>
          <p:spPr bwMode="auto">
            <a:xfrm>
              <a:off x="7184554" y="4198938"/>
              <a:ext cx="579438" cy="398462"/>
            </a:xfrm>
            <a:prstGeom prst="flowChartAlternateProcess">
              <a:avLst/>
            </a:prstGeom>
            <a:gradFill rotWithShape="1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4" name="Text Box 30"/>
            <p:cNvSpPr txBox="1">
              <a:spLocks noChangeArrowheads="1"/>
            </p:cNvSpPr>
            <p:nvPr/>
          </p:nvSpPr>
          <p:spPr bwMode="auto">
            <a:xfrm>
              <a:off x="7648575" y="4077072"/>
              <a:ext cx="1520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Concessionnaire du service public</a:t>
              </a:r>
              <a:endParaRPr lang="fr-FR" altLang="fr-FR" sz="9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d’électricité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05" name="Groupe 104"/>
          <p:cNvGrpSpPr/>
          <p:nvPr/>
        </p:nvGrpSpPr>
        <p:grpSpPr>
          <a:xfrm>
            <a:off x="7236296" y="5661248"/>
            <a:ext cx="2016224" cy="543198"/>
            <a:chOff x="7215188" y="4797152"/>
            <a:chExt cx="2016224" cy="543198"/>
          </a:xfrm>
        </p:grpSpPr>
        <p:sp>
          <p:nvSpPr>
            <p:cNvPr id="106" name="AutoShape 35"/>
            <p:cNvSpPr>
              <a:spLocks noChangeArrowheads="1"/>
            </p:cNvSpPr>
            <p:nvPr/>
          </p:nvSpPr>
          <p:spPr bwMode="auto">
            <a:xfrm>
              <a:off x="7215188" y="4956175"/>
              <a:ext cx="574675" cy="384175"/>
            </a:xfrm>
            <a:prstGeom prst="flowChartAlternateProcess">
              <a:avLst/>
            </a:prstGeom>
            <a:gradFill rotWithShape="1">
              <a:gsLst>
                <a:gs pos="0">
                  <a:srgbClr val="007600"/>
                </a:gs>
                <a:gs pos="50000">
                  <a:srgbClr val="00FF00"/>
                </a:gs>
                <a:gs pos="100000">
                  <a:srgbClr val="0076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7" name="Text Box 29"/>
            <p:cNvSpPr txBox="1">
              <a:spLocks noChangeArrowheads="1"/>
            </p:cNvSpPr>
            <p:nvPr/>
          </p:nvSpPr>
          <p:spPr bwMode="auto">
            <a:xfrm>
              <a:off x="7659687" y="4797152"/>
              <a:ext cx="1571725" cy="4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Autorité Administrative Indépendante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08" name="AutoShape 26"/>
          <p:cNvSpPr>
            <a:spLocks noChangeArrowheads="1"/>
          </p:cNvSpPr>
          <p:nvPr/>
        </p:nvSpPr>
        <p:spPr bwMode="auto">
          <a:xfrm>
            <a:off x="142875" y="908050"/>
            <a:ext cx="6950075" cy="774824"/>
          </a:xfrm>
          <a:prstGeom prst="flowChartAlternateProcess">
            <a:avLst/>
          </a:prstGeom>
          <a:gradFill rotWithShape="1">
            <a:gsLst>
              <a:gs pos="0">
                <a:srgbClr val="595959"/>
              </a:gs>
              <a:gs pos="50000">
                <a:srgbClr val="C0C0C0"/>
              </a:gs>
              <a:gs pos="100000">
                <a:srgbClr val="595959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ETAT DE COTE D’IVOIRE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(Ministère d</a:t>
            </a:r>
            <a:r>
              <a:rPr lang="fr-CA" altLang="fr-F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es Mines, du</a:t>
            </a:r>
            <a:r>
              <a:rPr lang="fr-FR" altLang="fr-F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 Pétrole de l‘Energie </a:t>
            </a:r>
            <a:r>
              <a:rPr lang="fr-CA" altLang="fr-F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altLang="fr-F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+ Ministère de l’Economie et des Finances + Ministère du Budget et du Portefeuille de l‘Etat)</a:t>
            </a:r>
            <a:endParaRPr lang="fr-FR" altLang="fr-FR" sz="11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119" name="Groupe 118"/>
          <p:cNvGrpSpPr/>
          <p:nvPr/>
        </p:nvGrpSpPr>
        <p:grpSpPr>
          <a:xfrm>
            <a:off x="207962" y="1682875"/>
            <a:ext cx="3355926" cy="4914477"/>
            <a:chOff x="207962" y="1682875"/>
            <a:chExt cx="3355926" cy="4914477"/>
          </a:xfrm>
        </p:grpSpPr>
        <p:sp>
          <p:nvSpPr>
            <p:cNvPr id="120" name="AutoShape 53"/>
            <p:cNvSpPr>
              <a:spLocks noChangeArrowheads="1"/>
            </p:cNvSpPr>
            <p:nvPr/>
          </p:nvSpPr>
          <p:spPr bwMode="auto">
            <a:xfrm>
              <a:off x="1883057" y="5228630"/>
              <a:ext cx="1680831" cy="1368722"/>
            </a:xfrm>
            <a:prstGeom prst="rect">
              <a:avLst/>
            </a:prstGeom>
            <a:solidFill>
              <a:srgbClr val="CCFFFF">
                <a:alpha val="30000"/>
              </a:srgbClr>
            </a:solidFill>
            <a:ln w="9525">
              <a:solidFill>
                <a:srgbClr val="000000"/>
              </a:solidFill>
              <a:prstDash val="solid"/>
              <a:miter lim="800000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121" name="AutoShape 51"/>
            <p:cNvSpPr>
              <a:spLocks noChangeArrowheads="1"/>
            </p:cNvSpPr>
            <p:nvPr/>
          </p:nvSpPr>
          <p:spPr bwMode="auto">
            <a:xfrm>
              <a:off x="2052029" y="6122615"/>
              <a:ext cx="1372109" cy="402729"/>
            </a:xfrm>
            <a:prstGeom prst="flowChartAlternateProcess">
              <a:avLst/>
            </a:prstGeom>
            <a:gradFill rotWithShape="1">
              <a:gsLst>
                <a:gs pos="0">
                  <a:srgbClr val="005E76"/>
                </a:gs>
                <a:gs pos="50000">
                  <a:srgbClr val="00CCFF"/>
                </a:gs>
                <a:gs pos="100000">
                  <a:srgbClr val="005E7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3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CI - ENERGIES</a:t>
              </a:r>
              <a:endParaRPr lang="fr-FR" altLang="fr-FR" sz="16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2" name="Line 28"/>
            <p:cNvSpPr>
              <a:spLocks noChangeShapeType="1"/>
            </p:cNvSpPr>
            <p:nvPr/>
          </p:nvSpPr>
          <p:spPr bwMode="auto">
            <a:xfrm flipH="1">
              <a:off x="207963" y="1682875"/>
              <a:ext cx="0" cy="462644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123" name="Line 27"/>
            <p:cNvSpPr>
              <a:spLocks noChangeShapeType="1"/>
            </p:cNvSpPr>
            <p:nvPr/>
          </p:nvSpPr>
          <p:spPr bwMode="auto">
            <a:xfrm>
              <a:off x="207962" y="6309320"/>
              <a:ext cx="184406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</p:grpSp>
      <p:grpSp>
        <p:nvGrpSpPr>
          <p:cNvPr id="138" name="Groupe 137"/>
          <p:cNvGrpSpPr/>
          <p:nvPr/>
        </p:nvGrpSpPr>
        <p:grpSpPr>
          <a:xfrm>
            <a:off x="3851920" y="3741515"/>
            <a:ext cx="1224136" cy="1692919"/>
            <a:chOff x="3851920" y="3741515"/>
            <a:chExt cx="1224136" cy="1692919"/>
          </a:xfrm>
        </p:grpSpPr>
        <p:sp>
          <p:nvSpPr>
            <p:cNvPr id="139" name="AutoShape 7"/>
            <p:cNvSpPr>
              <a:spLocks noChangeArrowheads="1"/>
            </p:cNvSpPr>
            <p:nvPr/>
          </p:nvSpPr>
          <p:spPr bwMode="auto">
            <a:xfrm>
              <a:off x="3851921" y="5085184"/>
              <a:ext cx="1152128" cy="349250"/>
            </a:xfrm>
            <a:prstGeom prst="flowChartAlternateProcess">
              <a:avLst/>
            </a:pr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CLIENTS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0" name="Text Box 5"/>
            <p:cNvSpPr txBox="1">
              <a:spLocks noChangeArrowheads="1"/>
            </p:cNvSpPr>
            <p:nvPr/>
          </p:nvSpPr>
          <p:spPr bwMode="auto">
            <a:xfrm>
              <a:off x="3851920" y="4187428"/>
              <a:ext cx="1224136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9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CONTRAT D’ABONNEMENT</a:t>
              </a:r>
              <a:endParaRPr lang="fr-FR" altLang="fr-FR" sz="12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1" name="Line 4"/>
            <p:cNvSpPr>
              <a:spLocks noChangeShapeType="1"/>
            </p:cNvSpPr>
            <p:nvPr/>
          </p:nvSpPr>
          <p:spPr bwMode="auto">
            <a:xfrm flipH="1">
              <a:off x="4424734" y="4576753"/>
              <a:ext cx="3249" cy="50843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142" name="Line 2"/>
            <p:cNvSpPr>
              <a:spLocks noChangeShapeType="1"/>
            </p:cNvSpPr>
            <p:nvPr/>
          </p:nvSpPr>
          <p:spPr bwMode="auto">
            <a:xfrm>
              <a:off x="4424735" y="3741515"/>
              <a:ext cx="0" cy="4574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</p:grpSp>
      <p:grpSp>
        <p:nvGrpSpPr>
          <p:cNvPr id="143" name="Groupe 142"/>
          <p:cNvGrpSpPr/>
          <p:nvPr/>
        </p:nvGrpSpPr>
        <p:grpSpPr bwMode="auto">
          <a:xfrm>
            <a:off x="3617912" y="1709514"/>
            <a:ext cx="1665456" cy="2032000"/>
            <a:chOff x="3274862" y="1450801"/>
            <a:chExt cx="1665457" cy="2032000"/>
          </a:xfrm>
        </p:grpSpPr>
        <p:sp>
          <p:nvSpPr>
            <p:cNvPr id="144" name="AutoShape 8"/>
            <p:cNvSpPr>
              <a:spLocks noChangeArrowheads="1"/>
            </p:cNvSpPr>
            <p:nvPr/>
          </p:nvSpPr>
          <p:spPr bwMode="auto">
            <a:xfrm>
              <a:off x="3580878" y="3025601"/>
              <a:ext cx="1008112" cy="457200"/>
            </a:xfrm>
            <a:prstGeom prst="flowChartAlternateProcess">
              <a:avLst/>
            </a:prstGeom>
            <a:gradFill rotWithShape="1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5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CIE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5" name="Line 6"/>
            <p:cNvSpPr>
              <a:spLocks noChangeShapeType="1"/>
            </p:cNvSpPr>
            <p:nvPr/>
          </p:nvSpPr>
          <p:spPr bwMode="auto">
            <a:xfrm flipH="1">
              <a:off x="4042692" y="1450801"/>
              <a:ext cx="1587" cy="4397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146" name="Text Box 3"/>
            <p:cNvSpPr txBox="1">
              <a:spLocks noChangeArrowheads="1"/>
            </p:cNvSpPr>
            <p:nvPr/>
          </p:nvSpPr>
          <p:spPr bwMode="auto">
            <a:xfrm>
              <a:off x="3274862" y="1854026"/>
              <a:ext cx="1665457" cy="668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0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CONVENTION DE</a:t>
              </a:r>
              <a:endParaRPr lang="fr-FR" altLang="fr-FR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0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CONCESSION DU SERVICE PUBLIC DE L’ELECTRICITE</a:t>
              </a:r>
              <a:endParaRPr lang="fr-FR" altLang="fr-FR" sz="14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7" name="Line 1"/>
            <p:cNvSpPr>
              <a:spLocks noChangeShapeType="1"/>
            </p:cNvSpPr>
            <p:nvPr/>
          </p:nvSpPr>
          <p:spPr bwMode="auto">
            <a:xfrm>
              <a:off x="4083347" y="2522215"/>
              <a:ext cx="1587" cy="50338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4935272" y="1682875"/>
            <a:ext cx="2078303" cy="4979603"/>
            <a:chOff x="4935272" y="1682875"/>
            <a:chExt cx="2078303" cy="4979603"/>
          </a:xfrm>
        </p:grpSpPr>
        <p:sp>
          <p:nvSpPr>
            <p:cNvPr id="155" name="Line 25"/>
            <p:cNvSpPr>
              <a:spLocks noChangeShapeType="1"/>
            </p:cNvSpPr>
            <p:nvPr/>
          </p:nvSpPr>
          <p:spPr bwMode="auto">
            <a:xfrm flipH="1">
              <a:off x="7013575" y="1682875"/>
              <a:ext cx="0" cy="4392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156" name="Line 24"/>
            <p:cNvSpPr>
              <a:spLocks noChangeShapeType="1"/>
            </p:cNvSpPr>
            <p:nvPr/>
          </p:nvSpPr>
          <p:spPr bwMode="auto">
            <a:xfrm>
              <a:off x="6099471" y="6079315"/>
              <a:ext cx="89852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  <p:grpSp>
          <p:nvGrpSpPr>
            <p:cNvPr id="157" name="Groupe 156"/>
            <p:cNvGrpSpPr/>
            <p:nvPr/>
          </p:nvGrpSpPr>
          <p:grpSpPr>
            <a:xfrm>
              <a:off x="4935272" y="5770350"/>
              <a:ext cx="1366575" cy="892128"/>
              <a:chOff x="4935272" y="5770350"/>
              <a:chExt cx="1366575" cy="892128"/>
            </a:xfrm>
          </p:grpSpPr>
          <p:sp>
            <p:nvSpPr>
              <p:cNvPr id="158" name="Text Box 19"/>
              <p:cNvSpPr txBox="1">
                <a:spLocks noChangeArrowheads="1"/>
              </p:cNvSpPr>
              <p:nvPr/>
            </p:nvSpPr>
            <p:spPr bwMode="auto">
              <a:xfrm>
                <a:off x="5004049" y="6408478"/>
                <a:ext cx="1012825" cy="25400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Régulateur</a:t>
                </a:r>
                <a:endParaRPr lang="fr-FR" altLang="fr-FR" sz="18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59" name="AutoShape 35"/>
              <p:cNvSpPr>
                <a:spLocks noChangeArrowheads="1"/>
              </p:cNvSpPr>
              <p:nvPr/>
            </p:nvSpPr>
            <p:spPr bwMode="auto">
              <a:xfrm>
                <a:off x="4935272" y="5770350"/>
                <a:ext cx="1366575" cy="638128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007600"/>
                  </a:gs>
                  <a:gs pos="5000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prstDash val="dash"/>
                <a:miter lim="800000"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7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8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ANARE-CI</a:t>
                </a:r>
                <a:endParaRPr lang="fr-FR" altLang="fr-FR" sz="24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60" name="Groupe 159"/>
          <p:cNvGrpSpPr/>
          <p:nvPr/>
        </p:nvGrpSpPr>
        <p:grpSpPr>
          <a:xfrm>
            <a:off x="7236296" y="4437112"/>
            <a:ext cx="1850553" cy="434975"/>
            <a:chOff x="7236297" y="4660076"/>
            <a:chExt cx="1850553" cy="434975"/>
          </a:xfrm>
        </p:grpSpPr>
        <p:sp>
          <p:nvSpPr>
            <p:cNvPr id="161" name="AutoShape 7"/>
            <p:cNvSpPr>
              <a:spLocks noChangeArrowheads="1"/>
            </p:cNvSpPr>
            <p:nvPr/>
          </p:nvSpPr>
          <p:spPr bwMode="auto">
            <a:xfrm>
              <a:off x="7236297" y="4669945"/>
              <a:ext cx="579438" cy="415239"/>
            </a:xfrm>
            <a:prstGeom prst="flowChartAlternateProcess">
              <a:avLst/>
            </a:pr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2" name="Text Box 29"/>
            <p:cNvSpPr txBox="1">
              <a:spLocks noChangeArrowheads="1"/>
            </p:cNvSpPr>
            <p:nvPr/>
          </p:nvSpPr>
          <p:spPr bwMode="auto">
            <a:xfrm>
              <a:off x="7714135" y="4660076"/>
              <a:ext cx="1372715" cy="4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Consommateur d’électricité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0F78414D-FB3D-53AE-AD6F-0659B7DD13AB}"/>
              </a:ext>
            </a:extLst>
          </p:cNvPr>
          <p:cNvGrpSpPr/>
          <p:nvPr/>
        </p:nvGrpSpPr>
        <p:grpSpPr>
          <a:xfrm>
            <a:off x="266834" y="1681434"/>
            <a:ext cx="2357380" cy="4223908"/>
            <a:chOff x="266834" y="1681434"/>
            <a:chExt cx="2357380" cy="4223908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3102FE72-BE0B-BA04-AD8E-479FA786F807}"/>
                </a:ext>
              </a:extLst>
            </p:cNvPr>
            <p:cNvGrpSpPr/>
            <p:nvPr/>
          </p:nvGrpSpPr>
          <p:grpSpPr>
            <a:xfrm>
              <a:off x="266834" y="1681434"/>
              <a:ext cx="2357380" cy="4223908"/>
              <a:chOff x="266834" y="1681434"/>
              <a:chExt cx="2357380" cy="4223908"/>
            </a:xfrm>
          </p:grpSpPr>
          <p:grpSp>
            <p:nvGrpSpPr>
              <p:cNvPr id="31" name="Groupe 30">
                <a:extLst>
                  <a:ext uri="{FF2B5EF4-FFF2-40B4-BE49-F238E27FC236}">
                    <a16:creationId xmlns:a16="http://schemas.microsoft.com/office/drawing/2014/main" id="{41338A86-02B4-09CB-3772-2615F56E7E1F}"/>
                  </a:ext>
                </a:extLst>
              </p:cNvPr>
              <p:cNvGrpSpPr/>
              <p:nvPr/>
            </p:nvGrpSpPr>
            <p:grpSpPr>
              <a:xfrm>
                <a:off x="266834" y="1681434"/>
                <a:ext cx="1351291" cy="4223908"/>
                <a:chOff x="266834" y="1681434"/>
                <a:chExt cx="1351291" cy="4223908"/>
              </a:xfrm>
            </p:grpSpPr>
            <p:grpSp>
              <p:nvGrpSpPr>
                <p:cNvPr id="130" name="Groupe 129"/>
                <p:cNvGrpSpPr/>
                <p:nvPr/>
              </p:nvGrpSpPr>
              <p:grpSpPr>
                <a:xfrm>
                  <a:off x="268371" y="4164843"/>
                  <a:ext cx="1349754" cy="1740499"/>
                  <a:chOff x="268288" y="3956026"/>
                  <a:chExt cx="1714501" cy="1785850"/>
                </a:xfrm>
              </p:grpSpPr>
              <p:sp>
                <p:nvSpPr>
                  <p:cNvPr id="135" name="Auto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268288" y="3956026"/>
                    <a:ext cx="1714501" cy="1785850"/>
                  </a:xfrm>
                  <a:prstGeom prst="flowChartAlternateProcess">
                    <a:avLst/>
                  </a:prstGeom>
                  <a:solidFill>
                    <a:srgbClr val="FFFF00">
                      <a:alpha val="30000"/>
                    </a:srgbClr>
                  </a:solidFill>
                  <a:ln w="9525">
                    <a:solidFill>
                      <a:srgbClr val="000000"/>
                    </a:solidFill>
                    <a:prstDash val="dash"/>
                    <a:miter lim="800000"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>
                      <a:solidFill>
                        <a:prstClr val="black"/>
                      </a:solidFill>
                      <a:latin typeface="Calibri" panose="020F0502020204030204"/>
                      <a:cs typeface="+mn-cs"/>
                    </a:endParaRPr>
                  </a:p>
                </p:txBody>
              </p:sp>
              <p:sp>
                <p:nvSpPr>
                  <p:cNvPr id="136" name="AutoShape 49"/>
                  <p:cNvSpPr>
                    <a:spLocks noChangeArrowheads="1"/>
                  </p:cNvSpPr>
                  <p:nvPr/>
                </p:nvSpPr>
                <p:spPr bwMode="auto">
                  <a:xfrm>
                    <a:off x="329906" y="4632639"/>
                    <a:ext cx="1553151" cy="457428"/>
                  </a:xfrm>
                  <a:prstGeom prst="flowChartAlternateProcess">
                    <a:avLst/>
                  </a:prstGeom>
                  <a:gradFill rotWithShape="1">
                    <a:gsLst>
                      <a:gs pos="0">
                        <a:srgbClr val="767600"/>
                      </a:gs>
                      <a:gs pos="50000">
                        <a:srgbClr val="FFFF00"/>
                      </a:gs>
                      <a:gs pos="100000">
                        <a:srgbClr val="767600"/>
                      </a:gs>
                    </a:gsLst>
                    <a:lin ang="5400000" scaled="1"/>
                  </a:gra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2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Times New Roman" panose="02020603050405020304" pitchFamily="18" charset="0"/>
                      </a:rPr>
                      <a:t>AZITO  ENERGIE</a:t>
                    </a:r>
                    <a:endParaRPr lang="fr-FR" altLang="fr-FR" sz="1800" dirty="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37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09310" y="4057677"/>
                    <a:ext cx="1372109" cy="457428"/>
                  </a:xfrm>
                  <a:prstGeom prst="flowChartAlternateProcess">
                    <a:avLst/>
                  </a:prstGeom>
                  <a:gradFill rotWithShape="1">
                    <a:gsLst>
                      <a:gs pos="0">
                        <a:srgbClr val="767600"/>
                      </a:gs>
                      <a:gs pos="50000">
                        <a:srgbClr val="FFFF00"/>
                      </a:gs>
                      <a:gs pos="100000">
                        <a:srgbClr val="767600"/>
                      </a:gs>
                    </a:gsLst>
                    <a:lin ang="5400000" scaled="1"/>
                  </a:gra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5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endParaRPr>
                  </a:p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2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Times New Roman" panose="02020603050405020304" pitchFamily="18" charset="0"/>
                      </a:rPr>
                      <a:t>CIPREL</a:t>
                    </a:r>
                    <a:endParaRPr lang="fr-FR" altLang="fr-FR" sz="1800" dirty="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1" name="Groupe 130"/>
                <p:cNvGrpSpPr/>
                <p:nvPr/>
              </p:nvGrpSpPr>
              <p:grpSpPr>
                <a:xfrm>
                  <a:off x="266834" y="1681434"/>
                  <a:ext cx="1208905" cy="2474779"/>
                  <a:chOff x="266751" y="1407908"/>
                  <a:chExt cx="1208905" cy="2539262"/>
                </a:xfrm>
              </p:grpSpPr>
              <p:sp>
                <p:nvSpPr>
                  <p:cNvPr id="13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898957" y="1407908"/>
                    <a:ext cx="635" cy="73876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>
                      <a:solidFill>
                        <a:prstClr val="black"/>
                      </a:solidFill>
                      <a:latin typeface="Calibri" panose="020F0502020204030204"/>
                      <a:cs typeface="+mn-cs"/>
                    </a:endParaRPr>
                  </a:p>
                </p:txBody>
              </p:sp>
              <p:sp>
                <p:nvSpPr>
                  <p:cNvPr id="133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6751" y="2202061"/>
                    <a:ext cx="1208905" cy="6508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0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Times New Roman" panose="02020603050405020304" pitchFamily="18" charset="0"/>
                      </a:rPr>
                      <a:t>CONVENTION DE</a:t>
                    </a:r>
                    <a:endParaRPr lang="fr-FR" altLang="fr-FR" sz="700" dirty="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0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Times New Roman" panose="02020603050405020304" pitchFamily="18" charset="0"/>
                      </a:rPr>
                      <a:t>CONCESSION DE TYPE BOOT</a:t>
                    </a:r>
                    <a:endParaRPr lang="fr-FR" altLang="fr-FR" sz="1400" dirty="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34" name="Line 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99509" y="2891950"/>
                    <a:ext cx="0" cy="105522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>
                      <a:solidFill>
                        <a:prstClr val="black"/>
                      </a:solidFill>
                      <a:latin typeface="Calibri" panose="020F0502020204030204"/>
                      <a:cs typeface="+mn-cs"/>
                    </a:endParaRPr>
                  </a:p>
                </p:txBody>
              </p:sp>
            </p:grpSp>
            <p:sp>
              <p:nvSpPr>
                <p:cNvPr id="4" name="AutoShape 49">
                  <a:extLst>
                    <a:ext uri="{FF2B5EF4-FFF2-40B4-BE49-F238E27FC236}">
                      <a16:creationId xmlns:a16="http://schemas.microsoft.com/office/drawing/2014/main" id="{A0A9B65C-3EC5-6945-826C-AEB0AA9DAB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3440" y="5352993"/>
                  <a:ext cx="921544" cy="381749"/>
                </a:xfrm>
                <a:prstGeom prst="flowChartAlternateProcess">
                  <a:avLst/>
                </a:prstGeom>
                <a:gradFill rotWithShape="1">
                  <a:gsLst>
                    <a:gs pos="0">
                      <a:srgbClr val="767600"/>
                    </a:gs>
                    <a:gs pos="50000">
                      <a:srgbClr val="FFFF00"/>
                    </a:gs>
                    <a:gs pos="100000">
                      <a:srgbClr val="767600"/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ATINKOU</a:t>
                  </a:r>
                  <a:endParaRPr lang="fr-FR" altLang="fr-FR" sz="1800" dirty="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7F145E2B-4C77-6042-55A2-E9C6F1E6EC78}"/>
                  </a:ext>
                </a:extLst>
              </p:cNvPr>
              <p:cNvGrpSpPr/>
              <p:nvPr/>
            </p:nvGrpSpPr>
            <p:grpSpPr>
              <a:xfrm>
                <a:off x="1359335" y="1682874"/>
                <a:ext cx="1264879" cy="2193717"/>
                <a:chOff x="1359335" y="1682874"/>
                <a:chExt cx="1264879" cy="2193717"/>
              </a:xfrm>
            </p:grpSpPr>
            <p:sp>
              <p:nvSpPr>
                <p:cNvPr id="126" name="Line 16"/>
                <p:cNvSpPr>
                  <a:spLocks noChangeShapeType="1"/>
                </p:cNvSpPr>
                <p:nvPr/>
              </p:nvSpPr>
              <p:spPr bwMode="auto">
                <a:xfrm>
                  <a:off x="1924594" y="1682874"/>
                  <a:ext cx="0" cy="4320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alibri" panose="020F0502020204030204"/>
                    <a:cs typeface="+mn-cs"/>
                  </a:endParaRPr>
                </a:p>
              </p:txBody>
            </p:sp>
            <p:sp>
              <p:nvSpPr>
                <p:cNvPr id="12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403378" y="2153561"/>
                  <a:ext cx="1080524" cy="527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0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CONVENTION DE</a:t>
                  </a:r>
                  <a:endParaRPr lang="fr-FR" altLang="fr-FR" sz="700" dirty="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0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LOCATION</a:t>
                  </a:r>
                  <a:endParaRPr lang="fr-FR" altLang="fr-FR" sz="1400" dirty="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8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1924594" y="2654551"/>
                  <a:ext cx="0" cy="2160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alibri" panose="020F0502020204030204"/>
                    <a:cs typeface="+mn-cs"/>
                  </a:endParaRPr>
                </a:p>
              </p:txBody>
            </p:sp>
            <p:grpSp>
              <p:nvGrpSpPr>
                <p:cNvPr id="16" name="Groupe 15">
                  <a:extLst>
                    <a:ext uri="{FF2B5EF4-FFF2-40B4-BE49-F238E27FC236}">
                      <a16:creationId xmlns:a16="http://schemas.microsoft.com/office/drawing/2014/main" id="{1DDE22ED-947C-F48B-F9F9-C5C4A2F41767}"/>
                    </a:ext>
                  </a:extLst>
                </p:cNvPr>
                <p:cNvGrpSpPr/>
                <p:nvPr/>
              </p:nvGrpSpPr>
              <p:grpSpPr>
                <a:xfrm>
                  <a:off x="1359335" y="2869509"/>
                  <a:ext cx="1264879" cy="1007082"/>
                  <a:chOff x="268288" y="3956026"/>
                  <a:chExt cx="1714501" cy="1665399"/>
                </a:xfrm>
              </p:grpSpPr>
              <p:sp>
                <p:nvSpPr>
                  <p:cNvPr id="17" name="AutoShape 50">
                    <a:extLst>
                      <a:ext uri="{FF2B5EF4-FFF2-40B4-BE49-F238E27FC236}">
                        <a16:creationId xmlns:a16="http://schemas.microsoft.com/office/drawing/2014/main" id="{423BD1A2-D037-E4E4-E7E0-029C791C24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8288" y="3956026"/>
                    <a:ext cx="1714501" cy="1665399"/>
                  </a:xfrm>
                  <a:prstGeom prst="flowChartAlternateProcess">
                    <a:avLst/>
                  </a:prstGeom>
                  <a:solidFill>
                    <a:srgbClr val="FFFF00">
                      <a:alpha val="30000"/>
                    </a:srgbClr>
                  </a:solidFill>
                  <a:ln w="9525">
                    <a:solidFill>
                      <a:srgbClr val="000000"/>
                    </a:solidFill>
                    <a:prstDash val="dash"/>
                    <a:miter lim="800000"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>
                      <a:solidFill>
                        <a:prstClr val="black"/>
                      </a:solidFill>
                      <a:latin typeface="Calibri" panose="020F0502020204030204"/>
                      <a:cs typeface="+mn-cs"/>
                    </a:endParaRPr>
                  </a:p>
                </p:txBody>
              </p:sp>
              <p:sp>
                <p:nvSpPr>
                  <p:cNvPr id="19" name="AutoShape 48">
                    <a:extLst>
                      <a:ext uri="{FF2B5EF4-FFF2-40B4-BE49-F238E27FC236}">
                        <a16:creationId xmlns:a16="http://schemas.microsoft.com/office/drawing/2014/main" id="{ADF9B1D1-CE74-CEA2-136B-F3CBAEFC7F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743" y="4047709"/>
                    <a:ext cx="1453431" cy="568885"/>
                  </a:xfrm>
                  <a:prstGeom prst="flowChartAlternateProcess">
                    <a:avLst/>
                  </a:prstGeom>
                  <a:gradFill rotWithShape="1">
                    <a:gsLst>
                      <a:gs pos="0">
                        <a:srgbClr val="767600"/>
                      </a:gs>
                      <a:gs pos="50000">
                        <a:srgbClr val="FFFF00"/>
                      </a:gs>
                      <a:gs pos="100000">
                        <a:srgbClr val="767600"/>
                      </a:gs>
                    </a:gsLst>
                    <a:lin ang="5400000" scaled="1"/>
                  </a:gra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2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Times New Roman" panose="02020603050405020304" pitchFamily="18" charset="0"/>
                      </a:rPr>
                      <a:t>AGGREKO</a:t>
                    </a:r>
                    <a:endParaRPr lang="fr-FR" altLang="fr-FR" sz="1800" dirty="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20" name="AutoShape 49">
              <a:extLst>
                <a:ext uri="{FF2B5EF4-FFF2-40B4-BE49-F238E27FC236}">
                  <a16:creationId xmlns:a16="http://schemas.microsoft.com/office/drawing/2014/main" id="{FB355DFC-E07F-A1BA-4B79-32458EBC7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329" y="3315465"/>
              <a:ext cx="1140245" cy="480719"/>
            </a:xfrm>
            <a:prstGeom prst="flowChartAlternateProcess">
              <a:avLst/>
            </a:prstGeom>
            <a:gradFill rotWithShape="1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EMEA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KARPOWER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D077BCE4-B6FC-6BB9-4D46-443561923F0E}"/>
              </a:ext>
            </a:extLst>
          </p:cNvPr>
          <p:cNvGrpSpPr/>
          <p:nvPr/>
        </p:nvGrpSpPr>
        <p:grpSpPr>
          <a:xfrm>
            <a:off x="2022287" y="1682887"/>
            <a:ext cx="1383893" cy="4389505"/>
            <a:chOff x="2022287" y="1682887"/>
            <a:chExt cx="1383893" cy="4389505"/>
          </a:xfrm>
        </p:grpSpPr>
        <p:grpSp>
          <p:nvGrpSpPr>
            <p:cNvPr id="148" name="Groupe 147"/>
            <p:cNvGrpSpPr/>
            <p:nvPr/>
          </p:nvGrpSpPr>
          <p:grpSpPr>
            <a:xfrm>
              <a:off x="2034071" y="1682887"/>
              <a:ext cx="1372109" cy="3978361"/>
              <a:chOff x="2034071" y="1682887"/>
              <a:chExt cx="1372109" cy="3978361"/>
            </a:xfrm>
          </p:grpSpPr>
          <p:sp>
            <p:nvSpPr>
              <p:cNvPr id="149" name="AutoShape 48"/>
              <p:cNvSpPr>
                <a:spLocks noChangeArrowheads="1"/>
              </p:cNvSpPr>
              <p:nvPr/>
            </p:nvSpPr>
            <p:spPr bwMode="auto">
              <a:xfrm>
                <a:off x="2034071" y="5272257"/>
                <a:ext cx="1372109" cy="388991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767600"/>
                  </a:gs>
                  <a:gs pos="50000">
                    <a:srgbClr val="FFFF00"/>
                  </a:gs>
                  <a:gs pos="100000">
                    <a:srgbClr val="767600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2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CI-ENERGIES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9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SOUBRE</a:t>
                </a:r>
                <a:endParaRPr lang="fr-FR" altLang="fr-FR" sz="11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50" name="Group 13"/>
              <p:cNvGrpSpPr/>
              <p:nvPr/>
            </p:nvGrpSpPr>
            <p:grpSpPr bwMode="auto">
              <a:xfrm>
                <a:off x="2195736" y="1682887"/>
                <a:ext cx="1080524" cy="3583984"/>
                <a:chOff x="3164" y="3603"/>
                <a:chExt cx="1702" cy="2086"/>
              </a:xfrm>
            </p:grpSpPr>
            <p:sp>
              <p:nvSpPr>
                <p:cNvPr id="151" name="Line 16"/>
                <p:cNvSpPr>
                  <a:spLocks noChangeShapeType="1"/>
                </p:cNvSpPr>
                <p:nvPr/>
              </p:nvSpPr>
              <p:spPr bwMode="auto">
                <a:xfrm>
                  <a:off x="3985" y="3603"/>
                  <a:ext cx="0" cy="133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alibri" panose="020F0502020204030204"/>
                    <a:cs typeface="+mn-cs"/>
                  </a:endParaRPr>
                </a:p>
              </p:txBody>
            </p:sp>
            <p:sp>
              <p:nvSpPr>
                <p:cNvPr id="152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164" y="4947"/>
                  <a:ext cx="1702" cy="2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0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CONVENTION DE CONCESSIONDE TYPE BOO</a:t>
                  </a:r>
                  <a:endParaRPr lang="fr-FR" altLang="fr-FR" sz="1400" dirty="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3" name="Line 14"/>
                <p:cNvSpPr>
                  <a:spLocks noChangeShapeType="1"/>
                </p:cNvSpPr>
                <p:nvPr/>
              </p:nvSpPr>
              <p:spPr bwMode="auto">
                <a:xfrm>
                  <a:off x="3985" y="5333"/>
                  <a:ext cx="0" cy="356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alibri" panose="020F0502020204030204"/>
                    <a:cs typeface="+mn-cs"/>
                  </a:endParaRPr>
                </a:p>
              </p:txBody>
            </p:sp>
          </p:grpSp>
        </p:grpSp>
        <p:sp>
          <p:nvSpPr>
            <p:cNvPr id="21" name="AutoShape 48">
              <a:extLst>
                <a:ext uri="{FF2B5EF4-FFF2-40B4-BE49-F238E27FC236}">
                  <a16:creationId xmlns:a16="http://schemas.microsoft.com/office/drawing/2014/main" id="{5B38B9C3-060E-0518-AEC1-64F333EEE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287" y="5683401"/>
              <a:ext cx="1372109" cy="388991"/>
            </a:xfrm>
            <a:prstGeom prst="flowChartAlternateProcess">
              <a:avLst/>
            </a:prstGeom>
            <a:gradFill rotWithShape="1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CI-ENERGIES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9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BOUNDIALI</a:t>
              </a:r>
              <a:endParaRPr lang="fr-FR" altLang="fr-FR" sz="11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9AE6FB75-4C7A-BF34-98D8-0BA6526A93FC}"/>
              </a:ext>
            </a:extLst>
          </p:cNvPr>
          <p:cNvGrpSpPr/>
          <p:nvPr/>
        </p:nvGrpSpPr>
        <p:grpSpPr>
          <a:xfrm>
            <a:off x="5283368" y="1709596"/>
            <a:ext cx="1664896" cy="3791270"/>
            <a:chOff x="5283368" y="1709596"/>
            <a:chExt cx="1664896" cy="3791270"/>
          </a:xfrm>
        </p:grpSpPr>
        <p:grpSp>
          <p:nvGrpSpPr>
            <p:cNvPr id="109" name="Groupe 108"/>
            <p:cNvGrpSpPr/>
            <p:nvPr/>
          </p:nvGrpSpPr>
          <p:grpSpPr bwMode="auto">
            <a:xfrm>
              <a:off x="5283368" y="1709596"/>
              <a:ext cx="1664896" cy="3791270"/>
              <a:chOff x="5219716" y="1386043"/>
              <a:chExt cx="1664896" cy="3814701"/>
            </a:xfrm>
          </p:grpSpPr>
          <p:grpSp>
            <p:nvGrpSpPr>
              <p:cNvPr id="110" name="Group 42"/>
              <p:cNvGrpSpPr/>
              <p:nvPr/>
            </p:nvGrpSpPr>
            <p:grpSpPr bwMode="auto">
              <a:xfrm>
                <a:off x="5219716" y="3077988"/>
                <a:ext cx="1664896" cy="2122756"/>
                <a:chOff x="8161" y="6194"/>
                <a:chExt cx="2621" cy="3344"/>
              </a:xfrm>
            </p:grpSpPr>
            <p:sp>
              <p:nvSpPr>
                <p:cNvPr id="115" name="AutoShape 46"/>
                <p:cNvSpPr>
                  <a:spLocks noChangeArrowheads="1"/>
                </p:cNvSpPr>
                <p:nvPr/>
              </p:nvSpPr>
              <p:spPr bwMode="auto">
                <a:xfrm>
                  <a:off x="8161" y="6194"/>
                  <a:ext cx="2621" cy="3344"/>
                </a:xfrm>
                <a:prstGeom prst="flowChartAlternateProcess">
                  <a:avLst/>
                </a:prstGeom>
                <a:solidFill>
                  <a:srgbClr val="FF99CC">
                    <a:alpha val="30000"/>
                  </a:srgbClr>
                </a:solidFill>
                <a:ln w="9525">
                  <a:solidFill>
                    <a:srgbClr val="000000"/>
                  </a:solidFill>
                  <a:prstDash val="dash"/>
                  <a:miter lim="800000"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alibri" panose="020F0502020204030204"/>
                    <a:cs typeface="+mn-cs"/>
                  </a:endParaRPr>
                </a:p>
              </p:txBody>
            </p:sp>
            <p:sp>
              <p:nvSpPr>
                <p:cNvPr id="116" name="AutoShape 45"/>
                <p:cNvSpPr>
                  <a:spLocks noChangeArrowheads="1"/>
                </p:cNvSpPr>
                <p:nvPr/>
              </p:nvSpPr>
              <p:spPr bwMode="auto">
                <a:xfrm>
                  <a:off x="8274" y="6352"/>
                  <a:ext cx="2387" cy="548"/>
                </a:xfrm>
                <a:prstGeom prst="flowChartAlternateProcess">
                  <a:avLst/>
                </a:prstGeom>
                <a:gradFill rotWithShape="1">
                  <a:gsLst>
                    <a:gs pos="0">
                      <a:srgbClr val="760076"/>
                    </a:gs>
                    <a:gs pos="5000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PETROCI-CI 11</a:t>
                  </a:r>
                  <a:endParaRPr lang="fr-FR" altLang="fr-FR" sz="1800" dirty="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7" name="AutoShape 44"/>
                <p:cNvSpPr>
                  <a:spLocks noChangeArrowheads="1"/>
                </p:cNvSpPr>
                <p:nvPr/>
              </p:nvSpPr>
              <p:spPr bwMode="auto">
                <a:xfrm>
                  <a:off x="8274" y="6939"/>
                  <a:ext cx="2407" cy="900"/>
                </a:xfrm>
                <a:prstGeom prst="flowChartAlternateProcess">
                  <a:avLst/>
                </a:prstGeom>
                <a:gradFill rotWithShape="1">
                  <a:gsLst>
                    <a:gs pos="0">
                      <a:srgbClr val="760076"/>
                    </a:gs>
                    <a:gs pos="5000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FOXTROT</a:t>
                  </a:r>
                  <a:endParaRPr lang="fr-FR" altLang="fr-FR" sz="900" dirty="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INTERNATIONAL</a:t>
                  </a:r>
                  <a:endParaRPr lang="fr-FR" altLang="fr-FR" sz="1800" dirty="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8" name="AutoShape 43"/>
                <p:cNvSpPr>
                  <a:spLocks noChangeArrowheads="1"/>
                </p:cNvSpPr>
                <p:nvPr/>
              </p:nvSpPr>
              <p:spPr bwMode="auto">
                <a:xfrm>
                  <a:off x="8274" y="7889"/>
                  <a:ext cx="2407" cy="900"/>
                </a:xfrm>
                <a:prstGeom prst="flowChartAlternateProcess">
                  <a:avLst/>
                </a:prstGeom>
                <a:gradFill rotWithShape="1">
                  <a:gsLst>
                    <a:gs pos="0">
                      <a:srgbClr val="760076"/>
                    </a:gs>
                    <a:gs pos="5000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CNR INTERNATIONAL</a:t>
                  </a:r>
                  <a:endParaRPr lang="fr-FR" altLang="fr-FR" sz="1800" dirty="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11" name="Group 20"/>
              <p:cNvGrpSpPr/>
              <p:nvPr/>
            </p:nvGrpSpPr>
            <p:grpSpPr bwMode="auto">
              <a:xfrm>
                <a:off x="5516648" y="1386043"/>
                <a:ext cx="1367668" cy="1691945"/>
                <a:chOff x="8327" y="3529"/>
                <a:chExt cx="2153" cy="2665"/>
              </a:xfrm>
            </p:grpSpPr>
            <p:sp>
              <p:nvSpPr>
                <p:cNvPr id="11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8327" y="4344"/>
                  <a:ext cx="2153" cy="11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0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CONTRAT DE VENTE   ET D’ACHAT DE GAZ NATUREL</a:t>
                  </a:r>
                  <a:endParaRPr lang="fr-FR" altLang="fr-FR" sz="1400" dirty="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3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9347" y="3529"/>
                  <a:ext cx="0" cy="80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alibri" panose="020F0502020204030204"/>
                    <a:cs typeface="+mn-cs"/>
                  </a:endParaRPr>
                </a:p>
              </p:txBody>
            </p:sp>
            <p:sp>
              <p:nvSpPr>
                <p:cNvPr id="114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9347" y="5391"/>
                  <a:ext cx="0" cy="80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alibri" panose="020F0502020204030204"/>
                    <a:cs typeface="+mn-cs"/>
                  </a:endParaRPr>
                </a:p>
              </p:txBody>
            </p:sp>
          </p:grpSp>
        </p:grpSp>
        <p:sp>
          <p:nvSpPr>
            <p:cNvPr id="22" name="AutoShape 43">
              <a:extLst>
                <a:ext uri="{FF2B5EF4-FFF2-40B4-BE49-F238E27FC236}">
                  <a16:creationId xmlns:a16="http://schemas.microsoft.com/office/drawing/2014/main" id="{18311A8F-0BC1-406A-555B-E19151885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2009" y="5070739"/>
              <a:ext cx="1528960" cy="305037"/>
            </a:xfrm>
            <a:prstGeom prst="flowChartAlternateProcess">
              <a:avLst/>
            </a:prstGeom>
            <a:gradFill rotWithShape="1">
              <a:gsLst>
                <a:gs pos="0">
                  <a:srgbClr val="760076"/>
                </a:gs>
                <a:gs pos="50000">
                  <a:srgbClr val="FF00FF"/>
                </a:gs>
                <a:gs pos="100000">
                  <a:srgbClr val="76007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ENI</a:t>
              </a:r>
              <a:endParaRPr lang="fr-FR" altLang="fr-FR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86C4E2B-8C9E-600D-400E-8CD33C31B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roupe 119"/>
          <p:cNvGrpSpPr/>
          <p:nvPr/>
        </p:nvGrpSpPr>
        <p:grpSpPr bwMode="auto">
          <a:xfrm>
            <a:off x="7820072" y="3294510"/>
            <a:ext cx="1329130" cy="3408126"/>
            <a:chOff x="7570451" y="3515023"/>
            <a:chExt cx="1329866" cy="3407361"/>
          </a:xfrm>
          <a:solidFill>
            <a:srgbClr val="00B050"/>
          </a:solidFill>
        </p:grpSpPr>
        <p:sp>
          <p:nvSpPr>
            <p:cNvPr id="121" name="Rectangle 120"/>
            <p:cNvSpPr/>
            <p:nvPr/>
          </p:nvSpPr>
          <p:spPr>
            <a:xfrm>
              <a:off x="7603777" y="3515023"/>
              <a:ext cx="895846" cy="16188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7603777" y="4767549"/>
              <a:ext cx="895846" cy="1603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23" name="Flèche vers le bas 122"/>
            <p:cNvSpPr/>
            <p:nvPr/>
          </p:nvSpPr>
          <p:spPr>
            <a:xfrm>
              <a:off x="8408497" y="3545448"/>
              <a:ext cx="432039" cy="228866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24" name="Text Box 34"/>
            <p:cNvSpPr txBox="1">
              <a:spLocks noChangeArrowheads="1"/>
            </p:cNvSpPr>
            <p:nvPr/>
          </p:nvSpPr>
          <p:spPr bwMode="auto">
            <a:xfrm>
              <a:off x="8483553" y="3516879"/>
              <a:ext cx="288033" cy="21602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EXPORTATION</a:t>
              </a:r>
              <a:endParaRPr lang="fr-FR" altLang="fr-FR" sz="14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5" name="Text Box 34"/>
            <p:cNvSpPr txBox="1">
              <a:spLocks noChangeArrowheads="1"/>
            </p:cNvSpPr>
            <p:nvPr/>
          </p:nvSpPr>
          <p:spPr bwMode="auto">
            <a:xfrm>
              <a:off x="7570451" y="5877334"/>
              <a:ext cx="1329866" cy="104505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algn="ctr">
                <a:defRPr/>
              </a:pPr>
              <a:r>
                <a:rPr lang="fr-FR" altLang="fr-FR" sz="11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GHANA</a:t>
              </a:r>
            </a:p>
            <a:p>
              <a:pPr algn="ctr">
                <a:defRPr/>
              </a:pPr>
              <a:r>
                <a:rPr lang="fr-FR" altLang="fr-FR" sz="11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BURKINA</a:t>
              </a:r>
            </a:p>
            <a:p>
              <a:pPr algn="ctr">
                <a:defRPr/>
              </a:pPr>
              <a:r>
                <a:rPr lang="fr-FR" altLang="fr-FR" sz="11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MALI</a:t>
              </a:r>
            </a:p>
            <a:p>
              <a:pPr algn="ctr">
                <a:defRPr/>
              </a:pPr>
              <a:r>
                <a:rPr lang="fr-FR" altLang="fr-FR" sz="11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GUINEE</a:t>
              </a:r>
            </a:p>
            <a:p>
              <a:pPr algn="ctr">
                <a:defRPr/>
              </a:pPr>
              <a:r>
                <a:rPr lang="fr-FR" altLang="fr-FR" sz="11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LIBERIA</a:t>
              </a:r>
            </a:p>
            <a:p>
              <a:pPr algn="ctr">
                <a:defRPr/>
              </a:pPr>
              <a:r>
                <a:rPr lang="fr-FR" altLang="fr-FR" sz="11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SIERRA LEONE</a:t>
              </a:r>
            </a:p>
          </p:txBody>
        </p:sp>
      </p:grpSp>
      <p:sp>
        <p:nvSpPr>
          <p:cNvPr id="70" name="Rectangle 69"/>
          <p:cNvSpPr/>
          <p:nvPr/>
        </p:nvSpPr>
        <p:spPr>
          <a:xfrm>
            <a:off x="1619249" y="707072"/>
            <a:ext cx="2382029" cy="850141"/>
          </a:xfrm>
          <a:prstGeom prst="rect">
            <a:avLst/>
          </a:prstGeom>
          <a:solidFill>
            <a:schemeClr val="bg1"/>
          </a:solidFill>
          <a:ln w="76200">
            <a:solidFill>
              <a:srgbClr val="E115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1" name="Hexagone 5"/>
          <p:cNvSpPr/>
          <p:nvPr/>
        </p:nvSpPr>
        <p:spPr>
          <a:xfrm>
            <a:off x="1619249" y="1673647"/>
            <a:ext cx="6967215" cy="3977288"/>
          </a:xfrm>
          <a:custGeom>
            <a:avLst/>
            <a:gdLst>
              <a:gd name="connsiteX0" fmla="*/ 0 w 4104456"/>
              <a:gd name="connsiteY0" fmla="*/ 1800200 h 3600400"/>
              <a:gd name="connsiteX1" fmla="*/ 900100 w 4104456"/>
              <a:gd name="connsiteY1" fmla="*/ 1 h 3600400"/>
              <a:gd name="connsiteX2" fmla="*/ 3204356 w 4104456"/>
              <a:gd name="connsiteY2" fmla="*/ 1 h 3600400"/>
              <a:gd name="connsiteX3" fmla="*/ 4104456 w 4104456"/>
              <a:gd name="connsiteY3" fmla="*/ 1800200 h 3600400"/>
              <a:gd name="connsiteX4" fmla="*/ 3204356 w 4104456"/>
              <a:gd name="connsiteY4" fmla="*/ 3600399 h 3600400"/>
              <a:gd name="connsiteX5" fmla="*/ 900100 w 4104456"/>
              <a:gd name="connsiteY5" fmla="*/ 3600399 h 3600400"/>
              <a:gd name="connsiteX6" fmla="*/ 0 w 4104456"/>
              <a:gd name="connsiteY6" fmla="*/ 1800200 h 3600400"/>
              <a:gd name="connsiteX0-1" fmla="*/ 0 w 4104456"/>
              <a:gd name="connsiteY0-2" fmla="*/ 1800199 h 3600398"/>
              <a:gd name="connsiteX1-3" fmla="*/ 900100 w 4104456"/>
              <a:gd name="connsiteY1-4" fmla="*/ 0 h 3600398"/>
              <a:gd name="connsiteX2-5" fmla="*/ 1642256 w 4104456"/>
              <a:gd name="connsiteY2-6" fmla="*/ 1409700 h 3600398"/>
              <a:gd name="connsiteX3-7" fmla="*/ 4104456 w 4104456"/>
              <a:gd name="connsiteY3-8" fmla="*/ 1800199 h 3600398"/>
              <a:gd name="connsiteX4-9" fmla="*/ 3204356 w 4104456"/>
              <a:gd name="connsiteY4-10" fmla="*/ 3600398 h 3600398"/>
              <a:gd name="connsiteX5-11" fmla="*/ 900100 w 4104456"/>
              <a:gd name="connsiteY5-12" fmla="*/ 3600398 h 3600398"/>
              <a:gd name="connsiteX6-13" fmla="*/ 0 w 4104456"/>
              <a:gd name="connsiteY6-14" fmla="*/ 1800199 h 3600398"/>
              <a:gd name="connsiteX0-15" fmla="*/ 0 w 3228156"/>
              <a:gd name="connsiteY0-16" fmla="*/ 1800199 h 3600398"/>
              <a:gd name="connsiteX1-17" fmla="*/ 900100 w 3228156"/>
              <a:gd name="connsiteY1-18" fmla="*/ 0 h 3600398"/>
              <a:gd name="connsiteX2-19" fmla="*/ 1642256 w 3228156"/>
              <a:gd name="connsiteY2-20" fmla="*/ 1409700 h 3600398"/>
              <a:gd name="connsiteX3-21" fmla="*/ 3228156 w 3228156"/>
              <a:gd name="connsiteY3-22" fmla="*/ 1787499 h 3600398"/>
              <a:gd name="connsiteX4-23" fmla="*/ 3204356 w 3228156"/>
              <a:gd name="connsiteY4-24" fmla="*/ 3600398 h 3600398"/>
              <a:gd name="connsiteX5-25" fmla="*/ 900100 w 3228156"/>
              <a:gd name="connsiteY5-26" fmla="*/ 3600398 h 3600398"/>
              <a:gd name="connsiteX6-27" fmla="*/ 0 w 3228156"/>
              <a:gd name="connsiteY6-28" fmla="*/ 1800199 h 3600398"/>
              <a:gd name="connsiteX0-29" fmla="*/ 0 w 3228156"/>
              <a:gd name="connsiteY0-30" fmla="*/ 1800199 h 3600398"/>
              <a:gd name="connsiteX1-31" fmla="*/ 900100 w 3228156"/>
              <a:gd name="connsiteY1-32" fmla="*/ 0 h 3600398"/>
              <a:gd name="connsiteX2-33" fmla="*/ 1769256 w 3228156"/>
              <a:gd name="connsiteY2-34" fmla="*/ 1727200 h 3600398"/>
              <a:gd name="connsiteX3-35" fmla="*/ 3228156 w 3228156"/>
              <a:gd name="connsiteY3-36" fmla="*/ 1787499 h 3600398"/>
              <a:gd name="connsiteX4-37" fmla="*/ 3204356 w 3228156"/>
              <a:gd name="connsiteY4-38" fmla="*/ 3600398 h 3600398"/>
              <a:gd name="connsiteX5-39" fmla="*/ 900100 w 3228156"/>
              <a:gd name="connsiteY5-40" fmla="*/ 3600398 h 3600398"/>
              <a:gd name="connsiteX6-41" fmla="*/ 0 w 3228156"/>
              <a:gd name="connsiteY6-42" fmla="*/ 1800199 h 3600398"/>
              <a:gd name="connsiteX0-43" fmla="*/ 0 w 3228156"/>
              <a:gd name="connsiteY0-44" fmla="*/ 1800199 h 3600398"/>
              <a:gd name="connsiteX1-45" fmla="*/ 900100 w 3228156"/>
              <a:gd name="connsiteY1-46" fmla="*/ 0 h 3600398"/>
              <a:gd name="connsiteX2-47" fmla="*/ 1769256 w 3228156"/>
              <a:gd name="connsiteY2-48" fmla="*/ 1790700 h 3600398"/>
              <a:gd name="connsiteX3-49" fmla="*/ 3228156 w 3228156"/>
              <a:gd name="connsiteY3-50" fmla="*/ 1787499 h 3600398"/>
              <a:gd name="connsiteX4-51" fmla="*/ 3204356 w 3228156"/>
              <a:gd name="connsiteY4-52" fmla="*/ 3600398 h 3600398"/>
              <a:gd name="connsiteX5-53" fmla="*/ 900100 w 3228156"/>
              <a:gd name="connsiteY5-54" fmla="*/ 3600398 h 3600398"/>
              <a:gd name="connsiteX6-55" fmla="*/ 0 w 3228156"/>
              <a:gd name="connsiteY6-56" fmla="*/ 1800199 h 3600398"/>
              <a:gd name="connsiteX0-57" fmla="*/ 0 w 3228156"/>
              <a:gd name="connsiteY0-58" fmla="*/ 12700 h 1812899"/>
              <a:gd name="connsiteX1-59" fmla="*/ 1128700 w 3228156"/>
              <a:gd name="connsiteY1-60" fmla="*/ 346101 h 1812899"/>
              <a:gd name="connsiteX2-61" fmla="*/ 1769256 w 3228156"/>
              <a:gd name="connsiteY2-62" fmla="*/ 3201 h 1812899"/>
              <a:gd name="connsiteX3-63" fmla="*/ 3228156 w 3228156"/>
              <a:gd name="connsiteY3-64" fmla="*/ 0 h 1812899"/>
              <a:gd name="connsiteX4-65" fmla="*/ 3204356 w 3228156"/>
              <a:gd name="connsiteY4-66" fmla="*/ 1812899 h 1812899"/>
              <a:gd name="connsiteX5-67" fmla="*/ 900100 w 3228156"/>
              <a:gd name="connsiteY5-68" fmla="*/ 1812899 h 1812899"/>
              <a:gd name="connsiteX6-69" fmla="*/ 0 w 3228156"/>
              <a:gd name="connsiteY6-70" fmla="*/ 12700 h 1812899"/>
              <a:gd name="connsiteX0-71" fmla="*/ 0 w 3228156"/>
              <a:gd name="connsiteY0-72" fmla="*/ 1228699 h 3028898"/>
              <a:gd name="connsiteX1-73" fmla="*/ 1128700 w 3228156"/>
              <a:gd name="connsiteY1-74" fmla="*/ 1562100 h 3028898"/>
              <a:gd name="connsiteX2-75" fmla="*/ 1731156 w 3228156"/>
              <a:gd name="connsiteY2-76" fmla="*/ 0 h 3028898"/>
              <a:gd name="connsiteX3-77" fmla="*/ 3228156 w 3228156"/>
              <a:gd name="connsiteY3-78" fmla="*/ 1215999 h 3028898"/>
              <a:gd name="connsiteX4-79" fmla="*/ 3204356 w 3228156"/>
              <a:gd name="connsiteY4-80" fmla="*/ 3028898 h 3028898"/>
              <a:gd name="connsiteX5-81" fmla="*/ 900100 w 3228156"/>
              <a:gd name="connsiteY5-82" fmla="*/ 3028898 h 3028898"/>
              <a:gd name="connsiteX6-83" fmla="*/ 0 w 3228156"/>
              <a:gd name="connsiteY6-84" fmla="*/ 1228699 h 3028898"/>
              <a:gd name="connsiteX0-85" fmla="*/ 0 w 3204356"/>
              <a:gd name="connsiteY0-86" fmla="*/ 1228699 h 3028898"/>
              <a:gd name="connsiteX1-87" fmla="*/ 1128700 w 3204356"/>
              <a:gd name="connsiteY1-88" fmla="*/ 1562100 h 3028898"/>
              <a:gd name="connsiteX2-89" fmla="*/ 1731156 w 3204356"/>
              <a:gd name="connsiteY2-90" fmla="*/ 0 h 3028898"/>
              <a:gd name="connsiteX3-91" fmla="*/ 3177356 w 3204356"/>
              <a:gd name="connsiteY3-92" fmla="*/ 22199 h 3028898"/>
              <a:gd name="connsiteX4-93" fmla="*/ 3204356 w 3204356"/>
              <a:gd name="connsiteY4-94" fmla="*/ 3028898 h 3028898"/>
              <a:gd name="connsiteX5-95" fmla="*/ 900100 w 3204356"/>
              <a:gd name="connsiteY5-96" fmla="*/ 3028898 h 3028898"/>
              <a:gd name="connsiteX6-97" fmla="*/ 0 w 3204356"/>
              <a:gd name="connsiteY6-98" fmla="*/ 1228699 h 3028898"/>
              <a:gd name="connsiteX0-99" fmla="*/ 0 w 3204356"/>
              <a:gd name="connsiteY0-100" fmla="*/ 1206500 h 3006699"/>
              <a:gd name="connsiteX1-101" fmla="*/ 1128700 w 3204356"/>
              <a:gd name="connsiteY1-102" fmla="*/ 1539901 h 3006699"/>
              <a:gd name="connsiteX2-103" fmla="*/ 1731156 w 3204356"/>
              <a:gd name="connsiteY2-104" fmla="*/ 54001 h 3006699"/>
              <a:gd name="connsiteX3-105" fmla="*/ 3177356 w 3204356"/>
              <a:gd name="connsiteY3-106" fmla="*/ 0 h 3006699"/>
              <a:gd name="connsiteX4-107" fmla="*/ 3204356 w 3204356"/>
              <a:gd name="connsiteY4-108" fmla="*/ 3006699 h 3006699"/>
              <a:gd name="connsiteX5-109" fmla="*/ 900100 w 3204356"/>
              <a:gd name="connsiteY5-110" fmla="*/ 3006699 h 3006699"/>
              <a:gd name="connsiteX6-111" fmla="*/ 0 w 3204356"/>
              <a:gd name="connsiteY6-112" fmla="*/ 1206500 h 3006699"/>
              <a:gd name="connsiteX0-113" fmla="*/ 0 w 3204356"/>
              <a:gd name="connsiteY0-114" fmla="*/ 1215999 h 3016198"/>
              <a:gd name="connsiteX1-115" fmla="*/ 1128700 w 3204356"/>
              <a:gd name="connsiteY1-116" fmla="*/ 1549400 h 3016198"/>
              <a:gd name="connsiteX2-117" fmla="*/ 1731156 w 3204356"/>
              <a:gd name="connsiteY2-118" fmla="*/ 0 h 3016198"/>
              <a:gd name="connsiteX3-119" fmla="*/ 3177356 w 3204356"/>
              <a:gd name="connsiteY3-120" fmla="*/ 9499 h 3016198"/>
              <a:gd name="connsiteX4-121" fmla="*/ 3204356 w 3204356"/>
              <a:gd name="connsiteY4-122" fmla="*/ 3016198 h 3016198"/>
              <a:gd name="connsiteX5-123" fmla="*/ 900100 w 3204356"/>
              <a:gd name="connsiteY5-124" fmla="*/ 3016198 h 3016198"/>
              <a:gd name="connsiteX6-125" fmla="*/ 0 w 3204356"/>
              <a:gd name="connsiteY6-126" fmla="*/ 1215999 h 3016198"/>
              <a:gd name="connsiteX0-127" fmla="*/ 0 w 3204356"/>
              <a:gd name="connsiteY0-128" fmla="*/ 1206500 h 3006699"/>
              <a:gd name="connsiteX1-129" fmla="*/ 1128700 w 3204356"/>
              <a:gd name="connsiteY1-130" fmla="*/ 1539901 h 3006699"/>
              <a:gd name="connsiteX2-131" fmla="*/ 1731156 w 3204356"/>
              <a:gd name="connsiteY2-132" fmla="*/ 28601 h 3006699"/>
              <a:gd name="connsiteX3-133" fmla="*/ 3177356 w 3204356"/>
              <a:gd name="connsiteY3-134" fmla="*/ 0 h 3006699"/>
              <a:gd name="connsiteX4-135" fmla="*/ 3204356 w 3204356"/>
              <a:gd name="connsiteY4-136" fmla="*/ 3006699 h 3006699"/>
              <a:gd name="connsiteX5-137" fmla="*/ 900100 w 3204356"/>
              <a:gd name="connsiteY5-138" fmla="*/ 3006699 h 3006699"/>
              <a:gd name="connsiteX6-139" fmla="*/ 0 w 3204356"/>
              <a:gd name="connsiteY6-140" fmla="*/ 1206500 h 3006699"/>
              <a:gd name="connsiteX0-141" fmla="*/ 0 w 3204356"/>
              <a:gd name="connsiteY0-142" fmla="*/ 1206500 h 3006699"/>
              <a:gd name="connsiteX1-143" fmla="*/ 1700200 w 3204356"/>
              <a:gd name="connsiteY1-144" fmla="*/ 1146201 h 3006699"/>
              <a:gd name="connsiteX2-145" fmla="*/ 1731156 w 3204356"/>
              <a:gd name="connsiteY2-146" fmla="*/ 28601 h 3006699"/>
              <a:gd name="connsiteX3-147" fmla="*/ 3177356 w 3204356"/>
              <a:gd name="connsiteY3-148" fmla="*/ 0 h 3006699"/>
              <a:gd name="connsiteX4-149" fmla="*/ 3204356 w 3204356"/>
              <a:gd name="connsiteY4-150" fmla="*/ 3006699 h 3006699"/>
              <a:gd name="connsiteX5-151" fmla="*/ 900100 w 3204356"/>
              <a:gd name="connsiteY5-152" fmla="*/ 3006699 h 3006699"/>
              <a:gd name="connsiteX6-153" fmla="*/ 0 w 3204356"/>
              <a:gd name="connsiteY6-154" fmla="*/ 1206500 h 3006699"/>
              <a:gd name="connsiteX0-155" fmla="*/ 14300 w 2304256"/>
              <a:gd name="connsiteY0-156" fmla="*/ 1231900 h 3006699"/>
              <a:gd name="connsiteX1-157" fmla="*/ 800100 w 2304256"/>
              <a:gd name="connsiteY1-158" fmla="*/ 1146201 h 3006699"/>
              <a:gd name="connsiteX2-159" fmla="*/ 831056 w 2304256"/>
              <a:gd name="connsiteY2-160" fmla="*/ 28601 h 3006699"/>
              <a:gd name="connsiteX3-161" fmla="*/ 2277256 w 2304256"/>
              <a:gd name="connsiteY3-162" fmla="*/ 0 h 3006699"/>
              <a:gd name="connsiteX4-163" fmla="*/ 2304256 w 2304256"/>
              <a:gd name="connsiteY4-164" fmla="*/ 3006699 h 3006699"/>
              <a:gd name="connsiteX5-165" fmla="*/ 0 w 2304256"/>
              <a:gd name="connsiteY5-166" fmla="*/ 3006699 h 3006699"/>
              <a:gd name="connsiteX6-167" fmla="*/ 14300 w 2304256"/>
              <a:gd name="connsiteY6-168" fmla="*/ 1231900 h 3006699"/>
              <a:gd name="connsiteX0-169" fmla="*/ 14300 w 2304256"/>
              <a:gd name="connsiteY0-170" fmla="*/ 1231900 h 3006699"/>
              <a:gd name="connsiteX1-171" fmla="*/ 850900 w 2304256"/>
              <a:gd name="connsiteY1-172" fmla="*/ 1209701 h 3006699"/>
              <a:gd name="connsiteX2-173" fmla="*/ 831056 w 2304256"/>
              <a:gd name="connsiteY2-174" fmla="*/ 28601 h 3006699"/>
              <a:gd name="connsiteX3-175" fmla="*/ 2277256 w 2304256"/>
              <a:gd name="connsiteY3-176" fmla="*/ 0 h 3006699"/>
              <a:gd name="connsiteX4-177" fmla="*/ 2304256 w 2304256"/>
              <a:gd name="connsiteY4-178" fmla="*/ 3006699 h 3006699"/>
              <a:gd name="connsiteX5-179" fmla="*/ 0 w 2304256"/>
              <a:gd name="connsiteY5-180" fmla="*/ 3006699 h 3006699"/>
              <a:gd name="connsiteX6-181" fmla="*/ 14300 w 2304256"/>
              <a:gd name="connsiteY6-182" fmla="*/ 1231900 h 3006699"/>
              <a:gd name="connsiteX0-183" fmla="*/ 0 w 2353456"/>
              <a:gd name="connsiteY0-184" fmla="*/ 1219200 h 3006699"/>
              <a:gd name="connsiteX1-185" fmla="*/ 900100 w 2353456"/>
              <a:gd name="connsiteY1-186" fmla="*/ 1209701 h 3006699"/>
              <a:gd name="connsiteX2-187" fmla="*/ 880256 w 2353456"/>
              <a:gd name="connsiteY2-188" fmla="*/ 28601 h 3006699"/>
              <a:gd name="connsiteX3-189" fmla="*/ 2326456 w 2353456"/>
              <a:gd name="connsiteY3-190" fmla="*/ 0 h 3006699"/>
              <a:gd name="connsiteX4-191" fmla="*/ 2353456 w 2353456"/>
              <a:gd name="connsiteY4-192" fmla="*/ 3006699 h 3006699"/>
              <a:gd name="connsiteX5-193" fmla="*/ 49200 w 2353456"/>
              <a:gd name="connsiteY5-194" fmla="*/ 3006699 h 3006699"/>
              <a:gd name="connsiteX6-195" fmla="*/ 0 w 2353456"/>
              <a:gd name="connsiteY6-196" fmla="*/ 1219200 h 3006699"/>
              <a:gd name="connsiteX0-197" fmla="*/ 0 w 2353456"/>
              <a:gd name="connsiteY0-198" fmla="*/ 1219200 h 3006699"/>
              <a:gd name="connsiteX1-199" fmla="*/ 900100 w 2353456"/>
              <a:gd name="connsiteY1-200" fmla="*/ 1209701 h 3006699"/>
              <a:gd name="connsiteX2-201" fmla="*/ 880256 w 2353456"/>
              <a:gd name="connsiteY2-202" fmla="*/ 28601 h 3006699"/>
              <a:gd name="connsiteX3-203" fmla="*/ 2326456 w 2353456"/>
              <a:gd name="connsiteY3-204" fmla="*/ 0 h 3006699"/>
              <a:gd name="connsiteX4-205" fmla="*/ 2353456 w 2353456"/>
              <a:gd name="connsiteY4-206" fmla="*/ 3006699 h 3006699"/>
              <a:gd name="connsiteX5-207" fmla="*/ 11100 w 2353456"/>
              <a:gd name="connsiteY5-208" fmla="*/ 3006699 h 3006699"/>
              <a:gd name="connsiteX6-209" fmla="*/ 0 w 2353456"/>
              <a:gd name="connsiteY6-210" fmla="*/ 1219200 h 3006699"/>
              <a:gd name="connsiteX0-211" fmla="*/ 0 w 2353456"/>
              <a:gd name="connsiteY0-212" fmla="*/ 1219200 h 3006699"/>
              <a:gd name="connsiteX1-213" fmla="*/ 900100 w 2353456"/>
              <a:gd name="connsiteY1-214" fmla="*/ 1209701 h 3006699"/>
              <a:gd name="connsiteX2-215" fmla="*/ 880256 w 2353456"/>
              <a:gd name="connsiteY2-216" fmla="*/ 28601 h 3006699"/>
              <a:gd name="connsiteX3-217" fmla="*/ 2326456 w 2353456"/>
              <a:gd name="connsiteY3-218" fmla="*/ 0 h 3006699"/>
              <a:gd name="connsiteX4-219" fmla="*/ 2353456 w 2353456"/>
              <a:gd name="connsiteY4-220" fmla="*/ 3006699 h 3006699"/>
              <a:gd name="connsiteX5-221" fmla="*/ 61900 w 2353456"/>
              <a:gd name="connsiteY5-222" fmla="*/ 3006699 h 3006699"/>
              <a:gd name="connsiteX6-223" fmla="*/ 0 w 2353456"/>
              <a:gd name="connsiteY6-224" fmla="*/ 1219200 h 3006699"/>
              <a:gd name="connsiteX0-225" fmla="*/ 0 w 2340756"/>
              <a:gd name="connsiteY0-226" fmla="*/ 1219200 h 3006699"/>
              <a:gd name="connsiteX1-227" fmla="*/ 900100 w 2340756"/>
              <a:gd name="connsiteY1-228" fmla="*/ 1209701 h 3006699"/>
              <a:gd name="connsiteX2-229" fmla="*/ 880256 w 2340756"/>
              <a:gd name="connsiteY2-230" fmla="*/ 28601 h 3006699"/>
              <a:gd name="connsiteX3-231" fmla="*/ 2326456 w 2340756"/>
              <a:gd name="connsiteY3-232" fmla="*/ 0 h 3006699"/>
              <a:gd name="connsiteX4-233" fmla="*/ 2340756 w 2340756"/>
              <a:gd name="connsiteY4-234" fmla="*/ 2993999 h 3006699"/>
              <a:gd name="connsiteX5-235" fmla="*/ 61900 w 2340756"/>
              <a:gd name="connsiteY5-236" fmla="*/ 3006699 h 3006699"/>
              <a:gd name="connsiteX6-237" fmla="*/ 0 w 2340756"/>
              <a:gd name="connsiteY6-238" fmla="*/ 1219200 h 3006699"/>
              <a:gd name="connsiteX0-239" fmla="*/ 0 w 2340756"/>
              <a:gd name="connsiteY0-240" fmla="*/ 1219200 h 3006699"/>
              <a:gd name="connsiteX1-241" fmla="*/ 900100 w 2340756"/>
              <a:gd name="connsiteY1-242" fmla="*/ 1209701 h 3006699"/>
              <a:gd name="connsiteX2-243" fmla="*/ 880256 w 2340756"/>
              <a:gd name="connsiteY2-244" fmla="*/ 28601 h 3006699"/>
              <a:gd name="connsiteX3-245" fmla="*/ 2262956 w 2340756"/>
              <a:gd name="connsiteY3-246" fmla="*/ 0 h 3006699"/>
              <a:gd name="connsiteX4-247" fmla="*/ 2340756 w 2340756"/>
              <a:gd name="connsiteY4-248" fmla="*/ 2993999 h 3006699"/>
              <a:gd name="connsiteX5-249" fmla="*/ 61900 w 2340756"/>
              <a:gd name="connsiteY5-250" fmla="*/ 3006699 h 3006699"/>
              <a:gd name="connsiteX6-251" fmla="*/ 0 w 2340756"/>
              <a:gd name="connsiteY6-252" fmla="*/ 1219200 h 3006699"/>
              <a:gd name="connsiteX0-253" fmla="*/ 0 w 2384422"/>
              <a:gd name="connsiteY0-254" fmla="*/ 1219200 h 3006699"/>
              <a:gd name="connsiteX1-255" fmla="*/ 900100 w 2384422"/>
              <a:gd name="connsiteY1-256" fmla="*/ 1209701 h 3006699"/>
              <a:gd name="connsiteX2-257" fmla="*/ 880256 w 2384422"/>
              <a:gd name="connsiteY2-258" fmla="*/ 28601 h 3006699"/>
              <a:gd name="connsiteX3-259" fmla="*/ 2262956 w 2384422"/>
              <a:gd name="connsiteY3-260" fmla="*/ 0 h 3006699"/>
              <a:gd name="connsiteX4-261" fmla="*/ 2384422 w 2384422"/>
              <a:gd name="connsiteY4-262" fmla="*/ 2827789 h 3006699"/>
              <a:gd name="connsiteX5-263" fmla="*/ 61900 w 2384422"/>
              <a:gd name="connsiteY5-264" fmla="*/ 3006699 h 3006699"/>
              <a:gd name="connsiteX6-265" fmla="*/ 0 w 2384422"/>
              <a:gd name="connsiteY6-266" fmla="*/ 1219200 h 3006699"/>
              <a:gd name="connsiteX0-267" fmla="*/ 0 w 2384422"/>
              <a:gd name="connsiteY0-268" fmla="*/ 1190599 h 2978098"/>
              <a:gd name="connsiteX1-269" fmla="*/ 900100 w 2384422"/>
              <a:gd name="connsiteY1-270" fmla="*/ 1181100 h 2978098"/>
              <a:gd name="connsiteX2-271" fmla="*/ 880256 w 2384422"/>
              <a:gd name="connsiteY2-272" fmla="*/ 0 h 2978098"/>
              <a:gd name="connsiteX3-273" fmla="*/ 2382044 w 2384422"/>
              <a:gd name="connsiteY3-274" fmla="*/ 90121 h 2978098"/>
              <a:gd name="connsiteX4-275" fmla="*/ 2384422 w 2384422"/>
              <a:gd name="connsiteY4-276" fmla="*/ 2799188 h 2978098"/>
              <a:gd name="connsiteX5-277" fmla="*/ 61900 w 2384422"/>
              <a:gd name="connsiteY5-278" fmla="*/ 2978098 h 2978098"/>
              <a:gd name="connsiteX6-279" fmla="*/ 0 w 2384422"/>
              <a:gd name="connsiteY6-280" fmla="*/ 1190599 h 2978098"/>
              <a:gd name="connsiteX0-281" fmla="*/ 0 w 2384422"/>
              <a:gd name="connsiteY0-282" fmla="*/ 1100478 h 2887977"/>
              <a:gd name="connsiteX1-283" fmla="*/ 900100 w 2384422"/>
              <a:gd name="connsiteY1-284" fmla="*/ 1090979 h 2887977"/>
              <a:gd name="connsiteX2-285" fmla="*/ 1027131 w 2384422"/>
              <a:gd name="connsiteY2-286" fmla="*/ 12771 h 2887977"/>
              <a:gd name="connsiteX3-287" fmla="*/ 2382044 w 2384422"/>
              <a:gd name="connsiteY3-288" fmla="*/ 0 h 2887977"/>
              <a:gd name="connsiteX4-289" fmla="*/ 2384422 w 2384422"/>
              <a:gd name="connsiteY4-290" fmla="*/ 2709067 h 2887977"/>
              <a:gd name="connsiteX5-291" fmla="*/ 61900 w 2384422"/>
              <a:gd name="connsiteY5-292" fmla="*/ 2887977 h 2887977"/>
              <a:gd name="connsiteX6-293" fmla="*/ 0 w 2384422"/>
              <a:gd name="connsiteY6-294" fmla="*/ 1100478 h 2887977"/>
              <a:gd name="connsiteX0-295" fmla="*/ 0 w 2384422"/>
              <a:gd name="connsiteY0-296" fmla="*/ 1100478 h 2709067"/>
              <a:gd name="connsiteX1-297" fmla="*/ 900100 w 2384422"/>
              <a:gd name="connsiteY1-298" fmla="*/ 1090979 h 2709067"/>
              <a:gd name="connsiteX2-299" fmla="*/ 1027131 w 2384422"/>
              <a:gd name="connsiteY2-300" fmla="*/ 12771 h 2709067"/>
              <a:gd name="connsiteX3-301" fmla="*/ 2382044 w 2384422"/>
              <a:gd name="connsiteY3-302" fmla="*/ 0 h 2709067"/>
              <a:gd name="connsiteX4-303" fmla="*/ 2384422 w 2384422"/>
              <a:gd name="connsiteY4-304" fmla="*/ 2709067 h 2709067"/>
              <a:gd name="connsiteX5-305" fmla="*/ 133353 w 2384422"/>
              <a:gd name="connsiteY5-306" fmla="*/ 2705937 h 2709067"/>
              <a:gd name="connsiteX6-307" fmla="*/ 0 w 2384422"/>
              <a:gd name="connsiteY6-308" fmla="*/ 1100478 h 2709067"/>
              <a:gd name="connsiteX0-309" fmla="*/ 5583 w 2251069"/>
              <a:gd name="connsiteY0-310" fmla="*/ 1353750 h 2709067"/>
              <a:gd name="connsiteX1-311" fmla="*/ 766747 w 2251069"/>
              <a:gd name="connsiteY1-312" fmla="*/ 1090979 h 2709067"/>
              <a:gd name="connsiteX2-313" fmla="*/ 893778 w 2251069"/>
              <a:gd name="connsiteY2-314" fmla="*/ 12771 h 2709067"/>
              <a:gd name="connsiteX3-315" fmla="*/ 2248691 w 2251069"/>
              <a:gd name="connsiteY3-316" fmla="*/ 0 h 2709067"/>
              <a:gd name="connsiteX4-317" fmla="*/ 2251069 w 2251069"/>
              <a:gd name="connsiteY4-318" fmla="*/ 2709067 h 2709067"/>
              <a:gd name="connsiteX5-319" fmla="*/ 0 w 2251069"/>
              <a:gd name="connsiteY5-320" fmla="*/ 2705937 h 2709067"/>
              <a:gd name="connsiteX6-321" fmla="*/ 5583 w 2251069"/>
              <a:gd name="connsiteY6-322" fmla="*/ 1353750 h 2709067"/>
              <a:gd name="connsiteX0-323" fmla="*/ 5583 w 2251069"/>
              <a:gd name="connsiteY0-324" fmla="*/ 1353750 h 2709067"/>
              <a:gd name="connsiteX1-325" fmla="*/ 901713 w 2251069"/>
              <a:gd name="connsiteY1-326" fmla="*/ 1360081 h 2709067"/>
              <a:gd name="connsiteX2-327" fmla="*/ 893778 w 2251069"/>
              <a:gd name="connsiteY2-328" fmla="*/ 12771 h 2709067"/>
              <a:gd name="connsiteX3-329" fmla="*/ 2248691 w 2251069"/>
              <a:gd name="connsiteY3-330" fmla="*/ 0 h 2709067"/>
              <a:gd name="connsiteX4-331" fmla="*/ 2251069 w 2251069"/>
              <a:gd name="connsiteY4-332" fmla="*/ 2709067 h 2709067"/>
              <a:gd name="connsiteX5-333" fmla="*/ 0 w 2251069"/>
              <a:gd name="connsiteY5-334" fmla="*/ 2705937 h 2709067"/>
              <a:gd name="connsiteX6-335" fmla="*/ 5583 w 2251069"/>
              <a:gd name="connsiteY6-336" fmla="*/ 1353750 h 2709067"/>
              <a:gd name="connsiteX0-337" fmla="*/ 5583 w 2251069"/>
              <a:gd name="connsiteY0-338" fmla="*/ 1356809 h 2712126"/>
              <a:gd name="connsiteX1-339" fmla="*/ 901713 w 2251069"/>
              <a:gd name="connsiteY1-340" fmla="*/ 1363140 h 2712126"/>
              <a:gd name="connsiteX2-341" fmla="*/ 1350281 w 2251069"/>
              <a:gd name="connsiteY2-342" fmla="*/ 0 h 2712126"/>
              <a:gd name="connsiteX3-343" fmla="*/ 2248691 w 2251069"/>
              <a:gd name="connsiteY3-344" fmla="*/ 3059 h 2712126"/>
              <a:gd name="connsiteX4-345" fmla="*/ 2251069 w 2251069"/>
              <a:gd name="connsiteY4-346" fmla="*/ 2712126 h 2712126"/>
              <a:gd name="connsiteX5-347" fmla="*/ 0 w 2251069"/>
              <a:gd name="connsiteY5-348" fmla="*/ 2708996 h 2712126"/>
              <a:gd name="connsiteX6-349" fmla="*/ 5583 w 2251069"/>
              <a:gd name="connsiteY6-350" fmla="*/ 1356809 h 2712126"/>
              <a:gd name="connsiteX0-351" fmla="*/ 5583 w 2251069"/>
              <a:gd name="connsiteY0-352" fmla="*/ 1356809 h 2712126"/>
              <a:gd name="connsiteX1-353" fmla="*/ 1354247 w 2251069"/>
              <a:gd name="connsiteY1-354" fmla="*/ 1355225 h 2712126"/>
              <a:gd name="connsiteX2-355" fmla="*/ 1350281 w 2251069"/>
              <a:gd name="connsiteY2-356" fmla="*/ 0 h 2712126"/>
              <a:gd name="connsiteX3-357" fmla="*/ 2248691 w 2251069"/>
              <a:gd name="connsiteY3-358" fmla="*/ 3059 h 2712126"/>
              <a:gd name="connsiteX4-359" fmla="*/ 2251069 w 2251069"/>
              <a:gd name="connsiteY4-360" fmla="*/ 2712126 h 2712126"/>
              <a:gd name="connsiteX5-361" fmla="*/ 0 w 2251069"/>
              <a:gd name="connsiteY5-362" fmla="*/ 2708996 h 2712126"/>
              <a:gd name="connsiteX6-363" fmla="*/ 5583 w 2251069"/>
              <a:gd name="connsiteY6-364" fmla="*/ 1356809 h 2712126"/>
              <a:gd name="connsiteX0-365" fmla="*/ 1613 w 2251069"/>
              <a:gd name="connsiteY0-366" fmla="*/ 881923 h 2712126"/>
              <a:gd name="connsiteX1-367" fmla="*/ 1354247 w 2251069"/>
              <a:gd name="connsiteY1-368" fmla="*/ 1355225 h 2712126"/>
              <a:gd name="connsiteX2-369" fmla="*/ 1350281 w 2251069"/>
              <a:gd name="connsiteY2-370" fmla="*/ 0 h 2712126"/>
              <a:gd name="connsiteX3-371" fmla="*/ 2248691 w 2251069"/>
              <a:gd name="connsiteY3-372" fmla="*/ 3059 h 2712126"/>
              <a:gd name="connsiteX4-373" fmla="*/ 2251069 w 2251069"/>
              <a:gd name="connsiteY4-374" fmla="*/ 2712126 h 2712126"/>
              <a:gd name="connsiteX5-375" fmla="*/ 0 w 2251069"/>
              <a:gd name="connsiteY5-376" fmla="*/ 2708996 h 2712126"/>
              <a:gd name="connsiteX6-377" fmla="*/ 1613 w 2251069"/>
              <a:gd name="connsiteY6-378" fmla="*/ 881923 h 2712126"/>
              <a:gd name="connsiteX0-379" fmla="*/ 1613 w 2251069"/>
              <a:gd name="connsiteY0-380" fmla="*/ 881923 h 2712126"/>
              <a:gd name="connsiteX1-381" fmla="*/ 1350278 w 2251069"/>
              <a:gd name="connsiteY1-382" fmla="*/ 904083 h 2712126"/>
              <a:gd name="connsiteX2-383" fmla="*/ 1350281 w 2251069"/>
              <a:gd name="connsiteY2-384" fmla="*/ 0 h 2712126"/>
              <a:gd name="connsiteX3-385" fmla="*/ 2248691 w 2251069"/>
              <a:gd name="connsiteY3-386" fmla="*/ 3059 h 2712126"/>
              <a:gd name="connsiteX4-387" fmla="*/ 2251069 w 2251069"/>
              <a:gd name="connsiteY4-388" fmla="*/ 2712126 h 2712126"/>
              <a:gd name="connsiteX5-389" fmla="*/ 0 w 2251069"/>
              <a:gd name="connsiteY5-390" fmla="*/ 2708996 h 2712126"/>
              <a:gd name="connsiteX6-391" fmla="*/ 1613 w 2251069"/>
              <a:gd name="connsiteY6-392" fmla="*/ 881923 h 2712126"/>
              <a:gd name="connsiteX0-393" fmla="*/ 1613 w 2251069"/>
              <a:gd name="connsiteY0-394" fmla="*/ 961071 h 2712126"/>
              <a:gd name="connsiteX1-395" fmla="*/ 1350278 w 2251069"/>
              <a:gd name="connsiteY1-396" fmla="*/ 904083 h 2712126"/>
              <a:gd name="connsiteX2-397" fmla="*/ 1350281 w 2251069"/>
              <a:gd name="connsiteY2-398" fmla="*/ 0 h 2712126"/>
              <a:gd name="connsiteX3-399" fmla="*/ 2248691 w 2251069"/>
              <a:gd name="connsiteY3-400" fmla="*/ 3059 h 2712126"/>
              <a:gd name="connsiteX4-401" fmla="*/ 2251069 w 2251069"/>
              <a:gd name="connsiteY4-402" fmla="*/ 2712126 h 2712126"/>
              <a:gd name="connsiteX5-403" fmla="*/ 0 w 2251069"/>
              <a:gd name="connsiteY5-404" fmla="*/ 2708996 h 2712126"/>
              <a:gd name="connsiteX6-405" fmla="*/ 1613 w 2251069"/>
              <a:gd name="connsiteY6-406" fmla="*/ 961071 h 2712126"/>
              <a:gd name="connsiteX0-407" fmla="*/ 1613 w 2251069"/>
              <a:gd name="connsiteY0-408" fmla="*/ 961071 h 2712126"/>
              <a:gd name="connsiteX1-409" fmla="*/ 1354248 w 2251069"/>
              <a:gd name="connsiteY1-410" fmla="*/ 951572 h 2712126"/>
              <a:gd name="connsiteX2-411" fmla="*/ 1350281 w 2251069"/>
              <a:gd name="connsiteY2-412" fmla="*/ 0 h 2712126"/>
              <a:gd name="connsiteX3-413" fmla="*/ 2248691 w 2251069"/>
              <a:gd name="connsiteY3-414" fmla="*/ 3059 h 2712126"/>
              <a:gd name="connsiteX4-415" fmla="*/ 2251069 w 2251069"/>
              <a:gd name="connsiteY4-416" fmla="*/ 2712126 h 2712126"/>
              <a:gd name="connsiteX5-417" fmla="*/ 0 w 2251069"/>
              <a:gd name="connsiteY5-418" fmla="*/ 2708996 h 2712126"/>
              <a:gd name="connsiteX6-419" fmla="*/ 1613 w 2251069"/>
              <a:gd name="connsiteY6-420" fmla="*/ 961071 h 2712126"/>
              <a:gd name="connsiteX0-421" fmla="*/ 4936 w 2251069"/>
              <a:gd name="connsiteY0-422" fmla="*/ 866858 h 2712126"/>
              <a:gd name="connsiteX1-423" fmla="*/ 1354248 w 2251069"/>
              <a:gd name="connsiteY1-424" fmla="*/ 951572 h 2712126"/>
              <a:gd name="connsiteX2-425" fmla="*/ 1350281 w 2251069"/>
              <a:gd name="connsiteY2-426" fmla="*/ 0 h 2712126"/>
              <a:gd name="connsiteX3-427" fmla="*/ 2248691 w 2251069"/>
              <a:gd name="connsiteY3-428" fmla="*/ 3059 h 2712126"/>
              <a:gd name="connsiteX4-429" fmla="*/ 2251069 w 2251069"/>
              <a:gd name="connsiteY4-430" fmla="*/ 2712126 h 2712126"/>
              <a:gd name="connsiteX5-431" fmla="*/ 0 w 2251069"/>
              <a:gd name="connsiteY5-432" fmla="*/ 2708996 h 2712126"/>
              <a:gd name="connsiteX6-433" fmla="*/ 4936 w 2251069"/>
              <a:gd name="connsiteY6-434" fmla="*/ 866858 h 2712126"/>
              <a:gd name="connsiteX0-435" fmla="*/ 4936 w 2251069"/>
              <a:gd name="connsiteY0-436" fmla="*/ 866858 h 2712126"/>
              <a:gd name="connsiteX1-437" fmla="*/ 1350925 w 2251069"/>
              <a:gd name="connsiteY1-438" fmla="*/ 857359 h 2712126"/>
              <a:gd name="connsiteX2-439" fmla="*/ 1350281 w 2251069"/>
              <a:gd name="connsiteY2-440" fmla="*/ 0 h 2712126"/>
              <a:gd name="connsiteX3-441" fmla="*/ 2248691 w 2251069"/>
              <a:gd name="connsiteY3-442" fmla="*/ 3059 h 2712126"/>
              <a:gd name="connsiteX4-443" fmla="*/ 2251069 w 2251069"/>
              <a:gd name="connsiteY4-444" fmla="*/ 2712126 h 2712126"/>
              <a:gd name="connsiteX5-445" fmla="*/ 0 w 2251069"/>
              <a:gd name="connsiteY5-446" fmla="*/ 2708996 h 2712126"/>
              <a:gd name="connsiteX6-447" fmla="*/ 4936 w 2251069"/>
              <a:gd name="connsiteY6-448" fmla="*/ 866858 h 2712126"/>
              <a:gd name="connsiteX0-449" fmla="*/ 70 w 2246203"/>
              <a:gd name="connsiteY0-450" fmla="*/ 866858 h 2795357"/>
              <a:gd name="connsiteX1-451" fmla="*/ 1346059 w 2246203"/>
              <a:gd name="connsiteY1-452" fmla="*/ 857359 h 2795357"/>
              <a:gd name="connsiteX2-453" fmla="*/ 1345415 w 2246203"/>
              <a:gd name="connsiteY2-454" fmla="*/ 0 h 2795357"/>
              <a:gd name="connsiteX3-455" fmla="*/ 2243825 w 2246203"/>
              <a:gd name="connsiteY3-456" fmla="*/ 3059 h 2795357"/>
              <a:gd name="connsiteX4-457" fmla="*/ 2246203 w 2246203"/>
              <a:gd name="connsiteY4-458" fmla="*/ 2712126 h 2795357"/>
              <a:gd name="connsiteX5-459" fmla="*/ 1781 w 2246203"/>
              <a:gd name="connsiteY5-460" fmla="*/ 2795357 h 2795357"/>
              <a:gd name="connsiteX6-461" fmla="*/ 70 w 2246203"/>
              <a:gd name="connsiteY6-462" fmla="*/ 866858 h 2795357"/>
              <a:gd name="connsiteX0-463" fmla="*/ 70 w 2249526"/>
              <a:gd name="connsiteY0-464" fmla="*/ 866858 h 2795357"/>
              <a:gd name="connsiteX1-465" fmla="*/ 1346059 w 2249526"/>
              <a:gd name="connsiteY1-466" fmla="*/ 857359 h 2795357"/>
              <a:gd name="connsiteX2-467" fmla="*/ 1345415 w 2249526"/>
              <a:gd name="connsiteY2-468" fmla="*/ 0 h 2795357"/>
              <a:gd name="connsiteX3-469" fmla="*/ 2243825 w 2249526"/>
              <a:gd name="connsiteY3-470" fmla="*/ 3059 h 2795357"/>
              <a:gd name="connsiteX4-471" fmla="*/ 2249526 w 2249526"/>
              <a:gd name="connsiteY4-472" fmla="*/ 2774934 h 2795357"/>
              <a:gd name="connsiteX5-473" fmla="*/ 1781 w 2249526"/>
              <a:gd name="connsiteY5-474" fmla="*/ 2795357 h 2795357"/>
              <a:gd name="connsiteX6-475" fmla="*/ 70 w 2249526"/>
              <a:gd name="connsiteY6-476" fmla="*/ 866858 h 2795357"/>
              <a:gd name="connsiteX0-477" fmla="*/ 70 w 2249526"/>
              <a:gd name="connsiteY0-478" fmla="*/ 866858 h 2795357"/>
              <a:gd name="connsiteX1-479" fmla="*/ 1346059 w 2249526"/>
              <a:gd name="connsiteY1-480" fmla="*/ 857359 h 2795357"/>
              <a:gd name="connsiteX2-481" fmla="*/ 1345415 w 2249526"/>
              <a:gd name="connsiteY2-482" fmla="*/ 0 h 2795357"/>
              <a:gd name="connsiteX3-483" fmla="*/ 2169753 w 2249526"/>
              <a:gd name="connsiteY3-484" fmla="*/ 3059 h 2795357"/>
              <a:gd name="connsiteX4-485" fmla="*/ 2249526 w 2249526"/>
              <a:gd name="connsiteY4-486" fmla="*/ 2774934 h 2795357"/>
              <a:gd name="connsiteX5-487" fmla="*/ 1781 w 2249526"/>
              <a:gd name="connsiteY5-488" fmla="*/ 2795357 h 2795357"/>
              <a:gd name="connsiteX6-489" fmla="*/ 70 w 2249526"/>
              <a:gd name="connsiteY6-490" fmla="*/ 866858 h 2795357"/>
              <a:gd name="connsiteX0-491" fmla="*/ 70 w 2187799"/>
              <a:gd name="connsiteY0-492" fmla="*/ 866858 h 2795357"/>
              <a:gd name="connsiteX1-493" fmla="*/ 1346059 w 2187799"/>
              <a:gd name="connsiteY1-494" fmla="*/ 857359 h 2795357"/>
              <a:gd name="connsiteX2-495" fmla="*/ 1345415 w 2187799"/>
              <a:gd name="connsiteY2-496" fmla="*/ 0 h 2795357"/>
              <a:gd name="connsiteX3-497" fmla="*/ 2169753 w 2187799"/>
              <a:gd name="connsiteY3-498" fmla="*/ 3059 h 2795357"/>
              <a:gd name="connsiteX4-499" fmla="*/ 2187799 w 2187799"/>
              <a:gd name="connsiteY4-500" fmla="*/ 2774934 h 2795357"/>
              <a:gd name="connsiteX5-501" fmla="*/ 1781 w 2187799"/>
              <a:gd name="connsiteY5-502" fmla="*/ 2795357 h 2795357"/>
              <a:gd name="connsiteX6-503" fmla="*/ 70 w 2187799"/>
              <a:gd name="connsiteY6-504" fmla="*/ 866858 h 2795357"/>
              <a:gd name="connsiteX0-505" fmla="*/ 70 w 2171341"/>
              <a:gd name="connsiteY0-506" fmla="*/ 866858 h 2795357"/>
              <a:gd name="connsiteX1-507" fmla="*/ 1346059 w 2171341"/>
              <a:gd name="connsiteY1-508" fmla="*/ 857359 h 2795357"/>
              <a:gd name="connsiteX2-509" fmla="*/ 1345415 w 2171341"/>
              <a:gd name="connsiteY2-510" fmla="*/ 0 h 2795357"/>
              <a:gd name="connsiteX3-511" fmla="*/ 2169753 w 2171341"/>
              <a:gd name="connsiteY3-512" fmla="*/ 3059 h 2795357"/>
              <a:gd name="connsiteX4-513" fmla="*/ 2171338 w 2171341"/>
              <a:gd name="connsiteY4-514" fmla="*/ 2774934 h 2795357"/>
              <a:gd name="connsiteX5-515" fmla="*/ 1781 w 2171341"/>
              <a:gd name="connsiteY5-516" fmla="*/ 2795357 h 2795357"/>
              <a:gd name="connsiteX6-517" fmla="*/ 70 w 2171341"/>
              <a:gd name="connsiteY6-518" fmla="*/ 866858 h 2795357"/>
              <a:gd name="connsiteX0-519" fmla="*/ 70 w 2171341"/>
              <a:gd name="connsiteY0-520" fmla="*/ 866858 h 2795357"/>
              <a:gd name="connsiteX1-521" fmla="*/ 1477828 w 2171341"/>
              <a:gd name="connsiteY1-522" fmla="*/ 850675 h 2795357"/>
              <a:gd name="connsiteX2-523" fmla="*/ 1345415 w 2171341"/>
              <a:gd name="connsiteY2-524" fmla="*/ 0 h 2795357"/>
              <a:gd name="connsiteX3-525" fmla="*/ 2169753 w 2171341"/>
              <a:gd name="connsiteY3-526" fmla="*/ 3059 h 2795357"/>
              <a:gd name="connsiteX4-527" fmla="*/ 2171338 w 2171341"/>
              <a:gd name="connsiteY4-528" fmla="*/ 2774934 h 2795357"/>
              <a:gd name="connsiteX5-529" fmla="*/ 1781 w 2171341"/>
              <a:gd name="connsiteY5-530" fmla="*/ 2795357 h 2795357"/>
              <a:gd name="connsiteX6-531" fmla="*/ 70 w 2171341"/>
              <a:gd name="connsiteY6-532" fmla="*/ 866858 h 2795357"/>
              <a:gd name="connsiteX0-533" fmla="*/ 70 w 2171341"/>
              <a:gd name="connsiteY0-534" fmla="*/ 886911 h 2815410"/>
              <a:gd name="connsiteX1-535" fmla="*/ 1477828 w 2171341"/>
              <a:gd name="connsiteY1-536" fmla="*/ 870728 h 2815410"/>
              <a:gd name="connsiteX2-537" fmla="*/ 1477183 w 2171341"/>
              <a:gd name="connsiteY2-538" fmla="*/ 0 h 2815410"/>
              <a:gd name="connsiteX3-539" fmla="*/ 2169753 w 2171341"/>
              <a:gd name="connsiteY3-540" fmla="*/ 23112 h 2815410"/>
              <a:gd name="connsiteX4-541" fmla="*/ 2171338 w 2171341"/>
              <a:gd name="connsiteY4-542" fmla="*/ 2794987 h 2815410"/>
              <a:gd name="connsiteX5-543" fmla="*/ 1781 w 2171341"/>
              <a:gd name="connsiteY5-544" fmla="*/ 2815410 h 2815410"/>
              <a:gd name="connsiteX6-545" fmla="*/ 70 w 2171341"/>
              <a:gd name="connsiteY6-546" fmla="*/ 886911 h 2815410"/>
              <a:gd name="connsiteX0-547" fmla="*/ 70 w 2171341"/>
              <a:gd name="connsiteY0-548" fmla="*/ 886911 h 2815410"/>
              <a:gd name="connsiteX1-549" fmla="*/ 442952 w 2171341"/>
              <a:gd name="connsiteY1-550" fmla="*/ 886124 h 2815410"/>
              <a:gd name="connsiteX2-551" fmla="*/ 1477828 w 2171341"/>
              <a:gd name="connsiteY2-552" fmla="*/ 870728 h 2815410"/>
              <a:gd name="connsiteX3-553" fmla="*/ 1477183 w 2171341"/>
              <a:gd name="connsiteY3-554" fmla="*/ 0 h 2815410"/>
              <a:gd name="connsiteX4-555" fmla="*/ 2169753 w 2171341"/>
              <a:gd name="connsiteY4-556" fmla="*/ 23112 h 2815410"/>
              <a:gd name="connsiteX5-557" fmla="*/ 2171338 w 2171341"/>
              <a:gd name="connsiteY5-558" fmla="*/ 2794987 h 2815410"/>
              <a:gd name="connsiteX6-559" fmla="*/ 1781 w 2171341"/>
              <a:gd name="connsiteY6-560" fmla="*/ 2815410 h 2815410"/>
              <a:gd name="connsiteX7" fmla="*/ 70 w 2171341"/>
              <a:gd name="connsiteY7" fmla="*/ 886911 h 2815410"/>
              <a:gd name="connsiteX0-561" fmla="*/ 34 w 2174442"/>
              <a:gd name="connsiteY0-562" fmla="*/ 741384 h 2815410"/>
              <a:gd name="connsiteX1-563" fmla="*/ 446053 w 2174442"/>
              <a:gd name="connsiteY1-564" fmla="*/ 886124 h 2815410"/>
              <a:gd name="connsiteX2-565" fmla="*/ 1480929 w 2174442"/>
              <a:gd name="connsiteY2-566" fmla="*/ 870728 h 2815410"/>
              <a:gd name="connsiteX3-567" fmla="*/ 1480284 w 2174442"/>
              <a:gd name="connsiteY3-568" fmla="*/ 0 h 2815410"/>
              <a:gd name="connsiteX4-569" fmla="*/ 2172854 w 2174442"/>
              <a:gd name="connsiteY4-570" fmla="*/ 23112 h 2815410"/>
              <a:gd name="connsiteX5-571" fmla="*/ 2174439 w 2174442"/>
              <a:gd name="connsiteY5-572" fmla="*/ 2794987 h 2815410"/>
              <a:gd name="connsiteX6-573" fmla="*/ 4882 w 2174442"/>
              <a:gd name="connsiteY6-574" fmla="*/ 2815410 h 2815410"/>
              <a:gd name="connsiteX7-575" fmla="*/ 34 w 2174442"/>
              <a:gd name="connsiteY7-576" fmla="*/ 741384 h 2815410"/>
              <a:gd name="connsiteX0-577" fmla="*/ 34 w 2174442"/>
              <a:gd name="connsiteY0-578" fmla="*/ 741384 h 2815410"/>
              <a:gd name="connsiteX1-579" fmla="*/ 446053 w 2174442"/>
              <a:gd name="connsiteY1-580" fmla="*/ 886124 h 2815410"/>
              <a:gd name="connsiteX2-581" fmla="*/ 1484066 w 2174442"/>
              <a:gd name="connsiteY2-582" fmla="*/ 749455 h 2815410"/>
              <a:gd name="connsiteX3-583" fmla="*/ 1480284 w 2174442"/>
              <a:gd name="connsiteY3-584" fmla="*/ 0 h 2815410"/>
              <a:gd name="connsiteX4-585" fmla="*/ 2172854 w 2174442"/>
              <a:gd name="connsiteY4-586" fmla="*/ 23112 h 2815410"/>
              <a:gd name="connsiteX5-587" fmla="*/ 2174439 w 2174442"/>
              <a:gd name="connsiteY5-588" fmla="*/ 2794987 h 2815410"/>
              <a:gd name="connsiteX6-589" fmla="*/ 4882 w 2174442"/>
              <a:gd name="connsiteY6-590" fmla="*/ 2815410 h 2815410"/>
              <a:gd name="connsiteX7-591" fmla="*/ 34 w 2174442"/>
              <a:gd name="connsiteY7-592" fmla="*/ 741384 h 2815410"/>
              <a:gd name="connsiteX0-593" fmla="*/ 34 w 2174442"/>
              <a:gd name="connsiteY0-594" fmla="*/ 741384 h 2815410"/>
              <a:gd name="connsiteX1-595" fmla="*/ 446053 w 2174442"/>
              <a:gd name="connsiteY1-596" fmla="*/ 746661 h 2815410"/>
              <a:gd name="connsiteX2-597" fmla="*/ 1484066 w 2174442"/>
              <a:gd name="connsiteY2-598" fmla="*/ 749455 h 2815410"/>
              <a:gd name="connsiteX3-599" fmla="*/ 1480284 w 2174442"/>
              <a:gd name="connsiteY3-600" fmla="*/ 0 h 2815410"/>
              <a:gd name="connsiteX4-601" fmla="*/ 2172854 w 2174442"/>
              <a:gd name="connsiteY4-602" fmla="*/ 23112 h 2815410"/>
              <a:gd name="connsiteX5-603" fmla="*/ 2174439 w 2174442"/>
              <a:gd name="connsiteY5-604" fmla="*/ 2794987 h 2815410"/>
              <a:gd name="connsiteX6-605" fmla="*/ 4882 w 2174442"/>
              <a:gd name="connsiteY6-606" fmla="*/ 2815410 h 2815410"/>
              <a:gd name="connsiteX7-607" fmla="*/ 34 w 2174442"/>
              <a:gd name="connsiteY7-608" fmla="*/ 741384 h 2815410"/>
              <a:gd name="connsiteX0-609" fmla="*/ 34 w 2224637"/>
              <a:gd name="connsiteY0-610" fmla="*/ 741384 h 2815410"/>
              <a:gd name="connsiteX1-611" fmla="*/ 446053 w 2224637"/>
              <a:gd name="connsiteY1-612" fmla="*/ 746661 h 2815410"/>
              <a:gd name="connsiteX2-613" fmla="*/ 1484066 w 2224637"/>
              <a:gd name="connsiteY2-614" fmla="*/ 749455 h 2815410"/>
              <a:gd name="connsiteX3-615" fmla="*/ 1480284 w 2224637"/>
              <a:gd name="connsiteY3-616" fmla="*/ 0 h 2815410"/>
              <a:gd name="connsiteX4-617" fmla="*/ 2172854 w 2224637"/>
              <a:gd name="connsiteY4-618" fmla="*/ 23112 h 2815410"/>
              <a:gd name="connsiteX5-619" fmla="*/ 2224637 w 2224637"/>
              <a:gd name="connsiteY5-620" fmla="*/ 2794987 h 2815410"/>
              <a:gd name="connsiteX6-621" fmla="*/ 4882 w 2224637"/>
              <a:gd name="connsiteY6-622" fmla="*/ 2815410 h 2815410"/>
              <a:gd name="connsiteX7-623" fmla="*/ 34 w 2224637"/>
              <a:gd name="connsiteY7-624" fmla="*/ 741384 h 2815410"/>
              <a:gd name="connsiteX0-625" fmla="*/ 34 w 2224637"/>
              <a:gd name="connsiteY0-626" fmla="*/ 741384 h 2815410"/>
              <a:gd name="connsiteX1-627" fmla="*/ 446053 w 2224637"/>
              <a:gd name="connsiteY1-628" fmla="*/ 746661 h 2815410"/>
              <a:gd name="connsiteX2-629" fmla="*/ 1484066 w 2224637"/>
              <a:gd name="connsiteY2-630" fmla="*/ 749455 h 2815410"/>
              <a:gd name="connsiteX3-631" fmla="*/ 1480284 w 2224637"/>
              <a:gd name="connsiteY3-632" fmla="*/ 0 h 2815410"/>
              <a:gd name="connsiteX4-633" fmla="*/ 2219914 w 2224637"/>
              <a:gd name="connsiteY4-634" fmla="*/ 41303 h 2815410"/>
              <a:gd name="connsiteX5-635" fmla="*/ 2224637 w 2224637"/>
              <a:gd name="connsiteY5-636" fmla="*/ 2794987 h 2815410"/>
              <a:gd name="connsiteX6-637" fmla="*/ 4882 w 2224637"/>
              <a:gd name="connsiteY6-638" fmla="*/ 2815410 h 2815410"/>
              <a:gd name="connsiteX7-639" fmla="*/ 34 w 2224637"/>
              <a:gd name="connsiteY7-640" fmla="*/ 741384 h 2815410"/>
              <a:gd name="connsiteX0-641" fmla="*/ 34 w 2242446"/>
              <a:gd name="connsiteY0-642" fmla="*/ 741384 h 2815410"/>
              <a:gd name="connsiteX1-643" fmla="*/ 446053 w 2242446"/>
              <a:gd name="connsiteY1-644" fmla="*/ 746661 h 2815410"/>
              <a:gd name="connsiteX2-645" fmla="*/ 1484066 w 2242446"/>
              <a:gd name="connsiteY2-646" fmla="*/ 749455 h 2815410"/>
              <a:gd name="connsiteX3-647" fmla="*/ 1480284 w 2242446"/>
              <a:gd name="connsiteY3-648" fmla="*/ 0 h 2815410"/>
              <a:gd name="connsiteX4-649" fmla="*/ 2241875 w 2242446"/>
              <a:gd name="connsiteY4-650" fmla="*/ 17049 h 2815410"/>
              <a:gd name="connsiteX5-651" fmla="*/ 2224637 w 2242446"/>
              <a:gd name="connsiteY5-652" fmla="*/ 2794987 h 2815410"/>
              <a:gd name="connsiteX6-653" fmla="*/ 4882 w 2242446"/>
              <a:gd name="connsiteY6-654" fmla="*/ 2815410 h 2815410"/>
              <a:gd name="connsiteX7-655" fmla="*/ 34 w 2242446"/>
              <a:gd name="connsiteY7-656" fmla="*/ 741384 h 2815410"/>
              <a:gd name="connsiteX0-657" fmla="*/ 34 w 2261048"/>
              <a:gd name="connsiteY0-658" fmla="*/ 741384 h 2815410"/>
              <a:gd name="connsiteX1-659" fmla="*/ 446053 w 2261048"/>
              <a:gd name="connsiteY1-660" fmla="*/ 746661 h 2815410"/>
              <a:gd name="connsiteX2-661" fmla="*/ 1484066 w 2261048"/>
              <a:gd name="connsiteY2-662" fmla="*/ 749455 h 2815410"/>
              <a:gd name="connsiteX3-663" fmla="*/ 1480284 w 2261048"/>
              <a:gd name="connsiteY3-664" fmla="*/ 0 h 2815410"/>
              <a:gd name="connsiteX4-665" fmla="*/ 2260699 w 2261048"/>
              <a:gd name="connsiteY4-666" fmla="*/ 17049 h 2815410"/>
              <a:gd name="connsiteX5-667" fmla="*/ 2224637 w 2261048"/>
              <a:gd name="connsiteY5-668" fmla="*/ 2794987 h 2815410"/>
              <a:gd name="connsiteX6-669" fmla="*/ 4882 w 2261048"/>
              <a:gd name="connsiteY6-670" fmla="*/ 2815410 h 2815410"/>
              <a:gd name="connsiteX7-671" fmla="*/ 34 w 2261048"/>
              <a:gd name="connsiteY7-672" fmla="*/ 741384 h 2815410"/>
              <a:gd name="connsiteX0-673" fmla="*/ 34 w 2248621"/>
              <a:gd name="connsiteY0-674" fmla="*/ 741384 h 2815410"/>
              <a:gd name="connsiteX1-675" fmla="*/ 446053 w 2248621"/>
              <a:gd name="connsiteY1-676" fmla="*/ 746661 h 2815410"/>
              <a:gd name="connsiteX2-677" fmla="*/ 1484066 w 2248621"/>
              <a:gd name="connsiteY2-678" fmla="*/ 749455 h 2815410"/>
              <a:gd name="connsiteX3-679" fmla="*/ 1480284 w 2248621"/>
              <a:gd name="connsiteY3-680" fmla="*/ 0 h 2815410"/>
              <a:gd name="connsiteX4-681" fmla="*/ 2248150 w 2248621"/>
              <a:gd name="connsiteY4-682" fmla="*/ 17049 h 2815410"/>
              <a:gd name="connsiteX5-683" fmla="*/ 2224637 w 2248621"/>
              <a:gd name="connsiteY5-684" fmla="*/ 2794987 h 2815410"/>
              <a:gd name="connsiteX6-685" fmla="*/ 4882 w 2248621"/>
              <a:gd name="connsiteY6-686" fmla="*/ 2815410 h 2815410"/>
              <a:gd name="connsiteX7-687" fmla="*/ 34 w 2248621"/>
              <a:gd name="connsiteY7-688" fmla="*/ 741384 h 2815410"/>
              <a:gd name="connsiteX0-689" fmla="*/ 34 w 2248874"/>
              <a:gd name="connsiteY0-690" fmla="*/ 741384 h 2815410"/>
              <a:gd name="connsiteX1-691" fmla="*/ 446053 w 2248874"/>
              <a:gd name="connsiteY1-692" fmla="*/ 746661 h 2815410"/>
              <a:gd name="connsiteX2-693" fmla="*/ 1484066 w 2248874"/>
              <a:gd name="connsiteY2-694" fmla="*/ 749455 h 2815410"/>
              <a:gd name="connsiteX3-695" fmla="*/ 1480284 w 2248874"/>
              <a:gd name="connsiteY3-696" fmla="*/ 0 h 2815410"/>
              <a:gd name="connsiteX4-697" fmla="*/ 2248150 w 2248874"/>
              <a:gd name="connsiteY4-698" fmla="*/ 17049 h 2815410"/>
              <a:gd name="connsiteX5-699" fmla="*/ 2237186 w 2248874"/>
              <a:gd name="connsiteY5-700" fmla="*/ 2794987 h 2815410"/>
              <a:gd name="connsiteX6-701" fmla="*/ 4882 w 2248874"/>
              <a:gd name="connsiteY6-702" fmla="*/ 2815410 h 2815410"/>
              <a:gd name="connsiteX7-703" fmla="*/ 34 w 2248874"/>
              <a:gd name="connsiteY7-704" fmla="*/ 741384 h 2815410"/>
              <a:gd name="connsiteX0-705" fmla="*/ 34 w 2248874"/>
              <a:gd name="connsiteY0-706" fmla="*/ 741384 h 2794987"/>
              <a:gd name="connsiteX1-707" fmla="*/ 446053 w 2248874"/>
              <a:gd name="connsiteY1-708" fmla="*/ 746661 h 2794987"/>
              <a:gd name="connsiteX2-709" fmla="*/ 1484066 w 2248874"/>
              <a:gd name="connsiteY2-710" fmla="*/ 749455 h 2794987"/>
              <a:gd name="connsiteX3-711" fmla="*/ 1480284 w 2248874"/>
              <a:gd name="connsiteY3-712" fmla="*/ 0 h 2794987"/>
              <a:gd name="connsiteX4-713" fmla="*/ 2248150 w 2248874"/>
              <a:gd name="connsiteY4-714" fmla="*/ 17049 h 2794987"/>
              <a:gd name="connsiteX5-715" fmla="*/ 2237186 w 2248874"/>
              <a:gd name="connsiteY5-716" fmla="*/ 2794987 h 2794987"/>
              <a:gd name="connsiteX6-717" fmla="*/ 4882 w 2248874"/>
              <a:gd name="connsiteY6-718" fmla="*/ 2663819 h 2794987"/>
              <a:gd name="connsiteX7-719" fmla="*/ 34 w 2248874"/>
              <a:gd name="connsiteY7-720" fmla="*/ 741384 h 2794987"/>
              <a:gd name="connsiteX0-721" fmla="*/ 34 w 2248788"/>
              <a:gd name="connsiteY0-722" fmla="*/ 741384 h 2663819"/>
              <a:gd name="connsiteX1-723" fmla="*/ 446053 w 2248788"/>
              <a:gd name="connsiteY1-724" fmla="*/ 746661 h 2663819"/>
              <a:gd name="connsiteX2-725" fmla="*/ 1484066 w 2248788"/>
              <a:gd name="connsiteY2-726" fmla="*/ 749455 h 2663819"/>
              <a:gd name="connsiteX3-727" fmla="*/ 1480284 w 2248788"/>
              <a:gd name="connsiteY3-728" fmla="*/ 0 h 2663819"/>
              <a:gd name="connsiteX4-729" fmla="*/ 2248150 w 2248788"/>
              <a:gd name="connsiteY4-730" fmla="*/ 17049 h 2663819"/>
              <a:gd name="connsiteX5-731" fmla="*/ 2234049 w 2248788"/>
              <a:gd name="connsiteY5-732" fmla="*/ 2637333 h 2663819"/>
              <a:gd name="connsiteX6-733" fmla="*/ 4882 w 2248788"/>
              <a:gd name="connsiteY6-734" fmla="*/ 2663819 h 2663819"/>
              <a:gd name="connsiteX7-735" fmla="*/ 34 w 2248788"/>
              <a:gd name="connsiteY7-736" fmla="*/ 741384 h 26638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575" y="connsiteY7-576"/>
              </a:cxn>
            </a:cxnLst>
            <a:rect l="l" t="t" r="r" b="b"/>
            <a:pathLst>
              <a:path w="2248788" h="2663819">
                <a:moveTo>
                  <a:pt x="34" y="741384"/>
                </a:moveTo>
                <a:cubicBezTo>
                  <a:pt x="147661" y="735058"/>
                  <a:pt x="298426" y="752987"/>
                  <a:pt x="446053" y="746661"/>
                </a:cubicBezTo>
                <a:lnTo>
                  <a:pt x="1484066" y="749455"/>
                </a:lnTo>
                <a:cubicBezTo>
                  <a:pt x="1482744" y="432264"/>
                  <a:pt x="1481606" y="317191"/>
                  <a:pt x="1480284" y="0"/>
                </a:cubicBezTo>
                <a:lnTo>
                  <a:pt x="2248150" y="17049"/>
                </a:lnTo>
                <a:cubicBezTo>
                  <a:pt x="2252917" y="1015049"/>
                  <a:pt x="2229282" y="1639333"/>
                  <a:pt x="2234049" y="2637333"/>
                </a:cubicBezTo>
                <a:lnTo>
                  <a:pt x="4882" y="2663819"/>
                </a:lnTo>
                <a:cubicBezTo>
                  <a:pt x="5420" y="2054795"/>
                  <a:pt x="-504" y="1350408"/>
                  <a:pt x="34" y="741384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2" name="Hexagone 5"/>
          <p:cNvSpPr/>
          <p:nvPr/>
        </p:nvSpPr>
        <p:spPr>
          <a:xfrm>
            <a:off x="1795061" y="1792428"/>
            <a:ext cx="6665370" cy="3135316"/>
          </a:xfrm>
          <a:custGeom>
            <a:avLst/>
            <a:gdLst>
              <a:gd name="connsiteX0" fmla="*/ 0 w 4104456"/>
              <a:gd name="connsiteY0" fmla="*/ 1800200 h 3600400"/>
              <a:gd name="connsiteX1" fmla="*/ 900100 w 4104456"/>
              <a:gd name="connsiteY1" fmla="*/ 1 h 3600400"/>
              <a:gd name="connsiteX2" fmla="*/ 3204356 w 4104456"/>
              <a:gd name="connsiteY2" fmla="*/ 1 h 3600400"/>
              <a:gd name="connsiteX3" fmla="*/ 4104456 w 4104456"/>
              <a:gd name="connsiteY3" fmla="*/ 1800200 h 3600400"/>
              <a:gd name="connsiteX4" fmla="*/ 3204356 w 4104456"/>
              <a:gd name="connsiteY4" fmla="*/ 3600399 h 3600400"/>
              <a:gd name="connsiteX5" fmla="*/ 900100 w 4104456"/>
              <a:gd name="connsiteY5" fmla="*/ 3600399 h 3600400"/>
              <a:gd name="connsiteX6" fmla="*/ 0 w 4104456"/>
              <a:gd name="connsiteY6" fmla="*/ 1800200 h 3600400"/>
              <a:gd name="connsiteX0-1" fmla="*/ 0 w 4104456"/>
              <a:gd name="connsiteY0-2" fmla="*/ 1800199 h 3600398"/>
              <a:gd name="connsiteX1-3" fmla="*/ 900100 w 4104456"/>
              <a:gd name="connsiteY1-4" fmla="*/ 0 h 3600398"/>
              <a:gd name="connsiteX2-5" fmla="*/ 1642256 w 4104456"/>
              <a:gd name="connsiteY2-6" fmla="*/ 1409700 h 3600398"/>
              <a:gd name="connsiteX3-7" fmla="*/ 4104456 w 4104456"/>
              <a:gd name="connsiteY3-8" fmla="*/ 1800199 h 3600398"/>
              <a:gd name="connsiteX4-9" fmla="*/ 3204356 w 4104456"/>
              <a:gd name="connsiteY4-10" fmla="*/ 3600398 h 3600398"/>
              <a:gd name="connsiteX5-11" fmla="*/ 900100 w 4104456"/>
              <a:gd name="connsiteY5-12" fmla="*/ 3600398 h 3600398"/>
              <a:gd name="connsiteX6-13" fmla="*/ 0 w 4104456"/>
              <a:gd name="connsiteY6-14" fmla="*/ 1800199 h 3600398"/>
              <a:gd name="connsiteX0-15" fmla="*/ 0 w 3228156"/>
              <a:gd name="connsiteY0-16" fmla="*/ 1800199 h 3600398"/>
              <a:gd name="connsiteX1-17" fmla="*/ 900100 w 3228156"/>
              <a:gd name="connsiteY1-18" fmla="*/ 0 h 3600398"/>
              <a:gd name="connsiteX2-19" fmla="*/ 1642256 w 3228156"/>
              <a:gd name="connsiteY2-20" fmla="*/ 1409700 h 3600398"/>
              <a:gd name="connsiteX3-21" fmla="*/ 3228156 w 3228156"/>
              <a:gd name="connsiteY3-22" fmla="*/ 1787499 h 3600398"/>
              <a:gd name="connsiteX4-23" fmla="*/ 3204356 w 3228156"/>
              <a:gd name="connsiteY4-24" fmla="*/ 3600398 h 3600398"/>
              <a:gd name="connsiteX5-25" fmla="*/ 900100 w 3228156"/>
              <a:gd name="connsiteY5-26" fmla="*/ 3600398 h 3600398"/>
              <a:gd name="connsiteX6-27" fmla="*/ 0 w 3228156"/>
              <a:gd name="connsiteY6-28" fmla="*/ 1800199 h 3600398"/>
              <a:gd name="connsiteX0-29" fmla="*/ 0 w 3228156"/>
              <a:gd name="connsiteY0-30" fmla="*/ 1800199 h 3600398"/>
              <a:gd name="connsiteX1-31" fmla="*/ 900100 w 3228156"/>
              <a:gd name="connsiteY1-32" fmla="*/ 0 h 3600398"/>
              <a:gd name="connsiteX2-33" fmla="*/ 1769256 w 3228156"/>
              <a:gd name="connsiteY2-34" fmla="*/ 1727200 h 3600398"/>
              <a:gd name="connsiteX3-35" fmla="*/ 3228156 w 3228156"/>
              <a:gd name="connsiteY3-36" fmla="*/ 1787499 h 3600398"/>
              <a:gd name="connsiteX4-37" fmla="*/ 3204356 w 3228156"/>
              <a:gd name="connsiteY4-38" fmla="*/ 3600398 h 3600398"/>
              <a:gd name="connsiteX5-39" fmla="*/ 900100 w 3228156"/>
              <a:gd name="connsiteY5-40" fmla="*/ 3600398 h 3600398"/>
              <a:gd name="connsiteX6-41" fmla="*/ 0 w 3228156"/>
              <a:gd name="connsiteY6-42" fmla="*/ 1800199 h 3600398"/>
              <a:gd name="connsiteX0-43" fmla="*/ 0 w 3228156"/>
              <a:gd name="connsiteY0-44" fmla="*/ 1800199 h 3600398"/>
              <a:gd name="connsiteX1-45" fmla="*/ 900100 w 3228156"/>
              <a:gd name="connsiteY1-46" fmla="*/ 0 h 3600398"/>
              <a:gd name="connsiteX2-47" fmla="*/ 1769256 w 3228156"/>
              <a:gd name="connsiteY2-48" fmla="*/ 1790700 h 3600398"/>
              <a:gd name="connsiteX3-49" fmla="*/ 3228156 w 3228156"/>
              <a:gd name="connsiteY3-50" fmla="*/ 1787499 h 3600398"/>
              <a:gd name="connsiteX4-51" fmla="*/ 3204356 w 3228156"/>
              <a:gd name="connsiteY4-52" fmla="*/ 3600398 h 3600398"/>
              <a:gd name="connsiteX5-53" fmla="*/ 900100 w 3228156"/>
              <a:gd name="connsiteY5-54" fmla="*/ 3600398 h 3600398"/>
              <a:gd name="connsiteX6-55" fmla="*/ 0 w 3228156"/>
              <a:gd name="connsiteY6-56" fmla="*/ 1800199 h 3600398"/>
              <a:gd name="connsiteX0-57" fmla="*/ 0 w 3228156"/>
              <a:gd name="connsiteY0-58" fmla="*/ 12700 h 1812899"/>
              <a:gd name="connsiteX1-59" fmla="*/ 1128700 w 3228156"/>
              <a:gd name="connsiteY1-60" fmla="*/ 346101 h 1812899"/>
              <a:gd name="connsiteX2-61" fmla="*/ 1769256 w 3228156"/>
              <a:gd name="connsiteY2-62" fmla="*/ 3201 h 1812899"/>
              <a:gd name="connsiteX3-63" fmla="*/ 3228156 w 3228156"/>
              <a:gd name="connsiteY3-64" fmla="*/ 0 h 1812899"/>
              <a:gd name="connsiteX4-65" fmla="*/ 3204356 w 3228156"/>
              <a:gd name="connsiteY4-66" fmla="*/ 1812899 h 1812899"/>
              <a:gd name="connsiteX5-67" fmla="*/ 900100 w 3228156"/>
              <a:gd name="connsiteY5-68" fmla="*/ 1812899 h 1812899"/>
              <a:gd name="connsiteX6-69" fmla="*/ 0 w 3228156"/>
              <a:gd name="connsiteY6-70" fmla="*/ 12700 h 1812899"/>
              <a:gd name="connsiteX0-71" fmla="*/ 0 w 3228156"/>
              <a:gd name="connsiteY0-72" fmla="*/ 1228699 h 3028898"/>
              <a:gd name="connsiteX1-73" fmla="*/ 1128700 w 3228156"/>
              <a:gd name="connsiteY1-74" fmla="*/ 1562100 h 3028898"/>
              <a:gd name="connsiteX2-75" fmla="*/ 1731156 w 3228156"/>
              <a:gd name="connsiteY2-76" fmla="*/ 0 h 3028898"/>
              <a:gd name="connsiteX3-77" fmla="*/ 3228156 w 3228156"/>
              <a:gd name="connsiteY3-78" fmla="*/ 1215999 h 3028898"/>
              <a:gd name="connsiteX4-79" fmla="*/ 3204356 w 3228156"/>
              <a:gd name="connsiteY4-80" fmla="*/ 3028898 h 3028898"/>
              <a:gd name="connsiteX5-81" fmla="*/ 900100 w 3228156"/>
              <a:gd name="connsiteY5-82" fmla="*/ 3028898 h 3028898"/>
              <a:gd name="connsiteX6-83" fmla="*/ 0 w 3228156"/>
              <a:gd name="connsiteY6-84" fmla="*/ 1228699 h 3028898"/>
              <a:gd name="connsiteX0-85" fmla="*/ 0 w 3204356"/>
              <a:gd name="connsiteY0-86" fmla="*/ 1228699 h 3028898"/>
              <a:gd name="connsiteX1-87" fmla="*/ 1128700 w 3204356"/>
              <a:gd name="connsiteY1-88" fmla="*/ 1562100 h 3028898"/>
              <a:gd name="connsiteX2-89" fmla="*/ 1731156 w 3204356"/>
              <a:gd name="connsiteY2-90" fmla="*/ 0 h 3028898"/>
              <a:gd name="connsiteX3-91" fmla="*/ 3177356 w 3204356"/>
              <a:gd name="connsiteY3-92" fmla="*/ 22199 h 3028898"/>
              <a:gd name="connsiteX4-93" fmla="*/ 3204356 w 3204356"/>
              <a:gd name="connsiteY4-94" fmla="*/ 3028898 h 3028898"/>
              <a:gd name="connsiteX5-95" fmla="*/ 900100 w 3204356"/>
              <a:gd name="connsiteY5-96" fmla="*/ 3028898 h 3028898"/>
              <a:gd name="connsiteX6-97" fmla="*/ 0 w 3204356"/>
              <a:gd name="connsiteY6-98" fmla="*/ 1228699 h 3028898"/>
              <a:gd name="connsiteX0-99" fmla="*/ 0 w 3204356"/>
              <a:gd name="connsiteY0-100" fmla="*/ 1206500 h 3006699"/>
              <a:gd name="connsiteX1-101" fmla="*/ 1128700 w 3204356"/>
              <a:gd name="connsiteY1-102" fmla="*/ 1539901 h 3006699"/>
              <a:gd name="connsiteX2-103" fmla="*/ 1731156 w 3204356"/>
              <a:gd name="connsiteY2-104" fmla="*/ 54001 h 3006699"/>
              <a:gd name="connsiteX3-105" fmla="*/ 3177356 w 3204356"/>
              <a:gd name="connsiteY3-106" fmla="*/ 0 h 3006699"/>
              <a:gd name="connsiteX4-107" fmla="*/ 3204356 w 3204356"/>
              <a:gd name="connsiteY4-108" fmla="*/ 3006699 h 3006699"/>
              <a:gd name="connsiteX5-109" fmla="*/ 900100 w 3204356"/>
              <a:gd name="connsiteY5-110" fmla="*/ 3006699 h 3006699"/>
              <a:gd name="connsiteX6-111" fmla="*/ 0 w 3204356"/>
              <a:gd name="connsiteY6-112" fmla="*/ 1206500 h 3006699"/>
              <a:gd name="connsiteX0-113" fmla="*/ 0 w 3204356"/>
              <a:gd name="connsiteY0-114" fmla="*/ 1215999 h 3016198"/>
              <a:gd name="connsiteX1-115" fmla="*/ 1128700 w 3204356"/>
              <a:gd name="connsiteY1-116" fmla="*/ 1549400 h 3016198"/>
              <a:gd name="connsiteX2-117" fmla="*/ 1731156 w 3204356"/>
              <a:gd name="connsiteY2-118" fmla="*/ 0 h 3016198"/>
              <a:gd name="connsiteX3-119" fmla="*/ 3177356 w 3204356"/>
              <a:gd name="connsiteY3-120" fmla="*/ 9499 h 3016198"/>
              <a:gd name="connsiteX4-121" fmla="*/ 3204356 w 3204356"/>
              <a:gd name="connsiteY4-122" fmla="*/ 3016198 h 3016198"/>
              <a:gd name="connsiteX5-123" fmla="*/ 900100 w 3204356"/>
              <a:gd name="connsiteY5-124" fmla="*/ 3016198 h 3016198"/>
              <a:gd name="connsiteX6-125" fmla="*/ 0 w 3204356"/>
              <a:gd name="connsiteY6-126" fmla="*/ 1215999 h 3016198"/>
              <a:gd name="connsiteX0-127" fmla="*/ 0 w 3204356"/>
              <a:gd name="connsiteY0-128" fmla="*/ 1206500 h 3006699"/>
              <a:gd name="connsiteX1-129" fmla="*/ 1128700 w 3204356"/>
              <a:gd name="connsiteY1-130" fmla="*/ 1539901 h 3006699"/>
              <a:gd name="connsiteX2-131" fmla="*/ 1731156 w 3204356"/>
              <a:gd name="connsiteY2-132" fmla="*/ 28601 h 3006699"/>
              <a:gd name="connsiteX3-133" fmla="*/ 3177356 w 3204356"/>
              <a:gd name="connsiteY3-134" fmla="*/ 0 h 3006699"/>
              <a:gd name="connsiteX4-135" fmla="*/ 3204356 w 3204356"/>
              <a:gd name="connsiteY4-136" fmla="*/ 3006699 h 3006699"/>
              <a:gd name="connsiteX5-137" fmla="*/ 900100 w 3204356"/>
              <a:gd name="connsiteY5-138" fmla="*/ 3006699 h 3006699"/>
              <a:gd name="connsiteX6-139" fmla="*/ 0 w 3204356"/>
              <a:gd name="connsiteY6-140" fmla="*/ 1206500 h 3006699"/>
              <a:gd name="connsiteX0-141" fmla="*/ 0 w 3204356"/>
              <a:gd name="connsiteY0-142" fmla="*/ 1206500 h 3006699"/>
              <a:gd name="connsiteX1-143" fmla="*/ 1700200 w 3204356"/>
              <a:gd name="connsiteY1-144" fmla="*/ 1146201 h 3006699"/>
              <a:gd name="connsiteX2-145" fmla="*/ 1731156 w 3204356"/>
              <a:gd name="connsiteY2-146" fmla="*/ 28601 h 3006699"/>
              <a:gd name="connsiteX3-147" fmla="*/ 3177356 w 3204356"/>
              <a:gd name="connsiteY3-148" fmla="*/ 0 h 3006699"/>
              <a:gd name="connsiteX4-149" fmla="*/ 3204356 w 3204356"/>
              <a:gd name="connsiteY4-150" fmla="*/ 3006699 h 3006699"/>
              <a:gd name="connsiteX5-151" fmla="*/ 900100 w 3204356"/>
              <a:gd name="connsiteY5-152" fmla="*/ 3006699 h 3006699"/>
              <a:gd name="connsiteX6-153" fmla="*/ 0 w 3204356"/>
              <a:gd name="connsiteY6-154" fmla="*/ 1206500 h 3006699"/>
              <a:gd name="connsiteX0-155" fmla="*/ 14300 w 2304256"/>
              <a:gd name="connsiteY0-156" fmla="*/ 1231900 h 3006699"/>
              <a:gd name="connsiteX1-157" fmla="*/ 800100 w 2304256"/>
              <a:gd name="connsiteY1-158" fmla="*/ 1146201 h 3006699"/>
              <a:gd name="connsiteX2-159" fmla="*/ 831056 w 2304256"/>
              <a:gd name="connsiteY2-160" fmla="*/ 28601 h 3006699"/>
              <a:gd name="connsiteX3-161" fmla="*/ 2277256 w 2304256"/>
              <a:gd name="connsiteY3-162" fmla="*/ 0 h 3006699"/>
              <a:gd name="connsiteX4-163" fmla="*/ 2304256 w 2304256"/>
              <a:gd name="connsiteY4-164" fmla="*/ 3006699 h 3006699"/>
              <a:gd name="connsiteX5-165" fmla="*/ 0 w 2304256"/>
              <a:gd name="connsiteY5-166" fmla="*/ 3006699 h 3006699"/>
              <a:gd name="connsiteX6-167" fmla="*/ 14300 w 2304256"/>
              <a:gd name="connsiteY6-168" fmla="*/ 1231900 h 3006699"/>
              <a:gd name="connsiteX0-169" fmla="*/ 14300 w 2304256"/>
              <a:gd name="connsiteY0-170" fmla="*/ 1231900 h 3006699"/>
              <a:gd name="connsiteX1-171" fmla="*/ 850900 w 2304256"/>
              <a:gd name="connsiteY1-172" fmla="*/ 1209701 h 3006699"/>
              <a:gd name="connsiteX2-173" fmla="*/ 831056 w 2304256"/>
              <a:gd name="connsiteY2-174" fmla="*/ 28601 h 3006699"/>
              <a:gd name="connsiteX3-175" fmla="*/ 2277256 w 2304256"/>
              <a:gd name="connsiteY3-176" fmla="*/ 0 h 3006699"/>
              <a:gd name="connsiteX4-177" fmla="*/ 2304256 w 2304256"/>
              <a:gd name="connsiteY4-178" fmla="*/ 3006699 h 3006699"/>
              <a:gd name="connsiteX5-179" fmla="*/ 0 w 2304256"/>
              <a:gd name="connsiteY5-180" fmla="*/ 3006699 h 3006699"/>
              <a:gd name="connsiteX6-181" fmla="*/ 14300 w 2304256"/>
              <a:gd name="connsiteY6-182" fmla="*/ 1231900 h 3006699"/>
              <a:gd name="connsiteX0-183" fmla="*/ 0 w 2353456"/>
              <a:gd name="connsiteY0-184" fmla="*/ 1219200 h 3006699"/>
              <a:gd name="connsiteX1-185" fmla="*/ 900100 w 2353456"/>
              <a:gd name="connsiteY1-186" fmla="*/ 1209701 h 3006699"/>
              <a:gd name="connsiteX2-187" fmla="*/ 880256 w 2353456"/>
              <a:gd name="connsiteY2-188" fmla="*/ 28601 h 3006699"/>
              <a:gd name="connsiteX3-189" fmla="*/ 2326456 w 2353456"/>
              <a:gd name="connsiteY3-190" fmla="*/ 0 h 3006699"/>
              <a:gd name="connsiteX4-191" fmla="*/ 2353456 w 2353456"/>
              <a:gd name="connsiteY4-192" fmla="*/ 3006699 h 3006699"/>
              <a:gd name="connsiteX5-193" fmla="*/ 49200 w 2353456"/>
              <a:gd name="connsiteY5-194" fmla="*/ 3006699 h 3006699"/>
              <a:gd name="connsiteX6-195" fmla="*/ 0 w 2353456"/>
              <a:gd name="connsiteY6-196" fmla="*/ 1219200 h 3006699"/>
              <a:gd name="connsiteX0-197" fmla="*/ 0 w 2353456"/>
              <a:gd name="connsiteY0-198" fmla="*/ 1219200 h 3006699"/>
              <a:gd name="connsiteX1-199" fmla="*/ 900100 w 2353456"/>
              <a:gd name="connsiteY1-200" fmla="*/ 1209701 h 3006699"/>
              <a:gd name="connsiteX2-201" fmla="*/ 880256 w 2353456"/>
              <a:gd name="connsiteY2-202" fmla="*/ 28601 h 3006699"/>
              <a:gd name="connsiteX3-203" fmla="*/ 2326456 w 2353456"/>
              <a:gd name="connsiteY3-204" fmla="*/ 0 h 3006699"/>
              <a:gd name="connsiteX4-205" fmla="*/ 2353456 w 2353456"/>
              <a:gd name="connsiteY4-206" fmla="*/ 3006699 h 3006699"/>
              <a:gd name="connsiteX5-207" fmla="*/ 11100 w 2353456"/>
              <a:gd name="connsiteY5-208" fmla="*/ 3006699 h 3006699"/>
              <a:gd name="connsiteX6-209" fmla="*/ 0 w 2353456"/>
              <a:gd name="connsiteY6-210" fmla="*/ 1219200 h 3006699"/>
              <a:gd name="connsiteX0-211" fmla="*/ 0 w 2353456"/>
              <a:gd name="connsiteY0-212" fmla="*/ 1219200 h 3006699"/>
              <a:gd name="connsiteX1-213" fmla="*/ 900100 w 2353456"/>
              <a:gd name="connsiteY1-214" fmla="*/ 1209701 h 3006699"/>
              <a:gd name="connsiteX2-215" fmla="*/ 880256 w 2353456"/>
              <a:gd name="connsiteY2-216" fmla="*/ 28601 h 3006699"/>
              <a:gd name="connsiteX3-217" fmla="*/ 2326456 w 2353456"/>
              <a:gd name="connsiteY3-218" fmla="*/ 0 h 3006699"/>
              <a:gd name="connsiteX4-219" fmla="*/ 2353456 w 2353456"/>
              <a:gd name="connsiteY4-220" fmla="*/ 3006699 h 3006699"/>
              <a:gd name="connsiteX5-221" fmla="*/ 61900 w 2353456"/>
              <a:gd name="connsiteY5-222" fmla="*/ 3006699 h 3006699"/>
              <a:gd name="connsiteX6-223" fmla="*/ 0 w 2353456"/>
              <a:gd name="connsiteY6-224" fmla="*/ 1219200 h 3006699"/>
              <a:gd name="connsiteX0-225" fmla="*/ 0 w 2340756"/>
              <a:gd name="connsiteY0-226" fmla="*/ 1219200 h 3006699"/>
              <a:gd name="connsiteX1-227" fmla="*/ 900100 w 2340756"/>
              <a:gd name="connsiteY1-228" fmla="*/ 1209701 h 3006699"/>
              <a:gd name="connsiteX2-229" fmla="*/ 880256 w 2340756"/>
              <a:gd name="connsiteY2-230" fmla="*/ 28601 h 3006699"/>
              <a:gd name="connsiteX3-231" fmla="*/ 2326456 w 2340756"/>
              <a:gd name="connsiteY3-232" fmla="*/ 0 h 3006699"/>
              <a:gd name="connsiteX4-233" fmla="*/ 2340756 w 2340756"/>
              <a:gd name="connsiteY4-234" fmla="*/ 2993999 h 3006699"/>
              <a:gd name="connsiteX5-235" fmla="*/ 61900 w 2340756"/>
              <a:gd name="connsiteY5-236" fmla="*/ 3006699 h 3006699"/>
              <a:gd name="connsiteX6-237" fmla="*/ 0 w 2340756"/>
              <a:gd name="connsiteY6-238" fmla="*/ 1219200 h 3006699"/>
              <a:gd name="connsiteX0-239" fmla="*/ 0 w 2340756"/>
              <a:gd name="connsiteY0-240" fmla="*/ 1219200 h 3006699"/>
              <a:gd name="connsiteX1-241" fmla="*/ 900100 w 2340756"/>
              <a:gd name="connsiteY1-242" fmla="*/ 1209701 h 3006699"/>
              <a:gd name="connsiteX2-243" fmla="*/ 880256 w 2340756"/>
              <a:gd name="connsiteY2-244" fmla="*/ 28601 h 3006699"/>
              <a:gd name="connsiteX3-245" fmla="*/ 2262956 w 2340756"/>
              <a:gd name="connsiteY3-246" fmla="*/ 0 h 3006699"/>
              <a:gd name="connsiteX4-247" fmla="*/ 2340756 w 2340756"/>
              <a:gd name="connsiteY4-248" fmla="*/ 2993999 h 3006699"/>
              <a:gd name="connsiteX5-249" fmla="*/ 61900 w 2340756"/>
              <a:gd name="connsiteY5-250" fmla="*/ 3006699 h 3006699"/>
              <a:gd name="connsiteX6-251" fmla="*/ 0 w 2340756"/>
              <a:gd name="connsiteY6-252" fmla="*/ 1219200 h 3006699"/>
              <a:gd name="connsiteX0-253" fmla="*/ 0 w 2384422"/>
              <a:gd name="connsiteY0-254" fmla="*/ 1219200 h 3006699"/>
              <a:gd name="connsiteX1-255" fmla="*/ 900100 w 2384422"/>
              <a:gd name="connsiteY1-256" fmla="*/ 1209701 h 3006699"/>
              <a:gd name="connsiteX2-257" fmla="*/ 880256 w 2384422"/>
              <a:gd name="connsiteY2-258" fmla="*/ 28601 h 3006699"/>
              <a:gd name="connsiteX3-259" fmla="*/ 2262956 w 2384422"/>
              <a:gd name="connsiteY3-260" fmla="*/ 0 h 3006699"/>
              <a:gd name="connsiteX4-261" fmla="*/ 2384422 w 2384422"/>
              <a:gd name="connsiteY4-262" fmla="*/ 2827789 h 3006699"/>
              <a:gd name="connsiteX5-263" fmla="*/ 61900 w 2384422"/>
              <a:gd name="connsiteY5-264" fmla="*/ 3006699 h 3006699"/>
              <a:gd name="connsiteX6-265" fmla="*/ 0 w 2384422"/>
              <a:gd name="connsiteY6-266" fmla="*/ 1219200 h 3006699"/>
              <a:gd name="connsiteX0-267" fmla="*/ 0 w 2384422"/>
              <a:gd name="connsiteY0-268" fmla="*/ 1190599 h 2978098"/>
              <a:gd name="connsiteX1-269" fmla="*/ 900100 w 2384422"/>
              <a:gd name="connsiteY1-270" fmla="*/ 1181100 h 2978098"/>
              <a:gd name="connsiteX2-271" fmla="*/ 880256 w 2384422"/>
              <a:gd name="connsiteY2-272" fmla="*/ 0 h 2978098"/>
              <a:gd name="connsiteX3-273" fmla="*/ 2382044 w 2384422"/>
              <a:gd name="connsiteY3-274" fmla="*/ 90121 h 2978098"/>
              <a:gd name="connsiteX4-275" fmla="*/ 2384422 w 2384422"/>
              <a:gd name="connsiteY4-276" fmla="*/ 2799188 h 2978098"/>
              <a:gd name="connsiteX5-277" fmla="*/ 61900 w 2384422"/>
              <a:gd name="connsiteY5-278" fmla="*/ 2978098 h 2978098"/>
              <a:gd name="connsiteX6-279" fmla="*/ 0 w 2384422"/>
              <a:gd name="connsiteY6-280" fmla="*/ 1190599 h 2978098"/>
              <a:gd name="connsiteX0-281" fmla="*/ 0 w 2384422"/>
              <a:gd name="connsiteY0-282" fmla="*/ 1100478 h 2887977"/>
              <a:gd name="connsiteX1-283" fmla="*/ 900100 w 2384422"/>
              <a:gd name="connsiteY1-284" fmla="*/ 1090979 h 2887977"/>
              <a:gd name="connsiteX2-285" fmla="*/ 1027131 w 2384422"/>
              <a:gd name="connsiteY2-286" fmla="*/ 12771 h 2887977"/>
              <a:gd name="connsiteX3-287" fmla="*/ 2382044 w 2384422"/>
              <a:gd name="connsiteY3-288" fmla="*/ 0 h 2887977"/>
              <a:gd name="connsiteX4-289" fmla="*/ 2384422 w 2384422"/>
              <a:gd name="connsiteY4-290" fmla="*/ 2709067 h 2887977"/>
              <a:gd name="connsiteX5-291" fmla="*/ 61900 w 2384422"/>
              <a:gd name="connsiteY5-292" fmla="*/ 2887977 h 2887977"/>
              <a:gd name="connsiteX6-293" fmla="*/ 0 w 2384422"/>
              <a:gd name="connsiteY6-294" fmla="*/ 1100478 h 2887977"/>
              <a:gd name="connsiteX0-295" fmla="*/ 0 w 2384422"/>
              <a:gd name="connsiteY0-296" fmla="*/ 1100478 h 2709067"/>
              <a:gd name="connsiteX1-297" fmla="*/ 900100 w 2384422"/>
              <a:gd name="connsiteY1-298" fmla="*/ 1090979 h 2709067"/>
              <a:gd name="connsiteX2-299" fmla="*/ 1027131 w 2384422"/>
              <a:gd name="connsiteY2-300" fmla="*/ 12771 h 2709067"/>
              <a:gd name="connsiteX3-301" fmla="*/ 2382044 w 2384422"/>
              <a:gd name="connsiteY3-302" fmla="*/ 0 h 2709067"/>
              <a:gd name="connsiteX4-303" fmla="*/ 2384422 w 2384422"/>
              <a:gd name="connsiteY4-304" fmla="*/ 2709067 h 2709067"/>
              <a:gd name="connsiteX5-305" fmla="*/ 133353 w 2384422"/>
              <a:gd name="connsiteY5-306" fmla="*/ 2705937 h 2709067"/>
              <a:gd name="connsiteX6-307" fmla="*/ 0 w 2384422"/>
              <a:gd name="connsiteY6-308" fmla="*/ 1100478 h 2709067"/>
              <a:gd name="connsiteX0-309" fmla="*/ 5583 w 2251069"/>
              <a:gd name="connsiteY0-310" fmla="*/ 1353750 h 2709067"/>
              <a:gd name="connsiteX1-311" fmla="*/ 766747 w 2251069"/>
              <a:gd name="connsiteY1-312" fmla="*/ 1090979 h 2709067"/>
              <a:gd name="connsiteX2-313" fmla="*/ 893778 w 2251069"/>
              <a:gd name="connsiteY2-314" fmla="*/ 12771 h 2709067"/>
              <a:gd name="connsiteX3-315" fmla="*/ 2248691 w 2251069"/>
              <a:gd name="connsiteY3-316" fmla="*/ 0 h 2709067"/>
              <a:gd name="connsiteX4-317" fmla="*/ 2251069 w 2251069"/>
              <a:gd name="connsiteY4-318" fmla="*/ 2709067 h 2709067"/>
              <a:gd name="connsiteX5-319" fmla="*/ 0 w 2251069"/>
              <a:gd name="connsiteY5-320" fmla="*/ 2705937 h 2709067"/>
              <a:gd name="connsiteX6-321" fmla="*/ 5583 w 2251069"/>
              <a:gd name="connsiteY6-322" fmla="*/ 1353750 h 2709067"/>
              <a:gd name="connsiteX0-323" fmla="*/ 5583 w 2251069"/>
              <a:gd name="connsiteY0-324" fmla="*/ 1353750 h 2709067"/>
              <a:gd name="connsiteX1-325" fmla="*/ 901713 w 2251069"/>
              <a:gd name="connsiteY1-326" fmla="*/ 1360081 h 2709067"/>
              <a:gd name="connsiteX2-327" fmla="*/ 893778 w 2251069"/>
              <a:gd name="connsiteY2-328" fmla="*/ 12771 h 2709067"/>
              <a:gd name="connsiteX3-329" fmla="*/ 2248691 w 2251069"/>
              <a:gd name="connsiteY3-330" fmla="*/ 0 h 2709067"/>
              <a:gd name="connsiteX4-331" fmla="*/ 2251069 w 2251069"/>
              <a:gd name="connsiteY4-332" fmla="*/ 2709067 h 2709067"/>
              <a:gd name="connsiteX5-333" fmla="*/ 0 w 2251069"/>
              <a:gd name="connsiteY5-334" fmla="*/ 2705937 h 2709067"/>
              <a:gd name="connsiteX6-335" fmla="*/ 5583 w 2251069"/>
              <a:gd name="connsiteY6-336" fmla="*/ 1353750 h 2709067"/>
              <a:gd name="connsiteX0-337" fmla="*/ 5583 w 2251069"/>
              <a:gd name="connsiteY0-338" fmla="*/ 1356809 h 2712126"/>
              <a:gd name="connsiteX1-339" fmla="*/ 901713 w 2251069"/>
              <a:gd name="connsiteY1-340" fmla="*/ 1363140 h 2712126"/>
              <a:gd name="connsiteX2-341" fmla="*/ 1350281 w 2251069"/>
              <a:gd name="connsiteY2-342" fmla="*/ 0 h 2712126"/>
              <a:gd name="connsiteX3-343" fmla="*/ 2248691 w 2251069"/>
              <a:gd name="connsiteY3-344" fmla="*/ 3059 h 2712126"/>
              <a:gd name="connsiteX4-345" fmla="*/ 2251069 w 2251069"/>
              <a:gd name="connsiteY4-346" fmla="*/ 2712126 h 2712126"/>
              <a:gd name="connsiteX5-347" fmla="*/ 0 w 2251069"/>
              <a:gd name="connsiteY5-348" fmla="*/ 2708996 h 2712126"/>
              <a:gd name="connsiteX6-349" fmla="*/ 5583 w 2251069"/>
              <a:gd name="connsiteY6-350" fmla="*/ 1356809 h 2712126"/>
              <a:gd name="connsiteX0-351" fmla="*/ 5583 w 2251069"/>
              <a:gd name="connsiteY0-352" fmla="*/ 1356809 h 2712126"/>
              <a:gd name="connsiteX1-353" fmla="*/ 1354247 w 2251069"/>
              <a:gd name="connsiteY1-354" fmla="*/ 1355225 h 2712126"/>
              <a:gd name="connsiteX2-355" fmla="*/ 1350281 w 2251069"/>
              <a:gd name="connsiteY2-356" fmla="*/ 0 h 2712126"/>
              <a:gd name="connsiteX3-357" fmla="*/ 2248691 w 2251069"/>
              <a:gd name="connsiteY3-358" fmla="*/ 3059 h 2712126"/>
              <a:gd name="connsiteX4-359" fmla="*/ 2251069 w 2251069"/>
              <a:gd name="connsiteY4-360" fmla="*/ 2712126 h 2712126"/>
              <a:gd name="connsiteX5-361" fmla="*/ 0 w 2251069"/>
              <a:gd name="connsiteY5-362" fmla="*/ 2708996 h 2712126"/>
              <a:gd name="connsiteX6-363" fmla="*/ 5583 w 2251069"/>
              <a:gd name="connsiteY6-364" fmla="*/ 1356809 h 2712126"/>
              <a:gd name="connsiteX0-365" fmla="*/ 1613 w 2251069"/>
              <a:gd name="connsiteY0-366" fmla="*/ 881923 h 2712126"/>
              <a:gd name="connsiteX1-367" fmla="*/ 1354247 w 2251069"/>
              <a:gd name="connsiteY1-368" fmla="*/ 1355225 h 2712126"/>
              <a:gd name="connsiteX2-369" fmla="*/ 1350281 w 2251069"/>
              <a:gd name="connsiteY2-370" fmla="*/ 0 h 2712126"/>
              <a:gd name="connsiteX3-371" fmla="*/ 2248691 w 2251069"/>
              <a:gd name="connsiteY3-372" fmla="*/ 3059 h 2712126"/>
              <a:gd name="connsiteX4-373" fmla="*/ 2251069 w 2251069"/>
              <a:gd name="connsiteY4-374" fmla="*/ 2712126 h 2712126"/>
              <a:gd name="connsiteX5-375" fmla="*/ 0 w 2251069"/>
              <a:gd name="connsiteY5-376" fmla="*/ 2708996 h 2712126"/>
              <a:gd name="connsiteX6-377" fmla="*/ 1613 w 2251069"/>
              <a:gd name="connsiteY6-378" fmla="*/ 881923 h 2712126"/>
              <a:gd name="connsiteX0-379" fmla="*/ 1613 w 2251069"/>
              <a:gd name="connsiteY0-380" fmla="*/ 881923 h 2712126"/>
              <a:gd name="connsiteX1-381" fmla="*/ 1350278 w 2251069"/>
              <a:gd name="connsiteY1-382" fmla="*/ 904083 h 2712126"/>
              <a:gd name="connsiteX2-383" fmla="*/ 1350281 w 2251069"/>
              <a:gd name="connsiteY2-384" fmla="*/ 0 h 2712126"/>
              <a:gd name="connsiteX3-385" fmla="*/ 2248691 w 2251069"/>
              <a:gd name="connsiteY3-386" fmla="*/ 3059 h 2712126"/>
              <a:gd name="connsiteX4-387" fmla="*/ 2251069 w 2251069"/>
              <a:gd name="connsiteY4-388" fmla="*/ 2712126 h 2712126"/>
              <a:gd name="connsiteX5-389" fmla="*/ 0 w 2251069"/>
              <a:gd name="connsiteY5-390" fmla="*/ 2708996 h 2712126"/>
              <a:gd name="connsiteX6-391" fmla="*/ 1613 w 2251069"/>
              <a:gd name="connsiteY6-392" fmla="*/ 881923 h 2712126"/>
              <a:gd name="connsiteX0-393" fmla="*/ 1613 w 2251069"/>
              <a:gd name="connsiteY0-394" fmla="*/ 961071 h 2712126"/>
              <a:gd name="connsiteX1-395" fmla="*/ 1350278 w 2251069"/>
              <a:gd name="connsiteY1-396" fmla="*/ 904083 h 2712126"/>
              <a:gd name="connsiteX2-397" fmla="*/ 1350281 w 2251069"/>
              <a:gd name="connsiteY2-398" fmla="*/ 0 h 2712126"/>
              <a:gd name="connsiteX3-399" fmla="*/ 2248691 w 2251069"/>
              <a:gd name="connsiteY3-400" fmla="*/ 3059 h 2712126"/>
              <a:gd name="connsiteX4-401" fmla="*/ 2251069 w 2251069"/>
              <a:gd name="connsiteY4-402" fmla="*/ 2712126 h 2712126"/>
              <a:gd name="connsiteX5-403" fmla="*/ 0 w 2251069"/>
              <a:gd name="connsiteY5-404" fmla="*/ 2708996 h 2712126"/>
              <a:gd name="connsiteX6-405" fmla="*/ 1613 w 2251069"/>
              <a:gd name="connsiteY6-406" fmla="*/ 961071 h 2712126"/>
              <a:gd name="connsiteX0-407" fmla="*/ 1613 w 2251069"/>
              <a:gd name="connsiteY0-408" fmla="*/ 961071 h 2712126"/>
              <a:gd name="connsiteX1-409" fmla="*/ 1354248 w 2251069"/>
              <a:gd name="connsiteY1-410" fmla="*/ 951572 h 2712126"/>
              <a:gd name="connsiteX2-411" fmla="*/ 1350281 w 2251069"/>
              <a:gd name="connsiteY2-412" fmla="*/ 0 h 2712126"/>
              <a:gd name="connsiteX3-413" fmla="*/ 2248691 w 2251069"/>
              <a:gd name="connsiteY3-414" fmla="*/ 3059 h 2712126"/>
              <a:gd name="connsiteX4-415" fmla="*/ 2251069 w 2251069"/>
              <a:gd name="connsiteY4-416" fmla="*/ 2712126 h 2712126"/>
              <a:gd name="connsiteX5-417" fmla="*/ 0 w 2251069"/>
              <a:gd name="connsiteY5-418" fmla="*/ 2708996 h 2712126"/>
              <a:gd name="connsiteX6-419" fmla="*/ 1613 w 2251069"/>
              <a:gd name="connsiteY6-420" fmla="*/ 961071 h 2712126"/>
              <a:gd name="connsiteX0-421" fmla="*/ 4936 w 2251069"/>
              <a:gd name="connsiteY0-422" fmla="*/ 866858 h 2712126"/>
              <a:gd name="connsiteX1-423" fmla="*/ 1354248 w 2251069"/>
              <a:gd name="connsiteY1-424" fmla="*/ 951572 h 2712126"/>
              <a:gd name="connsiteX2-425" fmla="*/ 1350281 w 2251069"/>
              <a:gd name="connsiteY2-426" fmla="*/ 0 h 2712126"/>
              <a:gd name="connsiteX3-427" fmla="*/ 2248691 w 2251069"/>
              <a:gd name="connsiteY3-428" fmla="*/ 3059 h 2712126"/>
              <a:gd name="connsiteX4-429" fmla="*/ 2251069 w 2251069"/>
              <a:gd name="connsiteY4-430" fmla="*/ 2712126 h 2712126"/>
              <a:gd name="connsiteX5-431" fmla="*/ 0 w 2251069"/>
              <a:gd name="connsiteY5-432" fmla="*/ 2708996 h 2712126"/>
              <a:gd name="connsiteX6-433" fmla="*/ 4936 w 2251069"/>
              <a:gd name="connsiteY6-434" fmla="*/ 866858 h 2712126"/>
              <a:gd name="connsiteX0-435" fmla="*/ 4936 w 2251069"/>
              <a:gd name="connsiteY0-436" fmla="*/ 866858 h 2712126"/>
              <a:gd name="connsiteX1-437" fmla="*/ 1350925 w 2251069"/>
              <a:gd name="connsiteY1-438" fmla="*/ 857359 h 2712126"/>
              <a:gd name="connsiteX2-439" fmla="*/ 1350281 w 2251069"/>
              <a:gd name="connsiteY2-440" fmla="*/ 0 h 2712126"/>
              <a:gd name="connsiteX3-441" fmla="*/ 2248691 w 2251069"/>
              <a:gd name="connsiteY3-442" fmla="*/ 3059 h 2712126"/>
              <a:gd name="connsiteX4-443" fmla="*/ 2251069 w 2251069"/>
              <a:gd name="connsiteY4-444" fmla="*/ 2712126 h 2712126"/>
              <a:gd name="connsiteX5-445" fmla="*/ 0 w 2251069"/>
              <a:gd name="connsiteY5-446" fmla="*/ 2708996 h 2712126"/>
              <a:gd name="connsiteX6-447" fmla="*/ 4936 w 2251069"/>
              <a:gd name="connsiteY6-448" fmla="*/ 866858 h 2712126"/>
              <a:gd name="connsiteX0-449" fmla="*/ 70 w 2246203"/>
              <a:gd name="connsiteY0-450" fmla="*/ 866858 h 2795357"/>
              <a:gd name="connsiteX1-451" fmla="*/ 1346059 w 2246203"/>
              <a:gd name="connsiteY1-452" fmla="*/ 857359 h 2795357"/>
              <a:gd name="connsiteX2-453" fmla="*/ 1345415 w 2246203"/>
              <a:gd name="connsiteY2-454" fmla="*/ 0 h 2795357"/>
              <a:gd name="connsiteX3-455" fmla="*/ 2243825 w 2246203"/>
              <a:gd name="connsiteY3-456" fmla="*/ 3059 h 2795357"/>
              <a:gd name="connsiteX4-457" fmla="*/ 2246203 w 2246203"/>
              <a:gd name="connsiteY4-458" fmla="*/ 2712126 h 2795357"/>
              <a:gd name="connsiteX5-459" fmla="*/ 1781 w 2246203"/>
              <a:gd name="connsiteY5-460" fmla="*/ 2795357 h 2795357"/>
              <a:gd name="connsiteX6-461" fmla="*/ 70 w 2246203"/>
              <a:gd name="connsiteY6-462" fmla="*/ 866858 h 2795357"/>
              <a:gd name="connsiteX0-463" fmla="*/ 70 w 2249526"/>
              <a:gd name="connsiteY0-464" fmla="*/ 866858 h 2795357"/>
              <a:gd name="connsiteX1-465" fmla="*/ 1346059 w 2249526"/>
              <a:gd name="connsiteY1-466" fmla="*/ 857359 h 2795357"/>
              <a:gd name="connsiteX2-467" fmla="*/ 1345415 w 2249526"/>
              <a:gd name="connsiteY2-468" fmla="*/ 0 h 2795357"/>
              <a:gd name="connsiteX3-469" fmla="*/ 2243825 w 2249526"/>
              <a:gd name="connsiteY3-470" fmla="*/ 3059 h 2795357"/>
              <a:gd name="connsiteX4-471" fmla="*/ 2249526 w 2249526"/>
              <a:gd name="connsiteY4-472" fmla="*/ 2774934 h 2795357"/>
              <a:gd name="connsiteX5-473" fmla="*/ 1781 w 2249526"/>
              <a:gd name="connsiteY5-474" fmla="*/ 2795357 h 2795357"/>
              <a:gd name="connsiteX6-475" fmla="*/ 70 w 2249526"/>
              <a:gd name="connsiteY6-476" fmla="*/ 866858 h 2795357"/>
              <a:gd name="connsiteX0-477" fmla="*/ 70 w 2249526"/>
              <a:gd name="connsiteY0-478" fmla="*/ 866858 h 2795357"/>
              <a:gd name="connsiteX1-479" fmla="*/ 1346059 w 2249526"/>
              <a:gd name="connsiteY1-480" fmla="*/ 857359 h 2795357"/>
              <a:gd name="connsiteX2-481" fmla="*/ 1345415 w 2249526"/>
              <a:gd name="connsiteY2-482" fmla="*/ 0 h 2795357"/>
              <a:gd name="connsiteX3-483" fmla="*/ 2169753 w 2249526"/>
              <a:gd name="connsiteY3-484" fmla="*/ 3059 h 2795357"/>
              <a:gd name="connsiteX4-485" fmla="*/ 2249526 w 2249526"/>
              <a:gd name="connsiteY4-486" fmla="*/ 2774934 h 2795357"/>
              <a:gd name="connsiteX5-487" fmla="*/ 1781 w 2249526"/>
              <a:gd name="connsiteY5-488" fmla="*/ 2795357 h 2795357"/>
              <a:gd name="connsiteX6-489" fmla="*/ 70 w 2249526"/>
              <a:gd name="connsiteY6-490" fmla="*/ 866858 h 2795357"/>
              <a:gd name="connsiteX0-491" fmla="*/ 70 w 2187799"/>
              <a:gd name="connsiteY0-492" fmla="*/ 866858 h 2795357"/>
              <a:gd name="connsiteX1-493" fmla="*/ 1346059 w 2187799"/>
              <a:gd name="connsiteY1-494" fmla="*/ 857359 h 2795357"/>
              <a:gd name="connsiteX2-495" fmla="*/ 1345415 w 2187799"/>
              <a:gd name="connsiteY2-496" fmla="*/ 0 h 2795357"/>
              <a:gd name="connsiteX3-497" fmla="*/ 2169753 w 2187799"/>
              <a:gd name="connsiteY3-498" fmla="*/ 3059 h 2795357"/>
              <a:gd name="connsiteX4-499" fmla="*/ 2187799 w 2187799"/>
              <a:gd name="connsiteY4-500" fmla="*/ 2774934 h 2795357"/>
              <a:gd name="connsiteX5-501" fmla="*/ 1781 w 2187799"/>
              <a:gd name="connsiteY5-502" fmla="*/ 2795357 h 2795357"/>
              <a:gd name="connsiteX6-503" fmla="*/ 70 w 2187799"/>
              <a:gd name="connsiteY6-504" fmla="*/ 866858 h 2795357"/>
              <a:gd name="connsiteX0-505" fmla="*/ 70 w 2171341"/>
              <a:gd name="connsiteY0-506" fmla="*/ 866858 h 2795357"/>
              <a:gd name="connsiteX1-507" fmla="*/ 1346059 w 2171341"/>
              <a:gd name="connsiteY1-508" fmla="*/ 857359 h 2795357"/>
              <a:gd name="connsiteX2-509" fmla="*/ 1345415 w 2171341"/>
              <a:gd name="connsiteY2-510" fmla="*/ 0 h 2795357"/>
              <a:gd name="connsiteX3-511" fmla="*/ 2169753 w 2171341"/>
              <a:gd name="connsiteY3-512" fmla="*/ 3059 h 2795357"/>
              <a:gd name="connsiteX4-513" fmla="*/ 2171338 w 2171341"/>
              <a:gd name="connsiteY4-514" fmla="*/ 2774934 h 2795357"/>
              <a:gd name="connsiteX5-515" fmla="*/ 1781 w 2171341"/>
              <a:gd name="connsiteY5-516" fmla="*/ 2795357 h 2795357"/>
              <a:gd name="connsiteX6-517" fmla="*/ 70 w 2171341"/>
              <a:gd name="connsiteY6-518" fmla="*/ 866858 h 2795357"/>
              <a:gd name="connsiteX0-519" fmla="*/ 70 w 2171341"/>
              <a:gd name="connsiteY0-520" fmla="*/ 866858 h 2795357"/>
              <a:gd name="connsiteX1-521" fmla="*/ 1477828 w 2171341"/>
              <a:gd name="connsiteY1-522" fmla="*/ 850675 h 2795357"/>
              <a:gd name="connsiteX2-523" fmla="*/ 1345415 w 2171341"/>
              <a:gd name="connsiteY2-524" fmla="*/ 0 h 2795357"/>
              <a:gd name="connsiteX3-525" fmla="*/ 2169753 w 2171341"/>
              <a:gd name="connsiteY3-526" fmla="*/ 3059 h 2795357"/>
              <a:gd name="connsiteX4-527" fmla="*/ 2171338 w 2171341"/>
              <a:gd name="connsiteY4-528" fmla="*/ 2774934 h 2795357"/>
              <a:gd name="connsiteX5-529" fmla="*/ 1781 w 2171341"/>
              <a:gd name="connsiteY5-530" fmla="*/ 2795357 h 2795357"/>
              <a:gd name="connsiteX6-531" fmla="*/ 70 w 2171341"/>
              <a:gd name="connsiteY6-532" fmla="*/ 866858 h 2795357"/>
              <a:gd name="connsiteX0-533" fmla="*/ 70 w 2171341"/>
              <a:gd name="connsiteY0-534" fmla="*/ 886911 h 2815410"/>
              <a:gd name="connsiteX1-535" fmla="*/ 1477828 w 2171341"/>
              <a:gd name="connsiteY1-536" fmla="*/ 870728 h 2815410"/>
              <a:gd name="connsiteX2-537" fmla="*/ 1477183 w 2171341"/>
              <a:gd name="connsiteY2-538" fmla="*/ 0 h 2815410"/>
              <a:gd name="connsiteX3-539" fmla="*/ 2169753 w 2171341"/>
              <a:gd name="connsiteY3-540" fmla="*/ 23112 h 2815410"/>
              <a:gd name="connsiteX4-541" fmla="*/ 2171338 w 2171341"/>
              <a:gd name="connsiteY4-542" fmla="*/ 2794987 h 2815410"/>
              <a:gd name="connsiteX5-543" fmla="*/ 1781 w 2171341"/>
              <a:gd name="connsiteY5-544" fmla="*/ 2815410 h 2815410"/>
              <a:gd name="connsiteX6-545" fmla="*/ 70 w 2171341"/>
              <a:gd name="connsiteY6-546" fmla="*/ 886911 h 2815410"/>
              <a:gd name="connsiteX0-547" fmla="*/ 70 w 2171341"/>
              <a:gd name="connsiteY0-548" fmla="*/ 886911 h 2815410"/>
              <a:gd name="connsiteX1-549" fmla="*/ 442952 w 2171341"/>
              <a:gd name="connsiteY1-550" fmla="*/ 886124 h 2815410"/>
              <a:gd name="connsiteX2-551" fmla="*/ 1477828 w 2171341"/>
              <a:gd name="connsiteY2-552" fmla="*/ 870728 h 2815410"/>
              <a:gd name="connsiteX3-553" fmla="*/ 1477183 w 2171341"/>
              <a:gd name="connsiteY3-554" fmla="*/ 0 h 2815410"/>
              <a:gd name="connsiteX4-555" fmla="*/ 2169753 w 2171341"/>
              <a:gd name="connsiteY4-556" fmla="*/ 23112 h 2815410"/>
              <a:gd name="connsiteX5-557" fmla="*/ 2171338 w 2171341"/>
              <a:gd name="connsiteY5-558" fmla="*/ 2794987 h 2815410"/>
              <a:gd name="connsiteX6-559" fmla="*/ 1781 w 2171341"/>
              <a:gd name="connsiteY6-560" fmla="*/ 2815410 h 2815410"/>
              <a:gd name="connsiteX7" fmla="*/ 70 w 2171341"/>
              <a:gd name="connsiteY7" fmla="*/ 886911 h 2815410"/>
              <a:gd name="connsiteX0-561" fmla="*/ 34 w 2174442"/>
              <a:gd name="connsiteY0-562" fmla="*/ 741384 h 2815410"/>
              <a:gd name="connsiteX1-563" fmla="*/ 446053 w 2174442"/>
              <a:gd name="connsiteY1-564" fmla="*/ 886124 h 2815410"/>
              <a:gd name="connsiteX2-565" fmla="*/ 1480929 w 2174442"/>
              <a:gd name="connsiteY2-566" fmla="*/ 870728 h 2815410"/>
              <a:gd name="connsiteX3-567" fmla="*/ 1480284 w 2174442"/>
              <a:gd name="connsiteY3-568" fmla="*/ 0 h 2815410"/>
              <a:gd name="connsiteX4-569" fmla="*/ 2172854 w 2174442"/>
              <a:gd name="connsiteY4-570" fmla="*/ 23112 h 2815410"/>
              <a:gd name="connsiteX5-571" fmla="*/ 2174439 w 2174442"/>
              <a:gd name="connsiteY5-572" fmla="*/ 2794987 h 2815410"/>
              <a:gd name="connsiteX6-573" fmla="*/ 4882 w 2174442"/>
              <a:gd name="connsiteY6-574" fmla="*/ 2815410 h 2815410"/>
              <a:gd name="connsiteX7-575" fmla="*/ 34 w 2174442"/>
              <a:gd name="connsiteY7-576" fmla="*/ 741384 h 2815410"/>
              <a:gd name="connsiteX0-577" fmla="*/ 34 w 2174442"/>
              <a:gd name="connsiteY0-578" fmla="*/ 741384 h 2815410"/>
              <a:gd name="connsiteX1-579" fmla="*/ 446053 w 2174442"/>
              <a:gd name="connsiteY1-580" fmla="*/ 886124 h 2815410"/>
              <a:gd name="connsiteX2-581" fmla="*/ 1484066 w 2174442"/>
              <a:gd name="connsiteY2-582" fmla="*/ 749455 h 2815410"/>
              <a:gd name="connsiteX3-583" fmla="*/ 1480284 w 2174442"/>
              <a:gd name="connsiteY3-584" fmla="*/ 0 h 2815410"/>
              <a:gd name="connsiteX4-585" fmla="*/ 2172854 w 2174442"/>
              <a:gd name="connsiteY4-586" fmla="*/ 23112 h 2815410"/>
              <a:gd name="connsiteX5-587" fmla="*/ 2174439 w 2174442"/>
              <a:gd name="connsiteY5-588" fmla="*/ 2794987 h 2815410"/>
              <a:gd name="connsiteX6-589" fmla="*/ 4882 w 2174442"/>
              <a:gd name="connsiteY6-590" fmla="*/ 2815410 h 2815410"/>
              <a:gd name="connsiteX7-591" fmla="*/ 34 w 2174442"/>
              <a:gd name="connsiteY7-592" fmla="*/ 741384 h 2815410"/>
              <a:gd name="connsiteX0-593" fmla="*/ 34 w 2174442"/>
              <a:gd name="connsiteY0-594" fmla="*/ 741384 h 2815410"/>
              <a:gd name="connsiteX1-595" fmla="*/ 446053 w 2174442"/>
              <a:gd name="connsiteY1-596" fmla="*/ 746661 h 2815410"/>
              <a:gd name="connsiteX2-597" fmla="*/ 1484066 w 2174442"/>
              <a:gd name="connsiteY2-598" fmla="*/ 749455 h 2815410"/>
              <a:gd name="connsiteX3-599" fmla="*/ 1480284 w 2174442"/>
              <a:gd name="connsiteY3-600" fmla="*/ 0 h 2815410"/>
              <a:gd name="connsiteX4-601" fmla="*/ 2172854 w 2174442"/>
              <a:gd name="connsiteY4-602" fmla="*/ 23112 h 2815410"/>
              <a:gd name="connsiteX5-603" fmla="*/ 2174439 w 2174442"/>
              <a:gd name="connsiteY5-604" fmla="*/ 2794987 h 2815410"/>
              <a:gd name="connsiteX6-605" fmla="*/ 4882 w 2174442"/>
              <a:gd name="connsiteY6-606" fmla="*/ 2815410 h 2815410"/>
              <a:gd name="connsiteX7-607" fmla="*/ 34 w 2174442"/>
              <a:gd name="connsiteY7-608" fmla="*/ 741384 h 2815410"/>
              <a:gd name="connsiteX0-609" fmla="*/ 34 w 2224637"/>
              <a:gd name="connsiteY0-610" fmla="*/ 741384 h 2815410"/>
              <a:gd name="connsiteX1-611" fmla="*/ 446053 w 2224637"/>
              <a:gd name="connsiteY1-612" fmla="*/ 746661 h 2815410"/>
              <a:gd name="connsiteX2-613" fmla="*/ 1484066 w 2224637"/>
              <a:gd name="connsiteY2-614" fmla="*/ 749455 h 2815410"/>
              <a:gd name="connsiteX3-615" fmla="*/ 1480284 w 2224637"/>
              <a:gd name="connsiteY3-616" fmla="*/ 0 h 2815410"/>
              <a:gd name="connsiteX4-617" fmla="*/ 2172854 w 2224637"/>
              <a:gd name="connsiteY4-618" fmla="*/ 23112 h 2815410"/>
              <a:gd name="connsiteX5-619" fmla="*/ 2224637 w 2224637"/>
              <a:gd name="connsiteY5-620" fmla="*/ 2794987 h 2815410"/>
              <a:gd name="connsiteX6-621" fmla="*/ 4882 w 2224637"/>
              <a:gd name="connsiteY6-622" fmla="*/ 2815410 h 2815410"/>
              <a:gd name="connsiteX7-623" fmla="*/ 34 w 2224637"/>
              <a:gd name="connsiteY7-624" fmla="*/ 741384 h 2815410"/>
              <a:gd name="connsiteX0-625" fmla="*/ 34 w 2224637"/>
              <a:gd name="connsiteY0-626" fmla="*/ 741384 h 2815410"/>
              <a:gd name="connsiteX1-627" fmla="*/ 446053 w 2224637"/>
              <a:gd name="connsiteY1-628" fmla="*/ 746661 h 2815410"/>
              <a:gd name="connsiteX2-629" fmla="*/ 1484066 w 2224637"/>
              <a:gd name="connsiteY2-630" fmla="*/ 749455 h 2815410"/>
              <a:gd name="connsiteX3-631" fmla="*/ 1480284 w 2224637"/>
              <a:gd name="connsiteY3-632" fmla="*/ 0 h 2815410"/>
              <a:gd name="connsiteX4-633" fmla="*/ 2219914 w 2224637"/>
              <a:gd name="connsiteY4-634" fmla="*/ 41303 h 2815410"/>
              <a:gd name="connsiteX5-635" fmla="*/ 2224637 w 2224637"/>
              <a:gd name="connsiteY5-636" fmla="*/ 2794987 h 2815410"/>
              <a:gd name="connsiteX6-637" fmla="*/ 4882 w 2224637"/>
              <a:gd name="connsiteY6-638" fmla="*/ 2815410 h 2815410"/>
              <a:gd name="connsiteX7-639" fmla="*/ 34 w 2224637"/>
              <a:gd name="connsiteY7-640" fmla="*/ 741384 h 2815410"/>
              <a:gd name="connsiteX0-641" fmla="*/ 34 w 2242446"/>
              <a:gd name="connsiteY0-642" fmla="*/ 741384 h 2815410"/>
              <a:gd name="connsiteX1-643" fmla="*/ 446053 w 2242446"/>
              <a:gd name="connsiteY1-644" fmla="*/ 746661 h 2815410"/>
              <a:gd name="connsiteX2-645" fmla="*/ 1484066 w 2242446"/>
              <a:gd name="connsiteY2-646" fmla="*/ 749455 h 2815410"/>
              <a:gd name="connsiteX3-647" fmla="*/ 1480284 w 2242446"/>
              <a:gd name="connsiteY3-648" fmla="*/ 0 h 2815410"/>
              <a:gd name="connsiteX4-649" fmla="*/ 2241875 w 2242446"/>
              <a:gd name="connsiteY4-650" fmla="*/ 17049 h 2815410"/>
              <a:gd name="connsiteX5-651" fmla="*/ 2224637 w 2242446"/>
              <a:gd name="connsiteY5-652" fmla="*/ 2794987 h 2815410"/>
              <a:gd name="connsiteX6-653" fmla="*/ 4882 w 2242446"/>
              <a:gd name="connsiteY6-654" fmla="*/ 2815410 h 2815410"/>
              <a:gd name="connsiteX7-655" fmla="*/ 34 w 2242446"/>
              <a:gd name="connsiteY7-656" fmla="*/ 741384 h 2815410"/>
              <a:gd name="connsiteX0-657" fmla="*/ 34 w 2261048"/>
              <a:gd name="connsiteY0-658" fmla="*/ 741384 h 2815410"/>
              <a:gd name="connsiteX1-659" fmla="*/ 446053 w 2261048"/>
              <a:gd name="connsiteY1-660" fmla="*/ 746661 h 2815410"/>
              <a:gd name="connsiteX2-661" fmla="*/ 1484066 w 2261048"/>
              <a:gd name="connsiteY2-662" fmla="*/ 749455 h 2815410"/>
              <a:gd name="connsiteX3-663" fmla="*/ 1480284 w 2261048"/>
              <a:gd name="connsiteY3-664" fmla="*/ 0 h 2815410"/>
              <a:gd name="connsiteX4-665" fmla="*/ 2260699 w 2261048"/>
              <a:gd name="connsiteY4-666" fmla="*/ 17049 h 2815410"/>
              <a:gd name="connsiteX5-667" fmla="*/ 2224637 w 2261048"/>
              <a:gd name="connsiteY5-668" fmla="*/ 2794987 h 2815410"/>
              <a:gd name="connsiteX6-669" fmla="*/ 4882 w 2261048"/>
              <a:gd name="connsiteY6-670" fmla="*/ 2815410 h 2815410"/>
              <a:gd name="connsiteX7-671" fmla="*/ 34 w 2261048"/>
              <a:gd name="connsiteY7-672" fmla="*/ 741384 h 2815410"/>
              <a:gd name="connsiteX0-673" fmla="*/ 34 w 2248621"/>
              <a:gd name="connsiteY0-674" fmla="*/ 741384 h 2815410"/>
              <a:gd name="connsiteX1-675" fmla="*/ 446053 w 2248621"/>
              <a:gd name="connsiteY1-676" fmla="*/ 746661 h 2815410"/>
              <a:gd name="connsiteX2-677" fmla="*/ 1484066 w 2248621"/>
              <a:gd name="connsiteY2-678" fmla="*/ 749455 h 2815410"/>
              <a:gd name="connsiteX3-679" fmla="*/ 1480284 w 2248621"/>
              <a:gd name="connsiteY3-680" fmla="*/ 0 h 2815410"/>
              <a:gd name="connsiteX4-681" fmla="*/ 2248150 w 2248621"/>
              <a:gd name="connsiteY4-682" fmla="*/ 17049 h 2815410"/>
              <a:gd name="connsiteX5-683" fmla="*/ 2224637 w 2248621"/>
              <a:gd name="connsiteY5-684" fmla="*/ 2794987 h 2815410"/>
              <a:gd name="connsiteX6-685" fmla="*/ 4882 w 2248621"/>
              <a:gd name="connsiteY6-686" fmla="*/ 2815410 h 2815410"/>
              <a:gd name="connsiteX7-687" fmla="*/ 34 w 2248621"/>
              <a:gd name="connsiteY7-688" fmla="*/ 741384 h 2815410"/>
              <a:gd name="connsiteX0-689" fmla="*/ 34 w 2248874"/>
              <a:gd name="connsiteY0-690" fmla="*/ 741384 h 2815410"/>
              <a:gd name="connsiteX1-691" fmla="*/ 446053 w 2248874"/>
              <a:gd name="connsiteY1-692" fmla="*/ 746661 h 2815410"/>
              <a:gd name="connsiteX2-693" fmla="*/ 1484066 w 2248874"/>
              <a:gd name="connsiteY2-694" fmla="*/ 749455 h 2815410"/>
              <a:gd name="connsiteX3-695" fmla="*/ 1480284 w 2248874"/>
              <a:gd name="connsiteY3-696" fmla="*/ 0 h 2815410"/>
              <a:gd name="connsiteX4-697" fmla="*/ 2248150 w 2248874"/>
              <a:gd name="connsiteY4-698" fmla="*/ 17049 h 2815410"/>
              <a:gd name="connsiteX5-699" fmla="*/ 2237186 w 2248874"/>
              <a:gd name="connsiteY5-700" fmla="*/ 2794987 h 2815410"/>
              <a:gd name="connsiteX6-701" fmla="*/ 4882 w 2248874"/>
              <a:gd name="connsiteY6-702" fmla="*/ 2815410 h 2815410"/>
              <a:gd name="connsiteX7-703" fmla="*/ 34 w 2248874"/>
              <a:gd name="connsiteY7-704" fmla="*/ 741384 h 2815410"/>
              <a:gd name="connsiteX0-705" fmla="*/ 34 w 2248380"/>
              <a:gd name="connsiteY0-706" fmla="*/ 741384 h 2815410"/>
              <a:gd name="connsiteX1-707" fmla="*/ 446053 w 2248380"/>
              <a:gd name="connsiteY1-708" fmla="*/ 746661 h 2815410"/>
              <a:gd name="connsiteX2-709" fmla="*/ 1484066 w 2248380"/>
              <a:gd name="connsiteY2-710" fmla="*/ 749455 h 2815410"/>
              <a:gd name="connsiteX3-711" fmla="*/ 1480284 w 2248380"/>
              <a:gd name="connsiteY3-712" fmla="*/ 0 h 2815410"/>
              <a:gd name="connsiteX4-713" fmla="*/ 2248150 w 2248380"/>
              <a:gd name="connsiteY4-714" fmla="*/ 17049 h 2815410"/>
              <a:gd name="connsiteX5-715" fmla="*/ 2186988 w 2248380"/>
              <a:gd name="connsiteY5-716" fmla="*/ 2097670 h 2815410"/>
              <a:gd name="connsiteX6-717" fmla="*/ 4882 w 2248380"/>
              <a:gd name="connsiteY6-718" fmla="*/ 2815410 h 2815410"/>
              <a:gd name="connsiteX7-719" fmla="*/ 34 w 2248380"/>
              <a:gd name="connsiteY7-720" fmla="*/ 741384 h 2815410"/>
              <a:gd name="connsiteX0-721" fmla="*/ 9 w 2248355"/>
              <a:gd name="connsiteY0-722" fmla="*/ 741384 h 2099902"/>
              <a:gd name="connsiteX1-723" fmla="*/ 446028 w 2248355"/>
              <a:gd name="connsiteY1-724" fmla="*/ 746661 h 2099902"/>
              <a:gd name="connsiteX2-725" fmla="*/ 1484041 w 2248355"/>
              <a:gd name="connsiteY2-726" fmla="*/ 749455 h 2099902"/>
              <a:gd name="connsiteX3-727" fmla="*/ 1480259 w 2248355"/>
              <a:gd name="connsiteY3-728" fmla="*/ 0 h 2099902"/>
              <a:gd name="connsiteX4-729" fmla="*/ 2248125 w 2248355"/>
              <a:gd name="connsiteY4-730" fmla="*/ 17049 h 2099902"/>
              <a:gd name="connsiteX5-731" fmla="*/ 2186963 w 2248355"/>
              <a:gd name="connsiteY5-732" fmla="*/ 2097670 h 2099902"/>
              <a:gd name="connsiteX6-733" fmla="*/ 23681 w 2248355"/>
              <a:gd name="connsiteY6-734" fmla="*/ 2099902 h 2099902"/>
              <a:gd name="connsiteX7-735" fmla="*/ 9 w 2248355"/>
              <a:gd name="connsiteY7-736" fmla="*/ 741384 h 2099902"/>
              <a:gd name="connsiteX0-737" fmla="*/ 35 w 2229557"/>
              <a:gd name="connsiteY0-738" fmla="*/ 741384 h 2099902"/>
              <a:gd name="connsiteX1-739" fmla="*/ 427230 w 2229557"/>
              <a:gd name="connsiteY1-740" fmla="*/ 746661 h 2099902"/>
              <a:gd name="connsiteX2-741" fmla="*/ 1465243 w 2229557"/>
              <a:gd name="connsiteY2-742" fmla="*/ 749455 h 2099902"/>
              <a:gd name="connsiteX3-743" fmla="*/ 1461461 w 2229557"/>
              <a:gd name="connsiteY3-744" fmla="*/ 0 h 2099902"/>
              <a:gd name="connsiteX4-745" fmla="*/ 2229327 w 2229557"/>
              <a:gd name="connsiteY4-746" fmla="*/ 17049 h 2099902"/>
              <a:gd name="connsiteX5-747" fmla="*/ 2168165 w 2229557"/>
              <a:gd name="connsiteY5-748" fmla="*/ 2097670 h 2099902"/>
              <a:gd name="connsiteX6-749" fmla="*/ 4883 w 2229557"/>
              <a:gd name="connsiteY6-750" fmla="*/ 2099902 h 2099902"/>
              <a:gd name="connsiteX7-751" fmla="*/ 35 w 2229557"/>
              <a:gd name="connsiteY7-752" fmla="*/ 741384 h 2099902"/>
              <a:gd name="connsiteX0-753" fmla="*/ 35 w 2168165"/>
              <a:gd name="connsiteY0-754" fmla="*/ 741384 h 2099902"/>
              <a:gd name="connsiteX1-755" fmla="*/ 427230 w 2168165"/>
              <a:gd name="connsiteY1-756" fmla="*/ 746661 h 2099902"/>
              <a:gd name="connsiteX2-757" fmla="*/ 1465243 w 2168165"/>
              <a:gd name="connsiteY2-758" fmla="*/ 749455 h 2099902"/>
              <a:gd name="connsiteX3-759" fmla="*/ 1461461 w 2168165"/>
              <a:gd name="connsiteY3-760" fmla="*/ 0 h 2099902"/>
              <a:gd name="connsiteX4-761" fmla="*/ 2163443 w 2168165"/>
              <a:gd name="connsiteY4-762" fmla="*/ 17049 h 2099902"/>
              <a:gd name="connsiteX5-763" fmla="*/ 2168165 w 2168165"/>
              <a:gd name="connsiteY5-764" fmla="*/ 2097670 h 2099902"/>
              <a:gd name="connsiteX6-765" fmla="*/ 4883 w 2168165"/>
              <a:gd name="connsiteY6-766" fmla="*/ 2099902 h 2099902"/>
              <a:gd name="connsiteX7-767" fmla="*/ 35 w 2168165"/>
              <a:gd name="connsiteY7-768" fmla="*/ 741384 h 2099902"/>
              <a:gd name="connsiteX0-769" fmla="*/ 35 w 2164014"/>
              <a:gd name="connsiteY0-770" fmla="*/ 741384 h 2099902"/>
              <a:gd name="connsiteX1-771" fmla="*/ 427230 w 2164014"/>
              <a:gd name="connsiteY1-772" fmla="*/ 746661 h 2099902"/>
              <a:gd name="connsiteX2-773" fmla="*/ 1465243 w 2164014"/>
              <a:gd name="connsiteY2-774" fmla="*/ 749455 h 2099902"/>
              <a:gd name="connsiteX3-775" fmla="*/ 1461461 w 2164014"/>
              <a:gd name="connsiteY3-776" fmla="*/ 0 h 2099902"/>
              <a:gd name="connsiteX4-777" fmla="*/ 2163443 w 2164014"/>
              <a:gd name="connsiteY4-778" fmla="*/ 17049 h 2099902"/>
              <a:gd name="connsiteX5-779" fmla="*/ 2146204 w 2164014"/>
              <a:gd name="connsiteY5-780" fmla="*/ 2097670 h 2099902"/>
              <a:gd name="connsiteX6-781" fmla="*/ 4883 w 2164014"/>
              <a:gd name="connsiteY6-782" fmla="*/ 2099902 h 2099902"/>
              <a:gd name="connsiteX7-783" fmla="*/ 35 w 2164014"/>
              <a:gd name="connsiteY7-784" fmla="*/ 741384 h 2099902"/>
              <a:gd name="connsiteX0-785" fmla="*/ 35 w 2164280"/>
              <a:gd name="connsiteY0-786" fmla="*/ 741384 h 2099902"/>
              <a:gd name="connsiteX1-787" fmla="*/ 427230 w 2164280"/>
              <a:gd name="connsiteY1-788" fmla="*/ 746661 h 2099902"/>
              <a:gd name="connsiteX2-789" fmla="*/ 1465243 w 2164280"/>
              <a:gd name="connsiteY2-790" fmla="*/ 749455 h 2099902"/>
              <a:gd name="connsiteX3-791" fmla="*/ 1461461 w 2164280"/>
              <a:gd name="connsiteY3-792" fmla="*/ 0 h 2099902"/>
              <a:gd name="connsiteX4-793" fmla="*/ 2163443 w 2164280"/>
              <a:gd name="connsiteY4-794" fmla="*/ 17049 h 2099902"/>
              <a:gd name="connsiteX5-795" fmla="*/ 2155616 w 2164280"/>
              <a:gd name="connsiteY5-796" fmla="*/ 2097670 h 2099902"/>
              <a:gd name="connsiteX6-797" fmla="*/ 4883 w 2164280"/>
              <a:gd name="connsiteY6-798" fmla="*/ 2099902 h 2099902"/>
              <a:gd name="connsiteX7-799" fmla="*/ 35 w 2164280"/>
              <a:gd name="connsiteY7-800" fmla="*/ 741384 h 20999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575" y="connsiteY7-576"/>
              </a:cxn>
            </a:cxnLst>
            <a:rect l="l" t="t" r="r" b="b"/>
            <a:pathLst>
              <a:path w="2164280" h="2099902">
                <a:moveTo>
                  <a:pt x="35" y="741384"/>
                </a:moveTo>
                <a:cubicBezTo>
                  <a:pt x="147662" y="735058"/>
                  <a:pt x="279603" y="752987"/>
                  <a:pt x="427230" y="746661"/>
                </a:cubicBezTo>
                <a:lnTo>
                  <a:pt x="1465243" y="749455"/>
                </a:lnTo>
                <a:cubicBezTo>
                  <a:pt x="1463921" y="432264"/>
                  <a:pt x="1462783" y="317191"/>
                  <a:pt x="1461461" y="0"/>
                </a:cubicBezTo>
                <a:lnTo>
                  <a:pt x="2163443" y="17049"/>
                </a:lnTo>
                <a:cubicBezTo>
                  <a:pt x="2168210" y="1015049"/>
                  <a:pt x="2150849" y="1099670"/>
                  <a:pt x="2155616" y="2097670"/>
                </a:cubicBezTo>
                <a:lnTo>
                  <a:pt x="4883" y="2099902"/>
                </a:lnTo>
                <a:cubicBezTo>
                  <a:pt x="5421" y="1490878"/>
                  <a:pt x="-503" y="1350408"/>
                  <a:pt x="35" y="741384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rgbClr val="22B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586726" y="1699365"/>
            <a:ext cx="4543093" cy="1009650"/>
          </a:xfrm>
          <a:prstGeom prst="rect">
            <a:avLst/>
          </a:prstGeom>
          <a:solidFill>
            <a:schemeClr val="bg1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4" name="Image 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215" y="766076"/>
            <a:ext cx="845619" cy="71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7" name="Connecteur droit 76"/>
          <p:cNvCxnSpPr/>
          <p:nvPr/>
        </p:nvCxnSpPr>
        <p:spPr>
          <a:xfrm flipV="1">
            <a:off x="-1" y="1592139"/>
            <a:ext cx="8280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36513" y="2781176"/>
            <a:ext cx="8280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Image 7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474" y="3034220"/>
            <a:ext cx="2857602" cy="860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Text Box 34"/>
          <p:cNvSpPr txBox="1">
            <a:spLocks noChangeArrowheads="1"/>
          </p:cNvSpPr>
          <p:nvPr/>
        </p:nvSpPr>
        <p:spPr bwMode="auto">
          <a:xfrm>
            <a:off x="2608406" y="711960"/>
            <a:ext cx="1955226" cy="397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1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FOXTROT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fr-FR" altLang="fr-FR" sz="11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PETROCI CI 11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fr-FR" altLang="fr-FR" sz="11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CNR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fr-FR" altLang="fr-FR" sz="11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ENI</a:t>
            </a:r>
            <a:endParaRPr lang="fr-FR" altLang="fr-FR" sz="11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1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84" name="Groupe 83"/>
          <p:cNvGrpSpPr/>
          <p:nvPr/>
        </p:nvGrpSpPr>
        <p:grpSpPr>
          <a:xfrm>
            <a:off x="1648856" y="1755999"/>
            <a:ext cx="2358917" cy="891254"/>
            <a:chOff x="1725768" y="2136270"/>
            <a:chExt cx="2332248" cy="644658"/>
          </a:xfrm>
        </p:grpSpPr>
        <p:pic>
          <p:nvPicPr>
            <p:cNvPr id="85" name="Image 8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5768" y="2136270"/>
              <a:ext cx="985824" cy="644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" name="Text Box 34"/>
            <p:cNvSpPr txBox="1">
              <a:spLocks noChangeArrowheads="1"/>
            </p:cNvSpPr>
            <p:nvPr/>
          </p:nvSpPr>
          <p:spPr bwMode="auto">
            <a:xfrm>
              <a:off x="2625511" y="2140062"/>
              <a:ext cx="1432505" cy="59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CIPREL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AZITO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AGGREKO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05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EMEA-KARPOWER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ATINKOU</a:t>
              </a:r>
              <a:endParaRPr lang="fr-FR" altLang="fr-FR" sz="16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93" name="Groupe 92"/>
          <p:cNvGrpSpPr/>
          <p:nvPr/>
        </p:nvGrpSpPr>
        <p:grpSpPr>
          <a:xfrm>
            <a:off x="6495801" y="2024056"/>
            <a:ext cx="968356" cy="642458"/>
            <a:chOff x="5796136" y="2178530"/>
            <a:chExt cx="936452" cy="642458"/>
          </a:xfrm>
        </p:grpSpPr>
        <p:pic>
          <p:nvPicPr>
            <p:cNvPr id="94" name="Image 9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2000" y="2178530"/>
              <a:ext cx="890588" cy="642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" name="Text Box 34"/>
            <p:cNvSpPr txBox="1">
              <a:spLocks noChangeArrowheads="1"/>
            </p:cNvSpPr>
            <p:nvPr/>
          </p:nvSpPr>
          <p:spPr bwMode="auto">
            <a:xfrm>
              <a:off x="5796136" y="2207716"/>
              <a:ext cx="855662" cy="357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VRIDI</a:t>
              </a:r>
              <a:endParaRPr lang="fr-FR" altLang="fr-FR" sz="18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96" name="Groupe 95"/>
          <p:cNvGrpSpPr/>
          <p:nvPr/>
        </p:nvGrpSpPr>
        <p:grpSpPr>
          <a:xfrm>
            <a:off x="7464157" y="1831421"/>
            <a:ext cx="993775" cy="815007"/>
            <a:chOff x="6962601" y="1991693"/>
            <a:chExt cx="993775" cy="815007"/>
          </a:xfrm>
        </p:grpSpPr>
        <p:pic>
          <p:nvPicPr>
            <p:cNvPr id="97" name="Image 9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1" y="2205038"/>
              <a:ext cx="864841" cy="601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" name="Text Box 34"/>
            <p:cNvSpPr txBox="1">
              <a:spLocks noChangeArrowheads="1"/>
            </p:cNvSpPr>
            <p:nvPr/>
          </p:nvSpPr>
          <p:spPr bwMode="auto">
            <a:xfrm>
              <a:off x="6962601" y="1991693"/>
              <a:ext cx="993775" cy="357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6 Barrages</a:t>
              </a:r>
              <a:endParaRPr lang="fr-FR" altLang="fr-FR" sz="18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99" name="Image 9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365" y="4115267"/>
            <a:ext cx="2056796" cy="68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 Box 34"/>
          <p:cNvSpPr txBox="1">
            <a:spLocks noChangeArrowheads="1"/>
          </p:cNvSpPr>
          <p:nvPr/>
        </p:nvSpPr>
        <p:spPr bwMode="auto">
          <a:xfrm>
            <a:off x="0" y="758701"/>
            <a:ext cx="1444625" cy="5095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fr-FR" altLang="fr-FR" sz="7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fr-FR" altLang="fr-F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COMBUSTIBLE</a:t>
            </a:r>
            <a:endParaRPr lang="fr-FR" altLang="fr-FR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 Box 34"/>
          <p:cNvSpPr txBox="1">
            <a:spLocks noChangeArrowheads="1"/>
          </p:cNvSpPr>
          <p:nvPr/>
        </p:nvSpPr>
        <p:spPr bwMode="auto">
          <a:xfrm>
            <a:off x="0" y="2022214"/>
            <a:ext cx="1444625" cy="3128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algn="ctr">
              <a:defRPr/>
            </a:pPr>
            <a:r>
              <a:rPr lang="fr-FR" altLang="fr-F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fr-FR" altLang="fr-FR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 Box 34"/>
          <p:cNvSpPr txBox="1">
            <a:spLocks noChangeArrowheads="1"/>
          </p:cNvSpPr>
          <p:nvPr/>
        </p:nvSpPr>
        <p:spPr bwMode="auto">
          <a:xfrm>
            <a:off x="-8671" y="2978494"/>
            <a:ext cx="1444625" cy="799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fr-FR" altLang="fr-FR" sz="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fr-FR" altLang="fr-F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</a:t>
            </a:r>
          </a:p>
          <a:p>
            <a:pPr algn="ctr">
              <a:defRPr/>
            </a:pPr>
            <a:r>
              <a:rPr lang="fr-FR" altLang="fr-F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pPr algn="ctr">
              <a:defRPr/>
            </a:pPr>
            <a:r>
              <a:rPr lang="fr-FR" altLang="fr-F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DISPATCHING</a:t>
            </a:r>
            <a:endParaRPr lang="fr-FR" altLang="fr-FR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 Box 34"/>
          <p:cNvSpPr txBox="1">
            <a:spLocks noChangeArrowheads="1"/>
          </p:cNvSpPr>
          <p:nvPr/>
        </p:nvSpPr>
        <p:spPr bwMode="auto">
          <a:xfrm>
            <a:off x="-8671" y="4277728"/>
            <a:ext cx="1444625" cy="4904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fr-FR" altLang="fr-FR" sz="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fr-FR" altLang="fr-F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</a:p>
        </p:txBody>
      </p:sp>
      <p:sp>
        <p:nvSpPr>
          <p:cNvPr id="104" name="Flèche vers le bas 103"/>
          <p:cNvSpPr/>
          <p:nvPr/>
        </p:nvSpPr>
        <p:spPr>
          <a:xfrm>
            <a:off x="395288" y="1268289"/>
            <a:ext cx="431800" cy="576262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05" name="Flèche vers le bas 104"/>
          <p:cNvSpPr/>
          <p:nvPr/>
        </p:nvSpPr>
        <p:spPr>
          <a:xfrm>
            <a:off x="395288" y="2420888"/>
            <a:ext cx="431800" cy="493432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07" name="AutoShape 37"/>
          <p:cNvSpPr>
            <a:spLocks noChangeArrowheads="1"/>
          </p:cNvSpPr>
          <p:nvPr/>
        </p:nvSpPr>
        <p:spPr bwMode="auto">
          <a:xfrm>
            <a:off x="179512" y="6452443"/>
            <a:ext cx="449263" cy="217488"/>
          </a:xfrm>
          <a:prstGeom prst="flowChartAlternateProcess">
            <a:avLst/>
          </a:prstGeom>
          <a:gradFill rotWithShape="1">
            <a:gsLst>
              <a:gs pos="0">
                <a:srgbClr val="760076"/>
              </a:gs>
              <a:gs pos="50000">
                <a:srgbClr val="FF00FF"/>
              </a:gs>
              <a:gs pos="100000">
                <a:srgbClr val="7600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" name="Text Box 31"/>
          <p:cNvSpPr txBox="1">
            <a:spLocks noChangeArrowheads="1"/>
          </p:cNvSpPr>
          <p:nvPr/>
        </p:nvSpPr>
        <p:spPr bwMode="auto">
          <a:xfrm>
            <a:off x="611312" y="6309568"/>
            <a:ext cx="1226369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Fournisseur de gaz naturel</a:t>
            </a:r>
            <a:endParaRPr lang="fr-FR" altLang="fr-FR" sz="18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9" name="AutoShape 38"/>
          <p:cNvSpPr>
            <a:spLocks noChangeArrowheads="1"/>
          </p:cNvSpPr>
          <p:nvPr/>
        </p:nvSpPr>
        <p:spPr bwMode="auto">
          <a:xfrm>
            <a:off x="1763688" y="6450856"/>
            <a:ext cx="420687" cy="219075"/>
          </a:xfrm>
          <a:prstGeom prst="flowChartAlternateProcess">
            <a:avLst/>
          </a:prstGeom>
          <a:gradFill rotWithShape="1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0" name="Text Box 32"/>
          <p:cNvSpPr txBox="1">
            <a:spLocks noChangeArrowheads="1"/>
          </p:cNvSpPr>
          <p:nvPr/>
        </p:nvSpPr>
        <p:spPr bwMode="auto">
          <a:xfrm>
            <a:off x="2173386" y="6309320"/>
            <a:ext cx="1212279" cy="44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Producteur d’électricité</a:t>
            </a:r>
            <a:endParaRPr lang="fr-FR" altLang="fr-FR" sz="18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1" name="AutoShape 36"/>
          <p:cNvSpPr>
            <a:spLocks noChangeArrowheads="1"/>
          </p:cNvSpPr>
          <p:nvPr/>
        </p:nvSpPr>
        <p:spPr bwMode="auto">
          <a:xfrm>
            <a:off x="3299802" y="6255270"/>
            <a:ext cx="390525" cy="227013"/>
          </a:xfrm>
          <a:prstGeom prst="flowChartAlternateProcess">
            <a:avLst/>
          </a:prstGeom>
          <a:gradFill rotWithShape="1">
            <a:gsLst>
              <a:gs pos="0">
                <a:srgbClr val="762F00"/>
              </a:gs>
              <a:gs pos="50000">
                <a:srgbClr val="FF6600"/>
              </a:gs>
              <a:gs pos="100000">
                <a:srgbClr val="762F0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2" name="Text Box 30"/>
          <p:cNvSpPr txBox="1">
            <a:spLocks noChangeArrowheads="1"/>
          </p:cNvSpPr>
          <p:nvPr/>
        </p:nvSpPr>
        <p:spPr bwMode="auto">
          <a:xfrm>
            <a:off x="3711546" y="6140450"/>
            <a:ext cx="175669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CIE </a:t>
            </a:r>
            <a:r>
              <a:rPr lang="fr-FR" altLang="fr-FR" sz="11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(Fermier, Exploitant du service public)</a:t>
            </a:r>
            <a:endParaRPr lang="fr-FR" alt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113" name="Connecteur droit 112"/>
          <p:cNvCxnSpPr/>
          <p:nvPr/>
        </p:nvCxnSpPr>
        <p:spPr>
          <a:xfrm>
            <a:off x="-30163" y="4869160"/>
            <a:ext cx="8280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4" name="Image 1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999553"/>
            <a:ext cx="1557337" cy="517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Image 1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205" y="4077951"/>
            <a:ext cx="1338262" cy="782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Image 1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889" y="764663"/>
            <a:ext cx="1087987" cy="72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Text Box 34"/>
          <p:cNvSpPr txBox="1">
            <a:spLocks noChangeArrowheads="1"/>
          </p:cNvSpPr>
          <p:nvPr/>
        </p:nvSpPr>
        <p:spPr bwMode="auto">
          <a:xfrm>
            <a:off x="6860058" y="741122"/>
            <a:ext cx="1407718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050" b="1" dirty="0">
                <a:solidFill>
                  <a:srgbClr val="000000"/>
                </a:solidFill>
                <a:latin typeface="Arial" panose="020B0604020202020204" pitchFamily="34" charset="0"/>
              </a:rPr>
              <a:t>DDO / HVO/ HFO</a:t>
            </a:r>
            <a:endParaRPr lang="fr-FR" altLang="fr-FR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8" name="AutoShape 7"/>
          <p:cNvSpPr>
            <a:spLocks noChangeArrowheads="1"/>
          </p:cNvSpPr>
          <p:nvPr/>
        </p:nvSpPr>
        <p:spPr bwMode="auto">
          <a:xfrm>
            <a:off x="2363788" y="5805264"/>
            <a:ext cx="4872037" cy="276225"/>
          </a:xfrm>
          <a:prstGeom prst="flowChartAlternateProcess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CLIENTS (ventes nationales)</a:t>
            </a:r>
            <a:endParaRPr lang="fr-FR" altLang="fr-FR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9" name="Flèche vers le bas 118"/>
          <p:cNvSpPr/>
          <p:nvPr/>
        </p:nvSpPr>
        <p:spPr>
          <a:xfrm>
            <a:off x="4791075" y="5589240"/>
            <a:ext cx="388938" cy="288925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126" name="Image 1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278" y="2014788"/>
            <a:ext cx="950406" cy="630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Text Box 34"/>
          <p:cNvSpPr txBox="1">
            <a:spLocks noChangeArrowheads="1"/>
          </p:cNvSpPr>
          <p:nvPr/>
        </p:nvSpPr>
        <p:spPr bwMode="auto">
          <a:xfrm>
            <a:off x="35496" y="5137537"/>
            <a:ext cx="1444625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fr-FR" altLang="fr-FR" sz="105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fr-FR" altLang="fr-FR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COMMERCIALISATION</a:t>
            </a:r>
            <a:endParaRPr lang="fr-FR" altLang="fr-FR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Flèche vers le bas 128"/>
          <p:cNvSpPr/>
          <p:nvPr/>
        </p:nvSpPr>
        <p:spPr>
          <a:xfrm>
            <a:off x="395288" y="4796953"/>
            <a:ext cx="431800" cy="3240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30" name="AutoShape 39"/>
          <p:cNvSpPr>
            <a:spLocks noChangeArrowheads="1"/>
          </p:cNvSpPr>
          <p:nvPr/>
        </p:nvSpPr>
        <p:spPr bwMode="auto">
          <a:xfrm>
            <a:off x="5364462" y="6411852"/>
            <a:ext cx="363762" cy="234156"/>
          </a:xfrm>
          <a:prstGeom prst="flowChartAlternateProcess">
            <a:avLst/>
          </a:prstGeom>
          <a:gradFill rotWithShape="1">
            <a:gsLst>
              <a:gs pos="0">
                <a:srgbClr val="005E76"/>
              </a:gs>
              <a:gs pos="50000">
                <a:srgbClr val="00CCFF"/>
              </a:gs>
              <a:gs pos="100000">
                <a:srgbClr val="005E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1" name="Text Box 33"/>
          <p:cNvSpPr txBox="1">
            <a:spLocks noChangeArrowheads="1"/>
          </p:cNvSpPr>
          <p:nvPr/>
        </p:nvSpPr>
        <p:spPr bwMode="auto">
          <a:xfrm>
            <a:off x="5539078" y="6191635"/>
            <a:ext cx="2314302" cy="44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CI-ENERGIES</a:t>
            </a:r>
            <a:r>
              <a:rPr lang="fr-FR" altLang="fr-FR" sz="12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1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(Société de patrimoine, Maitrise d’ouvrage délégué, Maitrise d’</a:t>
            </a:r>
            <a:r>
              <a:rPr lang="fr-FR" altLang="fr-FR" sz="1100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oeuvre</a:t>
            </a:r>
            <a:r>
              <a:rPr lang="fr-FR" altLang="fr-FR" sz="11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  <a:endParaRPr lang="fr-FR" alt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EB3A9B1-1754-8B78-3C32-AC8687C9DB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45515" y="2044766"/>
            <a:ext cx="1019603" cy="601638"/>
          </a:xfrm>
          <a:prstGeom prst="rect">
            <a:avLst/>
          </a:prstGeom>
        </p:spPr>
      </p:pic>
      <p:sp>
        <p:nvSpPr>
          <p:cNvPr id="127" name="Text Box 34"/>
          <p:cNvSpPr txBox="1">
            <a:spLocks noChangeArrowheads="1"/>
          </p:cNvSpPr>
          <p:nvPr/>
        </p:nvSpPr>
        <p:spPr bwMode="auto">
          <a:xfrm>
            <a:off x="5004048" y="1691136"/>
            <a:ext cx="1132079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100" b="1" dirty="0">
                <a:latin typeface="Arial" panose="020B0604020202020204" pitchFamily="34" charset="0"/>
              </a:rPr>
              <a:t>CI-ENERGIES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100" b="1" dirty="0">
                <a:latin typeface="Arial" panose="020B0604020202020204" pitchFamily="34" charset="0"/>
              </a:rPr>
              <a:t>BOUNDIALI</a:t>
            </a:r>
          </a:p>
        </p:txBody>
      </p:sp>
      <p:sp>
        <p:nvSpPr>
          <p:cNvPr id="10" name="Text Box 34">
            <a:extLst>
              <a:ext uri="{FF2B5EF4-FFF2-40B4-BE49-F238E27FC236}">
                <a16:creationId xmlns:a16="http://schemas.microsoft.com/office/drawing/2014/main" id="{25223E28-CC49-6810-A372-0EE0BD134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1766" y="1694758"/>
            <a:ext cx="1132079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100" b="1" dirty="0">
                <a:latin typeface="Arial" panose="020B0604020202020204" pitchFamily="34" charset="0"/>
              </a:rPr>
              <a:t>CI-ENERGIES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100" b="1" dirty="0">
                <a:latin typeface="Arial" panose="020B0604020202020204" pitchFamily="34" charset="0"/>
              </a:rPr>
              <a:t>SOUBRE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22DC06A-A9D8-B49B-1336-E043FA6905A5}"/>
              </a:ext>
            </a:extLst>
          </p:cNvPr>
          <p:cNvCxnSpPr/>
          <p:nvPr/>
        </p:nvCxnSpPr>
        <p:spPr>
          <a:xfrm>
            <a:off x="3923928" y="1831421"/>
            <a:ext cx="0" cy="792125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32B603D-D331-5A8C-FA3E-49A270F57F6A}"/>
              </a:ext>
            </a:extLst>
          </p:cNvPr>
          <p:cNvCxnSpPr/>
          <p:nvPr/>
        </p:nvCxnSpPr>
        <p:spPr>
          <a:xfrm>
            <a:off x="5004048" y="1788037"/>
            <a:ext cx="0" cy="792125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855D57A-6232-3EB6-5A32-56C6EB5B35D9}"/>
              </a:ext>
            </a:extLst>
          </p:cNvPr>
          <p:cNvCxnSpPr/>
          <p:nvPr/>
        </p:nvCxnSpPr>
        <p:spPr>
          <a:xfrm>
            <a:off x="-35337" y="4005064"/>
            <a:ext cx="8640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EEC25960-5165-4670-4414-86CA201DFA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58652" y="3036072"/>
            <a:ext cx="2149652" cy="811591"/>
          </a:xfrm>
          <a:prstGeom prst="rect">
            <a:avLst/>
          </a:prstGeom>
        </p:spPr>
      </p:pic>
      <p:sp>
        <p:nvSpPr>
          <p:cNvPr id="7" name="Flèche vers le bas 104">
            <a:extLst>
              <a:ext uri="{FF2B5EF4-FFF2-40B4-BE49-F238E27FC236}">
                <a16:creationId xmlns:a16="http://schemas.microsoft.com/office/drawing/2014/main" id="{CBDCDCBF-DEC7-988F-80B0-C68E8DBF9B09}"/>
              </a:ext>
            </a:extLst>
          </p:cNvPr>
          <p:cNvSpPr/>
          <p:nvPr/>
        </p:nvSpPr>
        <p:spPr>
          <a:xfrm>
            <a:off x="414457" y="3775446"/>
            <a:ext cx="431800" cy="467519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299D373-A754-48ED-3D6A-E24E8926C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4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7C6E2ED9-9DA8-E78A-54C3-C0B816E18DFD}"/>
              </a:ext>
            </a:extLst>
          </p:cNvPr>
          <p:cNvGrpSpPr/>
          <p:nvPr/>
        </p:nvGrpSpPr>
        <p:grpSpPr>
          <a:xfrm>
            <a:off x="207962" y="-127268"/>
            <a:ext cx="8936038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FEAD6C8-3216-B5BC-DF9A-C09CC429C88A}"/>
                </a:ext>
              </a:extLst>
            </p:cNvPr>
            <p:cNvSpPr/>
            <p:nvPr/>
          </p:nvSpPr>
          <p:spPr>
            <a:xfrm>
              <a:off x="0" y="0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AFD5FC69-53D8-E190-E6F2-9EF19C745386}"/>
                </a:ext>
              </a:extLst>
            </p:cNvPr>
            <p:cNvSpPr txBox="1"/>
            <p:nvPr/>
          </p:nvSpPr>
          <p:spPr>
            <a:xfrm>
              <a:off x="1618125" y="148714"/>
              <a:ext cx="7181774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LE CADRE INSTITUTIONNEL ET REGLEMENTAIRE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21EF2B7F-8568-35AA-D50F-17C560872BDA}"/>
                </a:ext>
              </a:extLst>
            </p:cNvPr>
            <p:cNvSpPr txBox="1"/>
            <p:nvPr/>
          </p:nvSpPr>
          <p:spPr>
            <a:xfrm>
              <a:off x="323528" y="-127268"/>
              <a:ext cx="47320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107" grpId="0" animBg="1"/>
      <p:bldP spid="108" grpId="0"/>
      <p:bldP spid="109" grpId="0" animBg="1"/>
      <p:bldP spid="110" grpId="0"/>
      <p:bldP spid="111" grpId="0" animBg="1"/>
      <p:bldP spid="112" grpId="0"/>
      <p:bldP spid="130" grpId="0" animBg="1"/>
      <p:bldP spid="1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e 22"/>
          <p:cNvGrpSpPr/>
          <p:nvPr/>
        </p:nvGrpSpPr>
        <p:grpSpPr>
          <a:xfrm>
            <a:off x="215008" y="-127268"/>
            <a:ext cx="8928992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25" name="Rectangle 24"/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1399228" y="119033"/>
              <a:ext cx="7287572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CONTEXTE HISTORIQUE DES INTERCONNEXIONS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530326" y="-127268"/>
              <a:ext cx="76174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II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215516" y="1003858"/>
            <a:ext cx="8712968" cy="1489038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Avec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l’organisation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de la 1</a:t>
            </a:r>
            <a:r>
              <a:rPr lang="en-US" sz="1600" baseline="300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ère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Coupe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d’Afrique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sur son sol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en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1984, la Côte d’Ivoire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multiplie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ses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sources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d’approvisionnement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en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électricité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.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Cette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quête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amène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la Côte d’Ivoire et le Ghana à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établir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une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1ère interconnexion sous la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forme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d’un </a:t>
            </a:r>
            <a:r>
              <a:rPr lang="en-US" sz="1600" b="1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protocole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b="1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d’échange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b="1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d’énergie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(sans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contrat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d’achat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ou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de vente).</a:t>
            </a:r>
          </a:p>
          <a:p>
            <a:pPr lvl="0" algn="just">
              <a:spcBef>
                <a:spcPts val="0"/>
              </a:spcBef>
            </a:pP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sym typeface="+mn-ea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n-US" sz="1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B83FD4-050D-B08F-39B4-54AB4153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9D282191-AFA6-1B9B-32CB-C11A7F9BC3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920108"/>
              </p:ext>
            </p:extLst>
          </p:nvPr>
        </p:nvGraphicFramePr>
        <p:xfrm>
          <a:off x="107504" y="3569017"/>
          <a:ext cx="8928992" cy="2969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B065D9E7-CA24-8D50-95C7-B526EF6D3741}"/>
              </a:ext>
            </a:extLst>
          </p:cNvPr>
          <p:cNvSpPr txBox="1"/>
          <p:nvPr/>
        </p:nvSpPr>
        <p:spPr>
          <a:xfrm>
            <a:off x="1475656" y="4558268"/>
            <a:ext cx="1983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Verdana" panose="020B0604030504040204" pitchFamily="34" charset="0"/>
                <a:ea typeface="Verdana" panose="020B0604030504040204" pitchFamily="34" charset="0"/>
              </a:rPr>
              <a:t>Capacité en 1984 ==&gt;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FADB03B-85C8-9488-117C-C8156DCE0330}"/>
              </a:ext>
            </a:extLst>
          </p:cNvPr>
          <p:cNvSpPr txBox="1"/>
          <p:nvPr/>
        </p:nvSpPr>
        <p:spPr>
          <a:xfrm>
            <a:off x="2953916" y="4050784"/>
            <a:ext cx="1983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Verdana" panose="020B0604030504040204" pitchFamily="34" charset="0"/>
                <a:ea typeface="Verdana" panose="020B0604030504040204" pitchFamily="34" charset="0"/>
              </a:rPr>
              <a:t>Capacité en 1984 ==&gt;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3D86B75-C23B-F800-214B-6EF1E0E9421A}"/>
              </a:ext>
            </a:extLst>
          </p:cNvPr>
          <p:cNvSpPr txBox="1">
            <a:spLocks/>
          </p:cNvSpPr>
          <p:nvPr/>
        </p:nvSpPr>
        <p:spPr>
          <a:xfrm>
            <a:off x="215516" y="2561746"/>
            <a:ext cx="8712968" cy="9034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spcBef>
                <a:spcPts val="0"/>
              </a:spcBef>
            </a:pP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La Côte d’Ivoire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est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importatrice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nette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d’énergie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jusqu’à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l’arrivée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du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groupe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CIPREL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en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1994 (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soit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10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ans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après),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où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elle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devient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exportatrice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nette</a:t>
            </a:r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vis-à-vis du Ghana.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215516" y="1112160"/>
            <a:ext cx="8712968" cy="2316792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Par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ailleurs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, la Côte d’Ivoire commence des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échanges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d’énergie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avec le Togo et le Benin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en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1995 via le Ghana et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établit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des interconnexions avec le Mali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en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1996 et 2012 et le Burkina Faso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en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2001 avec 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des </a:t>
            </a:r>
            <a:r>
              <a:rPr lang="en-US" sz="1600" b="1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contrats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de </a:t>
            </a:r>
            <a:r>
              <a:rPr lang="en-US" sz="1600" b="1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fourniture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 </a:t>
            </a:r>
            <a:r>
              <a:rPr lang="en-US" sz="1600" b="1" dirty="0" err="1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d’énergie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.</a:t>
            </a:r>
          </a:p>
          <a:p>
            <a:pPr lvl="0" algn="just">
              <a:spcBef>
                <a:spcPts val="0"/>
              </a:spcBef>
            </a:pP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sym typeface="+mn-ea"/>
            </a:endParaRPr>
          </a:p>
          <a:p>
            <a:pPr lvl="0" algn="just">
              <a:spcBef>
                <a:spcPts val="0"/>
              </a:spcBef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sym typeface="+mn-ea"/>
              </a:rPr>
              <a:t>Plus récemment, ces interconnexions s’élargissent au Libéria en HTA en 2013 puis en HTB en 2022, mais également à la Guinée et à la Sierra Leone en HTB en 2022 via la ligne CLSG, ainsi qu’une nouvelle interconnexion avec le Ghana en 2015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B83FD4-050D-B08F-39B4-54AB4153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2425" y="5933996"/>
            <a:ext cx="2133600" cy="365125"/>
          </a:xfrm>
        </p:spPr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C045BAED-49AC-EBEF-DD97-812123464567}"/>
              </a:ext>
            </a:extLst>
          </p:cNvPr>
          <p:cNvCxnSpPr>
            <a:cxnSpLocks/>
          </p:cNvCxnSpPr>
          <p:nvPr/>
        </p:nvCxnSpPr>
        <p:spPr>
          <a:xfrm>
            <a:off x="154093" y="4734838"/>
            <a:ext cx="8979132" cy="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e 9">
            <a:extLst>
              <a:ext uri="{FF2B5EF4-FFF2-40B4-BE49-F238E27FC236}">
                <a16:creationId xmlns:a16="http://schemas.microsoft.com/office/drawing/2014/main" id="{04CFE145-CEB4-17AE-5026-0A262D438FAF}"/>
              </a:ext>
            </a:extLst>
          </p:cNvPr>
          <p:cNvGrpSpPr/>
          <p:nvPr/>
        </p:nvGrpSpPr>
        <p:grpSpPr>
          <a:xfrm>
            <a:off x="22101" y="3824292"/>
            <a:ext cx="760615" cy="1015817"/>
            <a:chOff x="682177" y="2222311"/>
            <a:chExt cx="760615" cy="1015817"/>
          </a:xfrm>
        </p:grpSpPr>
        <p:sp>
          <p:nvSpPr>
            <p:cNvPr id="11" name="Larme 10">
              <a:extLst>
                <a:ext uri="{FF2B5EF4-FFF2-40B4-BE49-F238E27FC236}">
                  <a16:creationId xmlns:a16="http://schemas.microsoft.com/office/drawing/2014/main" id="{927BE631-6A59-23B9-9C3C-231B16002375}"/>
                </a:ext>
              </a:extLst>
            </p:cNvPr>
            <p:cNvSpPr/>
            <p:nvPr/>
          </p:nvSpPr>
          <p:spPr>
            <a:xfrm rot="7911415">
              <a:off x="680296" y="2224192"/>
              <a:ext cx="720345" cy="716584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E98F3377-4CEC-651D-9A9E-D78697FA6668}"/>
                </a:ext>
              </a:extLst>
            </p:cNvPr>
            <p:cNvSpPr txBox="1"/>
            <p:nvPr/>
          </p:nvSpPr>
          <p:spPr>
            <a:xfrm>
              <a:off x="683568" y="2420888"/>
              <a:ext cx="759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u="sng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1984</a:t>
              </a:r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18E28E5D-0756-3262-77B8-0FDAA5A08963}"/>
                </a:ext>
              </a:extLst>
            </p:cNvPr>
            <p:cNvSpPr/>
            <p:nvPr/>
          </p:nvSpPr>
          <p:spPr>
            <a:xfrm>
              <a:off x="966020" y="3043808"/>
              <a:ext cx="194320" cy="1943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DCA16B43-8DDF-C6B4-0616-BFFE2D264C3B}"/>
              </a:ext>
            </a:extLst>
          </p:cNvPr>
          <p:cNvGrpSpPr/>
          <p:nvPr/>
        </p:nvGrpSpPr>
        <p:grpSpPr>
          <a:xfrm>
            <a:off x="1680905" y="3752264"/>
            <a:ext cx="760615" cy="1015817"/>
            <a:chOff x="682177" y="2222311"/>
            <a:chExt cx="760615" cy="1015817"/>
          </a:xfrm>
        </p:grpSpPr>
        <p:sp>
          <p:nvSpPr>
            <p:cNvPr id="15" name="Larme 14">
              <a:extLst>
                <a:ext uri="{FF2B5EF4-FFF2-40B4-BE49-F238E27FC236}">
                  <a16:creationId xmlns:a16="http://schemas.microsoft.com/office/drawing/2014/main" id="{A290649C-9499-5DF8-F3E5-A88710DEEEF8}"/>
                </a:ext>
              </a:extLst>
            </p:cNvPr>
            <p:cNvSpPr/>
            <p:nvPr/>
          </p:nvSpPr>
          <p:spPr>
            <a:xfrm rot="7911415">
              <a:off x="680296" y="2224192"/>
              <a:ext cx="720345" cy="716584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456A2776-C36F-319B-1E25-3B935E79A9F1}"/>
                </a:ext>
              </a:extLst>
            </p:cNvPr>
            <p:cNvSpPr txBox="1"/>
            <p:nvPr/>
          </p:nvSpPr>
          <p:spPr>
            <a:xfrm>
              <a:off x="683568" y="2420888"/>
              <a:ext cx="759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u="sng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1995</a:t>
              </a:r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8494DA9-EBA7-F60F-3EF0-45C359E1CDA6}"/>
                </a:ext>
              </a:extLst>
            </p:cNvPr>
            <p:cNvSpPr/>
            <p:nvPr/>
          </p:nvSpPr>
          <p:spPr>
            <a:xfrm>
              <a:off x="966020" y="3043808"/>
              <a:ext cx="194320" cy="1943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A1349C4E-531B-F4B7-F6D0-491E0D60C167}"/>
              </a:ext>
            </a:extLst>
          </p:cNvPr>
          <p:cNvGrpSpPr/>
          <p:nvPr/>
        </p:nvGrpSpPr>
        <p:grpSpPr>
          <a:xfrm>
            <a:off x="2483254" y="3791029"/>
            <a:ext cx="760615" cy="1015817"/>
            <a:chOff x="682177" y="2222311"/>
            <a:chExt cx="760615" cy="1015817"/>
          </a:xfrm>
        </p:grpSpPr>
        <p:sp>
          <p:nvSpPr>
            <p:cNvPr id="19" name="Larme 18">
              <a:extLst>
                <a:ext uri="{FF2B5EF4-FFF2-40B4-BE49-F238E27FC236}">
                  <a16:creationId xmlns:a16="http://schemas.microsoft.com/office/drawing/2014/main" id="{36ED66C8-B8E9-57EC-8ECD-4CE6C7B85170}"/>
                </a:ext>
              </a:extLst>
            </p:cNvPr>
            <p:cNvSpPr/>
            <p:nvPr/>
          </p:nvSpPr>
          <p:spPr>
            <a:xfrm rot="7911415">
              <a:off x="680296" y="2224192"/>
              <a:ext cx="720345" cy="716584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89AC45CA-F662-FCAE-6B60-461A0EA486D7}"/>
                </a:ext>
              </a:extLst>
            </p:cNvPr>
            <p:cNvSpPr txBox="1"/>
            <p:nvPr/>
          </p:nvSpPr>
          <p:spPr>
            <a:xfrm>
              <a:off x="683568" y="2420888"/>
              <a:ext cx="759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u="sng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1996</a:t>
              </a: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80BE0F46-144E-EACF-2820-F383B564E3E8}"/>
                </a:ext>
              </a:extLst>
            </p:cNvPr>
            <p:cNvSpPr/>
            <p:nvPr/>
          </p:nvSpPr>
          <p:spPr>
            <a:xfrm>
              <a:off x="966020" y="3043808"/>
              <a:ext cx="194320" cy="1943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8294D67B-86B5-2505-F58C-EBB5D95025D9}"/>
              </a:ext>
            </a:extLst>
          </p:cNvPr>
          <p:cNvGrpSpPr/>
          <p:nvPr/>
        </p:nvGrpSpPr>
        <p:grpSpPr>
          <a:xfrm>
            <a:off x="3649452" y="3789040"/>
            <a:ext cx="760615" cy="1015817"/>
            <a:chOff x="682177" y="2222311"/>
            <a:chExt cx="760615" cy="1015817"/>
          </a:xfrm>
        </p:grpSpPr>
        <p:sp>
          <p:nvSpPr>
            <p:cNvPr id="24" name="Larme 23">
              <a:extLst>
                <a:ext uri="{FF2B5EF4-FFF2-40B4-BE49-F238E27FC236}">
                  <a16:creationId xmlns:a16="http://schemas.microsoft.com/office/drawing/2014/main" id="{8EC9158B-3FA3-FE2A-52FF-D8A768BA9E28}"/>
                </a:ext>
              </a:extLst>
            </p:cNvPr>
            <p:cNvSpPr/>
            <p:nvPr/>
          </p:nvSpPr>
          <p:spPr>
            <a:xfrm rot="7911415">
              <a:off x="680296" y="2224192"/>
              <a:ext cx="720345" cy="716584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9578A43C-F5A4-0B71-A632-5199DB91C188}"/>
                </a:ext>
              </a:extLst>
            </p:cNvPr>
            <p:cNvSpPr txBox="1"/>
            <p:nvPr/>
          </p:nvSpPr>
          <p:spPr>
            <a:xfrm>
              <a:off x="683568" y="2420888"/>
              <a:ext cx="759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u="sng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2001</a:t>
              </a: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F6E0A225-1F42-0EB7-A79A-7ECCA4D8833E}"/>
                </a:ext>
              </a:extLst>
            </p:cNvPr>
            <p:cNvSpPr/>
            <p:nvPr/>
          </p:nvSpPr>
          <p:spPr>
            <a:xfrm>
              <a:off x="966020" y="3043808"/>
              <a:ext cx="194320" cy="1943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67CF3DB2-E981-F9DC-1735-4A974606A258}"/>
              </a:ext>
            </a:extLst>
          </p:cNvPr>
          <p:cNvGrpSpPr/>
          <p:nvPr/>
        </p:nvGrpSpPr>
        <p:grpSpPr>
          <a:xfrm>
            <a:off x="4712170" y="3762932"/>
            <a:ext cx="760615" cy="1015817"/>
            <a:chOff x="682177" y="2222311"/>
            <a:chExt cx="760615" cy="1015817"/>
          </a:xfrm>
        </p:grpSpPr>
        <p:sp>
          <p:nvSpPr>
            <p:cNvPr id="32" name="Larme 31">
              <a:extLst>
                <a:ext uri="{FF2B5EF4-FFF2-40B4-BE49-F238E27FC236}">
                  <a16:creationId xmlns:a16="http://schemas.microsoft.com/office/drawing/2014/main" id="{58C2623D-FC52-C92E-BD30-504AA9FB9D46}"/>
                </a:ext>
              </a:extLst>
            </p:cNvPr>
            <p:cNvSpPr/>
            <p:nvPr/>
          </p:nvSpPr>
          <p:spPr>
            <a:xfrm rot="7911415">
              <a:off x="680296" y="2224192"/>
              <a:ext cx="720345" cy="716584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91A5C6E3-521B-95E0-9198-A59951932DF5}"/>
                </a:ext>
              </a:extLst>
            </p:cNvPr>
            <p:cNvSpPr txBox="1"/>
            <p:nvPr/>
          </p:nvSpPr>
          <p:spPr>
            <a:xfrm>
              <a:off x="683568" y="2420888"/>
              <a:ext cx="759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u="sng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2012</a:t>
              </a: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DC898FF9-5C15-0D48-76BA-9CFEF436A5ED}"/>
                </a:ext>
              </a:extLst>
            </p:cNvPr>
            <p:cNvSpPr/>
            <p:nvPr/>
          </p:nvSpPr>
          <p:spPr>
            <a:xfrm>
              <a:off x="966020" y="3043808"/>
              <a:ext cx="194320" cy="1943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BC1764A2-648C-C267-5A4C-5DEA2196CA5C}"/>
              </a:ext>
            </a:extLst>
          </p:cNvPr>
          <p:cNvGrpSpPr/>
          <p:nvPr/>
        </p:nvGrpSpPr>
        <p:grpSpPr>
          <a:xfrm>
            <a:off x="5740038" y="3758824"/>
            <a:ext cx="760615" cy="1015817"/>
            <a:chOff x="682177" y="2222311"/>
            <a:chExt cx="760615" cy="1015817"/>
          </a:xfrm>
        </p:grpSpPr>
        <p:sp>
          <p:nvSpPr>
            <p:cNvPr id="36" name="Larme 35">
              <a:extLst>
                <a:ext uri="{FF2B5EF4-FFF2-40B4-BE49-F238E27FC236}">
                  <a16:creationId xmlns:a16="http://schemas.microsoft.com/office/drawing/2014/main" id="{BF47969B-64DC-5F2C-2754-91F4774766DA}"/>
                </a:ext>
              </a:extLst>
            </p:cNvPr>
            <p:cNvSpPr/>
            <p:nvPr/>
          </p:nvSpPr>
          <p:spPr>
            <a:xfrm rot="7911415">
              <a:off x="680296" y="2224192"/>
              <a:ext cx="720345" cy="716584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414A3684-7867-4731-4708-B7009D29480E}"/>
                </a:ext>
              </a:extLst>
            </p:cNvPr>
            <p:cNvSpPr txBox="1"/>
            <p:nvPr/>
          </p:nvSpPr>
          <p:spPr>
            <a:xfrm>
              <a:off x="683568" y="2420888"/>
              <a:ext cx="759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u="sng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2013</a:t>
              </a:r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4FBE45E2-A3FC-38DF-525E-2F0CB747E5E7}"/>
                </a:ext>
              </a:extLst>
            </p:cNvPr>
            <p:cNvSpPr/>
            <p:nvPr/>
          </p:nvSpPr>
          <p:spPr>
            <a:xfrm>
              <a:off x="966020" y="3043808"/>
              <a:ext cx="194320" cy="1943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556A735C-716F-5B7F-B097-DBE620079996}"/>
              </a:ext>
            </a:extLst>
          </p:cNvPr>
          <p:cNvGrpSpPr/>
          <p:nvPr/>
        </p:nvGrpSpPr>
        <p:grpSpPr>
          <a:xfrm>
            <a:off x="8089416" y="3771067"/>
            <a:ext cx="760615" cy="1015817"/>
            <a:chOff x="682177" y="2222311"/>
            <a:chExt cx="760615" cy="1015817"/>
          </a:xfrm>
        </p:grpSpPr>
        <p:sp>
          <p:nvSpPr>
            <p:cNvPr id="40" name="Larme 39">
              <a:extLst>
                <a:ext uri="{FF2B5EF4-FFF2-40B4-BE49-F238E27FC236}">
                  <a16:creationId xmlns:a16="http://schemas.microsoft.com/office/drawing/2014/main" id="{B8C730D0-0A1E-EF69-F063-8BCE197BAF72}"/>
                </a:ext>
              </a:extLst>
            </p:cNvPr>
            <p:cNvSpPr/>
            <p:nvPr/>
          </p:nvSpPr>
          <p:spPr>
            <a:xfrm rot="7911415">
              <a:off x="680296" y="2224192"/>
              <a:ext cx="720345" cy="716584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DEF5FCAC-23C0-95A2-68DD-53F20B469027}"/>
                </a:ext>
              </a:extLst>
            </p:cNvPr>
            <p:cNvSpPr txBox="1"/>
            <p:nvPr/>
          </p:nvSpPr>
          <p:spPr>
            <a:xfrm>
              <a:off x="683568" y="2420888"/>
              <a:ext cx="759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u="sng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2021</a:t>
              </a:r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A02B9364-5DFD-A8FC-2573-FC21F1C3B8A8}"/>
                </a:ext>
              </a:extLst>
            </p:cNvPr>
            <p:cNvSpPr/>
            <p:nvPr/>
          </p:nvSpPr>
          <p:spPr>
            <a:xfrm>
              <a:off x="966020" y="3043808"/>
              <a:ext cx="194320" cy="1943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34923165-7053-5C4E-FF53-A7BC28B4ED02}"/>
              </a:ext>
            </a:extLst>
          </p:cNvPr>
          <p:cNvGrpSpPr/>
          <p:nvPr/>
        </p:nvGrpSpPr>
        <p:grpSpPr>
          <a:xfrm>
            <a:off x="59986" y="4783258"/>
            <a:ext cx="1469294" cy="1457930"/>
            <a:chOff x="49960" y="4878854"/>
            <a:chExt cx="1469294" cy="1457930"/>
          </a:xfrm>
        </p:grpSpPr>
        <p:grpSp>
          <p:nvGrpSpPr>
            <p:cNvPr id="50" name="Groupe 49">
              <a:extLst>
                <a:ext uri="{FF2B5EF4-FFF2-40B4-BE49-F238E27FC236}">
                  <a16:creationId xmlns:a16="http://schemas.microsoft.com/office/drawing/2014/main" id="{34E6D0E4-CE4E-317A-74E7-69C46CB57A5F}"/>
                </a:ext>
              </a:extLst>
            </p:cNvPr>
            <p:cNvGrpSpPr/>
            <p:nvPr/>
          </p:nvGrpSpPr>
          <p:grpSpPr>
            <a:xfrm>
              <a:off x="49960" y="4878854"/>
              <a:ext cx="1469294" cy="1457930"/>
              <a:chOff x="49960" y="4840109"/>
              <a:chExt cx="1469294" cy="1457930"/>
            </a:xfrm>
          </p:grpSpPr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F40F6B8D-7CE5-7FFD-9BBE-22FE4FC12BA0}"/>
                  </a:ext>
                </a:extLst>
              </p:cNvPr>
              <p:cNvSpPr txBox="1"/>
              <p:nvPr/>
            </p:nvSpPr>
            <p:spPr>
              <a:xfrm>
                <a:off x="49960" y="5559375"/>
                <a:ext cx="1469294" cy="73866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1000" b="1" u="sng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Ghana, VRA</a:t>
                </a:r>
              </a:p>
              <a:p>
                <a:r>
                  <a:rPr lang="fr-FR" sz="800" b="1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- Début des interconnexions</a:t>
                </a:r>
              </a:p>
              <a:p>
                <a:r>
                  <a:rPr lang="fr-FR" sz="800" b="1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- Protocole d’échange</a:t>
                </a:r>
              </a:p>
              <a:p>
                <a:r>
                  <a:rPr lang="fr-FR" sz="800" b="1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- Ligne 225 kV</a:t>
                </a:r>
              </a:p>
            </p:txBody>
          </p: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D55A9004-F622-5D4C-ABBD-780CA13E46FF}"/>
                  </a:ext>
                </a:extLst>
              </p:cNvPr>
              <p:cNvCxnSpPr>
                <a:cxnSpLocks/>
                <a:stCxn id="13" idx="4"/>
              </p:cNvCxnSpPr>
              <p:nvPr/>
            </p:nvCxnSpPr>
            <p:spPr>
              <a:xfrm>
                <a:off x="403104" y="4840109"/>
                <a:ext cx="0" cy="756552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riangle isocèle 47">
              <a:extLst>
                <a:ext uri="{FF2B5EF4-FFF2-40B4-BE49-F238E27FC236}">
                  <a16:creationId xmlns:a16="http://schemas.microsoft.com/office/drawing/2014/main" id="{CF570A2C-B775-234D-6E2A-6ED7DAC32B5E}"/>
                </a:ext>
              </a:extLst>
            </p:cNvPr>
            <p:cNvSpPr/>
            <p:nvPr/>
          </p:nvSpPr>
          <p:spPr>
            <a:xfrm rot="5400000">
              <a:off x="466422" y="4899873"/>
              <a:ext cx="331543" cy="445622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F1AF20A7-B5CB-5151-898E-1762FF3DA4AB}"/>
              </a:ext>
            </a:extLst>
          </p:cNvPr>
          <p:cNvSpPr txBox="1"/>
          <p:nvPr/>
        </p:nvSpPr>
        <p:spPr>
          <a:xfrm>
            <a:off x="344524" y="4903553"/>
            <a:ext cx="45549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</a:t>
            </a:r>
            <a:endParaRPr lang="fr-FR" sz="8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1A13CEB4-CB91-C412-684B-C69E3A264AFE}"/>
              </a:ext>
            </a:extLst>
          </p:cNvPr>
          <p:cNvGrpSpPr/>
          <p:nvPr/>
        </p:nvGrpSpPr>
        <p:grpSpPr>
          <a:xfrm>
            <a:off x="1180306" y="4734886"/>
            <a:ext cx="1500595" cy="751777"/>
            <a:chOff x="54658" y="5598501"/>
            <a:chExt cx="1398554" cy="1016592"/>
          </a:xfrm>
          <a:solidFill>
            <a:srgbClr val="0070C0"/>
          </a:solidFill>
        </p:grpSpPr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EBCE27F9-FE3E-A3D9-26F7-96AF243B44FE}"/>
                </a:ext>
              </a:extLst>
            </p:cNvPr>
            <p:cNvSpPr txBox="1"/>
            <p:nvPr/>
          </p:nvSpPr>
          <p:spPr>
            <a:xfrm>
              <a:off x="54658" y="5949186"/>
              <a:ext cx="1398554" cy="66590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000" b="1" u="sng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Togo, Benin, CEB</a:t>
              </a: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Contrat de fourniture</a:t>
              </a: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Ligne 225 kV</a:t>
              </a:r>
            </a:p>
          </p:txBody>
        </p: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7B8B1B6-59DD-76A9-6FB5-A819635F9202}"/>
                </a:ext>
              </a:extLst>
            </p:cNvPr>
            <p:cNvCxnSpPr>
              <a:cxnSpLocks/>
            </p:cNvCxnSpPr>
            <p:nvPr/>
          </p:nvCxnSpPr>
          <p:spPr>
            <a:xfrm>
              <a:off x="878079" y="5598501"/>
              <a:ext cx="0" cy="584173"/>
            </a:xfrm>
            <a:prstGeom prst="line">
              <a:avLst/>
            </a:prstGeom>
            <a:grpFill/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5432B301-7DE7-15A1-5FDF-5ED8CBFC0774}"/>
              </a:ext>
            </a:extLst>
          </p:cNvPr>
          <p:cNvGrpSpPr/>
          <p:nvPr/>
        </p:nvGrpSpPr>
        <p:grpSpPr>
          <a:xfrm>
            <a:off x="2011464" y="4806845"/>
            <a:ext cx="1509805" cy="1716406"/>
            <a:chOff x="54658" y="4294080"/>
            <a:chExt cx="1407137" cy="2321013"/>
          </a:xfrm>
          <a:solidFill>
            <a:srgbClr val="0070C0"/>
          </a:solidFill>
        </p:grpSpPr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E220B5E1-F2A6-2386-7C2D-3CD70A5E64D2}"/>
                </a:ext>
              </a:extLst>
            </p:cNvPr>
            <p:cNvSpPr txBox="1"/>
            <p:nvPr/>
          </p:nvSpPr>
          <p:spPr>
            <a:xfrm>
              <a:off x="54658" y="5949186"/>
              <a:ext cx="1407137" cy="66590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000" b="1" u="sng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Mali, EDM</a:t>
              </a: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Contrat de fourniture</a:t>
              </a: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Ligne HTA</a:t>
              </a:r>
            </a:p>
          </p:txBody>
        </p: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20D594E8-1625-2689-CF98-E19E03D6382E}"/>
                </a:ext>
              </a:extLst>
            </p:cNvPr>
            <p:cNvCxnSpPr>
              <a:cxnSpLocks/>
              <a:stCxn id="21" idx="4"/>
            </p:cNvCxnSpPr>
            <p:nvPr/>
          </p:nvCxnSpPr>
          <p:spPr>
            <a:xfrm>
              <a:off x="849460" y="4294080"/>
              <a:ext cx="0" cy="1655106"/>
            </a:xfrm>
            <a:prstGeom prst="line">
              <a:avLst/>
            </a:prstGeom>
            <a:grpFill/>
            <a:ln w="1905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91EF7CA0-FE80-F410-BB78-E353EBCB1EE4}"/>
              </a:ext>
            </a:extLst>
          </p:cNvPr>
          <p:cNvGrpSpPr/>
          <p:nvPr/>
        </p:nvGrpSpPr>
        <p:grpSpPr>
          <a:xfrm>
            <a:off x="2907129" y="4793751"/>
            <a:ext cx="1803465" cy="824211"/>
            <a:chOff x="-62699" y="4268136"/>
            <a:chExt cx="1680828" cy="1285286"/>
          </a:xfrm>
          <a:solidFill>
            <a:srgbClr val="7030A0"/>
          </a:solidFill>
        </p:grpSpPr>
        <p:sp>
          <p:nvSpPr>
            <p:cNvPr id="59" name="ZoneTexte 58">
              <a:extLst>
                <a:ext uri="{FF2B5EF4-FFF2-40B4-BE49-F238E27FC236}">
                  <a16:creationId xmlns:a16="http://schemas.microsoft.com/office/drawing/2014/main" id="{A352642C-BED9-0430-B3DD-84364FD94A58}"/>
                </a:ext>
              </a:extLst>
            </p:cNvPr>
            <p:cNvSpPr txBox="1"/>
            <p:nvPr/>
          </p:nvSpPr>
          <p:spPr>
            <a:xfrm>
              <a:off x="-62699" y="4785501"/>
              <a:ext cx="1680828" cy="76792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000" b="1" u="sng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Burkina Faso, </a:t>
              </a:r>
              <a:r>
                <a:rPr lang="fr-FR" sz="800" b="1" u="sng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SONABEL</a:t>
              </a: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Contrat de fourniture</a:t>
              </a: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Ligne 225 kV</a:t>
              </a:r>
            </a:p>
          </p:txBody>
        </p: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68E5CF09-46F6-2D59-23C1-D7AFF393E4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1425" y="4268136"/>
              <a:ext cx="0" cy="590347"/>
            </a:xfrm>
            <a:prstGeom prst="line">
              <a:avLst/>
            </a:prstGeom>
            <a:grpFill/>
            <a:ln w="1905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e 82">
            <a:extLst>
              <a:ext uri="{FF2B5EF4-FFF2-40B4-BE49-F238E27FC236}">
                <a16:creationId xmlns:a16="http://schemas.microsoft.com/office/drawing/2014/main" id="{F7368D28-90EB-3EE1-442F-7BD043CE3FE5}"/>
              </a:ext>
            </a:extLst>
          </p:cNvPr>
          <p:cNvGrpSpPr/>
          <p:nvPr/>
        </p:nvGrpSpPr>
        <p:grpSpPr>
          <a:xfrm>
            <a:off x="4740408" y="4636592"/>
            <a:ext cx="1509805" cy="930251"/>
            <a:chOff x="4330494" y="5530723"/>
            <a:chExt cx="1509805" cy="930251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F000182D-1687-C06E-E454-EF97B86C6560}"/>
                </a:ext>
              </a:extLst>
            </p:cNvPr>
            <p:cNvSpPr txBox="1"/>
            <p:nvPr/>
          </p:nvSpPr>
          <p:spPr>
            <a:xfrm>
              <a:off x="4330494" y="5968531"/>
              <a:ext cx="1509805" cy="49244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000" b="1" u="sng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Mali, EDM</a:t>
              </a: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Contrat de fourniture</a:t>
              </a: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Ligne HTB</a:t>
              </a:r>
            </a:p>
          </p:txBody>
        </p: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42385DF-BB38-549B-BA08-C2D8E403D826}"/>
                </a:ext>
              </a:extLst>
            </p:cNvPr>
            <p:cNvCxnSpPr>
              <a:cxnSpLocks/>
            </p:cNvCxnSpPr>
            <p:nvPr/>
          </p:nvCxnSpPr>
          <p:spPr>
            <a:xfrm>
              <a:off x="4693194" y="5530723"/>
              <a:ext cx="0" cy="504000"/>
            </a:xfrm>
            <a:prstGeom prst="line">
              <a:avLst/>
            </a:prstGeom>
            <a:solidFill>
              <a:srgbClr val="0070C0"/>
            </a:solidFill>
            <a:ln w="1905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45764F4E-E608-3074-838C-29BA834D1291}"/>
              </a:ext>
            </a:extLst>
          </p:cNvPr>
          <p:cNvGrpSpPr/>
          <p:nvPr/>
        </p:nvGrpSpPr>
        <p:grpSpPr>
          <a:xfrm>
            <a:off x="5036106" y="4727678"/>
            <a:ext cx="1488081" cy="1683856"/>
            <a:chOff x="-413563" y="5624096"/>
            <a:chExt cx="1537625" cy="2645986"/>
          </a:xfrm>
          <a:solidFill>
            <a:srgbClr val="0070C0"/>
          </a:solidFill>
        </p:grpSpPr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10C0762B-1B33-7FE9-28ED-E9F4F67B358C}"/>
                </a:ext>
              </a:extLst>
            </p:cNvPr>
            <p:cNvSpPr txBox="1"/>
            <p:nvPr/>
          </p:nvSpPr>
          <p:spPr>
            <a:xfrm>
              <a:off x="-413563" y="7496264"/>
              <a:ext cx="1537625" cy="773818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000" b="1" u="sng" dirty="0">
                  <a:latin typeface="Verdana" panose="020B0604030504040204" pitchFamily="34" charset="0"/>
                  <a:ea typeface="Verdana" panose="020B0604030504040204" pitchFamily="34" charset="0"/>
                </a:rPr>
                <a:t>Libéria, LEC</a:t>
              </a:r>
            </a:p>
            <a:p>
              <a:r>
                <a:rPr lang="fr-FR" sz="800" b="1" dirty="0">
                  <a:latin typeface="Verdana" panose="020B0604030504040204" pitchFamily="34" charset="0"/>
                  <a:ea typeface="Verdana" panose="020B0604030504040204" pitchFamily="34" charset="0"/>
                </a:rPr>
                <a:t>- Contrat de fourniture</a:t>
              </a:r>
            </a:p>
            <a:p>
              <a:r>
                <a:rPr lang="fr-FR" sz="800" b="1" dirty="0">
                  <a:latin typeface="Verdana" panose="020B0604030504040204" pitchFamily="34" charset="0"/>
                  <a:ea typeface="Verdana" panose="020B0604030504040204" pitchFamily="34" charset="0"/>
                </a:rPr>
                <a:t>- Ligne HTA</a:t>
              </a:r>
            </a:p>
          </p:txBody>
        </p: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77CAD34-29DB-158F-61DA-4D4BB449E50A}"/>
                </a:ext>
              </a:extLst>
            </p:cNvPr>
            <p:cNvCxnSpPr>
              <a:cxnSpLocks/>
            </p:cNvCxnSpPr>
            <p:nvPr/>
          </p:nvCxnSpPr>
          <p:spPr>
            <a:xfrm>
              <a:off x="724114" y="5624096"/>
              <a:ext cx="0" cy="340767"/>
            </a:xfrm>
            <a:prstGeom prst="line">
              <a:avLst/>
            </a:prstGeom>
            <a:grpFill/>
            <a:ln w="19050">
              <a:solidFill>
                <a:srgbClr val="00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E6B20434-BAC9-7B74-3209-173D50340CA9}"/>
                </a:ext>
              </a:extLst>
            </p:cNvPr>
            <p:cNvCxnSpPr>
              <a:cxnSpLocks/>
            </p:cNvCxnSpPr>
            <p:nvPr/>
          </p:nvCxnSpPr>
          <p:spPr>
            <a:xfrm>
              <a:off x="1041420" y="5927889"/>
              <a:ext cx="0" cy="1615820"/>
            </a:xfrm>
            <a:prstGeom prst="line">
              <a:avLst/>
            </a:prstGeom>
            <a:grpFill/>
            <a:ln w="19050">
              <a:solidFill>
                <a:srgbClr val="00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06B6D8E0-2A59-54D9-875C-88346C7EDC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7494" y="5974846"/>
              <a:ext cx="334787" cy="0"/>
            </a:xfrm>
            <a:prstGeom prst="line">
              <a:avLst/>
            </a:prstGeom>
            <a:grpFill/>
            <a:ln w="19050">
              <a:solidFill>
                <a:srgbClr val="00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44DF9655-426E-81CE-B5A7-0381F7953BE3}"/>
              </a:ext>
            </a:extLst>
          </p:cNvPr>
          <p:cNvGrpSpPr/>
          <p:nvPr/>
        </p:nvGrpSpPr>
        <p:grpSpPr>
          <a:xfrm>
            <a:off x="7532507" y="4744530"/>
            <a:ext cx="1568166" cy="1047457"/>
            <a:chOff x="-212448" y="4898536"/>
            <a:chExt cx="1853899" cy="1024508"/>
          </a:xfrm>
          <a:solidFill>
            <a:srgbClr val="FFFF00"/>
          </a:solidFill>
        </p:grpSpPr>
        <p:sp>
          <p:nvSpPr>
            <p:cNvPr id="80" name="ZoneTexte 79">
              <a:extLst>
                <a:ext uri="{FF2B5EF4-FFF2-40B4-BE49-F238E27FC236}">
                  <a16:creationId xmlns:a16="http://schemas.microsoft.com/office/drawing/2014/main" id="{F0BC566B-265F-B5CA-03F6-AE5E283525E7}"/>
                </a:ext>
              </a:extLst>
            </p:cNvPr>
            <p:cNvSpPr txBox="1"/>
            <p:nvPr/>
          </p:nvSpPr>
          <p:spPr>
            <a:xfrm>
              <a:off x="-212448" y="5140357"/>
              <a:ext cx="1853899" cy="78268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000" b="1" u="sng" dirty="0">
                  <a:latin typeface="Verdana" panose="020B0604030504040204" pitchFamily="34" charset="0"/>
                  <a:ea typeface="Verdana" panose="020B0604030504040204" pitchFamily="34" charset="0"/>
                </a:rPr>
                <a:t>Liberia, LEC</a:t>
              </a:r>
            </a:p>
            <a:p>
              <a:r>
                <a:rPr lang="fr-FR" sz="1000" b="1" u="sng" dirty="0">
                  <a:latin typeface="Verdana" panose="020B0604030504040204" pitchFamily="34" charset="0"/>
                  <a:ea typeface="Verdana" panose="020B0604030504040204" pitchFamily="34" charset="0"/>
                </a:rPr>
                <a:t>Sierra Leone, EDSA </a:t>
              </a:r>
            </a:p>
            <a:p>
              <a:r>
                <a:rPr lang="fr-FR" sz="1000" b="1" u="sng" dirty="0">
                  <a:latin typeface="Verdana" panose="020B0604030504040204" pitchFamily="34" charset="0"/>
                  <a:ea typeface="Verdana" panose="020B0604030504040204" pitchFamily="34" charset="0"/>
                </a:rPr>
                <a:t>Guinée, EDG</a:t>
              </a:r>
              <a:endParaRPr lang="fr-FR" sz="800" b="1" u="sng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r>
                <a:rPr lang="fr-FR" sz="800" b="1" dirty="0">
                  <a:latin typeface="Verdana" panose="020B0604030504040204" pitchFamily="34" charset="0"/>
                  <a:ea typeface="Verdana" panose="020B0604030504040204" pitchFamily="34" charset="0"/>
                </a:rPr>
                <a:t>- Contrat de fourniture</a:t>
              </a:r>
            </a:p>
            <a:p>
              <a:r>
                <a:rPr lang="fr-FR" sz="800" b="1" dirty="0">
                  <a:latin typeface="Verdana" panose="020B0604030504040204" pitchFamily="34" charset="0"/>
                  <a:ea typeface="Verdana" panose="020B0604030504040204" pitchFamily="34" charset="0"/>
                </a:rPr>
                <a:t>- Ligne HTB</a:t>
              </a:r>
            </a:p>
          </p:txBody>
        </p: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EB26BAC6-01C5-A99F-8002-D1F040B54C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840" y="4898536"/>
              <a:ext cx="0" cy="241821"/>
            </a:xfrm>
            <a:prstGeom prst="line">
              <a:avLst/>
            </a:prstGeom>
            <a:grpFill/>
            <a:ln w="1905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E5345D87-24CB-5037-D821-CEDD68A74A84}"/>
              </a:ext>
            </a:extLst>
          </p:cNvPr>
          <p:cNvGrpSpPr/>
          <p:nvPr/>
        </p:nvGrpSpPr>
        <p:grpSpPr>
          <a:xfrm>
            <a:off x="6656572" y="3749957"/>
            <a:ext cx="760615" cy="1015817"/>
            <a:chOff x="682177" y="2222311"/>
            <a:chExt cx="760615" cy="1015817"/>
          </a:xfrm>
        </p:grpSpPr>
        <p:sp>
          <p:nvSpPr>
            <p:cNvPr id="25" name="Larme 24">
              <a:extLst>
                <a:ext uri="{FF2B5EF4-FFF2-40B4-BE49-F238E27FC236}">
                  <a16:creationId xmlns:a16="http://schemas.microsoft.com/office/drawing/2014/main" id="{B9140B7A-E4C9-D65B-9CD3-408C9267E47B}"/>
                </a:ext>
              </a:extLst>
            </p:cNvPr>
            <p:cNvSpPr/>
            <p:nvPr/>
          </p:nvSpPr>
          <p:spPr>
            <a:xfrm rot="7911415">
              <a:off x="680296" y="2224192"/>
              <a:ext cx="720345" cy="716584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C9A83BAE-BBF3-7493-F9E9-DBC3D20D5C40}"/>
                </a:ext>
              </a:extLst>
            </p:cNvPr>
            <p:cNvSpPr txBox="1"/>
            <p:nvPr/>
          </p:nvSpPr>
          <p:spPr>
            <a:xfrm>
              <a:off x="683568" y="2420888"/>
              <a:ext cx="759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u="sng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2015</a:t>
              </a: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FD3FF626-DE33-A302-6E1B-6A792CC3D49D}"/>
                </a:ext>
              </a:extLst>
            </p:cNvPr>
            <p:cNvSpPr/>
            <p:nvPr/>
          </p:nvSpPr>
          <p:spPr>
            <a:xfrm>
              <a:off x="966020" y="3043808"/>
              <a:ext cx="194320" cy="1943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6074040D-BEED-B704-B140-CCCE12338826}"/>
              </a:ext>
            </a:extLst>
          </p:cNvPr>
          <p:cNvGrpSpPr/>
          <p:nvPr/>
        </p:nvGrpSpPr>
        <p:grpSpPr>
          <a:xfrm>
            <a:off x="6674124" y="4734838"/>
            <a:ext cx="1535617" cy="1676692"/>
            <a:chOff x="784463" y="5165121"/>
            <a:chExt cx="1521829" cy="1676692"/>
          </a:xfrm>
        </p:grpSpPr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C36F8C88-4F5E-C76B-A008-5483141CDD64}"/>
                </a:ext>
              </a:extLst>
            </p:cNvPr>
            <p:cNvSpPr txBox="1"/>
            <p:nvPr/>
          </p:nvSpPr>
          <p:spPr>
            <a:xfrm>
              <a:off x="784463" y="6349370"/>
              <a:ext cx="1521829" cy="492443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000" b="1" u="sng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Ghana, </a:t>
              </a:r>
              <a:r>
                <a:rPr lang="fr-FR" sz="1000" b="1" u="sng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NEDCo</a:t>
              </a:r>
              <a:endParaRPr lang="fr-FR" sz="1000" b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Contrat de fourniture</a:t>
              </a:r>
            </a:p>
            <a:p>
              <a:r>
                <a:rPr lang="fr-FR" sz="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 Ligne HTA</a:t>
              </a:r>
            </a:p>
          </p:txBody>
        </p: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E22633F-6932-B7BD-EE4B-F31D4A5FF54D}"/>
                </a:ext>
              </a:extLst>
            </p:cNvPr>
            <p:cNvCxnSpPr>
              <a:cxnSpLocks/>
            </p:cNvCxnSpPr>
            <p:nvPr/>
          </p:nvCxnSpPr>
          <p:spPr>
            <a:xfrm>
              <a:off x="1144651" y="5165121"/>
              <a:ext cx="0" cy="117987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14E7FEA5-3AC3-EF47-5181-A63CFBED9362}"/>
              </a:ext>
            </a:extLst>
          </p:cNvPr>
          <p:cNvGrpSpPr/>
          <p:nvPr/>
        </p:nvGrpSpPr>
        <p:grpSpPr>
          <a:xfrm>
            <a:off x="215008" y="-127268"/>
            <a:ext cx="8928992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D29D420-26BE-C305-8AAD-2AD7EA33CA0B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70" name="ZoneTexte 69">
              <a:extLst>
                <a:ext uri="{FF2B5EF4-FFF2-40B4-BE49-F238E27FC236}">
                  <a16:creationId xmlns:a16="http://schemas.microsoft.com/office/drawing/2014/main" id="{C8FDFDEC-DAC7-7922-CB90-35B439B32222}"/>
                </a:ext>
              </a:extLst>
            </p:cNvPr>
            <p:cNvSpPr txBox="1"/>
            <p:nvPr/>
          </p:nvSpPr>
          <p:spPr>
            <a:xfrm>
              <a:off x="1399228" y="119033"/>
              <a:ext cx="7287572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CONTEXTE HISTORIQUE DES INTERCONNEXIONS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51673F54-07AD-30D9-4B9C-ACD195392858}"/>
                </a:ext>
              </a:extLst>
            </p:cNvPr>
            <p:cNvSpPr txBox="1"/>
            <p:nvPr/>
          </p:nvSpPr>
          <p:spPr>
            <a:xfrm>
              <a:off x="530326" y="-127268"/>
              <a:ext cx="76174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II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57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B83FD4-050D-B08F-39B4-54AB4153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7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A471921E-5D9A-7F34-B93C-633048F66680}"/>
              </a:ext>
            </a:extLst>
          </p:cNvPr>
          <p:cNvSpPr txBox="1"/>
          <p:nvPr/>
        </p:nvSpPr>
        <p:spPr>
          <a:xfrm>
            <a:off x="2954926" y="785376"/>
            <a:ext cx="6048672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2000" b="1" u="sng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Evolution des flux d’énergie, GWh</a:t>
            </a:r>
            <a:endParaRPr lang="fr-FR" sz="1600" b="1" u="sng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defRPr/>
            </a:pPr>
            <a:endParaRPr lang="fr-FR" sz="2400" b="1" u="sng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40FA22BC-145F-B08B-C53D-F3BEF4C96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4595032"/>
            <a:ext cx="7632848" cy="1852599"/>
          </a:xfrm>
        </p:spPr>
        <p:txBody>
          <a:bodyPr>
            <a:noAutofit/>
          </a:bodyPr>
          <a:lstStyle/>
          <a:p>
            <a:pPr marL="174625" lvl="1" indent="0" algn="just">
              <a:buFontTx/>
              <a:buNone/>
              <a:defRPr/>
            </a:pPr>
            <a:r>
              <a:rPr lang="fr-FR" alt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- De 1994 à 2022, la Côte d’Ivoire a exporté environ </a:t>
            </a:r>
            <a:r>
              <a:rPr lang="fr-FR" alt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30.000 GWh</a:t>
            </a:r>
            <a:r>
              <a:rPr lang="fr-FR" alt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174625" lvl="1" indent="0" algn="just">
              <a:buFontTx/>
              <a:buNone/>
              <a:defRPr/>
            </a:pPr>
            <a:r>
              <a:rPr lang="fr-FR" alt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- Les échanges sont plus importants avec le Ghana jusqu’à la fin des années 2000 avant de baisser au profit du Burkina Faso et du Mali. </a:t>
            </a:r>
          </a:p>
          <a:p>
            <a:pPr marL="174625" lvl="1" indent="0" algn="just">
              <a:buFontTx/>
              <a:buNone/>
              <a:defRPr/>
            </a:pPr>
            <a:r>
              <a:rPr lang="fr-FR" alt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- Les échanges avec le Mali, datant de 1996, ne deviennent importants qu’en 2012 avec l’interconnexion en HTB.</a:t>
            </a:r>
          </a:p>
          <a:p>
            <a:pPr marL="174625" lvl="1" indent="0" algn="just">
              <a:buFontTx/>
              <a:buNone/>
              <a:defRPr/>
            </a:pPr>
            <a:r>
              <a:rPr lang="fr-FR" alt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- On note également le développement d’une nouvelle interconnexion CLSG avec le Libéria, la Sierra Leone et la Guinée à partir de 2021.</a:t>
            </a:r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BABF212E-EB80-FFFB-F3D7-231C602623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3743063"/>
              </p:ext>
            </p:extLst>
          </p:nvPr>
        </p:nvGraphicFramePr>
        <p:xfrm>
          <a:off x="0" y="998151"/>
          <a:ext cx="9003598" cy="3654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e 9">
            <a:extLst>
              <a:ext uri="{FF2B5EF4-FFF2-40B4-BE49-F238E27FC236}">
                <a16:creationId xmlns:a16="http://schemas.microsoft.com/office/drawing/2014/main" id="{049122E9-C6CF-8E33-D9DF-02E6A4EA935D}"/>
              </a:ext>
            </a:extLst>
          </p:cNvPr>
          <p:cNvGrpSpPr/>
          <p:nvPr/>
        </p:nvGrpSpPr>
        <p:grpSpPr>
          <a:xfrm>
            <a:off x="215008" y="-127268"/>
            <a:ext cx="8928992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AA3A83-E8FE-A63D-911D-F463BB8ADC32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A4A159A8-9A5F-0AD5-47F1-52483C000102}"/>
                </a:ext>
              </a:extLst>
            </p:cNvPr>
            <p:cNvSpPr txBox="1"/>
            <p:nvPr/>
          </p:nvSpPr>
          <p:spPr>
            <a:xfrm>
              <a:off x="1399228" y="119033"/>
              <a:ext cx="7287572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CONTEXTE HISTORIQUE DES INTERCONNEXIONS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F3DA537-4D8A-A263-4576-2BA3C0786B1A}"/>
                </a:ext>
              </a:extLst>
            </p:cNvPr>
            <p:cNvSpPr txBox="1"/>
            <p:nvPr/>
          </p:nvSpPr>
          <p:spPr>
            <a:xfrm>
              <a:off x="530326" y="-127268"/>
              <a:ext cx="76174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II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565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B83FD4-050D-B08F-39B4-54AB4153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8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A471921E-5D9A-7F34-B93C-633048F66680}"/>
              </a:ext>
            </a:extLst>
          </p:cNvPr>
          <p:cNvSpPr txBox="1"/>
          <p:nvPr/>
        </p:nvSpPr>
        <p:spPr>
          <a:xfrm>
            <a:off x="3203848" y="785376"/>
            <a:ext cx="5799750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1800" b="1" u="sng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 interconnexions et leur flux en 2022</a:t>
            </a:r>
          </a:p>
          <a:p>
            <a:pPr algn="ctr">
              <a:defRPr/>
            </a:pPr>
            <a:endParaRPr lang="fr-FR" sz="1800" b="1" u="sng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40FA22BC-145F-B08B-C53D-F3BEF4C96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08" y="5932582"/>
            <a:ext cx="8856984" cy="365125"/>
          </a:xfrm>
        </p:spPr>
        <p:txBody>
          <a:bodyPr>
            <a:noAutofit/>
          </a:bodyPr>
          <a:lstStyle/>
          <a:p>
            <a:pPr marL="174625" lvl="1" indent="0" algn="just">
              <a:buFontTx/>
              <a:buNone/>
              <a:defRPr/>
            </a:pPr>
            <a:r>
              <a:rPr lang="fr-FR" altLang="fr-FR" sz="1600" dirty="0">
                <a:latin typeface="Verdana" panose="020B0604030504040204" pitchFamily="34" charset="0"/>
                <a:ea typeface="Verdana" panose="020B0604030504040204" pitchFamily="34" charset="0"/>
              </a:rPr>
              <a:t>- En 2022, la Côte d’Ivoire a exporté environ </a:t>
            </a:r>
            <a:r>
              <a:rPr lang="fr-FR" altLang="fr-FR" sz="1600" b="1" dirty="0">
                <a:latin typeface="Verdana" panose="020B0604030504040204" pitchFamily="34" charset="0"/>
                <a:ea typeface="Verdana" panose="020B0604030504040204" pitchFamily="34" charset="0"/>
              </a:rPr>
              <a:t>971,5 GWh</a:t>
            </a:r>
            <a:r>
              <a:rPr lang="fr-FR" altLang="fr-FR" sz="16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1D133AB6-DB4F-29F4-6987-2015D2C41F62}"/>
              </a:ext>
            </a:extLst>
          </p:cNvPr>
          <p:cNvGrpSpPr/>
          <p:nvPr/>
        </p:nvGrpSpPr>
        <p:grpSpPr>
          <a:xfrm>
            <a:off x="215008" y="-127268"/>
            <a:ext cx="8928992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DB2ABB7-E656-F531-E2CC-02738DAC5787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DC7B316D-9E46-CACE-2120-09270C7EA7B9}"/>
                </a:ext>
              </a:extLst>
            </p:cNvPr>
            <p:cNvSpPr txBox="1"/>
            <p:nvPr/>
          </p:nvSpPr>
          <p:spPr>
            <a:xfrm>
              <a:off x="1399228" y="119033"/>
              <a:ext cx="7287572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CONTEXTE HISTORIQUE DES INTERCONNEXIONS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98E1EE30-E082-6A76-F8CD-6CB863756C09}"/>
                </a:ext>
              </a:extLst>
            </p:cNvPr>
            <p:cNvSpPr txBox="1"/>
            <p:nvPr/>
          </p:nvSpPr>
          <p:spPr>
            <a:xfrm>
              <a:off x="530326" y="-127268"/>
              <a:ext cx="76174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II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FC56273D-2077-5FBB-3FCD-90722DC54E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9"/>
          <a:stretch/>
        </p:blipFill>
        <p:spPr>
          <a:xfrm>
            <a:off x="1366904" y="1196752"/>
            <a:ext cx="6625200" cy="473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12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B83FD4-050D-B08F-39B4-54AB4153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CB830-029F-41D2-9A9E-404D237AFAE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t>9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A471921E-5D9A-7F34-B93C-633048F66680}"/>
              </a:ext>
            </a:extLst>
          </p:cNvPr>
          <p:cNvSpPr txBox="1"/>
          <p:nvPr/>
        </p:nvSpPr>
        <p:spPr>
          <a:xfrm>
            <a:off x="3491880" y="785376"/>
            <a:ext cx="5511718" cy="3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1600" b="1" u="sng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Evolution du chiffre d’affaires export </a:t>
            </a:r>
          </a:p>
        </p:txBody>
      </p:sp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85F8EEC2-5651-A6BA-2073-65016A0196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686845"/>
              </p:ext>
            </p:extLst>
          </p:nvPr>
        </p:nvGraphicFramePr>
        <p:xfrm>
          <a:off x="107504" y="1345655"/>
          <a:ext cx="8712968" cy="31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92C522B0-D8A3-4838-2F74-D0F7411C3D53}"/>
              </a:ext>
            </a:extLst>
          </p:cNvPr>
          <p:cNvSpPr txBox="1"/>
          <p:nvPr/>
        </p:nvSpPr>
        <p:spPr>
          <a:xfrm>
            <a:off x="107504" y="4941368"/>
            <a:ext cx="8810383" cy="14003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De 2011 à 2022, le chiffre d’affaires comptait en moyenne pour </a:t>
            </a: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13%</a:t>
            </a: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 des recettes avec un pic à </a:t>
            </a: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20%</a:t>
            </a: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 en 2016 et une contraction à </a:t>
            </a: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8%</a:t>
            </a: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 en 2021 due à un incident survenu sur les installations d’un opérateur.</a:t>
            </a:r>
          </a:p>
          <a:p>
            <a:pPr algn="just">
              <a:spcBef>
                <a:spcPts val="600"/>
              </a:spcBef>
            </a:pP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Cependant, on note un accroissement du chiffre d’affaires sur la période, se maintenant au-dessus de </a:t>
            </a:r>
            <a:r>
              <a:rPr lang="fr-CI" sz="1600" b="1" dirty="0">
                <a:latin typeface="Verdana" panose="020B0604030504040204" pitchFamily="34" charset="0"/>
                <a:ea typeface="Verdana" panose="020B0604030504040204" pitchFamily="34" charset="0"/>
              </a:rPr>
              <a:t>50 mds FCFA </a:t>
            </a:r>
            <a:r>
              <a:rPr lang="fr-CI" sz="1600" dirty="0">
                <a:latin typeface="Verdana" panose="020B0604030504040204" pitchFamily="34" charset="0"/>
                <a:ea typeface="Verdana" panose="020B0604030504040204" pitchFamily="34" charset="0"/>
              </a:rPr>
              <a:t>depuis 2015.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BFC3157-C700-355C-C2A4-634E85034632}"/>
              </a:ext>
            </a:extLst>
          </p:cNvPr>
          <p:cNvGrpSpPr/>
          <p:nvPr/>
        </p:nvGrpSpPr>
        <p:grpSpPr>
          <a:xfrm>
            <a:off x="215008" y="-127268"/>
            <a:ext cx="8928992" cy="1015663"/>
            <a:chOff x="0" y="-127268"/>
            <a:chExt cx="9144000" cy="1015663"/>
          </a:xfrm>
          <a:solidFill>
            <a:schemeClr val="accent2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DD110EB-F90C-400E-29A7-75629BA0ED7E}"/>
                </a:ext>
              </a:extLst>
            </p:cNvPr>
            <p:cNvSpPr/>
            <p:nvPr/>
          </p:nvSpPr>
          <p:spPr>
            <a:xfrm>
              <a:off x="0" y="24805"/>
              <a:ext cx="9144000" cy="6778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27191A0-07CA-C06A-9654-A64BE24FDEA3}"/>
                </a:ext>
              </a:extLst>
            </p:cNvPr>
            <p:cNvSpPr txBox="1"/>
            <p:nvPr/>
          </p:nvSpPr>
          <p:spPr>
            <a:xfrm>
              <a:off x="1399228" y="119033"/>
              <a:ext cx="7287572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CONTEXTE HISTORIQUE DES INTERCONNEXIONS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A02ED3B-6E42-BCB5-6E8B-0232DFB132B8}"/>
                </a:ext>
              </a:extLst>
            </p:cNvPr>
            <p:cNvSpPr txBox="1"/>
            <p:nvPr/>
          </p:nvSpPr>
          <p:spPr>
            <a:xfrm>
              <a:off x="530326" y="-127268"/>
              <a:ext cx="76174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0" dirty="0">
                  <a:solidFill>
                    <a:prstClr val="white"/>
                  </a:solidFill>
                  <a:latin typeface="Bell MT" panose="02020503060305020303" pitchFamily="18" charset="0"/>
                </a:rPr>
                <a:t>II</a:t>
              </a:r>
              <a:endParaRPr lang="fr-FR" sz="6600" dirty="0">
                <a:solidFill>
                  <a:prstClr val="white"/>
                </a:solidFill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597491"/>
      </p:ext>
    </p:extLst>
  </p:cSld>
  <p:clrMapOvr>
    <a:masterClrMapping/>
  </p:clrMapOvr>
</p:sld>
</file>

<file path=ppt/theme/theme1.xml><?xml version="1.0" encoding="utf-8"?>
<a:theme xmlns:a="http://schemas.openxmlformats.org/drawingml/2006/main" name="modele khp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D-Cision">
      <a:dk1>
        <a:sysClr val="windowText" lastClr="000000"/>
      </a:dk1>
      <a:lt1>
        <a:sysClr val="window" lastClr="FFFFFF"/>
      </a:lt1>
      <a:dk2>
        <a:srgbClr val="632423"/>
      </a:dk2>
      <a:lt2>
        <a:srgbClr val="EEECE1"/>
      </a:lt2>
      <a:accent1>
        <a:srgbClr val="632423"/>
      </a:accent1>
      <a:accent2>
        <a:srgbClr val="953734"/>
      </a:accent2>
      <a:accent3>
        <a:srgbClr val="D99694"/>
      </a:accent3>
      <a:accent4>
        <a:srgbClr val="E5B9B7"/>
      </a:accent4>
      <a:accent5>
        <a:srgbClr val="F2DCDB"/>
      </a:accent5>
      <a:accent6>
        <a:srgbClr val="FFFFFF"/>
      </a:accent6>
      <a:hlink>
        <a:srgbClr val="FEB2FF"/>
      </a:hlink>
      <a:folHlink>
        <a:srgbClr val="FE66FF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65000"/>
            <a:lumOff val="35000"/>
          </a:schemeClr>
        </a:solidFill>
        <a:ln>
          <a:noFill/>
        </a:ln>
      </a:spPr>
      <a:bodyPr rtlCol="0" anchor="t"/>
      <a:lstStyle>
        <a:defPPr>
          <a:defRPr b="1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6524</TotalTime>
  <Words>1730</Words>
  <Application>Microsoft Office PowerPoint</Application>
  <PresentationFormat>Affichage à l'écran (4:3)</PresentationFormat>
  <Paragraphs>284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16</vt:i4>
      </vt:variant>
    </vt:vector>
  </HeadingPairs>
  <TitlesOfParts>
    <vt:vector size="27" baseType="lpstr">
      <vt:lpstr>Arial</vt:lpstr>
      <vt:lpstr>Arial Narrow</vt:lpstr>
      <vt:lpstr>Bell MT</vt:lpstr>
      <vt:lpstr>Calibri</vt:lpstr>
      <vt:lpstr>Courier New</vt:lpstr>
      <vt:lpstr>Trebuchet MS</vt:lpstr>
      <vt:lpstr>Verdana</vt:lpstr>
      <vt:lpstr>Wingdings</vt:lpstr>
      <vt:lpstr>modele khp 2</vt:lpstr>
      <vt:lpstr>Thème Office</vt:lpstr>
      <vt:lpstr>Office-thema</vt:lpstr>
      <vt:lpstr>INTERCONNEXIONS  ET CONTRATS COMMERCIAUX ENTRE LA COTE D’IVOIRE ET LA SOUS- REGION   --------------------------    Assemblée Générale  RegulaE.Fr</vt:lpstr>
      <vt:lpstr>Sommaire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DEFIS ET ENJEUX DE LA DE REGULATION  DU SECTEUR DE L’ENERGIE EN CÔTE D’IVOIRE    --------------------------    Union Européenne, Abidjan</dc:title>
  <dc:creator>Achou Arnaud SOMBO</dc:creator>
  <cp:lastModifiedBy>Teani Anne-Lise</cp:lastModifiedBy>
  <cp:revision>104</cp:revision>
  <dcterms:created xsi:type="dcterms:W3CDTF">2018-07-15T13:02:00Z</dcterms:created>
  <dcterms:modified xsi:type="dcterms:W3CDTF">2023-11-16T09:30:27Z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E7E92D93B5B74FAE930FDE1367B7269B</vt:lpwstr>
  </property>
  <property fmtid="{D5CDD505-2E9C-101B-9397-08002B2CF9AE}" pid="3" name="KSOProductBuildVer">
    <vt:lpwstr>1033-11.2.0.11440</vt:lpwstr>
  </property>
</Properties>
</file>