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324" r:id="rId4"/>
    <p:sldId id="325" r:id="rId5"/>
    <p:sldId id="326" r:id="rId6"/>
    <p:sldId id="328" r:id="rId7"/>
    <p:sldId id="329" r:id="rId8"/>
    <p:sldId id="330" r:id="rId9"/>
    <p:sldId id="331" r:id="rId10"/>
    <p:sldId id="332" r:id="rId11"/>
    <p:sldId id="333" r:id="rId12"/>
    <p:sldId id="335" r:id="rId13"/>
    <p:sldId id="334" r:id="rId14"/>
    <p:sldId id="29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444C77"/>
    <a:srgbClr val="1E1E1E"/>
    <a:srgbClr val="B7A08E"/>
    <a:srgbClr val="85909A"/>
    <a:srgbClr val="E51E3A"/>
    <a:srgbClr val="F9B233"/>
    <a:srgbClr val="66B32E"/>
    <a:srgbClr val="878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93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282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27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9" name="Sous-titre 2"/>
          <p:cNvSpPr txBox="1">
            <a:spLocks/>
          </p:cNvSpPr>
          <p:nvPr userDrawn="1"/>
        </p:nvSpPr>
        <p:spPr>
          <a:xfrm>
            <a:off x="6444208" y="6421221"/>
            <a:ext cx="2244643" cy="300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fr-FR" sz="1100" b="1" dirty="0">
              <a:solidFill>
                <a:srgbClr val="B7A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97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21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18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40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37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535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67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9EECF-3BC8-443A-A55C-D2BC9B4700CD}" type="datetimeFigureOut">
              <a:rPr lang="fr-FR" smtClean="0"/>
              <a:t>20/11/2023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E99B6-EFBE-4E9E-AD59-53DE994FF6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87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e.gouv.cd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57C9E5A-1439-FCCF-76A2-CBDAB41BE5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2"/>
          <a:stretch/>
        </p:blipFill>
        <p:spPr>
          <a:xfrm>
            <a:off x="-1" y="0"/>
            <a:ext cx="9144002" cy="685799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0B03B74-416B-3A50-2E29-EB284DCD95EC}"/>
              </a:ext>
            </a:extLst>
          </p:cNvPr>
          <p:cNvSpPr/>
          <p:nvPr/>
        </p:nvSpPr>
        <p:spPr>
          <a:xfrm>
            <a:off x="-1" y="0"/>
            <a:ext cx="9144001" cy="6858000"/>
          </a:xfrm>
          <a:prstGeom prst="rect">
            <a:avLst/>
          </a:prstGeom>
          <a:solidFill>
            <a:schemeClr val="tx1">
              <a:alpha val="4992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69" y="476672"/>
            <a:ext cx="7272808" cy="432048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i="0" u="none" strike="noStrike" kern="1200" cap="none" spc="0" normalizeH="0" baseline="0" dirty="0">
                <a:ln>
                  <a:noFill/>
                </a:ln>
                <a:solidFill>
                  <a:srgbClr val="33CC33"/>
                </a:solidFill>
                <a:effectLst/>
                <a:uLnTx/>
                <a:uFillTx/>
                <a:latin typeface="Lato" panose="020F0502020204030204" pitchFamily="34" charset="0"/>
                <a:ea typeface="+mn-ea"/>
                <a:cs typeface="+mn-cs"/>
              </a:rPr>
              <a:t>Atelier de RegulaE.Fr • 21 au 24 novembre 2023 • Rabat, Maroc</a:t>
            </a:r>
            <a:endParaRPr kumimoji="0" lang="fr-FR" sz="1200" i="0" u="none" strike="noStrike" kern="1200" cap="none" spc="0" normalizeH="0" baseline="0" dirty="0">
              <a:ln>
                <a:noFill/>
              </a:ln>
              <a:solidFill>
                <a:srgbClr val="33CC33"/>
              </a:solidFill>
              <a:effectLst/>
              <a:uLnTx/>
              <a:uFillTx/>
              <a:latin typeface="Proxima Nova"/>
              <a:ea typeface="+mn-ea"/>
              <a:cs typeface="+mn-c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67568" y="4466926"/>
            <a:ext cx="8184657" cy="878440"/>
          </a:xfrm>
        </p:spPr>
        <p:txBody>
          <a:bodyPr>
            <a:noAutofit/>
          </a:bodyPr>
          <a:lstStyle/>
          <a:p>
            <a:pPr algn="l"/>
            <a:r>
              <a:rPr lang="fr-FR" sz="1800" b="1" dirty="0">
                <a:solidFill>
                  <a:schemeClr val="bg1"/>
                </a:solidFill>
              </a:rPr>
              <a:t>SYLVIE OLELA ODIMBA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oxima Nova"/>
                <a:ea typeface="+mn-ea"/>
                <a:cs typeface="+mn-cs"/>
              </a:rPr>
              <a:t>Présidente du Conseil d’Administration et</a:t>
            </a:r>
            <a:endParaRPr lang="fr-FR" sz="1400" dirty="0">
              <a:solidFill>
                <a:prstClr val="white"/>
              </a:solidFill>
              <a:latin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Proxima Nova"/>
              </a:rPr>
              <a:t>V</a:t>
            </a:r>
            <a:r>
              <a:rPr kumimoji="0" lang="fr-FR" sz="140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oxima Nova"/>
                <a:ea typeface="+mn-ea"/>
                <a:cs typeface="+mn-cs"/>
              </a:rPr>
              <a:t>ice-présidente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oxima Nova"/>
                <a:ea typeface="+mn-ea"/>
                <a:cs typeface="+mn-cs"/>
              </a:rPr>
              <a:t> de l’Assemblée Générale de l’Energy </a:t>
            </a:r>
            <a:r>
              <a:rPr kumimoji="0" lang="fr-FR" sz="140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oxima Nova"/>
                <a:ea typeface="+mn-ea"/>
                <a:cs typeface="+mn-cs"/>
              </a:rPr>
              <a:t>Regulators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Proxima Nova"/>
                <a:ea typeface="+mn-ea"/>
                <a:cs typeface="+mn-cs"/>
              </a:rPr>
              <a:t> Association of East Africa (EREA)</a:t>
            </a: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6042189" y="6095260"/>
            <a:ext cx="2610036" cy="286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2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are.gouv.cd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D2929293-4C90-8564-1E1A-E5A6634025E8}"/>
              </a:ext>
            </a:extLst>
          </p:cNvPr>
          <p:cNvSpPr txBox="1">
            <a:spLocks/>
          </p:cNvSpPr>
          <p:nvPr/>
        </p:nvSpPr>
        <p:spPr>
          <a:xfrm>
            <a:off x="467569" y="1412776"/>
            <a:ext cx="7272808" cy="16654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Session 3 :</a:t>
            </a:r>
          </a:p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 périmètre d’intervention</a:t>
            </a:r>
          </a:p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des régulateurs</a:t>
            </a:r>
            <a:endParaRPr lang="fr-FR" sz="2400" dirty="0">
              <a:solidFill>
                <a:schemeClr val="bg1"/>
              </a:solidFill>
              <a:latin typeface="Proxima Nova"/>
              <a:ea typeface="+mn-ea"/>
              <a:cs typeface="+mn-cs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10FCC86-5D46-9AD7-4D52-7C3BF52E84E8}"/>
              </a:ext>
            </a:extLst>
          </p:cNvPr>
          <p:cNvSpPr txBox="1">
            <a:spLocks/>
          </p:cNvSpPr>
          <p:nvPr/>
        </p:nvSpPr>
        <p:spPr>
          <a:xfrm>
            <a:off x="467569" y="3140968"/>
            <a:ext cx="72728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rôle de l’Autorité de Régulation du secteur de l’Electricité dans l’encadrement des interconnexions en RDC</a:t>
            </a:r>
          </a:p>
        </p:txBody>
      </p:sp>
      <p:pic>
        <p:nvPicPr>
          <p:cNvPr id="13" name="Image 7">
            <a:extLst>
              <a:ext uri="{FF2B5EF4-FFF2-40B4-BE49-F238E27FC236}">
                <a16:creationId xmlns:a16="http://schemas.microsoft.com/office/drawing/2014/main" id="{9C088E81-0D5A-F4C9-3D4F-36C445E61F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82323"/>
            <a:ext cx="1440160" cy="79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80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graphicFrame>
        <p:nvGraphicFramePr>
          <p:cNvPr id="73" name="Tabelle 207">
            <a:extLst>
              <a:ext uri="{FF2B5EF4-FFF2-40B4-BE49-F238E27FC236}">
                <a16:creationId xmlns:a16="http://schemas.microsoft.com/office/drawing/2014/main" id="{28D3951C-8941-7490-C622-CB1443C5C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63383"/>
              </p:ext>
            </p:extLst>
          </p:nvPr>
        </p:nvGraphicFramePr>
        <p:xfrm>
          <a:off x="195712" y="5517232"/>
          <a:ext cx="2792112" cy="1444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2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3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8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8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4909"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533 kVDC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275 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909"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400 </a:t>
                      </a:r>
                      <a:r>
                        <a:rPr lang="de-DE" sz="1200" kern="1200" dirty="0" err="1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220 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909">
                <a:tc>
                  <a:txBody>
                    <a:bodyPr/>
                    <a:lstStyle/>
                    <a:p>
                      <a:endParaRPr lang="de-DE" sz="110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330 </a:t>
                      </a:r>
                      <a:r>
                        <a:rPr lang="de-DE" sz="1200" kern="1200" dirty="0" err="1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132 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909"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110 kV</a:t>
                      </a:r>
                      <a:endParaRPr lang="de-DE" sz="1200" kern="1200" dirty="0">
                        <a:solidFill>
                          <a:schemeClr val="bg1"/>
                        </a:solidFill>
                        <a:latin typeface="Century Gothic"/>
                        <a:ea typeface="+mn-ea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90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entury Gothic"/>
                        <a:cs typeface="Century Gothic"/>
                      </a:endParaRPr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Line 15">
            <a:extLst>
              <a:ext uri="{FF2B5EF4-FFF2-40B4-BE49-F238E27FC236}">
                <a16:creationId xmlns:a16="http://schemas.microsoft.com/office/drawing/2014/main" id="{FC96CFA9-9FA1-3825-5416-70C1DCCAD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7852792" y="3185268"/>
            <a:ext cx="0" cy="1828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cxnSp>
        <p:nvCxnSpPr>
          <p:cNvPr id="3" name="Form 121">
            <a:extLst>
              <a:ext uri="{FF2B5EF4-FFF2-40B4-BE49-F238E27FC236}">
                <a16:creationId xmlns:a16="http://schemas.microsoft.com/office/drawing/2014/main" id="{A48A1377-5C32-AC99-C6B4-8F5822F3C3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184205" y="3725018"/>
            <a:ext cx="2087562" cy="1008062"/>
          </a:xfrm>
          <a:prstGeom prst="bentConnector2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Form 122">
            <a:extLst>
              <a:ext uri="{FF2B5EF4-FFF2-40B4-BE49-F238E27FC236}">
                <a16:creationId xmlns:a16="http://schemas.microsoft.com/office/drawing/2014/main" id="{81148E91-7CA5-8329-AE87-5CD98B0695D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346924" y="3814712"/>
            <a:ext cx="2051050" cy="1008063"/>
          </a:xfrm>
          <a:prstGeom prst="bentConnector2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Line 45">
            <a:extLst>
              <a:ext uri="{FF2B5EF4-FFF2-40B4-BE49-F238E27FC236}">
                <a16:creationId xmlns:a16="http://schemas.microsoft.com/office/drawing/2014/main" id="{AB68F84B-BE53-0871-3D9A-DB685B91302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4954" y="3228814"/>
            <a:ext cx="0" cy="6858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12" name="Line 5">
            <a:extLst>
              <a:ext uri="{FF2B5EF4-FFF2-40B4-BE49-F238E27FC236}">
                <a16:creationId xmlns:a16="http://schemas.microsoft.com/office/drawing/2014/main" id="{9E8B71F2-73A4-461A-E6DB-4BF05B633AC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04817" y="4255243"/>
            <a:ext cx="0" cy="5715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88601E-238E-6430-0EB6-A6A9769DB3BC}"/>
              </a:ext>
            </a:extLst>
          </p:cNvPr>
          <p:cNvGrpSpPr/>
          <p:nvPr/>
        </p:nvGrpSpPr>
        <p:grpSpPr>
          <a:xfrm>
            <a:off x="4384738" y="4183805"/>
            <a:ext cx="230188" cy="571500"/>
            <a:chOff x="4054475" y="4365625"/>
            <a:chExt cx="230188" cy="5715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" name="Line 6">
              <a:extLst>
                <a:ext uri="{FF2B5EF4-FFF2-40B4-BE49-F238E27FC236}">
                  <a16:creationId xmlns:a16="http://schemas.microsoft.com/office/drawing/2014/main" id="{76A96CB5-3A2E-4EA7-AB0A-16C00ABBE2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4663" y="4365625"/>
              <a:ext cx="0" cy="571500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4A96E4F8-B32F-2BF4-430C-955D64685D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54475" y="4365625"/>
              <a:ext cx="0" cy="571500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6" name="Line 32">
              <a:extLst>
                <a:ext uri="{FF2B5EF4-FFF2-40B4-BE49-F238E27FC236}">
                  <a16:creationId xmlns:a16="http://schemas.microsoft.com/office/drawing/2014/main" id="{23DCF7AD-DC59-8F9D-6C8F-E9BAA227F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8775" y="4365625"/>
              <a:ext cx="0" cy="571500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DC067A0-98CE-CAC8-A212-3398E5FB6C51}"/>
              </a:ext>
            </a:extLst>
          </p:cNvPr>
          <p:cNvGrpSpPr/>
          <p:nvPr/>
        </p:nvGrpSpPr>
        <p:grpSpPr>
          <a:xfrm>
            <a:off x="4427602" y="2094655"/>
            <a:ext cx="144463" cy="685800"/>
            <a:chOff x="4067175" y="2276475"/>
            <a:chExt cx="144463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Line 29">
              <a:extLst>
                <a:ext uri="{FF2B5EF4-FFF2-40B4-BE49-F238E27FC236}">
                  <a16:creationId xmlns:a16="http://schemas.microsoft.com/office/drawing/2014/main" id="{94D999CF-E643-5629-D7D0-7D21479847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1638" y="2276475"/>
              <a:ext cx="0" cy="685800"/>
            </a:xfrm>
            <a:prstGeom prst="line">
              <a:avLst/>
            </a:prstGeom>
            <a:noFill/>
            <a:ln w="31750">
              <a:solidFill>
                <a:srgbClr val="FF33CC"/>
              </a:solidFill>
              <a:round/>
              <a:headEnd/>
              <a:tailEnd/>
            </a:ln>
            <a:effectLst>
              <a:outerShdw blurRad="50800" dist="38100" dir="8100000" algn="tr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9" name="Line 30">
              <a:extLst>
                <a:ext uri="{FF2B5EF4-FFF2-40B4-BE49-F238E27FC236}">
                  <a16:creationId xmlns:a16="http://schemas.microsoft.com/office/drawing/2014/main" id="{F3CCDD76-D0ED-7683-CA9E-3B022B5D82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5" y="2276475"/>
              <a:ext cx="0" cy="685800"/>
            </a:xfrm>
            <a:prstGeom prst="line">
              <a:avLst/>
            </a:prstGeom>
            <a:noFill/>
            <a:ln w="31750">
              <a:solidFill>
                <a:srgbClr val="FF33CC"/>
              </a:solidFill>
              <a:round/>
              <a:headEnd/>
              <a:tailEnd/>
            </a:ln>
            <a:effectLst>
              <a:outerShdw blurRad="50800" dist="38100" dir="8100000" algn="tr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1489B7A-4D25-C21C-C67E-87C6705841BF}"/>
              </a:ext>
            </a:extLst>
          </p:cNvPr>
          <p:cNvGrpSpPr/>
          <p:nvPr/>
        </p:nvGrpSpPr>
        <p:grpSpPr>
          <a:xfrm>
            <a:off x="4355371" y="942131"/>
            <a:ext cx="288925" cy="803275"/>
            <a:chOff x="3995738" y="1123950"/>
            <a:chExt cx="288925" cy="8032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Line 31">
              <a:extLst>
                <a:ext uri="{FF2B5EF4-FFF2-40B4-BE49-F238E27FC236}">
                  <a16:creationId xmlns:a16="http://schemas.microsoft.com/office/drawing/2014/main" id="{72011E05-9078-44C2-E2FC-6B6E7E47F8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5738" y="1127125"/>
              <a:ext cx="0" cy="80010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2" name="Line 49">
              <a:extLst>
                <a:ext uri="{FF2B5EF4-FFF2-40B4-BE49-F238E27FC236}">
                  <a16:creationId xmlns:a16="http://schemas.microsoft.com/office/drawing/2014/main" id="{87615370-8962-B751-C694-88904C7B1B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40201" y="1123950"/>
              <a:ext cx="0" cy="80010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3" name="Line 53">
              <a:extLst>
                <a:ext uri="{FF2B5EF4-FFF2-40B4-BE49-F238E27FC236}">
                  <a16:creationId xmlns:a16="http://schemas.microsoft.com/office/drawing/2014/main" id="{EB43AF15-2BBB-78FA-4239-3E00314345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4663" y="1127125"/>
              <a:ext cx="0" cy="800100"/>
            </a:xfrm>
            <a:prstGeom prst="line">
              <a:avLst/>
            </a:prstGeom>
            <a:noFill/>
            <a:ln w="317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24" name="Text Box 41">
            <a:extLst>
              <a:ext uri="{FF2B5EF4-FFF2-40B4-BE49-F238E27FC236}">
                <a16:creationId xmlns:a16="http://schemas.microsoft.com/office/drawing/2014/main" id="{847C4890-EAA7-5336-173F-A734BFAB3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1612" y="1705012"/>
            <a:ext cx="1440000" cy="720000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MALAWI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(ESCOM)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5" name="Text Box 25">
            <a:extLst>
              <a:ext uri="{FF2B5EF4-FFF2-40B4-BE49-F238E27FC236}">
                <a16:creationId xmlns:a16="http://schemas.microsoft.com/office/drawing/2014/main" id="{17B76541-3F4C-DAEF-6AB5-18C593BF2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054" y="1484784"/>
            <a:ext cx="3111778" cy="9402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ZAMBIA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(ZESCO/CEC/NECL/LHPC/GPSL)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6" name="Text Box 26">
            <a:extLst>
              <a:ext uri="{FF2B5EF4-FFF2-40B4-BE49-F238E27FC236}">
                <a16:creationId xmlns:a16="http://schemas.microsoft.com/office/drawing/2014/main" id="{2F656067-A9AF-02C4-EFD1-E27375012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2" y="2711644"/>
            <a:ext cx="1440000" cy="756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ZIMBABWE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(ZESA)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id="{072BD01C-BD2E-095D-55D3-7FC26A80C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2" y="3754276"/>
            <a:ext cx="144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BOTSWANA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(BPC)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8" name="Text Box 48">
            <a:extLst>
              <a:ext uri="{FF2B5EF4-FFF2-40B4-BE49-F238E27FC236}">
                <a16:creationId xmlns:a16="http://schemas.microsoft.com/office/drawing/2014/main" id="{8D0D1ABD-01C0-DAFA-DF0F-95A15032A1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18" y="698380"/>
            <a:ext cx="1440000" cy="720000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ANGOLA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(RNT)</a:t>
            </a:r>
            <a:endParaRPr lang="en-US" b="1" dirty="0">
              <a:solidFill>
                <a:prstClr val="white"/>
              </a:solidFill>
              <a:latin typeface="Century Gothic"/>
              <a:ea typeface="Times New Roman" pitchFamily="18" charset="0"/>
              <a:cs typeface="Century Gothic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29" name="Line 16">
            <a:extLst>
              <a:ext uri="{FF2B5EF4-FFF2-40B4-BE49-F238E27FC236}">
                <a16:creationId xmlns:a16="http://schemas.microsoft.com/office/drawing/2014/main" id="{D6CFE147-6614-F890-EB1C-374175BF3D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39856" y="5263305"/>
            <a:ext cx="1728787" cy="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30" name="Line 17">
            <a:extLst>
              <a:ext uri="{FF2B5EF4-FFF2-40B4-BE49-F238E27FC236}">
                <a16:creationId xmlns:a16="http://schemas.microsoft.com/office/drawing/2014/main" id="{2972B23E-8F5A-0544-AE3C-6867DFE93E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68642" y="4923580"/>
            <a:ext cx="0" cy="339725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31" name="Line 27">
            <a:extLst>
              <a:ext uri="{FF2B5EF4-FFF2-40B4-BE49-F238E27FC236}">
                <a16:creationId xmlns:a16="http://schemas.microsoft.com/office/drawing/2014/main" id="{1A12CE5C-D1EF-C7A0-D194-023CF088EF9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20717" y="2942380"/>
            <a:ext cx="1511300" cy="0"/>
          </a:xfrm>
          <a:prstGeom prst="line">
            <a:avLst/>
          </a:prstGeom>
          <a:noFill/>
          <a:ln w="31750">
            <a:solidFill>
              <a:srgbClr val="FF33CC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cxnSp>
        <p:nvCxnSpPr>
          <p:cNvPr id="32" name="Gewinkelte Verbindung 125">
            <a:extLst>
              <a:ext uri="{FF2B5EF4-FFF2-40B4-BE49-F238E27FC236}">
                <a16:creationId xmlns:a16="http://schemas.microsoft.com/office/drawing/2014/main" id="{1A5AB6E6-A0BE-6939-31D9-364E9737AC1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471543" y="3428156"/>
            <a:ext cx="1800225" cy="863600"/>
          </a:xfrm>
          <a:prstGeom prst="bentConnector3">
            <a:avLst>
              <a:gd name="adj1" fmla="val 88"/>
            </a:avLst>
          </a:prstGeom>
          <a:noFill/>
          <a:ln w="25400">
            <a:solidFill>
              <a:srgbClr val="FFC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Gewinkelte Verbindung 127">
            <a:extLst>
              <a:ext uri="{FF2B5EF4-FFF2-40B4-BE49-F238E27FC236}">
                <a16:creationId xmlns:a16="http://schemas.microsoft.com/office/drawing/2014/main" id="{E1CD32AF-0E05-CB1C-673B-F21DCE68866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443761" y="3390849"/>
            <a:ext cx="2008188" cy="1016000"/>
          </a:xfrm>
          <a:prstGeom prst="bentConnector3">
            <a:avLst>
              <a:gd name="adj1" fmla="val 500"/>
            </a:avLst>
          </a:prstGeom>
          <a:noFill/>
          <a:ln w="25400">
            <a:solidFill>
              <a:schemeClr val="accent3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Gewinkelte Verbindung 130">
            <a:extLst>
              <a:ext uri="{FF2B5EF4-FFF2-40B4-BE49-F238E27FC236}">
                <a16:creationId xmlns:a16="http://schemas.microsoft.com/office/drawing/2014/main" id="{2E820AFD-6DB0-AFBA-126C-D4A4BCF33B3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5434237" y="3373387"/>
            <a:ext cx="2160587" cy="1187450"/>
          </a:xfrm>
          <a:prstGeom prst="bentConnector3">
            <a:avLst>
              <a:gd name="adj1" fmla="val 500"/>
            </a:avLst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Line 13">
            <a:extLst>
              <a:ext uri="{FF2B5EF4-FFF2-40B4-BE49-F238E27FC236}">
                <a16:creationId xmlns:a16="http://schemas.microsoft.com/office/drawing/2014/main" id="{21632711-B7AF-2EEB-7DD7-2F44A2ECB5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3592" y="5237905"/>
            <a:ext cx="0" cy="457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36" name="Line 16">
            <a:extLst>
              <a:ext uri="{FF2B5EF4-FFF2-40B4-BE49-F238E27FC236}">
                <a16:creationId xmlns:a16="http://schemas.microsoft.com/office/drawing/2014/main" id="{9F704043-23E3-E772-43BC-1842187B3C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63592" y="5685581"/>
            <a:ext cx="2489200" cy="95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37" name="Line 13">
            <a:extLst>
              <a:ext uri="{FF2B5EF4-FFF2-40B4-BE49-F238E27FC236}">
                <a16:creationId xmlns:a16="http://schemas.microsoft.com/office/drawing/2014/main" id="{85A999D2-2970-383F-D69D-F4754DBF25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52792" y="4687043"/>
            <a:ext cx="0" cy="10080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200" b="1">
              <a:solidFill>
                <a:srgbClr val="990099"/>
              </a:solidFill>
              <a:latin typeface="Arial Narrow" charset="0"/>
              <a:ea typeface="ＭＳ Ｐゴシック" charset="0"/>
              <a:cs typeface="Arial" charset="0"/>
            </a:endParaRPr>
          </a:p>
        </p:txBody>
      </p:sp>
      <p:sp>
        <p:nvSpPr>
          <p:cNvPr id="38" name="Text Box 4">
            <a:extLst>
              <a:ext uri="{FF2B5EF4-FFF2-40B4-BE49-F238E27FC236}">
                <a16:creationId xmlns:a16="http://schemas.microsoft.com/office/drawing/2014/main" id="{16F46DF5-B285-7A93-27D6-060E12D2C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2747644"/>
            <a:ext cx="216024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MOZAMBIQUE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(EDM/HCB/MOTRACO)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 </a:t>
            </a: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cxnSp>
        <p:nvCxnSpPr>
          <p:cNvPr id="39" name="Gewinkelte Verbindung 160">
            <a:extLst>
              <a:ext uri="{FF2B5EF4-FFF2-40B4-BE49-F238E27FC236}">
                <a16:creationId xmlns:a16="http://schemas.microsoft.com/office/drawing/2014/main" id="{30AF1814-FF7F-CB7C-0D9B-AE322FD51578}"/>
              </a:ext>
            </a:extLst>
          </p:cNvPr>
          <p:cNvCxnSpPr>
            <a:cxnSpLocks noChangeShapeType="1"/>
            <a:endCxn id="25" idx="1"/>
          </p:cNvCxnSpPr>
          <p:nvPr/>
        </p:nvCxnSpPr>
        <p:spPr bwMode="auto">
          <a:xfrm flipV="1">
            <a:off x="899542" y="1954898"/>
            <a:ext cx="1928512" cy="835084"/>
          </a:xfrm>
          <a:prstGeom prst="bentConnector3">
            <a:avLst>
              <a:gd name="adj1" fmla="val -204"/>
            </a:avLst>
          </a:prstGeom>
          <a:ln w="38100">
            <a:solidFill>
              <a:srgbClr val="FFFF00"/>
            </a:solidFill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862473B-3D2B-8D5B-5467-C978FDD13756}"/>
              </a:ext>
            </a:extLst>
          </p:cNvPr>
          <p:cNvGrpSpPr/>
          <p:nvPr/>
        </p:nvGrpSpPr>
        <p:grpSpPr>
          <a:xfrm>
            <a:off x="4427602" y="5191868"/>
            <a:ext cx="144463" cy="685800"/>
            <a:chOff x="4067175" y="5373688"/>
            <a:chExt cx="144463" cy="685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Line 29">
              <a:extLst>
                <a:ext uri="{FF2B5EF4-FFF2-40B4-BE49-F238E27FC236}">
                  <a16:creationId xmlns:a16="http://schemas.microsoft.com/office/drawing/2014/main" id="{40C02F96-501A-1E2C-68C6-B86C110098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1638" y="5373688"/>
              <a:ext cx="0" cy="685800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43" name="Line 30">
              <a:extLst>
                <a:ext uri="{FF2B5EF4-FFF2-40B4-BE49-F238E27FC236}">
                  <a16:creationId xmlns:a16="http://schemas.microsoft.com/office/drawing/2014/main" id="{BBD503B8-DCF1-DB06-6CBB-7EC9DA92FA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7175" y="5373688"/>
              <a:ext cx="0" cy="685800"/>
            </a:xfrm>
            <a:prstGeom prst="line">
              <a:avLst/>
            </a:prstGeom>
            <a:noFill/>
            <a:ln w="254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b="1">
                <a:solidFill>
                  <a:srgbClr val="990099"/>
                </a:solidFill>
                <a:latin typeface="Arial Narrow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44" name="Text Box 64">
            <a:extLst>
              <a:ext uri="{FF2B5EF4-FFF2-40B4-BE49-F238E27FC236}">
                <a16:creationId xmlns:a16="http://schemas.microsoft.com/office/drawing/2014/main" id="{D01C89D0-5573-DE4F-777C-48D3829B1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472" y="4257592"/>
            <a:ext cx="144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ESWATINI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(EEC)</a:t>
            </a:r>
            <a:endParaRPr lang="en-US" sz="1050" b="1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cxnSp>
        <p:nvCxnSpPr>
          <p:cNvPr id="45" name="Gewinkelte Verbindung 183">
            <a:extLst>
              <a:ext uri="{FF2B5EF4-FFF2-40B4-BE49-F238E27FC236}">
                <a16:creationId xmlns:a16="http://schemas.microsoft.com/office/drawing/2014/main" id="{1C24AC08-042E-7496-0D37-1FE04E692CD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548037" y="2867533"/>
            <a:ext cx="2016125" cy="1871663"/>
          </a:xfrm>
          <a:prstGeom prst="bentConnector3">
            <a:avLst>
              <a:gd name="adj1" fmla="val 870"/>
            </a:avLst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Gewinkelte Verbindung 185">
            <a:extLst>
              <a:ext uri="{FF2B5EF4-FFF2-40B4-BE49-F238E27FC236}">
                <a16:creationId xmlns:a16="http://schemas.microsoft.com/office/drawing/2014/main" id="{DE88B0BB-C58D-879D-37D7-77C2EE5B2B6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475805" y="2947701"/>
            <a:ext cx="1871662" cy="1871662"/>
          </a:xfrm>
          <a:prstGeom prst="bentConnector3">
            <a:avLst>
              <a:gd name="adj1" fmla="val 144"/>
            </a:avLst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ext Box 2">
            <a:extLst>
              <a:ext uri="{FF2B5EF4-FFF2-40B4-BE49-F238E27FC236}">
                <a16:creationId xmlns:a16="http://schemas.microsoft.com/office/drawing/2014/main" id="{B7B6ECE0-EEB2-9114-A114-8071C800B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2747644"/>
            <a:ext cx="144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NAMIBIA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(NAMPOWER)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48" name="Text Box 8">
            <a:extLst>
              <a:ext uri="{FF2B5EF4-FFF2-40B4-BE49-F238E27FC236}">
                <a16:creationId xmlns:a16="http://schemas.microsoft.com/office/drawing/2014/main" id="{0BF06507-14E8-E969-B151-476B2DFBEE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832" y="4760908"/>
            <a:ext cx="288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SOUTH AFRICA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(ESKOM)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cxnSp>
        <p:nvCxnSpPr>
          <p:cNvPr id="49" name="Gerade Verbindung 193">
            <a:extLst>
              <a:ext uri="{FF2B5EF4-FFF2-40B4-BE49-F238E27FC236}">
                <a16:creationId xmlns:a16="http://schemas.microsoft.com/office/drawing/2014/main" id="{B5BF097B-2C40-8BC8-399A-19EFA48D5BC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20267" y="3102718"/>
            <a:ext cx="71913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Gerade Verbindung 196">
            <a:extLst>
              <a:ext uri="{FF2B5EF4-FFF2-40B4-BE49-F238E27FC236}">
                <a16:creationId xmlns:a16="http://schemas.microsoft.com/office/drawing/2014/main" id="{5327BA0D-86D6-477E-5138-D378BB123B8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39405" y="3102719"/>
            <a:ext cx="0" cy="17240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Gerade Verbindung 198">
            <a:extLst>
              <a:ext uri="{FF2B5EF4-FFF2-40B4-BE49-F238E27FC236}">
                <a16:creationId xmlns:a16="http://schemas.microsoft.com/office/drawing/2014/main" id="{55FB8F66-5EFC-C0FA-5B6A-C183C7CC8EC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339406" y="4831356"/>
            <a:ext cx="720725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Connector 139">
            <a:extLst>
              <a:ext uri="{FF2B5EF4-FFF2-40B4-BE49-F238E27FC236}">
                <a16:creationId xmlns:a16="http://schemas.microsoft.com/office/drawing/2014/main" id="{B96FC30D-DAAC-D931-5286-9D78EBBB82A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0949" y="5948486"/>
            <a:ext cx="38100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Connector 140">
            <a:extLst>
              <a:ext uri="{FF2B5EF4-FFF2-40B4-BE49-F238E27FC236}">
                <a16:creationId xmlns:a16="http://schemas.microsoft.com/office/drawing/2014/main" id="{B74B8174-1454-C83A-BED5-B6CB368E827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98562" y="5666364"/>
            <a:ext cx="381000" cy="1588"/>
          </a:xfrm>
          <a:prstGeom prst="lin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Connector 141">
            <a:extLst>
              <a:ext uri="{FF2B5EF4-FFF2-40B4-BE49-F238E27FC236}">
                <a16:creationId xmlns:a16="http://schemas.microsoft.com/office/drawing/2014/main" id="{2FA80F12-FBE9-1AB4-7446-920DBBB230D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0949" y="6248094"/>
            <a:ext cx="381000" cy="1588"/>
          </a:xfrm>
          <a:prstGeom prst="line">
            <a:avLst/>
          </a:prstGeom>
          <a:noFill/>
          <a:ln w="31750">
            <a:solidFill>
              <a:srgbClr val="FF33CC"/>
            </a:solidFill>
            <a:round/>
            <a:headEnd/>
            <a:tailEnd/>
          </a:ln>
          <a:effectLst>
            <a:outerShdw blurRad="50800" dist="38100" dir="8100000" algn="tr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Straight Connector 142">
            <a:extLst>
              <a:ext uri="{FF2B5EF4-FFF2-40B4-BE49-F238E27FC236}">
                <a16:creationId xmlns:a16="http://schemas.microsoft.com/office/drawing/2014/main" id="{FCDA00B1-556D-DA6F-4C7B-67E20E51815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98562" y="5948486"/>
            <a:ext cx="38100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Connector 144">
            <a:extLst>
              <a:ext uri="{FF2B5EF4-FFF2-40B4-BE49-F238E27FC236}">
                <a16:creationId xmlns:a16="http://schemas.microsoft.com/office/drawing/2014/main" id="{35043BAC-3BE3-12C0-73CE-574FE344C0F5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1798561" y="6249682"/>
            <a:ext cx="381000" cy="0"/>
          </a:xfrm>
          <a:prstGeom prst="line">
            <a:avLst/>
          </a:prstGeom>
          <a:noFill/>
          <a:ln w="25400">
            <a:solidFill>
              <a:srgbClr val="0070C0"/>
            </a:solidFill>
            <a:round/>
            <a:headEnd/>
            <a:tailEnd/>
          </a:ln>
          <a:effectLst>
            <a:outerShdw blurRad="50800" dist="38100" dir="8100000" algn="tr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Straight Connector 138">
            <a:extLst>
              <a:ext uri="{FF2B5EF4-FFF2-40B4-BE49-F238E27FC236}">
                <a16:creationId xmlns:a16="http://schemas.microsoft.com/office/drawing/2014/main" id="{95E0AFB8-6E18-29B3-6413-3561ED940F6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10949" y="5666364"/>
            <a:ext cx="381000" cy="1588"/>
          </a:xfrm>
          <a:prstGeom prst="line">
            <a:avLst/>
          </a:prstGeom>
          <a:noFill/>
          <a:ln w="31750">
            <a:solidFill>
              <a:schemeClr val="bg1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Straight Connector 144">
            <a:extLst>
              <a:ext uri="{FF2B5EF4-FFF2-40B4-BE49-F238E27FC236}">
                <a16:creationId xmlns:a16="http://schemas.microsoft.com/office/drawing/2014/main" id="{56F2F9E0-1BA3-58E4-AD2C-3388B545AABA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1802156" y="6524550"/>
            <a:ext cx="38100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ffectLst>
            <a:outerShdw blurRad="50800" dist="38100" dir="8100000" algn="tr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" name="Straight Connector 142">
            <a:extLst>
              <a:ext uri="{FF2B5EF4-FFF2-40B4-BE49-F238E27FC236}">
                <a16:creationId xmlns:a16="http://schemas.microsoft.com/office/drawing/2014/main" id="{716BC6B9-A901-04D9-392E-6F4B93A5EC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53181" y="3467644"/>
            <a:ext cx="2191" cy="286632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3BDC1B9-7A76-9538-789E-633510A5C403}"/>
              </a:ext>
            </a:extLst>
          </p:cNvPr>
          <p:cNvCxnSpPr>
            <a:cxnSpLocks/>
          </p:cNvCxnSpPr>
          <p:nvPr/>
        </p:nvCxnSpPr>
        <p:spPr bwMode="auto">
          <a:xfrm flipV="1">
            <a:off x="1562019" y="1137891"/>
            <a:ext cx="2143833" cy="40344"/>
          </a:xfrm>
          <a:prstGeom prst="line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C57F8A8-0E68-31D4-3C6C-4841D6B1AECE}"/>
              </a:ext>
            </a:extLst>
          </p:cNvPr>
          <p:cNvCxnSpPr/>
          <p:nvPr/>
        </p:nvCxnSpPr>
        <p:spPr bwMode="auto">
          <a:xfrm>
            <a:off x="473118" y="1455716"/>
            <a:ext cx="0" cy="1255928"/>
          </a:xfrm>
          <a:prstGeom prst="line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Connector: Elbow 60">
            <a:extLst>
              <a:ext uri="{FF2B5EF4-FFF2-40B4-BE49-F238E27FC236}">
                <a16:creationId xmlns:a16="http://schemas.microsoft.com/office/drawing/2014/main" id="{EA05CCE8-AE12-6B6D-0BC3-34497237007C}"/>
              </a:ext>
            </a:extLst>
          </p:cNvPr>
          <p:cNvCxnSpPr>
            <a:cxnSpLocks/>
            <a:stCxn id="25" idx="3"/>
          </p:cNvCxnSpPr>
          <p:nvPr/>
        </p:nvCxnSpPr>
        <p:spPr bwMode="auto">
          <a:xfrm flipV="1">
            <a:off x="5939833" y="948172"/>
            <a:ext cx="1406699" cy="1006727"/>
          </a:xfrm>
          <a:prstGeom prst="bentConnector3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359C102-B733-915D-5A52-4D006D3ED332}"/>
              </a:ext>
            </a:extLst>
          </p:cNvPr>
          <p:cNvCxnSpPr>
            <a:cxnSpLocks/>
            <a:stCxn id="24" idx="2"/>
          </p:cNvCxnSpPr>
          <p:nvPr/>
        </p:nvCxnSpPr>
        <p:spPr bwMode="auto">
          <a:xfrm flipH="1">
            <a:off x="7611372" y="2425012"/>
            <a:ext cx="240" cy="334272"/>
          </a:xfrm>
          <a:prstGeom prst="line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34E0385-A01D-3C7C-0D44-46D72555A20C}"/>
              </a:ext>
            </a:extLst>
          </p:cNvPr>
          <p:cNvCxnSpPr>
            <a:cxnSpLocks/>
          </p:cNvCxnSpPr>
          <p:nvPr/>
        </p:nvCxnSpPr>
        <p:spPr bwMode="auto">
          <a:xfrm>
            <a:off x="8568862" y="1339456"/>
            <a:ext cx="0" cy="1367257"/>
          </a:xfrm>
          <a:prstGeom prst="line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F812023-145C-C76A-5472-3AE35470F8A6}"/>
              </a:ext>
            </a:extLst>
          </p:cNvPr>
          <p:cNvCxnSpPr>
            <a:cxnSpLocks/>
          </p:cNvCxnSpPr>
          <p:nvPr/>
        </p:nvCxnSpPr>
        <p:spPr bwMode="auto">
          <a:xfrm flipH="1">
            <a:off x="7838712" y="1230829"/>
            <a:ext cx="14081" cy="499617"/>
          </a:xfrm>
          <a:prstGeom prst="line">
            <a:avLst/>
          </a:prstGeom>
          <a:solidFill>
            <a:schemeClr val="hlink"/>
          </a:solidFill>
          <a:ln w="2540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Gerade Verbindung 196">
            <a:extLst>
              <a:ext uri="{FF2B5EF4-FFF2-40B4-BE49-F238E27FC236}">
                <a16:creationId xmlns:a16="http://schemas.microsoft.com/office/drawing/2014/main" id="{576E8C92-6F81-70C9-46CD-91897913E4C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95736" y="3257736"/>
            <a:ext cx="0" cy="1756333"/>
          </a:xfrm>
          <a:prstGeom prst="line">
            <a:avLst/>
          </a:prstGeom>
          <a:noFill/>
          <a:ln w="31750">
            <a:solidFill>
              <a:srgbClr val="FF0000"/>
            </a:solidFill>
            <a:prstDash val="dashDot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7" name="Gerade Verbindung 198">
            <a:extLst>
              <a:ext uri="{FF2B5EF4-FFF2-40B4-BE49-F238E27FC236}">
                <a16:creationId xmlns:a16="http://schemas.microsoft.com/office/drawing/2014/main" id="{D9517BB1-0401-693D-EFE1-3CB97E6D2A8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195736" y="5014068"/>
            <a:ext cx="864096" cy="14456"/>
          </a:xfrm>
          <a:prstGeom prst="line">
            <a:avLst/>
          </a:prstGeom>
          <a:noFill/>
          <a:ln w="31750">
            <a:solidFill>
              <a:srgbClr val="FF0000"/>
            </a:solidFill>
            <a:prstDash val="dashDot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Gerade Verbindung 193">
            <a:extLst>
              <a:ext uri="{FF2B5EF4-FFF2-40B4-BE49-F238E27FC236}">
                <a16:creationId xmlns:a16="http://schemas.microsoft.com/office/drawing/2014/main" id="{860F6159-841F-9CA8-E237-211D29CE3F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19512" y="3257735"/>
            <a:ext cx="576224" cy="0"/>
          </a:xfrm>
          <a:prstGeom prst="line">
            <a:avLst/>
          </a:prstGeom>
          <a:noFill/>
          <a:ln w="31750">
            <a:solidFill>
              <a:srgbClr val="FF0000"/>
            </a:solidFill>
            <a:prstDash val="dashDot"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" name="Text Box 69">
            <a:extLst>
              <a:ext uri="{FF2B5EF4-FFF2-40B4-BE49-F238E27FC236}">
                <a16:creationId xmlns:a16="http://schemas.microsoft.com/office/drawing/2014/main" id="{595D271E-1C2C-1498-D041-A36337D12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7659" y="618339"/>
            <a:ext cx="1440000" cy="720000"/>
          </a:xfrm>
          <a:prstGeom prst="rect">
            <a:avLst/>
          </a:prstGeom>
          <a:solidFill>
            <a:srgbClr val="7030A0"/>
          </a:solidFill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TANZANIA</a:t>
            </a: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(TANESCO)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71" name="Text Box 73">
            <a:extLst>
              <a:ext uri="{FF2B5EF4-FFF2-40B4-BE49-F238E27FC236}">
                <a16:creationId xmlns:a16="http://schemas.microsoft.com/office/drawing/2014/main" id="{ED6E18A9-B55A-EBE6-292D-18B67D24C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4346" y="514301"/>
            <a:ext cx="144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DRC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(</a:t>
            </a: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SNEL)</a:t>
            </a:r>
            <a:endParaRPr lang="en-US" sz="8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00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>
              <a:solidFill>
                <a:prstClr val="white"/>
              </a:solidFill>
              <a:latin typeface="Century Gothic"/>
              <a:cs typeface="Century Gothic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  <a:latin typeface="Century Gothic"/>
              <a:cs typeface="Century Gothic"/>
            </a:endParaRPr>
          </a:p>
        </p:txBody>
      </p:sp>
      <p:sp>
        <p:nvSpPr>
          <p:cNvPr id="72" name="Text Box 1">
            <a:extLst>
              <a:ext uri="{FF2B5EF4-FFF2-40B4-BE49-F238E27FC236}">
                <a16:creationId xmlns:a16="http://schemas.microsoft.com/office/drawing/2014/main" id="{6DE46A70-EF8E-C949-8CA3-2382A683A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8788" y="5805344"/>
            <a:ext cx="1440000" cy="72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prstClr val="white"/>
                </a:solidFill>
                <a:latin typeface="Century Gothic"/>
                <a:ea typeface="Times New Roman" pitchFamily="18" charset="0"/>
                <a:cs typeface="Century Gothic"/>
              </a:rPr>
              <a:t>LESOTHO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r>
              <a:rPr lang="en-US" sz="1600" b="1" dirty="0">
                <a:solidFill>
                  <a:srgbClr val="FFFFFF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(LEC)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r"/>
                <a:tab pos="2636838" algn="ctr"/>
                <a:tab pos="5273675" algn="r"/>
              </a:tabLst>
              <a:defRPr/>
            </a:pPr>
            <a:endParaRPr lang="en-US" sz="1600" b="1" dirty="0">
              <a:solidFill>
                <a:prstClr val="white"/>
              </a:solidFill>
              <a:latin typeface="Century Gothic"/>
              <a:ea typeface="Times New Roman" pitchFamily="18" charset="0"/>
              <a:cs typeface="Century Gothic"/>
            </a:endParaRPr>
          </a:p>
        </p:txBody>
      </p:sp>
      <p:sp>
        <p:nvSpPr>
          <p:cNvPr id="74" name="Titre 1">
            <a:extLst>
              <a:ext uri="{FF2B5EF4-FFF2-40B4-BE49-F238E27FC236}">
                <a16:creationId xmlns:a16="http://schemas.microsoft.com/office/drawing/2014/main" id="{79BC1549-DBFF-4FA5-25FB-51A4172B9D9A}"/>
              </a:ext>
            </a:extLst>
          </p:cNvPr>
          <p:cNvSpPr txBox="1">
            <a:spLocks/>
          </p:cNvSpPr>
          <p:nvPr/>
        </p:nvSpPr>
        <p:spPr>
          <a:xfrm>
            <a:off x="1655294" y="40297"/>
            <a:ext cx="554461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sz="1600" dirty="0">
                <a:solidFill>
                  <a:srgbClr val="00B0F0"/>
                </a:solidFill>
              </a:rPr>
              <a:t>The SAPP Interconnected Grid</a:t>
            </a:r>
            <a:endParaRPr lang="fr-FR" sz="1600" dirty="0">
              <a:solidFill>
                <a:srgbClr val="00B0F0"/>
              </a:solidFill>
              <a:latin typeface="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892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>
            <a:extLst>
              <a:ext uri="{FF2B5EF4-FFF2-40B4-BE49-F238E27FC236}">
                <a16:creationId xmlns:a16="http://schemas.microsoft.com/office/drawing/2014/main" id="{0C19F896-6044-1A68-F508-F4F8149F5556}"/>
              </a:ext>
            </a:extLst>
          </p:cNvPr>
          <p:cNvSpPr txBox="1">
            <a:spLocks/>
          </p:cNvSpPr>
          <p:nvPr/>
        </p:nvSpPr>
        <p:spPr>
          <a:xfrm>
            <a:off x="3275856" y="538059"/>
            <a:ext cx="5725972" cy="2986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Rôle de l’ARE dans les interconnexions</a:t>
            </a:r>
            <a:endParaRPr lang="fr-FR" sz="1600" dirty="0">
              <a:solidFill>
                <a:srgbClr val="00B0F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276332A7-87D5-947D-A4BE-5C3EBE56852E}"/>
              </a:ext>
            </a:extLst>
          </p:cNvPr>
          <p:cNvSpPr txBox="1">
            <a:spLocks/>
          </p:cNvSpPr>
          <p:nvPr/>
        </p:nvSpPr>
        <p:spPr>
          <a:xfrm>
            <a:off x="3275856" y="1196753"/>
            <a:ext cx="5725972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L’ARE assure ses </a:t>
            </a:r>
            <a:r>
              <a:rPr lang="fr-FR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fonctions régaliennes 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 savoir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contrôle des opérateurs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protection des consommateurs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missions d’inspection des installations des opérateurs.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délivrance des titres aux opérateurs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L’analyse des tarifs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L’arbitrage et la conciliation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30D4F9-4A6A-2386-BAE4-201184583F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1" r="39501"/>
          <a:stretch/>
        </p:blipFill>
        <p:spPr>
          <a:xfrm>
            <a:off x="0" y="0"/>
            <a:ext cx="216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10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ous-titre 2"/>
          <p:cNvSpPr txBox="1">
            <a:spLocks/>
          </p:cNvSpPr>
          <p:nvPr/>
        </p:nvSpPr>
        <p:spPr>
          <a:xfrm>
            <a:off x="3275856" y="1412776"/>
            <a:ext cx="5725972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Opportunités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Accroissement de l’offre énergétique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Stabilité du réseau 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Mise en œuvre de politiques énergétiques communes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Construction d’infrastructures communautaires</a:t>
            </a:r>
          </a:p>
          <a:p>
            <a:pPr indent="-285750" algn="l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FR" sz="16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seul opérateur en charge du réseau de distribution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Vétusté des infrastructures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Tarifs doivent prendre en charge le coût de l’investissement, le </a:t>
            </a: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wheeling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charge…)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Systématiser l’implication de l’ARE en amont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69E47D0-D160-D05F-0A41-931BE85060BB}"/>
              </a:ext>
            </a:extLst>
          </p:cNvPr>
          <p:cNvSpPr txBox="1">
            <a:spLocks/>
          </p:cNvSpPr>
          <p:nvPr/>
        </p:nvSpPr>
        <p:spPr>
          <a:xfrm>
            <a:off x="3275856" y="538059"/>
            <a:ext cx="5725972" cy="2986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Opportunités et défis des interconnexion pour la RDC</a:t>
            </a:r>
            <a:endParaRPr lang="fr-FR" sz="1600" dirty="0">
              <a:solidFill>
                <a:srgbClr val="00B0F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F6292A-3AEE-3979-1516-D2E3812489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8" t="-54" r="30392" b="54"/>
          <a:stretch/>
        </p:blipFill>
        <p:spPr>
          <a:xfrm>
            <a:off x="-1" y="0"/>
            <a:ext cx="2160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13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3347864" y="549351"/>
            <a:ext cx="5544616" cy="5831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fr-FR" sz="16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perspectives</a:t>
            </a:r>
          </a:p>
          <a:p>
            <a:pPr lvl="1" algn="l"/>
            <a:endParaRPr lang="fr-FR" sz="16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Projet du gouvernement: schéma directeur de l’électricité 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Accroissement du réseau 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Accroissement du nombre d’opérateurs positionnés sur le segment production mais également distribution 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Renforcement du rôle du régulateur :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Dispatcher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 du libre accès au réseau et la bonne concurrence entre opérateurs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Rédaction de normes</a:t>
            </a:r>
          </a:p>
          <a:p>
            <a:pPr marL="742950" lvl="1" indent="-285750" algn="l">
              <a:buFont typeface="Wingdings" pitchFamily="2" charset="2"/>
              <a:buChar char="§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Résolution des conflits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court terme, l’interconnexion (par importation de l’énergie de Pools ) est une solution pour palier à la demande et résoudre le problème du déficit énergétique mais à long terme, il faut un investissement conséquent dans les lignes de transport, la production et la distribution.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164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3540" y="0"/>
            <a:ext cx="9157540" cy="6858000"/>
          </a:xfrm>
          <a:prstGeom prst="rect">
            <a:avLst/>
          </a:prstGeom>
          <a:solidFill>
            <a:srgbClr val="444C77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91622F8-BB82-4D49-063C-8B984E0A31F2}"/>
              </a:ext>
            </a:extLst>
          </p:cNvPr>
          <p:cNvSpPr txBox="1">
            <a:spLocks/>
          </p:cNvSpPr>
          <p:nvPr/>
        </p:nvSpPr>
        <p:spPr>
          <a:xfrm>
            <a:off x="467544" y="2293159"/>
            <a:ext cx="727280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Merci de votre attention</a:t>
            </a:r>
            <a:endParaRPr lang="fr-FR" sz="2400" dirty="0">
              <a:solidFill>
                <a:schemeClr val="bg1"/>
              </a:solidFill>
              <a:latin typeface="Proxima Nova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6906C8-9957-B985-8C04-60BF77C2FD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544733"/>
            <a:ext cx="1368152" cy="836596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3EA8BBDB-E745-69F5-08A9-9EE438201D74}"/>
              </a:ext>
            </a:extLst>
          </p:cNvPr>
          <p:cNvSpPr txBox="1">
            <a:spLocks/>
          </p:cNvSpPr>
          <p:nvPr/>
        </p:nvSpPr>
        <p:spPr>
          <a:xfrm>
            <a:off x="467544" y="2963542"/>
            <a:ext cx="7272808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Novembre 2023</a:t>
            </a:r>
          </a:p>
        </p:txBody>
      </p:sp>
    </p:spTree>
    <p:extLst>
      <p:ext uri="{BB962C8B-B14F-4D97-AF65-F5344CB8AC3E}">
        <p14:creationId xmlns:p14="http://schemas.microsoft.com/office/powerpoint/2010/main" val="72909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2513454" y="4262969"/>
            <a:ext cx="1986538" cy="2367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Puissance installée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2980,72 (MW/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MWc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fr-F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Puissance disponible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2062,04 (MW/</a:t>
            </a:r>
            <a:r>
              <a:rPr lang="fr-FR" sz="1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MWc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r>
              <a:rPr lang="fr-F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Pointe annuelle: </a:t>
            </a: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1912,08 (MW)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3AF72B-381B-428C-C620-12E456AAF6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792" y="566475"/>
            <a:ext cx="713205" cy="6688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7922F5-9D5D-690A-DCAD-C262EDF3AB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6" y="3357666"/>
            <a:ext cx="299519" cy="7252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CB5754-B6FB-BA74-68B7-FBFFBBF655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739" y="510064"/>
            <a:ext cx="556058" cy="7252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9685A5-1196-6A91-030F-6D348757D58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132" y="3428181"/>
            <a:ext cx="578891" cy="58426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D059A99-54EA-3257-7132-D4F29257C55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652" y="656567"/>
            <a:ext cx="624558" cy="62455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E132669-7233-F512-7ACC-FFDE99526B1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041" y="3451672"/>
            <a:ext cx="370705" cy="584263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F42BD413-9603-5032-B723-C836986713B5}"/>
              </a:ext>
            </a:extLst>
          </p:cNvPr>
          <p:cNvSpPr txBox="1">
            <a:spLocks/>
          </p:cNvSpPr>
          <p:nvPr/>
        </p:nvSpPr>
        <p:spPr>
          <a:xfrm>
            <a:off x="2727908" y="1296294"/>
            <a:ext cx="191095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Etendue du territoire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2 345 410 km²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A4DCBA1E-D9F9-8CE1-8B4B-42E04B62AC9C}"/>
              </a:ext>
            </a:extLst>
          </p:cNvPr>
          <p:cNvSpPr txBox="1">
            <a:spLocks/>
          </p:cNvSpPr>
          <p:nvPr/>
        </p:nvSpPr>
        <p:spPr>
          <a:xfrm>
            <a:off x="5076056" y="1263563"/>
            <a:ext cx="1795803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Population</a:t>
            </a:r>
            <a:endParaRPr lang="fr-FR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de 98M d’habitants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FAAD57E1-2547-CD33-2C2F-D002A5E2DBF4}"/>
              </a:ext>
            </a:extLst>
          </p:cNvPr>
          <p:cNvSpPr txBox="1">
            <a:spLocks/>
          </p:cNvSpPr>
          <p:nvPr/>
        </p:nvSpPr>
        <p:spPr>
          <a:xfrm>
            <a:off x="7026866" y="1244783"/>
            <a:ext cx="1795803" cy="1147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Taux d’électrification</a:t>
            </a:r>
          </a:p>
          <a:p>
            <a:pPr algn="l">
              <a:spcBef>
                <a:spcPts val="0"/>
              </a:spcBef>
            </a:pPr>
            <a:r>
              <a:rPr lang="fr-FR" sz="1400" i="0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15 % à l’échelle nationale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68B888F9-4ECF-635D-3704-D89891CFA340}"/>
              </a:ext>
            </a:extLst>
          </p:cNvPr>
          <p:cNvSpPr txBox="1">
            <a:spLocks/>
          </p:cNvSpPr>
          <p:nvPr/>
        </p:nvSpPr>
        <p:spPr>
          <a:xfrm>
            <a:off x="5021477" y="4287749"/>
            <a:ext cx="1904959" cy="847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Potentiel énergétique exploitable évalué à 100.000 MW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109661D4-73D9-10E8-EF5E-48901AE611E7}"/>
              </a:ext>
            </a:extLst>
          </p:cNvPr>
          <p:cNvSpPr txBox="1">
            <a:spLocks/>
          </p:cNvSpPr>
          <p:nvPr/>
        </p:nvSpPr>
        <p:spPr>
          <a:xfrm>
            <a:off x="7096677" y="4301566"/>
            <a:ext cx="1795803" cy="999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Libéralisation récente du secteur: Loi n° 14/011 du 17 juin 2014.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346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2553932" y="764704"/>
            <a:ext cx="6590068" cy="4175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Consacrer la libéralisation effective du secteur ;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600" dirty="0">
                <a:solidFill>
                  <a:srgbClr val="2125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Faire l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 promotion de l’offre en milieu urbain, périurbain et rural ;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Favoriser la couverture en besoin d’électricité dans le respect de la qualité, des normes et de l’environnement ;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Garantir la concurrence loyale entre les opérateurs et droits des usagers.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21252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212529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Cette loi s’applique aux activités de production, de transport, de distribution, d’importation, d’exportation et de commercialisation d’énergie électrique réalisées par tout opérateur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D8F2205F-B2AF-53CA-BECA-3383814E12BD}"/>
              </a:ext>
            </a:extLst>
          </p:cNvPr>
          <p:cNvSpPr txBox="1">
            <a:spLocks/>
          </p:cNvSpPr>
          <p:nvPr/>
        </p:nvSpPr>
        <p:spPr>
          <a:xfrm>
            <a:off x="2934486" y="121794"/>
            <a:ext cx="554461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kumimoji="0" lang="fr-FR" sz="1600" b="0" i="0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Objectif de la </a:t>
            </a:r>
            <a:r>
              <a:rPr lang="fr-FR" sz="16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loi n° 14/011 du 17 juin 2014</a:t>
            </a:r>
            <a:endParaRPr lang="fr-FR" sz="1600" dirty="0">
              <a:solidFill>
                <a:srgbClr val="00B0F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521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2302172" y="1124744"/>
            <a:ext cx="6552728" cy="3095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 algn="just">
              <a:buFont typeface="+mj-lt"/>
              <a:buAutoNum type="romanLcPeriod"/>
            </a:pPr>
            <a:r>
              <a:rPr lang="fr-FR" sz="1600" b="0" i="0" dirty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Garantir, à l’horizon 2025, un accès fiable à l’électricité pour tous les groupes sociaux, en mettant l’accent sur l’électrification rurale ; </a:t>
            </a:r>
          </a:p>
          <a:p>
            <a:pPr algn="just"/>
            <a:endParaRPr lang="fr-FR" sz="1600" dirty="0">
              <a:solidFill>
                <a:srgbClr val="2125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just">
              <a:buFont typeface="+mj-lt"/>
              <a:buAutoNum type="romanLcPeriod" startAt="2"/>
            </a:pPr>
            <a:r>
              <a:rPr lang="fr-FR" sz="1600" dirty="0">
                <a:solidFill>
                  <a:srgbClr val="2125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Restructurer la Société Nationale d’Electricité;</a:t>
            </a:r>
            <a:endParaRPr lang="fr-FR" sz="1600" b="0" i="0" dirty="0">
              <a:solidFill>
                <a:srgbClr val="21252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just">
              <a:buFont typeface="+mj-lt"/>
              <a:buAutoNum type="romanLcPeriod"/>
            </a:pPr>
            <a:endParaRPr lang="fr-FR" sz="1600" b="0" i="0" dirty="0">
              <a:solidFill>
                <a:srgbClr val="212529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just">
              <a:buFont typeface="+mj-lt"/>
              <a:buAutoNum type="romanLcPeriod" startAt="3"/>
            </a:pPr>
            <a:r>
              <a:rPr lang="fr-FR" sz="1600" b="1" i="0" dirty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Développer l’interconnexion sous-régionale pour faciliter l’exportation de l’électricité ;</a:t>
            </a:r>
            <a:r>
              <a:rPr lang="fr-FR" sz="1600" b="0" i="0" dirty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400050" indent="-400050" algn="just">
              <a:buFont typeface="+mj-lt"/>
              <a:buAutoNum type="romanLcPeriod" startAt="3"/>
            </a:pPr>
            <a:endParaRPr lang="fr-FR" sz="1600" dirty="0">
              <a:solidFill>
                <a:srgbClr val="2125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 algn="just">
              <a:buFont typeface="+mj-lt"/>
              <a:buAutoNum type="romanLcPeriod" startAt="3"/>
            </a:pPr>
            <a:r>
              <a:rPr lang="fr-FR" sz="1600" b="0" i="0" dirty="0">
                <a:solidFill>
                  <a:srgbClr val="212529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Promouvoir toutes les formes d’énergie renouvelable;</a:t>
            </a: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0510B125-BD94-70F4-18C6-DC04941A3663}"/>
              </a:ext>
            </a:extLst>
          </p:cNvPr>
          <p:cNvSpPr txBox="1"/>
          <p:nvPr/>
        </p:nvSpPr>
        <p:spPr>
          <a:xfrm>
            <a:off x="2193892" y="404664"/>
            <a:ext cx="6804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>
                <a:solidFill>
                  <a:srgbClr val="00B0F0"/>
                </a:solidFill>
              </a:rPr>
              <a:t>Dans son document de politique du secteur de l’électricité, la RDC s’est fixé les objectifs spécifiques suivants</a:t>
            </a:r>
          </a:p>
        </p:txBody>
      </p:sp>
    </p:spTree>
    <p:extLst>
      <p:ext uri="{BB962C8B-B14F-4D97-AF65-F5344CB8AC3E}">
        <p14:creationId xmlns:p14="http://schemas.microsoft.com/office/powerpoint/2010/main" val="173897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3059832" y="2420888"/>
            <a:ext cx="5544616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00000"/>
              </a:lnSpc>
            </a:pPr>
            <a:r>
              <a:rPr lang="fr-FR" sz="16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L’Autorité de Régulation du secteur de l’Electricité, ARE, est un établissement public </a:t>
            </a:r>
            <a:r>
              <a:rPr lang="fr-FR" sz="1600" b="0" i="0" baseline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crééé</a:t>
            </a:r>
            <a:r>
              <a:rPr lang="fr-FR" sz="16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pour réguler le secteur de l’électricité en RDC (Décret n°16/013 du 21 avril 2016)</a:t>
            </a:r>
          </a:p>
          <a:p>
            <a:pPr lvl="0" algn="l">
              <a:lnSpc>
                <a:spcPct val="100000"/>
              </a:lnSpc>
            </a:pP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FR" sz="16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1ers animateurs : le Conseil d’Administration et la Direction Générale ont été nommés par ordonnance présidentielle en 2020</a:t>
            </a: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l">
              <a:lnSpc>
                <a:spcPct val="100000"/>
              </a:lnSpc>
            </a:pPr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l">
              <a:lnSpc>
                <a:spcPct val="100000"/>
              </a:lnSpc>
            </a:pPr>
            <a:r>
              <a:rPr lang="fr-FR" sz="16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Direction Générale et le Conseil d’Administration sont basées à Kinshasa</a:t>
            </a:r>
          </a:p>
          <a:p>
            <a:pPr lvl="0" algn="l">
              <a:lnSpc>
                <a:spcPct val="100000"/>
              </a:lnSpc>
            </a:pPr>
            <a:endParaRPr lang="fr-FR" sz="1600" b="0" i="0" baseline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l">
              <a:lnSpc>
                <a:spcPct val="100000"/>
              </a:lnSpc>
            </a:pPr>
            <a:r>
              <a:rPr lang="fr-FR" sz="1600" b="0" i="0" baseline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pools : Pool Est basé à Goma, Pool Centre basé à Mbuji-Mayi, Pool Nord basé à Kisangani, Pool Sud basé à Kolwezi : et le pool Ouest basé à Kinshasa : pour le Kongo-Central, le Grand-Bandundu ainsi que le Grand-Equateur</a:t>
            </a: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1F23C6-F5A4-30D8-7B75-6E9AF4790B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46" y="550146"/>
            <a:ext cx="2592288" cy="158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8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F084A2-345E-D4E5-63DF-DEBF67E137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332" y="778396"/>
            <a:ext cx="5290389" cy="5301208"/>
          </a:xfrm>
          <a:prstGeom prst="rect">
            <a:avLst/>
          </a:prstGeom>
        </p:spPr>
      </p:pic>
      <p:sp>
        <p:nvSpPr>
          <p:cNvPr id="7" name="Sous-titre 2">
            <a:extLst>
              <a:ext uri="{FF2B5EF4-FFF2-40B4-BE49-F238E27FC236}">
                <a16:creationId xmlns:a16="http://schemas.microsoft.com/office/drawing/2014/main" id="{8A0E4E97-0D01-DD8C-2520-1467578E6ED5}"/>
              </a:ext>
            </a:extLst>
          </p:cNvPr>
          <p:cNvSpPr txBox="1">
            <a:spLocks/>
          </p:cNvSpPr>
          <p:nvPr/>
        </p:nvSpPr>
        <p:spPr>
          <a:xfrm>
            <a:off x="6588224" y="2427402"/>
            <a:ext cx="12241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Pool Est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Goma</a:t>
            </a:r>
            <a:endParaRPr lang="en-US" sz="14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12F80EC2-69FF-AB1A-E4F9-85B496477284}"/>
              </a:ext>
            </a:extLst>
          </p:cNvPr>
          <p:cNvSpPr txBox="1">
            <a:spLocks/>
          </p:cNvSpPr>
          <p:nvPr/>
        </p:nvSpPr>
        <p:spPr>
          <a:xfrm>
            <a:off x="4427984" y="3284984"/>
            <a:ext cx="12241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Pool Centre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Mbuji-Mayi</a:t>
            </a:r>
            <a:endParaRPr lang="en-US" sz="14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ACA195CA-4B71-70A2-2323-EA5A890E6CE0}"/>
              </a:ext>
            </a:extLst>
          </p:cNvPr>
          <p:cNvSpPr txBox="1">
            <a:spLocks/>
          </p:cNvSpPr>
          <p:nvPr/>
        </p:nvSpPr>
        <p:spPr>
          <a:xfrm>
            <a:off x="4788024" y="1779662"/>
            <a:ext cx="12241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Pool Nord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Kisangani</a:t>
            </a:r>
            <a:endParaRPr lang="en-US" sz="14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ous-titre 2">
            <a:extLst>
              <a:ext uri="{FF2B5EF4-FFF2-40B4-BE49-F238E27FC236}">
                <a16:creationId xmlns:a16="http://schemas.microsoft.com/office/drawing/2014/main" id="{1DC76871-1E0B-C123-FA66-92058DFF5340}"/>
              </a:ext>
            </a:extLst>
          </p:cNvPr>
          <p:cNvSpPr txBox="1">
            <a:spLocks/>
          </p:cNvSpPr>
          <p:nvPr/>
        </p:nvSpPr>
        <p:spPr>
          <a:xfrm>
            <a:off x="4572000" y="5373216"/>
            <a:ext cx="12241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Pool Sud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Kolwezi</a:t>
            </a:r>
            <a:endParaRPr lang="en-US" sz="14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Sous-titre 2">
            <a:extLst>
              <a:ext uri="{FF2B5EF4-FFF2-40B4-BE49-F238E27FC236}">
                <a16:creationId xmlns:a16="http://schemas.microsoft.com/office/drawing/2014/main" id="{832D7467-4A7A-9C4B-120F-69621F940FF5}"/>
              </a:ext>
            </a:extLst>
          </p:cNvPr>
          <p:cNvSpPr txBox="1">
            <a:spLocks/>
          </p:cNvSpPr>
          <p:nvPr/>
        </p:nvSpPr>
        <p:spPr>
          <a:xfrm>
            <a:off x="2123728" y="2926234"/>
            <a:ext cx="1224136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Pool Ouest</a:t>
            </a: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Kinshasa</a:t>
            </a:r>
            <a:endParaRPr lang="en-US" sz="1400" dirty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0E594998-A8AD-32C1-DB0B-FB959D928DF9}"/>
              </a:ext>
            </a:extLst>
          </p:cNvPr>
          <p:cNvSpPr txBox="1">
            <a:spLocks/>
          </p:cNvSpPr>
          <p:nvPr/>
        </p:nvSpPr>
        <p:spPr>
          <a:xfrm>
            <a:off x="1655294" y="40297"/>
            <a:ext cx="554461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sz="1600" dirty="0">
                <a:solidFill>
                  <a:schemeClr val="bg1"/>
                </a:solidFill>
              </a:rPr>
              <a:t>Les pools</a:t>
            </a:r>
            <a:endParaRPr lang="fr-FR" sz="1600" dirty="0">
              <a:solidFill>
                <a:schemeClr val="bg1"/>
              </a:solidFill>
              <a:latin typeface="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22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B9387A5-D562-59EE-113F-53AF62877A75}"/>
              </a:ext>
            </a:extLst>
          </p:cNvPr>
          <p:cNvSpPr/>
          <p:nvPr/>
        </p:nvSpPr>
        <p:spPr>
          <a:xfrm>
            <a:off x="2160000" y="-9624"/>
            <a:ext cx="3513880" cy="2285373"/>
          </a:xfrm>
          <a:prstGeom prst="rect">
            <a:avLst/>
          </a:prstGeom>
          <a:solidFill>
            <a:schemeClr val="accent5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D2CBFF-BA10-80F5-00F9-5199DFF70B92}"/>
              </a:ext>
            </a:extLst>
          </p:cNvPr>
          <p:cNvSpPr/>
          <p:nvPr/>
        </p:nvSpPr>
        <p:spPr>
          <a:xfrm>
            <a:off x="5673880" y="-9624"/>
            <a:ext cx="3472056" cy="2285373"/>
          </a:xfrm>
          <a:prstGeom prst="rect">
            <a:avLst/>
          </a:prstGeom>
          <a:solidFill>
            <a:schemeClr val="accent5">
              <a:lumMod val="20000"/>
              <a:lumOff val="8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DC4729-A126-74FA-CFB0-CB6AEBFEE897}"/>
              </a:ext>
            </a:extLst>
          </p:cNvPr>
          <p:cNvSpPr/>
          <p:nvPr/>
        </p:nvSpPr>
        <p:spPr>
          <a:xfrm>
            <a:off x="5673880" y="2275749"/>
            <a:ext cx="3470120" cy="2274572"/>
          </a:xfrm>
          <a:prstGeom prst="rect">
            <a:avLst/>
          </a:prstGeom>
          <a:solidFill>
            <a:schemeClr val="accent5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C6E269-B2BD-BA7C-D548-573CAA84909E}"/>
              </a:ext>
            </a:extLst>
          </p:cNvPr>
          <p:cNvSpPr/>
          <p:nvPr/>
        </p:nvSpPr>
        <p:spPr>
          <a:xfrm>
            <a:off x="5673880" y="4561122"/>
            <a:ext cx="3470120" cy="2299306"/>
          </a:xfrm>
          <a:prstGeom prst="rect">
            <a:avLst/>
          </a:prstGeom>
          <a:solidFill>
            <a:schemeClr val="accent5">
              <a:lumMod val="40000"/>
              <a:lumOff val="6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1E5B4C-31CA-4AEF-BA71-3D85657EC28A}"/>
              </a:ext>
            </a:extLst>
          </p:cNvPr>
          <p:cNvSpPr/>
          <p:nvPr/>
        </p:nvSpPr>
        <p:spPr>
          <a:xfrm>
            <a:off x="2158064" y="4578028"/>
            <a:ext cx="3513880" cy="2282400"/>
          </a:xfrm>
          <a:prstGeom prst="rect">
            <a:avLst/>
          </a:prstGeom>
          <a:solidFill>
            <a:schemeClr val="accent5">
              <a:lumMod val="60000"/>
              <a:lumOff val="4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D2A64735-0445-0A58-E929-81FA9D03E93E}"/>
              </a:ext>
            </a:extLst>
          </p:cNvPr>
          <p:cNvSpPr txBox="1">
            <a:spLocks/>
          </p:cNvSpPr>
          <p:nvPr/>
        </p:nvSpPr>
        <p:spPr>
          <a:xfrm>
            <a:off x="2302172" y="2747209"/>
            <a:ext cx="3205932" cy="1363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missions de l’ARE sont fixées par le Décret N°16/013 du 21 Avril 2016 portant création, organisation et fonctionnement de l’ARE. Au terme de l’article 3 dudit Décret, ces missions se résument en 5 points ci-après :</a:t>
            </a:r>
            <a:endParaRPr lang="en-US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ous-titre 2">
            <a:extLst>
              <a:ext uri="{FF2B5EF4-FFF2-40B4-BE49-F238E27FC236}">
                <a16:creationId xmlns:a16="http://schemas.microsoft.com/office/drawing/2014/main" id="{AAF4B57F-C72D-079D-60E3-6F4582785419}"/>
              </a:ext>
            </a:extLst>
          </p:cNvPr>
          <p:cNvSpPr txBox="1">
            <a:spLocks/>
          </p:cNvSpPr>
          <p:nvPr/>
        </p:nvSpPr>
        <p:spPr>
          <a:xfrm>
            <a:off x="2302172" y="673633"/>
            <a:ext cx="3205932" cy="9188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Assurer la régulation des activités du secteur de l’électricité en R.D. Congo par le contrôle des normes et standards applicables dans le secteur de l’électricité</a:t>
            </a:r>
          </a:p>
        </p:txBody>
      </p:sp>
      <p:sp>
        <p:nvSpPr>
          <p:cNvPr id="18" name="Sous-titre 2">
            <a:extLst>
              <a:ext uri="{FF2B5EF4-FFF2-40B4-BE49-F238E27FC236}">
                <a16:creationId xmlns:a16="http://schemas.microsoft.com/office/drawing/2014/main" id="{353E394A-7CD7-8ACD-0D2A-D9C39B7AF962}"/>
              </a:ext>
            </a:extLst>
          </p:cNvPr>
          <p:cNvSpPr txBox="1">
            <a:spLocks/>
          </p:cNvSpPr>
          <p:nvPr/>
        </p:nvSpPr>
        <p:spPr>
          <a:xfrm>
            <a:off x="5795896" y="766567"/>
            <a:ext cx="3205932" cy="739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Garantir et contrôler l’application des principes et des règles de transparence et de libre concurrence</a:t>
            </a:r>
          </a:p>
        </p:txBody>
      </p:sp>
      <p:sp>
        <p:nvSpPr>
          <p:cNvPr id="19" name="Sous-titre 2">
            <a:extLst>
              <a:ext uri="{FF2B5EF4-FFF2-40B4-BE49-F238E27FC236}">
                <a16:creationId xmlns:a16="http://schemas.microsoft.com/office/drawing/2014/main" id="{12C7E220-C5BC-E77E-D78D-A5C629D9EB3E}"/>
              </a:ext>
            </a:extLst>
          </p:cNvPr>
          <p:cNvSpPr txBox="1">
            <a:spLocks/>
          </p:cNvSpPr>
          <p:nvPr/>
        </p:nvSpPr>
        <p:spPr>
          <a:xfrm>
            <a:off x="5805974" y="3043463"/>
            <a:ext cx="3205932" cy="739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Contribuer à la création d’un climat des affaires favorisant l’investissement et la bonne mise en œuvre des activités dans le secteur de l’électricité</a:t>
            </a:r>
          </a:p>
        </p:txBody>
      </p:sp>
      <p:sp>
        <p:nvSpPr>
          <p:cNvPr id="20" name="Sous-titre 2">
            <a:extLst>
              <a:ext uri="{FF2B5EF4-FFF2-40B4-BE49-F238E27FC236}">
                <a16:creationId xmlns:a16="http://schemas.microsoft.com/office/drawing/2014/main" id="{9D8619CA-6538-9862-1113-0601F7BDF124}"/>
              </a:ext>
            </a:extLst>
          </p:cNvPr>
          <p:cNvSpPr txBox="1">
            <a:spLocks/>
          </p:cNvSpPr>
          <p:nvPr/>
        </p:nvSpPr>
        <p:spPr>
          <a:xfrm>
            <a:off x="5805974" y="5352290"/>
            <a:ext cx="3205932" cy="739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Recevoir, analyser et auditer les tarifs du secteur de l’électricité</a:t>
            </a:r>
          </a:p>
        </p:txBody>
      </p:sp>
      <p:sp>
        <p:nvSpPr>
          <p:cNvPr id="21" name="Sous-titre 2">
            <a:extLst>
              <a:ext uri="{FF2B5EF4-FFF2-40B4-BE49-F238E27FC236}">
                <a16:creationId xmlns:a16="http://schemas.microsoft.com/office/drawing/2014/main" id="{B35D3B45-BEED-964E-975E-4F79B4A1063B}"/>
              </a:ext>
            </a:extLst>
          </p:cNvPr>
          <p:cNvSpPr txBox="1">
            <a:spLocks/>
          </p:cNvSpPr>
          <p:nvPr/>
        </p:nvSpPr>
        <p:spPr>
          <a:xfrm>
            <a:off x="2302172" y="5341203"/>
            <a:ext cx="3205932" cy="7391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Trancher les conflits du secteur de l’électricité</a:t>
            </a:r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D66F2F59-B1C1-CDBA-7969-14BD2112F134}"/>
              </a:ext>
            </a:extLst>
          </p:cNvPr>
          <p:cNvSpPr txBox="1">
            <a:spLocks/>
          </p:cNvSpPr>
          <p:nvPr/>
        </p:nvSpPr>
        <p:spPr>
          <a:xfrm>
            <a:off x="2282016" y="-9625"/>
            <a:ext cx="1440160" cy="918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fr-FR" sz="2400" dirty="0">
              <a:solidFill>
                <a:schemeClr val="bg1"/>
              </a:solidFill>
              <a:latin typeface="Proxima Nova"/>
              <a:ea typeface="+mn-ea"/>
              <a:cs typeface="+mn-cs"/>
            </a:endParaRP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9B232F65-4904-D217-5711-D018E9422E48}"/>
              </a:ext>
            </a:extLst>
          </p:cNvPr>
          <p:cNvSpPr txBox="1">
            <a:spLocks/>
          </p:cNvSpPr>
          <p:nvPr/>
        </p:nvSpPr>
        <p:spPr>
          <a:xfrm>
            <a:off x="5796972" y="0"/>
            <a:ext cx="1440160" cy="918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fr-FR" sz="2400" dirty="0">
              <a:latin typeface="Proxima Nova"/>
              <a:ea typeface="+mn-ea"/>
              <a:cs typeface="+mn-cs"/>
            </a:endParaRPr>
          </a:p>
        </p:txBody>
      </p:sp>
      <p:sp>
        <p:nvSpPr>
          <p:cNvPr id="24" name="Titre 1">
            <a:extLst>
              <a:ext uri="{FF2B5EF4-FFF2-40B4-BE49-F238E27FC236}">
                <a16:creationId xmlns:a16="http://schemas.microsoft.com/office/drawing/2014/main" id="{61478106-0C43-0F8A-28CC-0DAF48E1F04C}"/>
              </a:ext>
            </a:extLst>
          </p:cNvPr>
          <p:cNvSpPr txBox="1">
            <a:spLocks/>
          </p:cNvSpPr>
          <p:nvPr/>
        </p:nvSpPr>
        <p:spPr>
          <a:xfrm>
            <a:off x="5782160" y="2274500"/>
            <a:ext cx="1440160" cy="918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</a:t>
            </a:r>
            <a:endParaRPr lang="fr-FR" sz="2400" dirty="0">
              <a:solidFill>
                <a:schemeClr val="bg1"/>
              </a:solidFill>
              <a:latin typeface="Proxima Nova"/>
              <a:ea typeface="+mn-ea"/>
              <a:cs typeface="+mn-cs"/>
            </a:endParaRPr>
          </a:p>
        </p:txBody>
      </p:sp>
      <p:sp>
        <p:nvSpPr>
          <p:cNvPr id="25" name="Titre 1">
            <a:extLst>
              <a:ext uri="{FF2B5EF4-FFF2-40B4-BE49-F238E27FC236}">
                <a16:creationId xmlns:a16="http://schemas.microsoft.com/office/drawing/2014/main" id="{ECC213DF-AF13-3873-5D2E-130CD0441769}"/>
              </a:ext>
            </a:extLst>
          </p:cNvPr>
          <p:cNvSpPr txBox="1">
            <a:spLocks/>
          </p:cNvSpPr>
          <p:nvPr/>
        </p:nvSpPr>
        <p:spPr>
          <a:xfrm>
            <a:off x="5778288" y="4560799"/>
            <a:ext cx="1440160" cy="918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4</a:t>
            </a:r>
            <a:endParaRPr lang="fr-FR" sz="2400" dirty="0">
              <a:solidFill>
                <a:schemeClr val="bg1"/>
              </a:solidFill>
              <a:latin typeface="Proxima Nova"/>
              <a:ea typeface="+mn-ea"/>
              <a:cs typeface="+mn-cs"/>
            </a:endParaRP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3EC5231E-184B-E42E-2483-A8704858A37F}"/>
              </a:ext>
            </a:extLst>
          </p:cNvPr>
          <p:cNvSpPr txBox="1">
            <a:spLocks/>
          </p:cNvSpPr>
          <p:nvPr/>
        </p:nvSpPr>
        <p:spPr>
          <a:xfrm>
            <a:off x="2321190" y="4575831"/>
            <a:ext cx="1440160" cy="9188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r>
              <a:rPr lang="fr-FR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5</a:t>
            </a:r>
            <a:endParaRPr lang="fr-FR" sz="2400" dirty="0">
              <a:latin typeface="Proxima Nov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6601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2160000" cy="6858000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E1E1E"/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142172" y="549352"/>
            <a:ext cx="1909548" cy="6120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Contexte de la RDC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Libéralisation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Vision du Gouvernement pour le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L’Autorité de Régulation du secteur de l’Électricité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Mission de l’ARE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rgbClr val="33CC33"/>
                </a:solidFill>
              </a:rPr>
              <a:t>Les interconnexions</a:t>
            </a:r>
          </a:p>
          <a:p>
            <a:pPr algn="l">
              <a:spcBef>
                <a:spcPts val="0"/>
              </a:spcBef>
            </a:pPr>
            <a:endParaRPr lang="fr-FR" sz="1400" dirty="0">
              <a:solidFill>
                <a:schemeClr val="bg1"/>
              </a:solidFill>
            </a:endParaRPr>
          </a:p>
          <a:p>
            <a:pPr algn="l">
              <a:spcBef>
                <a:spcPts val="0"/>
              </a:spcBef>
            </a:pPr>
            <a:r>
              <a:rPr lang="fr-FR" sz="1400" dirty="0">
                <a:solidFill>
                  <a:schemeClr val="bg1"/>
                </a:solidFill>
              </a:rPr>
              <a:t>Perspectives</a:t>
            </a:r>
          </a:p>
        </p:txBody>
      </p:sp>
      <p:sp>
        <p:nvSpPr>
          <p:cNvPr id="36" name="Sous-titre 2"/>
          <p:cNvSpPr txBox="1">
            <a:spLocks/>
          </p:cNvSpPr>
          <p:nvPr/>
        </p:nvSpPr>
        <p:spPr>
          <a:xfrm>
            <a:off x="3275856" y="513011"/>
            <a:ext cx="5725972" cy="5831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interconnexions permettent de palier à la hausse de demande en électricité (notamment par les sociétés minières) et de résoudre le problème du déficit énergétique.</a:t>
            </a:r>
          </a:p>
          <a:p>
            <a:pPr algn="l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Trois pools d’interconnexion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pool sud, le </a:t>
            </a:r>
            <a:r>
              <a:rPr lang="fr-BE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South </a:t>
            </a:r>
            <a:r>
              <a:rPr lang="fr-BE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African</a:t>
            </a:r>
            <a:r>
              <a:rPr lang="fr-BE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 Pool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pool est, le East Africa Power Pool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pool central, le Pool Energétique de l'Afrique centrale</a:t>
            </a:r>
            <a:endParaRPr lang="fr-BE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L’ARE a adhéré aux structures africaines régionales et sous-régionales regroupant les régulateurs nationaux </a:t>
            </a:r>
          </a:p>
          <a:p>
            <a:pPr algn="l"/>
            <a:endParaRPr lang="fr-FR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RERA, l’association régionale des régulateurs de l’énergie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EREA, l’association des régulateurs de l’énergie de l’Afrique de l’Est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RAERESA, l’association régionale des régulateurs de l’énergie pour l’Afrique orientale et australe</a:t>
            </a:r>
            <a:r>
              <a:rPr lang="fr-FR" sz="1600" dirty="0">
                <a:solidFill>
                  <a:srgbClr val="727272"/>
                </a:solidFill>
                <a:latin typeface="Droid Sans"/>
              </a:rPr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RegulaE.Fr</a:t>
            </a:r>
            <a:r>
              <a:rPr lang="fr-FR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le réseau francophone des régulateurs de l’énergie </a:t>
            </a:r>
          </a:p>
        </p:txBody>
      </p:sp>
      <p:pic>
        <p:nvPicPr>
          <p:cNvPr id="2" name="Image 7">
            <a:extLst>
              <a:ext uri="{FF2B5EF4-FFF2-40B4-BE49-F238E27FC236}">
                <a16:creationId xmlns:a16="http://schemas.microsoft.com/office/drawing/2014/main" id="{4E39A4F0-72A2-4D24-F542-D861174F1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2" y="5582323"/>
            <a:ext cx="1440160" cy="799006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23776DF-984D-29A3-A22E-963BFF23052D}"/>
              </a:ext>
            </a:extLst>
          </p:cNvPr>
          <p:cNvSpPr txBox="1"/>
          <p:nvPr/>
        </p:nvSpPr>
        <p:spPr>
          <a:xfrm>
            <a:off x="3274864" y="0"/>
            <a:ext cx="2021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00B0F0"/>
                </a:solidFill>
              </a:rPr>
              <a:t>Les interconnexions</a:t>
            </a:r>
          </a:p>
        </p:txBody>
      </p:sp>
    </p:spTree>
    <p:extLst>
      <p:ext uri="{BB962C8B-B14F-4D97-AF65-F5344CB8AC3E}">
        <p14:creationId xmlns:p14="http://schemas.microsoft.com/office/powerpoint/2010/main" val="24822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rte, atlas, diagramme&#10;&#10;Description générée automatiquement">
            <a:extLst>
              <a:ext uri="{FF2B5EF4-FFF2-40B4-BE49-F238E27FC236}">
                <a16:creationId xmlns:a16="http://schemas.microsoft.com/office/drawing/2014/main" id="{D284F663-9F0F-D19B-ACA3-D2EB8B856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03"/>
            <a:ext cx="89196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3574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2302</TotalTime>
  <Words>1158</Words>
  <Application>Microsoft Office PowerPoint</Application>
  <PresentationFormat>Affichage à l'écran (4:3)</PresentationFormat>
  <Paragraphs>244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4" baseType="lpstr">
      <vt:lpstr>Arial</vt:lpstr>
      <vt:lpstr>Arial Narrow</vt:lpstr>
      <vt:lpstr>Calibri</vt:lpstr>
      <vt:lpstr>Cambria</vt:lpstr>
      <vt:lpstr>Century Gothic</vt:lpstr>
      <vt:lpstr>Droid Sans</vt:lpstr>
      <vt:lpstr>Lato</vt:lpstr>
      <vt:lpstr>Proxima Nova</vt:lpstr>
      <vt:lpstr>Wingdings</vt:lpstr>
      <vt:lpstr>Thème Office</vt:lpstr>
      <vt:lpstr>Atelier de RegulaE.Fr • 21 au 24 novembre 2023 • Rabat, Maroc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MTTP</dc:creator>
  <cp:lastModifiedBy>Guillouroux Theliau</cp:lastModifiedBy>
  <cp:revision>216</cp:revision>
  <dcterms:created xsi:type="dcterms:W3CDTF">2022-07-13T09:38:41Z</dcterms:created>
  <dcterms:modified xsi:type="dcterms:W3CDTF">2023-11-20T14:34:19Z</dcterms:modified>
</cp:coreProperties>
</file>