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4.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5.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6.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drawings/drawing1.xml" ContentType="application/vnd.openxmlformats-officedocument.drawingml.chartshapes+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
  </p:notesMasterIdLst>
  <p:sldIdLst>
    <p:sldId id="396" r:id="rId2"/>
    <p:sldId id="614" r:id="rId3"/>
    <p:sldId id="615" r:id="rId4"/>
    <p:sldId id="616" r:id="rId5"/>
    <p:sldId id="617" r:id="rId6"/>
    <p:sldId id="618" r:id="rId7"/>
    <p:sldId id="380" r:id="rId8"/>
    <p:sldId id="619" r:id="rId9"/>
    <p:sldId id="620" r:id="rId10"/>
    <p:sldId id="610" r:id="rId11"/>
    <p:sldId id="611" r:id="rId12"/>
    <p:sldId id="608" r:id="rId13"/>
  </p:sldIdLst>
  <p:sldSz cx="9144000" cy="6858000" type="screen4x3"/>
  <p:notesSz cx="6889750" cy="10018713"/>
  <p:defaultTextStyle>
    <a:defPPr>
      <a:defRPr lang="it-IT"/>
    </a:defPPr>
    <a:lvl1pPr algn="l" defTabSz="457200" rtl="0" fontAlgn="base">
      <a:spcBef>
        <a:spcPct val="0"/>
      </a:spcBef>
      <a:spcAft>
        <a:spcPct val="0"/>
      </a:spcAft>
      <a:defRPr kern="1200">
        <a:solidFill>
          <a:schemeClr val="tx1"/>
        </a:solidFill>
        <a:latin typeface="Calibri" pitchFamily="34" charset="0"/>
        <a:ea typeface="ヒラギノ角ゴ Pro W3" pitchFamily="125" charset="-128"/>
        <a:cs typeface="+mn-cs"/>
      </a:defRPr>
    </a:lvl1pPr>
    <a:lvl2pPr marL="457200" algn="l" defTabSz="457200" rtl="0" fontAlgn="base">
      <a:spcBef>
        <a:spcPct val="0"/>
      </a:spcBef>
      <a:spcAft>
        <a:spcPct val="0"/>
      </a:spcAft>
      <a:defRPr kern="1200">
        <a:solidFill>
          <a:schemeClr val="tx1"/>
        </a:solidFill>
        <a:latin typeface="Calibri" pitchFamily="34" charset="0"/>
        <a:ea typeface="ヒラギノ角ゴ Pro W3" pitchFamily="125" charset="-128"/>
        <a:cs typeface="+mn-cs"/>
      </a:defRPr>
    </a:lvl2pPr>
    <a:lvl3pPr marL="914400" algn="l" defTabSz="457200" rtl="0" fontAlgn="base">
      <a:spcBef>
        <a:spcPct val="0"/>
      </a:spcBef>
      <a:spcAft>
        <a:spcPct val="0"/>
      </a:spcAft>
      <a:defRPr kern="1200">
        <a:solidFill>
          <a:schemeClr val="tx1"/>
        </a:solidFill>
        <a:latin typeface="Calibri" pitchFamily="34" charset="0"/>
        <a:ea typeface="ヒラギノ角ゴ Pro W3" pitchFamily="125" charset="-128"/>
        <a:cs typeface="+mn-cs"/>
      </a:defRPr>
    </a:lvl3pPr>
    <a:lvl4pPr marL="1371600" algn="l" defTabSz="457200" rtl="0" fontAlgn="base">
      <a:spcBef>
        <a:spcPct val="0"/>
      </a:spcBef>
      <a:spcAft>
        <a:spcPct val="0"/>
      </a:spcAft>
      <a:defRPr kern="1200">
        <a:solidFill>
          <a:schemeClr val="tx1"/>
        </a:solidFill>
        <a:latin typeface="Calibri" pitchFamily="34" charset="0"/>
        <a:ea typeface="ヒラギノ角ゴ Pro W3" pitchFamily="125" charset="-128"/>
        <a:cs typeface="+mn-cs"/>
      </a:defRPr>
    </a:lvl4pPr>
    <a:lvl5pPr marL="1828800" algn="l" defTabSz="457200" rtl="0" fontAlgn="base">
      <a:spcBef>
        <a:spcPct val="0"/>
      </a:spcBef>
      <a:spcAft>
        <a:spcPct val="0"/>
      </a:spcAft>
      <a:defRPr kern="1200">
        <a:solidFill>
          <a:schemeClr val="tx1"/>
        </a:solidFill>
        <a:latin typeface="Calibri" pitchFamily="34" charset="0"/>
        <a:ea typeface="ヒラギノ角ゴ Pro W3" pitchFamily="125" charset="-128"/>
        <a:cs typeface="+mn-cs"/>
      </a:defRPr>
    </a:lvl5pPr>
    <a:lvl6pPr marL="2286000" algn="l" defTabSz="914400" rtl="0" eaLnBrk="1" latinLnBrk="0" hangingPunct="1">
      <a:defRPr kern="1200">
        <a:solidFill>
          <a:schemeClr val="tx1"/>
        </a:solidFill>
        <a:latin typeface="Calibri" pitchFamily="34" charset="0"/>
        <a:ea typeface="ヒラギノ角ゴ Pro W3" pitchFamily="125" charset="-128"/>
        <a:cs typeface="+mn-cs"/>
      </a:defRPr>
    </a:lvl6pPr>
    <a:lvl7pPr marL="2743200" algn="l" defTabSz="914400" rtl="0" eaLnBrk="1" latinLnBrk="0" hangingPunct="1">
      <a:defRPr kern="1200">
        <a:solidFill>
          <a:schemeClr val="tx1"/>
        </a:solidFill>
        <a:latin typeface="Calibri" pitchFamily="34" charset="0"/>
        <a:ea typeface="ヒラギノ角ゴ Pro W3" pitchFamily="125" charset="-128"/>
        <a:cs typeface="+mn-cs"/>
      </a:defRPr>
    </a:lvl7pPr>
    <a:lvl8pPr marL="3200400" algn="l" defTabSz="914400" rtl="0" eaLnBrk="1" latinLnBrk="0" hangingPunct="1">
      <a:defRPr kern="1200">
        <a:solidFill>
          <a:schemeClr val="tx1"/>
        </a:solidFill>
        <a:latin typeface="Calibri" pitchFamily="34" charset="0"/>
        <a:ea typeface="ヒラギノ角ゴ Pro W3" pitchFamily="125" charset="-128"/>
        <a:cs typeface="+mn-cs"/>
      </a:defRPr>
    </a:lvl8pPr>
    <a:lvl9pPr marL="3657600" algn="l" defTabSz="914400" rtl="0" eaLnBrk="1" latinLnBrk="0" hangingPunct="1">
      <a:defRPr kern="1200">
        <a:solidFill>
          <a:schemeClr val="tx1"/>
        </a:solidFill>
        <a:latin typeface="Calibri" pitchFamily="34" charset="0"/>
        <a:ea typeface="ヒラギノ角ゴ Pro W3" pitchFamily="125"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56" userDrawn="1">
          <p15:clr>
            <a:srgbClr val="A4A3A4"/>
          </p15:clr>
        </p15:guide>
        <p15:guide id="2" pos="217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E31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735" autoAdjust="0"/>
    <p:restoredTop sz="94668" autoAdjust="0"/>
  </p:normalViewPr>
  <p:slideViewPr>
    <p:cSldViewPr snapToGrid="0" snapToObjects="1">
      <p:cViewPr varScale="1">
        <p:scale>
          <a:sx n="105" d="100"/>
          <a:sy n="105" d="100"/>
        </p:scale>
        <p:origin x="1446" y="96"/>
      </p:cViewPr>
      <p:guideLst>
        <p:guide orient="horz" pos="2160"/>
        <p:guide pos="2880"/>
      </p:guideLst>
    </p:cSldViewPr>
  </p:slideViewPr>
  <p:outlineViewPr>
    <p:cViewPr>
      <p:scale>
        <a:sx n="33" d="100"/>
        <a:sy n="33" d="100"/>
      </p:scale>
      <p:origin x="0" y="-254"/>
    </p:cViewPr>
  </p:outlineViewPr>
  <p:notesTextViewPr>
    <p:cViewPr>
      <p:scale>
        <a:sx n="100" d="100"/>
        <a:sy n="100" d="100"/>
      </p:scale>
      <p:origin x="0" y="0"/>
    </p:cViewPr>
  </p:notesTextViewPr>
  <p:sorterViewPr>
    <p:cViewPr>
      <p:scale>
        <a:sx n="141" d="100"/>
        <a:sy n="141" d="100"/>
      </p:scale>
      <p:origin x="0" y="-4068"/>
    </p:cViewPr>
  </p:sorterViewPr>
  <p:notesViewPr>
    <p:cSldViewPr snapToGrid="0" snapToObjects="1">
      <p:cViewPr varScale="1">
        <p:scale>
          <a:sx n="77" d="100"/>
          <a:sy n="77" d="100"/>
        </p:scale>
        <p:origin x="3360" y="102"/>
      </p:cViewPr>
      <p:guideLst>
        <p:guide orient="horz" pos="3156"/>
        <p:guide pos="217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chartUserShapes" Target="../drawings/drawing1.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it-IT" sz="1400" b="1" dirty="0">
                <a:latin typeface="Arial" panose="020B0604020202020204" pitchFamily="34" charset="0"/>
                <a:cs typeface="Arial" panose="020B0604020202020204" pitchFamily="34" charset="0"/>
              </a:rPr>
              <a:t>BMC, 2022</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barChart>
        <c:barDir val="col"/>
        <c:grouping val="clustered"/>
        <c:varyColors val="0"/>
        <c:ser>
          <c:idx val="0"/>
          <c:order val="0"/>
          <c:tx>
            <c:strRef>
              <c:f>Foglio1!$B$1</c:f>
              <c:strCache>
                <c:ptCount val="1"/>
                <c:pt idx="0">
                  <c:v>Production</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Foglio1!$A$2</c:f>
              <c:strCache>
                <c:ptCount val="1"/>
                <c:pt idx="0">
                  <c:v>Categoria 1</c:v>
                </c:pt>
              </c:strCache>
            </c:strRef>
          </c:cat>
          <c:val>
            <c:numRef>
              <c:f>Foglio1!$B$2</c:f>
              <c:numCache>
                <c:formatCode>General</c:formatCode>
                <c:ptCount val="1"/>
                <c:pt idx="0">
                  <c:v>226</c:v>
                </c:pt>
              </c:numCache>
            </c:numRef>
          </c:val>
          <c:extLst>
            <c:ext xmlns:c16="http://schemas.microsoft.com/office/drawing/2014/chart" uri="{C3380CC4-5D6E-409C-BE32-E72D297353CC}">
              <c16:uniqueId val="{00000000-7199-41C7-930A-408F7D6AE116}"/>
            </c:ext>
          </c:extLst>
        </c:ser>
        <c:ser>
          <c:idx val="1"/>
          <c:order val="1"/>
          <c:tx>
            <c:strRef>
              <c:f>Foglio1!$C$1</c:f>
              <c:strCache>
                <c:ptCount val="1"/>
                <c:pt idx="0">
                  <c:v>Consommation</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Foglio1!$A$2</c:f>
              <c:strCache>
                <c:ptCount val="1"/>
                <c:pt idx="0">
                  <c:v>Categoria 1</c:v>
                </c:pt>
              </c:strCache>
            </c:strRef>
          </c:cat>
          <c:val>
            <c:numRef>
              <c:f>Foglio1!$C$2</c:f>
              <c:numCache>
                <c:formatCode>General</c:formatCode>
                <c:ptCount val="1"/>
                <c:pt idx="0">
                  <c:v>362</c:v>
                </c:pt>
              </c:numCache>
            </c:numRef>
          </c:val>
          <c:extLst>
            <c:ext xmlns:c16="http://schemas.microsoft.com/office/drawing/2014/chart" uri="{C3380CC4-5D6E-409C-BE32-E72D297353CC}">
              <c16:uniqueId val="{00000001-7199-41C7-930A-408F7D6AE116}"/>
            </c:ext>
          </c:extLst>
        </c:ser>
        <c:ser>
          <c:idx val="2"/>
          <c:order val="2"/>
          <c:tx>
            <c:strRef>
              <c:f>Foglio1!$D$1</c:f>
              <c:strCache>
                <c:ptCount val="1"/>
                <c:pt idx="0">
                  <c:v>Import</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Foglio1!$A$2</c:f>
              <c:strCache>
                <c:ptCount val="1"/>
                <c:pt idx="0">
                  <c:v>Categoria 1</c:v>
                </c:pt>
              </c:strCache>
            </c:strRef>
          </c:cat>
          <c:val>
            <c:numRef>
              <c:f>Foglio1!$D$2</c:f>
              <c:numCache>
                <c:formatCode>General</c:formatCode>
                <c:ptCount val="1"/>
                <c:pt idx="0">
                  <c:v>245</c:v>
                </c:pt>
              </c:numCache>
            </c:numRef>
          </c:val>
          <c:extLst>
            <c:ext xmlns:c16="http://schemas.microsoft.com/office/drawing/2014/chart" uri="{C3380CC4-5D6E-409C-BE32-E72D297353CC}">
              <c16:uniqueId val="{00000002-7199-41C7-930A-408F7D6AE116}"/>
            </c:ext>
          </c:extLst>
        </c:ser>
        <c:ser>
          <c:idx val="3"/>
          <c:order val="3"/>
          <c:tx>
            <c:strRef>
              <c:f>Foglio1!$E$1</c:f>
              <c:strCache>
                <c:ptCount val="1"/>
                <c:pt idx="0">
                  <c:v>Export</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Foglio1!$A$2</c:f>
              <c:strCache>
                <c:ptCount val="1"/>
                <c:pt idx="0">
                  <c:v>Categoria 1</c:v>
                </c:pt>
              </c:strCache>
            </c:strRef>
          </c:cat>
          <c:val>
            <c:numRef>
              <c:f>Foglio1!$E$2</c:f>
              <c:numCache>
                <c:formatCode>General</c:formatCode>
                <c:ptCount val="1"/>
                <c:pt idx="0">
                  <c:v>101</c:v>
                </c:pt>
              </c:numCache>
            </c:numRef>
          </c:val>
          <c:extLst>
            <c:ext xmlns:c16="http://schemas.microsoft.com/office/drawing/2014/chart" uri="{C3380CC4-5D6E-409C-BE32-E72D297353CC}">
              <c16:uniqueId val="{00000003-7199-41C7-930A-408F7D6AE116}"/>
            </c:ext>
          </c:extLst>
        </c:ser>
        <c:ser>
          <c:idx val="4"/>
          <c:order val="4"/>
          <c:tx>
            <c:strRef>
              <c:f>Foglio1!$F$1</c:f>
              <c:strCache>
                <c:ptCount val="1"/>
                <c:pt idx="0">
                  <c:v>GNL</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Foglio1!$A$2</c:f>
              <c:strCache>
                <c:ptCount val="1"/>
                <c:pt idx="0">
                  <c:v>Categoria 1</c:v>
                </c:pt>
              </c:strCache>
            </c:strRef>
          </c:cat>
          <c:val>
            <c:numRef>
              <c:f>Foglio1!$F$2</c:f>
              <c:numCache>
                <c:formatCode>General</c:formatCode>
                <c:ptCount val="1"/>
                <c:pt idx="0">
                  <c:v>211</c:v>
                </c:pt>
              </c:numCache>
            </c:numRef>
          </c:val>
          <c:extLst>
            <c:ext xmlns:c16="http://schemas.microsoft.com/office/drawing/2014/chart" uri="{C3380CC4-5D6E-409C-BE32-E72D297353CC}">
              <c16:uniqueId val="{00000004-7199-41C7-930A-408F7D6AE116}"/>
            </c:ext>
          </c:extLst>
        </c:ser>
        <c:dLbls>
          <c:showLegendKey val="0"/>
          <c:showVal val="0"/>
          <c:showCatName val="0"/>
          <c:showSerName val="0"/>
          <c:showPercent val="0"/>
          <c:showBubbleSize val="0"/>
        </c:dLbls>
        <c:gapWidth val="219"/>
        <c:overlap val="-27"/>
        <c:axId val="57162063"/>
        <c:axId val="646452063"/>
      </c:barChart>
      <c:catAx>
        <c:axId val="57162063"/>
        <c:scaling>
          <c:orientation val="minMax"/>
        </c:scaling>
        <c:delete val="1"/>
        <c:axPos val="b"/>
        <c:numFmt formatCode="General" sourceLinked="1"/>
        <c:majorTickMark val="none"/>
        <c:minorTickMark val="none"/>
        <c:tickLblPos val="nextTo"/>
        <c:crossAx val="646452063"/>
        <c:crosses val="autoZero"/>
        <c:auto val="1"/>
        <c:lblAlgn val="ctr"/>
        <c:lblOffset val="100"/>
        <c:noMultiLvlLbl val="0"/>
      </c:catAx>
      <c:valAx>
        <c:axId val="64645206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crossAx val="5716206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it-IT" sz="1200" b="1" dirty="0">
                <a:latin typeface="Arial" panose="020B0604020202020204" pitchFamily="34" charset="0"/>
                <a:cs typeface="Arial" panose="020B0604020202020204" pitchFamily="34" charset="0"/>
              </a:rPr>
              <a:t>Mix </a:t>
            </a:r>
            <a:r>
              <a:rPr lang="it-IT" sz="1200" b="1" dirty="0" err="1">
                <a:latin typeface="Arial" panose="020B0604020202020204" pitchFamily="34" charset="0"/>
                <a:cs typeface="Arial" panose="020B0604020202020204" pitchFamily="34" charset="0"/>
              </a:rPr>
              <a:t>énergétique</a:t>
            </a:r>
            <a:r>
              <a:rPr lang="it-IT" sz="1200" b="1" dirty="0">
                <a:latin typeface="Arial" panose="020B0604020202020204" pitchFamily="34" charset="0"/>
                <a:cs typeface="Arial" panose="020B0604020202020204" pitchFamily="34" charset="0"/>
              </a:rPr>
              <a:t> UE </a:t>
            </a:r>
          </a:p>
        </c:rich>
      </c:tx>
      <c:layout>
        <c:manualLayout>
          <c:xMode val="edge"/>
          <c:yMode val="edge"/>
          <c:x val="0.3094862715745354"/>
          <c:y val="0.10791757476573011"/>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barChart>
        <c:barDir val="col"/>
        <c:grouping val="stacked"/>
        <c:varyColors val="0"/>
        <c:ser>
          <c:idx val="0"/>
          <c:order val="0"/>
          <c:tx>
            <c:strRef>
              <c:f>Foglio1!$B$1</c:f>
              <c:strCache>
                <c:ptCount val="1"/>
                <c:pt idx="0">
                  <c:v>Charbon</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Foglio1!$A$2:$A$4</c:f>
              <c:strCache>
                <c:ptCount val="3"/>
                <c:pt idx="0">
                  <c:v>2021</c:v>
                </c:pt>
                <c:pt idx="1">
                  <c:v>2030 FIT55</c:v>
                </c:pt>
                <c:pt idx="2">
                  <c:v>2030 REP EU</c:v>
                </c:pt>
              </c:strCache>
            </c:strRef>
          </c:cat>
          <c:val>
            <c:numRef>
              <c:f>Foglio1!$B$2:$B$4</c:f>
              <c:numCache>
                <c:formatCode>General</c:formatCode>
                <c:ptCount val="3"/>
                <c:pt idx="0">
                  <c:v>12</c:v>
                </c:pt>
                <c:pt idx="1">
                  <c:v>6</c:v>
                </c:pt>
                <c:pt idx="2">
                  <c:v>9</c:v>
                </c:pt>
              </c:numCache>
            </c:numRef>
          </c:val>
          <c:extLst>
            <c:ext xmlns:c16="http://schemas.microsoft.com/office/drawing/2014/chart" uri="{C3380CC4-5D6E-409C-BE32-E72D297353CC}">
              <c16:uniqueId val="{00000000-CD24-41B4-A19E-3972A565B548}"/>
            </c:ext>
          </c:extLst>
        </c:ser>
        <c:ser>
          <c:idx val="1"/>
          <c:order val="1"/>
          <c:tx>
            <c:strRef>
              <c:f>Foglio1!$C$1</c:f>
              <c:strCache>
                <c:ptCount val="1"/>
                <c:pt idx="0">
                  <c:v>Petrol</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Foglio1!$A$2:$A$4</c:f>
              <c:strCache>
                <c:ptCount val="3"/>
                <c:pt idx="0">
                  <c:v>2021</c:v>
                </c:pt>
                <c:pt idx="1">
                  <c:v>2030 FIT55</c:v>
                </c:pt>
                <c:pt idx="2">
                  <c:v>2030 REP EU</c:v>
                </c:pt>
              </c:strCache>
            </c:strRef>
          </c:cat>
          <c:val>
            <c:numRef>
              <c:f>Foglio1!$C$2:$C$4</c:f>
              <c:numCache>
                <c:formatCode>General</c:formatCode>
                <c:ptCount val="3"/>
                <c:pt idx="0">
                  <c:v>33</c:v>
                </c:pt>
                <c:pt idx="1">
                  <c:v>31</c:v>
                </c:pt>
                <c:pt idx="2">
                  <c:v>33</c:v>
                </c:pt>
              </c:numCache>
            </c:numRef>
          </c:val>
          <c:extLst>
            <c:ext xmlns:c16="http://schemas.microsoft.com/office/drawing/2014/chart" uri="{C3380CC4-5D6E-409C-BE32-E72D297353CC}">
              <c16:uniqueId val="{00000001-CD24-41B4-A19E-3972A565B548}"/>
            </c:ext>
          </c:extLst>
        </c:ser>
        <c:ser>
          <c:idx val="2"/>
          <c:order val="2"/>
          <c:tx>
            <c:strRef>
              <c:f>Foglio1!$D$1</c:f>
              <c:strCache>
                <c:ptCount val="1"/>
                <c:pt idx="0">
                  <c:v>Gaz</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Foglio1!$A$2:$A$4</c:f>
              <c:strCache>
                <c:ptCount val="3"/>
                <c:pt idx="0">
                  <c:v>2021</c:v>
                </c:pt>
                <c:pt idx="1">
                  <c:v>2030 FIT55</c:v>
                </c:pt>
                <c:pt idx="2">
                  <c:v>2030 REP EU</c:v>
                </c:pt>
              </c:strCache>
            </c:strRef>
          </c:cat>
          <c:val>
            <c:numRef>
              <c:f>Foglio1!$D$2:$D$4</c:f>
              <c:numCache>
                <c:formatCode>General</c:formatCode>
                <c:ptCount val="3"/>
                <c:pt idx="0">
                  <c:v>24</c:v>
                </c:pt>
                <c:pt idx="1">
                  <c:v>20</c:v>
                </c:pt>
                <c:pt idx="2">
                  <c:v>11</c:v>
                </c:pt>
              </c:numCache>
            </c:numRef>
          </c:val>
          <c:extLst>
            <c:ext xmlns:c16="http://schemas.microsoft.com/office/drawing/2014/chart" uri="{C3380CC4-5D6E-409C-BE32-E72D297353CC}">
              <c16:uniqueId val="{00000002-CD24-41B4-A19E-3972A565B548}"/>
            </c:ext>
          </c:extLst>
        </c:ser>
        <c:ser>
          <c:idx val="3"/>
          <c:order val="3"/>
          <c:tx>
            <c:strRef>
              <c:f>Foglio1!$E$1</c:f>
              <c:strCache>
                <c:ptCount val="1"/>
                <c:pt idx="0">
                  <c:v>Nuclear</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Foglio1!$A$2:$A$4</c:f>
              <c:strCache>
                <c:ptCount val="3"/>
                <c:pt idx="0">
                  <c:v>2021</c:v>
                </c:pt>
                <c:pt idx="1">
                  <c:v>2030 FIT55</c:v>
                </c:pt>
                <c:pt idx="2">
                  <c:v>2030 REP EU</c:v>
                </c:pt>
              </c:strCache>
            </c:strRef>
          </c:cat>
          <c:val>
            <c:numRef>
              <c:f>Foglio1!$E$2:$E$4</c:f>
              <c:numCache>
                <c:formatCode>General</c:formatCode>
                <c:ptCount val="3"/>
                <c:pt idx="0">
                  <c:v>13</c:v>
                </c:pt>
                <c:pt idx="1">
                  <c:v>12</c:v>
                </c:pt>
                <c:pt idx="2">
                  <c:v>13</c:v>
                </c:pt>
              </c:numCache>
            </c:numRef>
          </c:val>
          <c:extLst>
            <c:ext xmlns:c16="http://schemas.microsoft.com/office/drawing/2014/chart" uri="{C3380CC4-5D6E-409C-BE32-E72D297353CC}">
              <c16:uniqueId val="{00000003-CD24-41B4-A19E-3972A565B548}"/>
            </c:ext>
          </c:extLst>
        </c:ser>
        <c:ser>
          <c:idx val="4"/>
          <c:order val="4"/>
          <c:tx>
            <c:strRef>
              <c:f>Foglio1!$F$1</c:f>
              <c:strCache>
                <c:ptCount val="1"/>
                <c:pt idx="0">
                  <c:v>SER</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Foglio1!$A$2:$A$4</c:f>
              <c:strCache>
                <c:ptCount val="3"/>
                <c:pt idx="0">
                  <c:v>2021</c:v>
                </c:pt>
                <c:pt idx="1">
                  <c:v>2030 FIT55</c:v>
                </c:pt>
                <c:pt idx="2">
                  <c:v>2030 REP EU</c:v>
                </c:pt>
              </c:strCache>
            </c:strRef>
          </c:cat>
          <c:val>
            <c:numRef>
              <c:f>Foglio1!$F$2:$F$4</c:f>
              <c:numCache>
                <c:formatCode>General</c:formatCode>
                <c:ptCount val="3"/>
                <c:pt idx="0">
                  <c:v>18</c:v>
                </c:pt>
                <c:pt idx="1">
                  <c:v>31</c:v>
                </c:pt>
                <c:pt idx="2">
                  <c:v>34</c:v>
                </c:pt>
              </c:numCache>
            </c:numRef>
          </c:val>
          <c:extLst>
            <c:ext xmlns:c16="http://schemas.microsoft.com/office/drawing/2014/chart" uri="{C3380CC4-5D6E-409C-BE32-E72D297353CC}">
              <c16:uniqueId val="{00000004-CD24-41B4-A19E-3972A565B548}"/>
            </c:ext>
          </c:extLst>
        </c:ser>
        <c:dLbls>
          <c:showLegendKey val="0"/>
          <c:showVal val="0"/>
          <c:showCatName val="0"/>
          <c:showSerName val="0"/>
          <c:showPercent val="0"/>
          <c:showBubbleSize val="0"/>
        </c:dLbls>
        <c:gapWidth val="150"/>
        <c:overlap val="100"/>
        <c:axId val="59210431"/>
        <c:axId val="60334047"/>
      </c:barChart>
      <c:catAx>
        <c:axId val="5921043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crossAx val="60334047"/>
        <c:crosses val="autoZero"/>
        <c:auto val="1"/>
        <c:lblAlgn val="ctr"/>
        <c:lblOffset val="100"/>
        <c:noMultiLvlLbl val="0"/>
      </c:catAx>
      <c:valAx>
        <c:axId val="60334047"/>
        <c:scaling>
          <c:orientation val="minMax"/>
        </c:scaling>
        <c:delete val="1"/>
        <c:axPos val="l"/>
        <c:numFmt formatCode="General" sourceLinked="1"/>
        <c:majorTickMark val="none"/>
        <c:minorTickMark val="none"/>
        <c:tickLblPos val="nextTo"/>
        <c:crossAx val="5921043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it-IT" sz="1200" b="1" dirty="0">
                <a:latin typeface="Arial" panose="020B0604020202020204" pitchFamily="34" charset="0"/>
                <a:cs typeface="Arial" panose="020B0604020202020204" pitchFamily="34" charset="0"/>
              </a:rPr>
              <a:t>Mix </a:t>
            </a:r>
            <a:r>
              <a:rPr lang="it-IT" sz="1200" b="1" dirty="0" err="1">
                <a:latin typeface="Arial" panose="020B0604020202020204" pitchFamily="34" charset="0"/>
                <a:cs typeface="Arial" panose="020B0604020202020204" pitchFamily="34" charset="0"/>
              </a:rPr>
              <a:t>énergétique</a:t>
            </a:r>
            <a:r>
              <a:rPr lang="it-IT" sz="1200" b="1" baseline="0" dirty="0">
                <a:latin typeface="Arial" panose="020B0604020202020204" pitchFamily="34" charset="0"/>
                <a:cs typeface="Arial" panose="020B0604020202020204" pitchFamily="34" charset="0"/>
              </a:rPr>
              <a:t> MED </a:t>
            </a:r>
            <a:endParaRPr lang="it-IT" sz="1200" b="1" dirty="0">
              <a:latin typeface="Arial" panose="020B0604020202020204" pitchFamily="34" charset="0"/>
              <a:cs typeface="Arial" panose="020B0604020202020204" pitchFamily="34" charset="0"/>
            </a:endParaRPr>
          </a:p>
        </c:rich>
      </c:tx>
      <c:layout>
        <c:manualLayout>
          <c:xMode val="edge"/>
          <c:yMode val="edge"/>
          <c:x val="0.29271347019757121"/>
          <c:y val="0.10791757476573011"/>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barChart>
        <c:barDir val="col"/>
        <c:grouping val="stacked"/>
        <c:varyColors val="0"/>
        <c:ser>
          <c:idx val="0"/>
          <c:order val="0"/>
          <c:tx>
            <c:strRef>
              <c:f>Foglio1!$B$1</c:f>
              <c:strCache>
                <c:ptCount val="1"/>
                <c:pt idx="0">
                  <c:v>Charbon</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Foglio1!$A$2:$A$3</c:f>
              <c:strCache>
                <c:ptCount val="2"/>
                <c:pt idx="0">
                  <c:v>2021</c:v>
                </c:pt>
                <c:pt idx="1">
                  <c:v>2030-2040</c:v>
                </c:pt>
              </c:strCache>
            </c:strRef>
          </c:cat>
          <c:val>
            <c:numRef>
              <c:f>Foglio1!$B$2:$B$3</c:f>
              <c:numCache>
                <c:formatCode>General</c:formatCode>
                <c:ptCount val="2"/>
                <c:pt idx="0">
                  <c:v>9</c:v>
                </c:pt>
                <c:pt idx="1">
                  <c:v>7</c:v>
                </c:pt>
              </c:numCache>
            </c:numRef>
          </c:val>
          <c:extLst>
            <c:ext xmlns:c16="http://schemas.microsoft.com/office/drawing/2014/chart" uri="{C3380CC4-5D6E-409C-BE32-E72D297353CC}">
              <c16:uniqueId val="{00000000-25D8-42EC-A22F-DE25E3A3C2CB}"/>
            </c:ext>
          </c:extLst>
        </c:ser>
        <c:ser>
          <c:idx val="1"/>
          <c:order val="1"/>
          <c:tx>
            <c:strRef>
              <c:f>Foglio1!$C$1</c:f>
              <c:strCache>
                <c:ptCount val="1"/>
                <c:pt idx="0">
                  <c:v>Petrol</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Foglio1!$A$2:$A$3</c:f>
              <c:strCache>
                <c:ptCount val="2"/>
                <c:pt idx="0">
                  <c:v>2021</c:v>
                </c:pt>
                <c:pt idx="1">
                  <c:v>2030-2040</c:v>
                </c:pt>
              </c:strCache>
            </c:strRef>
          </c:cat>
          <c:val>
            <c:numRef>
              <c:f>Foglio1!$C$2:$C$3</c:f>
              <c:numCache>
                <c:formatCode>General</c:formatCode>
                <c:ptCount val="2"/>
                <c:pt idx="0">
                  <c:v>37</c:v>
                </c:pt>
                <c:pt idx="1">
                  <c:v>32</c:v>
                </c:pt>
              </c:numCache>
            </c:numRef>
          </c:val>
          <c:extLst>
            <c:ext xmlns:c16="http://schemas.microsoft.com/office/drawing/2014/chart" uri="{C3380CC4-5D6E-409C-BE32-E72D297353CC}">
              <c16:uniqueId val="{00000001-25D8-42EC-A22F-DE25E3A3C2CB}"/>
            </c:ext>
          </c:extLst>
        </c:ser>
        <c:ser>
          <c:idx val="2"/>
          <c:order val="2"/>
          <c:tx>
            <c:strRef>
              <c:f>Foglio1!$D$1</c:f>
              <c:strCache>
                <c:ptCount val="1"/>
                <c:pt idx="0">
                  <c:v>Gaz</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Foglio1!$A$2:$A$3</c:f>
              <c:strCache>
                <c:ptCount val="2"/>
                <c:pt idx="0">
                  <c:v>2021</c:v>
                </c:pt>
                <c:pt idx="1">
                  <c:v>2030-2040</c:v>
                </c:pt>
              </c:strCache>
            </c:strRef>
          </c:cat>
          <c:val>
            <c:numRef>
              <c:f>Foglio1!$D$2:$D$3</c:f>
              <c:numCache>
                <c:formatCode>General</c:formatCode>
                <c:ptCount val="2"/>
                <c:pt idx="0">
                  <c:v>30</c:v>
                </c:pt>
                <c:pt idx="1">
                  <c:v>28</c:v>
                </c:pt>
              </c:numCache>
            </c:numRef>
          </c:val>
          <c:extLst>
            <c:ext xmlns:c16="http://schemas.microsoft.com/office/drawing/2014/chart" uri="{C3380CC4-5D6E-409C-BE32-E72D297353CC}">
              <c16:uniqueId val="{00000002-25D8-42EC-A22F-DE25E3A3C2CB}"/>
            </c:ext>
          </c:extLst>
        </c:ser>
        <c:ser>
          <c:idx val="3"/>
          <c:order val="3"/>
          <c:tx>
            <c:strRef>
              <c:f>Foglio1!$E$1</c:f>
              <c:strCache>
                <c:ptCount val="1"/>
                <c:pt idx="0">
                  <c:v>Nuclear</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Foglio1!$A$2:$A$3</c:f>
              <c:strCache>
                <c:ptCount val="2"/>
                <c:pt idx="0">
                  <c:v>2021</c:v>
                </c:pt>
                <c:pt idx="1">
                  <c:v>2030-2040</c:v>
                </c:pt>
              </c:strCache>
            </c:strRef>
          </c:cat>
          <c:val>
            <c:numRef>
              <c:f>Foglio1!$E$2:$E$3</c:f>
              <c:numCache>
                <c:formatCode>General</c:formatCode>
                <c:ptCount val="2"/>
                <c:pt idx="0">
                  <c:v>12</c:v>
                </c:pt>
                <c:pt idx="1">
                  <c:v>10</c:v>
                </c:pt>
              </c:numCache>
            </c:numRef>
          </c:val>
          <c:extLst>
            <c:ext xmlns:c16="http://schemas.microsoft.com/office/drawing/2014/chart" uri="{C3380CC4-5D6E-409C-BE32-E72D297353CC}">
              <c16:uniqueId val="{00000003-25D8-42EC-A22F-DE25E3A3C2CB}"/>
            </c:ext>
          </c:extLst>
        </c:ser>
        <c:ser>
          <c:idx val="4"/>
          <c:order val="4"/>
          <c:tx>
            <c:strRef>
              <c:f>Foglio1!$F$1</c:f>
              <c:strCache>
                <c:ptCount val="1"/>
                <c:pt idx="0">
                  <c:v>SER</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Foglio1!$A$2:$A$3</c:f>
              <c:strCache>
                <c:ptCount val="2"/>
                <c:pt idx="0">
                  <c:v>2021</c:v>
                </c:pt>
                <c:pt idx="1">
                  <c:v>2030-2040</c:v>
                </c:pt>
              </c:strCache>
            </c:strRef>
          </c:cat>
          <c:val>
            <c:numRef>
              <c:f>Foglio1!$F$2:$F$3</c:f>
              <c:numCache>
                <c:formatCode>General</c:formatCode>
                <c:ptCount val="2"/>
                <c:pt idx="0">
                  <c:v>12</c:v>
                </c:pt>
                <c:pt idx="1">
                  <c:v>23</c:v>
                </c:pt>
              </c:numCache>
            </c:numRef>
          </c:val>
          <c:extLst>
            <c:ext xmlns:c16="http://schemas.microsoft.com/office/drawing/2014/chart" uri="{C3380CC4-5D6E-409C-BE32-E72D297353CC}">
              <c16:uniqueId val="{00000004-25D8-42EC-A22F-DE25E3A3C2CB}"/>
            </c:ext>
          </c:extLst>
        </c:ser>
        <c:dLbls>
          <c:showLegendKey val="0"/>
          <c:showVal val="0"/>
          <c:showCatName val="0"/>
          <c:showSerName val="0"/>
          <c:showPercent val="0"/>
          <c:showBubbleSize val="0"/>
        </c:dLbls>
        <c:gapWidth val="150"/>
        <c:overlap val="100"/>
        <c:axId val="59210431"/>
        <c:axId val="60334047"/>
      </c:barChart>
      <c:catAx>
        <c:axId val="5921043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crossAx val="60334047"/>
        <c:crosses val="autoZero"/>
        <c:auto val="1"/>
        <c:lblAlgn val="ctr"/>
        <c:lblOffset val="100"/>
        <c:noMultiLvlLbl val="0"/>
      </c:catAx>
      <c:valAx>
        <c:axId val="60334047"/>
        <c:scaling>
          <c:orientation val="minMax"/>
        </c:scaling>
        <c:delete val="1"/>
        <c:axPos val="l"/>
        <c:numFmt formatCode="General" sourceLinked="1"/>
        <c:majorTickMark val="none"/>
        <c:minorTickMark val="none"/>
        <c:tickLblPos val="nextTo"/>
        <c:crossAx val="5921043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sz="1100" b="1" dirty="0">
                <a:latin typeface="Arial" panose="020B0604020202020204" pitchFamily="34" charset="0"/>
                <a:cs typeface="Arial" panose="020B0604020202020204" pitchFamily="34" charset="0"/>
              </a:rPr>
              <a:t>Prix Gaz Naturel (TTF), EUR/MWh </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lineChart>
        <c:grouping val="standard"/>
        <c:varyColors val="0"/>
        <c:ser>
          <c:idx val="0"/>
          <c:order val="0"/>
          <c:tx>
            <c:strRef>
              <c:f>Foglio1!$B$1</c:f>
              <c:strCache>
                <c:ptCount val="1"/>
                <c:pt idx="0">
                  <c:v>Serie 1</c:v>
                </c:pt>
              </c:strCache>
            </c:strRef>
          </c:tx>
          <c:spPr>
            <a:ln w="28575" cap="rnd">
              <a:solidFill>
                <a:schemeClr val="accent1"/>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Foglio1!$A$2:$A$8</c:f>
              <c:strCache>
                <c:ptCount val="7"/>
                <c:pt idx="0">
                  <c:v>Mars 2021</c:v>
                </c:pt>
                <c:pt idx="1">
                  <c:v>Oct 2021</c:v>
                </c:pt>
                <c:pt idx="2">
                  <c:v>Mars 2022</c:v>
                </c:pt>
                <c:pt idx="3">
                  <c:v>Aug 2022</c:v>
                </c:pt>
                <c:pt idx="4">
                  <c:v>Dec 2022</c:v>
                </c:pt>
                <c:pt idx="5">
                  <c:v>Mars 2023</c:v>
                </c:pt>
                <c:pt idx="6">
                  <c:v>Sep 2023</c:v>
                </c:pt>
              </c:strCache>
            </c:strRef>
          </c:cat>
          <c:val>
            <c:numRef>
              <c:f>Foglio1!$B$2:$B$8</c:f>
              <c:numCache>
                <c:formatCode>General</c:formatCode>
                <c:ptCount val="7"/>
                <c:pt idx="0">
                  <c:v>20</c:v>
                </c:pt>
                <c:pt idx="1">
                  <c:v>90</c:v>
                </c:pt>
                <c:pt idx="2">
                  <c:v>140</c:v>
                </c:pt>
                <c:pt idx="3">
                  <c:v>240</c:v>
                </c:pt>
                <c:pt idx="4">
                  <c:v>110</c:v>
                </c:pt>
                <c:pt idx="5">
                  <c:v>45</c:v>
                </c:pt>
                <c:pt idx="6">
                  <c:v>40</c:v>
                </c:pt>
              </c:numCache>
            </c:numRef>
          </c:val>
          <c:smooth val="0"/>
          <c:extLst>
            <c:ext xmlns:c16="http://schemas.microsoft.com/office/drawing/2014/chart" uri="{C3380CC4-5D6E-409C-BE32-E72D297353CC}">
              <c16:uniqueId val="{00000000-B0E7-48C1-A072-9EAB5CDAA70D}"/>
            </c:ext>
          </c:extLst>
        </c:ser>
        <c:dLbls>
          <c:showLegendKey val="0"/>
          <c:showVal val="0"/>
          <c:showCatName val="0"/>
          <c:showSerName val="0"/>
          <c:showPercent val="0"/>
          <c:showBubbleSize val="0"/>
        </c:dLbls>
        <c:smooth val="0"/>
        <c:axId val="61279247"/>
        <c:axId val="32395199"/>
      </c:lineChart>
      <c:catAx>
        <c:axId val="6127924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Arial" panose="020B0604020202020204" pitchFamily="34" charset="0"/>
                <a:ea typeface="+mn-ea"/>
                <a:cs typeface="+mn-cs"/>
              </a:defRPr>
            </a:pPr>
            <a:endParaRPr lang="fr-FR"/>
          </a:p>
        </c:txPr>
        <c:crossAx val="32395199"/>
        <c:crosses val="autoZero"/>
        <c:auto val="1"/>
        <c:lblAlgn val="ctr"/>
        <c:lblOffset val="100"/>
        <c:noMultiLvlLbl val="0"/>
      </c:catAx>
      <c:valAx>
        <c:axId val="32395199"/>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61279247"/>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it-IT" sz="1100" b="1" dirty="0">
                <a:latin typeface="Arial" panose="020B0604020202020204" pitchFamily="34" charset="0"/>
                <a:cs typeface="Arial" panose="020B0604020202020204" pitchFamily="34" charset="0"/>
              </a:rPr>
              <a:t>Import Ue</a:t>
            </a:r>
            <a:r>
              <a:rPr lang="it-IT" sz="1100" b="1" baseline="0" dirty="0">
                <a:latin typeface="Arial" panose="020B0604020202020204" pitchFamily="34" charset="0"/>
                <a:cs typeface="Arial" panose="020B0604020202020204" pitchFamily="34" charset="0"/>
              </a:rPr>
              <a:t> 2022 vs. 2021, en %</a:t>
            </a:r>
            <a:endParaRPr lang="it-IT" sz="1100" b="1" dirty="0">
              <a:latin typeface="Arial" panose="020B0604020202020204" pitchFamily="34" charset="0"/>
              <a:cs typeface="Arial" panose="020B0604020202020204" pitchFamily="34" charset="0"/>
            </a:endParaRPr>
          </a:p>
        </c:rich>
      </c:tx>
      <c:layout>
        <c:manualLayout>
          <c:xMode val="edge"/>
          <c:yMode val="edge"/>
          <c:x val="0.22614584190544978"/>
          <c:y val="0.14869534403383186"/>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barChart>
        <c:barDir val="col"/>
        <c:grouping val="stacked"/>
        <c:varyColors val="0"/>
        <c:ser>
          <c:idx val="0"/>
          <c:order val="0"/>
          <c:tx>
            <c:strRef>
              <c:f>Foglio1!$B$1</c:f>
              <c:strCache>
                <c:ptCount val="1"/>
                <c:pt idx="0">
                  <c:v>Russie</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Foglio1!$A$2:$A$3</c:f>
              <c:numCache>
                <c:formatCode>General</c:formatCode>
                <c:ptCount val="2"/>
                <c:pt idx="0">
                  <c:v>2021</c:v>
                </c:pt>
                <c:pt idx="1">
                  <c:v>2022</c:v>
                </c:pt>
              </c:numCache>
            </c:numRef>
          </c:cat>
          <c:val>
            <c:numRef>
              <c:f>Foglio1!$B$2:$B$3</c:f>
              <c:numCache>
                <c:formatCode>General</c:formatCode>
                <c:ptCount val="2"/>
                <c:pt idx="0">
                  <c:v>48</c:v>
                </c:pt>
                <c:pt idx="1">
                  <c:v>8</c:v>
                </c:pt>
              </c:numCache>
            </c:numRef>
          </c:val>
          <c:extLst>
            <c:ext xmlns:c16="http://schemas.microsoft.com/office/drawing/2014/chart" uri="{C3380CC4-5D6E-409C-BE32-E72D297353CC}">
              <c16:uniqueId val="{00000000-C7CA-41EA-9010-32E4F7F22A73}"/>
            </c:ext>
          </c:extLst>
        </c:ser>
        <c:ser>
          <c:idx val="1"/>
          <c:order val="1"/>
          <c:tx>
            <c:strRef>
              <c:f>Foglio1!$C$1</c:f>
              <c:strCache>
                <c:ptCount val="1"/>
                <c:pt idx="0">
                  <c:v>GNL</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Foglio1!$A$2:$A$3</c:f>
              <c:numCache>
                <c:formatCode>General</c:formatCode>
                <c:ptCount val="2"/>
                <c:pt idx="0">
                  <c:v>2021</c:v>
                </c:pt>
                <c:pt idx="1">
                  <c:v>2022</c:v>
                </c:pt>
              </c:numCache>
            </c:numRef>
          </c:cat>
          <c:val>
            <c:numRef>
              <c:f>Foglio1!$C$2:$C$3</c:f>
              <c:numCache>
                <c:formatCode>General</c:formatCode>
                <c:ptCount val="2"/>
                <c:pt idx="0">
                  <c:v>14</c:v>
                </c:pt>
                <c:pt idx="1">
                  <c:v>41</c:v>
                </c:pt>
              </c:numCache>
            </c:numRef>
          </c:val>
          <c:extLst>
            <c:ext xmlns:c16="http://schemas.microsoft.com/office/drawing/2014/chart" uri="{C3380CC4-5D6E-409C-BE32-E72D297353CC}">
              <c16:uniqueId val="{00000001-C7CA-41EA-9010-32E4F7F22A73}"/>
            </c:ext>
          </c:extLst>
        </c:ser>
        <c:ser>
          <c:idx val="2"/>
          <c:order val="2"/>
          <c:tx>
            <c:strRef>
              <c:f>Foglio1!$D$1</c:f>
              <c:strCache>
                <c:ptCount val="1"/>
                <c:pt idx="0">
                  <c:v>Norvège</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Foglio1!$A$2:$A$3</c:f>
              <c:numCache>
                <c:formatCode>General</c:formatCode>
                <c:ptCount val="2"/>
                <c:pt idx="0">
                  <c:v>2021</c:v>
                </c:pt>
                <c:pt idx="1">
                  <c:v>2022</c:v>
                </c:pt>
              </c:numCache>
            </c:numRef>
          </c:cat>
          <c:val>
            <c:numRef>
              <c:f>Foglio1!$D$2:$D$3</c:f>
              <c:numCache>
                <c:formatCode>General</c:formatCode>
                <c:ptCount val="2"/>
                <c:pt idx="0">
                  <c:v>22</c:v>
                </c:pt>
                <c:pt idx="1">
                  <c:v>27</c:v>
                </c:pt>
              </c:numCache>
            </c:numRef>
          </c:val>
          <c:extLst>
            <c:ext xmlns:c16="http://schemas.microsoft.com/office/drawing/2014/chart" uri="{C3380CC4-5D6E-409C-BE32-E72D297353CC}">
              <c16:uniqueId val="{00000002-C7CA-41EA-9010-32E4F7F22A73}"/>
            </c:ext>
          </c:extLst>
        </c:ser>
        <c:ser>
          <c:idx val="3"/>
          <c:order val="3"/>
          <c:tx>
            <c:strRef>
              <c:f>Foglio1!$E$1</c:f>
              <c:strCache>
                <c:ptCount val="1"/>
                <c:pt idx="0">
                  <c:v>Caspienne</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Foglio1!$A$2:$A$3</c:f>
              <c:numCache>
                <c:formatCode>General</c:formatCode>
                <c:ptCount val="2"/>
                <c:pt idx="0">
                  <c:v>2021</c:v>
                </c:pt>
                <c:pt idx="1">
                  <c:v>2022</c:v>
                </c:pt>
              </c:numCache>
            </c:numRef>
          </c:cat>
          <c:val>
            <c:numRef>
              <c:f>Foglio1!$E$2:$E$3</c:f>
              <c:numCache>
                <c:formatCode>General</c:formatCode>
                <c:ptCount val="2"/>
                <c:pt idx="0">
                  <c:v>2</c:v>
                </c:pt>
                <c:pt idx="1">
                  <c:v>4</c:v>
                </c:pt>
              </c:numCache>
            </c:numRef>
          </c:val>
          <c:extLst>
            <c:ext xmlns:c16="http://schemas.microsoft.com/office/drawing/2014/chart" uri="{C3380CC4-5D6E-409C-BE32-E72D297353CC}">
              <c16:uniqueId val="{00000003-C7CA-41EA-9010-32E4F7F22A73}"/>
            </c:ext>
          </c:extLst>
        </c:ser>
        <c:ser>
          <c:idx val="4"/>
          <c:order val="4"/>
          <c:tx>
            <c:strRef>
              <c:f>Foglio1!$F$1</c:f>
              <c:strCache>
                <c:ptCount val="1"/>
                <c:pt idx="0">
                  <c:v>N. Afrique</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Foglio1!$A$2:$A$3</c:f>
              <c:numCache>
                <c:formatCode>General</c:formatCode>
                <c:ptCount val="2"/>
                <c:pt idx="0">
                  <c:v>2021</c:v>
                </c:pt>
                <c:pt idx="1">
                  <c:v>2022</c:v>
                </c:pt>
              </c:numCache>
            </c:numRef>
          </c:cat>
          <c:val>
            <c:numRef>
              <c:f>Foglio1!$F$2:$F$3</c:f>
              <c:numCache>
                <c:formatCode>General</c:formatCode>
                <c:ptCount val="2"/>
                <c:pt idx="0">
                  <c:v>12</c:v>
                </c:pt>
                <c:pt idx="1">
                  <c:v>11</c:v>
                </c:pt>
              </c:numCache>
            </c:numRef>
          </c:val>
          <c:extLst>
            <c:ext xmlns:c16="http://schemas.microsoft.com/office/drawing/2014/chart" uri="{C3380CC4-5D6E-409C-BE32-E72D297353CC}">
              <c16:uniqueId val="{00000004-C7CA-41EA-9010-32E4F7F22A73}"/>
            </c:ext>
          </c:extLst>
        </c:ser>
        <c:ser>
          <c:idx val="5"/>
          <c:order val="5"/>
          <c:tx>
            <c:strRef>
              <c:f>Foglio1!$G$1</c:f>
              <c:strCache>
                <c:ptCount val="1"/>
                <c:pt idx="0">
                  <c:v>Royaume Uni</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Foglio1!$A$2:$A$3</c:f>
              <c:numCache>
                <c:formatCode>General</c:formatCode>
                <c:ptCount val="2"/>
                <c:pt idx="0">
                  <c:v>2021</c:v>
                </c:pt>
                <c:pt idx="1">
                  <c:v>2022</c:v>
                </c:pt>
              </c:numCache>
            </c:numRef>
          </c:cat>
          <c:val>
            <c:numRef>
              <c:f>Foglio1!$G$2:$G$3</c:f>
              <c:numCache>
                <c:formatCode>General</c:formatCode>
                <c:ptCount val="2"/>
                <c:pt idx="0">
                  <c:v>2</c:v>
                </c:pt>
                <c:pt idx="1">
                  <c:v>9</c:v>
                </c:pt>
              </c:numCache>
            </c:numRef>
          </c:val>
          <c:extLst>
            <c:ext xmlns:c16="http://schemas.microsoft.com/office/drawing/2014/chart" uri="{C3380CC4-5D6E-409C-BE32-E72D297353CC}">
              <c16:uniqueId val="{00000005-C7CA-41EA-9010-32E4F7F22A73}"/>
            </c:ext>
          </c:extLst>
        </c:ser>
        <c:dLbls>
          <c:showLegendKey val="0"/>
          <c:showVal val="0"/>
          <c:showCatName val="0"/>
          <c:showSerName val="0"/>
          <c:showPercent val="0"/>
          <c:showBubbleSize val="0"/>
        </c:dLbls>
        <c:gapWidth val="150"/>
        <c:overlap val="100"/>
        <c:axId val="59210431"/>
        <c:axId val="60334047"/>
      </c:barChart>
      <c:catAx>
        <c:axId val="5921043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crossAx val="60334047"/>
        <c:crosses val="autoZero"/>
        <c:auto val="1"/>
        <c:lblAlgn val="ctr"/>
        <c:lblOffset val="100"/>
        <c:noMultiLvlLbl val="0"/>
      </c:catAx>
      <c:valAx>
        <c:axId val="60334047"/>
        <c:scaling>
          <c:orientation val="minMax"/>
        </c:scaling>
        <c:delete val="1"/>
        <c:axPos val="l"/>
        <c:numFmt formatCode="General" sourceLinked="1"/>
        <c:majorTickMark val="none"/>
        <c:minorTickMark val="none"/>
        <c:tickLblPos val="nextTo"/>
        <c:crossAx val="5921043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Foglio1!$B$1</c:f>
              <c:strCache>
                <c:ptCount val="1"/>
                <c:pt idx="0">
                  <c:v>US</c:v>
                </c:pt>
              </c:strCache>
            </c:strRef>
          </c:tx>
          <c:spPr>
            <a:solidFill>
              <a:schemeClr val="accent1"/>
            </a:solidFill>
            <a:ln>
              <a:noFill/>
            </a:ln>
            <a:effectLst/>
          </c:spPr>
          <c:invertIfNegative val="0"/>
          <c:dLbls>
            <c:spPr>
              <a:solidFill>
                <a:schemeClr val="lt1"/>
              </a:solidFill>
              <a:ln>
                <a:solidFill>
                  <a:schemeClr val="dk1">
                    <a:lumMod val="25000"/>
                    <a:lumOff val="75000"/>
                  </a:schemeClr>
                </a:solidFill>
              </a:ln>
              <a:effectLst/>
            </c:spPr>
            <c:txPr>
              <a:bodyPr rot="0" spcFirstLastPara="1" vertOverflow="clip" horzOverflow="clip" vert="horz" wrap="square" lIns="36576" tIns="18288" rIns="36576" bIns="18288" anchor="ctr" anchorCtr="1">
                <a:spAutoFit/>
              </a:bodyPr>
              <a:lstStyle/>
              <a:p>
                <a:pPr>
                  <a:defRPr sz="1197" b="0" i="0" u="none" strike="noStrike" kern="1200" baseline="0">
                    <a:solidFill>
                      <a:schemeClr val="dk1">
                        <a:lumMod val="65000"/>
                        <a:lumOff val="3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a:noFill/>
                  <a:ln>
                    <a:noFill/>
                  </a:ln>
                </c15:spPr>
                <c15:showLeaderLines val="1"/>
                <c15:leaderLines>
                  <c:spPr>
                    <a:ln w="9525" cap="flat" cmpd="sng" algn="ctr">
                      <a:solidFill>
                        <a:schemeClr val="tx1">
                          <a:lumMod val="35000"/>
                          <a:lumOff val="65000"/>
                        </a:schemeClr>
                      </a:solidFill>
                      <a:round/>
                    </a:ln>
                    <a:effectLst/>
                  </c:spPr>
                </c15:leaderLines>
              </c:ext>
            </c:extLst>
          </c:dLbls>
          <c:cat>
            <c:strRef>
              <c:f>Foglio1!$A$2:$A$3</c:f>
              <c:strCache>
                <c:ptCount val="2"/>
                <c:pt idx="0">
                  <c:v>EU + Turquie</c:v>
                </c:pt>
                <c:pt idx="1">
                  <c:v>Région MED</c:v>
                </c:pt>
              </c:strCache>
            </c:strRef>
          </c:cat>
          <c:val>
            <c:numRef>
              <c:f>Foglio1!$B$2:$B$3</c:f>
              <c:numCache>
                <c:formatCode>General</c:formatCode>
                <c:ptCount val="2"/>
                <c:pt idx="0">
                  <c:v>47</c:v>
                </c:pt>
                <c:pt idx="1">
                  <c:v>40</c:v>
                </c:pt>
              </c:numCache>
            </c:numRef>
          </c:val>
          <c:extLst>
            <c:ext xmlns:c16="http://schemas.microsoft.com/office/drawing/2014/chart" uri="{C3380CC4-5D6E-409C-BE32-E72D297353CC}">
              <c16:uniqueId val="{00000000-C744-4A10-B925-06ECDF0271EB}"/>
            </c:ext>
          </c:extLst>
        </c:ser>
        <c:ser>
          <c:idx val="1"/>
          <c:order val="1"/>
          <c:tx>
            <c:strRef>
              <c:f>Foglio1!$C$1</c:f>
              <c:strCache>
                <c:ptCount val="1"/>
                <c:pt idx="0">
                  <c:v>QAT</c:v>
                </c:pt>
              </c:strCache>
            </c:strRef>
          </c:tx>
          <c:spPr>
            <a:solidFill>
              <a:schemeClr val="accent2"/>
            </a:solidFill>
            <a:ln>
              <a:noFill/>
            </a:ln>
            <a:effectLst/>
          </c:spPr>
          <c:invertIfNegative val="0"/>
          <c:dLbls>
            <c:spPr>
              <a:solidFill>
                <a:schemeClr val="lt1"/>
              </a:solidFill>
              <a:ln>
                <a:solidFill>
                  <a:schemeClr val="dk1">
                    <a:lumMod val="25000"/>
                    <a:lumOff val="75000"/>
                  </a:schemeClr>
                </a:solidFill>
              </a:ln>
              <a:effectLst/>
            </c:spPr>
            <c:txPr>
              <a:bodyPr rot="0" spcFirstLastPara="1" vertOverflow="clip" horzOverflow="clip" vert="horz" wrap="square" lIns="36576" tIns="18288" rIns="36576" bIns="18288" anchor="ctr" anchorCtr="1">
                <a:spAutoFit/>
              </a:bodyPr>
              <a:lstStyle/>
              <a:p>
                <a:pPr>
                  <a:defRPr sz="1197" b="0" i="0" u="none" strike="noStrike" kern="1200" baseline="0">
                    <a:solidFill>
                      <a:schemeClr val="dk1">
                        <a:lumMod val="65000"/>
                        <a:lumOff val="3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a:noFill/>
                  <a:ln>
                    <a:noFill/>
                  </a:ln>
                </c15:spPr>
                <c15:showLeaderLines val="1"/>
                <c15:leaderLines>
                  <c:spPr>
                    <a:ln w="9525" cap="flat" cmpd="sng" algn="ctr">
                      <a:solidFill>
                        <a:schemeClr val="tx1">
                          <a:lumMod val="35000"/>
                          <a:lumOff val="65000"/>
                        </a:schemeClr>
                      </a:solidFill>
                      <a:round/>
                    </a:ln>
                    <a:effectLst/>
                  </c:spPr>
                </c15:leaderLines>
              </c:ext>
            </c:extLst>
          </c:dLbls>
          <c:cat>
            <c:strRef>
              <c:f>Foglio1!$A$2:$A$3</c:f>
              <c:strCache>
                <c:ptCount val="2"/>
                <c:pt idx="0">
                  <c:v>EU + Turquie</c:v>
                </c:pt>
                <c:pt idx="1">
                  <c:v>Région MED</c:v>
                </c:pt>
              </c:strCache>
            </c:strRef>
          </c:cat>
          <c:val>
            <c:numRef>
              <c:f>Foglio1!$C$2:$C$3</c:f>
              <c:numCache>
                <c:formatCode>General</c:formatCode>
                <c:ptCount val="2"/>
                <c:pt idx="0">
                  <c:v>13</c:v>
                </c:pt>
                <c:pt idx="1">
                  <c:v>10</c:v>
                </c:pt>
              </c:numCache>
            </c:numRef>
          </c:val>
          <c:extLst>
            <c:ext xmlns:c16="http://schemas.microsoft.com/office/drawing/2014/chart" uri="{C3380CC4-5D6E-409C-BE32-E72D297353CC}">
              <c16:uniqueId val="{00000001-C744-4A10-B925-06ECDF0271EB}"/>
            </c:ext>
          </c:extLst>
        </c:ser>
        <c:ser>
          <c:idx val="2"/>
          <c:order val="2"/>
          <c:tx>
            <c:strRef>
              <c:f>Foglio1!$D$1</c:f>
              <c:strCache>
                <c:ptCount val="1"/>
                <c:pt idx="0">
                  <c:v>RUS</c:v>
                </c:pt>
              </c:strCache>
            </c:strRef>
          </c:tx>
          <c:spPr>
            <a:solidFill>
              <a:schemeClr val="accent5">
                <a:lumMod val="50000"/>
              </a:schemeClr>
            </a:solidFill>
            <a:ln>
              <a:noFill/>
            </a:ln>
            <a:effectLst/>
          </c:spPr>
          <c:invertIfNegative val="0"/>
          <c:dLbls>
            <c:spPr>
              <a:solidFill>
                <a:schemeClr val="lt1"/>
              </a:solidFill>
              <a:ln>
                <a:solidFill>
                  <a:schemeClr val="dk1">
                    <a:lumMod val="25000"/>
                    <a:lumOff val="75000"/>
                  </a:schemeClr>
                </a:solidFill>
              </a:ln>
              <a:effectLst/>
            </c:spPr>
            <c:txPr>
              <a:bodyPr rot="0" spcFirstLastPara="1" vertOverflow="clip" horzOverflow="clip" vert="horz" wrap="square" lIns="36576" tIns="18288" rIns="36576" bIns="18288" anchor="ctr" anchorCtr="1">
                <a:spAutoFit/>
              </a:bodyPr>
              <a:lstStyle/>
              <a:p>
                <a:pPr>
                  <a:defRPr sz="1197" b="0" i="0" u="none" strike="noStrike" kern="1200" baseline="0">
                    <a:solidFill>
                      <a:schemeClr val="dk1">
                        <a:lumMod val="65000"/>
                        <a:lumOff val="3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a:noFill/>
                  <a:ln>
                    <a:noFill/>
                  </a:ln>
                </c15:spPr>
                <c15:showLeaderLines val="1"/>
                <c15:leaderLines>
                  <c:spPr>
                    <a:ln w="9525" cap="flat" cmpd="sng" algn="ctr">
                      <a:solidFill>
                        <a:schemeClr val="tx1">
                          <a:lumMod val="35000"/>
                          <a:lumOff val="65000"/>
                        </a:schemeClr>
                      </a:solidFill>
                      <a:round/>
                    </a:ln>
                    <a:effectLst/>
                  </c:spPr>
                </c15:leaderLines>
              </c:ext>
            </c:extLst>
          </c:dLbls>
          <c:cat>
            <c:strRef>
              <c:f>Foglio1!$A$2:$A$3</c:f>
              <c:strCache>
                <c:ptCount val="2"/>
                <c:pt idx="0">
                  <c:v>EU + Turquie</c:v>
                </c:pt>
                <c:pt idx="1">
                  <c:v>Région MED</c:v>
                </c:pt>
              </c:strCache>
            </c:strRef>
          </c:cat>
          <c:val>
            <c:numRef>
              <c:f>Foglio1!$D$2:$D$3</c:f>
              <c:numCache>
                <c:formatCode>General</c:formatCode>
                <c:ptCount val="2"/>
                <c:pt idx="0">
                  <c:v>12</c:v>
                </c:pt>
                <c:pt idx="1">
                  <c:v>15</c:v>
                </c:pt>
              </c:numCache>
            </c:numRef>
          </c:val>
          <c:extLst>
            <c:ext xmlns:c16="http://schemas.microsoft.com/office/drawing/2014/chart" uri="{C3380CC4-5D6E-409C-BE32-E72D297353CC}">
              <c16:uniqueId val="{00000002-C744-4A10-B925-06ECDF0271EB}"/>
            </c:ext>
          </c:extLst>
        </c:ser>
        <c:ser>
          <c:idx val="3"/>
          <c:order val="3"/>
          <c:tx>
            <c:strRef>
              <c:f>Foglio1!$E$1</c:f>
              <c:strCache>
                <c:ptCount val="1"/>
                <c:pt idx="0">
                  <c:v>NIGERIE</c:v>
                </c:pt>
              </c:strCache>
            </c:strRef>
          </c:tx>
          <c:spPr>
            <a:solidFill>
              <a:schemeClr val="accent4"/>
            </a:solidFill>
            <a:ln>
              <a:noFill/>
            </a:ln>
            <a:effectLst/>
          </c:spPr>
          <c:invertIfNegative val="0"/>
          <c:dLbls>
            <c:spPr>
              <a:solidFill>
                <a:schemeClr val="lt1"/>
              </a:solidFill>
              <a:ln>
                <a:solidFill>
                  <a:schemeClr val="dk1">
                    <a:lumMod val="25000"/>
                    <a:lumOff val="75000"/>
                  </a:schemeClr>
                </a:solidFill>
              </a:ln>
              <a:effectLst/>
            </c:spPr>
            <c:txPr>
              <a:bodyPr rot="0" spcFirstLastPara="1" vertOverflow="clip" horzOverflow="clip" vert="horz" wrap="square" lIns="36576" tIns="18288" rIns="36576" bIns="18288" anchor="ctr" anchorCtr="1">
                <a:spAutoFit/>
              </a:bodyPr>
              <a:lstStyle/>
              <a:p>
                <a:pPr>
                  <a:defRPr sz="1197" b="0" i="0" u="none" strike="noStrike" kern="1200" baseline="0">
                    <a:solidFill>
                      <a:schemeClr val="dk1">
                        <a:lumMod val="65000"/>
                        <a:lumOff val="3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a:noFill/>
                  <a:ln>
                    <a:noFill/>
                  </a:ln>
                </c15:spPr>
                <c15:showLeaderLines val="1"/>
                <c15:leaderLines>
                  <c:spPr>
                    <a:ln w="9525" cap="flat" cmpd="sng" algn="ctr">
                      <a:solidFill>
                        <a:schemeClr val="tx1">
                          <a:lumMod val="35000"/>
                          <a:lumOff val="65000"/>
                        </a:schemeClr>
                      </a:solidFill>
                      <a:round/>
                    </a:ln>
                    <a:effectLst/>
                  </c:spPr>
                </c15:leaderLines>
              </c:ext>
            </c:extLst>
          </c:dLbls>
          <c:cat>
            <c:strRef>
              <c:f>Foglio1!$A$2:$A$3</c:f>
              <c:strCache>
                <c:ptCount val="2"/>
                <c:pt idx="0">
                  <c:v>EU + Turquie</c:v>
                </c:pt>
                <c:pt idx="1">
                  <c:v>Région MED</c:v>
                </c:pt>
              </c:strCache>
            </c:strRef>
          </c:cat>
          <c:val>
            <c:numRef>
              <c:f>Foglio1!$E$2:$E$3</c:f>
              <c:numCache>
                <c:formatCode>General</c:formatCode>
                <c:ptCount val="2"/>
                <c:pt idx="0">
                  <c:v>12</c:v>
                </c:pt>
                <c:pt idx="1">
                  <c:v>10</c:v>
                </c:pt>
              </c:numCache>
            </c:numRef>
          </c:val>
          <c:extLst>
            <c:ext xmlns:c16="http://schemas.microsoft.com/office/drawing/2014/chart" uri="{C3380CC4-5D6E-409C-BE32-E72D297353CC}">
              <c16:uniqueId val="{00000003-C744-4A10-B925-06ECDF0271EB}"/>
            </c:ext>
          </c:extLst>
        </c:ser>
        <c:ser>
          <c:idx val="4"/>
          <c:order val="4"/>
          <c:tx>
            <c:strRef>
              <c:f>Foglio1!$F$1</c:f>
              <c:strCache>
                <c:ptCount val="1"/>
                <c:pt idx="0">
                  <c:v>AUTRES</c:v>
                </c:pt>
              </c:strCache>
            </c:strRef>
          </c:tx>
          <c:spPr>
            <a:solidFill>
              <a:schemeClr val="accent5"/>
            </a:solidFill>
            <a:ln>
              <a:noFill/>
            </a:ln>
            <a:effectLst/>
          </c:spPr>
          <c:invertIfNegative val="0"/>
          <c:dLbls>
            <c:spPr>
              <a:solidFill>
                <a:schemeClr val="lt1"/>
              </a:solidFill>
              <a:ln>
                <a:solidFill>
                  <a:schemeClr val="dk1">
                    <a:lumMod val="25000"/>
                    <a:lumOff val="75000"/>
                  </a:schemeClr>
                </a:solidFill>
              </a:ln>
              <a:effectLst/>
            </c:spPr>
            <c:txPr>
              <a:bodyPr rot="0" spcFirstLastPara="1" vertOverflow="clip" horzOverflow="clip" vert="horz" wrap="square" lIns="36576" tIns="18288" rIns="36576" bIns="18288" anchor="ctr" anchorCtr="1">
                <a:spAutoFit/>
              </a:bodyPr>
              <a:lstStyle/>
              <a:p>
                <a:pPr>
                  <a:defRPr sz="1197" b="0" i="0" u="none" strike="noStrike" kern="1200" baseline="0">
                    <a:solidFill>
                      <a:schemeClr val="dk1">
                        <a:lumMod val="65000"/>
                        <a:lumOff val="3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a:noFill/>
                  <a:ln>
                    <a:noFill/>
                  </a:ln>
                </c15:spPr>
                <c15:showLeaderLines val="1"/>
                <c15:leaderLines>
                  <c:spPr>
                    <a:ln w="9525" cap="flat" cmpd="sng" algn="ctr">
                      <a:solidFill>
                        <a:schemeClr val="tx1">
                          <a:lumMod val="35000"/>
                          <a:lumOff val="65000"/>
                        </a:schemeClr>
                      </a:solidFill>
                      <a:round/>
                    </a:ln>
                    <a:effectLst/>
                  </c:spPr>
                </c15:leaderLines>
              </c:ext>
            </c:extLst>
          </c:dLbls>
          <c:cat>
            <c:strRef>
              <c:f>Foglio1!$A$2:$A$3</c:f>
              <c:strCache>
                <c:ptCount val="2"/>
                <c:pt idx="0">
                  <c:v>EU + Turquie</c:v>
                </c:pt>
                <c:pt idx="1">
                  <c:v>Région MED</c:v>
                </c:pt>
              </c:strCache>
            </c:strRef>
          </c:cat>
          <c:val>
            <c:numRef>
              <c:f>Foglio1!$F$2:$F$3</c:f>
              <c:numCache>
                <c:formatCode>General</c:formatCode>
                <c:ptCount val="2"/>
                <c:pt idx="0">
                  <c:v>6</c:v>
                </c:pt>
                <c:pt idx="1">
                  <c:v>5</c:v>
                </c:pt>
              </c:numCache>
            </c:numRef>
          </c:val>
          <c:extLst>
            <c:ext xmlns:c16="http://schemas.microsoft.com/office/drawing/2014/chart" uri="{C3380CC4-5D6E-409C-BE32-E72D297353CC}">
              <c16:uniqueId val="{00000004-C744-4A10-B925-06ECDF0271EB}"/>
            </c:ext>
          </c:extLst>
        </c:ser>
        <c:ser>
          <c:idx val="5"/>
          <c:order val="5"/>
          <c:tx>
            <c:strRef>
              <c:f>Foglio1!$G$1</c:f>
              <c:strCache>
                <c:ptCount val="1"/>
                <c:pt idx="0">
                  <c:v>ALGERIE</c:v>
                </c:pt>
              </c:strCache>
            </c:strRef>
          </c:tx>
          <c:spPr>
            <a:solidFill>
              <a:srgbClr val="92D050"/>
            </a:solidFill>
            <a:ln>
              <a:noFill/>
            </a:ln>
            <a:effectLst/>
          </c:spPr>
          <c:invertIfNegative val="0"/>
          <c:dLbls>
            <c:spPr>
              <a:solidFill>
                <a:schemeClr val="lt1"/>
              </a:solidFill>
              <a:ln>
                <a:solidFill>
                  <a:schemeClr val="dk1">
                    <a:lumMod val="25000"/>
                    <a:lumOff val="75000"/>
                  </a:schemeClr>
                </a:solidFill>
              </a:ln>
              <a:effectLst/>
            </c:spPr>
            <c:txPr>
              <a:bodyPr rot="0" spcFirstLastPara="1" vertOverflow="clip" horzOverflow="clip" vert="horz" wrap="square" lIns="36576" tIns="18288" rIns="36576" bIns="18288" anchor="ctr" anchorCtr="1">
                <a:spAutoFit/>
              </a:bodyPr>
              <a:lstStyle/>
              <a:p>
                <a:pPr>
                  <a:defRPr sz="1197" b="0" i="0" u="none" strike="noStrike" kern="1200" baseline="0">
                    <a:solidFill>
                      <a:schemeClr val="dk1">
                        <a:lumMod val="65000"/>
                        <a:lumOff val="3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a:noFill/>
                  <a:ln>
                    <a:noFill/>
                  </a:ln>
                </c15:spPr>
                <c15:showLeaderLines val="1"/>
                <c15:leaderLines>
                  <c:spPr>
                    <a:ln w="9525" cap="flat" cmpd="sng" algn="ctr">
                      <a:solidFill>
                        <a:schemeClr val="tx1">
                          <a:lumMod val="35000"/>
                          <a:lumOff val="65000"/>
                        </a:schemeClr>
                      </a:solidFill>
                      <a:round/>
                    </a:ln>
                    <a:effectLst/>
                  </c:spPr>
                </c15:leaderLines>
              </c:ext>
            </c:extLst>
          </c:dLbls>
          <c:cat>
            <c:strRef>
              <c:f>Foglio1!$A$2:$A$3</c:f>
              <c:strCache>
                <c:ptCount val="2"/>
                <c:pt idx="0">
                  <c:v>EU + Turquie</c:v>
                </c:pt>
                <c:pt idx="1">
                  <c:v>Région MED</c:v>
                </c:pt>
              </c:strCache>
            </c:strRef>
          </c:cat>
          <c:val>
            <c:numRef>
              <c:f>Foglio1!$G$2:$G$3</c:f>
              <c:numCache>
                <c:formatCode>General</c:formatCode>
                <c:ptCount val="2"/>
                <c:pt idx="0">
                  <c:v>10</c:v>
                </c:pt>
                <c:pt idx="1">
                  <c:v>20</c:v>
                </c:pt>
              </c:numCache>
            </c:numRef>
          </c:val>
          <c:extLst>
            <c:ext xmlns:c16="http://schemas.microsoft.com/office/drawing/2014/chart" uri="{C3380CC4-5D6E-409C-BE32-E72D297353CC}">
              <c16:uniqueId val="{00000005-C744-4A10-B925-06ECDF0271EB}"/>
            </c:ext>
          </c:extLst>
        </c:ser>
        <c:dLbls>
          <c:showLegendKey val="0"/>
          <c:showVal val="0"/>
          <c:showCatName val="0"/>
          <c:showSerName val="0"/>
          <c:showPercent val="0"/>
          <c:showBubbleSize val="0"/>
        </c:dLbls>
        <c:gapWidth val="25"/>
        <c:overlap val="100"/>
        <c:axId val="884281023"/>
        <c:axId val="435037727"/>
      </c:barChart>
      <c:catAx>
        <c:axId val="88428102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crossAx val="435037727"/>
        <c:crosses val="autoZero"/>
        <c:auto val="1"/>
        <c:lblAlgn val="ctr"/>
        <c:lblOffset val="100"/>
        <c:noMultiLvlLbl val="0"/>
      </c:catAx>
      <c:valAx>
        <c:axId val="435037727"/>
        <c:scaling>
          <c:orientation val="minMax"/>
        </c:scaling>
        <c:delete val="1"/>
        <c:axPos val="l"/>
        <c:numFmt formatCode="General" sourceLinked="1"/>
        <c:majorTickMark val="none"/>
        <c:minorTickMark val="none"/>
        <c:tickLblPos val="nextTo"/>
        <c:crossAx val="88428102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3">
    <c:autoUpdate val="0"/>
  </c:externalData>
  <c:userShapes r:id="rId4"/>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Foglio1!$B$1</c:f>
              <c:strCache>
                <c:ptCount val="1"/>
                <c:pt idx="0">
                  <c:v>2020</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Foglio1!$A$2:$A$5</c:f>
              <c:strCache>
                <c:ptCount val="4"/>
                <c:pt idx="0">
                  <c:v>ALG</c:v>
                </c:pt>
                <c:pt idx="1">
                  <c:v>ISR</c:v>
                </c:pt>
                <c:pt idx="2">
                  <c:v>EGY</c:v>
                </c:pt>
                <c:pt idx="3">
                  <c:v>LYB</c:v>
                </c:pt>
              </c:strCache>
            </c:strRef>
          </c:cat>
          <c:val>
            <c:numRef>
              <c:f>Foglio1!$B$2:$B$5</c:f>
              <c:numCache>
                <c:formatCode>General</c:formatCode>
                <c:ptCount val="4"/>
                <c:pt idx="0">
                  <c:v>39</c:v>
                </c:pt>
                <c:pt idx="1">
                  <c:v>4</c:v>
                </c:pt>
                <c:pt idx="2">
                  <c:v>2</c:v>
                </c:pt>
                <c:pt idx="3">
                  <c:v>5</c:v>
                </c:pt>
              </c:numCache>
            </c:numRef>
          </c:val>
          <c:extLst>
            <c:ext xmlns:c16="http://schemas.microsoft.com/office/drawing/2014/chart" uri="{C3380CC4-5D6E-409C-BE32-E72D297353CC}">
              <c16:uniqueId val="{00000000-94CF-4703-A9E3-3D96A1D6EABF}"/>
            </c:ext>
          </c:extLst>
        </c:ser>
        <c:ser>
          <c:idx val="1"/>
          <c:order val="1"/>
          <c:tx>
            <c:strRef>
              <c:f>Foglio1!$C$1</c:f>
              <c:strCache>
                <c:ptCount val="1"/>
                <c:pt idx="0">
                  <c:v>2021</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Foglio1!$A$2:$A$5</c:f>
              <c:strCache>
                <c:ptCount val="4"/>
                <c:pt idx="0">
                  <c:v>ALG</c:v>
                </c:pt>
                <c:pt idx="1">
                  <c:v>ISR</c:v>
                </c:pt>
                <c:pt idx="2">
                  <c:v>EGY</c:v>
                </c:pt>
                <c:pt idx="3">
                  <c:v>LYB</c:v>
                </c:pt>
              </c:strCache>
            </c:strRef>
          </c:cat>
          <c:val>
            <c:numRef>
              <c:f>Foglio1!$C$2:$C$5</c:f>
              <c:numCache>
                <c:formatCode>General</c:formatCode>
                <c:ptCount val="4"/>
                <c:pt idx="0">
                  <c:v>54</c:v>
                </c:pt>
                <c:pt idx="1">
                  <c:v>7</c:v>
                </c:pt>
                <c:pt idx="2">
                  <c:v>9</c:v>
                </c:pt>
                <c:pt idx="3">
                  <c:v>3</c:v>
                </c:pt>
              </c:numCache>
            </c:numRef>
          </c:val>
          <c:extLst>
            <c:ext xmlns:c16="http://schemas.microsoft.com/office/drawing/2014/chart" uri="{C3380CC4-5D6E-409C-BE32-E72D297353CC}">
              <c16:uniqueId val="{00000001-94CF-4703-A9E3-3D96A1D6EABF}"/>
            </c:ext>
          </c:extLst>
        </c:ser>
        <c:ser>
          <c:idx val="2"/>
          <c:order val="2"/>
          <c:tx>
            <c:strRef>
              <c:f>Foglio1!$D$1</c:f>
              <c:strCache>
                <c:ptCount val="1"/>
                <c:pt idx="0">
                  <c:v>2022</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Foglio1!$A$2:$A$5</c:f>
              <c:strCache>
                <c:ptCount val="4"/>
                <c:pt idx="0">
                  <c:v>ALG</c:v>
                </c:pt>
                <c:pt idx="1">
                  <c:v>ISR</c:v>
                </c:pt>
                <c:pt idx="2">
                  <c:v>EGY</c:v>
                </c:pt>
                <c:pt idx="3">
                  <c:v>LYB</c:v>
                </c:pt>
              </c:strCache>
            </c:strRef>
          </c:cat>
          <c:val>
            <c:numRef>
              <c:f>Foglio1!$D$2:$D$5</c:f>
              <c:numCache>
                <c:formatCode>General</c:formatCode>
                <c:ptCount val="4"/>
                <c:pt idx="0">
                  <c:v>50</c:v>
                </c:pt>
                <c:pt idx="1">
                  <c:v>9</c:v>
                </c:pt>
                <c:pt idx="2">
                  <c:v>9</c:v>
                </c:pt>
                <c:pt idx="3">
                  <c:v>3</c:v>
                </c:pt>
              </c:numCache>
            </c:numRef>
          </c:val>
          <c:extLst>
            <c:ext xmlns:c16="http://schemas.microsoft.com/office/drawing/2014/chart" uri="{C3380CC4-5D6E-409C-BE32-E72D297353CC}">
              <c16:uniqueId val="{00000002-94CF-4703-A9E3-3D96A1D6EABF}"/>
            </c:ext>
          </c:extLst>
        </c:ser>
        <c:dLbls>
          <c:showLegendKey val="0"/>
          <c:showVal val="0"/>
          <c:showCatName val="0"/>
          <c:showSerName val="0"/>
          <c:showPercent val="0"/>
          <c:showBubbleSize val="0"/>
        </c:dLbls>
        <c:gapWidth val="219"/>
        <c:overlap val="-27"/>
        <c:axId val="442626704"/>
        <c:axId val="65424367"/>
      </c:barChart>
      <c:catAx>
        <c:axId val="4426267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crossAx val="65424367"/>
        <c:crosses val="autoZero"/>
        <c:auto val="1"/>
        <c:lblAlgn val="ctr"/>
        <c:lblOffset val="100"/>
        <c:noMultiLvlLbl val="0"/>
      </c:catAx>
      <c:valAx>
        <c:axId val="65424367"/>
        <c:scaling>
          <c:orientation val="minMax"/>
        </c:scaling>
        <c:delete val="1"/>
        <c:axPos val="l"/>
        <c:numFmt formatCode="General" sourceLinked="1"/>
        <c:majorTickMark val="none"/>
        <c:minorTickMark val="none"/>
        <c:tickLblPos val="nextTo"/>
        <c:crossAx val="442626704"/>
        <c:crosses val="autoZero"/>
        <c:crossBetween val="between"/>
      </c:valAx>
      <c:spPr>
        <a:noFill/>
        <a:ln w="25400">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Foglio1!$B$1</c:f>
              <c:strCache>
                <c:ptCount val="1"/>
                <c:pt idx="0">
                  <c:v>MED</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Foglio1!$A$2:$A$4</c:f>
              <c:strCache>
                <c:ptCount val="3"/>
                <c:pt idx="0">
                  <c:v>Interconnexions</c:v>
                </c:pt>
                <c:pt idx="1">
                  <c:v>GNL</c:v>
                </c:pt>
                <c:pt idx="2">
                  <c:v>TOTALE</c:v>
                </c:pt>
              </c:strCache>
            </c:strRef>
          </c:cat>
          <c:val>
            <c:numRef>
              <c:f>Foglio1!$B$2:$B$4</c:f>
              <c:numCache>
                <c:formatCode>General</c:formatCode>
                <c:ptCount val="3"/>
                <c:pt idx="0">
                  <c:v>16</c:v>
                </c:pt>
                <c:pt idx="1">
                  <c:v>23</c:v>
                </c:pt>
                <c:pt idx="2">
                  <c:v>18</c:v>
                </c:pt>
              </c:numCache>
            </c:numRef>
          </c:val>
          <c:extLst>
            <c:ext xmlns:c16="http://schemas.microsoft.com/office/drawing/2014/chart" uri="{C3380CC4-5D6E-409C-BE32-E72D297353CC}">
              <c16:uniqueId val="{00000000-49FA-4876-96D9-3D98E2F41B1B}"/>
            </c:ext>
          </c:extLst>
        </c:ser>
        <c:ser>
          <c:idx val="1"/>
          <c:order val="1"/>
          <c:tx>
            <c:strRef>
              <c:f>Foglio1!$C$1</c:f>
              <c:strCache>
                <c:ptCount val="1"/>
                <c:pt idx="0">
                  <c:v>MED NORD</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Foglio1!$A$2:$A$4</c:f>
              <c:strCache>
                <c:ptCount val="3"/>
                <c:pt idx="0">
                  <c:v>Interconnexions</c:v>
                </c:pt>
                <c:pt idx="1">
                  <c:v>GNL</c:v>
                </c:pt>
                <c:pt idx="2">
                  <c:v>TOTALE</c:v>
                </c:pt>
              </c:strCache>
            </c:strRef>
          </c:cat>
          <c:val>
            <c:numRef>
              <c:f>Foglio1!$C$2:$C$4</c:f>
              <c:numCache>
                <c:formatCode>General</c:formatCode>
                <c:ptCount val="3"/>
                <c:pt idx="0">
                  <c:v>22</c:v>
                </c:pt>
                <c:pt idx="1">
                  <c:v>37</c:v>
                </c:pt>
                <c:pt idx="2">
                  <c:v>27</c:v>
                </c:pt>
              </c:numCache>
            </c:numRef>
          </c:val>
          <c:extLst>
            <c:ext xmlns:c16="http://schemas.microsoft.com/office/drawing/2014/chart" uri="{C3380CC4-5D6E-409C-BE32-E72D297353CC}">
              <c16:uniqueId val="{00000001-49FA-4876-96D9-3D98E2F41B1B}"/>
            </c:ext>
          </c:extLst>
        </c:ser>
        <c:ser>
          <c:idx val="2"/>
          <c:order val="2"/>
          <c:tx>
            <c:strRef>
              <c:f>Foglio1!$D$1</c:f>
              <c:strCache>
                <c:ptCount val="1"/>
                <c:pt idx="0">
                  <c:v>MED SUD</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Foglio1!$A$2:$A$4</c:f>
              <c:strCache>
                <c:ptCount val="3"/>
                <c:pt idx="0">
                  <c:v>Interconnexions</c:v>
                </c:pt>
                <c:pt idx="1">
                  <c:v>GNL</c:v>
                </c:pt>
                <c:pt idx="2">
                  <c:v>TOTALE</c:v>
                </c:pt>
              </c:strCache>
            </c:strRef>
          </c:cat>
          <c:val>
            <c:numRef>
              <c:f>Foglio1!$D$2:$D$4</c:f>
              <c:numCache>
                <c:formatCode>General</c:formatCode>
                <c:ptCount val="3"/>
                <c:pt idx="0">
                  <c:v>11</c:v>
                </c:pt>
                <c:pt idx="1">
                  <c:v>5</c:v>
                </c:pt>
                <c:pt idx="2">
                  <c:v>9</c:v>
                </c:pt>
              </c:numCache>
            </c:numRef>
          </c:val>
          <c:extLst>
            <c:ext xmlns:c16="http://schemas.microsoft.com/office/drawing/2014/chart" uri="{C3380CC4-5D6E-409C-BE32-E72D297353CC}">
              <c16:uniqueId val="{00000002-49FA-4876-96D9-3D98E2F41B1B}"/>
            </c:ext>
          </c:extLst>
        </c:ser>
        <c:dLbls>
          <c:showLegendKey val="0"/>
          <c:showVal val="0"/>
          <c:showCatName val="0"/>
          <c:showSerName val="0"/>
          <c:showPercent val="0"/>
          <c:showBubbleSize val="0"/>
        </c:dLbls>
        <c:gapWidth val="182"/>
        <c:axId val="60160831"/>
        <c:axId val="1998863279"/>
      </c:barChart>
      <c:catAx>
        <c:axId val="60160831"/>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crossAx val="1998863279"/>
        <c:crosses val="autoZero"/>
        <c:auto val="1"/>
        <c:lblAlgn val="ctr"/>
        <c:lblOffset val="100"/>
        <c:noMultiLvlLbl val="0"/>
      </c:catAx>
      <c:valAx>
        <c:axId val="1998863279"/>
        <c:scaling>
          <c:orientation val="minMax"/>
        </c:scaling>
        <c:delete val="1"/>
        <c:axPos val="b"/>
        <c:numFmt formatCode="General" sourceLinked="1"/>
        <c:majorTickMark val="none"/>
        <c:minorTickMark val="none"/>
        <c:tickLblPos val="nextTo"/>
        <c:crossAx val="60160831"/>
        <c:crosses val="autoZero"/>
        <c:crossBetween val="between"/>
      </c:valAx>
      <c:spPr>
        <a:noFill/>
        <a:ln>
          <a:noFill/>
        </a:ln>
        <a:effectLst/>
      </c:spPr>
    </c:plotArea>
    <c:legend>
      <c:legendPos val="b"/>
      <c:layout>
        <c:manualLayout>
          <c:xMode val="edge"/>
          <c:yMode val="edge"/>
          <c:x val="0.20236383284689544"/>
          <c:y val="0.81587399468758559"/>
          <c:w val="0.58348974060218406"/>
          <c:h val="0.10275615597117045"/>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0.45188</cdr:x>
      <cdr:y>0.17991</cdr:y>
    </cdr:from>
    <cdr:to>
      <cdr:x>0.54211</cdr:x>
      <cdr:y>0.17991</cdr:y>
    </cdr:to>
    <cdr:cxnSp macro="">
      <cdr:nvCxnSpPr>
        <cdr:cNvPr id="3" name="Connettore diritto 2">
          <a:extLst xmlns:a="http://schemas.openxmlformats.org/drawingml/2006/main">
            <a:ext uri="{FF2B5EF4-FFF2-40B4-BE49-F238E27FC236}">
              <a16:creationId xmlns:a16="http://schemas.microsoft.com/office/drawing/2014/main" id="{1994085A-7FB9-41C9-6038-9CCA95D07006}"/>
            </a:ext>
          </a:extLst>
        </cdr:cNvPr>
        <cdr:cNvCxnSpPr/>
      </cdr:nvCxnSpPr>
      <cdr:spPr>
        <a:xfrm xmlns:a="http://schemas.openxmlformats.org/drawingml/2006/main">
          <a:off x="1635579" y="571851"/>
          <a:ext cx="326571" cy="0"/>
        </a:xfrm>
        <a:prstGeom xmlns:a="http://schemas.openxmlformats.org/drawingml/2006/main" prst="line">
          <a:avLst/>
        </a:prstGeom>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cxn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1" y="1"/>
            <a:ext cx="2985558" cy="502676"/>
          </a:xfrm>
          <a:prstGeom prst="rect">
            <a:avLst/>
          </a:prstGeom>
        </p:spPr>
        <p:txBody>
          <a:bodyPr vert="horz" lIns="93070" tIns="46535" rIns="93070" bIns="46535" rtlCol="0"/>
          <a:lstStyle>
            <a:lvl1pPr algn="l">
              <a:defRPr sz="1200"/>
            </a:lvl1pPr>
          </a:lstStyle>
          <a:p>
            <a:endParaRPr lang="it-IT"/>
          </a:p>
        </p:txBody>
      </p:sp>
      <p:sp>
        <p:nvSpPr>
          <p:cNvPr id="3" name="Segnaposto data 2"/>
          <p:cNvSpPr>
            <a:spLocks noGrp="1"/>
          </p:cNvSpPr>
          <p:nvPr>
            <p:ph type="dt" idx="1"/>
          </p:nvPr>
        </p:nvSpPr>
        <p:spPr>
          <a:xfrm>
            <a:off x="3902598" y="1"/>
            <a:ext cx="2985558" cy="502676"/>
          </a:xfrm>
          <a:prstGeom prst="rect">
            <a:avLst/>
          </a:prstGeom>
        </p:spPr>
        <p:txBody>
          <a:bodyPr vert="horz" lIns="93070" tIns="46535" rIns="93070" bIns="46535" rtlCol="0"/>
          <a:lstStyle>
            <a:lvl1pPr algn="r">
              <a:defRPr sz="1200"/>
            </a:lvl1pPr>
          </a:lstStyle>
          <a:p>
            <a:fld id="{F294AF3B-1631-4B41-B81B-120D4B01E490}" type="datetimeFigureOut">
              <a:rPr lang="it-IT" smtClean="0"/>
              <a:pPr/>
              <a:t>21/11/2023</a:t>
            </a:fld>
            <a:endParaRPr lang="it-IT"/>
          </a:p>
        </p:txBody>
      </p:sp>
      <p:sp>
        <p:nvSpPr>
          <p:cNvPr id="4" name="Segnaposto immagine diapositiva 3"/>
          <p:cNvSpPr>
            <a:spLocks noGrp="1" noRot="1" noChangeAspect="1"/>
          </p:cNvSpPr>
          <p:nvPr>
            <p:ph type="sldImg" idx="2"/>
          </p:nvPr>
        </p:nvSpPr>
        <p:spPr>
          <a:xfrm>
            <a:off x="1190625" y="1252538"/>
            <a:ext cx="4508500" cy="3381375"/>
          </a:xfrm>
          <a:prstGeom prst="rect">
            <a:avLst/>
          </a:prstGeom>
          <a:noFill/>
          <a:ln w="12700">
            <a:solidFill>
              <a:prstClr val="black"/>
            </a:solidFill>
          </a:ln>
        </p:spPr>
        <p:txBody>
          <a:bodyPr vert="horz" lIns="93070" tIns="46535" rIns="93070" bIns="46535" rtlCol="0" anchor="ctr"/>
          <a:lstStyle/>
          <a:p>
            <a:endParaRPr lang="it-IT"/>
          </a:p>
        </p:txBody>
      </p:sp>
      <p:sp>
        <p:nvSpPr>
          <p:cNvPr id="5" name="Segnaposto note 4"/>
          <p:cNvSpPr>
            <a:spLocks noGrp="1"/>
          </p:cNvSpPr>
          <p:nvPr>
            <p:ph type="body" sz="quarter" idx="3"/>
          </p:nvPr>
        </p:nvSpPr>
        <p:spPr>
          <a:xfrm>
            <a:off x="688975" y="4821507"/>
            <a:ext cx="5511800" cy="3944868"/>
          </a:xfrm>
          <a:prstGeom prst="rect">
            <a:avLst/>
          </a:prstGeom>
        </p:spPr>
        <p:txBody>
          <a:bodyPr vert="horz" lIns="93070" tIns="46535" rIns="93070" bIns="46535" rtlCol="0"/>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1" y="9516039"/>
            <a:ext cx="2985558" cy="502676"/>
          </a:xfrm>
          <a:prstGeom prst="rect">
            <a:avLst/>
          </a:prstGeom>
        </p:spPr>
        <p:txBody>
          <a:bodyPr vert="horz" lIns="93070" tIns="46535" rIns="93070" bIns="46535" rtlCol="0" anchor="b"/>
          <a:lstStyle>
            <a:lvl1pPr algn="l">
              <a:defRPr sz="1200"/>
            </a:lvl1pPr>
          </a:lstStyle>
          <a:p>
            <a:endParaRPr lang="it-IT"/>
          </a:p>
        </p:txBody>
      </p:sp>
      <p:sp>
        <p:nvSpPr>
          <p:cNvPr id="7" name="Segnaposto numero diapositiva 6"/>
          <p:cNvSpPr>
            <a:spLocks noGrp="1"/>
          </p:cNvSpPr>
          <p:nvPr>
            <p:ph type="sldNum" sz="quarter" idx="5"/>
          </p:nvPr>
        </p:nvSpPr>
        <p:spPr>
          <a:xfrm>
            <a:off x="3902598" y="9516039"/>
            <a:ext cx="2985558" cy="502676"/>
          </a:xfrm>
          <a:prstGeom prst="rect">
            <a:avLst/>
          </a:prstGeom>
        </p:spPr>
        <p:txBody>
          <a:bodyPr vert="horz" lIns="93070" tIns="46535" rIns="93070" bIns="46535" rtlCol="0" anchor="b"/>
          <a:lstStyle>
            <a:lvl1pPr algn="r">
              <a:defRPr sz="1200"/>
            </a:lvl1pPr>
          </a:lstStyle>
          <a:p>
            <a:fld id="{279A9789-3155-4421-887D-5468F2DA04EA}" type="slidenum">
              <a:rPr lang="it-IT" smtClean="0"/>
              <a:pPr/>
              <a:t>‹N°›</a:t>
            </a:fld>
            <a:endParaRPr lang="it-IT"/>
          </a:p>
        </p:txBody>
      </p:sp>
    </p:spTree>
    <p:extLst>
      <p:ext uri="{BB962C8B-B14F-4D97-AF65-F5344CB8AC3E}">
        <p14:creationId xmlns:p14="http://schemas.microsoft.com/office/powerpoint/2010/main" val="28491310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en-GB" dirty="0"/>
          </a:p>
        </p:txBody>
      </p:sp>
      <p:sp>
        <p:nvSpPr>
          <p:cNvPr id="4" name="Foliennummernplatzhalter 3"/>
          <p:cNvSpPr>
            <a:spLocks noGrp="1"/>
          </p:cNvSpPr>
          <p:nvPr>
            <p:ph type="sldNum" sz="quarter" idx="10"/>
          </p:nvPr>
        </p:nvSpPr>
        <p:spPr/>
        <p:txBody>
          <a:bodyPr/>
          <a:lstStyle/>
          <a:p>
            <a:fld id="{279A9789-3155-4421-887D-5468F2DA04EA}" type="slidenum">
              <a:rPr lang="it-IT" smtClean="0"/>
              <a:pPr/>
              <a:t>1</a:t>
            </a:fld>
            <a:endParaRPr lang="it-IT"/>
          </a:p>
        </p:txBody>
      </p:sp>
    </p:spTree>
    <p:extLst>
      <p:ext uri="{BB962C8B-B14F-4D97-AF65-F5344CB8AC3E}">
        <p14:creationId xmlns:p14="http://schemas.microsoft.com/office/powerpoint/2010/main" val="22267027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60541C87-01A9-4C05-92F5-D032E35952C2}" type="slidenum">
              <a:rPr lang="it-IT" smtClean="0"/>
              <a:pPr/>
              <a:t>10</a:t>
            </a:fld>
            <a:endParaRPr lang="it-IT"/>
          </a:p>
        </p:txBody>
      </p:sp>
    </p:spTree>
    <p:extLst>
      <p:ext uri="{BB962C8B-B14F-4D97-AF65-F5344CB8AC3E}">
        <p14:creationId xmlns:p14="http://schemas.microsoft.com/office/powerpoint/2010/main" val="29651811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60541C87-01A9-4C05-92F5-D032E35952C2}" type="slidenum">
              <a:rPr lang="it-IT" smtClean="0"/>
              <a:pPr/>
              <a:t>11</a:t>
            </a:fld>
            <a:endParaRPr lang="it-IT"/>
          </a:p>
        </p:txBody>
      </p:sp>
    </p:spTree>
    <p:extLst>
      <p:ext uri="{BB962C8B-B14F-4D97-AF65-F5344CB8AC3E}">
        <p14:creationId xmlns:p14="http://schemas.microsoft.com/office/powerpoint/2010/main" val="30283624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5"/>
          </p:nvPr>
        </p:nvSpPr>
        <p:spPr/>
        <p:txBody>
          <a:bodyPr/>
          <a:lstStyle/>
          <a:p>
            <a:fld id="{978D9972-FCAB-4082-8182-B6665A567B94}" type="slidenum">
              <a:rPr lang="it-IT" smtClean="0"/>
              <a:t>12</a:t>
            </a:fld>
            <a:endParaRPr lang="it-IT"/>
          </a:p>
        </p:txBody>
      </p:sp>
    </p:spTree>
    <p:extLst>
      <p:ext uri="{BB962C8B-B14F-4D97-AF65-F5344CB8AC3E}">
        <p14:creationId xmlns:p14="http://schemas.microsoft.com/office/powerpoint/2010/main" val="24877090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60541C87-01A9-4C05-92F5-D032E35952C2}" type="slidenum">
              <a:rPr lang="it-IT" smtClean="0"/>
              <a:pPr/>
              <a:t>2</a:t>
            </a:fld>
            <a:endParaRPr lang="it-IT"/>
          </a:p>
        </p:txBody>
      </p:sp>
    </p:spTree>
    <p:extLst>
      <p:ext uri="{BB962C8B-B14F-4D97-AF65-F5344CB8AC3E}">
        <p14:creationId xmlns:p14="http://schemas.microsoft.com/office/powerpoint/2010/main" val="21467682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60541C87-01A9-4C05-92F5-D032E35952C2}" type="slidenum">
              <a:rPr lang="it-IT" smtClean="0"/>
              <a:pPr/>
              <a:t>3</a:t>
            </a:fld>
            <a:endParaRPr lang="it-IT"/>
          </a:p>
        </p:txBody>
      </p:sp>
    </p:spTree>
    <p:extLst>
      <p:ext uri="{BB962C8B-B14F-4D97-AF65-F5344CB8AC3E}">
        <p14:creationId xmlns:p14="http://schemas.microsoft.com/office/powerpoint/2010/main" val="21607829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60541C87-01A9-4C05-92F5-D032E35952C2}" type="slidenum">
              <a:rPr lang="it-IT" smtClean="0"/>
              <a:pPr/>
              <a:t>4</a:t>
            </a:fld>
            <a:endParaRPr lang="it-IT"/>
          </a:p>
        </p:txBody>
      </p:sp>
    </p:spTree>
    <p:extLst>
      <p:ext uri="{BB962C8B-B14F-4D97-AF65-F5344CB8AC3E}">
        <p14:creationId xmlns:p14="http://schemas.microsoft.com/office/powerpoint/2010/main" val="13773363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60541C87-01A9-4C05-92F5-D032E35952C2}" type="slidenum">
              <a:rPr lang="it-IT" smtClean="0"/>
              <a:pPr/>
              <a:t>5</a:t>
            </a:fld>
            <a:endParaRPr lang="it-IT"/>
          </a:p>
        </p:txBody>
      </p:sp>
    </p:spTree>
    <p:extLst>
      <p:ext uri="{BB962C8B-B14F-4D97-AF65-F5344CB8AC3E}">
        <p14:creationId xmlns:p14="http://schemas.microsoft.com/office/powerpoint/2010/main" val="25210689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60541C87-01A9-4C05-92F5-D032E35952C2}" type="slidenum">
              <a:rPr lang="it-IT" smtClean="0"/>
              <a:pPr/>
              <a:t>6</a:t>
            </a:fld>
            <a:endParaRPr lang="it-IT"/>
          </a:p>
        </p:txBody>
      </p:sp>
    </p:spTree>
    <p:extLst>
      <p:ext uri="{BB962C8B-B14F-4D97-AF65-F5344CB8AC3E}">
        <p14:creationId xmlns:p14="http://schemas.microsoft.com/office/powerpoint/2010/main" val="36766310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60541C87-01A9-4C05-92F5-D032E35952C2}" type="slidenum">
              <a:rPr lang="it-IT" smtClean="0"/>
              <a:pPr/>
              <a:t>7</a:t>
            </a:fld>
            <a:endParaRPr lang="it-IT"/>
          </a:p>
        </p:txBody>
      </p:sp>
    </p:spTree>
    <p:extLst>
      <p:ext uri="{BB962C8B-B14F-4D97-AF65-F5344CB8AC3E}">
        <p14:creationId xmlns:p14="http://schemas.microsoft.com/office/powerpoint/2010/main" val="40056220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60541C87-01A9-4C05-92F5-D032E35952C2}" type="slidenum">
              <a:rPr lang="it-IT" smtClean="0"/>
              <a:pPr/>
              <a:t>8</a:t>
            </a:fld>
            <a:endParaRPr lang="it-IT"/>
          </a:p>
        </p:txBody>
      </p:sp>
    </p:spTree>
    <p:extLst>
      <p:ext uri="{BB962C8B-B14F-4D97-AF65-F5344CB8AC3E}">
        <p14:creationId xmlns:p14="http://schemas.microsoft.com/office/powerpoint/2010/main" val="14257469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60541C87-01A9-4C05-92F5-D032E35952C2}" type="slidenum">
              <a:rPr lang="it-IT" smtClean="0"/>
              <a:pPr/>
              <a:t>9</a:t>
            </a:fld>
            <a:endParaRPr lang="it-IT"/>
          </a:p>
        </p:txBody>
      </p:sp>
    </p:spTree>
    <p:extLst>
      <p:ext uri="{BB962C8B-B14F-4D97-AF65-F5344CB8AC3E}">
        <p14:creationId xmlns:p14="http://schemas.microsoft.com/office/powerpoint/2010/main" val="6436779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a:t>Fare clic per modificare lo stile del titolo</a:t>
            </a:r>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lvl1pPr>
              <a:defRPr/>
            </a:lvl1pPr>
          </a:lstStyle>
          <a:p>
            <a:pPr>
              <a:defRPr/>
            </a:pPr>
            <a:fld id="{F695B238-D2DF-4A7A-B1CA-161B606A527A}" type="datetime1">
              <a:rPr lang="it-IT" altLang="it-IT" smtClean="0"/>
              <a:t>21/11/2023</a:t>
            </a:fld>
            <a:endParaRPr lang="it-IT" alt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1E76A02C-A8B5-437E-A165-0E37E365163F}" type="slidenum">
              <a:rPr lang="it-IT" altLang="it-IT"/>
              <a:pPr>
                <a:defRPr/>
              </a:pPr>
              <a:t>‹N°›</a:t>
            </a:fld>
            <a:endParaRPr lang="it-IT" altLang="it-IT"/>
          </a:p>
        </p:txBody>
      </p:sp>
    </p:spTree>
    <p:extLst>
      <p:ext uri="{BB962C8B-B14F-4D97-AF65-F5344CB8AC3E}">
        <p14:creationId xmlns:p14="http://schemas.microsoft.com/office/powerpoint/2010/main" val="39674420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lvl1pPr>
              <a:defRPr/>
            </a:lvl1pPr>
          </a:lstStyle>
          <a:p>
            <a:pPr>
              <a:defRPr/>
            </a:pPr>
            <a:fld id="{635C826C-804F-4870-9024-653DCE728125}" type="datetime1">
              <a:rPr lang="it-IT" altLang="it-IT" smtClean="0"/>
              <a:t>21/11/2023</a:t>
            </a:fld>
            <a:endParaRPr lang="it-IT" alt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C55BDDD3-5E84-4B48-AE03-154B800B975F}" type="slidenum">
              <a:rPr lang="it-IT" altLang="it-IT"/>
              <a:pPr>
                <a:defRPr/>
              </a:pPr>
              <a:t>‹N°›</a:t>
            </a:fld>
            <a:endParaRPr lang="it-IT" altLang="it-IT"/>
          </a:p>
        </p:txBody>
      </p:sp>
    </p:spTree>
    <p:extLst>
      <p:ext uri="{BB962C8B-B14F-4D97-AF65-F5344CB8AC3E}">
        <p14:creationId xmlns:p14="http://schemas.microsoft.com/office/powerpoint/2010/main" val="40197042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lvl1pPr>
              <a:defRPr/>
            </a:lvl1pPr>
          </a:lstStyle>
          <a:p>
            <a:pPr>
              <a:defRPr/>
            </a:pPr>
            <a:fld id="{7756E8D7-36F9-4628-BAFF-4FDBFA7EFA7B}" type="datetime1">
              <a:rPr lang="it-IT" altLang="it-IT" smtClean="0"/>
              <a:t>21/11/2023</a:t>
            </a:fld>
            <a:endParaRPr lang="it-IT" alt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816B3F2E-8A90-4E7B-AEAC-1A476D2FC11D}" type="slidenum">
              <a:rPr lang="it-IT" altLang="it-IT"/>
              <a:pPr>
                <a:defRPr/>
              </a:pPr>
              <a:t>‹N°›</a:t>
            </a:fld>
            <a:endParaRPr lang="it-IT" altLang="it-IT"/>
          </a:p>
        </p:txBody>
      </p:sp>
    </p:spTree>
    <p:extLst>
      <p:ext uri="{BB962C8B-B14F-4D97-AF65-F5344CB8AC3E}">
        <p14:creationId xmlns:p14="http://schemas.microsoft.com/office/powerpoint/2010/main" val="154086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lvl1pPr>
              <a:defRPr/>
            </a:lvl1pPr>
          </a:lstStyle>
          <a:p>
            <a:pPr>
              <a:defRPr/>
            </a:pPr>
            <a:fld id="{7D4308AA-907F-4B1E-A71A-183CCAD3D93F}" type="datetime1">
              <a:rPr lang="it-IT" altLang="it-IT" smtClean="0"/>
              <a:t>21/11/2023</a:t>
            </a:fld>
            <a:endParaRPr lang="it-IT" alt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C0093EF7-3EA7-41BE-81E7-0AE2635E2DE5}" type="slidenum">
              <a:rPr lang="it-IT" altLang="it-IT"/>
              <a:pPr>
                <a:defRPr/>
              </a:pPr>
              <a:t>‹N°›</a:t>
            </a:fld>
            <a:endParaRPr lang="it-IT" altLang="it-IT"/>
          </a:p>
        </p:txBody>
      </p:sp>
    </p:spTree>
    <p:extLst>
      <p:ext uri="{BB962C8B-B14F-4D97-AF65-F5344CB8AC3E}">
        <p14:creationId xmlns:p14="http://schemas.microsoft.com/office/powerpoint/2010/main" val="26582852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stili del testo dello schema</a:t>
            </a:r>
          </a:p>
        </p:txBody>
      </p:sp>
      <p:sp>
        <p:nvSpPr>
          <p:cNvPr id="4" name="Segnaposto data 3"/>
          <p:cNvSpPr>
            <a:spLocks noGrp="1"/>
          </p:cNvSpPr>
          <p:nvPr>
            <p:ph type="dt" sz="half" idx="10"/>
          </p:nvPr>
        </p:nvSpPr>
        <p:spPr/>
        <p:txBody>
          <a:bodyPr/>
          <a:lstStyle>
            <a:lvl1pPr>
              <a:defRPr/>
            </a:lvl1pPr>
          </a:lstStyle>
          <a:p>
            <a:pPr>
              <a:defRPr/>
            </a:pPr>
            <a:fld id="{03C1B3C9-C5FB-46DA-AC5B-C12F1CC924D7}" type="datetime1">
              <a:rPr lang="it-IT" altLang="it-IT" smtClean="0"/>
              <a:t>21/11/2023</a:t>
            </a:fld>
            <a:endParaRPr lang="it-IT" alt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57705B79-1353-46A9-833D-7F97DA9DCF79}" type="slidenum">
              <a:rPr lang="it-IT" altLang="it-IT"/>
              <a:pPr>
                <a:defRPr/>
              </a:pPr>
              <a:t>‹N°›</a:t>
            </a:fld>
            <a:endParaRPr lang="it-IT" altLang="it-IT"/>
          </a:p>
        </p:txBody>
      </p:sp>
    </p:spTree>
    <p:extLst>
      <p:ext uri="{BB962C8B-B14F-4D97-AF65-F5344CB8AC3E}">
        <p14:creationId xmlns:p14="http://schemas.microsoft.com/office/powerpoint/2010/main" val="32250406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3"/>
          <p:cNvSpPr>
            <a:spLocks noGrp="1"/>
          </p:cNvSpPr>
          <p:nvPr>
            <p:ph type="dt" sz="half" idx="10"/>
          </p:nvPr>
        </p:nvSpPr>
        <p:spPr/>
        <p:txBody>
          <a:bodyPr/>
          <a:lstStyle>
            <a:lvl1pPr>
              <a:defRPr/>
            </a:lvl1pPr>
          </a:lstStyle>
          <a:p>
            <a:pPr>
              <a:defRPr/>
            </a:pPr>
            <a:fld id="{91478F61-AEFA-441E-86CB-E84428307A5F}" type="datetime1">
              <a:rPr lang="it-IT" altLang="it-IT" smtClean="0"/>
              <a:t>21/11/2023</a:t>
            </a:fld>
            <a:endParaRPr lang="it-IT" altLang="it-IT"/>
          </a:p>
        </p:txBody>
      </p:sp>
      <p:sp>
        <p:nvSpPr>
          <p:cNvPr id="6" name="Segnaposto piè di pagina 4"/>
          <p:cNvSpPr>
            <a:spLocks noGrp="1"/>
          </p:cNvSpPr>
          <p:nvPr>
            <p:ph type="ftr" sz="quarter" idx="11"/>
          </p:nvPr>
        </p:nvSpPr>
        <p:spPr/>
        <p:txBody>
          <a:bodyPr/>
          <a:lstStyle>
            <a:lvl1pPr>
              <a:defRPr/>
            </a:lvl1pPr>
          </a:lstStyle>
          <a:p>
            <a:pPr>
              <a:defRPr/>
            </a:pPr>
            <a:endParaRPr lang="it-IT"/>
          </a:p>
        </p:txBody>
      </p:sp>
      <p:sp>
        <p:nvSpPr>
          <p:cNvPr id="7" name="Segnaposto numero diapositiva 5"/>
          <p:cNvSpPr>
            <a:spLocks noGrp="1"/>
          </p:cNvSpPr>
          <p:nvPr>
            <p:ph type="sldNum" sz="quarter" idx="12"/>
          </p:nvPr>
        </p:nvSpPr>
        <p:spPr/>
        <p:txBody>
          <a:bodyPr/>
          <a:lstStyle>
            <a:lvl1pPr>
              <a:defRPr/>
            </a:lvl1pPr>
          </a:lstStyle>
          <a:p>
            <a:pPr>
              <a:defRPr/>
            </a:pPr>
            <a:fld id="{8D59EB9F-3B52-421B-BC6F-F1DAD52C1A47}" type="slidenum">
              <a:rPr lang="it-IT" altLang="it-IT"/>
              <a:pPr>
                <a:defRPr/>
              </a:pPr>
              <a:t>‹N°›</a:t>
            </a:fld>
            <a:endParaRPr lang="it-IT" altLang="it-IT"/>
          </a:p>
        </p:txBody>
      </p:sp>
    </p:spTree>
    <p:extLst>
      <p:ext uri="{BB962C8B-B14F-4D97-AF65-F5344CB8AC3E}">
        <p14:creationId xmlns:p14="http://schemas.microsoft.com/office/powerpoint/2010/main" val="9524240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3"/>
          <p:cNvSpPr>
            <a:spLocks noGrp="1"/>
          </p:cNvSpPr>
          <p:nvPr>
            <p:ph type="dt" sz="half" idx="10"/>
          </p:nvPr>
        </p:nvSpPr>
        <p:spPr/>
        <p:txBody>
          <a:bodyPr/>
          <a:lstStyle>
            <a:lvl1pPr>
              <a:defRPr/>
            </a:lvl1pPr>
          </a:lstStyle>
          <a:p>
            <a:pPr>
              <a:defRPr/>
            </a:pPr>
            <a:fld id="{E13D342B-3FBA-43F4-A6E4-6F5BC3161DB2}" type="datetime1">
              <a:rPr lang="it-IT" altLang="it-IT" smtClean="0"/>
              <a:t>21/11/2023</a:t>
            </a:fld>
            <a:endParaRPr lang="it-IT" altLang="it-IT"/>
          </a:p>
        </p:txBody>
      </p:sp>
      <p:sp>
        <p:nvSpPr>
          <p:cNvPr id="8" name="Segnaposto piè di pagina 4"/>
          <p:cNvSpPr>
            <a:spLocks noGrp="1"/>
          </p:cNvSpPr>
          <p:nvPr>
            <p:ph type="ftr" sz="quarter" idx="11"/>
          </p:nvPr>
        </p:nvSpPr>
        <p:spPr/>
        <p:txBody>
          <a:bodyPr/>
          <a:lstStyle>
            <a:lvl1pPr>
              <a:defRPr/>
            </a:lvl1pPr>
          </a:lstStyle>
          <a:p>
            <a:pPr>
              <a:defRPr/>
            </a:pPr>
            <a:endParaRPr lang="it-IT"/>
          </a:p>
        </p:txBody>
      </p:sp>
      <p:sp>
        <p:nvSpPr>
          <p:cNvPr id="9" name="Segnaposto numero diapositiva 5"/>
          <p:cNvSpPr>
            <a:spLocks noGrp="1"/>
          </p:cNvSpPr>
          <p:nvPr>
            <p:ph type="sldNum" sz="quarter" idx="12"/>
          </p:nvPr>
        </p:nvSpPr>
        <p:spPr/>
        <p:txBody>
          <a:bodyPr/>
          <a:lstStyle>
            <a:lvl1pPr>
              <a:defRPr/>
            </a:lvl1pPr>
          </a:lstStyle>
          <a:p>
            <a:pPr>
              <a:defRPr/>
            </a:pPr>
            <a:fld id="{019469D1-C558-470D-9C7F-CF5FB3709778}" type="slidenum">
              <a:rPr lang="it-IT" altLang="it-IT"/>
              <a:pPr>
                <a:defRPr/>
              </a:pPr>
              <a:t>‹N°›</a:t>
            </a:fld>
            <a:endParaRPr lang="it-IT" altLang="it-IT"/>
          </a:p>
        </p:txBody>
      </p:sp>
    </p:spTree>
    <p:extLst>
      <p:ext uri="{BB962C8B-B14F-4D97-AF65-F5344CB8AC3E}">
        <p14:creationId xmlns:p14="http://schemas.microsoft.com/office/powerpoint/2010/main" val="30158813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3"/>
          <p:cNvSpPr>
            <a:spLocks noGrp="1"/>
          </p:cNvSpPr>
          <p:nvPr>
            <p:ph type="dt" sz="half" idx="10"/>
          </p:nvPr>
        </p:nvSpPr>
        <p:spPr/>
        <p:txBody>
          <a:bodyPr/>
          <a:lstStyle>
            <a:lvl1pPr>
              <a:defRPr/>
            </a:lvl1pPr>
          </a:lstStyle>
          <a:p>
            <a:pPr>
              <a:defRPr/>
            </a:pPr>
            <a:fld id="{3C61F3D9-E245-4C83-86AD-88C83021A9E1}" type="datetime1">
              <a:rPr lang="it-IT" altLang="it-IT" smtClean="0"/>
              <a:t>21/11/2023</a:t>
            </a:fld>
            <a:endParaRPr lang="it-IT" altLang="it-IT"/>
          </a:p>
        </p:txBody>
      </p:sp>
      <p:sp>
        <p:nvSpPr>
          <p:cNvPr id="4" name="Segnaposto piè di pagina 4"/>
          <p:cNvSpPr>
            <a:spLocks noGrp="1"/>
          </p:cNvSpPr>
          <p:nvPr>
            <p:ph type="ftr" sz="quarter" idx="11"/>
          </p:nvPr>
        </p:nvSpPr>
        <p:spPr/>
        <p:txBody>
          <a:bodyPr/>
          <a:lstStyle>
            <a:lvl1pPr>
              <a:defRPr/>
            </a:lvl1pPr>
          </a:lstStyle>
          <a:p>
            <a:pPr>
              <a:defRPr/>
            </a:pPr>
            <a:endParaRPr lang="it-IT"/>
          </a:p>
        </p:txBody>
      </p:sp>
      <p:sp>
        <p:nvSpPr>
          <p:cNvPr id="5" name="Segnaposto numero diapositiva 5"/>
          <p:cNvSpPr>
            <a:spLocks noGrp="1"/>
          </p:cNvSpPr>
          <p:nvPr>
            <p:ph type="sldNum" sz="quarter" idx="12"/>
          </p:nvPr>
        </p:nvSpPr>
        <p:spPr/>
        <p:txBody>
          <a:bodyPr/>
          <a:lstStyle>
            <a:lvl1pPr>
              <a:defRPr/>
            </a:lvl1pPr>
          </a:lstStyle>
          <a:p>
            <a:pPr>
              <a:defRPr/>
            </a:pPr>
            <a:fld id="{B884C640-13DA-43C5-A44A-0BA73023A12A}" type="slidenum">
              <a:rPr lang="it-IT" altLang="it-IT"/>
              <a:pPr>
                <a:defRPr/>
              </a:pPr>
              <a:t>‹N°›</a:t>
            </a:fld>
            <a:endParaRPr lang="it-IT" altLang="it-IT"/>
          </a:p>
        </p:txBody>
      </p:sp>
    </p:spTree>
    <p:extLst>
      <p:ext uri="{BB962C8B-B14F-4D97-AF65-F5344CB8AC3E}">
        <p14:creationId xmlns:p14="http://schemas.microsoft.com/office/powerpoint/2010/main" val="12402867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Segnaposto data 3"/>
          <p:cNvSpPr>
            <a:spLocks noGrp="1"/>
          </p:cNvSpPr>
          <p:nvPr>
            <p:ph type="dt" sz="half" idx="10"/>
          </p:nvPr>
        </p:nvSpPr>
        <p:spPr/>
        <p:txBody>
          <a:bodyPr/>
          <a:lstStyle>
            <a:lvl1pPr>
              <a:defRPr/>
            </a:lvl1pPr>
          </a:lstStyle>
          <a:p>
            <a:pPr>
              <a:defRPr/>
            </a:pPr>
            <a:fld id="{8C7F1F0B-5665-4CAE-AE52-08A214D630B8}" type="datetime1">
              <a:rPr lang="it-IT" altLang="it-IT" smtClean="0"/>
              <a:t>21/11/2023</a:t>
            </a:fld>
            <a:endParaRPr lang="it-IT" altLang="it-IT"/>
          </a:p>
        </p:txBody>
      </p:sp>
      <p:sp>
        <p:nvSpPr>
          <p:cNvPr id="3" name="Segnaposto piè di pagina 4"/>
          <p:cNvSpPr>
            <a:spLocks noGrp="1"/>
          </p:cNvSpPr>
          <p:nvPr>
            <p:ph type="ftr" sz="quarter" idx="11"/>
          </p:nvPr>
        </p:nvSpPr>
        <p:spPr/>
        <p:txBody>
          <a:bodyPr/>
          <a:lstStyle>
            <a:lvl1pPr>
              <a:defRPr/>
            </a:lvl1pPr>
          </a:lstStyle>
          <a:p>
            <a:pPr>
              <a:defRPr/>
            </a:pPr>
            <a:endParaRPr lang="it-IT"/>
          </a:p>
        </p:txBody>
      </p:sp>
      <p:sp>
        <p:nvSpPr>
          <p:cNvPr id="4" name="Segnaposto numero diapositiva 5"/>
          <p:cNvSpPr>
            <a:spLocks noGrp="1"/>
          </p:cNvSpPr>
          <p:nvPr>
            <p:ph type="sldNum" sz="quarter" idx="12"/>
          </p:nvPr>
        </p:nvSpPr>
        <p:spPr/>
        <p:txBody>
          <a:bodyPr/>
          <a:lstStyle>
            <a:lvl1pPr>
              <a:defRPr/>
            </a:lvl1pPr>
          </a:lstStyle>
          <a:p>
            <a:pPr>
              <a:defRPr/>
            </a:pPr>
            <a:fld id="{E1CAF8CA-3C33-4095-AEAE-C2AC6D9C08B0}" type="slidenum">
              <a:rPr lang="it-IT" altLang="it-IT"/>
              <a:pPr>
                <a:defRPr/>
              </a:pPr>
              <a:t>‹N°›</a:t>
            </a:fld>
            <a:endParaRPr lang="it-IT" altLang="it-IT"/>
          </a:p>
        </p:txBody>
      </p:sp>
    </p:spTree>
    <p:extLst>
      <p:ext uri="{BB962C8B-B14F-4D97-AF65-F5344CB8AC3E}">
        <p14:creationId xmlns:p14="http://schemas.microsoft.com/office/powerpoint/2010/main" val="31436167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3"/>
          <p:cNvSpPr>
            <a:spLocks noGrp="1"/>
          </p:cNvSpPr>
          <p:nvPr>
            <p:ph type="dt" sz="half" idx="10"/>
          </p:nvPr>
        </p:nvSpPr>
        <p:spPr/>
        <p:txBody>
          <a:bodyPr/>
          <a:lstStyle>
            <a:lvl1pPr>
              <a:defRPr/>
            </a:lvl1pPr>
          </a:lstStyle>
          <a:p>
            <a:pPr>
              <a:defRPr/>
            </a:pPr>
            <a:fld id="{2470E055-21A0-4526-8E7E-99EA079789C4}" type="datetime1">
              <a:rPr lang="it-IT" altLang="it-IT" smtClean="0"/>
              <a:t>21/11/2023</a:t>
            </a:fld>
            <a:endParaRPr lang="it-IT" altLang="it-IT"/>
          </a:p>
        </p:txBody>
      </p:sp>
      <p:sp>
        <p:nvSpPr>
          <p:cNvPr id="6" name="Segnaposto piè di pagina 4"/>
          <p:cNvSpPr>
            <a:spLocks noGrp="1"/>
          </p:cNvSpPr>
          <p:nvPr>
            <p:ph type="ftr" sz="quarter" idx="11"/>
          </p:nvPr>
        </p:nvSpPr>
        <p:spPr/>
        <p:txBody>
          <a:bodyPr/>
          <a:lstStyle>
            <a:lvl1pPr>
              <a:defRPr/>
            </a:lvl1pPr>
          </a:lstStyle>
          <a:p>
            <a:pPr>
              <a:defRPr/>
            </a:pPr>
            <a:endParaRPr lang="it-IT"/>
          </a:p>
        </p:txBody>
      </p:sp>
      <p:sp>
        <p:nvSpPr>
          <p:cNvPr id="7" name="Segnaposto numero diapositiva 5"/>
          <p:cNvSpPr>
            <a:spLocks noGrp="1"/>
          </p:cNvSpPr>
          <p:nvPr>
            <p:ph type="sldNum" sz="quarter" idx="12"/>
          </p:nvPr>
        </p:nvSpPr>
        <p:spPr/>
        <p:txBody>
          <a:bodyPr/>
          <a:lstStyle>
            <a:lvl1pPr>
              <a:defRPr/>
            </a:lvl1pPr>
          </a:lstStyle>
          <a:p>
            <a:pPr>
              <a:defRPr/>
            </a:pPr>
            <a:fld id="{9F6E78DB-F04E-4787-B78C-188C36228908}" type="slidenum">
              <a:rPr lang="it-IT" altLang="it-IT"/>
              <a:pPr>
                <a:defRPr/>
              </a:pPr>
              <a:t>‹N°›</a:t>
            </a:fld>
            <a:endParaRPr lang="it-IT" altLang="it-IT"/>
          </a:p>
        </p:txBody>
      </p:sp>
    </p:spTree>
    <p:extLst>
      <p:ext uri="{BB962C8B-B14F-4D97-AF65-F5344CB8AC3E}">
        <p14:creationId xmlns:p14="http://schemas.microsoft.com/office/powerpoint/2010/main" val="31521792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it-IT" noProof="0"/>
              <a:t>Fare clic sull'icona per inserire un'immagine</a:t>
            </a:r>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3"/>
          <p:cNvSpPr>
            <a:spLocks noGrp="1"/>
          </p:cNvSpPr>
          <p:nvPr>
            <p:ph type="dt" sz="half" idx="10"/>
          </p:nvPr>
        </p:nvSpPr>
        <p:spPr/>
        <p:txBody>
          <a:bodyPr/>
          <a:lstStyle>
            <a:lvl1pPr>
              <a:defRPr/>
            </a:lvl1pPr>
          </a:lstStyle>
          <a:p>
            <a:pPr>
              <a:defRPr/>
            </a:pPr>
            <a:fld id="{46BE8EF2-EE16-486F-B7AD-4AF7BE83DE43}" type="datetime1">
              <a:rPr lang="it-IT" altLang="it-IT" smtClean="0"/>
              <a:t>21/11/2023</a:t>
            </a:fld>
            <a:endParaRPr lang="it-IT" altLang="it-IT"/>
          </a:p>
        </p:txBody>
      </p:sp>
      <p:sp>
        <p:nvSpPr>
          <p:cNvPr id="6" name="Segnaposto piè di pagina 4"/>
          <p:cNvSpPr>
            <a:spLocks noGrp="1"/>
          </p:cNvSpPr>
          <p:nvPr>
            <p:ph type="ftr" sz="quarter" idx="11"/>
          </p:nvPr>
        </p:nvSpPr>
        <p:spPr/>
        <p:txBody>
          <a:bodyPr/>
          <a:lstStyle>
            <a:lvl1pPr>
              <a:defRPr/>
            </a:lvl1pPr>
          </a:lstStyle>
          <a:p>
            <a:pPr>
              <a:defRPr/>
            </a:pPr>
            <a:endParaRPr lang="it-IT"/>
          </a:p>
        </p:txBody>
      </p:sp>
      <p:sp>
        <p:nvSpPr>
          <p:cNvPr id="7" name="Segnaposto numero diapositiva 5"/>
          <p:cNvSpPr>
            <a:spLocks noGrp="1"/>
          </p:cNvSpPr>
          <p:nvPr>
            <p:ph type="sldNum" sz="quarter" idx="12"/>
          </p:nvPr>
        </p:nvSpPr>
        <p:spPr/>
        <p:txBody>
          <a:bodyPr/>
          <a:lstStyle>
            <a:lvl1pPr>
              <a:defRPr/>
            </a:lvl1pPr>
          </a:lstStyle>
          <a:p>
            <a:pPr>
              <a:defRPr/>
            </a:pPr>
            <a:fld id="{361FE02F-EB59-4904-9BEC-0D5B8B6D571F}" type="slidenum">
              <a:rPr lang="it-IT" altLang="it-IT"/>
              <a:pPr>
                <a:defRPr/>
              </a:pPr>
              <a:t>‹N°›</a:t>
            </a:fld>
            <a:endParaRPr lang="it-IT" altLang="it-IT"/>
          </a:p>
        </p:txBody>
      </p:sp>
    </p:spTree>
    <p:extLst>
      <p:ext uri="{BB962C8B-B14F-4D97-AF65-F5344CB8AC3E}">
        <p14:creationId xmlns:p14="http://schemas.microsoft.com/office/powerpoint/2010/main" val="16223719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Segnaposto titolo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altLang="it-IT"/>
              <a:t>Fare clic per modificare stile</a:t>
            </a:r>
          </a:p>
        </p:txBody>
      </p:sp>
      <p:sp>
        <p:nvSpPr>
          <p:cNvPr id="1027" name="Segnaposto testo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defRPr>
            </a:lvl1pPr>
          </a:lstStyle>
          <a:p>
            <a:pPr>
              <a:defRPr/>
            </a:pPr>
            <a:fld id="{13C71AF6-5ABE-4FE9-B121-28DB3AB65C64}" type="datetime1">
              <a:rPr lang="it-IT" altLang="it-IT" smtClean="0"/>
              <a:t>21/11/2023</a:t>
            </a:fld>
            <a:endParaRPr lang="it-IT" alt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defRPr>
            </a:lvl1pPr>
          </a:lstStyle>
          <a:p>
            <a:pPr>
              <a:defRPr/>
            </a:pPr>
            <a:fld id="{7D1F2839-3916-4EC4-A841-2AF984E08EE3}" type="slidenum">
              <a:rPr lang="it-IT" altLang="it-IT"/>
              <a:pPr>
                <a:defRPr/>
              </a:pPr>
              <a:t>‹N°›</a:t>
            </a:fld>
            <a:endParaRPr lang="it-IT" alt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457200" rtl="0" eaLnBrk="1" fontAlgn="base" hangingPunct="1">
        <a:spcBef>
          <a:spcPct val="0"/>
        </a:spcBef>
        <a:spcAft>
          <a:spcPct val="0"/>
        </a:spcAft>
        <a:defRPr sz="4400" kern="1200">
          <a:solidFill>
            <a:schemeClr val="tx1"/>
          </a:solidFill>
          <a:latin typeface="+mj-lt"/>
          <a:ea typeface="ヒラギノ角ゴ Pro W3" charset="0"/>
          <a:cs typeface="ヒラギノ角ゴ Pro W3" charset="0"/>
        </a:defRPr>
      </a:lvl1pPr>
      <a:lvl2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2pPr>
      <a:lvl3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3pPr>
      <a:lvl4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4pPr>
      <a:lvl5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5pPr>
      <a:lvl6pPr marL="4572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6pPr>
      <a:lvl7pPr marL="9144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7pPr>
      <a:lvl8pPr marL="13716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8pPr>
      <a:lvl9pPr marL="18288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9pPr>
    </p:titleStyle>
    <p:bodyStyle>
      <a:lvl1pPr marL="342900" indent="-342900" algn="l" defTabSz="457200" rtl="0" eaLnBrk="1" fontAlgn="base" hangingPunct="1">
        <a:spcBef>
          <a:spcPct val="20000"/>
        </a:spcBef>
        <a:spcAft>
          <a:spcPct val="0"/>
        </a:spcAft>
        <a:buFont typeface="Arial" pitchFamily="34" charset="0"/>
        <a:buChar char="•"/>
        <a:defRPr sz="3200" kern="1200">
          <a:solidFill>
            <a:schemeClr val="tx1"/>
          </a:solidFill>
          <a:latin typeface="+mn-lt"/>
          <a:ea typeface="ヒラギノ角ゴ Pro W3" charset="0"/>
          <a:cs typeface="ヒラギノ角ゴ Pro W3" charset="0"/>
        </a:defRPr>
      </a:lvl1pPr>
      <a:lvl2pPr marL="742950" indent="-285750" algn="l" defTabSz="457200" rtl="0" eaLnBrk="1" fontAlgn="base" hangingPunct="1">
        <a:spcBef>
          <a:spcPct val="20000"/>
        </a:spcBef>
        <a:spcAft>
          <a:spcPct val="0"/>
        </a:spcAft>
        <a:buFont typeface="Arial" pitchFamily="34" charset="0"/>
        <a:buChar char="–"/>
        <a:defRPr sz="2800" kern="1200">
          <a:solidFill>
            <a:schemeClr val="tx1"/>
          </a:solidFill>
          <a:latin typeface="+mn-lt"/>
          <a:ea typeface="ヒラギノ角ゴ Pro W3" charset="0"/>
          <a:cs typeface="+mn-cs"/>
        </a:defRPr>
      </a:lvl2pPr>
      <a:lvl3pPr marL="1143000" indent="-228600" algn="l" defTabSz="457200" rtl="0" eaLnBrk="1" fontAlgn="base" hangingPunct="1">
        <a:spcBef>
          <a:spcPct val="20000"/>
        </a:spcBef>
        <a:spcAft>
          <a:spcPct val="0"/>
        </a:spcAft>
        <a:buFont typeface="Arial" pitchFamily="34" charset="0"/>
        <a:buChar char="•"/>
        <a:defRPr sz="2400" kern="1200">
          <a:solidFill>
            <a:schemeClr val="tx1"/>
          </a:solidFill>
          <a:latin typeface="+mn-lt"/>
          <a:ea typeface="ヒラギノ角ゴ Pro W3" charset="0"/>
          <a:cs typeface="+mn-cs"/>
        </a:defRPr>
      </a:lvl3pPr>
      <a:lvl4pPr marL="1600200" indent="-228600" algn="l" defTabSz="457200" rtl="0" eaLnBrk="1" fontAlgn="base" hangingPunct="1">
        <a:spcBef>
          <a:spcPct val="20000"/>
        </a:spcBef>
        <a:spcAft>
          <a:spcPct val="0"/>
        </a:spcAft>
        <a:buFont typeface="Arial" pitchFamily="34" charset="0"/>
        <a:buChar char="–"/>
        <a:defRPr sz="2000" kern="1200">
          <a:solidFill>
            <a:schemeClr val="tx1"/>
          </a:solidFill>
          <a:latin typeface="+mn-lt"/>
          <a:ea typeface="ヒラギノ角ゴ Pro W3" charset="0"/>
          <a:cs typeface="+mn-cs"/>
        </a:defRPr>
      </a:lvl4pPr>
      <a:lvl5pPr marL="2057400" indent="-228600" algn="l" defTabSz="457200" rtl="0" eaLnBrk="1" fontAlgn="base" hangingPunct="1">
        <a:spcBef>
          <a:spcPct val="20000"/>
        </a:spcBef>
        <a:spcAft>
          <a:spcPct val="0"/>
        </a:spcAft>
        <a:buFont typeface="Arial" pitchFamily="34" charset="0"/>
        <a:buChar char="»"/>
        <a:defRPr sz="2000" kern="1200">
          <a:solidFill>
            <a:schemeClr val="tx1"/>
          </a:solidFill>
          <a:latin typeface="+mn-lt"/>
          <a:ea typeface="ヒラギノ角ゴ Pro W3"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mailto:Gtaglialatela@arera.it"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chart" Target="../charts/chart1.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chart" Target="../charts/chart3.xml"/><Relationship Id="rId4" Type="http://schemas.openxmlformats.org/officeDocument/2006/relationships/chart" Target="../charts/char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chart" Target="../charts/chart5.xml"/><Relationship Id="rId4" Type="http://schemas.openxmlformats.org/officeDocument/2006/relationships/chart" Target="../charts/chart4.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chart" Target="../charts/chart7.xml"/><Relationship Id="rId4" Type="http://schemas.openxmlformats.org/officeDocument/2006/relationships/chart" Target="../charts/chart6.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chart" Target="../charts/char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937783" y="896011"/>
            <a:ext cx="7474698" cy="4239385"/>
          </a:xfrm>
        </p:spPr>
        <p:txBody>
          <a:bodyPr rtlCol="0">
            <a:normAutofit/>
          </a:bodyPr>
          <a:lstStyle/>
          <a:p>
            <a:pPr fontAlgn="auto">
              <a:spcAft>
                <a:spcPts val="0"/>
              </a:spcAft>
              <a:defRPr/>
            </a:pPr>
            <a:r>
              <a:rPr lang="fr-FR" sz="2800" b="1" dirty="0">
                <a:latin typeface="Arial" panose="020B0604020202020204" pitchFamily="34" charset="0"/>
                <a:cs typeface="Arial" panose="020B0604020202020204" pitchFamily="34" charset="0"/>
              </a:rPr>
              <a:t>Transition énergétique et Interconnexions gazières en Région Méditerranéenne </a:t>
            </a:r>
            <a:br>
              <a:rPr lang="fr-FR" sz="2800" dirty="0">
                <a:latin typeface="Arial" panose="020B0604020202020204" pitchFamily="34" charset="0"/>
                <a:cs typeface="Arial" panose="020B0604020202020204" pitchFamily="34" charset="0"/>
              </a:rPr>
            </a:br>
            <a:br>
              <a:rPr lang="fr-FR" sz="2800" dirty="0">
                <a:latin typeface="Arial" panose="020B0604020202020204" pitchFamily="34" charset="0"/>
                <a:cs typeface="Arial" panose="020B0604020202020204" pitchFamily="34" charset="0"/>
              </a:rPr>
            </a:br>
            <a:br>
              <a:rPr lang="fr-FR" sz="2800" dirty="0">
                <a:latin typeface="Arial" panose="020B0604020202020204" pitchFamily="34" charset="0"/>
                <a:cs typeface="Arial" panose="020B0604020202020204" pitchFamily="34" charset="0"/>
              </a:rPr>
            </a:br>
            <a:r>
              <a:rPr lang="fr-FR" sz="1600" dirty="0">
                <a:latin typeface="Arial" panose="020B0604020202020204" pitchFamily="34" charset="0"/>
                <a:cs typeface="Arial" panose="020B0604020202020204" pitchFamily="34" charset="0"/>
              </a:rPr>
              <a:t>Giovanni Taglialatela</a:t>
            </a:r>
            <a:br>
              <a:rPr lang="fr-FR" sz="1600" dirty="0">
                <a:latin typeface="Arial" panose="020B0604020202020204" pitchFamily="34" charset="0"/>
                <a:cs typeface="Arial" panose="020B0604020202020204" pitchFamily="34" charset="0"/>
              </a:rPr>
            </a:br>
            <a:r>
              <a:rPr lang="fr-FR" sz="1600" dirty="0">
                <a:latin typeface="Arial" panose="020B0604020202020204" pitchFamily="34" charset="0"/>
                <a:cs typeface="Arial" panose="020B0604020202020204" pitchFamily="34" charset="0"/>
              </a:rPr>
              <a:t>Autorité de régulation pour l’énergie, les réseaux et l’environnement - ARERA</a:t>
            </a:r>
            <a:br>
              <a:rPr lang="fr-FR" sz="1400" dirty="0">
                <a:latin typeface="Arial" panose="020B0604020202020204" pitchFamily="34" charset="0"/>
                <a:cs typeface="Arial" panose="020B0604020202020204" pitchFamily="34" charset="0"/>
              </a:rPr>
            </a:br>
            <a:br>
              <a:rPr lang="fr-FR" sz="1400" dirty="0">
                <a:latin typeface="Arial" panose="020B0604020202020204" pitchFamily="34" charset="0"/>
                <a:cs typeface="Arial" panose="020B0604020202020204" pitchFamily="34" charset="0"/>
              </a:rPr>
            </a:br>
            <a:br>
              <a:rPr lang="fr-FR" sz="1400" dirty="0">
                <a:latin typeface="Arial" panose="020B0604020202020204" pitchFamily="34" charset="0"/>
                <a:cs typeface="Arial" panose="020B0604020202020204" pitchFamily="34" charset="0"/>
              </a:rPr>
            </a:br>
            <a:r>
              <a:rPr lang="fr-FR" sz="1600" b="1" dirty="0">
                <a:latin typeface="Arial" panose="020B0604020202020204" pitchFamily="34" charset="0"/>
                <a:ea typeface="Open Sans" panose="020B0606030504020204" pitchFamily="34" charset="0"/>
                <a:cs typeface="Arial" panose="020B0604020202020204" pitchFamily="34" charset="0"/>
              </a:rPr>
              <a:t>Les interconnexions énergétiques et la régulation pour une intégration régionale cohésive </a:t>
            </a:r>
            <a:br>
              <a:rPr lang="fr-FR" sz="1600" b="1" dirty="0">
                <a:latin typeface="Arial" panose="020B0604020202020204" pitchFamily="34" charset="0"/>
                <a:ea typeface="Open Sans" panose="020B0606030504020204" pitchFamily="34" charset="0"/>
                <a:cs typeface="Arial" panose="020B0604020202020204" pitchFamily="34" charset="0"/>
              </a:rPr>
            </a:br>
            <a:r>
              <a:rPr lang="fr-FR" sz="1600" b="1" dirty="0">
                <a:latin typeface="Arial" panose="020B0604020202020204" pitchFamily="34" charset="0"/>
                <a:ea typeface="Open Sans" panose="020B0606030504020204" pitchFamily="34" charset="0"/>
                <a:cs typeface="Arial" panose="020B0604020202020204" pitchFamily="34" charset="0"/>
              </a:rPr>
              <a:t>Atelier de Travail RegulaE.Fr</a:t>
            </a:r>
            <a:br>
              <a:rPr lang="fr-FR" sz="1600" dirty="0">
                <a:latin typeface="Arial" panose="020B0604020202020204" pitchFamily="34" charset="0"/>
                <a:ea typeface="Open Sans" panose="020B0606030504020204" pitchFamily="34" charset="0"/>
                <a:cs typeface="Arial" panose="020B0604020202020204" pitchFamily="34" charset="0"/>
              </a:rPr>
            </a:br>
            <a:br>
              <a:rPr lang="fr-FR" sz="1600" dirty="0">
                <a:latin typeface="Arial" panose="020B0604020202020204" pitchFamily="34" charset="0"/>
                <a:ea typeface="Open Sans" panose="020B0606030504020204" pitchFamily="34" charset="0"/>
                <a:cs typeface="Arial" panose="020B0604020202020204" pitchFamily="34" charset="0"/>
              </a:rPr>
            </a:br>
            <a:r>
              <a:rPr lang="fr-FR" sz="1600" dirty="0">
                <a:latin typeface="Arial" panose="020B0604020202020204" pitchFamily="34" charset="0"/>
                <a:ea typeface="Open Sans" panose="020B0606030504020204" pitchFamily="34" charset="0"/>
                <a:cs typeface="Arial" panose="020B0604020202020204" pitchFamily="34" charset="0"/>
              </a:rPr>
              <a:t>Rabat, 21 novembre 2023 </a:t>
            </a:r>
          </a:p>
        </p:txBody>
      </p:sp>
      <p:pic>
        <p:nvPicPr>
          <p:cNvPr id="2051" name="Immagine 6" descr="base-slide.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5172419"/>
            <a:ext cx="9144001" cy="1685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CasellaDiTesto 7"/>
          <p:cNvSpPr txBox="1">
            <a:spLocks noChangeArrowheads="1"/>
          </p:cNvSpPr>
          <p:nvPr/>
        </p:nvSpPr>
        <p:spPr bwMode="auto">
          <a:xfrm>
            <a:off x="10313988" y="3192463"/>
            <a:ext cx="1857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ea typeface="ヒラギノ角ゴ Pro W3" pitchFamily="125"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ヒラギノ角ゴ Pro W3" pitchFamily="125"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ヒラギノ角ゴ Pro W3" pitchFamily="125"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ヒラギノ角ゴ Pro W3" pitchFamily="125"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ヒラギノ角ゴ Pro W3" pitchFamily="125"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125"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125"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125"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125" charset="-128"/>
              </a:defRPr>
            </a:lvl9pPr>
          </a:lstStyle>
          <a:p>
            <a:pPr eaLnBrk="1" hangingPunct="1">
              <a:spcBef>
                <a:spcPct val="0"/>
              </a:spcBef>
              <a:buFontTx/>
              <a:buNone/>
            </a:pPr>
            <a:r>
              <a:rPr lang="it-IT" altLang="it-IT" sz="1800" dirty="0"/>
              <a:t>                      </a:t>
            </a:r>
          </a:p>
        </p:txBody>
      </p:sp>
    </p:spTree>
    <p:extLst>
      <p:ext uri="{BB962C8B-B14F-4D97-AF65-F5344CB8AC3E}">
        <p14:creationId xmlns:p14="http://schemas.microsoft.com/office/powerpoint/2010/main" val="22884205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Rettangolo 5">
            <a:extLst>
              <a:ext uri="{FF2B5EF4-FFF2-40B4-BE49-F238E27FC236}">
                <a16:creationId xmlns:a16="http://schemas.microsoft.com/office/drawing/2014/main" id="{F5E2697B-37E8-D14B-18D8-1A33C1ED9550}"/>
              </a:ext>
            </a:extLst>
          </p:cNvPr>
          <p:cNvSpPr/>
          <p:nvPr/>
        </p:nvSpPr>
        <p:spPr>
          <a:xfrm>
            <a:off x="271431" y="775252"/>
            <a:ext cx="4510882" cy="1692000"/>
          </a:xfrm>
          <a:prstGeom prst="rect">
            <a:avLst/>
          </a:prstGeom>
          <a:noFill/>
          <a:ln w="3175"/>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200" dirty="0">
              <a:latin typeface="Arial" panose="020B0604020202020204" pitchFamily="34" charset="0"/>
              <a:cs typeface="Arial" panose="020B0604020202020204" pitchFamily="34" charset="0"/>
            </a:endParaRPr>
          </a:p>
        </p:txBody>
      </p:sp>
      <p:pic>
        <p:nvPicPr>
          <p:cNvPr id="3078" name="Immagine 5" descr="fondo-slide.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6551613"/>
            <a:ext cx="9144000"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olo 1">
            <a:extLst>
              <a:ext uri="{FF2B5EF4-FFF2-40B4-BE49-F238E27FC236}">
                <a16:creationId xmlns:a16="http://schemas.microsoft.com/office/drawing/2014/main" id="{F94496B1-1D58-42CF-BCD0-DA00C4B80D19}"/>
              </a:ext>
            </a:extLst>
          </p:cNvPr>
          <p:cNvSpPr>
            <a:spLocks noGrp="1"/>
          </p:cNvSpPr>
          <p:nvPr>
            <p:ph type="title"/>
          </p:nvPr>
        </p:nvSpPr>
        <p:spPr>
          <a:xfrm>
            <a:off x="243387" y="21372"/>
            <a:ext cx="8543193" cy="816088"/>
          </a:xfrm>
        </p:spPr>
        <p:txBody>
          <a:bodyPr>
            <a:noAutofit/>
          </a:bodyPr>
          <a:lstStyle/>
          <a:p>
            <a:pPr algn="l"/>
            <a:r>
              <a:rPr lang="fr-FR" sz="2400" b="1" dirty="0">
                <a:latin typeface="Arial" panose="020B0604020202020204" pitchFamily="34" charset="0"/>
                <a:cs typeface="Arial" panose="020B0604020202020204" pitchFamily="34" charset="0"/>
              </a:rPr>
              <a:t>Favoriser les interconnexions: le rôle des régulateurs </a:t>
            </a:r>
          </a:p>
        </p:txBody>
      </p:sp>
      <p:sp>
        <p:nvSpPr>
          <p:cNvPr id="4" name="Titolo 1">
            <a:extLst>
              <a:ext uri="{FF2B5EF4-FFF2-40B4-BE49-F238E27FC236}">
                <a16:creationId xmlns:a16="http://schemas.microsoft.com/office/drawing/2014/main" id="{1573803E-4037-89FE-D924-66729A35499B}"/>
              </a:ext>
            </a:extLst>
          </p:cNvPr>
          <p:cNvSpPr txBox="1">
            <a:spLocks/>
          </p:cNvSpPr>
          <p:nvPr/>
        </p:nvSpPr>
        <p:spPr bwMode="auto">
          <a:xfrm>
            <a:off x="347178" y="765627"/>
            <a:ext cx="3712758" cy="533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36000" rIns="91440" bIns="36000" numCol="1" anchor="ctr" anchorCtr="0" compatLnSpc="1">
            <a:prstTxWarp prst="textNoShape">
              <a:avLst/>
            </a:prstTxWarp>
            <a:noAutofit/>
          </a:bodyPr>
          <a:lstStyle>
            <a:lvl1pPr algn="ctr" defTabSz="457200" rtl="0" eaLnBrk="1" fontAlgn="base" hangingPunct="1">
              <a:spcBef>
                <a:spcPct val="0"/>
              </a:spcBef>
              <a:spcAft>
                <a:spcPct val="0"/>
              </a:spcAft>
              <a:defRPr sz="4400" kern="1200">
                <a:solidFill>
                  <a:schemeClr val="tx1"/>
                </a:solidFill>
                <a:latin typeface="+mj-lt"/>
                <a:ea typeface="ヒラギノ角ゴ Pro W3" charset="0"/>
                <a:cs typeface="ヒラギノ角ゴ Pro W3" charset="0"/>
              </a:defRPr>
            </a:lvl1pPr>
            <a:lvl2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2pPr>
            <a:lvl3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3pPr>
            <a:lvl4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4pPr>
            <a:lvl5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5pPr>
            <a:lvl6pPr marL="4572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6pPr>
            <a:lvl7pPr marL="9144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7pPr>
            <a:lvl8pPr marL="13716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8pPr>
            <a:lvl9pPr marL="18288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9pPr>
          </a:lstStyle>
          <a:p>
            <a:pPr algn="l"/>
            <a:r>
              <a:rPr lang="fr-FR" sz="1200" b="1" dirty="0">
                <a:latin typeface="Arial" panose="020B0604020202020204" pitchFamily="34" charset="0"/>
                <a:cs typeface="Arial" panose="020B0604020202020204" pitchFamily="34" charset="0"/>
              </a:rPr>
              <a:t>Analyse couts-bénéfices </a:t>
            </a:r>
          </a:p>
        </p:txBody>
      </p:sp>
      <p:sp>
        <p:nvSpPr>
          <p:cNvPr id="7" name="Titolo 1">
            <a:extLst>
              <a:ext uri="{FF2B5EF4-FFF2-40B4-BE49-F238E27FC236}">
                <a16:creationId xmlns:a16="http://schemas.microsoft.com/office/drawing/2014/main" id="{D277981C-7461-D240-6E54-6C1BCAAF68BC}"/>
              </a:ext>
            </a:extLst>
          </p:cNvPr>
          <p:cNvSpPr txBox="1">
            <a:spLocks/>
          </p:cNvSpPr>
          <p:nvPr/>
        </p:nvSpPr>
        <p:spPr bwMode="auto">
          <a:xfrm>
            <a:off x="344130" y="1114518"/>
            <a:ext cx="4438182" cy="1285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lvl1pPr algn="ctr" defTabSz="457200" rtl="0" eaLnBrk="1" fontAlgn="base" hangingPunct="1">
              <a:spcBef>
                <a:spcPct val="0"/>
              </a:spcBef>
              <a:spcAft>
                <a:spcPct val="0"/>
              </a:spcAft>
              <a:defRPr sz="4400" kern="1200">
                <a:solidFill>
                  <a:schemeClr val="tx1"/>
                </a:solidFill>
                <a:latin typeface="+mj-lt"/>
                <a:ea typeface="ヒラギノ角ゴ Pro W3" charset="0"/>
                <a:cs typeface="ヒラギノ角ゴ Pro W3" charset="0"/>
              </a:defRPr>
            </a:lvl1pPr>
            <a:lvl2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2pPr>
            <a:lvl3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3pPr>
            <a:lvl4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4pPr>
            <a:lvl5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5pPr>
            <a:lvl6pPr marL="4572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6pPr>
            <a:lvl7pPr marL="9144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7pPr>
            <a:lvl8pPr marL="13716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8pPr>
            <a:lvl9pPr marL="18288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9pPr>
          </a:lstStyle>
          <a:p>
            <a:pPr marL="285750" indent="-285750" algn="l">
              <a:spcAft>
                <a:spcPts val="600"/>
              </a:spcAft>
              <a:buFont typeface="Arial" panose="020B0604020202020204" pitchFamily="34" charset="0"/>
              <a:buChar char="•"/>
            </a:pPr>
            <a:r>
              <a:rPr lang="fr-FR" sz="1200" dirty="0">
                <a:latin typeface="Arial" panose="020B0604020202020204" pitchFamily="34" charset="0"/>
                <a:cs typeface="Arial" panose="020B0604020202020204" pitchFamily="34" charset="0"/>
              </a:rPr>
              <a:t>Considérer les bénéfices du point de vue de la transition énergétique 
Encadrer l’infrastructure dans le développement de l’intégration régionale </a:t>
            </a:r>
          </a:p>
        </p:txBody>
      </p:sp>
      <p:sp>
        <p:nvSpPr>
          <p:cNvPr id="13" name="Rettangolo 12">
            <a:extLst>
              <a:ext uri="{FF2B5EF4-FFF2-40B4-BE49-F238E27FC236}">
                <a16:creationId xmlns:a16="http://schemas.microsoft.com/office/drawing/2014/main" id="{D24762F8-A990-0AC8-73A0-0D62B6879CA3}"/>
              </a:ext>
            </a:extLst>
          </p:cNvPr>
          <p:cNvSpPr/>
          <p:nvPr/>
        </p:nvSpPr>
        <p:spPr>
          <a:xfrm>
            <a:off x="259239" y="2627132"/>
            <a:ext cx="4510882" cy="1692000"/>
          </a:xfrm>
          <a:prstGeom prst="rect">
            <a:avLst/>
          </a:prstGeom>
          <a:noFill/>
          <a:ln w="3175"/>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200">
              <a:latin typeface="Arial" panose="020B0604020202020204" pitchFamily="34" charset="0"/>
              <a:cs typeface="Arial" panose="020B0604020202020204" pitchFamily="34" charset="0"/>
            </a:endParaRPr>
          </a:p>
        </p:txBody>
      </p:sp>
      <p:sp>
        <p:nvSpPr>
          <p:cNvPr id="14" name="Titolo 1">
            <a:extLst>
              <a:ext uri="{FF2B5EF4-FFF2-40B4-BE49-F238E27FC236}">
                <a16:creationId xmlns:a16="http://schemas.microsoft.com/office/drawing/2014/main" id="{85D55B9F-971F-4DB5-272A-2FB82F897849}"/>
              </a:ext>
            </a:extLst>
          </p:cNvPr>
          <p:cNvSpPr txBox="1">
            <a:spLocks/>
          </p:cNvSpPr>
          <p:nvPr/>
        </p:nvSpPr>
        <p:spPr bwMode="auto">
          <a:xfrm>
            <a:off x="334986" y="2682819"/>
            <a:ext cx="3712758" cy="533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36000" rIns="91440" bIns="36000" numCol="1" anchor="ctr" anchorCtr="0" compatLnSpc="1">
            <a:prstTxWarp prst="textNoShape">
              <a:avLst/>
            </a:prstTxWarp>
            <a:noAutofit/>
          </a:bodyPr>
          <a:lstStyle>
            <a:lvl1pPr algn="ctr" defTabSz="457200" rtl="0" eaLnBrk="1" fontAlgn="base" hangingPunct="1">
              <a:spcBef>
                <a:spcPct val="0"/>
              </a:spcBef>
              <a:spcAft>
                <a:spcPct val="0"/>
              </a:spcAft>
              <a:defRPr sz="4400" kern="1200">
                <a:solidFill>
                  <a:schemeClr val="tx1"/>
                </a:solidFill>
                <a:latin typeface="+mj-lt"/>
                <a:ea typeface="ヒラギノ角ゴ Pro W3" charset="0"/>
                <a:cs typeface="ヒラギノ角ゴ Pro W3" charset="0"/>
              </a:defRPr>
            </a:lvl1pPr>
            <a:lvl2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2pPr>
            <a:lvl3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3pPr>
            <a:lvl4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4pPr>
            <a:lvl5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5pPr>
            <a:lvl6pPr marL="4572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6pPr>
            <a:lvl7pPr marL="9144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7pPr>
            <a:lvl8pPr marL="13716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8pPr>
            <a:lvl9pPr marL="18288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9pPr>
          </a:lstStyle>
          <a:p>
            <a:pPr algn="l"/>
            <a:r>
              <a:rPr lang="fr-FR" sz="1200" b="1" dirty="0">
                <a:latin typeface="Arial" panose="020B0604020202020204" pitchFamily="34" charset="0"/>
                <a:cs typeface="Arial" panose="020B0604020202020204" pitchFamily="34" charset="0"/>
              </a:rPr>
              <a:t>Tarification </a:t>
            </a:r>
          </a:p>
        </p:txBody>
      </p:sp>
      <p:sp>
        <p:nvSpPr>
          <p:cNvPr id="15" name="Titolo 1">
            <a:extLst>
              <a:ext uri="{FF2B5EF4-FFF2-40B4-BE49-F238E27FC236}">
                <a16:creationId xmlns:a16="http://schemas.microsoft.com/office/drawing/2014/main" id="{FB8E403E-3F19-7EE0-A49C-F30675C9B0A3}"/>
              </a:ext>
            </a:extLst>
          </p:cNvPr>
          <p:cNvSpPr txBox="1">
            <a:spLocks/>
          </p:cNvSpPr>
          <p:nvPr/>
        </p:nvSpPr>
        <p:spPr bwMode="auto">
          <a:xfrm>
            <a:off x="331938" y="2808335"/>
            <a:ext cx="4240062" cy="1285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lvl1pPr algn="ctr" defTabSz="457200" rtl="0" eaLnBrk="1" fontAlgn="base" hangingPunct="1">
              <a:spcBef>
                <a:spcPct val="0"/>
              </a:spcBef>
              <a:spcAft>
                <a:spcPct val="0"/>
              </a:spcAft>
              <a:defRPr sz="4400" kern="1200">
                <a:solidFill>
                  <a:schemeClr val="tx1"/>
                </a:solidFill>
                <a:latin typeface="+mj-lt"/>
                <a:ea typeface="ヒラギノ角ゴ Pro W3" charset="0"/>
                <a:cs typeface="ヒラギノ角ゴ Pro W3" charset="0"/>
              </a:defRPr>
            </a:lvl1pPr>
            <a:lvl2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2pPr>
            <a:lvl3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3pPr>
            <a:lvl4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4pPr>
            <a:lvl5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5pPr>
            <a:lvl6pPr marL="4572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6pPr>
            <a:lvl7pPr marL="9144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7pPr>
            <a:lvl8pPr marL="13716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8pPr>
            <a:lvl9pPr marL="18288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9pPr>
          </a:lstStyle>
          <a:p>
            <a:pPr marL="285750" indent="-285750" algn="l">
              <a:spcAft>
                <a:spcPts val="600"/>
              </a:spcAft>
              <a:buFont typeface="Arial" panose="020B0604020202020204" pitchFamily="34" charset="0"/>
              <a:buChar char="•"/>
            </a:pPr>
            <a:r>
              <a:rPr lang="fr-FR" sz="1200" dirty="0">
                <a:latin typeface="Arial" panose="020B0604020202020204" pitchFamily="34" charset="0"/>
                <a:cs typeface="Arial" panose="020B0604020202020204" pitchFamily="34" charset="0"/>
              </a:rPr>
              <a:t>Redevances qui reflètent les coûts efficients </a:t>
            </a:r>
          </a:p>
          <a:p>
            <a:pPr marL="285750" indent="-285750" algn="l">
              <a:spcAft>
                <a:spcPts val="600"/>
              </a:spcAft>
              <a:buFont typeface="Arial" panose="020B0604020202020204" pitchFamily="34" charset="0"/>
              <a:buChar char="•"/>
            </a:pPr>
            <a:r>
              <a:rPr lang="fr-FR" sz="1200" dirty="0">
                <a:latin typeface="Arial" panose="020B0604020202020204" pitchFamily="34" charset="0"/>
                <a:cs typeface="Arial" panose="020B0604020202020204" pitchFamily="34" charset="0"/>
              </a:rPr>
              <a:t>Minimiser les tarifs pour les consommateurs finaux </a:t>
            </a:r>
          </a:p>
        </p:txBody>
      </p:sp>
      <p:sp>
        <p:nvSpPr>
          <p:cNvPr id="16" name="Rettangolo 15">
            <a:extLst>
              <a:ext uri="{FF2B5EF4-FFF2-40B4-BE49-F238E27FC236}">
                <a16:creationId xmlns:a16="http://schemas.microsoft.com/office/drawing/2014/main" id="{2808B840-76D3-745D-9A40-4EF8F2135428}"/>
              </a:ext>
            </a:extLst>
          </p:cNvPr>
          <p:cNvSpPr/>
          <p:nvPr/>
        </p:nvSpPr>
        <p:spPr>
          <a:xfrm>
            <a:off x="256191" y="4506444"/>
            <a:ext cx="4510882" cy="1692000"/>
          </a:xfrm>
          <a:prstGeom prst="rect">
            <a:avLst/>
          </a:prstGeom>
          <a:noFill/>
          <a:ln w="3175"/>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200">
              <a:latin typeface="Arial" panose="020B0604020202020204" pitchFamily="34" charset="0"/>
              <a:cs typeface="Arial" panose="020B0604020202020204" pitchFamily="34" charset="0"/>
            </a:endParaRPr>
          </a:p>
        </p:txBody>
      </p:sp>
      <p:sp>
        <p:nvSpPr>
          <p:cNvPr id="17" name="Titolo 1">
            <a:extLst>
              <a:ext uri="{FF2B5EF4-FFF2-40B4-BE49-F238E27FC236}">
                <a16:creationId xmlns:a16="http://schemas.microsoft.com/office/drawing/2014/main" id="{68EDFF9D-CE08-E294-8918-02C28B0F0F1A}"/>
              </a:ext>
            </a:extLst>
          </p:cNvPr>
          <p:cNvSpPr txBox="1">
            <a:spLocks/>
          </p:cNvSpPr>
          <p:nvPr/>
        </p:nvSpPr>
        <p:spPr bwMode="auto">
          <a:xfrm>
            <a:off x="331938" y="4627443"/>
            <a:ext cx="3712758" cy="533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36000" rIns="91440" bIns="36000" numCol="1" anchor="ctr" anchorCtr="0" compatLnSpc="1">
            <a:prstTxWarp prst="textNoShape">
              <a:avLst/>
            </a:prstTxWarp>
            <a:noAutofit/>
          </a:bodyPr>
          <a:lstStyle>
            <a:lvl1pPr algn="ctr" defTabSz="457200" rtl="0" eaLnBrk="1" fontAlgn="base" hangingPunct="1">
              <a:spcBef>
                <a:spcPct val="0"/>
              </a:spcBef>
              <a:spcAft>
                <a:spcPct val="0"/>
              </a:spcAft>
              <a:defRPr sz="4400" kern="1200">
                <a:solidFill>
                  <a:schemeClr val="tx1"/>
                </a:solidFill>
                <a:latin typeface="+mj-lt"/>
                <a:ea typeface="ヒラギノ角ゴ Pro W3" charset="0"/>
                <a:cs typeface="ヒラギノ角ゴ Pro W3" charset="0"/>
              </a:defRPr>
            </a:lvl1pPr>
            <a:lvl2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2pPr>
            <a:lvl3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3pPr>
            <a:lvl4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4pPr>
            <a:lvl5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5pPr>
            <a:lvl6pPr marL="4572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6pPr>
            <a:lvl7pPr marL="9144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7pPr>
            <a:lvl8pPr marL="13716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8pPr>
            <a:lvl9pPr marL="18288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9pPr>
          </a:lstStyle>
          <a:p>
            <a:pPr algn="l"/>
            <a:r>
              <a:rPr lang="fr-FR" sz="1200" b="1" dirty="0">
                <a:latin typeface="Arial" panose="020B0604020202020204" pitchFamily="34" charset="0"/>
                <a:cs typeface="Arial" panose="020B0604020202020204" pitchFamily="34" charset="0"/>
              </a:rPr>
              <a:t>Accès aux réseaux nationaux  </a:t>
            </a:r>
          </a:p>
        </p:txBody>
      </p:sp>
      <p:sp>
        <p:nvSpPr>
          <p:cNvPr id="18" name="Titolo 1">
            <a:extLst>
              <a:ext uri="{FF2B5EF4-FFF2-40B4-BE49-F238E27FC236}">
                <a16:creationId xmlns:a16="http://schemas.microsoft.com/office/drawing/2014/main" id="{4118D680-8AB3-734B-D8CC-D3CE76A58CA6}"/>
              </a:ext>
            </a:extLst>
          </p:cNvPr>
          <p:cNvSpPr txBox="1">
            <a:spLocks/>
          </p:cNvSpPr>
          <p:nvPr/>
        </p:nvSpPr>
        <p:spPr bwMode="auto">
          <a:xfrm>
            <a:off x="328890" y="4875426"/>
            <a:ext cx="4240062" cy="1285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lvl1pPr algn="ctr" defTabSz="457200" rtl="0" eaLnBrk="1" fontAlgn="base" hangingPunct="1">
              <a:spcBef>
                <a:spcPct val="0"/>
              </a:spcBef>
              <a:spcAft>
                <a:spcPct val="0"/>
              </a:spcAft>
              <a:defRPr sz="4400" kern="1200">
                <a:solidFill>
                  <a:schemeClr val="tx1"/>
                </a:solidFill>
                <a:latin typeface="+mj-lt"/>
                <a:ea typeface="ヒラギノ角ゴ Pro W3" charset="0"/>
                <a:cs typeface="ヒラギノ角ゴ Pro W3" charset="0"/>
              </a:defRPr>
            </a:lvl1pPr>
            <a:lvl2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2pPr>
            <a:lvl3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3pPr>
            <a:lvl4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4pPr>
            <a:lvl5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5pPr>
            <a:lvl6pPr marL="4572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6pPr>
            <a:lvl7pPr marL="9144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7pPr>
            <a:lvl8pPr marL="13716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8pPr>
            <a:lvl9pPr marL="18288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9pPr>
          </a:lstStyle>
          <a:p>
            <a:pPr marL="285750" indent="-285750" algn="l">
              <a:spcAft>
                <a:spcPts val="600"/>
              </a:spcAft>
              <a:buFont typeface="Arial" panose="020B0604020202020204" pitchFamily="34" charset="0"/>
              <a:buChar char="•"/>
            </a:pPr>
            <a:r>
              <a:rPr lang="fr-FR" sz="1200" dirty="0">
                <a:latin typeface="Arial" panose="020B0604020202020204" pitchFamily="34" charset="0"/>
                <a:cs typeface="Arial" panose="020B0604020202020204" pitchFamily="34" charset="0"/>
              </a:rPr>
              <a:t>Garantie d’accès aux infrastructures nationales </a:t>
            </a:r>
          </a:p>
          <a:p>
            <a:pPr marL="285750" indent="-285750" algn="l">
              <a:spcAft>
                <a:spcPts val="600"/>
              </a:spcAft>
              <a:buFont typeface="Arial" panose="020B0604020202020204" pitchFamily="34" charset="0"/>
              <a:buChar char="•"/>
            </a:pPr>
            <a:r>
              <a:rPr lang="fr-FR" sz="1200" dirty="0">
                <a:latin typeface="Arial" panose="020B0604020202020204" pitchFamily="34" charset="0"/>
                <a:cs typeface="Arial" panose="020B0604020202020204" pitchFamily="34" charset="0"/>
              </a:rPr>
              <a:t>Conditions équitables, claires, transparentes, non discriminatoires  </a:t>
            </a:r>
          </a:p>
        </p:txBody>
      </p:sp>
      <p:sp>
        <p:nvSpPr>
          <p:cNvPr id="20" name="Rettangolo 19">
            <a:extLst>
              <a:ext uri="{FF2B5EF4-FFF2-40B4-BE49-F238E27FC236}">
                <a16:creationId xmlns:a16="http://schemas.microsoft.com/office/drawing/2014/main" id="{C3DA592F-D06D-2EDD-7D81-F6B75CC45EC3}"/>
              </a:ext>
            </a:extLst>
          </p:cNvPr>
          <p:cNvSpPr/>
          <p:nvPr/>
        </p:nvSpPr>
        <p:spPr>
          <a:xfrm>
            <a:off x="4993066" y="787443"/>
            <a:ext cx="3519338" cy="2999678"/>
          </a:xfrm>
          <a:prstGeom prst="rect">
            <a:avLst/>
          </a:prstGeom>
          <a:noFill/>
          <a:ln w="3175"/>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200">
              <a:latin typeface="Arial" panose="020B0604020202020204" pitchFamily="34" charset="0"/>
              <a:cs typeface="Arial" panose="020B0604020202020204" pitchFamily="34" charset="0"/>
            </a:endParaRPr>
          </a:p>
        </p:txBody>
      </p:sp>
      <p:sp>
        <p:nvSpPr>
          <p:cNvPr id="21" name="Titolo 1">
            <a:extLst>
              <a:ext uri="{FF2B5EF4-FFF2-40B4-BE49-F238E27FC236}">
                <a16:creationId xmlns:a16="http://schemas.microsoft.com/office/drawing/2014/main" id="{95254F48-C267-F3A7-0CB1-226E11E90965}"/>
              </a:ext>
            </a:extLst>
          </p:cNvPr>
          <p:cNvSpPr txBox="1">
            <a:spLocks/>
          </p:cNvSpPr>
          <p:nvPr/>
        </p:nvSpPr>
        <p:spPr bwMode="auto">
          <a:xfrm>
            <a:off x="5255188" y="777819"/>
            <a:ext cx="2642313" cy="533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36000" rIns="91440" bIns="36000" numCol="1" anchor="ctr" anchorCtr="0" compatLnSpc="1">
            <a:prstTxWarp prst="textNoShape">
              <a:avLst/>
            </a:prstTxWarp>
            <a:noAutofit/>
          </a:bodyPr>
          <a:lstStyle>
            <a:lvl1pPr algn="ctr" defTabSz="457200" rtl="0" eaLnBrk="1" fontAlgn="base" hangingPunct="1">
              <a:spcBef>
                <a:spcPct val="0"/>
              </a:spcBef>
              <a:spcAft>
                <a:spcPct val="0"/>
              </a:spcAft>
              <a:defRPr sz="4400" kern="1200">
                <a:solidFill>
                  <a:schemeClr val="tx1"/>
                </a:solidFill>
                <a:latin typeface="+mj-lt"/>
                <a:ea typeface="ヒラギノ角ゴ Pro W3" charset="0"/>
                <a:cs typeface="ヒラギノ角ゴ Pro W3" charset="0"/>
              </a:defRPr>
            </a:lvl1pPr>
            <a:lvl2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2pPr>
            <a:lvl3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3pPr>
            <a:lvl4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4pPr>
            <a:lvl5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5pPr>
            <a:lvl6pPr marL="4572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6pPr>
            <a:lvl7pPr marL="9144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7pPr>
            <a:lvl8pPr marL="13716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8pPr>
            <a:lvl9pPr marL="18288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9pPr>
          </a:lstStyle>
          <a:p>
            <a:pPr algn="l"/>
            <a:r>
              <a:rPr lang="fr-FR" sz="1200" b="1" dirty="0">
                <a:latin typeface="Arial" panose="020B0604020202020204" pitchFamily="34" charset="0"/>
                <a:cs typeface="Arial" panose="020B0604020202020204" pitchFamily="34" charset="0"/>
              </a:rPr>
              <a:t>Cohésion  </a:t>
            </a:r>
          </a:p>
        </p:txBody>
      </p:sp>
      <p:sp>
        <p:nvSpPr>
          <p:cNvPr id="23" name="Triangolo isoscele 22">
            <a:extLst>
              <a:ext uri="{FF2B5EF4-FFF2-40B4-BE49-F238E27FC236}">
                <a16:creationId xmlns:a16="http://schemas.microsoft.com/office/drawing/2014/main" id="{289C2218-F011-104C-9B2D-2265D4C48621}"/>
              </a:ext>
            </a:extLst>
          </p:cNvPr>
          <p:cNvSpPr/>
          <p:nvPr/>
        </p:nvSpPr>
        <p:spPr>
          <a:xfrm rot="10800000">
            <a:off x="5018776" y="3901506"/>
            <a:ext cx="3519338" cy="533077"/>
          </a:xfrm>
          <a:prstGeom prst="triangle">
            <a:avLst>
              <a:gd name="adj" fmla="val 48761"/>
            </a:avLst>
          </a:prstGeom>
          <a:solidFill>
            <a:schemeClr val="accent5">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200">
              <a:latin typeface="Arial" panose="020B0604020202020204" pitchFamily="34" charset="0"/>
              <a:cs typeface="Arial" panose="020B0604020202020204" pitchFamily="34" charset="0"/>
            </a:endParaRPr>
          </a:p>
        </p:txBody>
      </p:sp>
      <p:sp>
        <p:nvSpPr>
          <p:cNvPr id="24" name="Rettangolo 23">
            <a:extLst>
              <a:ext uri="{FF2B5EF4-FFF2-40B4-BE49-F238E27FC236}">
                <a16:creationId xmlns:a16="http://schemas.microsoft.com/office/drawing/2014/main" id="{BADE55D4-0388-2FE2-C02C-0EDEE4520CE9}"/>
              </a:ext>
            </a:extLst>
          </p:cNvPr>
          <p:cNvSpPr/>
          <p:nvPr/>
        </p:nvSpPr>
        <p:spPr>
          <a:xfrm>
            <a:off x="5008306" y="4541699"/>
            <a:ext cx="3519338" cy="1692000"/>
          </a:xfrm>
          <a:prstGeom prst="rect">
            <a:avLst/>
          </a:prstGeom>
          <a:noFill/>
          <a:ln w="3175"/>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200">
              <a:latin typeface="Arial" panose="020B0604020202020204" pitchFamily="34" charset="0"/>
              <a:cs typeface="Arial" panose="020B0604020202020204" pitchFamily="34" charset="0"/>
            </a:endParaRPr>
          </a:p>
        </p:txBody>
      </p:sp>
      <p:sp>
        <p:nvSpPr>
          <p:cNvPr id="25" name="Titolo 1">
            <a:extLst>
              <a:ext uri="{FF2B5EF4-FFF2-40B4-BE49-F238E27FC236}">
                <a16:creationId xmlns:a16="http://schemas.microsoft.com/office/drawing/2014/main" id="{54E5AB89-6C8F-B1C8-27C7-C6F0D6828DB7}"/>
              </a:ext>
            </a:extLst>
          </p:cNvPr>
          <p:cNvSpPr txBox="1">
            <a:spLocks/>
          </p:cNvSpPr>
          <p:nvPr/>
        </p:nvSpPr>
        <p:spPr bwMode="auto">
          <a:xfrm>
            <a:off x="5258648" y="1552811"/>
            <a:ext cx="3111727" cy="1615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spAutoFit/>
          </a:bodyPr>
          <a:lstStyle>
            <a:lvl1pPr algn="ctr" defTabSz="457200" rtl="0" eaLnBrk="1" fontAlgn="base" hangingPunct="1">
              <a:spcBef>
                <a:spcPct val="0"/>
              </a:spcBef>
              <a:spcAft>
                <a:spcPct val="0"/>
              </a:spcAft>
              <a:defRPr sz="4400" kern="1200">
                <a:solidFill>
                  <a:schemeClr val="tx1"/>
                </a:solidFill>
                <a:latin typeface="+mj-lt"/>
                <a:ea typeface="ヒラギノ角ゴ Pro W3" charset="0"/>
                <a:cs typeface="ヒラギノ角ゴ Pro W3" charset="0"/>
              </a:defRPr>
            </a:lvl1pPr>
            <a:lvl2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2pPr>
            <a:lvl3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3pPr>
            <a:lvl4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4pPr>
            <a:lvl5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5pPr>
            <a:lvl6pPr marL="4572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6pPr>
            <a:lvl7pPr marL="9144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7pPr>
            <a:lvl8pPr marL="13716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8pPr>
            <a:lvl9pPr marL="18288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9pPr>
          </a:lstStyle>
          <a:p>
            <a:pPr marL="285750" indent="-285750" algn="l">
              <a:spcAft>
                <a:spcPts val="600"/>
              </a:spcAft>
              <a:buFont typeface="Arial" panose="020B0604020202020204" pitchFamily="34" charset="0"/>
              <a:buChar char="•"/>
            </a:pPr>
            <a:r>
              <a:rPr lang="fr-FR" sz="1200" dirty="0">
                <a:latin typeface="Arial" panose="020B0604020202020204" pitchFamily="34" charset="0"/>
                <a:cs typeface="Arial" panose="020B0604020202020204" pitchFamily="34" charset="0"/>
              </a:rPr>
              <a:t>Règles communes, applicables dans la région intégrée </a:t>
            </a:r>
          </a:p>
          <a:p>
            <a:pPr marL="285750" indent="-285750" algn="l">
              <a:spcAft>
                <a:spcPts val="600"/>
              </a:spcAft>
              <a:buFont typeface="Arial" panose="020B0604020202020204" pitchFamily="34" charset="0"/>
              <a:buChar char="•"/>
            </a:pPr>
            <a:r>
              <a:rPr lang="fr-FR" sz="1200" dirty="0">
                <a:latin typeface="Arial" panose="020B0604020202020204" pitchFamily="34" charset="0"/>
                <a:cs typeface="Arial" panose="020B0604020202020204" pitchFamily="34" charset="0"/>
              </a:rPr>
              <a:t>Procédures d’évaluation standardisées </a:t>
            </a:r>
          </a:p>
          <a:p>
            <a:pPr marL="285750" indent="-285750" algn="l">
              <a:spcAft>
                <a:spcPts val="600"/>
              </a:spcAft>
              <a:buFont typeface="Arial" panose="020B0604020202020204" pitchFamily="34" charset="0"/>
              <a:buChar char="•"/>
            </a:pPr>
            <a:r>
              <a:rPr lang="fr-FR" sz="1200" dirty="0">
                <a:latin typeface="Arial" panose="020B0604020202020204" pitchFamily="34" charset="0"/>
                <a:cs typeface="Arial" panose="020B0604020202020204" pitchFamily="34" charset="0"/>
              </a:rPr>
              <a:t>Principles applicables et reconnaissables partout </a:t>
            </a:r>
          </a:p>
          <a:p>
            <a:pPr marL="285750" indent="-285750" algn="l">
              <a:spcAft>
                <a:spcPts val="600"/>
              </a:spcAft>
              <a:buFont typeface="Arial" panose="020B0604020202020204" pitchFamily="34" charset="0"/>
              <a:buChar char="•"/>
            </a:pPr>
            <a:r>
              <a:rPr lang="fr-FR" sz="1200" dirty="0">
                <a:latin typeface="Arial" panose="020B0604020202020204" pitchFamily="34" charset="0"/>
                <a:cs typeface="Arial" panose="020B0604020202020204" pitchFamily="34" charset="0"/>
              </a:rPr>
              <a:t>Un cadre légal commun n’est pas toujours disponible…</a:t>
            </a:r>
          </a:p>
        </p:txBody>
      </p:sp>
      <p:sp>
        <p:nvSpPr>
          <p:cNvPr id="26" name="Titolo 1">
            <a:extLst>
              <a:ext uri="{FF2B5EF4-FFF2-40B4-BE49-F238E27FC236}">
                <a16:creationId xmlns:a16="http://schemas.microsoft.com/office/drawing/2014/main" id="{FE120276-CADB-AE67-8A1E-9CFDA86372E8}"/>
              </a:ext>
            </a:extLst>
          </p:cNvPr>
          <p:cNvSpPr txBox="1">
            <a:spLocks/>
          </p:cNvSpPr>
          <p:nvPr/>
        </p:nvSpPr>
        <p:spPr bwMode="auto">
          <a:xfrm>
            <a:off x="5245663" y="4635444"/>
            <a:ext cx="2642313" cy="533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36000" rIns="91440" bIns="36000" numCol="1" anchor="ctr" anchorCtr="0" compatLnSpc="1">
            <a:prstTxWarp prst="textNoShape">
              <a:avLst/>
            </a:prstTxWarp>
            <a:noAutofit/>
          </a:bodyPr>
          <a:lstStyle>
            <a:lvl1pPr algn="ctr" defTabSz="457200" rtl="0" eaLnBrk="1" fontAlgn="base" hangingPunct="1">
              <a:spcBef>
                <a:spcPct val="0"/>
              </a:spcBef>
              <a:spcAft>
                <a:spcPct val="0"/>
              </a:spcAft>
              <a:defRPr sz="4400" kern="1200">
                <a:solidFill>
                  <a:schemeClr val="tx1"/>
                </a:solidFill>
                <a:latin typeface="+mj-lt"/>
                <a:ea typeface="ヒラギノ角ゴ Pro W3" charset="0"/>
                <a:cs typeface="ヒラギノ角ゴ Pro W3" charset="0"/>
              </a:defRPr>
            </a:lvl1pPr>
            <a:lvl2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2pPr>
            <a:lvl3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3pPr>
            <a:lvl4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4pPr>
            <a:lvl5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5pPr>
            <a:lvl6pPr marL="4572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6pPr>
            <a:lvl7pPr marL="9144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7pPr>
            <a:lvl8pPr marL="13716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8pPr>
            <a:lvl9pPr marL="18288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9pPr>
          </a:lstStyle>
          <a:p>
            <a:pPr algn="l"/>
            <a:r>
              <a:rPr lang="fr-FR" sz="1200" b="1" dirty="0">
                <a:latin typeface="Arial" panose="020B0604020202020204" pitchFamily="34" charset="0"/>
                <a:cs typeface="Arial" panose="020B0604020202020204" pitchFamily="34" charset="0"/>
              </a:rPr>
              <a:t>Coopération   </a:t>
            </a:r>
          </a:p>
        </p:txBody>
      </p:sp>
      <p:sp>
        <p:nvSpPr>
          <p:cNvPr id="27" name="Titolo 1">
            <a:extLst>
              <a:ext uri="{FF2B5EF4-FFF2-40B4-BE49-F238E27FC236}">
                <a16:creationId xmlns:a16="http://schemas.microsoft.com/office/drawing/2014/main" id="{AC79E2D0-D894-F9B3-2CA5-2FD5CA877DBB}"/>
              </a:ext>
            </a:extLst>
          </p:cNvPr>
          <p:cNvSpPr txBox="1">
            <a:spLocks/>
          </p:cNvSpPr>
          <p:nvPr/>
        </p:nvSpPr>
        <p:spPr bwMode="auto">
          <a:xfrm>
            <a:off x="5249124" y="5149459"/>
            <a:ext cx="305667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spAutoFit/>
          </a:bodyPr>
          <a:lstStyle>
            <a:lvl1pPr algn="ctr" defTabSz="457200" rtl="0" eaLnBrk="1" fontAlgn="base" hangingPunct="1">
              <a:spcBef>
                <a:spcPct val="0"/>
              </a:spcBef>
              <a:spcAft>
                <a:spcPct val="0"/>
              </a:spcAft>
              <a:defRPr sz="4400" kern="1200">
                <a:solidFill>
                  <a:schemeClr val="tx1"/>
                </a:solidFill>
                <a:latin typeface="+mj-lt"/>
                <a:ea typeface="ヒラギノ角ゴ Pro W3" charset="0"/>
                <a:cs typeface="ヒラギノ角ゴ Pro W3" charset="0"/>
              </a:defRPr>
            </a:lvl1pPr>
            <a:lvl2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2pPr>
            <a:lvl3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3pPr>
            <a:lvl4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4pPr>
            <a:lvl5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5pPr>
            <a:lvl6pPr marL="4572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6pPr>
            <a:lvl7pPr marL="9144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7pPr>
            <a:lvl8pPr marL="13716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8pPr>
            <a:lvl9pPr marL="18288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9pPr>
          </a:lstStyle>
          <a:p>
            <a:pPr marL="285750" indent="-285750" algn="l">
              <a:spcAft>
                <a:spcPts val="600"/>
              </a:spcAft>
              <a:buFont typeface="Arial" panose="020B0604020202020204" pitchFamily="34" charset="0"/>
              <a:buChar char="•"/>
            </a:pPr>
            <a:r>
              <a:rPr lang="fr-FR" sz="1200" dirty="0">
                <a:latin typeface="Arial" panose="020B0604020202020204" pitchFamily="34" charset="0"/>
                <a:cs typeface="Arial" panose="020B0604020202020204" pitchFamily="34" charset="0"/>
              </a:rPr>
              <a:t>Créer les conditions favorables pour l’intégration physique et le fonctionnement du marché </a:t>
            </a:r>
          </a:p>
        </p:txBody>
      </p:sp>
    </p:spTree>
    <p:extLst>
      <p:ext uri="{BB962C8B-B14F-4D97-AF65-F5344CB8AC3E}">
        <p14:creationId xmlns:p14="http://schemas.microsoft.com/office/powerpoint/2010/main" val="41472593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5">
            <a:extLst>
              <a:ext uri="{FF2B5EF4-FFF2-40B4-BE49-F238E27FC236}">
                <a16:creationId xmlns:a16="http://schemas.microsoft.com/office/drawing/2014/main" id="{F5E2697B-37E8-D14B-18D8-1A33C1ED9550}"/>
              </a:ext>
            </a:extLst>
          </p:cNvPr>
          <p:cNvSpPr/>
          <p:nvPr/>
        </p:nvSpPr>
        <p:spPr>
          <a:xfrm>
            <a:off x="282321" y="873224"/>
            <a:ext cx="4115943" cy="5527575"/>
          </a:xfrm>
          <a:prstGeom prst="rect">
            <a:avLst/>
          </a:prstGeom>
          <a:noFill/>
          <a:ln w="3175"/>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pic>
        <p:nvPicPr>
          <p:cNvPr id="3078" name="Immagine 5" descr="fondo-slide.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296" y="6551613"/>
            <a:ext cx="9144000"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olo 1">
            <a:extLst>
              <a:ext uri="{FF2B5EF4-FFF2-40B4-BE49-F238E27FC236}">
                <a16:creationId xmlns:a16="http://schemas.microsoft.com/office/drawing/2014/main" id="{F94496B1-1D58-42CF-BCD0-DA00C4B80D19}"/>
              </a:ext>
            </a:extLst>
          </p:cNvPr>
          <p:cNvSpPr>
            <a:spLocks noGrp="1"/>
          </p:cNvSpPr>
          <p:nvPr>
            <p:ph type="title"/>
          </p:nvPr>
        </p:nvSpPr>
        <p:spPr>
          <a:xfrm>
            <a:off x="243387" y="21372"/>
            <a:ext cx="8543193" cy="816088"/>
          </a:xfrm>
        </p:spPr>
        <p:txBody>
          <a:bodyPr>
            <a:noAutofit/>
          </a:bodyPr>
          <a:lstStyle/>
          <a:p>
            <a:pPr algn="l"/>
            <a:r>
              <a:rPr lang="fr-FR" sz="2400" b="1" dirty="0">
                <a:latin typeface="Arial" panose="020B0604020202020204" pitchFamily="34" charset="0"/>
                <a:cs typeface="Arial" panose="020B0604020202020204" pitchFamily="34" charset="0"/>
              </a:rPr>
              <a:t>Coopération: la clé de l’intégration </a:t>
            </a:r>
          </a:p>
        </p:txBody>
      </p:sp>
      <p:sp>
        <p:nvSpPr>
          <p:cNvPr id="4" name="Titolo 1">
            <a:extLst>
              <a:ext uri="{FF2B5EF4-FFF2-40B4-BE49-F238E27FC236}">
                <a16:creationId xmlns:a16="http://schemas.microsoft.com/office/drawing/2014/main" id="{1573803E-4037-89FE-D924-66729A35499B}"/>
              </a:ext>
            </a:extLst>
          </p:cNvPr>
          <p:cNvSpPr txBox="1">
            <a:spLocks/>
          </p:cNvSpPr>
          <p:nvPr/>
        </p:nvSpPr>
        <p:spPr bwMode="auto">
          <a:xfrm>
            <a:off x="451583" y="2390809"/>
            <a:ext cx="3718082" cy="533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36000" rIns="91440" bIns="36000" numCol="1" anchor="ctr" anchorCtr="0" compatLnSpc="1">
            <a:prstTxWarp prst="textNoShape">
              <a:avLst/>
            </a:prstTxWarp>
            <a:noAutofit/>
          </a:bodyPr>
          <a:lstStyle>
            <a:lvl1pPr algn="ctr" defTabSz="457200" rtl="0" eaLnBrk="1" fontAlgn="base" hangingPunct="1">
              <a:spcBef>
                <a:spcPct val="0"/>
              </a:spcBef>
              <a:spcAft>
                <a:spcPct val="0"/>
              </a:spcAft>
              <a:defRPr sz="4400" kern="1200">
                <a:solidFill>
                  <a:schemeClr val="tx1"/>
                </a:solidFill>
                <a:latin typeface="+mj-lt"/>
                <a:ea typeface="ヒラギノ角ゴ Pro W3" charset="0"/>
                <a:cs typeface="ヒラギノ角ゴ Pro W3" charset="0"/>
              </a:defRPr>
            </a:lvl1pPr>
            <a:lvl2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2pPr>
            <a:lvl3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3pPr>
            <a:lvl4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4pPr>
            <a:lvl5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5pPr>
            <a:lvl6pPr marL="4572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6pPr>
            <a:lvl7pPr marL="9144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7pPr>
            <a:lvl8pPr marL="13716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8pPr>
            <a:lvl9pPr marL="18288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9pPr>
          </a:lstStyle>
          <a:p>
            <a:pPr algn="l"/>
            <a:r>
              <a:rPr lang="fr-FR" sz="1200" b="1" dirty="0">
                <a:latin typeface="Arial" panose="020B0604020202020204" pitchFamily="34" charset="0"/>
                <a:cs typeface="Arial" panose="020B0604020202020204" pitchFamily="34" charset="0"/>
              </a:rPr>
              <a:t>L’Association des Autorités de Régulation de la Méditerranée </a:t>
            </a:r>
          </a:p>
        </p:txBody>
      </p:sp>
      <p:sp>
        <p:nvSpPr>
          <p:cNvPr id="7" name="Titolo 1">
            <a:extLst>
              <a:ext uri="{FF2B5EF4-FFF2-40B4-BE49-F238E27FC236}">
                <a16:creationId xmlns:a16="http://schemas.microsoft.com/office/drawing/2014/main" id="{D277981C-7461-D240-6E54-6C1BCAAF68BC}"/>
              </a:ext>
            </a:extLst>
          </p:cNvPr>
          <p:cNvSpPr txBox="1">
            <a:spLocks/>
          </p:cNvSpPr>
          <p:nvPr/>
        </p:nvSpPr>
        <p:spPr bwMode="auto">
          <a:xfrm>
            <a:off x="450278" y="3139839"/>
            <a:ext cx="3607372" cy="2400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spAutoFit/>
          </a:bodyPr>
          <a:lstStyle>
            <a:lvl1pPr algn="ctr" defTabSz="457200" rtl="0" eaLnBrk="1" fontAlgn="base" hangingPunct="1">
              <a:spcBef>
                <a:spcPct val="0"/>
              </a:spcBef>
              <a:spcAft>
                <a:spcPct val="0"/>
              </a:spcAft>
              <a:defRPr sz="4400" kern="1200">
                <a:solidFill>
                  <a:schemeClr val="tx1"/>
                </a:solidFill>
                <a:latin typeface="+mj-lt"/>
                <a:ea typeface="ヒラギノ角ゴ Pro W3" charset="0"/>
                <a:cs typeface="ヒラギノ角ゴ Pro W3" charset="0"/>
              </a:defRPr>
            </a:lvl1pPr>
            <a:lvl2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2pPr>
            <a:lvl3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3pPr>
            <a:lvl4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4pPr>
            <a:lvl5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5pPr>
            <a:lvl6pPr marL="4572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6pPr>
            <a:lvl7pPr marL="9144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7pPr>
            <a:lvl8pPr marL="13716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8pPr>
            <a:lvl9pPr marL="18288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9pPr>
          </a:lstStyle>
          <a:p>
            <a:pPr marL="285750" indent="-285750" algn="l">
              <a:spcAft>
                <a:spcPts val="600"/>
              </a:spcAft>
              <a:buFont typeface="Arial" panose="020B0604020202020204" pitchFamily="34" charset="0"/>
              <a:buChar char="•"/>
            </a:pPr>
            <a:r>
              <a:rPr lang="fr-FR" sz="1200" dirty="0">
                <a:latin typeface="Arial" panose="020B0604020202020204" pitchFamily="34" charset="0"/>
                <a:cs typeface="Arial" panose="020B0604020202020204" pitchFamily="34" charset="0"/>
              </a:rPr>
              <a:t>Fondée et financée par L’Union Européenne </a:t>
            </a:r>
          </a:p>
          <a:p>
            <a:pPr marL="285750" indent="-285750" algn="l">
              <a:spcAft>
                <a:spcPts val="600"/>
              </a:spcAft>
              <a:buFont typeface="Arial" panose="020B0604020202020204" pitchFamily="34" charset="0"/>
              <a:buChar char="•"/>
            </a:pPr>
            <a:r>
              <a:rPr lang="fr-FR" sz="1200" dirty="0">
                <a:latin typeface="Arial" panose="020B0604020202020204" pitchFamily="34" charset="0"/>
                <a:cs typeface="Arial" panose="020B0604020202020204" pitchFamily="34" charset="0"/>
              </a:rPr>
              <a:t>28 membres provenant de  23 pays 
Promotion d’un cadre de règles partagées</a:t>
            </a:r>
          </a:p>
          <a:p>
            <a:pPr marL="285750" indent="-285750" algn="l">
              <a:spcAft>
                <a:spcPts val="600"/>
              </a:spcAft>
              <a:buFont typeface="Arial" panose="020B0604020202020204" pitchFamily="34" charset="0"/>
              <a:buChar char="•"/>
            </a:pPr>
            <a:r>
              <a:rPr lang="fr-FR" sz="1200" dirty="0">
                <a:latin typeface="Arial" panose="020B0604020202020204" pitchFamily="34" charset="0"/>
                <a:cs typeface="Arial" panose="020B0604020202020204" pitchFamily="34" charset="0"/>
              </a:rPr>
              <a:t>Soutien à l’intégration régionale </a:t>
            </a:r>
          </a:p>
          <a:p>
            <a:pPr marL="285750" indent="-285750" algn="l">
              <a:spcAft>
                <a:spcPts val="600"/>
              </a:spcAft>
              <a:buFont typeface="Arial" panose="020B0604020202020204" pitchFamily="34" charset="0"/>
              <a:buChar char="•"/>
            </a:pPr>
            <a:r>
              <a:rPr lang="fr-FR" sz="1200" dirty="0">
                <a:latin typeface="Arial" panose="020B0604020202020204" pitchFamily="34" charset="0"/>
                <a:cs typeface="Arial" panose="020B0604020202020204" pitchFamily="34" charset="0"/>
              </a:rPr>
              <a:t>Echange d’expériences, analyse des meilleurs pratiques </a:t>
            </a:r>
          </a:p>
          <a:p>
            <a:pPr marL="285750" indent="-285750" algn="l">
              <a:spcAft>
                <a:spcPts val="600"/>
              </a:spcAft>
              <a:buFont typeface="Arial" panose="020B0604020202020204" pitchFamily="34" charset="0"/>
              <a:buChar char="•"/>
            </a:pPr>
            <a:r>
              <a:rPr lang="fr-FR" sz="1200" dirty="0">
                <a:latin typeface="Arial" panose="020B0604020202020204" pitchFamily="34" charset="0"/>
                <a:cs typeface="Arial" panose="020B0604020202020204" pitchFamily="34" charset="0"/>
              </a:rPr>
              <a:t>Assistance technique aux membres</a:t>
            </a:r>
          </a:p>
          <a:p>
            <a:pPr marL="285750" indent="-285750" algn="l">
              <a:spcAft>
                <a:spcPts val="600"/>
              </a:spcAft>
              <a:buFont typeface="Arial" panose="020B0604020202020204" pitchFamily="34" charset="0"/>
              <a:buChar char="•"/>
            </a:pPr>
            <a:r>
              <a:rPr lang="fr-FR" sz="1200" dirty="0">
                <a:latin typeface="Arial" panose="020B0604020202020204" pitchFamily="34" charset="0"/>
                <a:cs typeface="Arial" panose="020B0604020202020204" pitchFamily="34" charset="0"/>
              </a:rPr>
              <a:t>Participation aux travaux des autres organisme (OME, MED-TSO, associations régionales) </a:t>
            </a:r>
          </a:p>
        </p:txBody>
      </p:sp>
      <p:sp>
        <p:nvSpPr>
          <p:cNvPr id="3" name="Titolo 1">
            <a:extLst>
              <a:ext uri="{FF2B5EF4-FFF2-40B4-BE49-F238E27FC236}">
                <a16:creationId xmlns:a16="http://schemas.microsoft.com/office/drawing/2014/main" id="{A562B044-9FF1-C8D8-5966-A5959BAD3AF7}"/>
              </a:ext>
            </a:extLst>
          </p:cNvPr>
          <p:cNvSpPr txBox="1">
            <a:spLocks/>
          </p:cNvSpPr>
          <p:nvPr/>
        </p:nvSpPr>
        <p:spPr bwMode="auto">
          <a:xfrm>
            <a:off x="4852277" y="2333661"/>
            <a:ext cx="3624211" cy="533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36000" rIns="91440" bIns="36000" numCol="1" anchor="ctr" anchorCtr="0" compatLnSpc="1">
            <a:prstTxWarp prst="textNoShape">
              <a:avLst/>
            </a:prstTxWarp>
            <a:noAutofit/>
          </a:bodyPr>
          <a:lstStyle>
            <a:lvl1pPr algn="ctr" defTabSz="457200" rtl="0" eaLnBrk="1" fontAlgn="base" hangingPunct="1">
              <a:spcBef>
                <a:spcPct val="0"/>
              </a:spcBef>
              <a:spcAft>
                <a:spcPct val="0"/>
              </a:spcAft>
              <a:defRPr sz="4400" kern="1200">
                <a:solidFill>
                  <a:schemeClr val="tx1"/>
                </a:solidFill>
                <a:latin typeface="+mj-lt"/>
                <a:ea typeface="ヒラギノ角ゴ Pro W3" charset="0"/>
                <a:cs typeface="ヒラギノ角ゴ Pro W3" charset="0"/>
              </a:defRPr>
            </a:lvl1pPr>
            <a:lvl2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2pPr>
            <a:lvl3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3pPr>
            <a:lvl4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4pPr>
            <a:lvl5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5pPr>
            <a:lvl6pPr marL="4572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6pPr>
            <a:lvl7pPr marL="9144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7pPr>
            <a:lvl8pPr marL="13716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8pPr>
            <a:lvl9pPr marL="18288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9pPr>
          </a:lstStyle>
          <a:p>
            <a:pPr algn="l"/>
            <a:r>
              <a:rPr lang="fr-FR" sz="1200" b="1" dirty="0">
                <a:latin typeface="Arial" panose="020B0604020202020204" pitchFamily="34" charset="0"/>
                <a:cs typeface="Arial" panose="020B0604020202020204" pitchFamily="34" charset="0"/>
              </a:rPr>
              <a:t>Le Forum Gaz de la Méditerranéenne de l’Est </a:t>
            </a:r>
          </a:p>
        </p:txBody>
      </p:sp>
      <p:sp>
        <p:nvSpPr>
          <p:cNvPr id="5" name="Titolo 1">
            <a:extLst>
              <a:ext uri="{FF2B5EF4-FFF2-40B4-BE49-F238E27FC236}">
                <a16:creationId xmlns:a16="http://schemas.microsoft.com/office/drawing/2014/main" id="{AC7C16D4-65B3-1E1C-03D6-853510FECF69}"/>
              </a:ext>
            </a:extLst>
          </p:cNvPr>
          <p:cNvSpPr txBox="1">
            <a:spLocks/>
          </p:cNvSpPr>
          <p:nvPr/>
        </p:nvSpPr>
        <p:spPr bwMode="auto">
          <a:xfrm>
            <a:off x="4881614" y="3139839"/>
            <a:ext cx="3445958" cy="2877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spAutoFit/>
          </a:bodyPr>
          <a:lstStyle>
            <a:lvl1pPr algn="ctr" defTabSz="457200" rtl="0" eaLnBrk="1" fontAlgn="base" hangingPunct="1">
              <a:spcBef>
                <a:spcPct val="0"/>
              </a:spcBef>
              <a:spcAft>
                <a:spcPct val="0"/>
              </a:spcAft>
              <a:defRPr sz="4400" kern="1200">
                <a:solidFill>
                  <a:schemeClr val="tx1"/>
                </a:solidFill>
                <a:latin typeface="+mj-lt"/>
                <a:ea typeface="ヒラギノ角ゴ Pro W3" charset="0"/>
                <a:cs typeface="ヒラギノ角ゴ Pro W3" charset="0"/>
              </a:defRPr>
            </a:lvl1pPr>
            <a:lvl2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2pPr>
            <a:lvl3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3pPr>
            <a:lvl4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4pPr>
            <a:lvl5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5pPr>
            <a:lvl6pPr marL="4572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6pPr>
            <a:lvl7pPr marL="9144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7pPr>
            <a:lvl8pPr marL="13716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8pPr>
            <a:lvl9pPr marL="18288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9pPr>
          </a:lstStyle>
          <a:p>
            <a:pPr marL="285750" indent="-285750" algn="l">
              <a:spcAft>
                <a:spcPts val="600"/>
              </a:spcAft>
              <a:buFont typeface="Arial" panose="020B0604020202020204" pitchFamily="34" charset="0"/>
              <a:buChar char="•"/>
            </a:pPr>
            <a:r>
              <a:rPr lang="fr-FR" sz="1200" dirty="0">
                <a:latin typeface="Arial" panose="020B0604020202020204" pitchFamily="34" charset="0"/>
                <a:cs typeface="Arial" panose="020B0604020202020204" pitchFamily="34" charset="0"/>
              </a:rPr>
              <a:t>Chypre, Egypte, France, Grèce, Israël, Italie, Jordanie, Palestine 
Création d’un marché régional basé sur l’exploitation des ressources du bassin (gisements nouveaux pour 1000 MMC)</a:t>
            </a:r>
          </a:p>
          <a:p>
            <a:pPr marL="285750" indent="-285750" algn="l">
              <a:spcAft>
                <a:spcPts val="600"/>
              </a:spcAft>
              <a:buFont typeface="Arial" panose="020B0604020202020204" pitchFamily="34" charset="0"/>
              <a:buChar char="•"/>
            </a:pPr>
            <a:r>
              <a:rPr lang="fr-FR" sz="1200" dirty="0">
                <a:latin typeface="Arial" panose="020B0604020202020204" pitchFamily="34" charset="0"/>
                <a:cs typeface="Arial" panose="020B0604020202020204" pitchFamily="34" charset="0"/>
              </a:rPr>
              <a:t>Collaboration du niveau ministériel avec les groupes de travail techniques</a:t>
            </a:r>
          </a:p>
          <a:p>
            <a:pPr marL="285750" indent="-285750" algn="l">
              <a:spcAft>
                <a:spcPts val="600"/>
              </a:spcAft>
              <a:buFont typeface="Arial" panose="020B0604020202020204" pitchFamily="34" charset="0"/>
              <a:buChar char="•"/>
            </a:pPr>
            <a:r>
              <a:rPr lang="fr-FR" sz="1200" dirty="0">
                <a:latin typeface="Arial" panose="020B0604020202020204" pitchFamily="34" charset="0"/>
                <a:cs typeface="Arial" panose="020B0604020202020204" pitchFamily="34" charset="0"/>
              </a:rPr>
              <a:t>Institution du Comité des Autorités de régulation des états membres </a:t>
            </a:r>
          </a:p>
          <a:p>
            <a:pPr marL="285750" indent="-285750" algn="l">
              <a:spcAft>
                <a:spcPts val="600"/>
              </a:spcAft>
              <a:buFont typeface="Arial" panose="020B0604020202020204" pitchFamily="34" charset="0"/>
              <a:buChar char="•"/>
            </a:pPr>
            <a:r>
              <a:rPr lang="fr-FR" sz="1200" dirty="0">
                <a:latin typeface="Arial" panose="020B0604020202020204" pitchFamily="34" charset="0"/>
                <a:cs typeface="Arial" panose="020B0604020202020204" pitchFamily="34" charset="0"/>
              </a:rPr>
              <a:t>Étude du cadre légal et règlementaire dans les Pays Membres</a:t>
            </a:r>
          </a:p>
          <a:p>
            <a:pPr marL="285750" indent="-285750" algn="l">
              <a:spcAft>
                <a:spcPts val="600"/>
              </a:spcAft>
              <a:buFont typeface="Arial" panose="020B0604020202020204" pitchFamily="34" charset="0"/>
              <a:buChar char="•"/>
            </a:pPr>
            <a:r>
              <a:rPr lang="fr-FR" sz="1200" dirty="0">
                <a:latin typeface="Arial" panose="020B0604020202020204" pitchFamily="34" charset="0"/>
                <a:cs typeface="Arial" panose="020B0604020202020204" pitchFamily="34" charset="0"/>
              </a:rPr>
              <a:t>Promotion du dialogue entre gouvernements, entreprises et régulateurs </a:t>
            </a:r>
          </a:p>
        </p:txBody>
      </p:sp>
      <p:pic>
        <p:nvPicPr>
          <p:cNvPr id="8" name="Immagine 7" descr="Immagine che contiene testo, schermata, Carattere&#10;&#10;Descrizione generata automaticamente">
            <a:extLst>
              <a:ext uri="{FF2B5EF4-FFF2-40B4-BE49-F238E27FC236}">
                <a16:creationId xmlns:a16="http://schemas.microsoft.com/office/drawing/2014/main" id="{237D4170-B623-EE54-1198-B1DA9A6DC3FC}"/>
              </a:ext>
            </a:extLst>
          </p:cNvPr>
          <p:cNvPicPr>
            <a:picLocks noChangeAspect="1"/>
          </p:cNvPicPr>
          <p:nvPr/>
        </p:nvPicPr>
        <p:blipFill rotWithShape="1">
          <a:blip r:embed="rId4">
            <a:extLst>
              <a:ext uri="{28A0092B-C50C-407E-A947-70E740481C1C}">
                <a14:useLocalDpi xmlns:a14="http://schemas.microsoft.com/office/drawing/2010/main" val="0"/>
              </a:ext>
            </a:extLst>
          </a:blip>
          <a:srcRect r="55394"/>
          <a:stretch/>
        </p:blipFill>
        <p:spPr bwMode="auto">
          <a:xfrm>
            <a:off x="308102" y="903026"/>
            <a:ext cx="4090162" cy="1204220"/>
          </a:xfrm>
          <a:prstGeom prst="rect">
            <a:avLst/>
          </a:prstGeom>
          <a:noFill/>
          <a:ln>
            <a:noFill/>
          </a:ln>
          <a:extLst>
            <a:ext uri="{53640926-AAD7-44D8-BBD7-CCE9431645EC}">
              <a14:shadowObscured xmlns:a14="http://schemas.microsoft.com/office/drawing/2010/main"/>
            </a:ext>
          </a:extLst>
        </p:spPr>
      </p:pic>
      <p:sp>
        <p:nvSpPr>
          <p:cNvPr id="10" name="Rettangolo 9">
            <a:extLst>
              <a:ext uri="{FF2B5EF4-FFF2-40B4-BE49-F238E27FC236}">
                <a16:creationId xmlns:a16="http://schemas.microsoft.com/office/drawing/2014/main" id="{D535570A-06EF-07CC-E76F-62779356FAAA}"/>
              </a:ext>
            </a:extLst>
          </p:cNvPr>
          <p:cNvSpPr/>
          <p:nvPr/>
        </p:nvSpPr>
        <p:spPr>
          <a:xfrm>
            <a:off x="4567809" y="888464"/>
            <a:ext cx="4115943" cy="5512335"/>
          </a:xfrm>
          <a:prstGeom prst="rect">
            <a:avLst/>
          </a:prstGeom>
          <a:noFill/>
          <a:ln w="3175"/>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pic>
        <p:nvPicPr>
          <p:cNvPr id="11" name="Immagine 10" descr="example">
            <a:extLst>
              <a:ext uri="{FF2B5EF4-FFF2-40B4-BE49-F238E27FC236}">
                <a16:creationId xmlns:a16="http://schemas.microsoft.com/office/drawing/2014/main" id="{BBD02394-4B45-F44B-9D37-AE1D9500F369}"/>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581652" y="902518"/>
            <a:ext cx="3254756" cy="1278654"/>
          </a:xfrm>
          <a:prstGeom prst="rect">
            <a:avLst/>
          </a:prstGeom>
          <a:noFill/>
          <a:ln>
            <a:noFill/>
          </a:ln>
        </p:spPr>
      </p:pic>
    </p:spTree>
    <p:extLst>
      <p:ext uri="{BB962C8B-B14F-4D97-AF65-F5344CB8AC3E}">
        <p14:creationId xmlns:p14="http://schemas.microsoft.com/office/powerpoint/2010/main" val="15939100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8" name="Immagine 5" descr="fondo-slide.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6551618"/>
            <a:ext cx="9144000" cy="355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olo 1">
            <a:extLst>
              <a:ext uri="{FF2B5EF4-FFF2-40B4-BE49-F238E27FC236}">
                <a16:creationId xmlns:a16="http://schemas.microsoft.com/office/drawing/2014/main" id="{F272EABE-BD96-C3BE-2997-4979A5076BC3}"/>
              </a:ext>
            </a:extLst>
          </p:cNvPr>
          <p:cNvSpPr>
            <a:spLocks noGrp="1"/>
          </p:cNvSpPr>
          <p:nvPr>
            <p:ph type="title"/>
          </p:nvPr>
        </p:nvSpPr>
        <p:spPr>
          <a:xfrm>
            <a:off x="257547" y="1306803"/>
            <a:ext cx="8449734" cy="816088"/>
          </a:xfrm>
        </p:spPr>
        <p:txBody>
          <a:bodyPr>
            <a:noAutofit/>
          </a:bodyPr>
          <a:lstStyle/>
          <a:p>
            <a:r>
              <a:rPr lang="fr-FR" sz="2400" b="1" dirty="0">
                <a:solidFill>
                  <a:schemeClr val="accent1">
                    <a:lumMod val="50000"/>
                  </a:schemeClr>
                </a:solidFill>
                <a:latin typeface="Arial" panose="020B0604020202020204" pitchFamily="34" charset="0"/>
                <a:cs typeface="Arial" panose="020B0604020202020204" pitchFamily="34" charset="0"/>
              </a:rPr>
              <a:t>Merci pour votre attention </a:t>
            </a:r>
          </a:p>
        </p:txBody>
      </p:sp>
      <p:sp>
        <p:nvSpPr>
          <p:cNvPr id="3" name="CasellaDiTesto 2">
            <a:extLst>
              <a:ext uri="{FF2B5EF4-FFF2-40B4-BE49-F238E27FC236}">
                <a16:creationId xmlns:a16="http://schemas.microsoft.com/office/drawing/2014/main" id="{18338F6A-C80F-635C-D2B9-1E9683066F54}"/>
              </a:ext>
            </a:extLst>
          </p:cNvPr>
          <p:cNvSpPr txBox="1"/>
          <p:nvPr/>
        </p:nvSpPr>
        <p:spPr>
          <a:xfrm>
            <a:off x="2506776" y="2500190"/>
            <a:ext cx="3951276" cy="286232"/>
          </a:xfrm>
          <a:prstGeom prst="rect">
            <a:avLst/>
          </a:prstGeom>
          <a:noFill/>
        </p:spPr>
        <p:txBody>
          <a:bodyPr wrap="square" rtlCol="0">
            <a:spAutoFit/>
          </a:bodyPr>
          <a:lstStyle/>
          <a:p>
            <a:pPr algn="ctr" defTabSz="677305">
              <a:lnSpc>
                <a:spcPct val="90000"/>
              </a:lnSpc>
              <a:spcAft>
                <a:spcPts val="900"/>
              </a:spcAft>
            </a:pPr>
            <a:r>
              <a:rPr lang="fr-FR" sz="1200" b="1" spc="73" dirty="0">
                <a:solidFill>
                  <a:srgbClr val="1E3160"/>
                </a:solidFill>
                <a:latin typeface="Open Sans" charset="0"/>
                <a:hlinkClick r:id="rId4"/>
              </a:rPr>
              <a:t>Gtaglialatela@arera.it</a:t>
            </a:r>
            <a:r>
              <a:rPr lang="fr-FR" sz="1200" b="1" spc="73" dirty="0">
                <a:solidFill>
                  <a:srgbClr val="1E3160"/>
                </a:solidFill>
                <a:latin typeface="Open Sans" charset="0"/>
              </a:rPr>
              <a:t>  </a:t>
            </a:r>
            <a:r>
              <a:rPr lang="fr-FR" sz="1400" b="1" spc="73" dirty="0">
                <a:solidFill>
                  <a:srgbClr val="1E3160"/>
                </a:solidFill>
                <a:latin typeface="Open Sans" charset="0"/>
              </a:rPr>
              <a:t> </a:t>
            </a:r>
            <a:endParaRPr lang="fr-FR" sz="1400" b="1" dirty="0">
              <a:solidFill>
                <a:srgbClr val="1E3160"/>
              </a:solidFill>
              <a:latin typeface="Open Sans"/>
            </a:endParaRPr>
          </a:p>
        </p:txBody>
      </p:sp>
    </p:spTree>
    <p:extLst>
      <p:ext uri="{BB962C8B-B14F-4D97-AF65-F5344CB8AC3E}">
        <p14:creationId xmlns:p14="http://schemas.microsoft.com/office/powerpoint/2010/main" val="2695784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5">
            <a:extLst>
              <a:ext uri="{FF2B5EF4-FFF2-40B4-BE49-F238E27FC236}">
                <a16:creationId xmlns:a16="http://schemas.microsoft.com/office/drawing/2014/main" id="{F5E2697B-37E8-D14B-18D8-1A33C1ED9550}"/>
              </a:ext>
            </a:extLst>
          </p:cNvPr>
          <p:cNvSpPr/>
          <p:nvPr/>
        </p:nvSpPr>
        <p:spPr>
          <a:xfrm>
            <a:off x="271430" y="802683"/>
            <a:ext cx="8525391" cy="633179"/>
          </a:xfrm>
          <a:prstGeom prst="rect">
            <a:avLst/>
          </a:prstGeom>
          <a:noFill/>
          <a:ln w="3175"/>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400" dirty="0"/>
          </a:p>
        </p:txBody>
      </p:sp>
      <p:pic>
        <p:nvPicPr>
          <p:cNvPr id="3078" name="Immagine 5" descr="fondo-slide.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6551613"/>
            <a:ext cx="9144000"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olo 1">
            <a:extLst>
              <a:ext uri="{FF2B5EF4-FFF2-40B4-BE49-F238E27FC236}">
                <a16:creationId xmlns:a16="http://schemas.microsoft.com/office/drawing/2014/main" id="{F94496B1-1D58-42CF-BCD0-DA00C4B80D19}"/>
              </a:ext>
            </a:extLst>
          </p:cNvPr>
          <p:cNvSpPr>
            <a:spLocks noGrp="1"/>
          </p:cNvSpPr>
          <p:nvPr>
            <p:ph type="title"/>
          </p:nvPr>
        </p:nvSpPr>
        <p:spPr>
          <a:xfrm>
            <a:off x="243387" y="21372"/>
            <a:ext cx="8543193" cy="816088"/>
          </a:xfrm>
        </p:spPr>
        <p:txBody>
          <a:bodyPr>
            <a:noAutofit/>
          </a:bodyPr>
          <a:lstStyle/>
          <a:p>
            <a:pPr algn="l"/>
            <a:r>
              <a:rPr lang="fr-FR" sz="2400" b="1" dirty="0">
                <a:latin typeface="Arial" panose="020B0604020202020204" pitchFamily="34" charset="0"/>
                <a:cs typeface="Arial" panose="020B0604020202020204" pitchFamily="34" charset="0"/>
              </a:rPr>
              <a:t>Index </a:t>
            </a:r>
          </a:p>
        </p:txBody>
      </p:sp>
      <p:sp>
        <p:nvSpPr>
          <p:cNvPr id="4" name="Titolo 1">
            <a:extLst>
              <a:ext uri="{FF2B5EF4-FFF2-40B4-BE49-F238E27FC236}">
                <a16:creationId xmlns:a16="http://schemas.microsoft.com/office/drawing/2014/main" id="{1573803E-4037-89FE-D924-66729A35499B}"/>
              </a:ext>
            </a:extLst>
          </p:cNvPr>
          <p:cNvSpPr txBox="1">
            <a:spLocks/>
          </p:cNvSpPr>
          <p:nvPr/>
        </p:nvSpPr>
        <p:spPr bwMode="auto">
          <a:xfrm>
            <a:off x="347178" y="866211"/>
            <a:ext cx="6593118" cy="533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36000" rIns="91440" bIns="36000" numCol="1" anchor="ctr" anchorCtr="0" compatLnSpc="1">
            <a:prstTxWarp prst="textNoShape">
              <a:avLst/>
            </a:prstTxWarp>
            <a:noAutofit/>
          </a:bodyPr>
          <a:lstStyle>
            <a:lvl1pPr algn="ctr" defTabSz="457200" rtl="0" eaLnBrk="1" fontAlgn="base" hangingPunct="1">
              <a:spcBef>
                <a:spcPct val="0"/>
              </a:spcBef>
              <a:spcAft>
                <a:spcPct val="0"/>
              </a:spcAft>
              <a:defRPr sz="4400" kern="1200">
                <a:solidFill>
                  <a:schemeClr val="tx1"/>
                </a:solidFill>
                <a:latin typeface="+mj-lt"/>
                <a:ea typeface="ヒラギノ角ゴ Pro W3" charset="0"/>
                <a:cs typeface="ヒラギノ角ゴ Pro W3" charset="0"/>
              </a:defRPr>
            </a:lvl1pPr>
            <a:lvl2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2pPr>
            <a:lvl3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3pPr>
            <a:lvl4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4pPr>
            <a:lvl5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5pPr>
            <a:lvl6pPr marL="4572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6pPr>
            <a:lvl7pPr marL="9144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7pPr>
            <a:lvl8pPr marL="13716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8pPr>
            <a:lvl9pPr marL="18288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9pPr>
          </a:lstStyle>
          <a:p>
            <a:pPr algn="l"/>
            <a:r>
              <a:rPr lang="fr-FR" sz="1400" b="1" dirty="0">
                <a:latin typeface="Arial" panose="020B0604020202020204" pitchFamily="34" charset="0"/>
                <a:cs typeface="Arial" panose="020B0604020202020204" pitchFamily="34" charset="0"/>
              </a:rPr>
              <a:t>1. Introduction</a:t>
            </a:r>
          </a:p>
        </p:txBody>
      </p:sp>
      <p:sp>
        <p:nvSpPr>
          <p:cNvPr id="31" name="Rettangolo 30">
            <a:extLst>
              <a:ext uri="{FF2B5EF4-FFF2-40B4-BE49-F238E27FC236}">
                <a16:creationId xmlns:a16="http://schemas.microsoft.com/office/drawing/2014/main" id="{0ABB0FA8-8BEE-6E25-5AA8-5C37374B2ACA}"/>
              </a:ext>
            </a:extLst>
          </p:cNvPr>
          <p:cNvSpPr/>
          <p:nvPr/>
        </p:nvSpPr>
        <p:spPr>
          <a:xfrm>
            <a:off x="259238" y="1558587"/>
            <a:ext cx="8525391" cy="633179"/>
          </a:xfrm>
          <a:prstGeom prst="rect">
            <a:avLst/>
          </a:prstGeom>
          <a:noFill/>
          <a:ln w="3175"/>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400" dirty="0"/>
          </a:p>
        </p:txBody>
      </p:sp>
      <p:sp>
        <p:nvSpPr>
          <p:cNvPr id="32" name="Titolo 1">
            <a:extLst>
              <a:ext uri="{FF2B5EF4-FFF2-40B4-BE49-F238E27FC236}">
                <a16:creationId xmlns:a16="http://schemas.microsoft.com/office/drawing/2014/main" id="{4603AE53-1ED6-FFDC-8BD6-F2251AA468CE}"/>
              </a:ext>
            </a:extLst>
          </p:cNvPr>
          <p:cNvSpPr txBox="1">
            <a:spLocks/>
          </p:cNvSpPr>
          <p:nvPr/>
        </p:nvSpPr>
        <p:spPr bwMode="auto">
          <a:xfrm>
            <a:off x="334986" y="1622115"/>
            <a:ext cx="6593118" cy="533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36000" rIns="91440" bIns="36000" numCol="1" anchor="ctr" anchorCtr="0" compatLnSpc="1">
            <a:prstTxWarp prst="textNoShape">
              <a:avLst/>
            </a:prstTxWarp>
            <a:noAutofit/>
          </a:bodyPr>
          <a:lstStyle>
            <a:lvl1pPr algn="ctr" defTabSz="457200" rtl="0" eaLnBrk="1" fontAlgn="base" hangingPunct="1">
              <a:spcBef>
                <a:spcPct val="0"/>
              </a:spcBef>
              <a:spcAft>
                <a:spcPct val="0"/>
              </a:spcAft>
              <a:defRPr sz="4400" kern="1200">
                <a:solidFill>
                  <a:schemeClr val="tx1"/>
                </a:solidFill>
                <a:latin typeface="+mj-lt"/>
                <a:ea typeface="ヒラギノ角ゴ Pro W3" charset="0"/>
                <a:cs typeface="ヒラギノ角ゴ Pro W3" charset="0"/>
              </a:defRPr>
            </a:lvl1pPr>
            <a:lvl2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2pPr>
            <a:lvl3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3pPr>
            <a:lvl4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4pPr>
            <a:lvl5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5pPr>
            <a:lvl6pPr marL="4572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6pPr>
            <a:lvl7pPr marL="9144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7pPr>
            <a:lvl8pPr marL="13716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8pPr>
            <a:lvl9pPr marL="18288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9pPr>
          </a:lstStyle>
          <a:p>
            <a:pPr algn="l"/>
            <a:r>
              <a:rPr lang="fr-FR" sz="1400" b="1" dirty="0">
                <a:latin typeface="Arial" panose="020B0604020202020204" pitchFamily="34" charset="0"/>
                <a:cs typeface="Arial" panose="020B0604020202020204" pitchFamily="34" charset="0"/>
              </a:rPr>
              <a:t>2. Accélération de la transition énergétique en Europe </a:t>
            </a:r>
          </a:p>
        </p:txBody>
      </p:sp>
      <p:sp>
        <p:nvSpPr>
          <p:cNvPr id="33" name="Rettangolo 32">
            <a:extLst>
              <a:ext uri="{FF2B5EF4-FFF2-40B4-BE49-F238E27FC236}">
                <a16:creationId xmlns:a16="http://schemas.microsoft.com/office/drawing/2014/main" id="{1B64549A-698C-32F9-59B7-B1D22C0D686C}"/>
              </a:ext>
            </a:extLst>
          </p:cNvPr>
          <p:cNvSpPr/>
          <p:nvPr/>
        </p:nvSpPr>
        <p:spPr>
          <a:xfrm>
            <a:off x="268382" y="2299251"/>
            <a:ext cx="8525391" cy="633179"/>
          </a:xfrm>
          <a:prstGeom prst="rect">
            <a:avLst/>
          </a:prstGeom>
          <a:noFill/>
          <a:ln w="3175"/>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400" dirty="0"/>
          </a:p>
        </p:txBody>
      </p:sp>
      <p:sp>
        <p:nvSpPr>
          <p:cNvPr id="34" name="Titolo 1">
            <a:extLst>
              <a:ext uri="{FF2B5EF4-FFF2-40B4-BE49-F238E27FC236}">
                <a16:creationId xmlns:a16="http://schemas.microsoft.com/office/drawing/2014/main" id="{2896CD54-C352-8061-E47C-90731A5FF086}"/>
              </a:ext>
            </a:extLst>
          </p:cNvPr>
          <p:cNvSpPr txBox="1">
            <a:spLocks/>
          </p:cNvSpPr>
          <p:nvPr/>
        </p:nvSpPr>
        <p:spPr bwMode="auto">
          <a:xfrm>
            <a:off x="344130" y="2362779"/>
            <a:ext cx="6593118" cy="533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36000" rIns="91440" bIns="36000" numCol="1" anchor="ctr" anchorCtr="0" compatLnSpc="1">
            <a:prstTxWarp prst="textNoShape">
              <a:avLst/>
            </a:prstTxWarp>
            <a:noAutofit/>
          </a:bodyPr>
          <a:lstStyle>
            <a:lvl1pPr algn="ctr" defTabSz="457200" rtl="0" eaLnBrk="1" fontAlgn="base" hangingPunct="1">
              <a:spcBef>
                <a:spcPct val="0"/>
              </a:spcBef>
              <a:spcAft>
                <a:spcPct val="0"/>
              </a:spcAft>
              <a:defRPr sz="4400" kern="1200">
                <a:solidFill>
                  <a:schemeClr val="tx1"/>
                </a:solidFill>
                <a:latin typeface="+mj-lt"/>
                <a:ea typeface="ヒラギノ角ゴ Pro W3" charset="0"/>
                <a:cs typeface="ヒラギノ角ゴ Pro W3" charset="0"/>
              </a:defRPr>
            </a:lvl1pPr>
            <a:lvl2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2pPr>
            <a:lvl3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3pPr>
            <a:lvl4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4pPr>
            <a:lvl5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5pPr>
            <a:lvl6pPr marL="4572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6pPr>
            <a:lvl7pPr marL="9144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7pPr>
            <a:lvl8pPr marL="13716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8pPr>
            <a:lvl9pPr marL="18288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9pPr>
          </a:lstStyle>
          <a:p>
            <a:pPr algn="l"/>
            <a:r>
              <a:rPr lang="fr-FR" sz="1400" b="1" dirty="0">
                <a:latin typeface="Arial" panose="020B0604020202020204" pitchFamily="34" charset="0"/>
                <a:cs typeface="Arial" panose="020B0604020202020204" pitchFamily="34" charset="0"/>
              </a:rPr>
              <a:t>3. Un nouveau rôle pour la Méditerranée? </a:t>
            </a:r>
          </a:p>
        </p:txBody>
      </p:sp>
      <p:sp>
        <p:nvSpPr>
          <p:cNvPr id="35" name="Rettangolo 34">
            <a:extLst>
              <a:ext uri="{FF2B5EF4-FFF2-40B4-BE49-F238E27FC236}">
                <a16:creationId xmlns:a16="http://schemas.microsoft.com/office/drawing/2014/main" id="{00144773-25F4-C40D-2AED-AFD7DA41B94A}"/>
              </a:ext>
            </a:extLst>
          </p:cNvPr>
          <p:cNvSpPr/>
          <p:nvPr/>
        </p:nvSpPr>
        <p:spPr>
          <a:xfrm>
            <a:off x="259238" y="3039915"/>
            <a:ext cx="8525391" cy="633179"/>
          </a:xfrm>
          <a:prstGeom prst="rect">
            <a:avLst/>
          </a:prstGeom>
          <a:noFill/>
          <a:ln w="3175"/>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400" dirty="0"/>
          </a:p>
        </p:txBody>
      </p:sp>
      <p:sp>
        <p:nvSpPr>
          <p:cNvPr id="36" name="Titolo 1">
            <a:extLst>
              <a:ext uri="{FF2B5EF4-FFF2-40B4-BE49-F238E27FC236}">
                <a16:creationId xmlns:a16="http://schemas.microsoft.com/office/drawing/2014/main" id="{D995C7D2-087B-E41C-DCE2-6FD6E0D4DF3F}"/>
              </a:ext>
            </a:extLst>
          </p:cNvPr>
          <p:cNvSpPr txBox="1">
            <a:spLocks/>
          </p:cNvSpPr>
          <p:nvPr/>
        </p:nvSpPr>
        <p:spPr bwMode="auto">
          <a:xfrm>
            <a:off x="334986" y="3103443"/>
            <a:ext cx="6593118" cy="533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36000" rIns="91440" bIns="36000" numCol="1" anchor="ctr" anchorCtr="0" compatLnSpc="1">
            <a:prstTxWarp prst="textNoShape">
              <a:avLst/>
            </a:prstTxWarp>
            <a:noAutofit/>
          </a:bodyPr>
          <a:lstStyle>
            <a:lvl1pPr algn="ctr" defTabSz="457200" rtl="0" eaLnBrk="1" fontAlgn="base" hangingPunct="1">
              <a:spcBef>
                <a:spcPct val="0"/>
              </a:spcBef>
              <a:spcAft>
                <a:spcPct val="0"/>
              </a:spcAft>
              <a:defRPr sz="4400" kern="1200">
                <a:solidFill>
                  <a:schemeClr val="tx1"/>
                </a:solidFill>
                <a:latin typeface="+mj-lt"/>
                <a:ea typeface="ヒラギノ角ゴ Pro W3" charset="0"/>
                <a:cs typeface="ヒラギノ角ゴ Pro W3" charset="0"/>
              </a:defRPr>
            </a:lvl1pPr>
            <a:lvl2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2pPr>
            <a:lvl3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3pPr>
            <a:lvl4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4pPr>
            <a:lvl5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5pPr>
            <a:lvl6pPr marL="4572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6pPr>
            <a:lvl7pPr marL="9144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7pPr>
            <a:lvl8pPr marL="13716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8pPr>
            <a:lvl9pPr marL="18288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9pPr>
          </a:lstStyle>
          <a:p>
            <a:pPr algn="l"/>
            <a:r>
              <a:rPr lang="fr-FR" sz="1400" b="1" dirty="0">
                <a:latin typeface="Arial" panose="020B0604020202020204" pitchFamily="34" charset="0"/>
                <a:cs typeface="Arial" panose="020B0604020202020204" pitchFamily="34" charset="0"/>
              </a:rPr>
              <a:t>4. La relance des infrastructures </a:t>
            </a:r>
          </a:p>
        </p:txBody>
      </p:sp>
      <p:sp>
        <p:nvSpPr>
          <p:cNvPr id="37" name="Rettangolo 36">
            <a:extLst>
              <a:ext uri="{FF2B5EF4-FFF2-40B4-BE49-F238E27FC236}">
                <a16:creationId xmlns:a16="http://schemas.microsoft.com/office/drawing/2014/main" id="{104C8442-79FA-A388-9593-77C3BE70DE86}"/>
              </a:ext>
            </a:extLst>
          </p:cNvPr>
          <p:cNvSpPr/>
          <p:nvPr/>
        </p:nvSpPr>
        <p:spPr>
          <a:xfrm>
            <a:off x="277526" y="3789723"/>
            <a:ext cx="8525391" cy="633179"/>
          </a:xfrm>
          <a:prstGeom prst="rect">
            <a:avLst/>
          </a:prstGeom>
          <a:noFill/>
          <a:ln w="3175"/>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400" dirty="0"/>
          </a:p>
        </p:txBody>
      </p:sp>
      <p:sp>
        <p:nvSpPr>
          <p:cNvPr id="38" name="Titolo 1">
            <a:extLst>
              <a:ext uri="{FF2B5EF4-FFF2-40B4-BE49-F238E27FC236}">
                <a16:creationId xmlns:a16="http://schemas.microsoft.com/office/drawing/2014/main" id="{6907C198-7395-E959-6DC6-5A2BF3EC1D5D}"/>
              </a:ext>
            </a:extLst>
          </p:cNvPr>
          <p:cNvSpPr txBox="1">
            <a:spLocks/>
          </p:cNvSpPr>
          <p:nvPr/>
        </p:nvSpPr>
        <p:spPr bwMode="auto">
          <a:xfrm>
            <a:off x="353274" y="3853251"/>
            <a:ext cx="6593118" cy="533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36000" rIns="91440" bIns="36000" numCol="1" anchor="ctr" anchorCtr="0" compatLnSpc="1">
            <a:prstTxWarp prst="textNoShape">
              <a:avLst/>
            </a:prstTxWarp>
            <a:noAutofit/>
          </a:bodyPr>
          <a:lstStyle>
            <a:lvl1pPr algn="ctr" defTabSz="457200" rtl="0" eaLnBrk="1" fontAlgn="base" hangingPunct="1">
              <a:spcBef>
                <a:spcPct val="0"/>
              </a:spcBef>
              <a:spcAft>
                <a:spcPct val="0"/>
              </a:spcAft>
              <a:defRPr sz="4400" kern="1200">
                <a:solidFill>
                  <a:schemeClr val="tx1"/>
                </a:solidFill>
                <a:latin typeface="+mj-lt"/>
                <a:ea typeface="ヒラギノ角ゴ Pro W3" charset="0"/>
                <a:cs typeface="ヒラギノ角ゴ Pro W3" charset="0"/>
              </a:defRPr>
            </a:lvl1pPr>
            <a:lvl2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2pPr>
            <a:lvl3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3pPr>
            <a:lvl4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4pPr>
            <a:lvl5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5pPr>
            <a:lvl6pPr marL="4572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6pPr>
            <a:lvl7pPr marL="9144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7pPr>
            <a:lvl8pPr marL="13716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8pPr>
            <a:lvl9pPr marL="18288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9pPr>
          </a:lstStyle>
          <a:p>
            <a:pPr algn="l"/>
            <a:r>
              <a:rPr lang="fr-FR" sz="1400" b="1" dirty="0">
                <a:latin typeface="Arial" panose="020B0604020202020204" pitchFamily="34" charset="0"/>
                <a:cs typeface="Arial" panose="020B0604020202020204" pitchFamily="34" charset="0"/>
              </a:rPr>
              <a:t>5. Une ou deux Méditerranées? </a:t>
            </a:r>
          </a:p>
        </p:txBody>
      </p:sp>
      <p:sp>
        <p:nvSpPr>
          <p:cNvPr id="39" name="Rettangolo 38">
            <a:extLst>
              <a:ext uri="{FF2B5EF4-FFF2-40B4-BE49-F238E27FC236}">
                <a16:creationId xmlns:a16="http://schemas.microsoft.com/office/drawing/2014/main" id="{AFAB494F-CC1C-A51B-226C-80896EFF6091}"/>
              </a:ext>
            </a:extLst>
          </p:cNvPr>
          <p:cNvSpPr/>
          <p:nvPr/>
        </p:nvSpPr>
        <p:spPr>
          <a:xfrm>
            <a:off x="250094" y="4530387"/>
            <a:ext cx="8525391" cy="633179"/>
          </a:xfrm>
          <a:prstGeom prst="rect">
            <a:avLst/>
          </a:prstGeom>
          <a:noFill/>
          <a:ln w="3175"/>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400" dirty="0"/>
          </a:p>
        </p:txBody>
      </p:sp>
      <p:sp>
        <p:nvSpPr>
          <p:cNvPr id="40" name="Titolo 1">
            <a:extLst>
              <a:ext uri="{FF2B5EF4-FFF2-40B4-BE49-F238E27FC236}">
                <a16:creationId xmlns:a16="http://schemas.microsoft.com/office/drawing/2014/main" id="{F37C40BD-8A46-9D9A-BC18-C4FEF418AB1A}"/>
              </a:ext>
            </a:extLst>
          </p:cNvPr>
          <p:cNvSpPr txBox="1">
            <a:spLocks/>
          </p:cNvSpPr>
          <p:nvPr/>
        </p:nvSpPr>
        <p:spPr bwMode="auto">
          <a:xfrm>
            <a:off x="325842" y="4593915"/>
            <a:ext cx="6593118" cy="533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36000" rIns="91440" bIns="36000" numCol="1" anchor="ctr" anchorCtr="0" compatLnSpc="1">
            <a:prstTxWarp prst="textNoShape">
              <a:avLst/>
            </a:prstTxWarp>
            <a:noAutofit/>
          </a:bodyPr>
          <a:lstStyle>
            <a:lvl1pPr algn="ctr" defTabSz="457200" rtl="0" eaLnBrk="1" fontAlgn="base" hangingPunct="1">
              <a:spcBef>
                <a:spcPct val="0"/>
              </a:spcBef>
              <a:spcAft>
                <a:spcPct val="0"/>
              </a:spcAft>
              <a:defRPr sz="4400" kern="1200">
                <a:solidFill>
                  <a:schemeClr val="tx1"/>
                </a:solidFill>
                <a:latin typeface="+mj-lt"/>
                <a:ea typeface="ヒラギノ角ゴ Pro W3" charset="0"/>
                <a:cs typeface="ヒラギノ角ゴ Pro W3" charset="0"/>
              </a:defRPr>
            </a:lvl1pPr>
            <a:lvl2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2pPr>
            <a:lvl3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3pPr>
            <a:lvl4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4pPr>
            <a:lvl5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5pPr>
            <a:lvl6pPr marL="4572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6pPr>
            <a:lvl7pPr marL="9144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7pPr>
            <a:lvl8pPr marL="13716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8pPr>
            <a:lvl9pPr marL="18288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9pPr>
          </a:lstStyle>
          <a:p>
            <a:pPr algn="l"/>
            <a:r>
              <a:rPr lang="fr-FR" sz="1400" b="1" dirty="0">
                <a:effectLst/>
                <a:latin typeface="Arial" panose="020B0604020202020204" pitchFamily="34" charset="0"/>
                <a:ea typeface="Calibri" panose="020F0502020204030204" pitchFamily="34" charset="0"/>
                <a:cs typeface="Arial" panose="020B0604020202020204" pitchFamily="34" charset="0"/>
              </a:rPr>
              <a:t>6. Favoriser les interconnexions : le rôle des organismes de réglementation </a:t>
            </a:r>
            <a:endParaRPr lang="fr-FR" sz="1400" b="1" dirty="0">
              <a:latin typeface="Arial" panose="020B0604020202020204" pitchFamily="34" charset="0"/>
              <a:cs typeface="Arial" panose="020B0604020202020204" pitchFamily="34" charset="0"/>
            </a:endParaRPr>
          </a:p>
        </p:txBody>
      </p:sp>
      <p:sp>
        <p:nvSpPr>
          <p:cNvPr id="43" name="Rettangolo 42">
            <a:extLst>
              <a:ext uri="{FF2B5EF4-FFF2-40B4-BE49-F238E27FC236}">
                <a16:creationId xmlns:a16="http://schemas.microsoft.com/office/drawing/2014/main" id="{322AF55C-F6B9-8C90-034C-9AB54E904B64}"/>
              </a:ext>
            </a:extLst>
          </p:cNvPr>
          <p:cNvSpPr/>
          <p:nvPr/>
        </p:nvSpPr>
        <p:spPr>
          <a:xfrm>
            <a:off x="265334" y="5286291"/>
            <a:ext cx="8525391" cy="633179"/>
          </a:xfrm>
          <a:prstGeom prst="rect">
            <a:avLst/>
          </a:prstGeom>
          <a:noFill/>
          <a:ln w="3175"/>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400" dirty="0"/>
          </a:p>
        </p:txBody>
      </p:sp>
      <p:sp>
        <p:nvSpPr>
          <p:cNvPr id="44" name="Titolo 1">
            <a:extLst>
              <a:ext uri="{FF2B5EF4-FFF2-40B4-BE49-F238E27FC236}">
                <a16:creationId xmlns:a16="http://schemas.microsoft.com/office/drawing/2014/main" id="{3FE089CA-1623-0DF3-C2FE-19624298BEB0}"/>
              </a:ext>
            </a:extLst>
          </p:cNvPr>
          <p:cNvSpPr txBox="1">
            <a:spLocks/>
          </p:cNvSpPr>
          <p:nvPr/>
        </p:nvSpPr>
        <p:spPr bwMode="auto">
          <a:xfrm>
            <a:off x="341082" y="5349819"/>
            <a:ext cx="6593118" cy="533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36000" rIns="91440" bIns="36000" numCol="1" anchor="ctr" anchorCtr="0" compatLnSpc="1">
            <a:prstTxWarp prst="textNoShape">
              <a:avLst/>
            </a:prstTxWarp>
            <a:noAutofit/>
          </a:bodyPr>
          <a:lstStyle>
            <a:lvl1pPr algn="ctr" defTabSz="457200" rtl="0" eaLnBrk="1" fontAlgn="base" hangingPunct="1">
              <a:spcBef>
                <a:spcPct val="0"/>
              </a:spcBef>
              <a:spcAft>
                <a:spcPct val="0"/>
              </a:spcAft>
              <a:defRPr sz="4400" kern="1200">
                <a:solidFill>
                  <a:schemeClr val="tx1"/>
                </a:solidFill>
                <a:latin typeface="+mj-lt"/>
                <a:ea typeface="ヒラギノ角ゴ Pro W3" charset="0"/>
                <a:cs typeface="ヒラギノ角ゴ Pro W3" charset="0"/>
              </a:defRPr>
            </a:lvl1pPr>
            <a:lvl2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2pPr>
            <a:lvl3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3pPr>
            <a:lvl4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4pPr>
            <a:lvl5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5pPr>
            <a:lvl6pPr marL="4572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6pPr>
            <a:lvl7pPr marL="9144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7pPr>
            <a:lvl8pPr marL="13716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8pPr>
            <a:lvl9pPr marL="18288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9pPr>
          </a:lstStyle>
          <a:p>
            <a:pPr algn="l"/>
            <a:r>
              <a:rPr lang="fr-FR" sz="1400" b="1" dirty="0">
                <a:latin typeface="Arial" panose="020B0604020202020204" pitchFamily="34" charset="0"/>
                <a:ea typeface="Calibri" panose="020F0502020204030204" pitchFamily="34" charset="0"/>
                <a:cs typeface="Arial" panose="020B0604020202020204" pitchFamily="34" charset="0"/>
              </a:rPr>
              <a:t>7. Coopération, clé de l’intégration </a:t>
            </a:r>
            <a:endParaRPr lang="fr-FR" sz="1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914711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Immagine che contiene mappa, testo, atlante, diagramma&#10;&#10;Descrizione generata automaticamente">
            <a:extLst>
              <a:ext uri="{FF2B5EF4-FFF2-40B4-BE49-F238E27FC236}">
                <a16:creationId xmlns:a16="http://schemas.microsoft.com/office/drawing/2014/main" id="{817AF331-D0D1-9ADA-8D32-D2C8CCB2401E}"/>
              </a:ext>
            </a:extLst>
          </p:cNvPr>
          <p:cNvPicPr>
            <a:picLocks noChangeAspect="1"/>
          </p:cNvPicPr>
          <p:nvPr/>
        </p:nvPicPr>
        <p:blipFill>
          <a:blip r:embed="rId3">
            <a:alphaModFix amt="10000"/>
          </a:blip>
          <a:stretch>
            <a:fillRect/>
          </a:stretch>
        </p:blipFill>
        <p:spPr>
          <a:xfrm>
            <a:off x="-14368" y="951230"/>
            <a:ext cx="8897110" cy="5600383"/>
          </a:xfrm>
          <a:prstGeom prst="rect">
            <a:avLst/>
          </a:prstGeom>
        </p:spPr>
      </p:pic>
      <p:pic>
        <p:nvPicPr>
          <p:cNvPr id="3078" name="Immagine 5" descr="fondo-slide.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6551613"/>
            <a:ext cx="9144000"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olo 1">
            <a:extLst>
              <a:ext uri="{FF2B5EF4-FFF2-40B4-BE49-F238E27FC236}">
                <a16:creationId xmlns:a16="http://schemas.microsoft.com/office/drawing/2014/main" id="{F94496B1-1D58-42CF-BCD0-DA00C4B80D19}"/>
              </a:ext>
            </a:extLst>
          </p:cNvPr>
          <p:cNvSpPr>
            <a:spLocks noGrp="1"/>
          </p:cNvSpPr>
          <p:nvPr>
            <p:ph type="title"/>
          </p:nvPr>
        </p:nvSpPr>
        <p:spPr>
          <a:xfrm>
            <a:off x="98180" y="121374"/>
            <a:ext cx="8997696" cy="816088"/>
          </a:xfrm>
        </p:spPr>
        <p:txBody>
          <a:bodyPr>
            <a:noAutofit/>
          </a:bodyPr>
          <a:lstStyle/>
          <a:p>
            <a:pPr algn="l"/>
            <a:r>
              <a:rPr lang="fr-FR" sz="2400" b="1" dirty="0">
                <a:latin typeface="Arial" panose="020B0604020202020204" pitchFamily="34" charset="0"/>
                <a:cs typeface="Arial" panose="020B0604020202020204" pitchFamily="34" charset="0"/>
              </a:rPr>
              <a:t>La Méditerranéenne dans le marché global du gaz  </a:t>
            </a:r>
          </a:p>
        </p:txBody>
      </p:sp>
      <p:sp>
        <p:nvSpPr>
          <p:cNvPr id="2" name="Titolo 1">
            <a:extLst>
              <a:ext uri="{FF2B5EF4-FFF2-40B4-BE49-F238E27FC236}">
                <a16:creationId xmlns:a16="http://schemas.microsoft.com/office/drawing/2014/main" id="{51AB3852-7875-F4F9-EF69-7392394F345C}"/>
              </a:ext>
            </a:extLst>
          </p:cNvPr>
          <p:cNvSpPr txBox="1">
            <a:spLocks/>
          </p:cNvSpPr>
          <p:nvPr/>
        </p:nvSpPr>
        <p:spPr bwMode="auto">
          <a:xfrm>
            <a:off x="172680" y="951230"/>
            <a:ext cx="8022630" cy="1229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lvl1pPr algn="ctr" defTabSz="457200" rtl="0" eaLnBrk="1" fontAlgn="base" hangingPunct="1">
              <a:spcBef>
                <a:spcPct val="0"/>
              </a:spcBef>
              <a:spcAft>
                <a:spcPct val="0"/>
              </a:spcAft>
              <a:defRPr sz="4400" kern="1200">
                <a:solidFill>
                  <a:schemeClr val="tx1"/>
                </a:solidFill>
                <a:latin typeface="+mj-lt"/>
                <a:ea typeface="ヒラギノ角ゴ Pro W3" charset="0"/>
                <a:cs typeface="ヒラギノ角ゴ Pro W3" charset="0"/>
              </a:defRPr>
            </a:lvl1pPr>
            <a:lvl2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2pPr>
            <a:lvl3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3pPr>
            <a:lvl4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4pPr>
            <a:lvl5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5pPr>
            <a:lvl6pPr marL="4572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6pPr>
            <a:lvl7pPr marL="9144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7pPr>
            <a:lvl8pPr marL="13716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8pPr>
            <a:lvl9pPr marL="18288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9pPr>
          </a:lstStyle>
          <a:p>
            <a:pPr marL="285750" indent="-285750" algn="l">
              <a:spcAft>
                <a:spcPts val="600"/>
              </a:spcAft>
              <a:buFont typeface="Arial" panose="020B0604020202020204" pitchFamily="34" charset="0"/>
              <a:buChar char="•"/>
            </a:pPr>
            <a:r>
              <a:rPr lang="fr-FR" sz="1400" dirty="0">
                <a:effectLst/>
                <a:latin typeface="Arial" panose="020B0604020202020204" pitchFamily="34" charset="0"/>
                <a:ea typeface="Calibri" panose="020F0502020204030204" pitchFamily="34" charset="0"/>
                <a:cs typeface="Arial" panose="020B0604020202020204" pitchFamily="34" charset="0"/>
              </a:rPr>
              <a:t>540 millions d'habitants </a:t>
            </a:r>
          </a:p>
          <a:p>
            <a:pPr marL="285750" indent="-285750" algn="l">
              <a:spcAft>
                <a:spcPts val="600"/>
              </a:spcAft>
              <a:buFont typeface="Arial" panose="020B0604020202020204" pitchFamily="34" charset="0"/>
              <a:buChar char="•"/>
            </a:pPr>
            <a:r>
              <a:rPr lang="fr-FR" sz="1400" dirty="0">
                <a:effectLst/>
                <a:latin typeface="Arial" panose="020B0604020202020204" pitchFamily="34" charset="0"/>
                <a:ea typeface="Calibri" panose="020F0502020204030204" pitchFamily="34" charset="0"/>
                <a:cs typeface="Arial" panose="020B0604020202020204" pitchFamily="34" charset="0"/>
              </a:rPr>
              <a:t>12000 TWH - 7 % de la consommation mondiale d'énergie primaire</a:t>
            </a:r>
          </a:p>
          <a:p>
            <a:pPr marL="285750" indent="-285750" algn="l">
              <a:spcAft>
                <a:spcPts val="600"/>
              </a:spcAft>
              <a:buFont typeface="Arial" panose="020B0604020202020204" pitchFamily="34" charset="0"/>
              <a:buChar char="•"/>
            </a:pPr>
            <a:r>
              <a:rPr lang="fr-FR" sz="1400" dirty="0">
                <a:effectLst/>
                <a:latin typeface="Arial" panose="020B0604020202020204" pitchFamily="34" charset="0"/>
                <a:ea typeface="Calibri" panose="020F0502020204030204" pitchFamily="34" charset="0"/>
                <a:cs typeface="Arial" panose="020B0604020202020204" pitchFamily="34" charset="0"/>
              </a:rPr>
              <a:t>9 % du PIB mondial</a:t>
            </a:r>
          </a:p>
        </p:txBody>
      </p:sp>
      <p:sp>
        <p:nvSpPr>
          <p:cNvPr id="3" name="Rectangle 1">
            <a:extLst>
              <a:ext uri="{FF2B5EF4-FFF2-40B4-BE49-F238E27FC236}">
                <a16:creationId xmlns:a16="http://schemas.microsoft.com/office/drawing/2014/main" id="{025A1F03-6740-C839-F53B-05E84A6F2FC9}"/>
              </a:ext>
            </a:extLst>
          </p:cNvPr>
          <p:cNvSpPr>
            <a:spLocks noChangeArrowheads="1"/>
          </p:cNvSpPr>
          <p:nvPr/>
        </p:nvSpPr>
        <p:spPr bwMode="auto">
          <a:xfrm>
            <a:off x="273051" y="2447721"/>
            <a:ext cx="2508246" cy="623896"/>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11109" rIns="0" bIns="-11109"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fr-FR" altLang="it-IT" sz="1400" i="1" dirty="0">
                <a:solidFill>
                  <a:srgbClr val="202124"/>
                </a:solidFill>
                <a:latin typeface="Arial" panose="020B0604020202020204" pitchFamily="34" charset="0"/>
                <a:cs typeface="Arial" panose="020B0604020202020204" pitchFamily="34" charset="0"/>
              </a:rPr>
              <a:t>C</a:t>
            </a:r>
            <a:r>
              <a:rPr kumimoji="0" lang="fr-FR" altLang="it-IT" sz="1400" i="1" u="none" strike="noStrike" cap="none" normalizeH="0" baseline="0" dirty="0">
                <a:ln>
                  <a:noFill/>
                </a:ln>
                <a:solidFill>
                  <a:srgbClr val="202124"/>
                </a:solidFill>
                <a:effectLst/>
                <a:latin typeface="Arial" panose="020B0604020202020204" pitchFamily="34" charset="0"/>
                <a:cs typeface="Arial" panose="020B0604020202020204" pitchFamily="34" charset="0"/>
              </a:rPr>
              <a:t>hiffres clés du marché gazier méditerranéen et comparaison avec les données mondiales</a:t>
            </a:r>
            <a:endParaRPr kumimoji="0" lang="fr-FR" altLang="it-IT" sz="1400" i="1"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5" name="Titolo 1">
            <a:extLst>
              <a:ext uri="{FF2B5EF4-FFF2-40B4-BE49-F238E27FC236}">
                <a16:creationId xmlns:a16="http://schemas.microsoft.com/office/drawing/2014/main" id="{6E4CA92F-B6FC-7E65-7B3C-F4D5CB210075}"/>
              </a:ext>
            </a:extLst>
          </p:cNvPr>
          <p:cNvSpPr txBox="1">
            <a:spLocks/>
          </p:cNvSpPr>
          <p:nvPr/>
        </p:nvSpPr>
        <p:spPr bwMode="auto">
          <a:xfrm>
            <a:off x="226783" y="3580237"/>
            <a:ext cx="2720524" cy="1769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spAutoFit/>
          </a:bodyPr>
          <a:lstStyle>
            <a:lvl1pPr algn="ctr" defTabSz="457200" rtl="0" eaLnBrk="1" fontAlgn="base" hangingPunct="1">
              <a:spcBef>
                <a:spcPct val="0"/>
              </a:spcBef>
              <a:spcAft>
                <a:spcPct val="0"/>
              </a:spcAft>
              <a:defRPr sz="4400" kern="1200">
                <a:solidFill>
                  <a:schemeClr val="tx1"/>
                </a:solidFill>
                <a:latin typeface="+mj-lt"/>
                <a:ea typeface="ヒラギノ角ゴ Pro W3" charset="0"/>
                <a:cs typeface="ヒラギノ角ゴ Pro W3" charset="0"/>
              </a:defRPr>
            </a:lvl1pPr>
            <a:lvl2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2pPr>
            <a:lvl3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3pPr>
            <a:lvl4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4pPr>
            <a:lvl5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5pPr>
            <a:lvl6pPr marL="4572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6pPr>
            <a:lvl7pPr marL="9144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7pPr>
            <a:lvl8pPr marL="13716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8pPr>
            <a:lvl9pPr marL="18288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9pPr>
          </a:lstStyle>
          <a:p>
            <a:pPr marL="285750" indent="-285750" algn="l">
              <a:spcAft>
                <a:spcPts val="600"/>
              </a:spcAft>
              <a:buFont typeface="Arial" panose="020B0604020202020204" pitchFamily="34" charset="0"/>
              <a:buChar char="•"/>
            </a:pPr>
            <a:r>
              <a:rPr lang="fr-FR" sz="1400" dirty="0">
                <a:effectLst/>
                <a:latin typeface="Arial" panose="020B0604020202020204" pitchFamily="34" charset="0"/>
                <a:ea typeface="Calibri" panose="020F0502020204030204" pitchFamily="34" charset="0"/>
                <a:cs typeface="Arial" panose="020B0604020202020204" pitchFamily="34" charset="0"/>
              </a:rPr>
              <a:t>Production: 5,5%</a:t>
            </a:r>
          </a:p>
          <a:p>
            <a:pPr marL="285750" indent="-285750" algn="l">
              <a:spcAft>
                <a:spcPts val="600"/>
              </a:spcAft>
              <a:buFont typeface="Arial" panose="020B0604020202020204" pitchFamily="34" charset="0"/>
              <a:buChar char="•"/>
            </a:pPr>
            <a:r>
              <a:rPr lang="fr-FR" sz="1400" dirty="0">
                <a:latin typeface="Arial" panose="020B0604020202020204" pitchFamily="34" charset="0"/>
                <a:ea typeface="Calibri" panose="020F0502020204030204" pitchFamily="34" charset="0"/>
                <a:cs typeface="Arial" panose="020B0604020202020204" pitchFamily="34" charset="0"/>
              </a:rPr>
              <a:t>Consommation: 8,9%</a:t>
            </a:r>
          </a:p>
          <a:p>
            <a:pPr marL="285750" indent="-285750" algn="l">
              <a:spcAft>
                <a:spcPts val="600"/>
              </a:spcAft>
              <a:buFont typeface="Arial" panose="020B0604020202020204" pitchFamily="34" charset="0"/>
              <a:buChar char="•"/>
            </a:pPr>
            <a:r>
              <a:rPr lang="fr-FR" sz="1400" dirty="0">
                <a:effectLst/>
                <a:latin typeface="Arial" panose="020B0604020202020204" pitchFamily="34" charset="0"/>
                <a:ea typeface="Calibri" panose="020F0502020204030204" pitchFamily="34" charset="0"/>
                <a:cs typeface="Arial" panose="020B0604020202020204" pitchFamily="34" charset="0"/>
              </a:rPr>
              <a:t>Import: 20,6%</a:t>
            </a:r>
          </a:p>
          <a:p>
            <a:pPr marL="285750" indent="-285750" algn="l">
              <a:spcAft>
                <a:spcPts val="600"/>
              </a:spcAft>
              <a:buFont typeface="Arial" panose="020B0604020202020204" pitchFamily="34" charset="0"/>
              <a:buChar char="•"/>
            </a:pPr>
            <a:r>
              <a:rPr lang="fr-FR" sz="1400" dirty="0">
                <a:latin typeface="Arial" panose="020B0604020202020204" pitchFamily="34" charset="0"/>
                <a:ea typeface="Calibri" panose="020F0502020204030204" pitchFamily="34" charset="0"/>
                <a:cs typeface="Arial" panose="020B0604020202020204" pitchFamily="34" charset="0"/>
              </a:rPr>
              <a:t>Export: 8,0%</a:t>
            </a:r>
          </a:p>
          <a:p>
            <a:pPr marL="285750" indent="-285750" algn="l">
              <a:spcAft>
                <a:spcPts val="600"/>
              </a:spcAft>
              <a:buFont typeface="Arial" panose="020B0604020202020204" pitchFamily="34" charset="0"/>
              <a:buChar char="•"/>
            </a:pPr>
            <a:r>
              <a:rPr lang="fr-FR" sz="1400" dirty="0">
                <a:effectLst/>
                <a:latin typeface="Arial" panose="020B0604020202020204" pitchFamily="34" charset="0"/>
                <a:ea typeface="Calibri" panose="020F0502020204030204" pitchFamily="34" charset="0"/>
                <a:cs typeface="Arial" panose="020B0604020202020204" pitchFamily="34" charset="0"/>
              </a:rPr>
              <a:t>GNL</a:t>
            </a:r>
            <a:r>
              <a:rPr lang="fr-FR" sz="1400" dirty="0">
                <a:latin typeface="Arial" panose="020B0604020202020204" pitchFamily="34" charset="0"/>
                <a:ea typeface="Calibri" panose="020F0502020204030204" pitchFamily="34" charset="0"/>
                <a:cs typeface="Arial" panose="020B0604020202020204" pitchFamily="34" charset="0"/>
              </a:rPr>
              <a:t>: 15,3%</a:t>
            </a:r>
          </a:p>
          <a:p>
            <a:pPr marL="285750" indent="-285750" algn="l">
              <a:spcAft>
                <a:spcPts val="600"/>
              </a:spcAft>
              <a:buFont typeface="Arial" panose="020B0604020202020204" pitchFamily="34" charset="0"/>
              <a:buChar char="•"/>
            </a:pPr>
            <a:r>
              <a:rPr lang="fr-FR" sz="1400" dirty="0">
                <a:effectLst/>
                <a:latin typeface="Arial" panose="020B0604020202020204" pitchFamily="34" charset="0"/>
                <a:ea typeface="Calibri" panose="020F0502020204030204" pitchFamily="34" charset="0"/>
                <a:cs typeface="Arial" panose="020B0604020202020204" pitchFamily="34" charset="0"/>
              </a:rPr>
              <a:t>Réserves: </a:t>
            </a:r>
            <a:r>
              <a:rPr lang="fr-FR" sz="1400" dirty="0">
                <a:latin typeface="Arial" panose="020B0604020202020204" pitchFamily="34" charset="0"/>
                <a:ea typeface="Calibri" panose="020F0502020204030204" pitchFamily="34" charset="0"/>
                <a:cs typeface="Arial" panose="020B0604020202020204" pitchFamily="34" charset="0"/>
              </a:rPr>
              <a:t>3,6%</a:t>
            </a:r>
            <a:endParaRPr lang="fr-FR" sz="1400" dirty="0">
              <a:effectLst/>
              <a:latin typeface="Arial" panose="020B0604020202020204" pitchFamily="34" charset="0"/>
              <a:ea typeface="Calibri" panose="020F0502020204030204" pitchFamily="34" charset="0"/>
              <a:cs typeface="Arial" panose="020B0604020202020204" pitchFamily="34" charset="0"/>
            </a:endParaRPr>
          </a:p>
        </p:txBody>
      </p:sp>
      <p:sp>
        <p:nvSpPr>
          <p:cNvPr id="16" name="Rettangolo 15">
            <a:extLst>
              <a:ext uri="{FF2B5EF4-FFF2-40B4-BE49-F238E27FC236}">
                <a16:creationId xmlns:a16="http://schemas.microsoft.com/office/drawing/2014/main" id="{D1CA24C7-B417-B1F0-B609-B87E8BC05FF2}"/>
              </a:ext>
            </a:extLst>
          </p:cNvPr>
          <p:cNvSpPr/>
          <p:nvPr/>
        </p:nvSpPr>
        <p:spPr>
          <a:xfrm>
            <a:off x="89377" y="1091467"/>
            <a:ext cx="8655862" cy="1012341"/>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7" name="Rettangolo 16">
            <a:extLst>
              <a:ext uri="{FF2B5EF4-FFF2-40B4-BE49-F238E27FC236}">
                <a16:creationId xmlns:a16="http://schemas.microsoft.com/office/drawing/2014/main" id="{BC986898-E728-5322-84D5-DB32CC6CE0DA}"/>
              </a:ext>
            </a:extLst>
          </p:cNvPr>
          <p:cNvSpPr/>
          <p:nvPr/>
        </p:nvSpPr>
        <p:spPr>
          <a:xfrm>
            <a:off x="89377" y="2293128"/>
            <a:ext cx="3520097" cy="3378902"/>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0" name="Rettangolo 9">
            <a:extLst>
              <a:ext uri="{FF2B5EF4-FFF2-40B4-BE49-F238E27FC236}">
                <a16:creationId xmlns:a16="http://schemas.microsoft.com/office/drawing/2014/main" id="{B2FAAE77-2E6C-C5A5-A508-2748929EFE1A}"/>
              </a:ext>
            </a:extLst>
          </p:cNvPr>
          <p:cNvSpPr/>
          <p:nvPr/>
        </p:nvSpPr>
        <p:spPr>
          <a:xfrm>
            <a:off x="8051109" y="2574069"/>
            <a:ext cx="464241" cy="279373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graphicFrame>
        <p:nvGraphicFramePr>
          <p:cNvPr id="8" name="Grafico 7">
            <a:extLst>
              <a:ext uri="{FF2B5EF4-FFF2-40B4-BE49-F238E27FC236}">
                <a16:creationId xmlns:a16="http://schemas.microsoft.com/office/drawing/2014/main" id="{84D29AB8-0E92-97D5-0905-4029EE87914F}"/>
              </a:ext>
            </a:extLst>
          </p:cNvPr>
          <p:cNvGraphicFramePr/>
          <p:nvPr>
            <p:extLst>
              <p:ext uri="{D42A27DB-BD31-4B8C-83A1-F6EECF244321}">
                <p14:modId xmlns:p14="http://schemas.microsoft.com/office/powerpoint/2010/main" val="3020102519"/>
              </p:ext>
            </p:extLst>
          </p:nvPr>
        </p:nvGraphicFramePr>
        <p:xfrm>
          <a:off x="3802953" y="2401726"/>
          <a:ext cx="4403274" cy="3485243"/>
        </p:xfrm>
        <a:graphic>
          <a:graphicData uri="http://schemas.openxmlformats.org/drawingml/2006/chart">
            <c:chart xmlns:c="http://schemas.openxmlformats.org/drawingml/2006/chart" xmlns:r="http://schemas.openxmlformats.org/officeDocument/2006/relationships" r:id="rId5"/>
          </a:graphicData>
        </a:graphic>
      </p:graphicFrame>
      <p:sp>
        <p:nvSpPr>
          <p:cNvPr id="12" name="CasellaDiTesto 11">
            <a:extLst>
              <a:ext uri="{FF2B5EF4-FFF2-40B4-BE49-F238E27FC236}">
                <a16:creationId xmlns:a16="http://schemas.microsoft.com/office/drawing/2014/main" id="{7EA0A8FF-1DAD-07A2-3C88-BF387E86A902}"/>
              </a:ext>
            </a:extLst>
          </p:cNvPr>
          <p:cNvSpPr txBox="1"/>
          <p:nvPr/>
        </p:nvSpPr>
        <p:spPr>
          <a:xfrm>
            <a:off x="7977639" y="5519571"/>
            <a:ext cx="1028700" cy="253916"/>
          </a:xfrm>
          <a:prstGeom prst="rect">
            <a:avLst/>
          </a:prstGeom>
          <a:noFill/>
        </p:spPr>
        <p:txBody>
          <a:bodyPr wrap="square" rtlCol="0">
            <a:spAutoFit/>
          </a:bodyPr>
          <a:lstStyle/>
          <a:p>
            <a:r>
              <a:rPr lang="it-IT" sz="1050" dirty="0" err="1">
                <a:latin typeface="Arial" panose="020B0604020202020204" pitchFamily="34" charset="0"/>
                <a:cs typeface="Arial" panose="020B0604020202020204" pitchFamily="34" charset="0"/>
              </a:rPr>
              <a:t>Réserves</a:t>
            </a:r>
            <a:endParaRPr lang="it-IT" sz="1050" dirty="0">
              <a:latin typeface="Arial" panose="020B0604020202020204" pitchFamily="34" charset="0"/>
              <a:cs typeface="Arial" panose="020B0604020202020204" pitchFamily="34" charset="0"/>
            </a:endParaRPr>
          </a:p>
        </p:txBody>
      </p:sp>
      <p:sp>
        <p:nvSpPr>
          <p:cNvPr id="13" name="CasellaDiTesto 12">
            <a:extLst>
              <a:ext uri="{FF2B5EF4-FFF2-40B4-BE49-F238E27FC236}">
                <a16:creationId xmlns:a16="http://schemas.microsoft.com/office/drawing/2014/main" id="{07737EC9-617E-E343-784D-780876EA9771}"/>
              </a:ext>
            </a:extLst>
          </p:cNvPr>
          <p:cNvSpPr txBox="1"/>
          <p:nvPr/>
        </p:nvSpPr>
        <p:spPr>
          <a:xfrm>
            <a:off x="7917767" y="2275625"/>
            <a:ext cx="753828" cy="253916"/>
          </a:xfrm>
          <a:prstGeom prst="rect">
            <a:avLst/>
          </a:prstGeom>
          <a:noFill/>
        </p:spPr>
        <p:txBody>
          <a:bodyPr wrap="square" rtlCol="0">
            <a:spAutoFit/>
          </a:bodyPr>
          <a:lstStyle/>
          <a:p>
            <a:pPr algn="ctr"/>
            <a:r>
              <a:rPr lang="it-IT" sz="1050" dirty="0">
                <a:latin typeface="Arial" panose="020B0604020202020204" pitchFamily="34" charset="0"/>
                <a:cs typeface="Arial" panose="020B0604020202020204" pitchFamily="34" charset="0"/>
              </a:rPr>
              <a:t>7500</a:t>
            </a:r>
          </a:p>
        </p:txBody>
      </p:sp>
      <p:cxnSp>
        <p:nvCxnSpPr>
          <p:cNvPr id="22" name="Connettore diritto 21">
            <a:extLst>
              <a:ext uri="{FF2B5EF4-FFF2-40B4-BE49-F238E27FC236}">
                <a16:creationId xmlns:a16="http://schemas.microsoft.com/office/drawing/2014/main" id="{9A504890-A5F5-9E9F-8630-E49C3FFF0A3D}"/>
              </a:ext>
            </a:extLst>
          </p:cNvPr>
          <p:cNvCxnSpPr>
            <a:cxnSpLocks/>
          </p:cNvCxnSpPr>
          <p:nvPr/>
        </p:nvCxnSpPr>
        <p:spPr>
          <a:xfrm flipV="1">
            <a:off x="8002125" y="3149657"/>
            <a:ext cx="554048" cy="279343"/>
          </a:xfrm>
          <a:prstGeom prst="line">
            <a:avLst/>
          </a:prstGeom>
          <a:ln w="152400">
            <a:solidFill>
              <a:schemeClr val="bg1"/>
            </a:solidFill>
          </a:ln>
        </p:spPr>
        <p:style>
          <a:lnRef idx="2">
            <a:schemeClr val="accent1"/>
          </a:lnRef>
          <a:fillRef idx="0">
            <a:schemeClr val="accent1"/>
          </a:fillRef>
          <a:effectRef idx="1">
            <a:schemeClr val="accent1"/>
          </a:effectRef>
          <a:fontRef idx="minor">
            <a:schemeClr val="tx1"/>
          </a:fontRef>
        </p:style>
      </p:cxnSp>
      <p:sp>
        <p:nvSpPr>
          <p:cNvPr id="6" name="CasellaDiTesto 5">
            <a:extLst>
              <a:ext uri="{FF2B5EF4-FFF2-40B4-BE49-F238E27FC236}">
                <a16:creationId xmlns:a16="http://schemas.microsoft.com/office/drawing/2014/main" id="{A31A4078-1249-5085-B130-BBDB94FC5E5F}"/>
              </a:ext>
            </a:extLst>
          </p:cNvPr>
          <p:cNvSpPr txBox="1"/>
          <p:nvPr/>
        </p:nvSpPr>
        <p:spPr>
          <a:xfrm>
            <a:off x="3950208" y="6044184"/>
            <a:ext cx="3108960" cy="369332"/>
          </a:xfrm>
          <a:prstGeom prst="rect">
            <a:avLst/>
          </a:prstGeom>
          <a:noFill/>
        </p:spPr>
        <p:txBody>
          <a:bodyPr wrap="square" rtlCol="0">
            <a:spAutoFit/>
          </a:bodyPr>
          <a:lstStyle/>
          <a:p>
            <a:r>
              <a:rPr lang="fr-BE" dirty="0">
                <a:latin typeface="Arabic Typesetting" panose="020F0502020204030204" pitchFamily="66" charset="-78"/>
                <a:cs typeface="Arabic Typesetting" panose="020F0502020204030204" pitchFamily="66" charset="-78"/>
              </a:rPr>
              <a:t>BMC = Milliards mètres cubes </a:t>
            </a:r>
          </a:p>
        </p:txBody>
      </p:sp>
    </p:spTree>
    <p:extLst>
      <p:ext uri="{BB962C8B-B14F-4D97-AF65-F5344CB8AC3E}">
        <p14:creationId xmlns:p14="http://schemas.microsoft.com/office/powerpoint/2010/main" val="12779950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8" name="Immagine 5" descr="fondo-slide.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6551613"/>
            <a:ext cx="9144000"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olo 1">
            <a:extLst>
              <a:ext uri="{FF2B5EF4-FFF2-40B4-BE49-F238E27FC236}">
                <a16:creationId xmlns:a16="http://schemas.microsoft.com/office/drawing/2014/main" id="{F94496B1-1D58-42CF-BCD0-DA00C4B80D19}"/>
              </a:ext>
            </a:extLst>
          </p:cNvPr>
          <p:cNvSpPr>
            <a:spLocks noGrp="1"/>
          </p:cNvSpPr>
          <p:nvPr>
            <p:ph type="title"/>
          </p:nvPr>
        </p:nvSpPr>
        <p:spPr>
          <a:xfrm>
            <a:off x="147164" y="23402"/>
            <a:ext cx="8997696" cy="816088"/>
          </a:xfrm>
        </p:spPr>
        <p:txBody>
          <a:bodyPr>
            <a:noAutofit/>
          </a:bodyPr>
          <a:lstStyle/>
          <a:p>
            <a:pPr algn="l"/>
            <a:r>
              <a:rPr lang="fr-FR" sz="2400" b="1" dirty="0">
                <a:latin typeface="Arial" panose="020B0604020202020204" pitchFamily="34" charset="0"/>
                <a:cs typeface="Arial" panose="020B0604020202020204" pitchFamily="34" charset="0"/>
              </a:rPr>
              <a:t>Accélération de la transition énergétique en Europe </a:t>
            </a:r>
          </a:p>
        </p:txBody>
      </p:sp>
      <p:sp>
        <p:nvSpPr>
          <p:cNvPr id="6" name="Rettangolo 5">
            <a:extLst>
              <a:ext uri="{FF2B5EF4-FFF2-40B4-BE49-F238E27FC236}">
                <a16:creationId xmlns:a16="http://schemas.microsoft.com/office/drawing/2014/main" id="{7740CBAA-C7AD-E5C7-4C4C-683C4B2F484F}"/>
              </a:ext>
            </a:extLst>
          </p:cNvPr>
          <p:cNvSpPr/>
          <p:nvPr/>
        </p:nvSpPr>
        <p:spPr>
          <a:xfrm>
            <a:off x="179181" y="789387"/>
            <a:ext cx="4073129" cy="5553967"/>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7" name="Titolo 1">
            <a:extLst>
              <a:ext uri="{FF2B5EF4-FFF2-40B4-BE49-F238E27FC236}">
                <a16:creationId xmlns:a16="http://schemas.microsoft.com/office/drawing/2014/main" id="{4E7B7CD9-DAF2-2D50-0786-13796E6AD345}"/>
              </a:ext>
            </a:extLst>
          </p:cNvPr>
          <p:cNvSpPr txBox="1">
            <a:spLocks/>
          </p:cNvSpPr>
          <p:nvPr/>
        </p:nvSpPr>
        <p:spPr bwMode="auto">
          <a:xfrm>
            <a:off x="479877" y="932891"/>
            <a:ext cx="3388036" cy="4909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spAutoFit/>
          </a:bodyPr>
          <a:lstStyle>
            <a:lvl1pPr algn="ctr" defTabSz="457200" rtl="0" eaLnBrk="1" fontAlgn="base" hangingPunct="1">
              <a:spcBef>
                <a:spcPct val="0"/>
              </a:spcBef>
              <a:spcAft>
                <a:spcPct val="0"/>
              </a:spcAft>
              <a:defRPr sz="4400" kern="1200">
                <a:solidFill>
                  <a:schemeClr val="tx1"/>
                </a:solidFill>
                <a:latin typeface="+mj-lt"/>
                <a:ea typeface="ヒラギノ角ゴ Pro W3" charset="0"/>
                <a:cs typeface="ヒラギノ角ゴ Pro W3" charset="0"/>
              </a:defRPr>
            </a:lvl1pPr>
            <a:lvl2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2pPr>
            <a:lvl3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3pPr>
            <a:lvl4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4pPr>
            <a:lvl5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5pPr>
            <a:lvl6pPr marL="4572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6pPr>
            <a:lvl7pPr marL="9144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7pPr>
            <a:lvl8pPr marL="13716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8pPr>
            <a:lvl9pPr marL="18288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9pPr>
          </a:lstStyle>
          <a:p>
            <a:pPr algn="l">
              <a:spcAft>
                <a:spcPts val="600"/>
              </a:spcAft>
            </a:pPr>
            <a:r>
              <a:rPr lang="fr-FR" sz="1200" dirty="0">
                <a:effectLst/>
                <a:latin typeface="Arial" panose="020B0604020202020204" pitchFamily="34" charset="0"/>
                <a:ea typeface="Calibri" panose="020F0502020204030204" pitchFamily="34" charset="0"/>
                <a:cs typeface="Arial" panose="020B0604020202020204" pitchFamily="34" charset="0"/>
              </a:rPr>
              <a:t>« D'ici 2050, notre système énergétique devra changer complètement, fondamentalement. Au bout de cette route, il n'y aura plus de place pour le charbon, très peu de place pour le pétrole et seulement un rôle marginal pour le gaz fossile. Les combustibles fossiles n'ont pas d'avenir viable.  </a:t>
            </a:r>
            <a:r>
              <a:rPr lang="fr-FR" sz="1200" b="1" dirty="0">
                <a:effectLst/>
                <a:latin typeface="Arial" panose="020B0604020202020204" pitchFamily="34" charset="0"/>
                <a:ea typeface="Calibri" panose="020F0502020204030204" pitchFamily="34" charset="0"/>
                <a:cs typeface="Arial" panose="020B0604020202020204" pitchFamily="34" charset="0"/>
              </a:rPr>
              <a:t>Il en va de même pour le gaz fossile, à plus long terme </a:t>
            </a:r>
            <a:r>
              <a:rPr lang="fr-FR" sz="1200" dirty="0">
                <a:effectLst/>
                <a:latin typeface="Arial" panose="020B0604020202020204" pitchFamily="34" charset="0"/>
                <a:ea typeface="Calibri" panose="020F0502020204030204" pitchFamily="34" charset="0"/>
                <a:cs typeface="Arial" panose="020B0604020202020204" pitchFamily="34" charset="0"/>
              </a:rPr>
              <a:t>… </a:t>
            </a:r>
            <a:r>
              <a:rPr lang="fr-FR" sz="1200" b="1" dirty="0">
                <a:effectLst/>
                <a:latin typeface="Arial" panose="020B0604020202020204" pitchFamily="34" charset="0"/>
                <a:ea typeface="Calibri" panose="020F0502020204030204" pitchFamily="34" charset="0"/>
                <a:cs typeface="Arial" panose="020B0604020202020204" pitchFamily="34" charset="0"/>
              </a:rPr>
              <a:t>L'Europe n'a pas besoin d'investir dans de nouvelles infrastructures pour transporter du gaz fossile</a:t>
            </a:r>
            <a:r>
              <a:rPr lang="fr-FR" sz="1200" dirty="0">
                <a:effectLst/>
                <a:latin typeface="Arial" panose="020B0604020202020204" pitchFamily="34" charset="0"/>
                <a:ea typeface="Calibri" panose="020F0502020204030204" pitchFamily="34" charset="0"/>
                <a:cs typeface="Arial" panose="020B0604020202020204" pitchFamily="34" charset="0"/>
              </a:rPr>
              <a:t>. </a:t>
            </a:r>
          </a:p>
          <a:p>
            <a:pPr algn="l">
              <a:spcAft>
                <a:spcPts val="600"/>
              </a:spcAft>
            </a:pPr>
            <a:r>
              <a:rPr lang="fr-FR" sz="1200" dirty="0">
                <a:effectLst/>
                <a:latin typeface="Arial" panose="020B0604020202020204" pitchFamily="34" charset="0"/>
                <a:ea typeface="Calibri" panose="020F0502020204030204" pitchFamily="34" charset="0"/>
                <a:cs typeface="Arial" panose="020B0604020202020204" pitchFamily="34" charset="0"/>
              </a:rPr>
              <a:t>Si nous travaillons bien avec les régions frontalières de l'Europe, de l'Afrique du Nord et de l'Est, nous pouvons doubler (la capacité de production d’hydrogène à partir de sources renouvelables pour atteindre 80 GW d'hydrogène vert</a:t>
            </a:r>
            <a:r>
              <a:rPr lang="fr-FR" sz="1200" dirty="0">
                <a:latin typeface="Arial" panose="020B0604020202020204" pitchFamily="34" charset="0"/>
                <a:ea typeface="Calibri" panose="020F0502020204030204" pitchFamily="34" charset="0"/>
                <a:cs typeface="Arial" panose="020B0604020202020204" pitchFamily="34" charset="0"/>
              </a:rPr>
              <a:t> « . </a:t>
            </a:r>
            <a:r>
              <a:rPr lang="fr-FR" sz="1200" dirty="0">
                <a:effectLst/>
                <a:latin typeface="Arial" panose="020B0604020202020204" pitchFamily="34" charset="0"/>
                <a:ea typeface="Calibri" panose="020F0502020204030204" pitchFamily="34" charset="0"/>
                <a:cs typeface="Arial" panose="020B0604020202020204" pitchFamily="34" charset="0"/>
              </a:rPr>
              <a:t> </a:t>
            </a:r>
          </a:p>
          <a:p>
            <a:pPr algn="l">
              <a:spcAft>
                <a:spcPts val="600"/>
              </a:spcAft>
            </a:pPr>
            <a:endParaRPr lang="fr-FR" sz="1200" i="1" dirty="0">
              <a:latin typeface="Arial" panose="020B0604020202020204" pitchFamily="34" charset="0"/>
              <a:ea typeface="Calibri" panose="020F0502020204030204" pitchFamily="34" charset="0"/>
              <a:cs typeface="Arial" panose="020B0604020202020204" pitchFamily="34" charset="0"/>
            </a:endParaRPr>
          </a:p>
          <a:p>
            <a:pPr algn="l">
              <a:spcAft>
                <a:spcPts val="600"/>
              </a:spcAft>
            </a:pPr>
            <a:endParaRPr lang="fr-FR" sz="1200" i="1" dirty="0">
              <a:latin typeface="Arial" panose="020B0604020202020204" pitchFamily="34" charset="0"/>
              <a:ea typeface="Calibri" panose="020F0502020204030204" pitchFamily="34" charset="0"/>
              <a:cs typeface="Arial" panose="020B0604020202020204" pitchFamily="34" charset="0"/>
            </a:endParaRPr>
          </a:p>
          <a:p>
            <a:pPr algn="l">
              <a:spcAft>
                <a:spcPts val="600"/>
              </a:spcAft>
            </a:pPr>
            <a:r>
              <a:rPr lang="fr-FR" sz="1200" i="1" dirty="0">
                <a:latin typeface="Arial" panose="020B0604020202020204" pitchFamily="34" charset="0"/>
                <a:ea typeface="Calibri" panose="020F0502020204030204" pitchFamily="34" charset="0"/>
                <a:cs typeface="Arial" panose="020B0604020202020204" pitchFamily="34" charset="0"/>
              </a:rPr>
              <a:t>Extraits du discours du vice-président exécutif de la Commission Européenne, Frans Timmermans, à l'occasion de l'assemblée générale 2021 d'</a:t>
            </a:r>
            <a:r>
              <a:rPr lang="fr-FR" sz="1200" i="1" dirty="0" err="1">
                <a:latin typeface="Arial" panose="020B0604020202020204" pitchFamily="34" charset="0"/>
                <a:ea typeface="Calibri" panose="020F0502020204030204" pitchFamily="34" charset="0"/>
                <a:cs typeface="Arial" panose="020B0604020202020204" pitchFamily="34" charset="0"/>
              </a:rPr>
              <a:t>Eurogas</a:t>
            </a:r>
            <a:r>
              <a:rPr lang="fr-FR" sz="1200" i="1" dirty="0">
                <a:latin typeface="Arial" panose="020B0604020202020204" pitchFamily="34" charset="0"/>
                <a:ea typeface="Calibri" panose="020F0502020204030204" pitchFamily="34" charset="0"/>
                <a:cs typeface="Arial" panose="020B0604020202020204" pitchFamily="34" charset="0"/>
              </a:rPr>
              <a:t>, mars 2021 </a:t>
            </a:r>
            <a:endParaRPr lang="fr-FR" sz="1200" dirty="0">
              <a:latin typeface="Arial" panose="020B0604020202020204" pitchFamily="34" charset="0"/>
              <a:ea typeface="Calibri" panose="020F0502020204030204" pitchFamily="34" charset="0"/>
              <a:cs typeface="Arial" panose="020B0604020202020204" pitchFamily="34" charset="0"/>
            </a:endParaRPr>
          </a:p>
          <a:p>
            <a:pPr algn="l">
              <a:spcAft>
                <a:spcPts val="600"/>
              </a:spcAft>
            </a:pPr>
            <a:endParaRPr lang="fr-FR" sz="1200" dirty="0">
              <a:effectLst/>
              <a:latin typeface="Arial" panose="020B0604020202020204" pitchFamily="34" charset="0"/>
              <a:ea typeface="Calibri" panose="020F0502020204030204" pitchFamily="34" charset="0"/>
              <a:cs typeface="Arial" panose="020B0604020202020204" pitchFamily="34" charset="0"/>
            </a:endParaRPr>
          </a:p>
        </p:txBody>
      </p:sp>
      <p:grpSp>
        <p:nvGrpSpPr>
          <p:cNvPr id="27" name="Gruppo 26">
            <a:extLst>
              <a:ext uri="{FF2B5EF4-FFF2-40B4-BE49-F238E27FC236}">
                <a16:creationId xmlns:a16="http://schemas.microsoft.com/office/drawing/2014/main" id="{F5E2C63C-6F7F-6AAB-387B-998DB589322B}"/>
              </a:ext>
            </a:extLst>
          </p:cNvPr>
          <p:cNvGrpSpPr/>
          <p:nvPr/>
        </p:nvGrpSpPr>
        <p:grpSpPr>
          <a:xfrm>
            <a:off x="4498735" y="675253"/>
            <a:ext cx="4402418" cy="2956991"/>
            <a:chOff x="4498735" y="675253"/>
            <a:chExt cx="4402418" cy="2956991"/>
          </a:xfrm>
        </p:grpSpPr>
        <p:graphicFrame>
          <p:nvGraphicFramePr>
            <p:cNvPr id="23" name="Grafico 22">
              <a:extLst>
                <a:ext uri="{FF2B5EF4-FFF2-40B4-BE49-F238E27FC236}">
                  <a16:creationId xmlns:a16="http://schemas.microsoft.com/office/drawing/2014/main" id="{D79CEC38-DA7E-0896-7C71-53C5D810304B}"/>
                </a:ext>
              </a:extLst>
            </p:cNvPr>
            <p:cNvGraphicFramePr/>
            <p:nvPr>
              <p:extLst>
                <p:ext uri="{D42A27DB-BD31-4B8C-83A1-F6EECF244321}">
                  <p14:modId xmlns:p14="http://schemas.microsoft.com/office/powerpoint/2010/main" val="2715448318"/>
                </p:ext>
              </p:extLst>
            </p:nvPr>
          </p:nvGraphicFramePr>
          <p:xfrm>
            <a:off x="4792649" y="675253"/>
            <a:ext cx="3796185" cy="2845577"/>
          </p:xfrm>
          <a:graphic>
            <a:graphicData uri="http://schemas.openxmlformats.org/drawingml/2006/chart">
              <c:chart xmlns:c="http://schemas.openxmlformats.org/drawingml/2006/chart" xmlns:r="http://schemas.openxmlformats.org/officeDocument/2006/relationships" r:id="rId4"/>
            </a:graphicData>
          </a:graphic>
        </p:graphicFrame>
        <p:sp>
          <p:nvSpPr>
            <p:cNvPr id="25" name="Rettangolo 24">
              <a:extLst>
                <a:ext uri="{FF2B5EF4-FFF2-40B4-BE49-F238E27FC236}">
                  <a16:creationId xmlns:a16="http://schemas.microsoft.com/office/drawing/2014/main" id="{90F742CA-67CF-CF2A-DE95-623B78BC7DE5}"/>
                </a:ext>
              </a:extLst>
            </p:cNvPr>
            <p:cNvSpPr/>
            <p:nvPr/>
          </p:nvSpPr>
          <p:spPr>
            <a:xfrm>
              <a:off x="4498735" y="786667"/>
              <a:ext cx="4402418" cy="2845577"/>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grpSp>
      <p:grpSp>
        <p:nvGrpSpPr>
          <p:cNvPr id="28" name="Gruppo 27">
            <a:extLst>
              <a:ext uri="{FF2B5EF4-FFF2-40B4-BE49-F238E27FC236}">
                <a16:creationId xmlns:a16="http://schemas.microsoft.com/office/drawing/2014/main" id="{281C6BC7-EA74-CBBE-E821-3D6F1BF49F06}"/>
              </a:ext>
            </a:extLst>
          </p:cNvPr>
          <p:cNvGrpSpPr/>
          <p:nvPr/>
        </p:nvGrpSpPr>
        <p:grpSpPr>
          <a:xfrm>
            <a:off x="4496017" y="3633107"/>
            <a:ext cx="4402418" cy="2710247"/>
            <a:chOff x="4496017" y="3633107"/>
            <a:chExt cx="4402418" cy="2710247"/>
          </a:xfrm>
        </p:grpSpPr>
        <p:graphicFrame>
          <p:nvGraphicFramePr>
            <p:cNvPr id="24" name="Grafico 23">
              <a:extLst>
                <a:ext uri="{FF2B5EF4-FFF2-40B4-BE49-F238E27FC236}">
                  <a16:creationId xmlns:a16="http://schemas.microsoft.com/office/drawing/2014/main" id="{40CBCA20-DCE6-39D9-D4F9-EE2DD77B33C3}"/>
                </a:ext>
              </a:extLst>
            </p:cNvPr>
            <p:cNvGraphicFramePr/>
            <p:nvPr>
              <p:extLst>
                <p:ext uri="{D42A27DB-BD31-4B8C-83A1-F6EECF244321}">
                  <p14:modId xmlns:p14="http://schemas.microsoft.com/office/powerpoint/2010/main" val="844852202"/>
                </p:ext>
              </p:extLst>
            </p:nvPr>
          </p:nvGraphicFramePr>
          <p:xfrm>
            <a:off x="4887255" y="3633107"/>
            <a:ext cx="3717907" cy="2710247"/>
          </p:xfrm>
          <a:graphic>
            <a:graphicData uri="http://schemas.openxmlformats.org/drawingml/2006/chart">
              <c:chart xmlns:c="http://schemas.openxmlformats.org/drawingml/2006/chart" xmlns:r="http://schemas.openxmlformats.org/officeDocument/2006/relationships" r:id="rId5"/>
            </a:graphicData>
          </a:graphic>
        </p:graphicFrame>
        <p:sp>
          <p:nvSpPr>
            <p:cNvPr id="26" name="Rettangolo 25">
              <a:extLst>
                <a:ext uri="{FF2B5EF4-FFF2-40B4-BE49-F238E27FC236}">
                  <a16:creationId xmlns:a16="http://schemas.microsoft.com/office/drawing/2014/main" id="{749917FA-BAC9-8A32-6138-1F2968D1D442}"/>
                </a:ext>
              </a:extLst>
            </p:cNvPr>
            <p:cNvSpPr/>
            <p:nvPr/>
          </p:nvSpPr>
          <p:spPr>
            <a:xfrm>
              <a:off x="4496017" y="3718038"/>
              <a:ext cx="4402418" cy="2625316"/>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grpSp>
    </p:spTree>
    <p:extLst>
      <p:ext uri="{BB962C8B-B14F-4D97-AF65-F5344CB8AC3E}">
        <p14:creationId xmlns:p14="http://schemas.microsoft.com/office/powerpoint/2010/main" val="10555926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8" name="Immagine 5" descr="fondo-slide.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6551613"/>
            <a:ext cx="9144000"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olo 1">
            <a:extLst>
              <a:ext uri="{FF2B5EF4-FFF2-40B4-BE49-F238E27FC236}">
                <a16:creationId xmlns:a16="http://schemas.microsoft.com/office/drawing/2014/main" id="{F94496B1-1D58-42CF-BCD0-DA00C4B80D19}"/>
              </a:ext>
            </a:extLst>
          </p:cNvPr>
          <p:cNvSpPr>
            <a:spLocks noGrp="1"/>
          </p:cNvSpPr>
          <p:nvPr>
            <p:ph type="title"/>
          </p:nvPr>
        </p:nvSpPr>
        <p:spPr>
          <a:xfrm>
            <a:off x="147164" y="-58238"/>
            <a:ext cx="8997696" cy="816088"/>
          </a:xfrm>
        </p:spPr>
        <p:txBody>
          <a:bodyPr>
            <a:noAutofit/>
          </a:bodyPr>
          <a:lstStyle/>
          <a:p>
            <a:pPr algn="l"/>
            <a:r>
              <a:rPr lang="fr-FR" sz="2400" b="1" dirty="0">
                <a:latin typeface="Arial" panose="020B0604020202020204" pitchFamily="34" charset="0"/>
                <a:cs typeface="Arial" panose="020B0604020202020204" pitchFamily="34" charset="0"/>
              </a:rPr>
              <a:t>Tout change</a:t>
            </a:r>
          </a:p>
        </p:txBody>
      </p:sp>
      <p:grpSp>
        <p:nvGrpSpPr>
          <p:cNvPr id="43" name="Gruppo 42">
            <a:extLst>
              <a:ext uri="{FF2B5EF4-FFF2-40B4-BE49-F238E27FC236}">
                <a16:creationId xmlns:a16="http://schemas.microsoft.com/office/drawing/2014/main" id="{982BE97D-8491-99DF-7FD2-362EEEE343F6}"/>
              </a:ext>
            </a:extLst>
          </p:cNvPr>
          <p:cNvGrpSpPr/>
          <p:nvPr/>
        </p:nvGrpSpPr>
        <p:grpSpPr>
          <a:xfrm>
            <a:off x="258531" y="3363687"/>
            <a:ext cx="4591055" cy="3086692"/>
            <a:chOff x="258531" y="3428999"/>
            <a:chExt cx="4591055" cy="3086692"/>
          </a:xfrm>
        </p:grpSpPr>
        <p:sp>
          <p:nvSpPr>
            <p:cNvPr id="19" name="Rettangolo 18">
              <a:extLst>
                <a:ext uri="{FF2B5EF4-FFF2-40B4-BE49-F238E27FC236}">
                  <a16:creationId xmlns:a16="http://schemas.microsoft.com/office/drawing/2014/main" id="{7702C28F-A658-9F74-BA1B-3AD6BF034653}"/>
                </a:ext>
              </a:extLst>
            </p:cNvPr>
            <p:cNvSpPr/>
            <p:nvPr/>
          </p:nvSpPr>
          <p:spPr>
            <a:xfrm>
              <a:off x="258531" y="3428999"/>
              <a:ext cx="4591055" cy="3086691"/>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grpSp>
          <p:nvGrpSpPr>
            <p:cNvPr id="41" name="Gruppo 40">
              <a:extLst>
                <a:ext uri="{FF2B5EF4-FFF2-40B4-BE49-F238E27FC236}">
                  <a16:creationId xmlns:a16="http://schemas.microsoft.com/office/drawing/2014/main" id="{100E039C-D99A-4C0D-073B-21D073377D71}"/>
                </a:ext>
              </a:extLst>
            </p:cNvPr>
            <p:cNvGrpSpPr/>
            <p:nvPr/>
          </p:nvGrpSpPr>
          <p:grpSpPr>
            <a:xfrm>
              <a:off x="330642" y="3774625"/>
              <a:ext cx="4478118" cy="2741066"/>
              <a:chOff x="93878" y="3725640"/>
              <a:chExt cx="4478118" cy="2741066"/>
            </a:xfrm>
          </p:grpSpPr>
          <p:sp>
            <p:nvSpPr>
              <p:cNvPr id="33" name="CasellaDiTesto 32">
                <a:extLst>
                  <a:ext uri="{FF2B5EF4-FFF2-40B4-BE49-F238E27FC236}">
                    <a16:creationId xmlns:a16="http://schemas.microsoft.com/office/drawing/2014/main" id="{EECF5C4B-E9EF-558C-DE72-184BE0385341}"/>
                  </a:ext>
                </a:extLst>
              </p:cNvPr>
              <p:cNvSpPr txBox="1"/>
              <p:nvPr/>
            </p:nvSpPr>
            <p:spPr>
              <a:xfrm>
                <a:off x="191076" y="3725640"/>
                <a:ext cx="1449946" cy="261610"/>
              </a:xfrm>
              <a:prstGeom prst="rect">
                <a:avLst/>
              </a:prstGeom>
              <a:noFill/>
            </p:spPr>
            <p:txBody>
              <a:bodyPr wrap="square" rtlCol="0">
                <a:spAutoFit/>
              </a:bodyPr>
              <a:lstStyle/>
              <a:p>
                <a:r>
                  <a:rPr lang="fr-FR" sz="1100" b="1" dirty="0">
                    <a:latin typeface="Arial" panose="020B0604020202020204" pitchFamily="34" charset="0"/>
                    <a:cs typeface="Arial" panose="020B0604020202020204" pitchFamily="34" charset="0"/>
                  </a:rPr>
                  <a:t>Bilan 2022</a:t>
                </a:r>
              </a:p>
            </p:txBody>
          </p:sp>
          <p:grpSp>
            <p:nvGrpSpPr>
              <p:cNvPr id="40" name="Gruppo 39">
                <a:extLst>
                  <a:ext uri="{FF2B5EF4-FFF2-40B4-BE49-F238E27FC236}">
                    <a16:creationId xmlns:a16="http://schemas.microsoft.com/office/drawing/2014/main" id="{25337ACE-5E6E-3108-D730-1997633802C5}"/>
                  </a:ext>
                </a:extLst>
              </p:cNvPr>
              <p:cNvGrpSpPr/>
              <p:nvPr/>
            </p:nvGrpSpPr>
            <p:grpSpPr>
              <a:xfrm>
                <a:off x="93878" y="3741969"/>
                <a:ext cx="4478118" cy="2724737"/>
                <a:chOff x="93878" y="3741969"/>
                <a:chExt cx="4478118" cy="2724737"/>
              </a:xfrm>
            </p:grpSpPr>
            <p:sp>
              <p:nvSpPr>
                <p:cNvPr id="22" name="Rettangolo 21">
                  <a:extLst>
                    <a:ext uri="{FF2B5EF4-FFF2-40B4-BE49-F238E27FC236}">
                      <a16:creationId xmlns:a16="http://schemas.microsoft.com/office/drawing/2014/main" id="{2A6D092C-B603-C706-F69F-71F207AA9B3F}"/>
                    </a:ext>
                  </a:extLst>
                </p:cNvPr>
                <p:cNvSpPr/>
                <p:nvPr/>
              </p:nvSpPr>
              <p:spPr>
                <a:xfrm>
                  <a:off x="274861" y="4716238"/>
                  <a:ext cx="540000" cy="1368000"/>
                </a:xfrm>
                <a:prstGeom prst="rect">
                  <a:avLst/>
                </a:prstGeom>
                <a:solidFill>
                  <a:schemeClr val="accent6">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27" name="Rettangolo 26">
                  <a:extLst>
                    <a:ext uri="{FF2B5EF4-FFF2-40B4-BE49-F238E27FC236}">
                      <a16:creationId xmlns:a16="http://schemas.microsoft.com/office/drawing/2014/main" id="{30694169-AA0D-C662-F36F-6BFF7DF70652}"/>
                    </a:ext>
                  </a:extLst>
                </p:cNvPr>
                <p:cNvSpPr/>
                <p:nvPr/>
              </p:nvSpPr>
              <p:spPr>
                <a:xfrm>
                  <a:off x="884461" y="4648204"/>
                  <a:ext cx="540000" cy="72000"/>
                </a:xfrm>
                <a:prstGeom prst="rect">
                  <a:avLst/>
                </a:prstGeom>
                <a:solidFill>
                  <a:schemeClr val="accent6">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28" name="Rettangolo 27">
                  <a:extLst>
                    <a:ext uri="{FF2B5EF4-FFF2-40B4-BE49-F238E27FC236}">
                      <a16:creationId xmlns:a16="http://schemas.microsoft.com/office/drawing/2014/main" id="{A2FD2304-AAD9-56D7-21B4-0C60E22468EC}"/>
                    </a:ext>
                  </a:extLst>
                </p:cNvPr>
                <p:cNvSpPr/>
                <p:nvPr/>
              </p:nvSpPr>
              <p:spPr>
                <a:xfrm>
                  <a:off x="1513112" y="3741969"/>
                  <a:ext cx="540000" cy="900000"/>
                </a:xfrm>
                <a:prstGeom prst="rect">
                  <a:avLst/>
                </a:prstGeom>
                <a:solidFill>
                  <a:schemeClr val="accent6">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29" name="Rettangolo 28">
                  <a:extLst>
                    <a:ext uri="{FF2B5EF4-FFF2-40B4-BE49-F238E27FC236}">
                      <a16:creationId xmlns:a16="http://schemas.microsoft.com/office/drawing/2014/main" id="{9E286AC6-3197-2027-E7AA-70533901C330}"/>
                    </a:ext>
                  </a:extLst>
                </p:cNvPr>
                <p:cNvSpPr/>
                <p:nvPr/>
              </p:nvSpPr>
              <p:spPr>
                <a:xfrm>
                  <a:off x="2302326" y="3747412"/>
                  <a:ext cx="540000" cy="936000"/>
                </a:xfrm>
                <a:prstGeom prst="rect">
                  <a:avLst/>
                </a:prstGeom>
                <a:solidFill>
                  <a:schemeClr val="accent5">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30" name="Rettangolo 29">
                  <a:extLst>
                    <a:ext uri="{FF2B5EF4-FFF2-40B4-BE49-F238E27FC236}">
                      <a16:creationId xmlns:a16="http://schemas.microsoft.com/office/drawing/2014/main" id="{7815E481-5DF4-3477-B78C-B206A3BFCE7C}"/>
                    </a:ext>
                  </a:extLst>
                </p:cNvPr>
                <p:cNvSpPr/>
                <p:nvPr/>
              </p:nvSpPr>
              <p:spPr>
                <a:xfrm>
                  <a:off x="2928256" y="4712040"/>
                  <a:ext cx="540000" cy="432000"/>
                </a:xfrm>
                <a:prstGeom prst="rect">
                  <a:avLst/>
                </a:prstGeom>
                <a:solidFill>
                  <a:schemeClr val="accent5">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31" name="Rettangolo 30">
                  <a:extLst>
                    <a:ext uri="{FF2B5EF4-FFF2-40B4-BE49-F238E27FC236}">
                      <a16:creationId xmlns:a16="http://schemas.microsoft.com/office/drawing/2014/main" id="{10D08492-2809-371A-7A43-311CE319052C}"/>
                    </a:ext>
                  </a:extLst>
                </p:cNvPr>
                <p:cNvSpPr/>
                <p:nvPr/>
              </p:nvSpPr>
              <p:spPr>
                <a:xfrm>
                  <a:off x="3537855" y="5174680"/>
                  <a:ext cx="478973" cy="909557"/>
                </a:xfrm>
                <a:prstGeom prst="rect">
                  <a:avLst/>
                </a:prstGeom>
                <a:solidFill>
                  <a:schemeClr val="accent5">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34" name="CasellaDiTesto 33">
                  <a:extLst>
                    <a:ext uri="{FF2B5EF4-FFF2-40B4-BE49-F238E27FC236}">
                      <a16:creationId xmlns:a16="http://schemas.microsoft.com/office/drawing/2014/main" id="{0832FD35-CEF4-ED68-5451-09475552557B}"/>
                    </a:ext>
                  </a:extLst>
                </p:cNvPr>
                <p:cNvSpPr txBox="1"/>
                <p:nvPr/>
              </p:nvSpPr>
              <p:spPr>
                <a:xfrm>
                  <a:off x="93878" y="6052151"/>
                  <a:ext cx="967479" cy="261610"/>
                </a:xfrm>
                <a:prstGeom prst="rect">
                  <a:avLst/>
                </a:prstGeom>
                <a:noFill/>
              </p:spPr>
              <p:txBody>
                <a:bodyPr wrap="square" rtlCol="0">
                  <a:spAutoFit/>
                </a:bodyPr>
                <a:lstStyle/>
                <a:p>
                  <a:r>
                    <a:rPr lang="it-IT" sz="1100" b="1" dirty="0">
                      <a:latin typeface="Arial" panose="020B0604020202020204" pitchFamily="34" charset="0"/>
                      <a:cs typeface="Arial" panose="020B0604020202020204" pitchFamily="34" charset="0"/>
                    </a:rPr>
                    <a:t>-77 Russie</a:t>
                  </a:r>
                </a:p>
              </p:txBody>
            </p:sp>
            <p:sp>
              <p:nvSpPr>
                <p:cNvPr id="35" name="CasellaDiTesto 34">
                  <a:extLst>
                    <a:ext uri="{FF2B5EF4-FFF2-40B4-BE49-F238E27FC236}">
                      <a16:creationId xmlns:a16="http://schemas.microsoft.com/office/drawing/2014/main" id="{0CFC78BB-D981-B39A-E1CD-061DBB36DE9B}"/>
                    </a:ext>
                  </a:extLst>
                </p:cNvPr>
                <p:cNvSpPr txBox="1"/>
                <p:nvPr/>
              </p:nvSpPr>
              <p:spPr>
                <a:xfrm>
                  <a:off x="589182" y="5037058"/>
                  <a:ext cx="1259826" cy="430887"/>
                </a:xfrm>
                <a:prstGeom prst="rect">
                  <a:avLst/>
                </a:prstGeom>
                <a:noFill/>
              </p:spPr>
              <p:txBody>
                <a:bodyPr wrap="square" rtlCol="0">
                  <a:spAutoFit/>
                </a:bodyPr>
                <a:lstStyle/>
                <a:p>
                  <a:pPr algn="ctr"/>
                  <a:r>
                    <a:rPr lang="it-IT" sz="1100" b="1" dirty="0">
                      <a:latin typeface="Arial" panose="020B0604020202020204" pitchFamily="34" charset="0"/>
                      <a:cs typeface="Arial" panose="020B0604020202020204" pitchFamily="34" charset="0"/>
                    </a:rPr>
                    <a:t>- 4 </a:t>
                  </a:r>
                </a:p>
                <a:p>
                  <a:pPr algn="ctr"/>
                  <a:r>
                    <a:rPr lang="it-IT" sz="1100" b="1" dirty="0">
                      <a:latin typeface="Arial" panose="020B0604020202020204" pitchFamily="34" charset="0"/>
                      <a:cs typeface="Arial" panose="020B0604020202020204" pitchFamily="34" charset="0"/>
                    </a:rPr>
                    <a:t>production</a:t>
                  </a:r>
                </a:p>
              </p:txBody>
            </p:sp>
            <p:sp>
              <p:nvSpPr>
                <p:cNvPr id="36" name="CasellaDiTesto 35">
                  <a:extLst>
                    <a:ext uri="{FF2B5EF4-FFF2-40B4-BE49-F238E27FC236}">
                      <a16:creationId xmlns:a16="http://schemas.microsoft.com/office/drawing/2014/main" id="{CD532634-9487-EE2B-BF76-EF254DE2EFB5}"/>
                    </a:ext>
                  </a:extLst>
                </p:cNvPr>
                <p:cNvSpPr txBox="1"/>
                <p:nvPr/>
              </p:nvSpPr>
              <p:spPr>
                <a:xfrm>
                  <a:off x="1117138" y="4601627"/>
                  <a:ext cx="1259826" cy="430887"/>
                </a:xfrm>
                <a:prstGeom prst="rect">
                  <a:avLst/>
                </a:prstGeom>
                <a:noFill/>
              </p:spPr>
              <p:txBody>
                <a:bodyPr wrap="square" rtlCol="0">
                  <a:spAutoFit/>
                </a:bodyPr>
                <a:lstStyle/>
                <a:p>
                  <a:pPr algn="ctr"/>
                  <a:r>
                    <a:rPr lang="it-IT" sz="1100" b="1" dirty="0">
                      <a:latin typeface="Arial" panose="020B0604020202020204" pitchFamily="34" charset="0"/>
                      <a:cs typeface="Arial" panose="020B0604020202020204" pitchFamily="34" charset="0"/>
                    </a:rPr>
                    <a:t>- 50 </a:t>
                  </a:r>
                </a:p>
                <a:p>
                  <a:pPr algn="ctr"/>
                  <a:r>
                    <a:rPr lang="it-IT" sz="1100" b="1" dirty="0" err="1">
                      <a:latin typeface="Arial" panose="020B0604020202020204" pitchFamily="34" charset="0"/>
                      <a:cs typeface="Arial" panose="020B0604020202020204" pitchFamily="34" charset="0"/>
                    </a:rPr>
                    <a:t>stockage</a:t>
                  </a:r>
                  <a:r>
                    <a:rPr lang="it-IT" sz="1100" b="1" dirty="0">
                      <a:latin typeface="Arial" panose="020B0604020202020204" pitchFamily="34" charset="0"/>
                      <a:cs typeface="Arial" panose="020B0604020202020204" pitchFamily="34" charset="0"/>
                    </a:rPr>
                    <a:t> </a:t>
                  </a:r>
                </a:p>
              </p:txBody>
            </p:sp>
            <p:sp>
              <p:nvSpPr>
                <p:cNvPr id="37" name="CasellaDiTesto 36">
                  <a:extLst>
                    <a:ext uri="{FF2B5EF4-FFF2-40B4-BE49-F238E27FC236}">
                      <a16:creationId xmlns:a16="http://schemas.microsoft.com/office/drawing/2014/main" id="{A15EEE23-CB03-6279-124B-DFDD4EEC5FAE}"/>
                    </a:ext>
                  </a:extLst>
                </p:cNvPr>
                <p:cNvSpPr txBox="1"/>
                <p:nvPr/>
              </p:nvSpPr>
              <p:spPr>
                <a:xfrm>
                  <a:off x="1890020" y="4729535"/>
                  <a:ext cx="1259826" cy="261610"/>
                </a:xfrm>
                <a:prstGeom prst="rect">
                  <a:avLst/>
                </a:prstGeom>
                <a:noFill/>
              </p:spPr>
              <p:txBody>
                <a:bodyPr wrap="square" rtlCol="0">
                  <a:spAutoFit/>
                </a:bodyPr>
                <a:lstStyle/>
                <a:p>
                  <a:pPr algn="ctr"/>
                  <a:r>
                    <a:rPr lang="it-IT" sz="1100" b="1" dirty="0">
                      <a:latin typeface="Arial" panose="020B0604020202020204" pitchFamily="34" charset="0"/>
                      <a:cs typeface="Arial" panose="020B0604020202020204" pitchFamily="34" charset="0"/>
                    </a:rPr>
                    <a:t>+ 52 GNL</a:t>
                  </a:r>
                </a:p>
              </p:txBody>
            </p:sp>
            <p:sp>
              <p:nvSpPr>
                <p:cNvPr id="38" name="CasellaDiTesto 37">
                  <a:extLst>
                    <a:ext uri="{FF2B5EF4-FFF2-40B4-BE49-F238E27FC236}">
                      <a16:creationId xmlns:a16="http://schemas.microsoft.com/office/drawing/2014/main" id="{F6FCB9EA-CF29-B165-32EC-BAFB718896DD}"/>
                    </a:ext>
                  </a:extLst>
                </p:cNvPr>
                <p:cNvSpPr txBox="1"/>
                <p:nvPr/>
              </p:nvSpPr>
              <p:spPr>
                <a:xfrm>
                  <a:off x="2469689" y="5162241"/>
                  <a:ext cx="1259826" cy="430887"/>
                </a:xfrm>
                <a:prstGeom prst="rect">
                  <a:avLst/>
                </a:prstGeom>
                <a:noFill/>
              </p:spPr>
              <p:txBody>
                <a:bodyPr wrap="square" rtlCol="0">
                  <a:spAutoFit/>
                </a:bodyPr>
                <a:lstStyle/>
                <a:p>
                  <a:pPr algn="ctr"/>
                  <a:r>
                    <a:rPr lang="fr-BE" sz="1100" b="1" dirty="0">
                      <a:latin typeface="Arial" panose="020B0604020202020204" pitchFamily="34" charset="0"/>
                      <a:cs typeface="Arial" panose="020B0604020202020204" pitchFamily="34" charset="0"/>
                    </a:rPr>
                    <a:t>+24 gazoducs non-Russie </a:t>
                  </a:r>
                </a:p>
              </p:txBody>
            </p:sp>
            <p:sp>
              <p:nvSpPr>
                <p:cNvPr id="39" name="CasellaDiTesto 38">
                  <a:extLst>
                    <a:ext uri="{FF2B5EF4-FFF2-40B4-BE49-F238E27FC236}">
                      <a16:creationId xmlns:a16="http://schemas.microsoft.com/office/drawing/2014/main" id="{F1952E97-7260-039F-1C14-19F7A105BDC0}"/>
                    </a:ext>
                  </a:extLst>
                </p:cNvPr>
                <p:cNvSpPr txBox="1"/>
                <p:nvPr/>
              </p:nvSpPr>
              <p:spPr>
                <a:xfrm>
                  <a:off x="2910562" y="6035819"/>
                  <a:ext cx="1661434" cy="430887"/>
                </a:xfrm>
                <a:prstGeom prst="rect">
                  <a:avLst/>
                </a:prstGeom>
                <a:noFill/>
              </p:spPr>
              <p:txBody>
                <a:bodyPr wrap="square" rtlCol="0">
                  <a:spAutoFit/>
                </a:bodyPr>
                <a:lstStyle/>
                <a:p>
                  <a:pPr algn="ctr"/>
                  <a:r>
                    <a:rPr lang="fr-FR" sz="1100" b="1" dirty="0">
                      <a:latin typeface="Arial" panose="020B0604020202020204" pitchFamily="34" charset="0"/>
                      <a:cs typeface="Arial" panose="020B0604020202020204" pitchFamily="34" charset="0"/>
                    </a:rPr>
                    <a:t>+55 réductions de la consommation</a:t>
                  </a:r>
                </a:p>
              </p:txBody>
            </p:sp>
          </p:grpSp>
        </p:grpSp>
      </p:grpSp>
      <p:grpSp>
        <p:nvGrpSpPr>
          <p:cNvPr id="44" name="Gruppo 43">
            <a:extLst>
              <a:ext uri="{FF2B5EF4-FFF2-40B4-BE49-F238E27FC236}">
                <a16:creationId xmlns:a16="http://schemas.microsoft.com/office/drawing/2014/main" id="{45390447-D598-7A59-0047-D33C6569A802}"/>
              </a:ext>
            </a:extLst>
          </p:cNvPr>
          <p:cNvGrpSpPr/>
          <p:nvPr/>
        </p:nvGrpSpPr>
        <p:grpSpPr>
          <a:xfrm>
            <a:off x="258531" y="605063"/>
            <a:ext cx="4596498" cy="2608946"/>
            <a:chOff x="258531" y="605063"/>
            <a:chExt cx="4596498" cy="2608946"/>
          </a:xfrm>
        </p:grpSpPr>
        <p:graphicFrame>
          <p:nvGraphicFramePr>
            <p:cNvPr id="10" name="Grafico 9">
              <a:extLst>
                <a:ext uri="{FF2B5EF4-FFF2-40B4-BE49-F238E27FC236}">
                  <a16:creationId xmlns:a16="http://schemas.microsoft.com/office/drawing/2014/main" id="{E72D3B0E-F92F-7430-E0CF-8A56ED580FB3}"/>
                </a:ext>
              </a:extLst>
            </p:cNvPr>
            <p:cNvGraphicFramePr/>
            <p:nvPr>
              <p:extLst>
                <p:ext uri="{D42A27DB-BD31-4B8C-83A1-F6EECF244321}">
                  <p14:modId xmlns:p14="http://schemas.microsoft.com/office/powerpoint/2010/main" val="556905276"/>
                </p:ext>
              </p:extLst>
            </p:nvPr>
          </p:nvGraphicFramePr>
          <p:xfrm>
            <a:off x="258531" y="605063"/>
            <a:ext cx="4484914" cy="2481036"/>
          </p:xfrm>
          <a:graphic>
            <a:graphicData uri="http://schemas.openxmlformats.org/drawingml/2006/chart">
              <c:chart xmlns:c="http://schemas.openxmlformats.org/drawingml/2006/chart" xmlns:r="http://schemas.openxmlformats.org/officeDocument/2006/relationships" r:id="rId4"/>
            </a:graphicData>
          </a:graphic>
        </p:graphicFrame>
        <p:sp>
          <p:nvSpPr>
            <p:cNvPr id="42" name="Rettangolo 41">
              <a:extLst>
                <a:ext uri="{FF2B5EF4-FFF2-40B4-BE49-F238E27FC236}">
                  <a16:creationId xmlns:a16="http://schemas.microsoft.com/office/drawing/2014/main" id="{65D19989-FA2D-AAA7-3232-EA412EFEA0AC}"/>
                </a:ext>
              </a:extLst>
            </p:cNvPr>
            <p:cNvSpPr/>
            <p:nvPr/>
          </p:nvSpPr>
          <p:spPr>
            <a:xfrm>
              <a:off x="263974" y="618671"/>
              <a:ext cx="4591055" cy="2595338"/>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grpSp>
      <p:grpSp>
        <p:nvGrpSpPr>
          <p:cNvPr id="50" name="Gruppo 49">
            <a:extLst>
              <a:ext uri="{FF2B5EF4-FFF2-40B4-BE49-F238E27FC236}">
                <a16:creationId xmlns:a16="http://schemas.microsoft.com/office/drawing/2014/main" id="{839B42A7-8E07-93F7-FEEF-9B76AC56AE2D}"/>
              </a:ext>
            </a:extLst>
          </p:cNvPr>
          <p:cNvGrpSpPr/>
          <p:nvPr/>
        </p:nvGrpSpPr>
        <p:grpSpPr>
          <a:xfrm>
            <a:off x="5041438" y="3024494"/>
            <a:ext cx="3955398" cy="3425884"/>
            <a:chOff x="5041438" y="3024494"/>
            <a:chExt cx="3955398" cy="3425884"/>
          </a:xfrm>
        </p:grpSpPr>
        <p:graphicFrame>
          <p:nvGraphicFramePr>
            <p:cNvPr id="46" name="Grafico 45">
              <a:extLst>
                <a:ext uri="{FF2B5EF4-FFF2-40B4-BE49-F238E27FC236}">
                  <a16:creationId xmlns:a16="http://schemas.microsoft.com/office/drawing/2014/main" id="{0EDCE503-C031-DA39-6D48-148263645CF3}"/>
                </a:ext>
              </a:extLst>
            </p:cNvPr>
            <p:cNvGraphicFramePr/>
            <p:nvPr>
              <p:extLst>
                <p:ext uri="{D42A27DB-BD31-4B8C-83A1-F6EECF244321}">
                  <p14:modId xmlns:p14="http://schemas.microsoft.com/office/powerpoint/2010/main" val="2538093121"/>
                </p:ext>
              </p:extLst>
            </p:nvPr>
          </p:nvGraphicFramePr>
          <p:xfrm>
            <a:off x="5181169" y="3024494"/>
            <a:ext cx="3815666" cy="3425884"/>
          </p:xfrm>
          <a:graphic>
            <a:graphicData uri="http://schemas.openxmlformats.org/drawingml/2006/chart">
              <c:chart xmlns:c="http://schemas.openxmlformats.org/drawingml/2006/chart" xmlns:r="http://schemas.openxmlformats.org/officeDocument/2006/relationships" r:id="rId5"/>
            </a:graphicData>
          </a:graphic>
        </p:graphicFrame>
        <p:sp>
          <p:nvSpPr>
            <p:cNvPr id="49" name="Rettangolo 48">
              <a:extLst>
                <a:ext uri="{FF2B5EF4-FFF2-40B4-BE49-F238E27FC236}">
                  <a16:creationId xmlns:a16="http://schemas.microsoft.com/office/drawing/2014/main" id="{92E31911-99AC-3661-8995-9433DE1DB623}"/>
                </a:ext>
              </a:extLst>
            </p:cNvPr>
            <p:cNvSpPr/>
            <p:nvPr/>
          </p:nvSpPr>
          <p:spPr>
            <a:xfrm>
              <a:off x="5041438" y="3351719"/>
              <a:ext cx="3955398" cy="3098659"/>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grpSp>
      <p:grpSp>
        <p:nvGrpSpPr>
          <p:cNvPr id="56" name="Gruppo 55">
            <a:extLst>
              <a:ext uri="{FF2B5EF4-FFF2-40B4-BE49-F238E27FC236}">
                <a16:creationId xmlns:a16="http://schemas.microsoft.com/office/drawing/2014/main" id="{4C3CB370-54A4-3DFF-61DD-7350B6C8CB41}"/>
              </a:ext>
            </a:extLst>
          </p:cNvPr>
          <p:cNvGrpSpPr/>
          <p:nvPr/>
        </p:nvGrpSpPr>
        <p:grpSpPr>
          <a:xfrm>
            <a:off x="5027838" y="610504"/>
            <a:ext cx="3968997" cy="2595338"/>
            <a:chOff x="5027838" y="610504"/>
            <a:chExt cx="3968997" cy="2595338"/>
          </a:xfrm>
        </p:grpSpPr>
        <p:sp>
          <p:nvSpPr>
            <p:cNvPr id="11" name="Rettangolo 10">
              <a:extLst>
                <a:ext uri="{FF2B5EF4-FFF2-40B4-BE49-F238E27FC236}">
                  <a16:creationId xmlns:a16="http://schemas.microsoft.com/office/drawing/2014/main" id="{F9311015-03F6-4BF3-DA03-72E5ECFECF8C}"/>
                </a:ext>
              </a:extLst>
            </p:cNvPr>
            <p:cNvSpPr/>
            <p:nvPr/>
          </p:nvSpPr>
          <p:spPr>
            <a:xfrm>
              <a:off x="5902779" y="1371601"/>
              <a:ext cx="881742" cy="1656000"/>
            </a:xfrm>
            <a:prstGeom prst="rect">
              <a:avLst/>
            </a:prstGeom>
            <a:solidFill>
              <a:schemeClr val="accent6">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2" name="Rettangolo 11">
              <a:extLst>
                <a:ext uri="{FF2B5EF4-FFF2-40B4-BE49-F238E27FC236}">
                  <a16:creationId xmlns:a16="http://schemas.microsoft.com/office/drawing/2014/main" id="{658D4617-5B53-0E86-DA01-B138448F8D1D}"/>
                </a:ext>
              </a:extLst>
            </p:cNvPr>
            <p:cNvSpPr/>
            <p:nvPr/>
          </p:nvSpPr>
          <p:spPr>
            <a:xfrm>
              <a:off x="7320640" y="1548494"/>
              <a:ext cx="881742" cy="1476000"/>
            </a:xfrm>
            <a:prstGeom prst="rect">
              <a:avLst/>
            </a:prstGeom>
            <a:solidFill>
              <a:schemeClr val="accent6">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3" name="CasellaDiTesto 12">
              <a:extLst>
                <a:ext uri="{FF2B5EF4-FFF2-40B4-BE49-F238E27FC236}">
                  <a16:creationId xmlns:a16="http://schemas.microsoft.com/office/drawing/2014/main" id="{5FBC6A5F-2537-F78E-2D2D-70BCE2A8A854}"/>
                </a:ext>
              </a:extLst>
            </p:cNvPr>
            <p:cNvSpPr txBox="1"/>
            <p:nvPr/>
          </p:nvSpPr>
          <p:spPr>
            <a:xfrm>
              <a:off x="5666015" y="628649"/>
              <a:ext cx="2963636" cy="261610"/>
            </a:xfrm>
            <a:prstGeom prst="rect">
              <a:avLst/>
            </a:prstGeom>
            <a:noFill/>
          </p:spPr>
          <p:txBody>
            <a:bodyPr wrap="square" rtlCol="0">
              <a:spAutoFit/>
            </a:bodyPr>
            <a:lstStyle/>
            <a:p>
              <a:r>
                <a:rPr lang="fr-BE" sz="1100" b="1" dirty="0">
                  <a:latin typeface="Arial" panose="020B0604020202020204" pitchFamily="34" charset="0"/>
                  <a:cs typeface="Arial" panose="020B0604020202020204" pitchFamily="34" charset="0"/>
                </a:rPr>
                <a:t>Consommation GN – UE, 2022 vs. 2021  </a:t>
              </a:r>
            </a:p>
          </p:txBody>
        </p:sp>
        <p:sp>
          <p:nvSpPr>
            <p:cNvPr id="14" name="CasellaDiTesto 13">
              <a:extLst>
                <a:ext uri="{FF2B5EF4-FFF2-40B4-BE49-F238E27FC236}">
                  <a16:creationId xmlns:a16="http://schemas.microsoft.com/office/drawing/2014/main" id="{19CA6D50-7BD9-C161-790A-2059A334C4C8}"/>
                </a:ext>
              </a:extLst>
            </p:cNvPr>
            <p:cNvSpPr txBox="1"/>
            <p:nvPr/>
          </p:nvSpPr>
          <p:spPr>
            <a:xfrm>
              <a:off x="5974895" y="1082821"/>
              <a:ext cx="809626" cy="261610"/>
            </a:xfrm>
            <a:prstGeom prst="rect">
              <a:avLst/>
            </a:prstGeom>
            <a:noFill/>
          </p:spPr>
          <p:txBody>
            <a:bodyPr wrap="square" rtlCol="0">
              <a:spAutoFit/>
            </a:bodyPr>
            <a:lstStyle/>
            <a:p>
              <a:r>
                <a:rPr lang="it-IT" sz="1100" b="1" dirty="0">
                  <a:latin typeface="Arial" panose="020B0604020202020204" pitchFamily="34" charset="0"/>
                  <a:cs typeface="Arial" panose="020B0604020202020204" pitchFamily="34" charset="0"/>
                </a:rPr>
                <a:t>405 BCM</a:t>
              </a:r>
            </a:p>
          </p:txBody>
        </p:sp>
        <p:sp>
          <p:nvSpPr>
            <p:cNvPr id="15" name="CasellaDiTesto 14">
              <a:extLst>
                <a:ext uri="{FF2B5EF4-FFF2-40B4-BE49-F238E27FC236}">
                  <a16:creationId xmlns:a16="http://schemas.microsoft.com/office/drawing/2014/main" id="{B6AED044-38F3-4CAB-AC21-D4EDDBF5D17C}"/>
                </a:ext>
              </a:extLst>
            </p:cNvPr>
            <p:cNvSpPr txBox="1"/>
            <p:nvPr/>
          </p:nvSpPr>
          <p:spPr>
            <a:xfrm>
              <a:off x="7304314" y="1256746"/>
              <a:ext cx="809626" cy="261610"/>
            </a:xfrm>
            <a:prstGeom prst="rect">
              <a:avLst/>
            </a:prstGeom>
            <a:noFill/>
          </p:spPr>
          <p:txBody>
            <a:bodyPr wrap="square" rtlCol="0">
              <a:spAutoFit/>
            </a:bodyPr>
            <a:lstStyle/>
            <a:p>
              <a:r>
                <a:rPr lang="it-IT" sz="1100" b="1" dirty="0">
                  <a:latin typeface="Arial" panose="020B0604020202020204" pitchFamily="34" charset="0"/>
                  <a:cs typeface="Arial" panose="020B0604020202020204" pitchFamily="34" charset="0"/>
                </a:rPr>
                <a:t>350 BCM</a:t>
              </a:r>
            </a:p>
          </p:txBody>
        </p:sp>
        <p:sp>
          <p:nvSpPr>
            <p:cNvPr id="16" name="CasellaDiTesto 15">
              <a:extLst>
                <a:ext uri="{FF2B5EF4-FFF2-40B4-BE49-F238E27FC236}">
                  <a16:creationId xmlns:a16="http://schemas.microsoft.com/office/drawing/2014/main" id="{FD8207D0-4810-6375-5991-E7C25FB5A141}"/>
                </a:ext>
              </a:extLst>
            </p:cNvPr>
            <p:cNvSpPr txBox="1"/>
            <p:nvPr/>
          </p:nvSpPr>
          <p:spPr>
            <a:xfrm>
              <a:off x="6766832" y="2198317"/>
              <a:ext cx="809626" cy="261610"/>
            </a:xfrm>
            <a:prstGeom prst="rect">
              <a:avLst/>
            </a:prstGeom>
            <a:noFill/>
          </p:spPr>
          <p:txBody>
            <a:bodyPr wrap="square" rtlCol="0">
              <a:spAutoFit/>
            </a:bodyPr>
            <a:lstStyle/>
            <a:p>
              <a:r>
                <a:rPr lang="it-IT" sz="1100" b="1" dirty="0">
                  <a:latin typeface="Arial" panose="020B0604020202020204" pitchFamily="34" charset="0"/>
                  <a:cs typeface="Arial" panose="020B0604020202020204" pitchFamily="34" charset="0"/>
                </a:rPr>
                <a:t>- 13%</a:t>
              </a:r>
            </a:p>
          </p:txBody>
        </p:sp>
        <p:cxnSp>
          <p:nvCxnSpPr>
            <p:cNvPr id="18" name="Connettore 2 17">
              <a:extLst>
                <a:ext uri="{FF2B5EF4-FFF2-40B4-BE49-F238E27FC236}">
                  <a16:creationId xmlns:a16="http://schemas.microsoft.com/office/drawing/2014/main" id="{43C5E878-9181-AE01-8C20-A477D288C1F0}"/>
                </a:ext>
              </a:extLst>
            </p:cNvPr>
            <p:cNvCxnSpPr/>
            <p:nvPr/>
          </p:nvCxnSpPr>
          <p:spPr>
            <a:xfrm>
              <a:off x="6379708" y="1845581"/>
              <a:ext cx="1329419" cy="440913"/>
            </a:xfrm>
            <a:prstGeom prst="straightConnector1">
              <a:avLst/>
            </a:prstGeom>
            <a:ln w="50800">
              <a:tailEnd type="triangle"/>
            </a:ln>
          </p:spPr>
          <p:style>
            <a:lnRef idx="2">
              <a:schemeClr val="accent1"/>
            </a:lnRef>
            <a:fillRef idx="0">
              <a:schemeClr val="accent1"/>
            </a:fillRef>
            <a:effectRef idx="1">
              <a:schemeClr val="accent1"/>
            </a:effectRef>
            <a:fontRef idx="minor">
              <a:schemeClr val="tx1"/>
            </a:fontRef>
          </p:style>
        </p:cxnSp>
        <p:sp>
          <p:nvSpPr>
            <p:cNvPr id="21" name="Rettangolo 20">
              <a:extLst>
                <a:ext uri="{FF2B5EF4-FFF2-40B4-BE49-F238E27FC236}">
                  <a16:creationId xmlns:a16="http://schemas.microsoft.com/office/drawing/2014/main" id="{4A82D455-074D-DAD8-59EA-DDDE74829633}"/>
                </a:ext>
              </a:extLst>
            </p:cNvPr>
            <p:cNvSpPr/>
            <p:nvPr/>
          </p:nvSpPr>
          <p:spPr>
            <a:xfrm>
              <a:off x="5027838" y="610504"/>
              <a:ext cx="3968997" cy="2595338"/>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53" name="CasellaDiTesto 52">
              <a:extLst>
                <a:ext uri="{FF2B5EF4-FFF2-40B4-BE49-F238E27FC236}">
                  <a16:creationId xmlns:a16="http://schemas.microsoft.com/office/drawing/2014/main" id="{4C30E856-6CF5-3CC3-0033-3BBE90774DD1}"/>
                </a:ext>
              </a:extLst>
            </p:cNvPr>
            <p:cNvSpPr txBox="1"/>
            <p:nvPr/>
          </p:nvSpPr>
          <p:spPr>
            <a:xfrm>
              <a:off x="7357383" y="2693907"/>
              <a:ext cx="809626" cy="261610"/>
            </a:xfrm>
            <a:prstGeom prst="rect">
              <a:avLst/>
            </a:prstGeom>
            <a:noFill/>
          </p:spPr>
          <p:txBody>
            <a:bodyPr wrap="square" rtlCol="0">
              <a:spAutoFit/>
            </a:bodyPr>
            <a:lstStyle/>
            <a:p>
              <a:pPr algn="ctr"/>
              <a:r>
                <a:rPr lang="it-IT" sz="1100" b="1" dirty="0">
                  <a:latin typeface="Arial" panose="020B0604020202020204" pitchFamily="34" charset="0"/>
                  <a:cs typeface="Arial" panose="020B0604020202020204" pitchFamily="34" charset="0"/>
                </a:rPr>
                <a:t>2022</a:t>
              </a:r>
            </a:p>
          </p:txBody>
        </p:sp>
        <p:sp>
          <p:nvSpPr>
            <p:cNvPr id="54" name="CasellaDiTesto 53">
              <a:extLst>
                <a:ext uri="{FF2B5EF4-FFF2-40B4-BE49-F238E27FC236}">
                  <a16:creationId xmlns:a16="http://schemas.microsoft.com/office/drawing/2014/main" id="{CF0469BE-24D5-0F6F-79A5-426B9BD751D4}"/>
                </a:ext>
              </a:extLst>
            </p:cNvPr>
            <p:cNvSpPr txBox="1"/>
            <p:nvPr/>
          </p:nvSpPr>
          <p:spPr>
            <a:xfrm>
              <a:off x="5985781" y="2693907"/>
              <a:ext cx="809626" cy="261610"/>
            </a:xfrm>
            <a:prstGeom prst="rect">
              <a:avLst/>
            </a:prstGeom>
            <a:noFill/>
          </p:spPr>
          <p:txBody>
            <a:bodyPr wrap="square" rtlCol="0">
              <a:spAutoFit/>
            </a:bodyPr>
            <a:lstStyle/>
            <a:p>
              <a:pPr algn="ctr"/>
              <a:r>
                <a:rPr lang="it-IT" sz="1100" b="1" dirty="0">
                  <a:latin typeface="Arial" panose="020B0604020202020204" pitchFamily="34" charset="0"/>
                  <a:cs typeface="Arial" panose="020B0604020202020204" pitchFamily="34" charset="0"/>
                </a:rPr>
                <a:t>2021</a:t>
              </a:r>
            </a:p>
          </p:txBody>
        </p:sp>
      </p:grpSp>
    </p:spTree>
    <p:extLst>
      <p:ext uri="{BB962C8B-B14F-4D97-AF65-F5344CB8AC3E}">
        <p14:creationId xmlns:p14="http://schemas.microsoft.com/office/powerpoint/2010/main" val="31756815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8" name="Immagine 5" descr="fondo-slide.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6551613"/>
            <a:ext cx="9144000"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olo 1">
            <a:extLst>
              <a:ext uri="{FF2B5EF4-FFF2-40B4-BE49-F238E27FC236}">
                <a16:creationId xmlns:a16="http://schemas.microsoft.com/office/drawing/2014/main" id="{F94496B1-1D58-42CF-BCD0-DA00C4B80D19}"/>
              </a:ext>
            </a:extLst>
          </p:cNvPr>
          <p:cNvSpPr>
            <a:spLocks noGrp="1"/>
          </p:cNvSpPr>
          <p:nvPr>
            <p:ph type="title"/>
          </p:nvPr>
        </p:nvSpPr>
        <p:spPr>
          <a:xfrm>
            <a:off x="106344" y="-9254"/>
            <a:ext cx="8997696" cy="816088"/>
          </a:xfrm>
        </p:spPr>
        <p:txBody>
          <a:bodyPr>
            <a:noAutofit/>
          </a:bodyPr>
          <a:lstStyle/>
          <a:p>
            <a:pPr algn="l"/>
            <a:r>
              <a:rPr lang="fr-FR" sz="2400" b="1" dirty="0">
                <a:latin typeface="Arial" panose="020B0604020202020204" pitchFamily="34" charset="0"/>
                <a:cs typeface="Arial" panose="020B0604020202020204" pitchFamily="34" charset="0"/>
              </a:rPr>
              <a:t>Un nouveau rôle pour la Région Méditerranéenne? </a:t>
            </a:r>
          </a:p>
        </p:txBody>
      </p:sp>
      <p:graphicFrame>
        <p:nvGraphicFramePr>
          <p:cNvPr id="4" name="Grafico 3">
            <a:extLst>
              <a:ext uri="{FF2B5EF4-FFF2-40B4-BE49-F238E27FC236}">
                <a16:creationId xmlns:a16="http://schemas.microsoft.com/office/drawing/2014/main" id="{DA6A2F3B-B6E8-B0AC-635E-FFF45236974A}"/>
              </a:ext>
            </a:extLst>
          </p:cNvPr>
          <p:cNvGraphicFramePr/>
          <p:nvPr>
            <p:extLst>
              <p:ext uri="{D42A27DB-BD31-4B8C-83A1-F6EECF244321}">
                <p14:modId xmlns:p14="http://schemas.microsoft.com/office/powerpoint/2010/main" val="1957131660"/>
              </p:ext>
            </p:extLst>
          </p:nvPr>
        </p:nvGraphicFramePr>
        <p:xfrm>
          <a:off x="209550" y="539751"/>
          <a:ext cx="3619500" cy="3178627"/>
        </p:xfrm>
        <a:graphic>
          <a:graphicData uri="http://schemas.openxmlformats.org/drawingml/2006/chart">
            <c:chart xmlns:c="http://schemas.openxmlformats.org/drawingml/2006/chart" xmlns:r="http://schemas.openxmlformats.org/officeDocument/2006/relationships" r:id="rId4"/>
          </a:graphicData>
        </a:graphic>
      </p:graphicFrame>
      <p:sp>
        <p:nvSpPr>
          <p:cNvPr id="5" name="CasellaDiTesto 4">
            <a:extLst>
              <a:ext uri="{FF2B5EF4-FFF2-40B4-BE49-F238E27FC236}">
                <a16:creationId xmlns:a16="http://schemas.microsoft.com/office/drawing/2014/main" id="{15E1EA0D-E2F7-3854-5E0A-7FD3F4F29720}"/>
              </a:ext>
            </a:extLst>
          </p:cNvPr>
          <p:cNvSpPr txBox="1">
            <a:spLocks/>
          </p:cNvSpPr>
          <p:nvPr/>
        </p:nvSpPr>
        <p:spPr>
          <a:xfrm>
            <a:off x="4106633" y="783769"/>
            <a:ext cx="4678137" cy="276999"/>
          </a:xfrm>
          <a:prstGeom prst="rect">
            <a:avLst/>
          </a:prstGeom>
          <a:noFill/>
        </p:spPr>
        <p:txBody>
          <a:bodyPr wrap="square" rtlCol="0">
            <a:spAutoFit/>
          </a:bodyPr>
          <a:lstStyle/>
          <a:p>
            <a:r>
              <a:rPr lang="fr-FR" sz="1200" b="1" dirty="0">
                <a:latin typeface="Arial" panose="020B0604020202020204" pitchFamily="34" charset="0"/>
                <a:cs typeface="Arial" panose="020B0604020202020204" pitchFamily="34" charset="0"/>
              </a:rPr>
              <a:t>Les échanges infrarégionaux de GNL 2023, BCM </a:t>
            </a:r>
          </a:p>
        </p:txBody>
      </p:sp>
      <p:sp>
        <p:nvSpPr>
          <p:cNvPr id="17" name="CasellaDiTesto 16">
            <a:extLst>
              <a:ext uri="{FF2B5EF4-FFF2-40B4-BE49-F238E27FC236}">
                <a16:creationId xmlns:a16="http://schemas.microsoft.com/office/drawing/2014/main" id="{58D69832-D627-6317-AA7B-D4D434B44C78}"/>
              </a:ext>
            </a:extLst>
          </p:cNvPr>
          <p:cNvSpPr txBox="1">
            <a:spLocks/>
          </p:cNvSpPr>
          <p:nvPr/>
        </p:nvSpPr>
        <p:spPr>
          <a:xfrm>
            <a:off x="4144526" y="1726363"/>
            <a:ext cx="4572000" cy="1384995"/>
          </a:xfrm>
          <a:prstGeom prst="rect">
            <a:avLst/>
          </a:prstGeom>
          <a:noFill/>
        </p:spPr>
        <p:txBody>
          <a:bodyPr wrap="square">
            <a:spAutoFit/>
          </a:bodyPr>
          <a:lstStyle/>
          <a:p>
            <a:pPr marL="171450" indent="-171450">
              <a:buFont typeface="Arial" panose="020B0604020202020204" pitchFamily="34" charset="0"/>
              <a:buChar char="•"/>
            </a:pPr>
            <a:r>
              <a:rPr lang="fr-FR" sz="1200" dirty="0">
                <a:latin typeface="Arial" panose="020B0604020202020204" pitchFamily="34" charset="0"/>
                <a:cs typeface="Arial" panose="020B0604020202020204" pitchFamily="34" charset="0"/>
              </a:rPr>
              <a:t>ALG			FRA		3.08		21.45 </a:t>
            </a:r>
          </a:p>
          <a:p>
            <a:pPr marL="171450" indent="-171450">
              <a:buFont typeface="Arial" panose="020B0604020202020204" pitchFamily="34" charset="0"/>
              <a:buChar char="•"/>
            </a:pPr>
            <a:r>
              <a:rPr lang="fr-FR" sz="1200" dirty="0">
                <a:latin typeface="Arial" panose="020B0604020202020204" pitchFamily="34" charset="0"/>
                <a:cs typeface="Arial" panose="020B0604020202020204" pitchFamily="34" charset="0"/>
              </a:rPr>
              <a:t>ALG			ESP 		1.27		19.67 </a:t>
            </a:r>
          </a:p>
          <a:p>
            <a:pPr marL="171450" indent="-171450">
              <a:buFont typeface="Arial" panose="020B0604020202020204" pitchFamily="34" charset="0"/>
              <a:buChar char="•"/>
            </a:pPr>
            <a:r>
              <a:rPr lang="fr-FR" sz="1200" dirty="0">
                <a:latin typeface="Arial" panose="020B0604020202020204" pitchFamily="34" charset="0"/>
                <a:cs typeface="Arial" panose="020B0604020202020204" pitchFamily="34" charset="0"/>
              </a:rPr>
              <a:t>ALG+ESP			ITA 		2.5		12.61 </a:t>
            </a:r>
          </a:p>
          <a:p>
            <a:pPr marL="171450" indent="-171450">
              <a:buFont typeface="Arial" panose="020B0604020202020204" pitchFamily="34" charset="0"/>
              <a:buChar char="•"/>
            </a:pPr>
            <a:r>
              <a:rPr lang="fr-FR" sz="1200" dirty="0">
                <a:latin typeface="Arial" panose="020B0604020202020204" pitchFamily="34" charset="0"/>
                <a:cs typeface="Arial" panose="020B0604020202020204" pitchFamily="34" charset="0"/>
              </a:rPr>
              <a:t>ALG + EGY		TUR 		5.33		0.77 </a:t>
            </a:r>
          </a:p>
          <a:p>
            <a:pPr marL="171450" indent="-171450">
              <a:buFont typeface="Arial" panose="020B0604020202020204" pitchFamily="34" charset="0"/>
              <a:buChar char="•"/>
            </a:pPr>
            <a:r>
              <a:rPr lang="fr-FR" sz="1200" dirty="0">
                <a:latin typeface="Arial" panose="020B0604020202020204" pitchFamily="34" charset="0"/>
                <a:cs typeface="Arial" panose="020B0604020202020204" pitchFamily="34" charset="0"/>
              </a:rPr>
              <a:t>ALG + EGY+ESP		GRE 		0.65		2.67</a:t>
            </a:r>
          </a:p>
          <a:p>
            <a:pPr marL="171450" indent="-171450">
              <a:buFont typeface="Arial" panose="020B0604020202020204" pitchFamily="34" charset="0"/>
              <a:buChar char="•"/>
            </a:pPr>
            <a:endParaRPr lang="fr-FR" sz="12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fr-FR" sz="1200" b="1" dirty="0">
                <a:latin typeface="Arial" panose="020B0604020202020204" pitchFamily="34" charset="0"/>
                <a:cs typeface="Arial" panose="020B0604020202020204" pitchFamily="34" charset="0"/>
              </a:rPr>
              <a:t>TOTALE					12,83		57,17</a:t>
            </a:r>
            <a:r>
              <a:rPr lang="fr-FR" sz="1200" dirty="0">
                <a:latin typeface="Arial" panose="020B0604020202020204" pitchFamily="34" charset="0"/>
                <a:cs typeface="Arial" panose="020B0604020202020204" pitchFamily="34" charset="0"/>
              </a:rPr>
              <a:t>	</a:t>
            </a:r>
          </a:p>
        </p:txBody>
      </p:sp>
      <p:sp>
        <p:nvSpPr>
          <p:cNvPr id="23" name="CasellaDiTesto 22">
            <a:extLst>
              <a:ext uri="{FF2B5EF4-FFF2-40B4-BE49-F238E27FC236}">
                <a16:creationId xmlns:a16="http://schemas.microsoft.com/office/drawing/2014/main" id="{FE1B7732-909F-1CA3-CAEC-09942C9146DC}"/>
              </a:ext>
            </a:extLst>
          </p:cNvPr>
          <p:cNvSpPr txBox="1">
            <a:spLocks/>
          </p:cNvSpPr>
          <p:nvPr/>
        </p:nvSpPr>
        <p:spPr>
          <a:xfrm>
            <a:off x="4235900" y="1384898"/>
            <a:ext cx="809626" cy="261610"/>
          </a:xfrm>
          <a:prstGeom prst="rect">
            <a:avLst/>
          </a:prstGeom>
          <a:noFill/>
        </p:spPr>
        <p:txBody>
          <a:bodyPr wrap="square" rtlCol="0">
            <a:spAutoFit/>
          </a:bodyPr>
          <a:lstStyle/>
          <a:p>
            <a:r>
              <a:rPr lang="fr-FR" sz="1100" b="1" dirty="0">
                <a:latin typeface="Arial" panose="020B0604020202020204" pitchFamily="34" charset="0"/>
                <a:cs typeface="Arial" panose="020B0604020202020204" pitchFamily="34" charset="0"/>
              </a:rPr>
              <a:t>De</a:t>
            </a:r>
          </a:p>
        </p:txBody>
      </p:sp>
      <p:sp>
        <p:nvSpPr>
          <p:cNvPr id="24" name="CasellaDiTesto 23">
            <a:extLst>
              <a:ext uri="{FF2B5EF4-FFF2-40B4-BE49-F238E27FC236}">
                <a16:creationId xmlns:a16="http://schemas.microsoft.com/office/drawing/2014/main" id="{C205FEED-4585-FA03-4C7F-0C5B76B883AB}"/>
              </a:ext>
            </a:extLst>
          </p:cNvPr>
          <p:cNvSpPr txBox="1">
            <a:spLocks/>
          </p:cNvSpPr>
          <p:nvPr/>
        </p:nvSpPr>
        <p:spPr>
          <a:xfrm>
            <a:off x="5996665" y="1390344"/>
            <a:ext cx="809626" cy="261610"/>
          </a:xfrm>
          <a:prstGeom prst="rect">
            <a:avLst/>
          </a:prstGeom>
          <a:noFill/>
        </p:spPr>
        <p:txBody>
          <a:bodyPr wrap="square" rtlCol="0">
            <a:spAutoFit/>
          </a:bodyPr>
          <a:lstStyle/>
          <a:p>
            <a:r>
              <a:rPr lang="fr-FR" sz="1100" b="1" dirty="0">
                <a:latin typeface="Arial" panose="020B0604020202020204" pitchFamily="34" charset="0"/>
                <a:cs typeface="Arial" panose="020B0604020202020204" pitchFamily="34" charset="0"/>
              </a:rPr>
              <a:t>Vers</a:t>
            </a:r>
          </a:p>
        </p:txBody>
      </p:sp>
      <p:sp>
        <p:nvSpPr>
          <p:cNvPr id="25" name="CasellaDiTesto 24">
            <a:extLst>
              <a:ext uri="{FF2B5EF4-FFF2-40B4-BE49-F238E27FC236}">
                <a16:creationId xmlns:a16="http://schemas.microsoft.com/office/drawing/2014/main" id="{25FDFB7E-5C5C-3D0A-FAAB-242DA402C8E1}"/>
              </a:ext>
            </a:extLst>
          </p:cNvPr>
          <p:cNvSpPr txBox="1">
            <a:spLocks/>
          </p:cNvSpPr>
          <p:nvPr/>
        </p:nvSpPr>
        <p:spPr>
          <a:xfrm>
            <a:off x="6892011" y="1387621"/>
            <a:ext cx="809626" cy="261610"/>
          </a:xfrm>
          <a:prstGeom prst="rect">
            <a:avLst/>
          </a:prstGeom>
          <a:noFill/>
        </p:spPr>
        <p:txBody>
          <a:bodyPr wrap="square" rtlCol="0">
            <a:spAutoFit/>
          </a:bodyPr>
          <a:lstStyle/>
          <a:p>
            <a:r>
              <a:rPr lang="fr-FR" sz="1100" b="1" dirty="0">
                <a:latin typeface="Arial" panose="020B0604020202020204" pitchFamily="34" charset="0"/>
                <a:cs typeface="Arial" panose="020B0604020202020204" pitchFamily="34" charset="0"/>
              </a:rPr>
              <a:t>BCM</a:t>
            </a:r>
          </a:p>
        </p:txBody>
      </p:sp>
      <p:sp>
        <p:nvSpPr>
          <p:cNvPr id="26" name="CasellaDiTesto 25">
            <a:extLst>
              <a:ext uri="{FF2B5EF4-FFF2-40B4-BE49-F238E27FC236}">
                <a16:creationId xmlns:a16="http://schemas.microsoft.com/office/drawing/2014/main" id="{7A997536-EFC6-E4BC-E82B-C705D26C8056}"/>
              </a:ext>
            </a:extLst>
          </p:cNvPr>
          <p:cNvSpPr txBox="1">
            <a:spLocks/>
          </p:cNvSpPr>
          <p:nvPr/>
        </p:nvSpPr>
        <p:spPr>
          <a:xfrm>
            <a:off x="7803689" y="1393064"/>
            <a:ext cx="1185188" cy="261610"/>
          </a:xfrm>
          <a:prstGeom prst="rect">
            <a:avLst/>
          </a:prstGeom>
          <a:noFill/>
        </p:spPr>
        <p:txBody>
          <a:bodyPr wrap="square" rtlCol="0">
            <a:spAutoFit/>
          </a:bodyPr>
          <a:lstStyle/>
          <a:p>
            <a:r>
              <a:rPr lang="fr-FR" sz="1100" b="1" dirty="0">
                <a:latin typeface="Arial" panose="020B0604020202020204" pitchFamily="34" charset="0"/>
                <a:cs typeface="Arial" panose="020B0604020202020204" pitchFamily="34" charset="0"/>
              </a:rPr>
              <a:t>Total Importé</a:t>
            </a:r>
          </a:p>
        </p:txBody>
      </p:sp>
      <p:cxnSp>
        <p:nvCxnSpPr>
          <p:cNvPr id="51" name="Connettore 2 50">
            <a:extLst>
              <a:ext uri="{FF2B5EF4-FFF2-40B4-BE49-F238E27FC236}">
                <a16:creationId xmlns:a16="http://schemas.microsoft.com/office/drawing/2014/main" id="{E758C1CF-96F0-7CFB-C426-35144D527BFE}"/>
              </a:ext>
            </a:extLst>
          </p:cNvPr>
          <p:cNvCxnSpPr/>
          <p:nvPr/>
        </p:nvCxnSpPr>
        <p:spPr>
          <a:xfrm>
            <a:off x="1845129" y="1260999"/>
            <a:ext cx="326571" cy="20857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aphicFrame>
        <p:nvGraphicFramePr>
          <p:cNvPr id="58" name="Grafico 57">
            <a:extLst>
              <a:ext uri="{FF2B5EF4-FFF2-40B4-BE49-F238E27FC236}">
                <a16:creationId xmlns:a16="http://schemas.microsoft.com/office/drawing/2014/main" id="{443995FA-B395-264C-5C20-EEF9AD4B7F66}"/>
              </a:ext>
            </a:extLst>
          </p:cNvPr>
          <p:cNvGraphicFramePr/>
          <p:nvPr>
            <p:extLst>
              <p:ext uri="{D42A27DB-BD31-4B8C-83A1-F6EECF244321}">
                <p14:modId xmlns:p14="http://schemas.microsoft.com/office/powerpoint/2010/main" val="1984455739"/>
              </p:ext>
            </p:extLst>
          </p:nvPr>
        </p:nvGraphicFramePr>
        <p:xfrm>
          <a:off x="244934" y="4001791"/>
          <a:ext cx="4572000" cy="2366739"/>
        </p:xfrm>
        <a:graphic>
          <a:graphicData uri="http://schemas.openxmlformats.org/drawingml/2006/chart">
            <c:chart xmlns:c="http://schemas.openxmlformats.org/drawingml/2006/chart" xmlns:r="http://schemas.openxmlformats.org/officeDocument/2006/relationships" r:id="rId5"/>
          </a:graphicData>
        </a:graphic>
      </p:graphicFrame>
      <p:sp>
        <p:nvSpPr>
          <p:cNvPr id="61" name="Rettangolo 60">
            <a:extLst>
              <a:ext uri="{FF2B5EF4-FFF2-40B4-BE49-F238E27FC236}">
                <a16:creationId xmlns:a16="http://schemas.microsoft.com/office/drawing/2014/main" id="{AE4741DE-B4A3-C25A-F9BA-EB3C9EB8D00D}"/>
              </a:ext>
            </a:extLst>
          </p:cNvPr>
          <p:cNvSpPr/>
          <p:nvPr/>
        </p:nvSpPr>
        <p:spPr>
          <a:xfrm>
            <a:off x="209551" y="693964"/>
            <a:ext cx="8828106" cy="3024414"/>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62" name="Rettangolo 61">
            <a:extLst>
              <a:ext uri="{FF2B5EF4-FFF2-40B4-BE49-F238E27FC236}">
                <a16:creationId xmlns:a16="http://schemas.microsoft.com/office/drawing/2014/main" id="{43ACF6BE-1161-EF83-4461-D9D0C2BE23C2}"/>
              </a:ext>
            </a:extLst>
          </p:cNvPr>
          <p:cNvSpPr/>
          <p:nvPr/>
        </p:nvSpPr>
        <p:spPr>
          <a:xfrm>
            <a:off x="225879" y="3809614"/>
            <a:ext cx="4452258" cy="2558916"/>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63" name="CasellaDiTesto 62">
            <a:extLst>
              <a:ext uri="{FF2B5EF4-FFF2-40B4-BE49-F238E27FC236}">
                <a16:creationId xmlns:a16="http://schemas.microsoft.com/office/drawing/2014/main" id="{4BFBD136-6878-BE59-9E8B-21D480E71AD4}"/>
              </a:ext>
            </a:extLst>
          </p:cNvPr>
          <p:cNvSpPr txBox="1"/>
          <p:nvPr/>
        </p:nvSpPr>
        <p:spPr>
          <a:xfrm>
            <a:off x="495294" y="772883"/>
            <a:ext cx="3837212" cy="276999"/>
          </a:xfrm>
          <a:prstGeom prst="rect">
            <a:avLst/>
          </a:prstGeom>
          <a:noFill/>
        </p:spPr>
        <p:txBody>
          <a:bodyPr wrap="square" rtlCol="0">
            <a:spAutoFit/>
          </a:bodyPr>
          <a:lstStyle/>
          <a:p>
            <a:r>
              <a:rPr lang="fr-FR" sz="1200" b="1" dirty="0">
                <a:latin typeface="Arial" panose="020B0604020202020204" pitchFamily="34" charset="0"/>
                <a:cs typeface="Arial" panose="020B0604020202020204" pitchFamily="34" charset="0"/>
              </a:rPr>
              <a:t>Importations GNL par origine, 2023 - %</a:t>
            </a:r>
          </a:p>
        </p:txBody>
      </p:sp>
      <p:sp>
        <p:nvSpPr>
          <p:cNvPr id="3072" name="CasellaDiTesto 3071">
            <a:extLst>
              <a:ext uri="{FF2B5EF4-FFF2-40B4-BE49-F238E27FC236}">
                <a16:creationId xmlns:a16="http://schemas.microsoft.com/office/drawing/2014/main" id="{A3108F4E-FD6E-40A5-8E80-467A88545F34}"/>
              </a:ext>
            </a:extLst>
          </p:cNvPr>
          <p:cNvSpPr txBox="1">
            <a:spLocks/>
          </p:cNvSpPr>
          <p:nvPr/>
        </p:nvSpPr>
        <p:spPr>
          <a:xfrm>
            <a:off x="2281914" y="3908427"/>
            <a:ext cx="2271028" cy="461665"/>
          </a:xfrm>
          <a:prstGeom prst="rect">
            <a:avLst/>
          </a:prstGeom>
          <a:noFill/>
        </p:spPr>
        <p:txBody>
          <a:bodyPr wrap="square" rtlCol="0">
            <a:spAutoFit/>
          </a:bodyPr>
          <a:lstStyle/>
          <a:p>
            <a:r>
              <a:rPr lang="fr-FR" sz="1200" b="1" dirty="0">
                <a:latin typeface="Arial" panose="020B0604020202020204" pitchFamily="34" charset="0"/>
                <a:cs typeface="Arial" panose="020B0604020202020204" pitchFamily="34" charset="0"/>
              </a:rPr>
              <a:t>Evolution des exportations </a:t>
            </a:r>
          </a:p>
          <a:p>
            <a:r>
              <a:rPr lang="fr-FR" sz="1200" b="1" dirty="0">
                <a:latin typeface="Arial" panose="020B0604020202020204" pitchFamily="34" charset="0"/>
                <a:cs typeface="Arial" panose="020B0604020202020204" pitchFamily="34" charset="0"/>
              </a:rPr>
              <a:t>Totales 2020 – 2022, BCM/Y</a:t>
            </a:r>
          </a:p>
        </p:txBody>
      </p:sp>
      <p:pic>
        <p:nvPicPr>
          <p:cNvPr id="3073" name="Immagine 3072" descr="Immagine che contiene mappa, testo, atlante, diagramma&#10;&#10;Descrizione generata automaticamente">
            <a:extLst>
              <a:ext uri="{FF2B5EF4-FFF2-40B4-BE49-F238E27FC236}">
                <a16:creationId xmlns:a16="http://schemas.microsoft.com/office/drawing/2014/main" id="{D05CEFA1-9540-B9EC-7420-44107B51A6C2}"/>
              </a:ext>
            </a:extLst>
          </p:cNvPr>
          <p:cNvPicPr>
            <a:picLocks noChangeAspect="1"/>
          </p:cNvPicPr>
          <p:nvPr/>
        </p:nvPicPr>
        <p:blipFill>
          <a:blip r:embed="rId6"/>
          <a:stretch>
            <a:fillRect/>
          </a:stretch>
        </p:blipFill>
        <p:spPr>
          <a:xfrm>
            <a:off x="4737570" y="3872591"/>
            <a:ext cx="4308881" cy="2495939"/>
          </a:xfrm>
          <a:prstGeom prst="rect">
            <a:avLst/>
          </a:prstGeom>
        </p:spPr>
      </p:pic>
      <p:sp>
        <p:nvSpPr>
          <p:cNvPr id="3074" name="CasellaDiTesto 3073">
            <a:extLst>
              <a:ext uri="{FF2B5EF4-FFF2-40B4-BE49-F238E27FC236}">
                <a16:creationId xmlns:a16="http://schemas.microsoft.com/office/drawing/2014/main" id="{8DA2ECF5-2AE0-23B8-39AF-3D8363DC707D}"/>
              </a:ext>
            </a:extLst>
          </p:cNvPr>
          <p:cNvSpPr txBox="1">
            <a:spLocks/>
          </p:cNvSpPr>
          <p:nvPr/>
        </p:nvSpPr>
        <p:spPr>
          <a:xfrm>
            <a:off x="4908094" y="3905705"/>
            <a:ext cx="2271028" cy="276999"/>
          </a:xfrm>
          <a:prstGeom prst="rect">
            <a:avLst/>
          </a:prstGeom>
          <a:noFill/>
        </p:spPr>
        <p:txBody>
          <a:bodyPr wrap="square" rtlCol="0">
            <a:spAutoFit/>
          </a:bodyPr>
          <a:lstStyle/>
          <a:p>
            <a:r>
              <a:rPr lang="fr-FR" sz="1200" b="1" dirty="0">
                <a:latin typeface="Arial" panose="020B0604020202020204" pitchFamily="34" charset="0"/>
                <a:cs typeface="Arial" panose="020B0604020202020204" pitchFamily="34" charset="0"/>
              </a:rPr>
              <a:t>Réserves 2022, BCM</a:t>
            </a:r>
          </a:p>
        </p:txBody>
      </p:sp>
      <p:sp>
        <p:nvSpPr>
          <p:cNvPr id="3075" name="CasellaDiTesto 3074">
            <a:extLst>
              <a:ext uri="{FF2B5EF4-FFF2-40B4-BE49-F238E27FC236}">
                <a16:creationId xmlns:a16="http://schemas.microsoft.com/office/drawing/2014/main" id="{E8CBA58A-677E-23E1-AEB1-D65A6AD6B964}"/>
              </a:ext>
            </a:extLst>
          </p:cNvPr>
          <p:cNvSpPr txBox="1"/>
          <p:nvPr/>
        </p:nvSpPr>
        <p:spPr>
          <a:xfrm>
            <a:off x="5623832" y="5344584"/>
            <a:ext cx="809626" cy="276999"/>
          </a:xfrm>
          <a:prstGeom prst="rect">
            <a:avLst/>
          </a:prstGeom>
          <a:noFill/>
        </p:spPr>
        <p:txBody>
          <a:bodyPr wrap="square" rtlCol="0">
            <a:spAutoFit/>
          </a:bodyPr>
          <a:lstStyle/>
          <a:p>
            <a:r>
              <a:rPr lang="it-IT" sz="1200" b="1" dirty="0">
                <a:solidFill>
                  <a:srgbClr val="FF0000"/>
                </a:solidFill>
                <a:latin typeface="Arial" panose="020B0604020202020204" pitchFamily="34" charset="0"/>
                <a:cs typeface="Arial" panose="020B0604020202020204" pitchFamily="34" charset="0"/>
              </a:rPr>
              <a:t>4500</a:t>
            </a:r>
          </a:p>
        </p:txBody>
      </p:sp>
      <p:sp>
        <p:nvSpPr>
          <p:cNvPr id="3076" name="CasellaDiTesto 3075">
            <a:extLst>
              <a:ext uri="{FF2B5EF4-FFF2-40B4-BE49-F238E27FC236}">
                <a16:creationId xmlns:a16="http://schemas.microsoft.com/office/drawing/2014/main" id="{0BDA10FD-4008-4502-E39D-3274AB061267}"/>
              </a:ext>
            </a:extLst>
          </p:cNvPr>
          <p:cNvSpPr txBox="1"/>
          <p:nvPr/>
        </p:nvSpPr>
        <p:spPr>
          <a:xfrm>
            <a:off x="6715123" y="5921526"/>
            <a:ext cx="809626" cy="276999"/>
          </a:xfrm>
          <a:prstGeom prst="rect">
            <a:avLst/>
          </a:prstGeom>
          <a:noFill/>
        </p:spPr>
        <p:txBody>
          <a:bodyPr wrap="square" rtlCol="0">
            <a:spAutoFit/>
          </a:bodyPr>
          <a:lstStyle/>
          <a:p>
            <a:r>
              <a:rPr lang="it-IT" sz="1200" b="1" dirty="0">
                <a:solidFill>
                  <a:srgbClr val="FF0000"/>
                </a:solidFill>
                <a:latin typeface="Arial" panose="020B0604020202020204" pitchFamily="34" charset="0"/>
                <a:cs typeface="Arial" panose="020B0604020202020204" pitchFamily="34" charset="0"/>
              </a:rPr>
              <a:t>1500</a:t>
            </a:r>
          </a:p>
        </p:txBody>
      </p:sp>
      <p:sp>
        <p:nvSpPr>
          <p:cNvPr id="3077" name="CasellaDiTesto 3076">
            <a:extLst>
              <a:ext uri="{FF2B5EF4-FFF2-40B4-BE49-F238E27FC236}">
                <a16:creationId xmlns:a16="http://schemas.microsoft.com/office/drawing/2014/main" id="{7E0AC495-2C29-3861-C054-7B35DEFA9318}"/>
              </a:ext>
            </a:extLst>
          </p:cNvPr>
          <p:cNvSpPr txBox="1"/>
          <p:nvPr/>
        </p:nvSpPr>
        <p:spPr>
          <a:xfrm>
            <a:off x="7852683" y="5899754"/>
            <a:ext cx="809626" cy="276999"/>
          </a:xfrm>
          <a:prstGeom prst="rect">
            <a:avLst/>
          </a:prstGeom>
          <a:noFill/>
        </p:spPr>
        <p:txBody>
          <a:bodyPr wrap="square" rtlCol="0">
            <a:spAutoFit/>
          </a:bodyPr>
          <a:lstStyle/>
          <a:p>
            <a:r>
              <a:rPr lang="it-IT" sz="1200" b="1" dirty="0">
                <a:solidFill>
                  <a:srgbClr val="FF0000"/>
                </a:solidFill>
                <a:latin typeface="Arial" panose="020B0604020202020204" pitchFamily="34" charset="0"/>
                <a:cs typeface="Arial" panose="020B0604020202020204" pitchFamily="34" charset="0"/>
              </a:rPr>
              <a:t>2200</a:t>
            </a:r>
          </a:p>
        </p:txBody>
      </p:sp>
      <p:sp>
        <p:nvSpPr>
          <p:cNvPr id="3079" name="CasellaDiTesto 3078">
            <a:extLst>
              <a:ext uri="{FF2B5EF4-FFF2-40B4-BE49-F238E27FC236}">
                <a16:creationId xmlns:a16="http://schemas.microsoft.com/office/drawing/2014/main" id="{590E9DB9-4A5B-CFD2-CFFC-59F7B56B07C9}"/>
              </a:ext>
            </a:extLst>
          </p:cNvPr>
          <p:cNvSpPr txBox="1"/>
          <p:nvPr/>
        </p:nvSpPr>
        <p:spPr>
          <a:xfrm>
            <a:off x="8424183" y="5581349"/>
            <a:ext cx="809626" cy="461665"/>
          </a:xfrm>
          <a:prstGeom prst="rect">
            <a:avLst/>
          </a:prstGeom>
          <a:noFill/>
        </p:spPr>
        <p:txBody>
          <a:bodyPr wrap="square" rtlCol="0">
            <a:spAutoFit/>
          </a:bodyPr>
          <a:lstStyle/>
          <a:p>
            <a:r>
              <a:rPr lang="it-IT" sz="1200" b="1" dirty="0">
                <a:solidFill>
                  <a:srgbClr val="FF0000"/>
                </a:solidFill>
                <a:latin typeface="Arial" panose="020B0604020202020204" pitchFamily="34" charset="0"/>
                <a:cs typeface="Arial" panose="020B0604020202020204" pitchFamily="34" charset="0"/>
              </a:rPr>
              <a:t>800-1000</a:t>
            </a:r>
          </a:p>
        </p:txBody>
      </p:sp>
    </p:spTree>
    <p:extLst>
      <p:ext uri="{BB962C8B-B14F-4D97-AF65-F5344CB8AC3E}">
        <p14:creationId xmlns:p14="http://schemas.microsoft.com/office/powerpoint/2010/main" val="9105898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8" name="Immagine 5" descr="fondo-slide.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6551613"/>
            <a:ext cx="9144000"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olo 1">
            <a:extLst>
              <a:ext uri="{FF2B5EF4-FFF2-40B4-BE49-F238E27FC236}">
                <a16:creationId xmlns:a16="http://schemas.microsoft.com/office/drawing/2014/main" id="{F94496B1-1D58-42CF-BCD0-DA00C4B80D19}"/>
              </a:ext>
            </a:extLst>
          </p:cNvPr>
          <p:cNvSpPr>
            <a:spLocks noGrp="1"/>
          </p:cNvSpPr>
          <p:nvPr>
            <p:ph type="title"/>
          </p:nvPr>
        </p:nvSpPr>
        <p:spPr>
          <a:xfrm>
            <a:off x="139212" y="46779"/>
            <a:ext cx="8543193" cy="816088"/>
          </a:xfrm>
        </p:spPr>
        <p:txBody>
          <a:bodyPr>
            <a:noAutofit/>
          </a:bodyPr>
          <a:lstStyle/>
          <a:p>
            <a:pPr algn="l"/>
            <a:r>
              <a:rPr lang="fr-FR" sz="2400" b="1" dirty="0">
                <a:latin typeface="Arial" panose="020B0604020202020204" pitchFamily="34" charset="0"/>
                <a:cs typeface="Arial" panose="020B0604020202020204" pitchFamily="34" charset="0"/>
              </a:rPr>
              <a:t>Un aperçu des interconnexions gazières dans la Région </a:t>
            </a:r>
          </a:p>
        </p:txBody>
      </p:sp>
      <p:pic>
        <p:nvPicPr>
          <p:cNvPr id="4" name="Immagine 3" descr="Immagine che contiene mappa, testo, atlante, diagramma&#10;&#10;Descrizione generata automaticamente">
            <a:extLst>
              <a:ext uri="{FF2B5EF4-FFF2-40B4-BE49-F238E27FC236}">
                <a16:creationId xmlns:a16="http://schemas.microsoft.com/office/drawing/2014/main" id="{817AF331-D0D1-9ADA-8D32-D2C8CCB2401E}"/>
              </a:ext>
            </a:extLst>
          </p:cNvPr>
          <p:cNvPicPr>
            <a:picLocks noChangeAspect="1"/>
          </p:cNvPicPr>
          <p:nvPr/>
        </p:nvPicPr>
        <p:blipFill>
          <a:blip r:embed="rId4">
            <a:alphaModFix amt="40000"/>
          </a:blip>
          <a:stretch>
            <a:fillRect/>
          </a:stretch>
        </p:blipFill>
        <p:spPr>
          <a:xfrm>
            <a:off x="193657" y="883648"/>
            <a:ext cx="8978117" cy="4956992"/>
          </a:xfrm>
          <a:prstGeom prst="rect">
            <a:avLst/>
          </a:prstGeom>
        </p:spPr>
      </p:pic>
      <p:cxnSp>
        <p:nvCxnSpPr>
          <p:cNvPr id="7" name="Connettore diritto 6">
            <a:extLst>
              <a:ext uri="{FF2B5EF4-FFF2-40B4-BE49-F238E27FC236}">
                <a16:creationId xmlns:a16="http://schemas.microsoft.com/office/drawing/2014/main" id="{7FFCCE7C-F81F-FF39-E0C2-02BC694065E9}"/>
              </a:ext>
            </a:extLst>
          </p:cNvPr>
          <p:cNvCxnSpPr>
            <a:cxnSpLocks/>
          </p:cNvCxnSpPr>
          <p:nvPr/>
        </p:nvCxnSpPr>
        <p:spPr>
          <a:xfrm flipH="1" flipV="1">
            <a:off x="4507362" y="3929744"/>
            <a:ext cx="112534" cy="1129921"/>
          </a:xfrm>
          <a:prstGeom prst="line">
            <a:avLst/>
          </a:prstGeom>
        </p:spPr>
        <p:style>
          <a:lnRef idx="2">
            <a:schemeClr val="accent1"/>
          </a:lnRef>
          <a:fillRef idx="0">
            <a:schemeClr val="accent1"/>
          </a:fillRef>
          <a:effectRef idx="1">
            <a:schemeClr val="accent1"/>
          </a:effectRef>
          <a:fontRef idx="minor">
            <a:schemeClr val="tx1"/>
          </a:fontRef>
        </p:style>
      </p:cxnSp>
      <p:cxnSp>
        <p:nvCxnSpPr>
          <p:cNvPr id="8" name="Connettore diritto 7">
            <a:extLst>
              <a:ext uri="{FF2B5EF4-FFF2-40B4-BE49-F238E27FC236}">
                <a16:creationId xmlns:a16="http://schemas.microsoft.com/office/drawing/2014/main" id="{36EB1C0E-AF4E-970E-EBF8-CF9E5E962CB2}"/>
              </a:ext>
            </a:extLst>
          </p:cNvPr>
          <p:cNvCxnSpPr>
            <a:cxnSpLocks/>
          </p:cNvCxnSpPr>
          <p:nvPr/>
        </p:nvCxnSpPr>
        <p:spPr>
          <a:xfrm flipV="1">
            <a:off x="2626179" y="3829050"/>
            <a:ext cx="1853284" cy="1393371"/>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Connettore diritto 10">
            <a:extLst>
              <a:ext uri="{FF2B5EF4-FFF2-40B4-BE49-F238E27FC236}">
                <a16:creationId xmlns:a16="http://schemas.microsoft.com/office/drawing/2014/main" id="{C16DCCAF-A588-0277-03B1-8A75534089D8}"/>
              </a:ext>
            </a:extLst>
          </p:cNvPr>
          <p:cNvCxnSpPr>
            <a:cxnSpLocks/>
          </p:cNvCxnSpPr>
          <p:nvPr/>
        </p:nvCxnSpPr>
        <p:spPr>
          <a:xfrm flipH="1" flipV="1">
            <a:off x="1812471" y="3829050"/>
            <a:ext cx="813708" cy="1393371"/>
          </a:xfrm>
          <a:prstGeom prst="line">
            <a:avLst/>
          </a:prstGeom>
        </p:spPr>
        <p:style>
          <a:lnRef idx="2">
            <a:schemeClr val="accent1"/>
          </a:lnRef>
          <a:fillRef idx="0">
            <a:schemeClr val="accent1"/>
          </a:fillRef>
          <a:effectRef idx="1">
            <a:schemeClr val="accent1"/>
          </a:effectRef>
          <a:fontRef idx="minor">
            <a:schemeClr val="tx1"/>
          </a:fontRef>
        </p:style>
      </p:cxnSp>
      <p:cxnSp>
        <p:nvCxnSpPr>
          <p:cNvPr id="15" name="Connettore diritto 14">
            <a:extLst>
              <a:ext uri="{FF2B5EF4-FFF2-40B4-BE49-F238E27FC236}">
                <a16:creationId xmlns:a16="http://schemas.microsoft.com/office/drawing/2014/main" id="{1FE29350-CD47-DA4A-DF7F-3636D5866C71}"/>
              </a:ext>
            </a:extLst>
          </p:cNvPr>
          <p:cNvCxnSpPr>
            <a:cxnSpLocks/>
          </p:cNvCxnSpPr>
          <p:nvPr/>
        </p:nvCxnSpPr>
        <p:spPr>
          <a:xfrm flipH="1" flipV="1">
            <a:off x="1102179" y="4465864"/>
            <a:ext cx="1524000" cy="756557"/>
          </a:xfrm>
          <a:prstGeom prst="line">
            <a:avLst/>
          </a:prstGeom>
        </p:spPr>
        <p:style>
          <a:lnRef idx="2">
            <a:schemeClr val="accent1"/>
          </a:lnRef>
          <a:fillRef idx="0">
            <a:schemeClr val="accent1"/>
          </a:fillRef>
          <a:effectRef idx="1">
            <a:schemeClr val="accent1"/>
          </a:effectRef>
          <a:fontRef idx="minor">
            <a:schemeClr val="tx1"/>
          </a:fontRef>
        </p:style>
      </p:cxnSp>
      <p:cxnSp>
        <p:nvCxnSpPr>
          <p:cNvPr id="18" name="Connettore diritto 17">
            <a:extLst>
              <a:ext uri="{FF2B5EF4-FFF2-40B4-BE49-F238E27FC236}">
                <a16:creationId xmlns:a16="http://schemas.microsoft.com/office/drawing/2014/main" id="{F9D19BCA-7D1E-F453-1C48-8E838221C254}"/>
              </a:ext>
            </a:extLst>
          </p:cNvPr>
          <p:cNvCxnSpPr>
            <a:cxnSpLocks/>
          </p:cNvCxnSpPr>
          <p:nvPr/>
        </p:nvCxnSpPr>
        <p:spPr>
          <a:xfrm flipV="1">
            <a:off x="1102179" y="4024993"/>
            <a:ext cx="0" cy="440871"/>
          </a:xfrm>
          <a:prstGeom prst="line">
            <a:avLst/>
          </a:prstGeom>
        </p:spPr>
        <p:style>
          <a:lnRef idx="2">
            <a:schemeClr val="accent1"/>
          </a:lnRef>
          <a:fillRef idx="0">
            <a:schemeClr val="accent1"/>
          </a:fillRef>
          <a:effectRef idx="1">
            <a:schemeClr val="accent1"/>
          </a:effectRef>
          <a:fontRef idx="minor">
            <a:schemeClr val="tx1"/>
          </a:fontRef>
        </p:style>
      </p:cxnSp>
      <p:cxnSp>
        <p:nvCxnSpPr>
          <p:cNvPr id="22" name="Connettore diritto 21">
            <a:extLst>
              <a:ext uri="{FF2B5EF4-FFF2-40B4-BE49-F238E27FC236}">
                <a16:creationId xmlns:a16="http://schemas.microsoft.com/office/drawing/2014/main" id="{483FC8A7-13FE-F96A-876D-7122839C2103}"/>
              </a:ext>
            </a:extLst>
          </p:cNvPr>
          <p:cNvCxnSpPr>
            <a:cxnSpLocks/>
          </p:cNvCxnSpPr>
          <p:nvPr/>
        </p:nvCxnSpPr>
        <p:spPr>
          <a:xfrm flipV="1">
            <a:off x="1887311" y="2378529"/>
            <a:ext cx="179614" cy="397328"/>
          </a:xfrm>
          <a:prstGeom prst="line">
            <a:avLst/>
          </a:prstGeom>
        </p:spPr>
        <p:style>
          <a:lnRef idx="2">
            <a:schemeClr val="accent1"/>
          </a:lnRef>
          <a:fillRef idx="0">
            <a:schemeClr val="accent1"/>
          </a:fillRef>
          <a:effectRef idx="1">
            <a:schemeClr val="accent1"/>
          </a:effectRef>
          <a:fontRef idx="minor">
            <a:schemeClr val="tx1"/>
          </a:fontRef>
        </p:style>
      </p:cxnSp>
      <p:cxnSp>
        <p:nvCxnSpPr>
          <p:cNvPr id="25" name="Connettore diritto 24">
            <a:extLst>
              <a:ext uri="{FF2B5EF4-FFF2-40B4-BE49-F238E27FC236}">
                <a16:creationId xmlns:a16="http://schemas.microsoft.com/office/drawing/2014/main" id="{E351D78B-0092-BEF1-43E0-F02DA5499336}"/>
              </a:ext>
            </a:extLst>
          </p:cNvPr>
          <p:cNvCxnSpPr>
            <a:cxnSpLocks/>
          </p:cNvCxnSpPr>
          <p:nvPr/>
        </p:nvCxnSpPr>
        <p:spPr>
          <a:xfrm flipH="1" flipV="1">
            <a:off x="604157" y="3102429"/>
            <a:ext cx="408215" cy="240212"/>
          </a:xfrm>
          <a:prstGeom prst="line">
            <a:avLst/>
          </a:prstGeom>
        </p:spPr>
        <p:style>
          <a:lnRef idx="2">
            <a:schemeClr val="accent1"/>
          </a:lnRef>
          <a:fillRef idx="0">
            <a:schemeClr val="accent1"/>
          </a:fillRef>
          <a:effectRef idx="1">
            <a:schemeClr val="accent1"/>
          </a:effectRef>
          <a:fontRef idx="minor">
            <a:schemeClr val="tx1"/>
          </a:fontRef>
        </p:style>
      </p:cxnSp>
      <p:cxnSp>
        <p:nvCxnSpPr>
          <p:cNvPr id="27" name="Connettore diritto 26">
            <a:extLst>
              <a:ext uri="{FF2B5EF4-FFF2-40B4-BE49-F238E27FC236}">
                <a16:creationId xmlns:a16="http://schemas.microsoft.com/office/drawing/2014/main" id="{1B4CF52F-E1ED-A873-F334-A52875272AAB}"/>
              </a:ext>
            </a:extLst>
          </p:cNvPr>
          <p:cNvCxnSpPr>
            <a:cxnSpLocks/>
          </p:cNvCxnSpPr>
          <p:nvPr/>
        </p:nvCxnSpPr>
        <p:spPr>
          <a:xfrm flipV="1">
            <a:off x="2937781" y="1570267"/>
            <a:ext cx="360589" cy="100692"/>
          </a:xfrm>
          <a:prstGeom prst="line">
            <a:avLst/>
          </a:prstGeom>
        </p:spPr>
        <p:style>
          <a:lnRef idx="2">
            <a:schemeClr val="accent1"/>
          </a:lnRef>
          <a:fillRef idx="0">
            <a:schemeClr val="accent1"/>
          </a:fillRef>
          <a:effectRef idx="1">
            <a:schemeClr val="accent1"/>
          </a:effectRef>
          <a:fontRef idx="minor">
            <a:schemeClr val="tx1"/>
          </a:fontRef>
        </p:style>
      </p:cxnSp>
      <p:cxnSp>
        <p:nvCxnSpPr>
          <p:cNvPr id="29" name="Connettore diritto 28">
            <a:extLst>
              <a:ext uri="{FF2B5EF4-FFF2-40B4-BE49-F238E27FC236}">
                <a16:creationId xmlns:a16="http://schemas.microsoft.com/office/drawing/2014/main" id="{80A80AB0-D159-4147-B4BF-7007A2FF29FB}"/>
              </a:ext>
            </a:extLst>
          </p:cNvPr>
          <p:cNvCxnSpPr>
            <a:cxnSpLocks/>
          </p:cNvCxnSpPr>
          <p:nvPr/>
        </p:nvCxnSpPr>
        <p:spPr>
          <a:xfrm flipV="1">
            <a:off x="3224893" y="1000938"/>
            <a:ext cx="449036" cy="69673"/>
          </a:xfrm>
          <a:prstGeom prst="line">
            <a:avLst/>
          </a:prstGeom>
        </p:spPr>
        <p:style>
          <a:lnRef idx="2">
            <a:schemeClr val="accent1"/>
          </a:lnRef>
          <a:fillRef idx="0">
            <a:schemeClr val="accent1"/>
          </a:fillRef>
          <a:effectRef idx="1">
            <a:schemeClr val="accent1"/>
          </a:effectRef>
          <a:fontRef idx="minor">
            <a:schemeClr val="tx1"/>
          </a:fontRef>
        </p:style>
      </p:cxnSp>
      <p:cxnSp>
        <p:nvCxnSpPr>
          <p:cNvPr id="33" name="Connettore diritto 32">
            <a:extLst>
              <a:ext uri="{FF2B5EF4-FFF2-40B4-BE49-F238E27FC236}">
                <a16:creationId xmlns:a16="http://schemas.microsoft.com/office/drawing/2014/main" id="{C1FCF239-2371-F635-8E87-E73B744A2E1B}"/>
              </a:ext>
            </a:extLst>
          </p:cNvPr>
          <p:cNvCxnSpPr>
            <a:cxnSpLocks/>
          </p:cNvCxnSpPr>
          <p:nvPr/>
        </p:nvCxnSpPr>
        <p:spPr>
          <a:xfrm flipV="1">
            <a:off x="5018314" y="2924988"/>
            <a:ext cx="449036" cy="69673"/>
          </a:xfrm>
          <a:prstGeom prst="line">
            <a:avLst/>
          </a:prstGeom>
        </p:spPr>
        <p:style>
          <a:lnRef idx="2">
            <a:schemeClr val="accent1"/>
          </a:lnRef>
          <a:fillRef idx="0">
            <a:schemeClr val="accent1"/>
          </a:fillRef>
          <a:effectRef idx="1">
            <a:schemeClr val="accent1"/>
          </a:effectRef>
          <a:fontRef idx="minor">
            <a:schemeClr val="tx1"/>
          </a:fontRef>
        </p:style>
      </p:cxnSp>
      <p:cxnSp>
        <p:nvCxnSpPr>
          <p:cNvPr id="34" name="Connettore diritto 33">
            <a:extLst>
              <a:ext uri="{FF2B5EF4-FFF2-40B4-BE49-F238E27FC236}">
                <a16:creationId xmlns:a16="http://schemas.microsoft.com/office/drawing/2014/main" id="{9196D229-EC58-81BC-93CD-F3315C8EB310}"/>
              </a:ext>
            </a:extLst>
          </p:cNvPr>
          <p:cNvCxnSpPr>
            <a:cxnSpLocks/>
          </p:cNvCxnSpPr>
          <p:nvPr/>
        </p:nvCxnSpPr>
        <p:spPr>
          <a:xfrm>
            <a:off x="5467350" y="2907382"/>
            <a:ext cx="3390456" cy="195047"/>
          </a:xfrm>
          <a:prstGeom prst="line">
            <a:avLst/>
          </a:prstGeom>
          <a:ln>
            <a:solidFill>
              <a:schemeClr val="accent4">
                <a:lumMod val="40000"/>
                <a:lumOff val="60000"/>
              </a:schemeClr>
            </a:solidFill>
          </a:ln>
        </p:spPr>
        <p:style>
          <a:lnRef idx="2">
            <a:schemeClr val="accent1"/>
          </a:lnRef>
          <a:fillRef idx="0">
            <a:schemeClr val="accent1"/>
          </a:fillRef>
          <a:effectRef idx="1">
            <a:schemeClr val="accent1"/>
          </a:effectRef>
          <a:fontRef idx="minor">
            <a:schemeClr val="tx1"/>
          </a:fontRef>
        </p:style>
      </p:cxnSp>
      <p:cxnSp>
        <p:nvCxnSpPr>
          <p:cNvPr id="37" name="Connettore diritto 36">
            <a:extLst>
              <a:ext uri="{FF2B5EF4-FFF2-40B4-BE49-F238E27FC236}">
                <a16:creationId xmlns:a16="http://schemas.microsoft.com/office/drawing/2014/main" id="{E4BD69A3-0329-D6A1-0697-2BAD60FE9A24}"/>
              </a:ext>
            </a:extLst>
          </p:cNvPr>
          <p:cNvCxnSpPr>
            <a:cxnSpLocks/>
          </p:cNvCxnSpPr>
          <p:nvPr/>
        </p:nvCxnSpPr>
        <p:spPr>
          <a:xfrm flipV="1">
            <a:off x="7734300" y="5059665"/>
            <a:ext cx="449036" cy="247121"/>
          </a:xfrm>
          <a:prstGeom prst="line">
            <a:avLst/>
          </a:prstGeom>
        </p:spPr>
        <p:style>
          <a:lnRef idx="2">
            <a:schemeClr val="accent1"/>
          </a:lnRef>
          <a:fillRef idx="0">
            <a:schemeClr val="accent1"/>
          </a:fillRef>
          <a:effectRef idx="1">
            <a:schemeClr val="accent1"/>
          </a:effectRef>
          <a:fontRef idx="minor">
            <a:schemeClr val="tx1"/>
          </a:fontRef>
        </p:style>
      </p:cxnSp>
      <p:cxnSp>
        <p:nvCxnSpPr>
          <p:cNvPr id="39" name="Connettore diritto 38">
            <a:extLst>
              <a:ext uri="{FF2B5EF4-FFF2-40B4-BE49-F238E27FC236}">
                <a16:creationId xmlns:a16="http://schemas.microsoft.com/office/drawing/2014/main" id="{52FCBD00-3999-976B-21D7-98093DC4ACF5}"/>
              </a:ext>
            </a:extLst>
          </p:cNvPr>
          <p:cNvCxnSpPr>
            <a:cxnSpLocks/>
          </p:cNvCxnSpPr>
          <p:nvPr/>
        </p:nvCxnSpPr>
        <p:spPr>
          <a:xfrm flipV="1">
            <a:off x="8183336" y="4229100"/>
            <a:ext cx="576943" cy="1485900"/>
          </a:xfrm>
          <a:prstGeom prst="line">
            <a:avLst/>
          </a:prstGeom>
        </p:spPr>
        <p:style>
          <a:lnRef idx="2">
            <a:schemeClr val="accent1"/>
          </a:lnRef>
          <a:fillRef idx="0">
            <a:schemeClr val="accent1"/>
          </a:fillRef>
          <a:effectRef idx="1">
            <a:schemeClr val="accent1"/>
          </a:effectRef>
          <a:fontRef idx="minor">
            <a:schemeClr val="tx1"/>
          </a:fontRef>
        </p:style>
      </p:cxnSp>
      <p:cxnSp>
        <p:nvCxnSpPr>
          <p:cNvPr id="42" name="Connettore diritto 41">
            <a:extLst>
              <a:ext uri="{FF2B5EF4-FFF2-40B4-BE49-F238E27FC236}">
                <a16:creationId xmlns:a16="http://schemas.microsoft.com/office/drawing/2014/main" id="{95926692-AC19-4029-EB76-7C3625F18E70}"/>
              </a:ext>
            </a:extLst>
          </p:cNvPr>
          <p:cNvCxnSpPr>
            <a:cxnSpLocks/>
          </p:cNvCxnSpPr>
          <p:nvPr/>
        </p:nvCxnSpPr>
        <p:spPr>
          <a:xfrm>
            <a:off x="8458199" y="4587497"/>
            <a:ext cx="138793"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6" name="Connettore diritto 45">
            <a:extLst>
              <a:ext uri="{FF2B5EF4-FFF2-40B4-BE49-F238E27FC236}">
                <a16:creationId xmlns:a16="http://schemas.microsoft.com/office/drawing/2014/main" id="{1567A86B-36B9-E00C-5BE0-932B21E89289}"/>
              </a:ext>
            </a:extLst>
          </p:cNvPr>
          <p:cNvCxnSpPr>
            <a:cxnSpLocks/>
          </p:cNvCxnSpPr>
          <p:nvPr/>
        </p:nvCxnSpPr>
        <p:spPr>
          <a:xfrm>
            <a:off x="7796893" y="5306786"/>
            <a:ext cx="386443" cy="408214"/>
          </a:xfrm>
          <a:prstGeom prst="line">
            <a:avLst/>
          </a:prstGeom>
        </p:spPr>
        <p:style>
          <a:lnRef idx="2">
            <a:schemeClr val="accent1"/>
          </a:lnRef>
          <a:fillRef idx="0">
            <a:schemeClr val="accent1"/>
          </a:fillRef>
          <a:effectRef idx="1">
            <a:schemeClr val="accent1"/>
          </a:effectRef>
          <a:fontRef idx="minor">
            <a:schemeClr val="tx1"/>
          </a:fontRef>
        </p:style>
      </p:cxnSp>
      <p:cxnSp>
        <p:nvCxnSpPr>
          <p:cNvPr id="52" name="Connettore diritto 51">
            <a:extLst>
              <a:ext uri="{FF2B5EF4-FFF2-40B4-BE49-F238E27FC236}">
                <a16:creationId xmlns:a16="http://schemas.microsoft.com/office/drawing/2014/main" id="{D6768115-0BE1-61C6-F856-5EFCA0611E67}"/>
              </a:ext>
            </a:extLst>
          </p:cNvPr>
          <p:cNvCxnSpPr>
            <a:cxnSpLocks/>
          </p:cNvCxnSpPr>
          <p:nvPr/>
        </p:nvCxnSpPr>
        <p:spPr>
          <a:xfrm>
            <a:off x="3673929" y="1408385"/>
            <a:ext cx="195942" cy="376374"/>
          </a:xfrm>
          <a:prstGeom prst="line">
            <a:avLst/>
          </a:prstGeom>
        </p:spPr>
        <p:style>
          <a:lnRef idx="2">
            <a:schemeClr val="accent1"/>
          </a:lnRef>
          <a:fillRef idx="0">
            <a:schemeClr val="accent1"/>
          </a:fillRef>
          <a:effectRef idx="1">
            <a:schemeClr val="accent1"/>
          </a:effectRef>
          <a:fontRef idx="minor">
            <a:schemeClr val="tx1"/>
          </a:fontRef>
        </p:style>
      </p:cxnSp>
      <p:cxnSp>
        <p:nvCxnSpPr>
          <p:cNvPr id="56" name="Connettore diritto 55">
            <a:extLst>
              <a:ext uri="{FF2B5EF4-FFF2-40B4-BE49-F238E27FC236}">
                <a16:creationId xmlns:a16="http://schemas.microsoft.com/office/drawing/2014/main" id="{AC673F70-1EF5-4327-2176-227CC30F7C4E}"/>
              </a:ext>
            </a:extLst>
          </p:cNvPr>
          <p:cNvCxnSpPr>
            <a:cxnSpLocks/>
          </p:cNvCxnSpPr>
          <p:nvPr/>
        </p:nvCxnSpPr>
        <p:spPr>
          <a:xfrm flipH="1">
            <a:off x="4245430" y="1307692"/>
            <a:ext cx="374466" cy="262575"/>
          </a:xfrm>
          <a:prstGeom prst="line">
            <a:avLst/>
          </a:prstGeom>
        </p:spPr>
        <p:style>
          <a:lnRef idx="2">
            <a:schemeClr val="accent1"/>
          </a:lnRef>
          <a:fillRef idx="0">
            <a:schemeClr val="accent1"/>
          </a:fillRef>
          <a:effectRef idx="1">
            <a:schemeClr val="accent1"/>
          </a:effectRef>
          <a:fontRef idx="minor">
            <a:schemeClr val="tx1"/>
          </a:fontRef>
        </p:style>
      </p:cxnSp>
      <p:cxnSp>
        <p:nvCxnSpPr>
          <p:cNvPr id="59" name="Connettore diritto 58">
            <a:extLst>
              <a:ext uri="{FF2B5EF4-FFF2-40B4-BE49-F238E27FC236}">
                <a16:creationId xmlns:a16="http://schemas.microsoft.com/office/drawing/2014/main" id="{58EF9EDA-6EA8-FA96-2363-08221E363F83}"/>
              </a:ext>
            </a:extLst>
          </p:cNvPr>
          <p:cNvCxnSpPr>
            <a:cxnSpLocks/>
          </p:cNvCxnSpPr>
          <p:nvPr/>
        </p:nvCxnSpPr>
        <p:spPr>
          <a:xfrm flipH="1" flipV="1">
            <a:off x="4245430" y="1635579"/>
            <a:ext cx="457199" cy="35380"/>
          </a:xfrm>
          <a:prstGeom prst="line">
            <a:avLst/>
          </a:prstGeom>
        </p:spPr>
        <p:style>
          <a:lnRef idx="2">
            <a:schemeClr val="accent1"/>
          </a:lnRef>
          <a:fillRef idx="0">
            <a:schemeClr val="accent1"/>
          </a:fillRef>
          <a:effectRef idx="1">
            <a:schemeClr val="accent1"/>
          </a:effectRef>
          <a:fontRef idx="minor">
            <a:schemeClr val="tx1"/>
          </a:fontRef>
        </p:style>
      </p:cxnSp>
      <p:sp>
        <p:nvSpPr>
          <p:cNvPr id="62" name="CasellaDiTesto 61">
            <a:extLst>
              <a:ext uri="{FF2B5EF4-FFF2-40B4-BE49-F238E27FC236}">
                <a16:creationId xmlns:a16="http://schemas.microsoft.com/office/drawing/2014/main" id="{CE8B18CB-C346-2290-7E24-3A29D66260ED}"/>
              </a:ext>
            </a:extLst>
          </p:cNvPr>
          <p:cNvSpPr txBox="1">
            <a:spLocks/>
          </p:cNvSpPr>
          <p:nvPr/>
        </p:nvSpPr>
        <p:spPr>
          <a:xfrm>
            <a:off x="4514391" y="1290086"/>
            <a:ext cx="503923" cy="261610"/>
          </a:xfrm>
          <a:prstGeom prst="rect">
            <a:avLst/>
          </a:prstGeom>
          <a:noFill/>
        </p:spPr>
        <p:txBody>
          <a:bodyPr wrap="square" rtlCol="0">
            <a:spAutoFit/>
          </a:bodyPr>
          <a:lstStyle/>
          <a:p>
            <a:r>
              <a:rPr lang="fr-FR" sz="1100" b="1" dirty="0">
                <a:latin typeface="Arial" panose="020B0604020202020204" pitchFamily="34" charset="0"/>
                <a:cs typeface="Arial" panose="020B0604020202020204" pitchFamily="34" charset="0"/>
              </a:rPr>
              <a:t>TAG</a:t>
            </a:r>
          </a:p>
        </p:txBody>
      </p:sp>
      <p:sp>
        <p:nvSpPr>
          <p:cNvPr id="63" name="CasellaDiTesto 62">
            <a:extLst>
              <a:ext uri="{FF2B5EF4-FFF2-40B4-BE49-F238E27FC236}">
                <a16:creationId xmlns:a16="http://schemas.microsoft.com/office/drawing/2014/main" id="{9ADC073A-56B0-0DF0-4A70-EAD570A0F771}"/>
              </a:ext>
            </a:extLst>
          </p:cNvPr>
          <p:cNvSpPr txBox="1">
            <a:spLocks/>
          </p:cNvSpPr>
          <p:nvPr/>
        </p:nvSpPr>
        <p:spPr>
          <a:xfrm>
            <a:off x="3172050" y="1200727"/>
            <a:ext cx="1003758" cy="261610"/>
          </a:xfrm>
          <a:prstGeom prst="rect">
            <a:avLst/>
          </a:prstGeom>
          <a:noFill/>
        </p:spPr>
        <p:txBody>
          <a:bodyPr wrap="square" rtlCol="0">
            <a:spAutoFit/>
          </a:bodyPr>
          <a:lstStyle/>
          <a:p>
            <a:r>
              <a:rPr lang="fr-FR" sz="1100" b="1" dirty="0" err="1">
                <a:latin typeface="Arial" panose="020B0604020202020204" pitchFamily="34" charset="0"/>
                <a:cs typeface="Arial" panose="020B0604020202020204" pitchFamily="34" charset="0"/>
              </a:rPr>
              <a:t>Transitgas</a:t>
            </a:r>
            <a:endParaRPr lang="fr-FR" sz="1100" b="1" dirty="0">
              <a:latin typeface="Arial" panose="020B0604020202020204" pitchFamily="34" charset="0"/>
              <a:cs typeface="Arial" panose="020B0604020202020204" pitchFamily="34" charset="0"/>
            </a:endParaRPr>
          </a:p>
        </p:txBody>
      </p:sp>
      <p:cxnSp>
        <p:nvCxnSpPr>
          <p:cNvPr id="3072" name="Connettore diritto 3071">
            <a:extLst>
              <a:ext uri="{FF2B5EF4-FFF2-40B4-BE49-F238E27FC236}">
                <a16:creationId xmlns:a16="http://schemas.microsoft.com/office/drawing/2014/main" id="{0054A96D-FFA6-A172-2729-FF0315563DFD}"/>
              </a:ext>
            </a:extLst>
          </p:cNvPr>
          <p:cNvCxnSpPr>
            <a:cxnSpLocks/>
            <a:endCxn id="63" idx="2"/>
          </p:cNvCxnSpPr>
          <p:nvPr/>
        </p:nvCxnSpPr>
        <p:spPr>
          <a:xfrm flipV="1">
            <a:off x="3298370" y="1462337"/>
            <a:ext cx="375559" cy="107930"/>
          </a:xfrm>
          <a:prstGeom prst="line">
            <a:avLst/>
          </a:prstGeom>
          <a:ln>
            <a:solidFill>
              <a:schemeClr val="accent4">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3080" name="Connettore diritto 3079">
            <a:extLst>
              <a:ext uri="{FF2B5EF4-FFF2-40B4-BE49-F238E27FC236}">
                <a16:creationId xmlns:a16="http://schemas.microsoft.com/office/drawing/2014/main" id="{A3985687-9652-E745-6791-8BA22538B231}"/>
              </a:ext>
            </a:extLst>
          </p:cNvPr>
          <p:cNvCxnSpPr>
            <a:cxnSpLocks/>
          </p:cNvCxnSpPr>
          <p:nvPr/>
        </p:nvCxnSpPr>
        <p:spPr>
          <a:xfrm flipV="1">
            <a:off x="3673929" y="644033"/>
            <a:ext cx="0" cy="802936"/>
          </a:xfrm>
          <a:prstGeom prst="line">
            <a:avLst/>
          </a:prstGeom>
          <a:ln>
            <a:solidFill>
              <a:schemeClr val="accent4">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3084" name="CasellaDiTesto 3083">
            <a:extLst>
              <a:ext uri="{FF2B5EF4-FFF2-40B4-BE49-F238E27FC236}">
                <a16:creationId xmlns:a16="http://schemas.microsoft.com/office/drawing/2014/main" id="{0DD2FB58-D29D-65E5-1A24-EDB9D3280048}"/>
              </a:ext>
            </a:extLst>
          </p:cNvPr>
          <p:cNvSpPr txBox="1">
            <a:spLocks/>
          </p:cNvSpPr>
          <p:nvPr/>
        </p:nvSpPr>
        <p:spPr>
          <a:xfrm>
            <a:off x="4670649" y="4553527"/>
            <a:ext cx="996725" cy="400110"/>
          </a:xfrm>
          <a:prstGeom prst="rect">
            <a:avLst/>
          </a:prstGeom>
          <a:noFill/>
        </p:spPr>
        <p:txBody>
          <a:bodyPr wrap="square" rtlCol="0">
            <a:spAutoFit/>
          </a:bodyPr>
          <a:lstStyle/>
          <a:p>
            <a:r>
              <a:rPr lang="fr-FR" sz="1000" b="1" dirty="0" err="1">
                <a:latin typeface="Arial" panose="020B0604020202020204" pitchFamily="34" charset="0"/>
                <a:cs typeface="Arial" panose="020B0604020202020204" pitchFamily="34" charset="0"/>
              </a:rPr>
              <a:t>Greenstream</a:t>
            </a:r>
            <a:r>
              <a:rPr lang="fr-FR" sz="1000" b="1" dirty="0">
                <a:latin typeface="Arial" panose="020B0604020202020204" pitchFamily="34" charset="0"/>
                <a:cs typeface="Arial" panose="020B0604020202020204" pitchFamily="34" charset="0"/>
              </a:rPr>
              <a:t> </a:t>
            </a:r>
          </a:p>
          <a:p>
            <a:r>
              <a:rPr lang="fr-FR" sz="1000" b="1" dirty="0">
                <a:latin typeface="Arial" panose="020B0604020202020204" pitchFamily="34" charset="0"/>
                <a:cs typeface="Arial" panose="020B0604020202020204" pitchFamily="34" charset="0"/>
              </a:rPr>
              <a:t>20BCM</a:t>
            </a:r>
          </a:p>
        </p:txBody>
      </p:sp>
      <p:sp>
        <p:nvSpPr>
          <p:cNvPr id="3085" name="CasellaDiTesto 3084">
            <a:extLst>
              <a:ext uri="{FF2B5EF4-FFF2-40B4-BE49-F238E27FC236}">
                <a16:creationId xmlns:a16="http://schemas.microsoft.com/office/drawing/2014/main" id="{C6F6D60E-F85A-6DFB-10FC-1FF622B51B0C}"/>
              </a:ext>
            </a:extLst>
          </p:cNvPr>
          <p:cNvSpPr txBox="1">
            <a:spLocks/>
          </p:cNvSpPr>
          <p:nvPr/>
        </p:nvSpPr>
        <p:spPr>
          <a:xfrm>
            <a:off x="3216499" y="3797877"/>
            <a:ext cx="996725" cy="400110"/>
          </a:xfrm>
          <a:prstGeom prst="rect">
            <a:avLst/>
          </a:prstGeom>
          <a:noFill/>
        </p:spPr>
        <p:txBody>
          <a:bodyPr wrap="square" rtlCol="0">
            <a:spAutoFit/>
          </a:bodyPr>
          <a:lstStyle/>
          <a:p>
            <a:r>
              <a:rPr lang="fr-FR" sz="1000" b="1" dirty="0" err="1">
                <a:latin typeface="Arial" panose="020B0604020202020204" pitchFamily="34" charset="0"/>
                <a:cs typeface="Arial" panose="020B0604020202020204" pitchFamily="34" charset="0"/>
              </a:rPr>
              <a:t>Transmed</a:t>
            </a:r>
            <a:r>
              <a:rPr lang="fr-FR" sz="1000" b="1" dirty="0">
                <a:latin typeface="Arial" panose="020B0604020202020204" pitchFamily="34" charset="0"/>
                <a:cs typeface="Arial" panose="020B0604020202020204" pitchFamily="34" charset="0"/>
              </a:rPr>
              <a:t> </a:t>
            </a:r>
          </a:p>
          <a:p>
            <a:r>
              <a:rPr lang="fr-FR" sz="1000" b="1" dirty="0">
                <a:latin typeface="Arial" panose="020B0604020202020204" pitchFamily="34" charset="0"/>
                <a:cs typeface="Arial" panose="020B0604020202020204" pitchFamily="34" charset="0"/>
              </a:rPr>
              <a:t>33 BCM</a:t>
            </a:r>
          </a:p>
        </p:txBody>
      </p:sp>
      <p:sp>
        <p:nvSpPr>
          <p:cNvPr id="3086" name="CasellaDiTesto 3085">
            <a:extLst>
              <a:ext uri="{FF2B5EF4-FFF2-40B4-BE49-F238E27FC236}">
                <a16:creationId xmlns:a16="http://schemas.microsoft.com/office/drawing/2014/main" id="{E1A80CD4-8079-52A2-7DFA-AAAFF657609C}"/>
              </a:ext>
            </a:extLst>
          </p:cNvPr>
          <p:cNvSpPr txBox="1">
            <a:spLocks/>
          </p:cNvSpPr>
          <p:nvPr/>
        </p:nvSpPr>
        <p:spPr>
          <a:xfrm>
            <a:off x="2081890" y="4029334"/>
            <a:ext cx="788310" cy="400110"/>
          </a:xfrm>
          <a:prstGeom prst="rect">
            <a:avLst/>
          </a:prstGeom>
          <a:noFill/>
        </p:spPr>
        <p:txBody>
          <a:bodyPr wrap="square" rtlCol="0">
            <a:spAutoFit/>
          </a:bodyPr>
          <a:lstStyle/>
          <a:p>
            <a:r>
              <a:rPr lang="fr-FR" sz="1000" b="1" dirty="0" err="1">
                <a:latin typeface="Arial" panose="020B0604020202020204" pitchFamily="34" charset="0"/>
                <a:cs typeface="Arial" panose="020B0604020202020204" pitchFamily="34" charset="0"/>
              </a:rPr>
              <a:t>Medgaz</a:t>
            </a:r>
            <a:r>
              <a:rPr lang="fr-FR" sz="1000" b="1" dirty="0">
                <a:latin typeface="Arial" panose="020B0604020202020204" pitchFamily="34" charset="0"/>
                <a:cs typeface="Arial" panose="020B0604020202020204" pitchFamily="34" charset="0"/>
              </a:rPr>
              <a:t> 10,5 BCM</a:t>
            </a:r>
          </a:p>
        </p:txBody>
      </p:sp>
      <p:sp>
        <p:nvSpPr>
          <p:cNvPr id="3087" name="CasellaDiTesto 3086">
            <a:extLst>
              <a:ext uri="{FF2B5EF4-FFF2-40B4-BE49-F238E27FC236}">
                <a16:creationId xmlns:a16="http://schemas.microsoft.com/office/drawing/2014/main" id="{311F4773-F8D7-6610-79A6-0710B03F3F2C}"/>
              </a:ext>
            </a:extLst>
          </p:cNvPr>
          <p:cNvSpPr txBox="1">
            <a:spLocks/>
          </p:cNvSpPr>
          <p:nvPr/>
        </p:nvSpPr>
        <p:spPr>
          <a:xfrm>
            <a:off x="1272264" y="4899284"/>
            <a:ext cx="942420" cy="246221"/>
          </a:xfrm>
          <a:prstGeom prst="rect">
            <a:avLst/>
          </a:prstGeom>
          <a:noFill/>
        </p:spPr>
        <p:txBody>
          <a:bodyPr wrap="square" rtlCol="0">
            <a:spAutoFit/>
          </a:bodyPr>
          <a:lstStyle/>
          <a:p>
            <a:r>
              <a:rPr lang="fr-FR" sz="1000" b="1" dirty="0">
                <a:latin typeface="Arial" panose="020B0604020202020204" pitchFamily="34" charset="0"/>
                <a:cs typeface="Arial" panose="020B0604020202020204" pitchFamily="34" charset="0"/>
              </a:rPr>
              <a:t>MEG 12BCM</a:t>
            </a:r>
          </a:p>
        </p:txBody>
      </p:sp>
      <p:sp>
        <p:nvSpPr>
          <p:cNvPr id="3088" name="Segno di moltiplicazione 3087">
            <a:extLst>
              <a:ext uri="{FF2B5EF4-FFF2-40B4-BE49-F238E27FC236}">
                <a16:creationId xmlns:a16="http://schemas.microsoft.com/office/drawing/2014/main" id="{B2796276-784B-19A2-3C4C-B476BDDB38D1}"/>
              </a:ext>
            </a:extLst>
          </p:cNvPr>
          <p:cNvSpPr/>
          <p:nvPr/>
        </p:nvSpPr>
        <p:spPr>
          <a:xfrm>
            <a:off x="1679575" y="4676397"/>
            <a:ext cx="288925" cy="260728"/>
          </a:xfrm>
          <a:prstGeom prst="mathMultiply">
            <a:avLst/>
          </a:prstGeom>
          <a:solidFill>
            <a:schemeClr val="accent6">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3089" name="CasellaDiTesto 3088">
            <a:extLst>
              <a:ext uri="{FF2B5EF4-FFF2-40B4-BE49-F238E27FC236}">
                <a16:creationId xmlns:a16="http://schemas.microsoft.com/office/drawing/2014/main" id="{AA76600B-20A9-5980-B6FA-829713984673}"/>
              </a:ext>
            </a:extLst>
          </p:cNvPr>
          <p:cNvSpPr txBox="1">
            <a:spLocks/>
          </p:cNvSpPr>
          <p:nvPr/>
        </p:nvSpPr>
        <p:spPr>
          <a:xfrm>
            <a:off x="5108575" y="2956502"/>
            <a:ext cx="723899" cy="400110"/>
          </a:xfrm>
          <a:prstGeom prst="rect">
            <a:avLst/>
          </a:prstGeom>
          <a:noFill/>
        </p:spPr>
        <p:txBody>
          <a:bodyPr wrap="square" rtlCol="0">
            <a:spAutoFit/>
          </a:bodyPr>
          <a:lstStyle/>
          <a:p>
            <a:r>
              <a:rPr lang="fr-FR" sz="1000" b="1" dirty="0">
                <a:latin typeface="Arial" panose="020B0604020202020204" pitchFamily="34" charset="0"/>
                <a:cs typeface="Arial" panose="020B0604020202020204" pitchFamily="34" charset="0"/>
              </a:rPr>
              <a:t>TAP 8-10 BCM</a:t>
            </a:r>
          </a:p>
        </p:txBody>
      </p:sp>
      <p:sp>
        <p:nvSpPr>
          <p:cNvPr id="3091" name="CasellaDiTesto 3090">
            <a:extLst>
              <a:ext uri="{FF2B5EF4-FFF2-40B4-BE49-F238E27FC236}">
                <a16:creationId xmlns:a16="http://schemas.microsoft.com/office/drawing/2014/main" id="{64772245-E4FC-5E01-9893-121CF6377B52}"/>
              </a:ext>
            </a:extLst>
          </p:cNvPr>
          <p:cNvSpPr txBox="1">
            <a:spLocks/>
          </p:cNvSpPr>
          <p:nvPr/>
        </p:nvSpPr>
        <p:spPr>
          <a:xfrm>
            <a:off x="7201124" y="4807527"/>
            <a:ext cx="996725" cy="246221"/>
          </a:xfrm>
          <a:prstGeom prst="rect">
            <a:avLst/>
          </a:prstGeom>
          <a:noFill/>
        </p:spPr>
        <p:txBody>
          <a:bodyPr wrap="square" rtlCol="0">
            <a:spAutoFit/>
          </a:bodyPr>
          <a:lstStyle/>
          <a:p>
            <a:r>
              <a:rPr lang="fr-FR" sz="1000" b="1" dirty="0">
                <a:latin typeface="Arial" panose="020B0604020202020204" pitchFamily="34" charset="0"/>
                <a:cs typeface="Arial" panose="020B0604020202020204" pitchFamily="34" charset="0"/>
              </a:rPr>
              <a:t>EMG 7 BCM</a:t>
            </a:r>
          </a:p>
        </p:txBody>
      </p:sp>
      <p:sp>
        <p:nvSpPr>
          <p:cNvPr id="3092" name="CasellaDiTesto 3091">
            <a:extLst>
              <a:ext uri="{FF2B5EF4-FFF2-40B4-BE49-F238E27FC236}">
                <a16:creationId xmlns:a16="http://schemas.microsoft.com/office/drawing/2014/main" id="{76D95FD5-E67E-D09A-8237-152A6F58BAD6}"/>
              </a:ext>
            </a:extLst>
          </p:cNvPr>
          <p:cNvSpPr txBox="1">
            <a:spLocks/>
          </p:cNvSpPr>
          <p:nvPr/>
        </p:nvSpPr>
        <p:spPr>
          <a:xfrm>
            <a:off x="8204316" y="5474036"/>
            <a:ext cx="878212" cy="553998"/>
          </a:xfrm>
          <a:prstGeom prst="rect">
            <a:avLst/>
          </a:prstGeom>
          <a:noFill/>
        </p:spPr>
        <p:txBody>
          <a:bodyPr wrap="square" rtlCol="0">
            <a:spAutoFit/>
          </a:bodyPr>
          <a:lstStyle/>
          <a:p>
            <a:r>
              <a:rPr lang="fr-FR" sz="1000" b="1" dirty="0">
                <a:latin typeface="Arial" panose="020B0604020202020204" pitchFamily="34" charset="0"/>
                <a:cs typeface="Arial" panose="020B0604020202020204" pitchFamily="34" charset="0"/>
              </a:rPr>
              <a:t>Arab Gas Pipe 10BCM</a:t>
            </a:r>
          </a:p>
        </p:txBody>
      </p:sp>
      <p:sp>
        <p:nvSpPr>
          <p:cNvPr id="3093" name="CasellaDiTesto 3092">
            <a:extLst>
              <a:ext uri="{FF2B5EF4-FFF2-40B4-BE49-F238E27FC236}">
                <a16:creationId xmlns:a16="http://schemas.microsoft.com/office/drawing/2014/main" id="{8A00269A-0740-D752-013F-2C3E06E02EFD}"/>
              </a:ext>
            </a:extLst>
          </p:cNvPr>
          <p:cNvSpPr txBox="1">
            <a:spLocks/>
          </p:cNvSpPr>
          <p:nvPr/>
        </p:nvSpPr>
        <p:spPr>
          <a:xfrm>
            <a:off x="7651751" y="3607377"/>
            <a:ext cx="698500" cy="246221"/>
          </a:xfrm>
          <a:prstGeom prst="rect">
            <a:avLst/>
          </a:prstGeom>
          <a:solidFill>
            <a:srgbClr val="FFFF00"/>
          </a:solidFill>
        </p:spPr>
        <p:txBody>
          <a:bodyPr wrap="square" rtlCol="0">
            <a:spAutoFit/>
          </a:bodyPr>
          <a:lstStyle/>
          <a:p>
            <a:r>
              <a:rPr lang="fr-FR" sz="1000" b="1" dirty="0">
                <a:latin typeface="Arial" panose="020B0604020202020204" pitchFamily="34" charset="0"/>
                <a:cs typeface="Arial" panose="020B0604020202020204" pitchFamily="34" charset="0"/>
              </a:rPr>
              <a:t>16 BCM</a:t>
            </a:r>
          </a:p>
        </p:txBody>
      </p:sp>
      <p:sp>
        <p:nvSpPr>
          <p:cNvPr id="3095" name="CasellaDiTesto 3094">
            <a:extLst>
              <a:ext uri="{FF2B5EF4-FFF2-40B4-BE49-F238E27FC236}">
                <a16:creationId xmlns:a16="http://schemas.microsoft.com/office/drawing/2014/main" id="{A7A26727-7554-2F96-C966-D1AF9C155F48}"/>
              </a:ext>
            </a:extLst>
          </p:cNvPr>
          <p:cNvSpPr txBox="1">
            <a:spLocks/>
          </p:cNvSpPr>
          <p:nvPr/>
        </p:nvSpPr>
        <p:spPr>
          <a:xfrm>
            <a:off x="5597526" y="3534352"/>
            <a:ext cx="698500" cy="246221"/>
          </a:xfrm>
          <a:prstGeom prst="rect">
            <a:avLst/>
          </a:prstGeom>
          <a:solidFill>
            <a:srgbClr val="FFFF00"/>
          </a:solidFill>
        </p:spPr>
        <p:txBody>
          <a:bodyPr wrap="square" rtlCol="0">
            <a:spAutoFit/>
          </a:bodyPr>
          <a:lstStyle/>
          <a:p>
            <a:r>
              <a:rPr lang="fr-FR" sz="1000" b="1" dirty="0">
                <a:latin typeface="Arial" panose="020B0604020202020204" pitchFamily="34" charset="0"/>
                <a:cs typeface="Arial" panose="020B0604020202020204" pitchFamily="34" charset="0"/>
              </a:rPr>
              <a:t>22 BCM</a:t>
            </a:r>
          </a:p>
        </p:txBody>
      </p:sp>
      <p:sp>
        <p:nvSpPr>
          <p:cNvPr id="3096" name="CasellaDiTesto 3095">
            <a:extLst>
              <a:ext uri="{FF2B5EF4-FFF2-40B4-BE49-F238E27FC236}">
                <a16:creationId xmlns:a16="http://schemas.microsoft.com/office/drawing/2014/main" id="{04FAB4D3-FAAB-545B-AA9B-DF77FA480A68}"/>
              </a:ext>
            </a:extLst>
          </p:cNvPr>
          <p:cNvSpPr txBox="1">
            <a:spLocks/>
          </p:cNvSpPr>
          <p:nvPr/>
        </p:nvSpPr>
        <p:spPr>
          <a:xfrm>
            <a:off x="3851977" y="2526468"/>
            <a:ext cx="818671" cy="246221"/>
          </a:xfrm>
          <a:prstGeom prst="rect">
            <a:avLst/>
          </a:prstGeom>
          <a:solidFill>
            <a:srgbClr val="FFFF00"/>
          </a:solidFill>
        </p:spPr>
        <p:txBody>
          <a:bodyPr wrap="square" rtlCol="0">
            <a:spAutoFit/>
          </a:bodyPr>
          <a:lstStyle/>
          <a:p>
            <a:r>
              <a:rPr lang="fr-FR" sz="1000" b="1" dirty="0">
                <a:latin typeface="Arial" panose="020B0604020202020204" pitchFamily="34" charset="0"/>
                <a:cs typeface="Arial" panose="020B0604020202020204" pitchFamily="34" charset="0"/>
              </a:rPr>
              <a:t>110 BCM</a:t>
            </a:r>
          </a:p>
        </p:txBody>
      </p:sp>
      <p:sp>
        <p:nvSpPr>
          <p:cNvPr id="3097" name="CasellaDiTesto 3096">
            <a:extLst>
              <a:ext uri="{FF2B5EF4-FFF2-40B4-BE49-F238E27FC236}">
                <a16:creationId xmlns:a16="http://schemas.microsoft.com/office/drawing/2014/main" id="{8B210CD5-20D7-E06F-66CE-8DDAFA8ED1C5}"/>
              </a:ext>
            </a:extLst>
          </p:cNvPr>
          <p:cNvSpPr txBox="1">
            <a:spLocks/>
          </p:cNvSpPr>
          <p:nvPr/>
        </p:nvSpPr>
        <p:spPr>
          <a:xfrm>
            <a:off x="2237057" y="1764472"/>
            <a:ext cx="818671" cy="246221"/>
          </a:xfrm>
          <a:prstGeom prst="rect">
            <a:avLst/>
          </a:prstGeom>
          <a:solidFill>
            <a:srgbClr val="FFFF00"/>
          </a:solidFill>
        </p:spPr>
        <p:txBody>
          <a:bodyPr wrap="square" rtlCol="0">
            <a:spAutoFit/>
          </a:bodyPr>
          <a:lstStyle/>
          <a:p>
            <a:pPr algn="ctr"/>
            <a:r>
              <a:rPr lang="fr-FR" sz="1000" b="1" dirty="0">
                <a:latin typeface="Arial" panose="020B0604020202020204" pitchFamily="34" charset="0"/>
                <a:cs typeface="Arial" panose="020B0604020202020204" pitchFamily="34" charset="0"/>
              </a:rPr>
              <a:t>75 BCM</a:t>
            </a:r>
          </a:p>
        </p:txBody>
      </p:sp>
      <p:sp>
        <p:nvSpPr>
          <p:cNvPr id="3098" name="CasellaDiTesto 3097">
            <a:extLst>
              <a:ext uri="{FF2B5EF4-FFF2-40B4-BE49-F238E27FC236}">
                <a16:creationId xmlns:a16="http://schemas.microsoft.com/office/drawing/2014/main" id="{2F4223D7-219D-F99C-6C52-18AA809083A1}"/>
              </a:ext>
            </a:extLst>
          </p:cNvPr>
          <p:cNvSpPr txBox="1">
            <a:spLocks/>
          </p:cNvSpPr>
          <p:nvPr/>
        </p:nvSpPr>
        <p:spPr>
          <a:xfrm>
            <a:off x="1083177" y="3276940"/>
            <a:ext cx="818671" cy="246221"/>
          </a:xfrm>
          <a:prstGeom prst="rect">
            <a:avLst/>
          </a:prstGeom>
          <a:solidFill>
            <a:srgbClr val="FFFF00"/>
          </a:solidFill>
        </p:spPr>
        <p:txBody>
          <a:bodyPr wrap="square" rtlCol="0">
            <a:spAutoFit/>
          </a:bodyPr>
          <a:lstStyle/>
          <a:p>
            <a:pPr algn="ctr"/>
            <a:r>
              <a:rPr lang="fr-FR" sz="1000" b="1" dirty="0">
                <a:latin typeface="Arial" panose="020B0604020202020204" pitchFamily="34" charset="0"/>
                <a:cs typeface="Arial" panose="020B0604020202020204" pitchFamily="34" charset="0"/>
              </a:rPr>
              <a:t>16,4 BCM</a:t>
            </a:r>
          </a:p>
        </p:txBody>
      </p:sp>
      <p:sp>
        <p:nvSpPr>
          <p:cNvPr id="3099" name="CasellaDiTesto 3098">
            <a:extLst>
              <a:ext uri="{FF2B5EF4-FFF2-40B4-BE49-F238E27FC236}">
                <a16:creationId xmlns:a16="http://schemas.microsoft.com/office/drawing/2014/main" id="{494B7D69-E6B9-4381-C2AD-CAD9D308A565}"/>
              </a:ext>
            </a:extLst>
          </p:cNvPr>
          <p:cNvSpPr txBox="1">
            <a:spLocks/>
          </p:cNvSpPr>
          <p:nvPr/>
        </p:nvSpPr>
        <p:spPr>
          <a:xfrm>
            <a:off x="98345" y="3329448"/>
            <a:ext cx="818671" cy="246221"/>
          </a:xfrm>
          <a:prstGeom prst="rect">
            <a:avLst/>
          </a:prstGeom>
          <a:solidFill>
            <a:srgbClr val="FFFF00"/>
          </a:solidFill>
        </p:spPr>
        <p:txBody>
          <a:bodyPr wrap="square" rtlCol="0">
            <a:spAutoFit/>
          </a:bodyPr>
          <a:lstStyle/>
          <a:p>
            <a:pPr algn="ctr"/>
            <a:r>
              <a:rPr lang="fr-FR" sz="1000" b="1" dirty="0">
                <a:latin typeface="Arial" panose="020B0604020202020204" pitchFamily="34" charset="0"/>
                <a:cs typeface="Arial" panose="020B0604020202020204" pitchFamily="34" charset="0"/>
              </a:rPr>
              <a:t>8,4 BCM</a:t>
            </a:r>
          </a:p>
        </p:txBody>
      </p:sp>
      <p:sp>
        <p:nvSpPr>
          <p:cNvPr id="3101" name="CasellaDiTesto 3100">
            <a:extLst>
              <a:ext uri="{FF2B5EF4-FFF2-40B4-BE49-F238E27FC236}">
                <a16:creationId xmlns:a16="http://schemas.microsoft.com/office/drawing/2014/main" id="{105229D9-BD61-F0C5-7DC7-94563410630B}"/>
              </a:ext>
            </a:extLst>
          </p:cNvPr>
          <p:cNvSpPr txBox="1">
            <a:spLocks/>
          </p:cNvSpPr>
          <p:nvPr/>
        </p:nvSpPr>
        <p:spPr>
          <a:xfrm>
            <a:off x="2261390" y="4754828"/>
            <a:ext cx="698500" cy="246221"/>
          </a:xfrm>
          <a:prstGeom prst="rect">
            <a:avLst/>
          </a:prstGeom>
          <a:solidFill>
            <a:srgbClr val="FFFF00"/>
          </a:solidFill>
        </p:spPr>
        <p:txBody>
          <a:bodyPr wrap="square" rtlCol="0">
            <a:spAutoFit/>
          </a:bodyPr>
          <a:lstStyle/>
          <a:p>
            <a:r>
              <a:rPr lang="fr-FR" sz="1000" b="1" dirty="0">
                <a:latin typeface="Arial" panose="020B0604020202020204" pitchFamily="34" charset="0"/>
                <a:cs typeface="Arial" panose="020B0604020202020204" pitchFamily="34" charset="0"/>
              </a:rPr>
              <a:t>55 BCM</a:t>
            </a:r>
          </a:p>
        </p:txBody>
      </p:sp>
      <p:sp>
        <p:nvSpPr>
          <p:cNvPr id="3102" name="CasellaDiTesto 3101">
            <a:extLst>
              <a:ext uri="{FF2B5EF4-FFF2-40B4-BE49-F238E27FC236}">
                <a16:creationId xmlns:a16="http://schemas.microsoft.com/office/drawing/2014/main" id="{2F67469D-9412-773A-668C-6793702AD207}"/>
              </a:ext>
            </a:extLst>
          </p:cNvPr>
          <p:cNvSpPr txBox="1">
            <a:spLocks/>
          </p:cNvSpPr>
          <p:nvPr/>
        </p:nvSpPr>
        <p:spPr>
          <a:xfrm>
            <a:off x="4651114" y="1711964"/>
            <a:ext cx="698500" cy="246221"/>
          </a:xfrm>
          <a:prstGeom prst="rect">
            <a:avLst/>
          </a:prstGeom>
          <a:solidFill>
            <a:srgbClr val="FFFF00"/>
          </a:solidFill>
        </p:spPr>
        <p:txBody>
          <a:bodyPr wrap="square" rtlCol="0">
            <a:spAutoFit/>
          </a:bodyPr>
          <a:lstStyle/>
          <a:p>
            <a:r>
              <a:rPr lang="fr-FR" sz="1000" b="1" dirty="0">
                <a:latin typeface="Arial" panose="020B0604020202020204" pitchFamily="34" charset="0"/>
                <a:cs typeface="Arial" panose="020B0604020202020204" pitchFamily="34" charset="0"/>
              </a:rPr>
              <a:t>21 BCM</a:t>
            </a:r>
          </a:p>
        </p:txBody>
      </p:sp>
      <p:sp>
        <p:nvSpPr>
          <p:cNvPr id="3103" name="CasellaDiTesto 3102">
            <a:extLst>
              <a:ext uri="{FF2B5EF4-FFF2-40B4-BE49-F238E27FC236}">
                <a16:creationId xmlns:a16="http://schemas.microsoft.com/office/drawing/2014/main" id="{B86E471A-34BC-9DCE-A9F7-38FF981BB8C0}"/>
              </a:ext>
            </a:extLst>
          </p:cNvPr>
          <p:cNvSpPr txBox="1">
            <a:spLocks/>
          </p:cNvSpPr>
          <p:nvPr/>
        </p:nvSpPr>
        <p:spPr>
          <a:xfrm>
            <a:off x="2235777" y="2062868"/>
            <a:ext cx="818671" cy="246221"/>
          </a:xfrm>
          <a:prstGeom prst="rect">
            <a:avLst/>
          </a:prstGeom>
          <a:solidFill>
            <a:schemeClr val="accent5">
              <a:lumMod val="40000"/>
              <a:lumOff val="60000"/>
            </a:schemeClr>
          </a:solidFill>
        </p:spPr>
        <p:txBody>
          <a:bodyPr wrap="square" rtlCol="0">
            <a:spAutoFit/>
          </a:bodyPr>
          <a:lstStyle/>
          <a:p>
            <a:pPr algn="ctr"/>
            <a:r>
              <a:rPr lang="fr-FR" sz="1000" b="1" dirty="0">
                <a:latin typeface="Arial" panose="020B0604020202020204" pitchFamily="34" charset="0"/>
                <a:cs typeface="Arial" panose="020B0604020202020204" pitchFamily="34" charset="0"/>
              </a:rPr>
              <a:t>41 BCM</a:t>
            </a:r>
          </a:p>
        </p:txBody>
      </p:sp>
      <p:sp>
        <p:nvSpPr>
          <p:cNvPr id="3105" name="CasellaDiTesto 3104">
            <a:extLst>
              <a:ext uri="{FF2B5EF4-FFF2-40B4-BE49-F238E27FC236}">
                <a16:creationId xmlns:a16="http://schemas.microsoft.com/office/drawing/2014/main" id="{59CD7443-5842-D8E7-07DB-B2DD3B8A6D87}"/>
              </a:ext>
            </a:extLst>
          </p:cNvPr>
          <p:cNvSpPr txBox="1">
            <a:spLocks/>
          </p:cNvSpPr>
          <p:nvPr/>
        </p:nvSpPr>
        <p:spPr>
          <a:xfrm>
            <a:off x="3840453" y="2837672"/>
            <a:ext cx="818671" cy="246221"/>
          </a:xfrm>
          <a:prstGeom prst="rect">
            <a:avLst/>
          </a:prstGeom>
          <a:solidFill>
            <a:schemeClr val="accent5">
              <a:lumMod val="40000"/>
              <a:lumOff val="60000"/>
            </a:schemeClr>
          </a:solidFill>
        </p:spPr>
        <p:txBody>
          <a:bodyPr wrap="square" rtlCol="0">
            <a:spAutoFit/>
          </a:bodyPr>
          <a:lstStyle/>
          <a:p>
            <a:pPr algn="ctr"/>
            <a:r>
              <a:rPr lang="fr-FR" sz="1000" b="1" dirty="0">
                <a:latin typeface="Arial" panose="020B0604020202020204" pitchFamily="34" charset="0"/>
                <a:cs typeface="Arial" panose="020B0604020202020204" pitchFamily="34" charset="0"/>
              </a:rPr>
              <a:t>18 BCM</a:t>
            </a:r>
          </a:p>
        </p:txBody>
      </p:sp>
      <p:sp>
        <p:nvSpPr>
          <p:cNvPr id="3106" name="CasellaDiTesto 3105">
            <a:extLst>
              <a:ext uri="{FF2B5EF4-FFF2-40B4-BE49-F238E27FC236}">
                <a16:creationId xmlns:a16="http://schemas.microsoft.com/office/drawing/2014/main" id="{E5AB283D-6651-7C52-255B-317E4FEE8284}"/>
              </a:ext>
            </a:extLst>
          </p:cNvPr>
          <p:cNvSpPr txBox="1">
            <a:spLocks/>
          </p:cNvSpPr>
          <p:nvPr/>
        </p:nvSpPr>
        <p:spPr>
          <a:xfrm>
            <a:off x="1074213" y="3567652"/>
            <a:ext cx="818671" cy="246221"/>
          </a:xfrm>
          <a:prstGeom prst="rect">
            <a:avLst/>
          </a:prstGeom>
          <a:solidFill>
            <a:schemeClr val="accent5">
              <a:lumMod val="40000"/>
              <a:lumOff val="60000"/>
            </a:schemeClr>
          </a:solidFill>
        </p:spPr>
        <p:txBody>
          <a:bodyPr wrap="square" rtlCol="0">
            <a:spAutoFit/>
          </a:bodyPr>
          <a:lstStyle/>
          <a:p>
            <a:pPr algn="ctr"/>
            <a:r>
              <a:rPr lang="fr-FR" sz="1000" b="1" dirty="0">
                <a:latin typeface="Arial" panose="020B0604020202020204" pitchFamily="34" charset="0"/>
                <a:cs typeface="Arial" panose="020B0604020202020204" pitchFamily="34" charset="0"/>
              </a:rPr>
              <a:t>67 BCM</a:t>
            </a:r>
          </a:p>
        </p:txBody>
      </p:sp>
      <p:sp>
        <p:nvSpPr>
          <p:cNvPr id="3107" name="CasellaDiTesto 3106">
            <a:extLst>
              <a:ext uri="{FF2B5EF4-FFF2-40B4-BE49-F238E27FC236}">
                <a16:creationId xmlns:a16="http://schemas.microsoft.com/office/drawing/2014/main" id="{1934B62F-DCBC-DB28-23B3-53ED92B9A7B9}"/>
              </a:ext>
            </a:extLst>
          </p:cNvPr>
          <p:cNvSpPr txBox="1">
            <a:spLocks/>
          </p:cNvSpPr>
          <p:nvPr/>
        </p:nvSpPr>
        <p:spPr>
          <a:xfrm>
            <a:off x="5553985" y="3821224"/>
            <a:ext cx="818671" cy="246221"/>
          </a:xfrm>
          <a:prstGeom prst="rect">
            <a:avLst/>
          </a:prstGeom>
          <a:solidFill>
            <a:schemeClr val="accent5">
              <a:lumMod val="40000"/>
              <a:lumOff val="60000"/>
            </a:schemeClr>
          </a:solidFill>
        </p:spPr>
        <p:txBody>
          <a:bodyPr wrap="square" rtlCol="0">
            <a:spAutoFit/>
          </a:bodyPr>
          <a:lstStyle/>
          <a:p>
            <a:pPr algn="ctr"/>
            <a:r>
              <a:rPr lang="fr-FR" sz="1000" b="1" dirty="0">
                <a:latin typeface="Arial" panose="020B0604020202020204" pitchFamily="34" charset="0"/>
                <a:cs typeface="Arial" panose="020B0604020202020204" pitchFamily="34" charset="0"/>
              </a:rPr>
              <a:t>12 BCM</a:t>
            </a:r>
          </a:p>
        </p:txBody>
      </p:sp>
      <p:sp>
        <p:nvSpPr>
          <p:cNvPr id="3109" name="CasellaDiTesto 3108">
            <a:extLst>
              <a:ext uri="{FF2B5EF4-FFF2-40B4-BE49-F238E27FC236}">
                <a16:creationId xmlns:a16="http://schemas.microsoft.com/office/drawing/2014/main" id="{92226877-DB1D-5172-39B6-E43CED925C7E}"/>
              </a:ext>
            </a:extLst>
          </p:cNvPr>
          <p:cNvSpPr txBox="1">
            <a:spLocks/>
          </p:cNvSpPr>
          <p:nvPr/>
        </p:nvSpPr>
        <p:spPr>
          <a:xfrm>
            <a:off x="6835933" y="5256852"/>
            <a:ext cx="818671" cy="246221"/>
          </a:xfrm>
          <a:prstGeom prst="rect">
            <a:avLst/>
          </a:prstGeom>
          <a:solidFill>
            <a:schemeClr val="accent5">
              <a:lumMod val="40000"/>
              <a:lumOff val="60000"/>
            </a:schemeClr>
          </a:solidFill>
        </p:spPr>
        <p:txBody>
          <a:bodyPr wrap="square" rtlCol="0">
            <a:spAutoFit/>
          </a:bodyPr>
          <a:lstStyle/>
          <a:p>
            <a:pPr algn="ctr"/>
            <a:r>
              <a:rPr lang="fr-FR" sz="1000" b="1" dirty="0">
                <a:latin typeface="Arial" panose="020B0604020202020204" pitchFamily="34" charset="0"/>
                <a:cs typeface="Arial" panose="020B0604020202020204" pitchFamily="34" charset="0"/>
              </a:rPr>
              <a:t>18 BCM</a:t>
            </a:r>
          </a:p>
        </p:txBody>
      </p:sp>
      <p:sp>
        <p:nvSpPr>
          <p:cNvPr id="3110" name="CasellaDiTesto 3109">
            <a:extLst>
              <a:ext uri="{FF2B5EF4-FFF2-40B4-BE49-F238E27FC236}">
                <a16:creationId xmlns:a16="http://schemas.microsoft.com/office/drawing/2014/main" id="{BA9A6A0F-95A5-4068-5D52-BD44B0AF021A}"/>
              </a:ext>
            </a:extLst>
          </p:cNvPr>
          <p:cNvSpPr txBox="1">
            <a:spLocks/>
          </p:cNvSpPr>
          <p:nvPr/>
        </p:nvSpPr>
        <p:spPr>
          <a:xfrm>
            <a:off x="2179429" y="5087804"/>
            <a:ext cx="818671" cy="246221"/>
          </a:xfrm>
          <a:prstGeom prst="rect">
            <a:avLst/>
          </a:prstGeom>
          <a:solidFill>
            <a:schemeClr val="accent5">
              <a:lumMod val="40000"/>
              <a:lumOff val="60000"/>
            </a:schemeClr>
          </a:solidFill>
        </p:spPr>
        <p:txBody>
          <a:bodyPr wrap="square" rtlCol="0">
            <a:spAutoFit/>
          </a:bodyPr>
          <a:lstStyle/>
          <a:p>
            <a:pPr algn="ctr"/>
            <a:r>
              <a:rPr lang="fr-FR" sz="1000" b="1" dirty="0">
                <a:latin typeface="Arial" panose="020B0604020202020204" pitchFamily="34" charset="0"/>
                <a:cs typeface="Arial" panose="020B0604020202020204" pitchFamily="34" charset="0"/>
              </a:rPr>
              <a:t>35 BCM</a:t>
            </a:r>
          </a:p>
        </p:txBody>
      </p:sp>
      <p:sp>
        <p:nvSpPr>
          <p:cNvPr id="3111" name="CasellaDiTesto 3110">
            <a:extLst>
              <a:ext uri="{FF2B5EF4-FFF2-40B4-BE49-F238E27FC236}">
                <a16:creationId xmlns:a16="http://schemas.microsoft.com/office/drawing/2014/main" id="{BB1FF1F6-3BE5-9B00-F170-8B4D7780AD22}"/>
              </a:ext>
            </a:extLst>
          </p:cNvPr>
          <p:cNvSpPr txBox="1">
            <a:spLocks/>
          </p:cNvSpPr>
          <p:nvPr/>
        </p:nvSpPr>
        <p:spPr>
          <a:xfrm>
            <a:off x="74013" y="3551004"/>
            <a:ext cx="818671" cy="246221"/>
          </a:xfrm>
          <a:prstGeom prst="rect">
            <a:avLst/>
          </a:prstGeom>
          <a:solidFill>
            <a:schemeClr val="accent5">
              <a:lumMod val="40000"/>
              <a:lumOff val="60000"/>
            </a:schemeClr>
          </a:solidFill>
        </p:spPr>
        <p:txBody>
          <a:bodyPr wrap="square" rtlCol="0">
            <a:spAutoFit/>
          </a:bodyPr>
          <a:lstStyle/>
          <a:p>
            <a:pPr algn="ctr"/>
            <a:r>
              <a:rPr lang="fr-FR" sz="1000" b="1" dirty="0">
                <a:latin typeface="Arial" panose="020B0604020202020204" pitchFamily="34" charset="0"/>
                <a:cs typeface="Arial" panose="020B0604020202020204" pitchFamily="34" charset="0"/>
              </a:rPr>
              <a:t>5,2 BCM</a:t>
            </a:r>
          </a:p>
        </p:txBody>
      </p:sp>
      <p:sp>
        <p:nvSpPr>
          <p:cNvPr id="3112" name="CasellaDiTesto 3111">
            <a:extLst>
              <a:ext uri="{FF2B5EF4-FFF2-40B4-BE49-F238E27FC236}">
                <a16:creationId xmlns:a16="http://schemas.microsoft.com/office/drawing/2014/main" id="{1D4C2444-15C5-3C4F-EDEC-E9D6DE64CD57}"/>
              </a:ext>
            </a:extLst>
          </p:cNvPr>
          <p:cNvSpPr txBox="1">
            <a:spLocks/>
          </p:cNvSpPr>
          <p:nvPr/>
        </p:nvSpPr>
        <p:spPr>
          <a:xfrm>
            <a:off x="7573597" y="3889100"/>
            <a:ext cx="818671" cy="246221"/>
          </a:xfrm>
          <a:prstGeom prst="rect">
            <a:avLst/>
          </a:prstGeom>
          <a:solidFill>
            <a:schemeClr val="accent5">
              <a:lumMod val="40000"/>
              <a:lumOff val="60000"/>
            </a:schemeClr>
          </a:solidFill>
        </p:spPr>
        <p:txBody>
          <a:bodyPr wrap="square" rtlCol="0">
            <a:spAutoFit/>
          </a:bodyPr>
          <a:lstStyle/>
          <a:p>
            <a:pPr algn="ctr"/>
            <a:r>
              <a:rPr lang="fr-FR" sz="1000" b="1" dirty="0">
                <a:latin typeface="Arial" panose="020B0604020202020204" pitchFamily="34" charset="0"/>
                <a:cs typeface="Arial" panose="020B0604020202020204" pitchFamily="34" charset="0"/>
              </a:rPr>
              <a:t>44 BCM</a:t>
            </a:r>
          </a:p>
        </p:txBody>
      </p:sp>
      <p:sp>
        <p:nvSpPr>
          <p:cNvPr id="3113" name="CasellaDiTesto 3112">
            <a:extLst>
              <a:ext uri="{FF2B5EF4-FFF2-40B4-BE49-F238E27FC236}">
                <a16:creationId xmlns:a16="http://schemas.microsoft.com/office/drawing/2014/main" id="{ED3687DD-2B7C-6699-5B86-47799B405638}"/>
              </a:ext>
            </a:extLst>
          </p:cNvPr>
          <p:cNvSpPr txBox="1">
            <a:spLocks/>
          </p:cNvSpPr>
          <p:nvPr/>
        </p:nvSpPr>
        <p:spPr>
          <a:xfrm>
            <a:off x="7512125" y="5118540"/>
            <a:ext cx="818671" cy="246221"/>
          </a:xfrm>
          <a:prstGeom prst="rect">
            <a:avLst/>
          </a:prstGeom>
          <a:solidFill>
            <a:schemeClr val="accent5">
              <a:lumMod val="40000"/>
              <a:lumOff val="60000"/>
            </a:schemeClr>
          </a:solidFill>
        </p:spPr>
        <p:txBody>
          <a:bodyPr wrap="square" rtlCol="0">
            <a:spAutoFit/>
          </a:bodyPr>
          <a:lstStyle/>
          <a:p>
            <a:pPr algn="ctr"/>
            <a:r>
              <a:rPr lang="fr-FR" sz="1000" b="1" dirty="0">
                <a:latin typeface="Arial" panose="020B0604020202020204" pitchFamily="34" charset="0"/>
                <a:cs typeface="Arial" panose="020B0604020202020204" pitchFamily="34" charset="0"/>
              </a:rPr>
              <a:t>5 BCM</a:t>
            </a:r>
          </a:p>
        </p:txBody>
      </p:sp>
      <p:sp>
        <p:nvSpPr>
          <p:cNvPr id="3114" name="CasellaDiTesto 3113">
            <a:extLst>
              <a:ext uri="{FF2B5EF4-FFF2-40B4-BE49-F238E27FC236}">
                <a16:creationId xmlns:a16="http://schemas.microsoft.com/office/drawing/2014/main" id="{E1D7D33D-1415-2E01-4EDA-406297FC6E8C}"/>
              </a:ext>
            </a:extLst>
          </p:cNvPr>
          <p:cNvSpPr txBox="1">
            <a:spLocks/>
          </p:cNvSpPr>
          <p:nvPr/>
        </p:nvSpPr>
        <p:spPr>
          <a:xfrm>
            <a:off x="4576837" y="1960416"/>
            <a:ext cx="818671" cy="246221"/>
          </a:xfrm>
          <a:prstGeom prst="rect">
            <a:avLst/>
          </a:prstGeom>
          <a:solidFill>
            <a:schemeClr val="accent5">
              <a:lumMod val="40000"/>
              <a:lumOff val="60000"/>
            </a:schemeClr>
          </a:solidFill>
        </p:spPr>
        <p:txBody>
          <a:bodyPr wrap="square" rtlCol="0">
            <a:spAutoFit/>
          </a:bodyPr>
          <a:lstStyle/>
          <a:p>
            <a:pPr algn="ctr"/>
            <a:r>
              <a:rPr lang="fr-FR" sz="1000" b="1" dirty="0">
                <a:latin typeface="Arial" panose="020B0604020202020204" pitchFamily="34" charset="0"/>
                <a:cs typeface="Arial" panose="020B0604020202020204" pitchFamily="34" charset="0"/>
              </a:rPr>
              <a:t>3 BCM</a:t>
            </a:r>
          </a:p>
        </p:txBody>
      </p:sp>
      <p:sp>
        <p:nvSpPr>
          <p:cNvPr id="3115" name="CasellaDiTesto 3114">
            <a:extLst>
              <a:ext uri="{FF2B5EF4-FFF2-40B4-BE49-F238E27FC236}">
                <a16:creationId xmlns:a16="http://schemas.microsoft.com/office/drawing/2014/main" id="{A9002A37-0D48-7927-6E3A-73541DE52652}"/>
              </a:ext>
            </a:extLst>
          </p:cNvPr>
          <p:cNvSpPr txBox="1">
            <a:spLocks/>
          </p:cNvSpPr>
          <p:nvPr/>
        </p:nvSpPr>
        <p:spPr>
          <a:xfrm>
            <a:off x="298129" y="5934324"/>
            <a:ext cx="1438463" cy="400110"/>
          </a:xfrm>
          <a:prstGeom prst="rect">
            <a:avLst/>
          </a:prstGeom>
          <a:solidFill>
            <a:srgbClr val="FFFF00"/>
          </a:solidFill>
        </p:spPr>
        <p:txBody>
          <a:bodyPr wrap="square" rtlCol="0">
            <a:spAutoFit/>
          </a:bodyPr>
          <a:lstStyle/>
          <a:p>
            <a:pPr algn="ctr"/>
            <a:r>
              <a:rPr lang="fr-FR" sz="1000" b="1" dirty="0">
                <a:latin typeface="Arial" panose="020B0604020202020204" pitchFamily="34" charset="0"/>
                <a:cs typeface="Arial" panose="020B0604020202020204" pitchFamily="34" charset="0"/>
              </a:rPr>
              <a:t>Capacité canalisations</a:t>
            </a:r>
          </a:p>
        </p:txBody>
      </p:sp>
      <p:sp>
        <p:nvSpPr>
          <p:cNvPr id="3116" name="CasellaDiTesto 3115">
            <a:extLst>
              <a:ext uri="{FF2B5EF4-FFF2-40B4-BE49-F238E27FC236}">
                <a16:creationId xmlns:a16="http://schemas.microsoft.com/office/drawing/2014/main" id="{D8BB70D8-1FB5-8292-AABC-BB0D9434121F}"/>
              </a:ext>
            </a:extLst>
          </p:cNvPr>
          <p:cNvSpPr txBox="1">
            <a:spLocks/>
          </p:cNvSpPr>
          <p:nvPr/>
        </p:nvSpPr>
        <p:spPr>
          <a:xfrm>
            <a:off x="1886157" y="5908712"/>
            <a:ext cx="1179774" cy="400110"/>
          </a:xfrm>
          <a:prstGeom prst="rect">
            <a:avLst/>
          </a:prstGeom>
          <a:solidFill>
            <a:schemeClr val="accent5">
              <a:lumMod val="40000"/>
              <a:lumOff val="60000"/>
            </a:schemeClr>
          </a:solidFill>
        </p:spPr>
        <p:txBody>
          <a:bodyPr wrap="square" rtlCol="0">
            <a:spAutoFit/>
          </a:bodyPr>
          <a:lstStyle/>
          <a:p>
            <a:pPr algn="ctr"/>
            <a:r>
              <a:rPr lang="fr-FR" sz="1000" b="1" dirty="0">
                <a:latin typeface="Arial" panose="020B0604020202020204" pitchFamily="34" charset="0"/>
                <a:cs typeface="Arial" panose="020B0604020202020204" pitchFamily="34" charset="0"/>
              </a:rPr>
              <a:t>Capacité GNL fixes + FSRU</a:t>
            </a:r>
          </a:p>
        </p:txBody>
      </p:sp>
      <p:cxnSp>
        <p:nvCxnSpPr>
          <p:cNvPr id="3117" name="Connettore diritto 3116">
            <a:extLst>
              <a:ext uri="{FF2B5EF4-FFF2-40B4-BE49-F238E27FC236}">
                <a16:creationId xmlns:a16="http://schemas.microsoft.com/office/drawing/2014/main" id="{5256416D-9F7B-3B1F-E379-F601F48EAA9A}"/>
              </a:ext>
            </a:extLst>
          </p:cNvPr>
          <p:cNvCxnSpPr>
            <a:cxnSpLocks/>
          </p:cNvCxnSpPr>
          <p:nvPr/>
        </p:nvCxnSpPr>
        <p:spPr>
          <a:xfrm flipH="1">
            <a:off x="3298370" y="6118777"/>
            <a:ext cx="375559" cy="0"/>
          </a:xfrm>
          <a:prstGeom prst="line">
            <a:avLst/>
          </a:prstGeom>
        </p:spPr>
        <p:style>
          <a:lnRef idx="2">
            <a:schemeClr val="accent1"/>
          </a:lnRef>
          <a:fillRef idx="0">
            <a:schemeClr val="accent1"/>
          </a:fillRef>
          <a:effectRef idx="1">
            <a:schemeClr val="accent1"/>
          </a:effectRef>
          <a:fontRef idx="minor">
            <a:schemeClr val="tx1"/>
          </a:fontRef>
        </p:style>
      </p:cxnSp>
      <p:sp>
        <p:nvSpPr>
          <p:cNvPr id="3120" name="CasellaDiTesto 3119">
            <a:extLst>
              <a:ext uri="{FF2B5EF4-FFF2-40B4-BE49-F238E27FC236}">
                <a16:creationId xmlns:a16="http://schemas.microsoft.com/office/drawing/2014/main" id="{BF2A183A-D0B8-A88A-7DD4-DB19FA974210}"/>
              </a:ext>
            </a:extLst>
          </p:cNvPr>
          <p:cNvSpPr txBox="1">
            <a:spLocks/>
          </p:cNvSpPr>
          <p:nvPr/>
        </p:nvSpPr>
        <p:spPr>
          <a:xfrm>
            <a:off x="3724017" y="5902055"/>
            <a:ext cx="2039007" cy="430887"/>
          </a:xfrm>
          <a:prstGeom prst="rect">
            <a:avLst/>
          </a:prstGeom>
          <a:noFill/>
        </p:spPr>
        <p:txBody>
          <a:bodyPr wrap="square" rtlCol="0">
            <a:spAutoFit/>
          </a:bodyPr>
          <a:lstStyle/>
          <a:p>
            <a:r>
              <a:rPr lang="fr-FR" sz="1100" b="1" dirty="0">
                <a:latin typeface="Arial" panose="020B0604020202020204" pitchFamily="34" charset="0"/>
                <a:cs typeface="Arial" panose="020B0604020202020204" pitchFamily="34" charset="0"/>
              </a:rPr>
              <a:t>Interconnexion par gazoduc </a:t>
            </a:r>
          </a:p>
        </p:txBody>
      </p:sp>
    </p:spTree>
    <p:extLst>
      <p:ext uri="{BB962C8B-B14F-4D97-AF65-F5344CB8AC3E}">
        <p14:creationId xmlns:p14="http://schemas.microsoft.com/office/powerpoint/2010/main" val="26529594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8" name="Immagine 5" descr="fondo-slide.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6551613"/>
            <a:ext cx="9144000"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olo 1">
            <a:extLst>
              <a:ext uri="{FF2B5EF4-FFF2-40B4-BE49-F238E27FC236}">
                <a16:creationId xmlns:a16="http://schemas.microsoft.com/office/drawing/2014/main" id="{F94496B1-1D58-42CF-BCD0-DA00C4B80D19}"/>
              </a:ext>
            </a:extLst>
          </p:cNvPr>
          <p:cNvSpPr>
            <a:spLocks noGrp="1"/>
          </p:cNvSpPr>
          <p:nvPr>
            <p:ph type="title"/>
          </p:nvPr>
        </p:nvSpPr>
        <p:spPr>
          <a:xfrm>
            <a:off x="175231" y="90963"/>
            <a:ext cx="8543193" cy="816088"/>
          </a:xfrm>
        </p:spPr>
        <p:txBody>
          <a:bodyPr>
            <a:noAutofit/>
          </a:bodyPr>
          <a:lstStyle/>
          <a:p>
            <a:pPr algn="l"/>
            <a:r>
              <a:rPr lang="fr-FR" sz="2400" b="1" dirty="0">
                <a:latin typeface="Arial" panose="020B0604020202020204" pitchFamily="34" charset="0"/>
                <a:cs typeface="Arial" panose="020B0604020202020204" pitchFamily="34" charset="0"/>
              </a:rPr>
              <a:t>La relance des infrastructures </a:t>
            </a:r>
          </a:p>
        </p:txBody>
      </p:sp>
      <p:pic>
        <p:nvPicPr>
          <p:cNvPr id="4" name="Immagine 3" descr="Immagine che contiene mappa, testo, atlante, diagramma&#10;&#10;Descrizione generata automaticamente">
            <a:extLst>
              <a:ext uri="{FF2B5EF4-FFF2-40B4-BE49-F238E27FC236}">
                <a16:creationId xmlns:a16="http://schemas.microsoft.com/office/drawing/2014/main" id="{817AF331-D0D1-9ADA-8D32-D2C8CCB2401E}"/>
              </a:ext>
            </a:extLst>
          </p:cNvPr>
          <p:cNvPicPr>
            <a:picLocks noChangeAspect="1"/>
          </p:cNvPicPr>
          <p:nvPr/>
        </p:nvPicPr>
        <p:blipFill>
          <a:blip r:embed="rId4">
            <a:alphaModFix amt="44000"/>
          </a:blip>
          <a:stretch>
            <a:fillRect/>
          </a:stretch>
        </p:blipFill>
        <p:spPr>
          <a:xfrm>
            <a:off x="199785" y="973643"/>
            <a:ext cx="8833683" cy="4820118"/>
          </a:xfrm>
          <a:prstGeom prst="rect">
            <a:avLst/>
          </a:prstGeom>
        </p:spPr>
      </p:pic>
      <p:cxnSp>
        <p:nvCxnSpPr>
          <p:cNvPr id="3" name="Connettore diritto 2">
            <a:extLst>
              <a:ext uri="{FF2B5EF4-FFF2-40B4-BE49-F238E27FC236}">
                <a16:creationId xmlns:a16="http://schemas.microsoft.com/office/drawing/2014/main" id="{2C542830-F228-A74B-5BE2-8A02D86F988B}"/>
              </a:ext>
            </a:extLst>
          </p:cNvPr>
          <p:cNvCxnSpPr/>
          <p:nvPr/>
        </p:nvCxnSpPr>
        <p:spPr>
          <a:xfrm flipH="1" flipV="1">
            <a:off x="4687261" y="2128477"/>
            <a:ext cx="768403" cy="83756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5" name="CasellaDiTesto 4">
            <a:extLst>
              <a:ext uri="{FF2B5EF4-FFF2-40B4-BE49-F238E27FC236}">
                <a16:creationId xmlns:a16="http://schemas.microsoft.com/office/drawing/2014/main" id="{66EDA5E4-E74E-64BE-C2D4-929C3FA9849B}"/>
              </a:ext>
            </a:extLst>
          </p:cNvPr>
          <p:cNvSpPr txBox="1">
            <a:spLocks/>
          </p:cNvSpPr>
          <p:nvPr/>
        </p:nvSpPr>
        <p:spPr>
          <a:xfrm>
            <a:off x="5346779" y="2679878"/>
            <a:ext cx="1299909" cy="246221"/>
          </a:xfrm>
          <a:prstGeom prst="rect">
            <a:avLst/>
          </a:prstGeom>
          <a:noFill/>
        </p:spPr>
        <p:txBody>
          <a:bodyPr wrap="square" rtlCol="0">
            <a:spAutoFit/>
          </a:bodyPr>
          <a:lstStyle/>
          <a:p>
            <a:r>
              <a:rPr lang="fr-FR" sz="1000" b="1" dirty="0">
                <a:solidFill>
                  <a:srgbClr val="FF0000"/>
                </a:solidFill>
                <a:latin typeface="Arial" panose="020B0604020202020204" pitchFamily="34" charset="0"/>
                <a:cs typeface="Arial" panose="020B0604020202020204" pitchFamily="34" charset="0"/>
              </a:rPr>
              <a:t>TAP – HR 5 BCM</a:t>
            </a:r>
          </a:p>
        </p:txBody>
      </p:sp>
      <p:cxnSp>
        <p:nvCxnSpPr>
          <p:cNvPr id="7" name="Connettore diritto 6">
            <a:extLst>
              <a:ext uri="{FF2B5EF4-FFF2-40B4-BE49-F238E27FC236}">
                <a16:creationId xmlns:a16="http://schemas.microsoft.com/office/drawing/2014/main" id="{4E1A9D0E-7CE2-7905-E1B6-BB2E8D48C2B3}"/>
              </a:ext>
            </a:extLst>
          </p:cNvPr>
          <p:cNvCxnSpPr/>
          <p:nvPr/>
        </p:nvCxnSpPr>
        <p:spPr>
          <a:xfrm>
            <a:off x="5025358" y="3065929"/>
            <a:ext cx="522514"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8" name="CasellaDiTesto 7">
            <a:extLst>
              <a:ext uri="{FF2B5EF4-FFF2-40B4-BE49-F238E27FC236}">
                <a16:creationId xmlns:a16="http://schemas.microsoft.com/office/drawing/2014/main" id="{9AC10B72-B96F-D9DF-177E-C7841DFDCA71}"/>
              </a:ext>
            </a:extLst>
          </p:cNvPr>
          <p:cNvSpPr txBox="1">
            <a:spLocks/>
          </p:cNvSpPr>
          <p:nvPr/>
        </p:nvSpPr>
        <p:spPr>
          <a:xfrm>
            <a:off x="4031535" y="2932170"/>
            <a:ext cx="1299909" cy="246221"/>
          </a:xfrm>
          <a:prstGeom prst="rect">
            <a:avLst/>
          </a:prstGeom>
          <a:noFill/>
        </p:spPr>
        <p:txBody>
          <a:bodyPr wrap="square" rtlCol="0">
            <a:spAutoFit/>
          </a:bodyPr>
          <a:lstStyle/>
          <a:p>
            <a:r>
              <a:rPr lang="fr-FR" sz="1000" b="1" dirty="0">
                <a:solidFill>
                  <a:srgbClr val="FF0000"/>
                </a:solidFill>
                <a:latin typeface="Arial" panose="020B0604020202020204" pitchFamily="34" charset="0"/>
                <a:cs typeface="Arial" panose="020B0604020202020204" pitchFamily="34" charset="0"/>
              </a:rPr>
              <a:t>TAP + 10 BCM</a:t>
            </a:r>
          </a:p>
        </p:txBody>
      </p:sp>
      <p:cxnSp>
        <p:nvCxnSpPr>
          <p:cNvPr id="10" name="Connettore diritto 9">
            <a:extLst>
              <a:ext uri="{FF2B5EF4-FFF2-40B4-BE49-F238E27FC236}">
                <a16:creationId xmlns:a16="http://schemas.microsoft.com/office/drawing/2014/main" id="{DD77033C-73FA-4482-70EF-97AC2D66D052}"/>
              </a:ext>
            </a:extLst>
          </p:cNvPr>
          <p:cNvCxnSpPr>
            <a:cxnSpLocks/>
          </p:cNvCxnSpPr>
          <p:nvPr/>
        </p:nvCxnSpPr>
        <p:spPr>
          <a:xfrm flipH="1" flipV="1">
            <a:off x="4155755" y="2312894"/>
            <a:ext cx="660857" cy="636495"/>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13" name="CasellaDiTesto 12">
            <a:extLst>
              <a:ext uri="{FF2B5EF4-FFF2-40B4-BE49-F238E27FC236}">
                <a16:creationId xmlns:a16="http://schemas.microsoft.com/office/drawing/2014/main" id="{BFD996C9-0147-3429-DE98-9C71FF65AF91}"/>
              </a:ext>
            </a:extLst>
          </p:cNvPr>
          <p:cNvSpPr txBox="1">
            <a:spLocks/>
          </p:cNvSpPr>
          <p:nvPr/>
        </p:nvSpPr>
        <p:spPr>
          <a:xfrm>
            <a:off x="3546163" y="2608162"/>
            <a:ext cx="1299909" cy="246221"/>
          </a:xfrm>
          <a:prstGeom prst="rect">
            <a:avLst/>
          </a:prstGeom>
          <a:noFill/>
        </p:spPr>
        <p:txBody>
          <a:bodyPr wrap="square" rtlCol="0">
            <a:spAutoFit/>
          </a:bodyPr>
          <a:lstStyle/>
          <a:p>
            <a:r>
              <a:rPr lang="fr-FR" sz="1000" b="1" dirty="0" err="1">
                <a:solidFill>
                  <a:srgbClr val="FF0000"/>
                </a:solidFill>
                <a:latin typeface="Arial" panose="020B0604020202020204" pitchFamily="34" charset="0"/>
                <a:cs typeface="Arial" panose="020B0604020202020204" pitchFamily="34" charset="0"/>
              </a:rPr>
              <a:t>Adriatic</a:t>
            </a:r>
            <a:r>
              <a:rPr lang="fr-FR" sz="1000" b="1" dirty="0">
                <a:solidFill>
                  <a:srgbClr val="FF0000"/>
                </a:solidFill>
                <a:latin typeface="Arial" panose="020B0604020202020204" pitchFamily="34" charset="0"/>
                <a:cs typeface="Arial" panose="020B0604020202020204" pitchFamily="34" charset="0"/>
              </a:rPr>
              <a:t> Line</a:t>
            </a:r>
          </a:p>
        </p:txBody>
      </p:sp>
      <p:cxnSp>
        <p:nvCxnSpPr>
          <p:cNvPr id="14" name="Connettore diritto 13">
            <a:extLst>
              <a:ext uri="{FF2B5EF4-FFF2-40B4-BE49-F238E27FC236}">
                <a16:creationId xmlns:a16="http://schemas.microsoft.com/office/drawing/2014/main" id="{17C9F1F3-9A5D-585E-3AFE-87D66A54AC67}"/>
              </a:ext>
            </a:extLst>
          </p:cNvPr>
          <p:cNvCxnSpPr>
            <a:cxnSpLocks/>
          </p:cNvCxnSpPr>
          <p:nvPr/>
        </p:nvCxnSpPr>
        <p:spPr>
          <a:xfrm>
            <a:off x="5177758" y="3218329"/>
            <a:ext cx="522514" cy="30864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16" name="CasellaDiTesto 15">
            <a:extLst>
              <a:ext uri="{FF2B5EF4-FFF2-40B4-BE49-F238E27FC236}">
                <a16:creationId xmlns:a16="http://schemas.microsoft.com/office/drawing/2014/main" id="{F1E1A82D-442D-0CCD-577C-C09559DC41C0}"/>
              </a:ext>
            </a:extLst>
          </p:cNvPr>
          <p:cNvSpPr txBox="1">
            <a:spLocks/>
          </p:cNvSpPr>
          <p:nvPr/>
        </p:nvSpPr>
        <p:spPr>
          <a:xfrm>
            <a:off x="4400367" y="3377842"/>
            <a:ext cx="1299909" cy="246221"/>
          </a:xfrm>
          <a:prstGeom prst="rect">
            <a:avLst/>
          </a:prstGeom>
          <a:noFill/>
        </p:spPr>
        <p:txBody>
          <a:bodyPr wrap="square" rtlCol="0">
            <a:spAutoFit/>
          </a:bodyPr>
          <a:lstStyle/>
          <a:p>
            <a:r>
              <a:rPr lang="fr-FR" sz="1000" b="1" dirty="0" err="1">
                <a:solidFill>
                  <a:srgbClr val="FF0000"/>
                </a:solidFill>
                <a:latin typeface="Arial" panose="020B0604020202020204" pitchFamily="34" charset="0"/>
                <a:cs typeface="Arial" panose="020B0604020202020204" pitchFamily="34" charset="0"/>
              </a:rPr>
              <a:t>Poseidon</a:t>
            </a:r>
            <a:r>
              <a:rPr lang="fr-FR" sz="1000" b="1" dirty="0">
                <a:solidFill>
                  <a:srgbClr val="FF0000"/>
                </a:solidFill>
                <a:latin typeface="Arial" panose="020B0604020202020204" pitchFamily="34" charset="0"/>
                <a:cs typeface="Arial" panose="020B0604020202020204" pitchFamily="34" charset="0"/>
              </a:rPr>
              <a:t> 20 BCM</a:t>
            </a:r>
          </a:p>
        </p:txBody>
      </p:sp>
      <p:sp>
        <p:nvSpPr>
          <p:cNvPr id="17" name="CasellaDiTesto 16">
            <a:extLst>
              <a:ext uri="{FF2B5EF4-FFF2-40B4-BE49-F238E27FC236}">
                <a16:creationId xmlns:a16="http://schemas.microsoft.com/office/drawing/2014/main" id="{A46C012F-F27C-911F-7F81-C88C69176E75}"/>
              </a:ext>
            </a:extLst>
          </p:cNvPr>
          <p:cNvSpPr txBox="1">
            <a:spLocks/>
          </p:cNvSpPr>
          <p:nvPr/>
        </p:nvSpPr>
        <p:spPr>
          <a:xfrm>
            <a:off x="6807413" y="4520836"/>
            <a:ext cx="1039934" cy="400110"/>
          </a:xfrm>
          <a:prstGeom prst="rect">
            <a:avLst/>
          </a:prstGeom>
          <a:noFill/>
        </p:spPr>
        <p:txBody>
          <a:bodyPr wrap="square" rtlCol="0">
            <a:spAutoFit/>
          </a:bodyPr>
          <a:lstStyle/>
          <a:p>
            <a:r>
              <a:rPr lang="fr-FR" sz="1000" b="1" dirty="0">
                <a:solidFill>
                  <a:srgbClr val="FF0000"/>
                </a:solidFill>
                <a:latin typeface="Arial" panose="020B0604020202020204" pitchFamily="34" charset="0"/>
                <a:cs typeface="Arial" panose="020B0604020202020204" pitchFamily="34" charset="0"/>
              </a:rPr>
              <a:t>EASTMED 10 BCM</a:t>
            </a:r>
          </a:p>
        </p:txBody>
      </p:sp>
      <p:cxnSp>
        <p:nvCxnSpPr>
          <p:cNvPr id="18" name="Connettore diritto 17">
            <a:extLst>
              <a:ext uri="{FF2B5EF4-FFF2-40B4-BE49-F238E27FC236}">
                <a16:creationId xmlns:a16="http://schemas.microsoft.com/office/drawing/2014/main" id="{B351C22C-D78B-E7E3-8401-C8A4DBAB82FA}"/>
              </a:ext>
            </a:extLst>
          </p:cNvPr>
          <p:cNvCxnSpPr>
            <a:cxnSpLocks/>
          </p:cNvCxnSpPr>
          <p:nvPr/>
        </p:nvCxnSpPr>
        <p:spPr>
          <a:xfrm flipH="1" flipV="1">
            <a:off x="7776242" y="4518212"/>
            <a:ext cx="75560" cy="559649"/>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0" name="Connettore diritto 19">
            <a:extLst>
              <a:ext uri="{FF2B5EF4-FFF2-40B4-BE49-F238E27FC236}">
                <a16:creationId xmlns:a16="http://schemas.microsoft.com/office/drawing/2014/main" id="{8ACB893D-334F-BFB2-D3F4-05CC52F4E02B}"/>
              </a:ext>
            </a:extLst>
          </p:cNvPr>
          <p:cNvCxnSpPr>
            <a:cxnSpLocks/>
          </p:cNvCxnSpPr>
          <p:nvPr/>
        </p:nvCxnSpPr>
        <p:spPr>
          <a:xfrm flipH="1" flipV="1">
            <a:off x="5800805" y="3564578"/>
            <a:ext cx="2013217" cy="88366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3" name="Connettore diritto 22">
            <a:extLst>
              <a:ext uri="{FF2B5EF4-FFF2-40B4-BE49-F238E27FC236}">
                <a16:creationId xmlns:a16="http://schemas.microsoft.com/office/drawing/2014/main" id="{5C3AB10E-12A1-0637-9D91-2F730646D25F}"/>
              </a:ext>
            </a:extLst>
          </p:cNvPr>
          <p:cNvCxnSpPr>
            <a:cxnSpLocks/>
            <a:endCxn id="5" idx="3"/>
          </p:cNvCxnSpPr>
          <p:nvPr/>
        </p:nvCxnSpPr>
        <p:spPr>
          <a:xfrm flipV="1">
            <a:off x="5909022" y="2802989"/>
            <a:ext cx="737666" cy="62601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26" name="CasellaDiTesto 25">
            <a:extLst>
              <a:ext uri="{FF2B5EF4-FFF2-40B4-BE49-F238E27FC236}">
                <a16:creationId xmlns:a16="http://schemas.microsoft.com/office/drawing/2014/main" id="{43E6A5E2-3BE0-458A-279A-66EA358F9AE5}"/>
              </a:ext>
            </a:extLst>
          </p:cNvPr>
          <p:cNvSpPr txBox="1">
            <a:spLocks/>
          </p:cNvSpPr>
          <p:nvPr/>
        </p:nvSpPr>
        <p:spPr>
          <a:xfrm>
            <a:off x="6152319" y="3155006"/>
            <a:ext cx="1299909" cy="246221"/>
          </a:xfrm>
          <a:prstGeom prst="rect">
            <a:avLst/>
          </a:prstGeom>
          <a:noFill/>
        </p:spPr>
        <p:txBody>
          <a:bodyPr wrap="square" rtlCol="0">
            <a:spAutoFit/>
          </a:bodyPr>
          <a:lstStyle/>
          <a:p>
            <a:r>
              <a:rPr lang="fr-FR" sz="1000" b="1" dirty="0">
                <a:solidFill>
                  <a:srgbClr val="FF0000"/>
                </a:solidFill>
                <a:latin typeface="Arial" panose="020B0604020202020204" pitchFamily="34" charset="0"/>
                <a:cs typeface="Arial" panose="020B0604020202020204" pitchFamily="34" charset="0"/>
              </a:rPr>
              <a:t>GRE – BUL 3 BCM</a:t>
            </a:r>
          </a:p>
        </p:txBody>
      </p:sp>
      <p:cxnSp>
        <p:nvCxnSpPr>
          <p:cNvPr id="27" name="Connettore diritto 26">
            <a:extLst>
              <a:ext uri="{FF2B5EF4-FFF2-40B4-BE49-F238E27FC236}">
                <a16:creationId xmlns:a16="http://schemas.microsoft.com/office/drawing/2014/main" id="{DD3F7B09-094B-E283-79B5-D17F1C7DBC24}"/>
              </a:ext>
            </a:extLst>
          </p:cNvPr>
          <p:cNvCxnSpPr>
            <a:cxnSpLocks/>
          </p:cNvCxnSpPr>
          <p:nvPr/>
        </p:nvCxnSpPr>
        <p:spPr>
          <a:xfrm>
            <a:off x="4572000" y="3945811"/>
            <a:ext cx="0" cy="27272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32" name="CasellaDiTesto 31">
            <a:extLst>
              <a:ext uri="{FF2B5EF4-FFF2-40B4-BE49-F238E27FC236}">
                <a16:creationId xmlns:a16="http://schemas.microsoft.com/office/drawing/2014/main" id="{3AE9880C-90E8-C70E-0666-CCFA14B9CBAC}"/>
              </a:ext>
            </a:extLst>
          </p:cNvPr>
          <p:cNvSpPr txBox="1">
            <a:spLocks/>
          </p:cNvSpPr>
          <p:nvPr/>
        </p:nvSpPr>
        <p:spPr>
          <a:xfrm>
            <a:off x="4267240" y="4325131"/>
            <a:ext cx="1299909" cy="246221"/>
          </a:xfrm>
          <a:prstGeom prst="rect">
            <a:avLst/>
          </a:prstGeom>
          <a:noFill/>
        </p:spPr>
        <p:txBody>
          <a:bodyPr wrap="square" rtlCol="0">
            <a:spAutoFit/>
          </a:bodyPr>
          <a:lstStyle/>
          <a:p>
            <a:r>
              <a:rPr lang="fr-FR" sz="1000" b="1" dirty="0">
                <a:solidFill>
                  <a:srgbClr val="FF0000"/>
                </a:solidFill>
                <a:latin typeface="Arial" panose="020B0604020202020204" pitchFamily="34" charset="0"/>
                <a:cs typeface="Arial" panose="020B0604020202020204" pitchFamily="34" charset="0"/>
              </a:rPr>
              <a:t>Malte – IT 1,2 BCM</a:t>
            </a:r>
          </a:p>
        </p:txBody>
      </p:sp>
      <p:cxnSp>
        <p:nvCxnSpPr>
          <p:cNvPr id="33" name="Connettore diritto 32">
            <a:extLst>
              <a:ext uri="{FF2B5EF4-FFF2-40B4-BE49-F238E27FC236}">
                <a16:creationId xmlns:a16="http://schemas.microsoft.com/office/drawing/2014/main" id="{8C452DE9-813B-001C-EF78-8EE7B3351ACC}"/>
              </a:ext>
            </a:extLst>
          </p:cNvPr>
          <p:cNvCxnSpPr>
            <a:cxnSpLocks/>
          </p:cNvCxnSpPr>
          <p:nvPr/>
        </p:nvCxnSpPr>
        <p:spPr>
          <a:xfrm flipV="1">
            <a:off x="3012141" y="1064239"/>
            <a:ext cx="599355" cy="6531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37" name="CasellaDiTesto 36">
            <a:extLst>
              <a:ext uri="{FF2B5EF4-FFF2-40B4-BE49-F238E27FC236}">
                <a16:creationId xmlns:a16="http://schemas.microsoft.com/office/drawing/2014/main" id="{3B7E1CB8-C518-76F6-9953-6CDA68F2A592}"/>
              </a:ext>
            </a:extLst>
          </p:cNvPr>
          <p:cNvSpPr txBox="1">
            <a:spLocks/>
          </p:cNvSpPr>
          <p:nvPr/>
        </p:nvSpPr>
        <p:spPr>
          <a:xfrm>
            <a:off x="2392283" y="1116186"/>
            <a:ext cx="1299909" cy="246221"/>
          </a:xfrm>
          <a:prstGeom prst="rect">
            <a:avLst/>
          </a:prstGeom>
          <a:noFill/>
        </p:spPr>
        <p:txBody>
          <a:bodyPr wrap="square" rtlCol="0">
            <a:spAutoFit/>
          </a:bodyPr>
          <a:lstStyle/>
          <a:p>
            <a:r>
              <a:rPr lang="fr-FR" sz="1000" b="1" dirty="0" err="1">
                <a:solidFill>
                  <a:srgbClr val="FF0000"/>
                </a:solidFill>
                <a:latin typeface="Arial" panose="020B0604020202020204" pitchFamily="34" charset="0"/>
                <a:cs typeface="Arial" panose="020B0604020202020204" pitchFamily="34" charset="0"/>
              </a:rPr>
              <a:t>Rimpar</a:t>
            </a:r>
            <a:r>
              <a:rPr lang="fr-FR" sz="1000" b="1" dirty="0">
                <a:solidFill>
                  <a:srgbClr val="FF0000"/>
                </a:solidFill>
                <a:latin typeface="Arial" panose="020B0604020202020204" pitchFamily="34" charset="0"/>
                <a:cs typeface="Arial" panose="020B0604020202020204" pitchFamily="34" charset="0"/>
              </a:rPr>
              <a:t> + BCM</a:t>
            </a:r>
          </a:p>
        </p:txBody>
      </p:sp>
      <p:sp>
        <p:nvSpPr>
          <p:cNvPr id="38" name="CasellaDiTesto 37">
            <a:extLst>
              <a:ext uri="{FF2B5EF4-FFF2-40B4-BE49-F238E27FC236}">
                <a16:creationId xmlns:a16="http://schemas.microsoft.com/office/drawing/2014/main" id="{E8CEA58A-C0F1-046B-7635-16E8BA77913D}"/>
              </a:ext>
            </a:extLst>
          </p:cNvPr>
          <p:cNvSpPr txBox="1">
            <a:spLocks/>
          </p:cNvSpPr>
          <p:nvPr/>
        </p:nvSpPr>
        <p:spPr>
          <a:xfrm>
            <a:off x="1038619" y="2697810"/>
            <a:ext cx="1299909" cy="246221"/>
          </a:xfrm>
          <a:prstGeom prst="rect">
            <a:avLst/>
          </a:prstGeom>
          <a:noFill/>
        </p:spPr>
        <p:txBody>
          <a:bodyPr wrap="square" rtlCol="0">
            <a:spAutoFit/>
          </a:bodyPr>
          <a:lstStyle/>
          <a:p>
            <a:r>
              <a:rPr lang="fr-FR" sz="1000" b="1" dirty="0">
                <a:solidFill>
                  <a:srgbClr val="FF0000"/>
                </a:solidFill>
                <a:latin typeface="Arial" panose="020B0604020202020204" pitchFamily="34" charset="0"/>
                <a:cs typeface="Arial" panose="020B0604020202020204" pitchFamily="34" charset="0"/>
              </a:rPr>
              <a:t>+ 8 BCM</a:t>
            </a:r>
          </a:p>
        </p:txBody>
      </p:sp>
      <p:cxnSp>
        <p:nvCxnSpPr>
          <p:cNvPr id="39" name="Connettore diritto 38">
            <a:extLst>
              <a:ext uri="{FF2B5EF4-FFF2-40B4-BE49-F238E27FC236}">
                <a16:creationId xmlns:a16="http://schemas.microsoft.com/office/drawing/2014/main" id="{7BA62C78-1A9D-F74B-5979-CE795F4EEC95}"/>
              </a:ext>
            </a:extLst>
          </p:cNvPr>
          <p:cNvCxnSpPr>
            <a:cxnSpLocks/>
          </p:cNvCxnSpPr>
          <p:nvPr/>
        </p:nvCxnSpPr>
        <p:spPr>
          <a:xfrm flipV="1">
            <a:off x="1735317" y="2414519"/>
            <a:ext cx="599355" cy="37349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41" name="Connettore diritto 40">
            <a:extLst>
              <a:ext uri="{FF2B5EF4-FFF2-40B4-BE49-F238E27FC236}">
                <a16:creationId xmlns:a16="http://schemas.microsoft.com/office/drawing/2014/main" id="{E8BEC8F4-D0C5-426F-0B1E-38A7E7A50B3B}"/>
              </a:ext>
            </a:extLst>
          </p:cNvPr>
          <p:cNvCxnSpPr>
            <a:cxnSpLocks/>
          </p:cNvCxnSpPr>
          <p:nvPr/>
        </p:nvCxnSpPr>
        <p:spPr>
          <a:xfrm flipV="1">
            <a:off x="2034994" y="2369416"/>
            <a:ext cx="1758974" cy="924465"/>
          </a:xfrm>
          <a:prstGeom prst="line">
            <a:avLst/>
          </a:prstGeom>
          <a:ln>
            <a:solidFill>
              <a:srgbClr val="FF0000"/>
            </a:solidFill>
            <a:prstDash val="sysDash"/>
          </a:ln>
        </p:spPr>
        <p:style>
          <a:lnRef idx="2">
            <a:schemeClr val="accent1"/>
          </a:lnRef>
          <a:fillRef idx="0">
            <a:schemeClr val="accent1"/>
          </a:fillRef>
          <a:effectRef idx="1">
            <a:schemeClr val="accent1"/>
          </a:effectRef>
          <a:fontRef idx="minor">
            <a:schemeClr val="tx1"/>
          </a:fontRef>
        </p:style>
      </p:cxnSp>
      <p:cxnSp>
        <p:nvCxnSpPr>
          <p:cNvPr id="44" name="Connettore diritto 43">
            <a:extLst>
              <a:ext uri="{FF2B5EF4-FFF2-40B4-BE49-F238E27FC236}">
                <a16:creationId xmlns:a16="http://schemas.microsoft.com/office/drawing/2014/main" id="{67E0FC14-DAEA-2F8E-B767-8078DDAD568F}"/>
              </a:ext>
            </a:extLst>
          </p:cNvPr>
          <p:cNvCxnSpPr>
            <a:cxnSpLocks/>
          </p:cNvCxnSpPr>
          <p:nvPr/>
        </p:nvCxnSpPr>
        <p:spPr>
          <a:xfrm flipV="1">
            <a:off x="507481" y="4518212"/>
            <a:ext cx="930543" cy="1106501"/>
          </a:xfrm>
          <a:prstGeom prst="line">
            <a:avLst/>
          </a:prstGeom>
          <a:ln>
            <a:solidFill>
              <a:srgbClr val="FF0000"/>
            </a:solidFill>
            <a:prstDash val="sysDash"/>
          </a:ln>
        </p:spPr>
        <p:style>
          <a:lnRef idx="2">
            <a:schemeClr val="accent1"/>
          </a:lnRef>
          <a:fillRef idx="0">
            <a:schemeClr val="accent1"/>
          </a:fillRef>
          <a:effectRef idx="1">
            <a:schemeClr val="accent1"/>
          </a:effectRef>
          <a:fontRef idx="minor">
            <a:schemeClr val="tx1"/>
          </a:fontRef>
        </p:style>
      </p:cxnSp>
      <p:cxnSp>
        <p:nvCxnSpPr>
          <p:cNvPr id="47" name="Connettore diritto 46">
            <a:extLst>
              <a:ext uri="{FF2B5EF4-FFF2-40B4-BE49-F238E27FC236}">
                <a16:creationId xmlns:a16="http://schemas.microsoft.com/office/drawing/2014/main" id="{63C5710F-63E8-77DD-E339-062AFBF129FE}"/>
              </a:ext>
            </a:extLst>
          </p:cNvPr>
          <p:cNvCxnSpPr>
            <a:cxnSpLocks/>
          </p:cNvCxnSpPr>
          <p:nvPr/>
        </p:nvCxnSpPr>
        <p:spPr>
          <a:xfrm flipV="1">
            <a:off x="2097741" y="4317148"/>
            <a:ext cx="691387" cy="1307565"/>
          </a:xfrm>
          <a:prstGeom prst="line">
            <a:avLst/>
          </a:prstGeom>
          <a:ln>
            <a:solidFill>
              <a:srgbClr val="FF0000"/>
            </a:solidFill>
            <a:prstDash val="sysDash"/>
          </a:ln>
        </p:spPr>
        <p:style>
          <a:lnRef idx="2">
            <a:schemeClr val="accent1"/>
          </a:lnRef>
          <a:fillRef idx="0">
            <a:schemeClr val="accent1"/>
          </a:fillRef>
          <a:effectRef idx="1">
            <a:schemeClr val="accent1"/>
          </a:effectRef>
          <a:fontRef idx="minor">
            <a:schemeClr val="tx1"/>
          </a:fontRef>
        </p:style>
      </p:cxnSp>
      <p:sp>
        <p:nvSpPr>
          <p:cNvPr id="49" name="CasellaDiTesto 48">
            <a:extLst>
              <a:ext uri="{FF2B5EF4-FFF2-40B4-BE49-F238E27FC236}">
                <a16:creationId xmlns:a16="http://schemas.microsoft.com/office/drawing/2014/main" id="{7A418BBE-DDF1-F840-971B-CB8DB58BE5CF}"/>
              </a:ext>
            </a:extLst>
          </p:cNvPr>
          <p:cNvSpPr txBox="1">
            <a:spLocks/>
          </p:cNvSpPr>
          <p:nvPr/>
        </p:nvSpPr>
        <p:spPr>
          <a:xfrm>
            <a:off x="2584383" y="4889030"/>
            <a:ext cx="1299909" cy="246221"/>
          </a:xfrm>
          <a:prstGeom prst="rect">
            <a:avLst/>
          </a:prstGeom>
          <a:noFill/>
        </p:spPr>
        <p:txBody>
          <a:bodyPr wrap="square" rtlCol="0">
            <a:spAutoFit/>
          </a:bodyPr>
          <a:lstStyle/>
          <a:p>
            <a:r>
              <a:rPr lang="fr-FR" sz="1000" b="1" dirty="0">
                <a:solidFill>
                  <a:srgbClr val="FF0000"/>
                </a:solidFill>
                <a:latin typeface="Arial" panose="020B0604020202020204" pitchFamily="34" charset="0"/>
                <a:cs typeface="Arial" panose="020B0604020202020204" pitchFamily="34" charset="0"/>
              </a:rPr>
              <a:t>Nigéria – Algérie </a:t>
            </a:r>
          </a:p>
        </p:txBody>
      </p:sp>
      <p:sp>
        <p:nvSpPr>
          <p:cNvPr id="50" name="CasellaDiTesto 49">
            <a:extLst>
              <a:ext uri="{FF2B5EF4-FFF2-40B4-BE49-F238E27FC236}">
                <a16:creationId xmlns:a16="http://schemas.microsoft.com/office/drawing/2014/main" id="{A54B10B4-7190-4C06-0DBD-1B0529C7D11B}"/>
              </a:ext>
            </a:extLst>
          </p:cNvPr>
          <p:cNvSpPr txBox="1">
            <a:spLocks/>
          </p:cNvSpPr>
          <p:nvPr/>
        </p:nvSpPr>
        <p:spPr>
          <a:xfrm>
            <a:off x="923359" y="5041430"/>
            <a:ext cx="1299909" cy="246221"/>
          </a:xfrm>
          <a:prstGeom prst="rect">
            <a:avLst/>
          </a:prstGeom>
          <a:noFill/>
        </p:spPr>
        <p:txBody>
          <a:bodyPr wrap="square" rtlCol="0">
            <a:spAutoFit/>
          </a:bodyPr>
          <a:lstStyle/>
          <a:p>
            <a:r>
              <a:rPr lang="fr-FR" sz="1000" b="1" dirty="0">
                <a:solidFill>
                  <a:srgbClr val="FF0000"/>
                </a:solidFill>
                <a:latin typeface="Arial" panose="020B0604020202020204" pitchFamily="34" charset="0"/>
                <a:cs typeface="Arial" panose="020B0604020202020204" pitchFamily="34" charset="0"/>
              </a:rPr>
              <a:t>Nigéria – Maroc  </a:t>
            </a:r>
          </a:p>
        </p:txBody>
      </p:sp>
      <p:sp>
        <p:nvSpPr>
          <p:cNvPr id="51" name="CasellaDiTesto 50">
            <a:extLst>
              <a:ext uri="{FF2B5EF4-FFF2-40B4-BE49-F238E27FC236}">
                <a16:creationId xmlns:a16="http://schemas.microsoft.com/office/drawing/2014/main" id="{EF52ECFC-612E-2BD4-DEDE-A872E5DC548A}"/>
              </a:ext>
            </a:extLst>
          </p:cNvPr>
          <p:cNvSpPr txBox="1">
            <a:spLocks/>
          </p:cNvSpPr>
          <p:nvPr/>
        </p:nvSpPr>
        <p:spPr>
          <a:xfrm>
            <a:off x="3448569" y="1977064"/>
            <a:ext cx="818671" cy="246221"/>
          </a:xfrm>
          <a:prstGeom prst="rect">
            <a:avLst/>
          </a:prstGeom>
          <a:solidFill>
            <a:schemeClr val="accent6">
              <a:lumMod val="40000"/>
              <a:lumOff val="60000"/>
            </a:schemeClr>
          </a:solidFill>
        </p:spPr>
        <p:txBody>
          <a:bodyPr wrap="square" rtlCol="0">
            <a:spAutoFit/>
          </a:bodyPr>
          <a:lstStyle/>
          <a:p>
            <a:pPr algn="ctr"/>
            <a:r>
              <a:rPr lang="fr-FR" sz="1000" b="1" dirty="0">
                <a:latin typeface="Arial" panose="020B0604020202020204" pitchFamily="34" charset="0"/>
                <a:cs typeface="Arial" panose="020B0604020202020204" pitchFamily="34" charset="0"/>
              </a:rPr>
              <a:t>7,2 BCM</a:t>
            </a:r>
          </a:p>
        </p:txBody>
      </p:sp>
      <p:sp>
        <p:nvSpPr>
          <p:cNvPr id="52" name="CasellaDiTesto 51">
            <a:extLst>
              <a:ext uri="{FF2B5EF4-FFF2-40B4-BE49-F238E27FC236}">
                <a16:creationId xmlns:a16="http://schemas.microsoft.com/office/drawing/2014/main" id="{5F476BF1-DBB2-2D6D-532A-C0F17ED6D8FA}"/>
              </a:ext>
            </a:extLst>
          </p:cNvPr>
          <p:cNvSpPr txBox="1">
            <a:spLocks/>
          </p:cNvSpPr>
          <p:nvPr/>
        </p:nvSpPr>
        <p:spPr>
          <a:xfrm>
            <a:off x="1080617" y="3282064"/>
            <a:ext cx="818671" cy="246221"/>
          </a:xfrm>
          <a:prstGeom prst="rect">
            <a:avLst/>
          </a:prstGeom>
          <a:solidFill>
            <a:schemeClr val="accent6">
              <a:lumMod val="40000"/>
              <a:lumOff val="60000"/>
            </a:schemeClr>
          </a:solidFill>
        </p:spPr>
        <p:txBody>
          <a:bodyPr wrap="square" rtlCol="0">
            <a:spAutoFit/>
          </a:bodyPr>
          <a:lstStyle/>
          <a:p>
            <a:pPr algn="ctr"/>
            <a:r>
              <a:rPr lang="fr-FR" sz="1000" b="1" dirty="0">
                <a:latin typeface="Arial" panose="020B0604020202020204" pitchFamily="34" charset="0"/>
                <a:cs typeface="Arial" panose="020B0604020202020204" pitchFamily="34" charset="0"/>
              </a:rPr>
              <a:t>8,1 BCM</a:t>
            </a:r>
          </a:p>
        </p:txBody>
      </p:sp>
      <p:sp>
        <p:nvSpPr>
          <p:cNvPr id="53" name="CasellaDiTesto 52">
            <a:extLst>
              <a:ext uri="{FF2B5EF4-FFF2-40B4-BE49-F238E27FC236}">
                <a16:creationId xmlns:a16="http://schemas.microsoft.com/office/drawing/2014/main" id="{917B3AF7-C57D-1FF0-FB01-04E161C10FAC}"/>
              </a:ext>
            </a:extLst>
          </p:cNvPr>
          <p:cNvSpPr txBox="1">
            <a:spLocks/>
          </p:cNvSpPr>
          <p:nvPr/>
        </p:nvSpPr>
        <p:spPr>
          <a:xfrm>
            <a:off x="2202481" y="1814420"/>
            <a:ext cx="818671" cy="246221"/>
          </a:xfrm>
          <a:prstGeom prst="rect">
            <a:avLst/>
          </a:prstGeom>
          <a:solidFill>
            <a:schemeClr val="accent6">
              <a:lumMod val="40000"/>
              <a:lumOff val="60000"/>
            </a:schemeClr>
          </a:solidFill>
        </p:spPr>
        <p:txBody>
          <a:bodyPr wrap="square" rtlCol="0">
            <a:spAutoFit/>
          </a:bodyPr>
          <a:lstStyle/>
          <a:p>
            <a:pPr algn="ctr"/>
            <a:r>
              <a:rPr lang="fr-FR" sz="1000" b="1" dirty="0">
                <a:latin typeface="Arial" panose="020B0604020202020204" pitchFamily="34" charset="0"/>
                <a:cs typeface="Arial" panose="020B0604020202020204" pitchFamily="34" charset="0"/>
              </a:rPr>
              <a:t>7,3 BCM</a:t>
            </a:r>
          </a:p>
        </p:txBody>
      </p:sp>
      <p:sp>
        <p:nvSpPr>
          <p:cNvPr id="54" name="CasellaDiTesto 53">
            <a:extLst>
              <a:ext uri="{FF2B5EF4-FFF2-40B4-BE49-F238E27FC236}">
                <a16:creationId xmlns:a16="http://schemas.microsoft.com/office/drawing/2014/main" id="{786E6934-1C70-0EBB-DEC1-185C7B528F11}"/>
              </a:ext>
            </a:extLst>
          </p:cNvPr>
          <p:cNvSpPr txBox="1">
            <a:spLocks/>
          </p:cNvSpPr>
          <p:nvPr/>
        </p:nvSpPr>
        <p:spPr>
          <a:xfrm>
            <a:off x="5432611" y="3688367"/>
            <a:ext cx="818671" cy="246221"/>
          </a:xfrm>
          <a:prstGeom prst="rect">
            <a:avLst/>
          </a:prstGeom>
          <a:solidFill>
            <a:schemeClr val="accent6">
              <a:lumMod val="40000"/>
              <a:lumOff val="60000"/>
            </a:schemeClr>
          </a:solidFill>
        </p:spPr>
        <p:txBody>
          <a:bodyPr wrap="square" rtlCol="0">
            <a:spAutoFit/>
          </a:bodyPr>
          <a:lstStyle/>
          <a:p>
            <a:pPr algn="ctr"/>
            <a:r>
              <a:rPr lang="fr-FR" sz="1000" b="1" dirty="0">
                <a:latin typeface="Arial" panose="020B0604020202020204" pitchFamily="34" charset="0"/>
                <a:cs typeface="Arial" panose="020B0604020202020204" pitchFamily="34" charset="0"/>
              </a:rPr>
              <a:t>29 BCM</a:t>
            </a:r>
          </a:p>
        </p:txBody>
      </p:sp>
      <p:sp>
        <p:nvSpPr>
          <p:cNvPr id="55" name="CasellaDiTesto 54">
            <a:extLst>
              <a:ext uri="{FF2B5EF4-FFF2-40B4-BE49-F238E27FC236}">
                <a16:creationId xmlns:a16="http://schemas.microsoft.com/office/drawing/2014/main" id="{049D920B-334A-6373-53A7-10FCF2B107B5}"/>
              </a:ext>
            </a:extLst>
          </p:cNvPr>
          <p:cNvSpPr txBox="1">
            <a:spLocks/>
          </p:cNvSpPr>
          <p:nvPr/>
        </p:nvSpPr>
        <p:spPr>
          <a:xfrm>
            <a:off x="4884197" y="1952732"/>
            <a:ext cx="818671" cy="246221"/>
          </a:xfrm>
          <a:prstGeom prst="rect">
            <a:avLst/>
          </a:prstGeom>
          <a:solidFill>
            <a:schemeClr val="accent6">
              <a:lumMod val="40000"/>
              <a:lumOff val="60000"/>
            </a:schemeClr>
          </a:solidFill>
        </p:spPr>
        <p:txBody>
          <a:bodyPr wrap="square" rtlCol="0">
            <a:spAutoFit/>
          </a:bodyPr>
          <a:lstStyle/>
          <a:p>
            <a:pPr algn="ctr"/>
            <a:r>
              <a:rPr lang="fr-FR" sz="1000" b="1" dirty="0">
                <a:latin typeface="Arial" panose="020B0604020202020204" pitchFamily="34" charset="0"/>
                <a:cs typeface="Arial" panose="020B0604020202020204" pitchFamily="34" charset="0"/>
              </a:rPr>
              <a:t>3,6 BCM</a:t>
            </a:r>
          </a:p>
        </p:txBody>
      </p:sp>
      <p:sp>
        <p:nvSpPr>
          <p:cNvPr id="56" name="CasellaDiTesto 55">
            <a:extLst>
              <a:ext uri="{FF2B5EF4-FFF2-40B4-BE49-F238E27FC236}">
                <a16:creationId xmlns:a16="http://schemas.microsoft.com/office/drawing/2014/main" id="{CA75D9F3-2AB4-0923-057E-CA25EF97A091}"/>
              </a:ext>
            </a:extLst>
          </p:cNvPr>
          <p:cNvSpPr txBox="1">
            <a:spLocks/>
          </p:cNvSpPr>
          <p:nvPr/>
        </p:nvSpPr>
        <p:spPr>
          <a:xfrm>
            <a:off x="973041" y="4419296"/>
            <a:ext cx="818671" cy="246221"/>
          </a:xfrm>
          <a:prstGeom prst="rect">
            <a:avLst/>
          </a:prstGeom>
          <a:solidFill>
            <a:schemeClr val="accent6">
              <a:lumMod val="40000"/>
              <a:lumOff val="60000"/>
            </a:schemeClr>
          </a:solidFill>
        </p:spPr>
        <p:txBody>
          <a:bodyPr wrap="square" rtlCol="0">
            <a:spAutoFit/>
          </a:bodyPr>
          <a:lstStyle/>
          <a:p>
            <a:pPr algn="ctr"/>
            <a:r>
              <a:rPr lang="fr-FR" sz="1000" b="1" dirty="0">
                <a:latin typeface="Arial" panose="020B0604020202020204" pitchFamily="34" charset="0"/>
                <a:cs typeface="Arial" panose="020B0604020202020204" pitchFamily="34" charset="0"/>
              </a:rPr>
              <a:t>6 BCM</a:t>
            </a:r>
          </a:p>
        </p:txBody>
      </p:sp>
      <p:cxnSp>
        <p:nvCxnSpPr>
          <p:cNvPr id="57" name="Connettore diritto 56">
            <a:extLst>
              <a:ext uri="{FF2B5EF4-FFF2-40B4-BE49-F238E27FC236}">
                <a16:creationId xmlns:a16="http://schemas.microsoft.com/office/drawing/2014/main" id="{05313107-EAEC-6530-1E64-58D4CB27FFC0}"/>
              </a:ext>
            </a:extLst>
          </p:cNvPr>
          <p:cNvCxnSpPr>
            <a:cxnSpLocks/>
          </p:cNvCxnSpPr>
          <p:nvPr/>
        </p:nvCxnSpPr>
        <p:spPr>
          <a:xfrm flipV="1">
            <a:off x="896481" y="6300842"/>
            <a:ext cx="696666" cy="1285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60" name="CasellaDiTesto 59">
            <a:extLst>
              <a:ext uri="{FF2B5EF4-FFF2-40B4-BE49-F238E27FC236}">
                <a16:creationId xmlns:a16="http://schemas.microsoft.com/office/drawing/2014/main" id="{D2442D92-59FE-B014-7164-515EDC7E9882}"/>
              </a:ext>
            </a:extLst>
          </p:cNvPr>
          <p:cNvSpPr txBox="1">
            <a:spLocks/>
          </p:cNvSpPr>
          <p:nvPr/>
        </p:nvSpPr>
        <p:spPr>
          <a:xfrm>
            <a:off x="2247305" y="6008604"/>
            <a:ext cx="818671" cy="400110"/>
          </a:xfrm>
          <a:prstGeom prst="rect">
            <a:avLst/>
          </a:prstGeom>
          <a:solidFill>
            <a:schemeClr val="accent6">
              <a:lumMod val="40000"/>
              <a:lumOff val="60000"/>
            </a:schemeClr>
          </a:solidFill>
        </p:spPr>
        <p:txBody>
          <a:bodyPr wrap="square" rtlCol="0">
            <a:spAutoFit/>
          </a:bodyPr>
          <a:lstStyle/>
          <a:p>
            <a:pPr algn="ctr"/>
            <a:r>
              <a:rPr lang="fr-FR" sz="1000" b="1" dirty="0">
                <a:latin typeface="Arial" panose="020B0604020202020204" pitchFamily="34" charset="0"/>
                <a:cs typeface="Arial" panose="020B0604020202020204" pitchFamily="34" charset="0"/>
              </a:rPr>
              <a:t>Projet GNL</a:t>
            </a:r>
          </a:p>
        </p:txBody>
      </p:sp>
      <p:sp>
        <p:nvSpPr>
          <p:cNvPr id="61" name="CasellaDiTesto 60">
            <a:extLst>
              <a:ext uri="{FF2B5EF4-FFF2-40B4-BE49-F238E27FC236}">
                <a16:creationId xmlns:a16="http://schemas.microsoft.com/office/drawing/2014/main" id="{5F493016-8E4D-7FB9-5D70-232A0CC528B8}"/>
              </a:ext>
            </a:extLst>
          </p:cNvPr>
          <p:cNvSpPr txBox="1">
            <a:spLocks/>
          </p:cNvSpPr>
          <p:nvPr/>
        </p:nvSpPr>
        <p:spPr>
          <a:xfrm>
            <a:off x="608376" y="5983595"/>
            <a:ext cx="1299909" cy="246221"/>
          </a:xfrm>
          <a:prstGeom prst="rect">
            <a:avLst/>
          </a:prstGeom>
          <a:noFill/>
        </p:spPr>
        <p:txBody>
          <a:bodyPr wrap="square" rtlCol="0">
            <a:spAutoFit/>
          </a:bodyPr>
          <a:lstStyle/>
          <a:p>
            <a:r>
              <a:rPr lang="fr-FR" sz="1000" b="1" dirty="0">
                <a:solidFill>
                  <a:srgbClr val="FF0000"/>
                </a:solidFill>
                <a:latin typeface="Arial" panose="020B0604020202020204" pitchFamily="34" charset="0"/>
                <a:cs typeface="Arial" panose="020B0604020202020204" pitchFamily="34" charset="0"/>
              </a:rPr>
              <a:t>Projet de gazoduc</a:t>
            </a:r>
          </a:p>
        </p:txBody>
      </p:sp>
    </p:spTree>
    <p:extLst>
      <p:ext uri="{BB962C8B-B14F-4D97-AF65-F5344CB8AC3E}">
        <p14:creationId xmlns:p14="http://schemas.microsoft.com/office/powerpoint/2010/main" val="3821131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8" name="Immagine 5" descr="fondo-slide.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6551613"/>
            <a:ext cx="9144000"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olo 1">
            <a:extLst>
              <a:ext uri="{FF2B5EF4-FFF2-40B4-BE49-F238E27FC236}">
                <a16:creationId xmlns:a16="http://schemas.microsoft.com/office/drawing/2014/main" id="{F94496B1-1D58-42CF-BCD0-DA00C4B80D19}"/>
              </a:ext>
            </a:extLst>
          </p:cNvPr>
          <p:cNvSpPr>
            <a:spLocks noGrp="1"/>
          </p:cNvSpPr>
          <p:nvPr>
            <p:ph type="title"/>
          </p:nvPr>
        </p:nvSpPr>
        <p:spPr>
          <a:xfrm>
            <a:off x="131988" y="37077"/>
            <a:ext cx="8543193" cy="816088"/>
          </a:xfrm>
        </p:spPr>
        <p:txBody>
          <a:bodyPr>
            <a:noAutofit/>
          </a:bodyPr>
          <a:lstStyle/>
          <a:p>
            <a:pPr algn="l"/>
            <a:r>
              <a:rPr lang="fr-FR" sz="2400" b="1" dirty="0">
                <a:latin typeface="Arial" panose="020B0604020202020204" pitchFamily="34" charset="0"/>
                <a:cs typeface="Arial" panose="020B0604020202020204" pitchFamily="34" charset="0"/>
              </a:rPr>
              <a:t>Deux Méditerranées? </a:t>
            </a:r>
          </a:p>
        </p:txBody>
      </p:sp>
      <p:grpSp>
        <p:nvGrpSpPr>
          <p:cNvPr id="35" name="Gruppo 34">
            <a:extLst>
              <a:ext uri="{FF2B5EF4-FFF2-40B4-BE49-F238E27FC236}">
                <a16:creationId xmlns:a16="http://schemas.microsoft.com/office/drawing/2014/main" id="{480C8E5A-A924-64D1-4155-F306EF8CBF56}"/>
              </a:ext>
            </a:extLst>
          </p:cNvPr>
          <p:cNvGrpSpPr/>
          <p:nvPr/>
        </p:nvGrpSpPr>
        <p:grpSpPr>
          <a:xfrm>
            <a:off x="305958" y="1048519"/>
            <a:ext cx="3121121" cy="2539696"/>
            <a:chOff x="329010" y="802631"/>
            <a:chExt cx="4130399" cy="3604289"/>
          </a:xfrm>
        </p:grpSpPr>
        <p:sp>
          <p:nvSpPr>
            <p:cNvPr id="2" name="Rettangolo 1">
              <a:extLst>
                <a:ext uri="{FF2B5EF4-FFF2-40B4-BE49-F238E27FC236}">
                  <a16:creationId xmlns:a16="http://schemas.microsoft.com/office/drawing/2014/main" id="{518FFE50-C38B-1254-0DD2-07AFDE60213B}"/>
                </a:ext>
              </a:extLst>
            </p:cNvPr>
            <p:cNvSpPr/>
            <p:nvPr/>
          </p:nvSpPr>
          <p:spPr>
            <a:xfrm>
              <a:off x="676195" y="2504989"/>
              <a:ext cx="645459" cy="1296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6" name="CasellaDiTesto 5">
              <a:extLst>
                <a:ext uri="{FF2B5EF4-FFF2-40B4-BE49-F238E27FC236}">
                  <a16:creationId xmlns:a16="http://schemas.microsoft.com/office/drawing/2014/main" id="{C842326E-0803-B18C-F65D-B78CBA81DDFE}"/>
                </a:ext>
              </a:extLst>
            </p:cNvPr>
            <p:cNvSpPr txBox="1">
              <a:spLocks/>
            </p:cNvSpPr>
            <p:nvPr/>
          </p:nvSpPr>
          <p:spPr>
            <a:xfrm>
              <a:off x="594111" y="2151841"/>
              <a:ext cx="809626" cy="261610"/>
            </a:xfrm>
            <a:prstGeom prst="rect">
              <a:avLst/>
            </a:prstGeom>
            <a:noFill/>
          </p:spPr>
          <p:txBody>
            <a:bodyPr wrap="square" rtlCol="0">
              <a:spAutoFit/>
            </a:bodyPr>
            <a:lstStyle/>
            <a:p>
              <a:pPr algn="ctr"/>
              <a:r>
                <a:rPr lang="fr-FR" sz="1100" b="1" dirty="0">
                  <a:latin typeface="Arial" panose="020B0604020202020204" pitchFamily="34" charset="0"/>
                  <a:cs typeface="Arial" panose="020B0604020202020204" pitchFamily="34" charset="0"/>
                </a:rPr>
                <a:t>363</a:t>
              </a:r>
            </a:p>
          </p:txBody>
        </p:sp>
        <p:sp>
          <p:nvSpPr>
            <p:cNvPr id="11" name="CasellaDiTesto 10">
              <a:extLst>
                <a:ext uri="{FF2B5EF4-FFF2-40B4-BE49-F238E27FC236}">
                  <a16:creationId xmlns:a16="http://schemas.microsoft.com/office/drawing/2014/main" id="{F9C18905-6642-D065-E0A7-48ED1269B47B}"/>
                </a:ext>
              </a:extLst>
            </p:cNvPr>
            <p:cNvSpPr txBox="1">
              <a:spLocks/>
            </p:cNvSpPr>
            <p:nvPr/>
          </p:nvSpPr>
          <p:spPr>
            <a:xfrm>
              <a:off x="1307443" y="3840371"/>
              <a:ext cx="809626" cy="261610"/>
            </a:xfrm>
            <a:prstGeom prst="rect">
              <a:avLst/>
            </a:prstGeom>
            <a:noFill/>
          </p:spPr>
          <p:txBody>
            <a:bodyPr wrap="square" rtlCol="0">
              <a:spAutoFit/>
            </a:bodyPr>
            <a:lstStyle/>
            <a:p>
              <a:pPr algn="ctr"/>
              <a:r>
                <a:rPr lang="fr-FR" sz="1100" b="1" dirty="0">
                  <a:latin typeface="Arial" panose="020B0604020202020204" pitchFamily="34" charset="0"/>
                  <a:cs typeface="Arial" panose="020B0604020202020204" pitchFamily="34" charset="0"/>
                </a:rPr>
                <a:t>GNL</a:t>
              </a:r>
            </a:p>
          </p:txBody>
        </p:sp>
        <p:sp>
          <p:nvSpPr>
            <p:cNvPr id="12" name="Rettangolo 11">
              <a:extLst>
                <a:ext uri="{FF2B5EF4-FFF2-40B4-BE49-F238E27FC236}">
                  <a16:creationId xmlns:a16="http://schemas.microsoft.com/office/drawing/2014/main" id="{8F40383F-7084-1A38-B290-DF669FE42CCD}"/>
                </a:ext>
              </a:extLst>
            </p:cNvPr>
            <p:cNvSpPr/>
            <p:nvPr/>
          </p:nvSpPr>
          <p:spPr>
            <a:xfrm>
              <a:off x="1427947" y="1581629"/>
              <a:ext cx="645459" cy="936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5" name="Rettangolo 14">
              <a:extLst>
                <a:ext uri="{FF2B5EF4-FFF2-40B4-BE49-F238E27FC236}">
                  <a16:creationId xmlns:a16="http://schemas.microsoft.com/office/drawing/2014/main" id="{381D0C1C-CD11-A3EE-42B3-02B762561A20}"/>
                </a:ext>
              </a:extLst>
            </p:cNvPr>
            <p:cNvSpPr/>
            <p:nvPr/>
          </p:nvSpPr>
          <p:spPr>
            <a:xfrm>
              <a:off x="2164331" y="1326777"/>
              <a:ext cx="645459" cy="205200"/>
            </a:xfrm>
            <a:prstGeom prst="rect">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9" name="CasellaDiTesto 18">
              <a:extLst>
                <a:ext uri="{FF2B5EF4-FFF2-40B4-BE49-F238E27FC236}">
                  <a16:creationId xmlns:a16="http://schemas.microsoft.com/office/drawing/2014/main" id="{1EA0CCCF-9FC8-CBF4-1AD8-D16BC22BF2EF}"/>
                </a:ext>
              </a:extLst>
            </p:cNvPr>
            <p:cNvSpPr txBox="1">
              <a:spLocks/>
            </p:cNvSpPr>
            <p:nvPr/>
          </p:nvSpPr>
          <p:spPr>
            <a:xfrm>
              <a:off x="2074563" y="980643"/>
              <a:ext cx="809626" cy="261610"/>
            </a:xfrm>
            <a:prstGeom prst="rect">
              <a:avLst/>
            </a:prstGeom>
            <a:noFill/>
          </p:spPr>
          <p:txBody>
            <a:bodyPr wrap="square" rtlCol="0">
              <a:spAutoFit/>
            </a:bodyPr>
            <a:lstStyle/>
            <a:p>
              <a:pPr algn="ctr"/>
              <a:r>
                <a:rPr lang="fr-FR" sz="1100" b="1" dirty="0">
                  <a:latin typeface="Arial" panose="020B0604020202020204" pitchFamily="34" charset="0"/>
                  <a:cs typeface="Arial" panose="020B0604020202020204" pitchFamily="34" charset="0"/>
                </a:rPr>
                <a:t>57</a:t>
              </a:r>
            </a:p>
          </p:txBody>
        </p:sp>
        <p:sp>
          <p:nvSpPr>
            <p:cNvPr id="21" name="Rettangolo 20">
              <a:extLst>
                <a:ext uri="{FF2B5EF4-FFF2-40B4-BE49-F238E27FC236}">
                  <a16:creationId xmlns:a16="http://schemas.microsoft.com/office/drawing/2014/main" id="{21474959-8192-A0D6-18B6-B34516AA7253}"/>
                </a:ext>
              </a:extLst>
            </p:cNvPr>
            <p:cNvSpPr/>
            <p:nvPr/>
          </p:nvSpPr>
          <p:spPr>
            <a:xfrm>
              <a:off x="2962187" y="1118029"/>
              <a:ext cx="645459" cy="219600"/>
            </a:xfrm>
            <a:prstGeom prst="rect">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24" name="CasellaDiTesto 23">
              <a:extLst>
                <a:ext uri="{FF2B5EF4-FFF2-40B4-BE49-F238E27FC236}">
                  <a16:creationId xmlns:a16="http://schemas.microsoft.com/office/drawing/2014/main" id="{25AC9DBC-BD46-B686-C74C-F96899FA920C}"/>
                </a:ext>
              </a:extLst>
            </p:cNvPr>
            <p:cNvSpPr txBox="1">
              <a:spLocks/>
            </p:cNvSpPr>
            <p:nvPr/>
          </p:nvSpPr>
          <p:spPr>
            <a:xfrm>
              <a:off x="2857051" y="802631"/>
              <a:ext cx="809626" cy="261610"/>
            </a:xfrm>
            <a:prstGeom prst="rect">
              <a:avLst/>
            </a:prstGeom>
            <a:noFill/>
          </p:spPr>
          <p:txBody>
            <a:bodyPr wrap="square" rtlCol="0">
              <a:spAutoFit/>
            </a:bodyPr>
            <a:lstStyle/>
            <a:p>
              <a:pPr algn="ctr"/>
              <a:r>
                <a:rPr lang="fr-FR" sz="1100" b="1" dirty="0">
                  <a:latin typeface="Arial" panose="020B0604020202020204" pitchFamily="34" charset="0"/>
                  <a:cs typeface="Arial" panose="020B0604020202020204" pitchFamily="34" charset="0"/>
                </a:rPr>
                <a:t>61</a:t>
              </a:r>
            </a:p>
          </p:txBody>
        </p:sp>
        <p:sp>
          <p:nvSpPr>
            <p:cNvPr id="25" name="Rettangolo 24">
              <a:extLst>
                <a:ext uri="{FF2B5EF4-FFF2-40B4-BE49-F238E27FC236}">
                  <a16:creationId xmlns:a16="http://schemas.microsoft.com/office/drawing/2014/main" id="{DBEF6B10-6BBA-CF9A-2664-5259146C4901}"/>
                </a:ext>
              </a:extLst>
            </p:cNvPr>
            <p:cNvSpPr/>
            <p:nvPr/>
          </p:nvSpPr>
          <p:spPr>
            <a:xfrm>
              <a:off x="3763883" y="1118029"/>
              <a:ext cx="645459" cy="2689364"/>
            </a:xfrm>
            <a:prstGeom prst="rect">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28" name="CasellaDiTesto 27">
              <a:extLst>
                <a:ext uri="{FF2B5EF4-FFF2-40B4-BE49-F238E27FC236}">
                  <a16:creationId xmlns:a16="http://schemas.microsoft.com/office/drawing/2014/main" id="{C0F9C421-9E9F-EB3D-1C09-AD7E91E99424}"/>
                </a:ext>
              </a:extLst>
            </p:cNvPr>
            <p:cNvSpPr txBox="1">
              <a:spLocks/>
            </p:cNvSpPr>
            <p:nvPr/>
          </p:nvSpPr>
          <p:spPr>
            <a:xfrm>
              <a:off x="3649783" y="803911"/>
              <a:ext cx="809626" cy="261610"/>
            </a:xfrm>
            <a:prstGeom prst="rect">
              <a:avLst/>
            </a:prstGeom>
            <a:noFill/>
          </p:spPr>
          <p:txBody>
            <a:bodyPr wrap="square" rtlCol="0">
              <a:spAutoFit/>
            </a:bodyPr>
            <a:lstStyle/>
            <a:p>
              <a:pPr algn="ctr"/>
              <a:r>
                <a:rPr lang="fr-FR" sz="1100" b="1" dirty="0">
                  <a:latin typeface="Arial" panose="020B0604020202020204" pitchFamily="34" charset="0"/>
                  <a:cs typeface="Arial" panose="020B0604020202020204" pitchFamily="34" charset="0"/>
                </a:rPr>
                <a:t>743</a:t>
              </a:r>
            </a:p>
          </p:txBody>
        </p:sp>
        <p:sp>
          <p:nvSpPr>
            <p:cNvPr id="29" name="CasellaDiTesto 28">
              <a:extLst>
                <a:ext uri="{FF2B5EF4-FFF2-40B4-BE49-F238E27FC236}">
                  <a16:creationId xmlns:a16="http://schemas.microsoft.com/office/drawing/2014/main" id="{05C223C2-C103-1D51-E85B-050BF31DC139}"/>
                </a:ext>
              </a:extLst>
            </p:cNvPr>
            <p:cNvSpPr txBox="1">
              <a:spLocks/>
            </p:cNvSpPr>
            <p:nvPr/>
          </p:nvSpPr>
          <p:spPr>
            <a:xfrm>
              <a:off x="329010" y="4018910"/>
              <a:ext cx="1305126" cy="349432"/>
            </a:xfrm>
            <a:prstGeom prst="rect">
              <a:avLst/>
            </a:prstGeom>
            <a:noFill/>
          </p:spPr>
          <p:txBody>
            <a:bodyPr wrap="square" rtlCol="0">
              <a:spAutoFit/>
            </a:bodyPr>
            <a:lstStyle/>
            <a:p>
              <a:pPr algn="ctr"/>
              <a:r>
                <a:rPr lang="fr-FR" sz="1000" b="1" dirty="0" err="1">
                  <a:latin typeface="Arial" panose="020B0604020202020204" pitchFamily="34" charset="0"/>
                  <a:cs typeface="Arial" panose="020B0604020202020204" pitchFamily="34" charset="0"/>
                </a:rPr>
                <a:t>Interconnex</a:t>
              </a:r>
              <a:r>
                <a:rPr lang="fr-FR" sz="900" b="1" dirty="0">
                  <a:latin typeface="Arial" panose="020B0604020202020204" pitchFamily="34" charset="0"/>
                  <a:cs typeface="Arial" panose="020B0604020202020204" pitchFamily="34" charset="0"/>
                </a:rPr>
                <a:t>.</a:t>
              </a:r>
            </a:p>
          </p:txBody>
        </p:sp>
        <p:sp>
          <p:nvSpPr>
            <p:cNvPr id="30" name="CasellaDiTesto 29">
              <a:extLst>
                <a:ext uri="{FF2B5EF4-FFF2-40B4-BE49-F238E27FC236}">
                  <a16:creationId xmlns:a16="http://schemas.microsoft.com/office/drawing/2014/main" id="{E0F6DF57-376E-4BFE-BF50-65EF2CE7C17C}"/>
                </a:ext>
              </a:extLst>
            </p:cNvPr>
            <p:cNvSpPr txBox="1">
              <a:spLocks/>
            </p:cNvSpPr>
            <p:nvPr/>
          </p:nvSpPr>
          <p:spPr>
            <a:xfrm>
              <a:off x="1353547" y="1182377"/>
              <a:ext cx="809626" cy="261610"/>
            </a:xfrm>
            <a:prstGeom prst="rect">
              <a:avLst/>
            </a:prstGeom>
            <a:noFill/>
          </p:spPr>
          <p:txBody>
            <a:bodyPr wrap="square" rtlCol="0">
              <a:spAutoFit/>
            </a:bodyPr>
            <a:lstStyle/>
            <a:p>
              <a:pPr algn="ctr"/>
              <a:r>
                <a:rPr lang="fr-FR" sz="1100" b="1" dirty="0">
                  <a:latin typeface="Arial" panose="020B0604020202020204" pitchFamily="34" charset="0"/>
                  <a:cs typeface="Arial" panose="020B0604020202020204" pitchFamily="34" charset="0"/>
                </a:rPr>
                <a:t>260</a:t>
              </a:r>
            </a:p>
          </p:txBody>
        </p:sp>
        <p:sp>
          <p:nvSpPr>
            <p:cNvPr id="31" name="CasellaDiTesto 30">
              <a:extLst>
                <a:ext uri="{FF2B5EF4-FFF2-40B4-BE49-F238E27FC236}">
                  <a16:creationId xmlns:a16="http://schemas.microsoft.com/office/drawing/2014/main" id="{741652BE-B561-7DAA-0BA9-BD6D45B438DC}"/>
                </a:ext>
              </a:extLst>
            </p:cNvPr>
            <p:cNvSpPr txBox="1">
              <a:spLocks/>
            </p:cNvSpPr>
            <p:nvPr/>
          </p:nvSpPr>
          <p:spPr>
            <a:xfrm>
              <a:off x="1880895" y="3839091"/>
              <a:ext cx="1305125" cy="567829"/>
            </a:xfrm>
            <a:prstGeom prst="rect">
              <a:avLst/>
            </a:prstGeom>
            <a:noFill/>
          </p:spPr>
          <p:txBody>
            <a:bodyPr wrap="square" rtlCol="0">
              <a:spAutoFit/>
            </a:bodyPr>
            <a:lstStyle/>
            <a:p>
              <a:pPr algn="ctr"/>
              <a:r>
                <a:rPr lang="fr-FR" sz="1000" b="1" dirty="0">
                  <a:latin typeface="Arial" panose="020B0604020202020204" pitchFamily="34" charset="0"/>
                  <a:cs typeface="Arial" panose="020B0604020202020204" pitchFamily="34" charset="0"/>
                </a:rPr>
                <a:t>Projets </a:t>
              </a:r>
              <a:r>
                <a:rPr lang="fr-FR" sz="1000" b="1" dirty="0" err="1">
                  <a:latin typeface="Arial" panose="020B0604020202020204" pitchFamily="34" charset="0"/>
                  <a:cs typeface="Arial" panose="020B0604020202020204" pitchFamily="34" charset="0"/>
                </a:rPr>
                <a:t>Interconnex</a:t>
              </a:r>
              <a:r>
                <a:rPr lang="fr-FR" sz="1000" b="1" dirty="0">
                  <a:latin typeface="Arial" panose="020B0604020202020204" pitchFamily="34" charset="0"/>
                  <a:cs typeface="Arial" panose="020B0604020202020204" pitchFamily="34" charset="0"/>
                </a:rPr>
                <a:t>. </a:t>
              </a:r>
            </a:p>
          </p:txBody>
        </p:sp>
        <p:sp>
          <p:nvSpPr>
            <p:cNvPr id="34" name="CasellaDiTesto 33">
              <a:extLst>
                <a:ext uri="{FF2B5EF4-FFF2-40B4-BE49-F238E27FC236}">
                  <a16:creationId xmlns:a16="http://schemas.microsoft.com/office/drawing/2014/main" id="{5346DCDD-42BA-8869-DD12-9DC35BDEBA29}"/>
                </a:ext>
              </a:extLst>
            </p:cNvPr>
            <p:cNvSpPr txBox="1">
              <a:spLocks/>
            </p:cNvSpPr>
            <p:nvPr/>
          </p:nvSpPr>
          <p:spPr>
            <a:xfrm>
              <a:off x="2803262" y="3845495"/>
              <a:ext cx="1082411" cy="430887"/>
            </a:xfrm>
            <a:prstGeom prst="rect">
              <a:avLst/>
            </a:prstGeom>
            <a:noFill/>
          </p:spPr>
          <p:txBody>
            <a:bodyPr wrap="square" rtlCol="0">
              <a:spAutoFit/>
            </a:bodyPr>
            <a:lstStyle/>
            <a:p>
              <a:pPr algn="ctr"/>
              <a:r>
                <a:rPr lang="fr-FR" sz="1100" b="1" dirty="0">
                  <a:latin typeface="Arial" panose="020B0604020202020204" pitchFamily="34" charset="0"/>
                  <a:cs typeface="Arial" panose="020B0604020202020204" pitchFamily="34" charset="0"/>
                </a:rPr>
                <a:t>Projets             GNL</a:t>
              </a:r>
            </a:p>
          </p:txBody>
        </p:sp>
      </p:grpSp>
      <p:sp>
        <p:nvSpPr>
          <p:cNvPr id="36" name="CasellaDiTesto 35">
            <a:extLst>
              <a:ext uri="{FF2B5EF4-FFF2-40B4-BE49-F238E27FC236}">
                <a16:creationId xmlns:a16="http://schemas.microsoft.com/office/drawing/2014/main" id="{7A5642A1-6AEC-90E3-F998-B8D033EB3498}"/>
              </a:ext>
            </a:extLst>
          </p:cNvPr>
          <p:cNvSpPr txBox="1">
            <a:spLocks/>
          </p:cNvSpPr>
          <p:nvPr/>
        </p:nvSpPr>
        <p:spPr>
          <a:xfrm>
            <a:off x="415298" y="852525"/>
            <a:ext cx="1790018" cy="430887"/>
          </a:xfrm>
          <a:prstGeom prst="rect">
            <a:avLst/>
          </a:prstGeom>
          <a:noFill/>
        </p:spPr>
        <p:txBody>
          <a:bodyPr wrap="square" rtlCol="0">
            <a:spAutoFit/>
          </a:bodyPr>
          <a:lstStyle/>
          <a:p>
            <a:r>
              <a:rPr lang="fr-FR" sz="1100" b="1" dirty="0">
                <a:latin typeface="Arial" panose="020B0604020202020204" pitchFamily="34" charset="0"/>
                <a:cs typeface="Arial" panose="020B0604020202020204" pitchFamily="34" charset="0"/>
              </a:rPr>
              <a:t>Capacité d’exchange, Région MED, BCM</a:t>
            </a:r>
          </a:p>
        </p:txBody>
      </p:sp>
      <p:sp>
        <p:nvSpPr>
          <p:cNvPr id="40" name="Rettangolo 39">
            <a:extLst>
              <a:ext uri="{FF2B5EF4-FFF2-40B4-BE49-F238E27FC236}">
                <a16:creationId xmlns:a16="http://schemas.microsoft.com/office/drawing/2014/main" id="{CCEE6946-A5B5-297D-12CB-83248F7D910A}"/>
              </a:ext>
            </a:extLst>
          </p:cNvPr>
          <p:cNvSpPr/>
          <p:nvPr/>
        </p:nvSpPr>
        <p:spPr>
          <a:xfrm>
            <a:off x="238206" y="760719"/>
            <a:ext cx="3711388" cy="2973721"/>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graphicFrame>
        <p:nvGraphicFramePr>
          <p:cNvPr id="45" name="Grafico 44">
            <a:extLst>
              <a:ext uri="{FF2B5EF4-FFF2-40B4-BE49-F238E27FC236}">
                <a16:creationId xmlns:a16="http://schemas.microsoft.com/office/drawing/2014/main" id="{DA9F2382-03A8-AF27-0C19-056D6DCF45A2}"/>
              </a:ext>
            </a:extLst>
          </p:cNvPr>
          <p:cNvGraphicFramePr/>
          <p:nvPr>
            <p:extLst>
              <p:ext uri="{D42A27DB-BD31-4B8C-83A1-F6EECF244321}">
                <p14:modId xmlns:p14="http://schemas.microsoft.com/office/powerpoint/2010/main" val="3600161434"/>
              </p:ext>
            </p:extLst>
          </p:nvPr>
        </p:nvGraphicFramePr>
        <p:xfrm>
          <a:off x="4259503" y="1205000"/>
          <a:ext cx="4316189" cy="2529211"/>
        </p:xfrm>
        <a:graphic>
          <a:graphicData uri="http://schemas.openxmlformats.org/drawingml/2006/chart">
            <c:chart xmlns:c="http://schemas.openxmlformats.org/drawingml/2006/chart" xmlns:r="http://schemas.openxmlformats.org/officeDocument/2006/relationships" r:id="rId4"/>
          </a:graphicData>
        </a:graphic>
      </p:graphicFrame>
      <p:sp>
        <p:nvSpPr>
          <p:cNvPr id="46" name="CasellaDiTesto 45">
            <a:extLst>
              <a:ext uri="{FF2B5EF4-FFF2-40B4-BE49-F238E27FC236}">
                <a16:creationId xmlns:a16="http://schemas.microsoft.com/office/drawing/2014/main" id="{AC2E90B6-0F36-982F-258B-29C8F46695FB}"/>
              </a:ext>
            </a:extLst>
          </p:cNvPr>
          <p:cNvSpPr txBox="1">
            <a:spLocks/>
          </p:cNvSpPr>
          <p:nvPr/>
        </p:nvSpPr>
        <p:spPr>
          <a:xfrm>
            <a:off x="4240649" y="874297"/>
            <a:ext cx="3535595" cy="430887"/>
          </a:xfrm>
          <a:prstGeom prst="rect">
            <a:avLst/>
          </a:prstGeom>
          <a:noFill/>
        </p:spPr>
        <p:txBody>
          <a:bodyPr wrap="square" rtlCol="0">
            <a:spAutoFit/>
          </a:bodyPr>
          <a:lstStyle/>
          <a:p>
            <a:r>
              <a:rPr lang="fr-FR" sz="1100" b="1" dirty="0">
                <a:latin typeface="Arial" panose="020B0604020202020204" pitchFamily="34" charset="0"/>
                <a:cs typeface="Arial" panose="020B0604020202020204" pitchFamily="34" charset="0"/>
              </a:rPr>
              <a:t>Projets de nouvelle capacité par rapport à la capacité existante, région et groupes, valeur %</a:t>
            </a:r>
          </a:p>
        </p:txBody>
      </p:sp>
      <p:sp>
        <p:nvSpPr>
          <p:cNvPr id="48" name="Rettangolo 47">
            <a:extLst>
              <a:ext uri="{FF2B5EF4-FFF2-40B4-BE49-F238E27FC236}">
                <a16:creationId xmlns:a16="http://schemas.microsoft.com/office/drawing/2014/main" id="{E2092F6B-A3F7-6DBA-8642-23316ED3E1AA}"/>
              </a:ext>
            </a:extLst>
          </p:cNvPr>
          <p:cNvSpPr/>
          <p:nvPr/>
        </p:nvSpPr>
        <p:spPr>
          <a:xfrm>
            <a:off x="4148035" y="774807"/>
            <a:ext cx="4541307" cy="2973721"/>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58" name="CasellaDiTesto 57">
            <a:extLst>
              <a:ext uri="{FF2B5EF4-FFF2-40B4-BE49-F238E27FC236}">
                <a16:creationId xmlns:a16="http://schemas.microsoft.com/office/drawing/2014/main" id="{BD27880E-6627-5F93-62E9-9AF9644B6756}"/>
              </a:ext>
            </a:extLst>
          </p:cNvPr>
          <p:cNvSpPr txBox="1">
            <a:spLocks/>
          </p:cNvSpPr>
          <p:nvPr/>
        </p:nvSpPr>
        <p:spPr>
          <a:xfrm>
            <a:off x="2735270" y="3191337"/>
            <a:ext cx="817920" cy="430887"/>
          </a:xfrm>
          <a:prstGeom prst="rect">
            <a:avLst/>
          </a:prstGeom>
          <a:noFill/>
        </p:spPr>
        <p:txBody>
          <a:bodyPr wrap="square" rtlCol="0">
            <a:spAutoFit/>
          </a:bodyPr>
          <a:lstStyle/>
          <a:p>
            <a:pPr algn="ctr"/>
            <a:r>
              <a:rPr lang="fr-FR" sz="1100" b="1" dirty="0">
                <a:latin typeface="Arial" panose="020B0604020202020204" pitchFamily="34" charset="0"/>
                <a:cs typeface="Arial" panose="020B0604020202020204" pitchFamily="34" charset="0"/>
              </a:rPr>
              <a:t>Capacité future </a:t>
            </a:r>
          </a:p>
        </p:txBody>
      </p:sp>
      <p:sp>
        <p:nvSpPr>
          <p:cNvPr id="59" name="Rettangolo 58">
            <a:extLst>
              <a:ext uri="{FF2B5EF4-FFF2-40B4-BE49-F238E27FC236}">
                <a16:creationId xmlns:a16="http://schemas.microsoft.com/office/drawing/2014/main" id="{0AB69D60-037E-8ABE-C465-B2F141D8D026}"/>
              </a:ext>
            </a:extLst>
          </p:cNvPr>
          <p:cNvSpPr/>
          <p:nvPr/>
        </p:nvSpPr>
        <p:spPr>
          <a:xfrm>
            <a:off x="1106499" y="5509450"/>
            <a:ext cx="631345" cy="450000"/>
          </a:xfrm>
          <a:prstGeom prst="rect">
            <a:avLst/>
          </a:prstGeom>
          <a:solidFill>
            <a:schemeClr val="accent6">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62" name="Rettangolo 61">
            <a:extLst>
              <a:ext uri="{FF2B5EF4-FFF2-40B4-BE49-F238E27FC236}">
                <a16:creationId xmlns:a16="http://schemas.microsoft.com/office/drawing/2014/main" id="{1272A211-31EB-B5A9-BAD4-ED4BD7969A5B}"/>
              </a:ext>
            </a:extLst>
          </p:cNvPr>
          <p:cNvSpPr/>
          <p:nvPr/>
        </p:nvSpPr>
        <p:spPr>
          <a:xfrm>
            <a:off x="1873619" y="4440094"/>
            <a:ext cx="631345" cy="1530000"/>
          </a:xfrm>
          <a:prstGeom prst="rect">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3073" name="Rettangolo 3072">
            <a:extLst>
              <a:ext uri="{FF2B5EF4-FFF2-40B4-BE49-F238E27FC236}">
                <a16:creationId xmlns:a16="http://schemas.microsoft.com/office/drawing/2014/main" id="{21151E1E-BDFD-3F91-00F9-EA4270179CD1}"/>
              </a:ext>
            </a:extLst>
          </p:cNvPr>
          <p:cNvSpPr/>
          <p:nvPr/>
        </p:nvSpPr>
        <p:spPr>
          <a:xfrm>
            <a:off x="2725263" y="4446498"/>
            <a:ext cx="631345" cy="1057443"/>
          </a:xfrm>
          <a:prstGeom prst="rect">
            <a:avLst/>
          </a:prstGeom>
          <a:solidFill>
            <a:srgbClr val="0070C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3074" name="CasellaDiTesto 3073">
            <a:extLst>
              <a:ext uri="{FF2B5EF4-FFF2-40B4-BE49-F238E27FC236}">
                <a16:creationId xmlns:a16="http://schemas.microsoft.com/office/drawing/2014/main" id="{C531A9DD-FF39-439B-9D7F-16BC109FA8A7}"/>
              </a:ext>
            </a:extLst>
          </p:cNvPr>
          <p:cNvSpPr txBox="1">
            <a:spLocks/>
          </p:cNvSpPr>
          <p:nvPr/>
        </p:nvSpPr>
        <p:spPr>
          <a:xfrm>
            <a:off x="282109" y="3892829"/>
            <a:ext cx="3667485" cy="430887"/>
          </a:xfrm>
          <a:prstGeom prst="rect">
            <a:avLst/>
          </a:prstGeom>
          <a:noFill/>
        </p:spPr>
        <p:txBody>
          <a:bodyPr wrap="square" rtlCol="0">
            <a:spAutoFit/>
          </a:bodyPr>
          <a:lstStyle/>
          <a:p>
            <a:r>
              <a:rPr lang="fr-FR" sz="1100" b="1" dirty="0">
                <a:latin typeface="Arial" panose="020B0604020202020204" pitchFamily="34" charset="0"/>
                <a:cs typeface="Arial" panose="020B0604020202020204" pitchFamily="34" charset="0"/>
              </a:rPr>
              <a:t>Evolution de la consommation à 2040 – 2050</a:t>
            </a:r>
          </a:p>
          <a:p>
            <a:r>
              <a:rPr lang="fr-FR" sz="1100" b="1" dirty="0">
                <a:latin typeface="Arial" panose="020B0604020202020204" pitchFamily="34" charset="0"/>
                <a:cs typeface="Arial" panose="020B0604020202020204" pitchFamily="34" charset="0"/>
              </a:rPr>
              <a:t>BCMY</a:t>
            </a:r>
          </a:p>
        </p:txBody>
      </p:sp>
      <p:sp>
        <p:nvSpPr>
          <p:cNvPr id="3076" name="CasellaDiTesto 3075">
            <a:extLst>
              <a:ext uri="{FF2B5EF4-FFF2-40B4-BE49-F238E27FC236}">
                <a16:creationId xmlns:a16="http://schemas.microsoft.com/office/drawing/2014/main" id="{CF3A6956-6F0D-F3E3-78A7-D58020CA2D93}"/>
              </a:ext>
            </a:extLst>
          </p:cNvPr>
          <p:cNvSpPr txBox="1">
            <a:spLocks/>
          </p:cNvSpPr>
          <p:nvPr/>
        </p:nvSpPr>
        <p:spPr>
          <a:xfrm>
            <a:off x="966653" y="6009665"/>
            <a:ext cx="1003758" cy="261610"/>
          </a:xfrm>
          <a:prstGeom prst="rect">
            <a:avLst/>
          </a:prstGeom>
          <a:noFill/>
        </p:spPr>
        <p:txBody>
          <a:bodyPr wrap="square" rtlCol="0">
            <a:spAutoFit/>
          </a:bodyPr>
          <a:lstStyle/>
          <a:p>
            <a:r>
              <a:rPr lang="fr-FR" sz="1100" b="1" dirty="0">
                <a:latin typeface="Arial" panose="020B0604020202020204" pitchFamily="34" charset="0"/>
                <a:cs typeface="Arial" panose="020B0604020202020204" pitchFamily="34" charset="0"/>
              </a:rPr>
              <a:t>MED Nord</a:t>
            </a:r>
          </a:p>
        </p:txBody>
      </p:sp>
      <p:sp>
        <p:nvSpPr>
          <p:cNvPr id="3077" name="CasellaDiTesto 3076">
            <a:extLst>
              <a:ext uri="{FF2B5EF4-FFF2-40B4-BE49-F238E27FC236}">
                <a16:creationId xmlns:a16="http://schemas.microsoft.com/office/drawing/2014/main" id="{0630F0DB-7094-40C0-884D-5D10C37C45EF}"/>
              </a:ext>
            </a:extLst>
          </p:cNvPr>
          <p:cNvSpPr txBox="1">
            <a:spLocks/>
          </p:cNvSpPr>
          <p:nvPr/>
        </p:nvSpPr>
        <p:spPr>
          <a:xfrm>
            <a:off x="1772193" y="6016069"/>
            <a:ext cx="1003758" cy="261610"/>
          </a:xfrm>
          <a:prstGeom prst="rect">
            <a:avLst/>
          </a:prstGeom>
          <a:noFill/>
        </p:spPr>
        <p:txBody>
          <a:bodyPr wrap="square" rtlCol="0">
            <a:spAutoFit/>
          </a:bodyPr>
          <a:lstStyle/>
          <a:p>
            <a:r>
              <a:rPr lang="fr-FR" sz="1100" b="1" dirty="0">
                <a:latin typeface="Arial" panose="020B0604020202020204" pitchFamily="34" charset="0"/>
                <a:cs typeface="Arial" panose="020B0604020202020204" pitchFamily="34" charset="0"/>
              </a:rPr>
              <a:t>MED Sud</a:t>
            </a:r>
          </a:p>
        </p:txBody>
      </p:sp>
      <p:sp>
        <p:nvSpPr>
          <p:cNvPr id="3079" name="CasellaDiTesto 3078">
            <a:extLst>
              <a:ext uri="{FF2B5EF4-FFF2-40B4-BE49-F238E27FC236}">
                <a16:creationId xmlns:a16="http://schemas.microsoft.com/office/drawing/2014/main" id="{14B9D67C-8181-821E-7186-18715565998C}"/>
              </a:ext>
            </a:extLst>
          </p:cNvPr>
          <p:cNvSpPr txBox="1">
            <a:spLocks/>
          </p:cNvSpPr>
          <p:nvPr/>
        </p:nvSpPr>
        <p:spPr>
          <a:xfrm>
            <a:off x="2548277" y="6008385"/>
            <a:ext cx="1003758" cy="261610"/>
          </a:xfrm>
          <a:prstGeom prst="rect">
            <a:avLst/>
          </a:prstGeom>
          <a:noFill/>
        </p:spPr>
        <p:txBody>
          <a:bodyPr wrap="square" rtlCol="0">
            <a:spAutoFit/>
          </a:bodyPr>
          <a:lstStyle/>
          <a:p>
            <a:pPr algn="ctr"/>
            <a:r>
              <a:rPr lang="fr-FR" sz="1100" b="1" dirty="0">
                <a:latin typeface="Arial" panose="020B0604020202020204" pitchFamily="34" charset="0"/>
                <a:cs typeface="Arial" panose="020B0604020202020204" pitchFamily="34" charset="0"/>
              </a:rPr>
              <a:t>MED</a:t>
            </a:r>
          </a:p>
        </p:txBody>
      </p:sp>
      <p:sp>
        <p:nvSpPr>
          <p:cNvPr id="3080" name="CasellaDiTesto 3079">
            <a:extLst>
              <a:ext uri="{FF2B5EF4-FFF2-40B4-BE49-F238E27FC236}">
                <a16:creationId xmlns:a16="http://schemas.microsoft.com/office/drawing/2014/main" id="{5CAFDADD-4857-7A89-F3E1-60FBE3B68351}"/>
              </a:ext>
            </a:extLst>
          </p:cNvPr>
          <p:cNvSpPr txBox="1">
            <a:spLocks/>
          </p:cNvSpPr>
          <p:nvPr/>
        </p:nvSpPr>
        <p:spPr>
          <a:xfrm>
            <a:off x="810413" y="4170629"/>
            <a:ext cx="1003758" cy="261610"/>
          </a:xfrm>
          <a:prstGeom prst="rect">
            <a:avLst/>
          </a:prstGeom>
          <a:noFill/>
        </p:spPr>
        <p:txBody>
          <a:bodyPr wrap="square" rtlCol="0">
            <a:spAutoFit/>
          </a:bodyPr>
          <a:lstStyle/>
          <a:p>
            <a:pPr algn="ctr"/>
            <a:r>
              <a:rPr lang="fr-FR" sz="1100" b="1" dirty="0">
                <a:latin typeface="Arial" panose="020B0604020202020204" pitchFamily="34" charset="0"/>
                <a:cs typeface="Arial" panose="020B0604020202020204" pitchFamily="34" charset="0"/>
              </a:rPr>
              <a:t>- 50</a:t>
            </a:r>
          </a:p>
        </p:txBody>
      </p:sp>
      <p:sp>
        <p:nvSpPr>
          <p:cNvPr id="3081" name="CasellaDiTesto 3080">
            <a:extLst>
              <a:ext uri="{FF2B5EF4-FFF2-40B4-BE49-F238E27FC236}">
                <a16:creationId xmlns:a16="http://schemas.microsoft.com/office/drawing/2014/main" id="{1C6789E2-0D2F-9285-ADD8-3D92AB62F733}"/>
              </a:ext>
            </a:extLst>
          </p:cNvPr>
          <p:cNvSpPr txBox="1">
            <a:spLocks/>
          </p:cNvSpPr>
          <p:nvPr/>
        </p:nvSpPr>
        <p:spPr>
          <a:xfrm>
            <a:off x="1615953" y="4169349"/>
            <a:ext cx="1003758" cy="261610"/>
          </a:xfrm>
          <a:prstGeom prst="rect">
            <a:avLst/>
          </a:prstGeom>
          <a:noFill/>
        </p:spPr>
        <p:txBody>
          <a:bodyPr wrap="square" rtlCol="0">
            <a:spAutoFit/>
          </a:bodyPr>
          <a:lstStyle/>
          <a:p>
            <a:pPr algn="ctr"/>
            <a:r>
              <a:rPr lang="fr-FR" sz="1100" b="1" dirty="0">
                <a:latin typeface="Arial" panose="020B0604020202020204" pitchFamily="34" charset="0"/>
                <a:cs typeface="Arial" panose="020B0604020202020204" pitchFamily="34" charset="0"/>
              </a:rPr>
              <a:t>+ 170</a:t>
            </a:r>
          </a:p>
        </p:txBody>
      </p:sp>
      <p:sp>
        <p:nvSpPr>
          <p:cNvPr id="3082" name="CasellaDiTesto 3081">
            <a:extLst>
              <a:ext uri="{FF2B5EF4-FFF2-40B4-BE49-F238E27FC236}">
                <a16:creationId xmlns:a16="http://schemas.microsoft.com/office/drawing/2014/main" id="{2C088594-4699-AB0D-2E5E-DB617102AEB0}"/>
              </a:ext>
            </a:extLst>
          </p:cNvPr>
          <p:cNvSpPr txBox="1">
            <a:spLocks/>
          </p:cNvSpPr>
          <p:nvPr/>
        </p:nvSpPr>
        <p:spPr>
          <a:xfrm>
            <a:off x="2521385" y="4175753"/>
            <a:ext cx="1003758" cy="261610"/>
          </a:xfrm>
          <a:prstGeom prst="rect">
            <a:avLst/>
          </a:prstGeom>
          <a:noFill/>
        </p:spPr>
        <p:txBody>
          <a:bodyPr wrap="square" rtlCol="0">
            <a:spAutoFit/>
          </a:bodyPr>
          <a:lstStyle/>
          <a:p>
            <a:pPr algn="ctr"/>
            <a:r>
              <a:rPr lang="fr-FR" sz="1100" b="1" dirty="0">
                <a:latin typeface="Arial" panose="020B0604020202020204" pitchFamily="34" charset="0"/>
                <a:cs typeface="Arial" panose="020B0604020202020204" pitchFamily="34" charset="0"/>
              </a:rPr>
              <a:t>+ 120</a:t>
            </a:r>
          </a:p>
        </p:txBody>
      </p:sp>
      <p:sp>
        <p:nvSpPr>
          <p:cNvPr id="3083" name="Rettangolo 3082">
            <a:extLst>
              <a:ext uri="{FF2B5EF4-FFF2-40B4-BE49-F238E27FC236}">
                <a16:creationId xmlns:a16="http://schemas.microsoft.com/office/drawing/2014/main" id="{44E832EC-1FCB-9233-CBBB-A5760C64208D}"/>
              </a:ext>
            </a:extLst>
          </p:cNvPr>
          <p:cNvSpPr/>
          <p:nvPr/>
        </p:nvSpPr>
        <p:spPr>
          <a:xfrm>
            <a:off x="244610" y="3833040"/>
            <a:ext cx="3711388" cy="2531078"/>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3084" name="CasellaDiTesto 3083">
            <a:extLst>
              <a:ext uri="{FF2B5EF4-FFF2-40B4-BE49-F238E27FC236}">
                <a16:creationId xmlns:a16="http://schemas.microsoft.com/office/drawing/2014/main" id="{EA939DF5-7262-B987-1C40-5E76A339C8D0}"/>
              </a:ext>
            </a:extLst>
          </p:cNvPr>
          <p:cNvSpPr txBox="1">
            <a:spLocks/>
          </p:cNvSpPr>
          <p:nvPr/>
        </p:nvSpPr>
        <p:spPr>
          <a:xfrm>
            <a:off x="4268825" y="3891549"/>
            <a:ext cx="3711389" cy="430887"/>
          </a:xfrm>
          <a:prstGeom prst="rect">
            <a:avLst/>
          </a:prstGeom>
          <a:noFill/>
        </p:spPr>
        <p:txBody>
          <a:bodyPr wrap="square" rtlCol="0">
            <a:spAutoFit/>
          </a:bodyPr>
          <a:lstStyle/>
          <a:p>
            <a:r>
              <a:rPr lang="fr-FR" sz="1100" b="1" dirty="0">
                <a:latin typeface="Arial" panose="020B0604020202020204" pitchFamily="34" charset="0"/>
                <a:cs typeface="Arial" panose="020B0604020202020204" pitchFamily="34" charset="0"/>
              </a:rPr>
              <a:t>Capacité d’échange par rapport à la consommation, 2040-2050, valeurs %  </a:t>
            </a:r>
          </a:p>
        </p:txBody>
      </p:sp>
      <p:sp>
        <p:nvSpPr>
          <p:cNvPr id="3085" name="Rettangolo 3084">
            <a:extLst>
              <a:ext uri="{FF2B5EF4-FFF2-40B4-BE49-F238E27FC236}">
                <a16:creationId xmlns:a16="http://schemas.microsoft.com/office/drawing/2014/main" id="{94FBAECA-B0DA-DF2F-FD2B-E53E606ECD33}"/>
              </a:ext>
            </a:extLst>
          </p:cNvPr>
          <p:cNvSpPr/>
          <p:nvPr/>
        </p:nvSpPr>
        <p:spPr>
          <a:xfrm>
            <a:off x="7343603" y="5265158"/>
            <a:ext cx="631345" cy="666000"/>
          </a:xfrm>
          <a:prstGeom prst="rect">
            <a:avLst/>
          </a:prstGeom>
          <a:solidFill>
            <a:srgbClr val="0070C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3086" name="Rettangolo 3085">
            <a:extLst>
              <a:ext uri="{FF2B5EF4-FFF2-40B4-BE49-F238E27FC236}">
                <a16:creationId xmlns:a16="http://schemas.microsoft.com/office/drawing/2014/main" id="{DA9C2BB7-6DF3-C037-B30E-8305A95CC8E9}"/>
              </a:ext>
            </a:extLst>
          </p:cNvPr>
          <p:cNvSpPr/>
          <p:nvPr/>
        </p:nvSpPr>
        <p:spPr>
          <a:xfrm>
            <a:off x="6439141" y="5702370"/>
            <a:ext cx="631345" cy="216000"/>
          </a:xfrm>
          <a:prstGeom prst="rect">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3087" name="Rettangolo 3086">
            <a:extLst>
              <a:ext uri="{FF2B5EF4-FFF2-40B4-BE49-F238E27FC236}">
                <a16:creationId xmlns:a16="http://schemas.microsoft.com/office/drawing/2014/main" id="{D845822C-DB27-0BE5-5CE1-FDE666E4BCE4}"/>
              </a:ext>
            </a:extLst>
          </p:cNvPr>
          <p:cNvSpPr/>
          <p:nvPr/>
        </p:nvSpPr>
        <p:spPr>
          <a:xfrm>
            <a:off x="5600889" y="4488996"/>
            <a:ext cx="631345" cy="1440000"/>
          </a:xfrm>
          <a:prstGeom prst="rect">
            <a:avLst/>
          </a:prstGeom>
          <a:solidFill>
            <a:schemeClr val="accent6">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3088" name="CasellaDiTesto 3087">
            <a:extLst>
              <a:ext uri="{FF2B5EF4-FFF2-40B4-BE49-F238E27FC236}">
                <a16:creationId xmlns:a16="http://schemas.microsoft.com/office/drawing/2014/main" id="{FC92B9C9-D046-8CE1-ACA8-3E6252E99648}"/>
              </a:ext>
            </a:extLst>
          </p:cNvPr>
          <p:cNvSpPr txBox="1">
            <a:spLocks/>
          </p:cNvSpPr>
          <p:nvPr/>
        </p:nvSpPr>
        <p:spPr>
          <a:xfrm>
            <a:off x="5399041" y="6008385"/>
            <a:ext cx="1003758" cy="261610"/>
          </a:xfrm>
          <a:prstGeom prst="rect">
            <a:avLst/>
          </a:prstGeom>
          <a:noFill/>
        </p:spPr>
        <p:txBody>
          <a:bodyPr wrap="square" rtlCol="0">
            <a:spAutoFit/>
          </a:bodyPr>
          <a:lstStyle/>
          <a:p>
            <a:r>
              <a:rPr lang="fr-FR" sz="1100" b="1" dirty="0">
                <a:latin typeface="Arial" panose="020B0604020202020204" pitchFamily="34" charset="0"/>
                <a:cs typeface="Arial" panose="020B0604020202020204" pitchFamily="34" charset="0"/>
              </a:rPr>
              <a:t>MED Nord</a:t>
            </a:r>
          </a:p>
        </p:txBody>
      </p:sp>
      <p:sp>
        <p:nvSpPr>
          <p:cNvPr id="3089" name="CasellaDiTesto 3088">
            <a:extLst>
              <a:ext uri="{FF2B5EF4-FFF2-40B4-BE49-F238E27FC236}">
                <a16:creationId xmlns:a16="http://schemas.microsoft.com/office/drawing/2014/main" id="{F2D20F1A-EB53-71F2-252B-7017227FE459}"/>
              </a:ext>
            </a:extLst>
          </p:cNvPr>
          <p:cNvSpPr txBox="1">
            <a:spLocks/>
          </p:cNvSpPr>
          <p:nvPr/>
        </p:nvSpPr>
        <p:spPr>
          <a:xfrm>
            <a:off x="6381313" y="6014789"/>
            <a:ext cx="1003758" cy="261610"/>
          </a:xfrm>
          <a:prstGeom prst="rect">
            <a:avLst/>
          </a:prstGeom>
          <a:noFill/>
        </p:spPr>
        <p:txBody>
          <a:bodyPr wrap="square" rtlCol="0">
            <a:spAutoFit/>
          </a:bodyPr>
          <a:lstStyle/>
          <a:p>
            <a:r>
              <a:rPr lang="fr-FR" sz="1100" b="1" dirty="0">
                <a:latin typeface="Arial" panose="020B0604020202020204" pitchFamily="34" charset="0"/>
                <a:cs typeface="Arial" panose="020B0604020202020204" pitchFamily="34" charset="0"/>
              </a:rPr>
              <a:t>MED Sud</a:t>
            </a:r>
          </a:p>
        </p:txBody>
      </p:sp>
      <p:sp>
        <p:nvSpPr>
          <p:cNvPr id="3090" name="CasellaDiTesto 3089">
            <a:extLst>
              <a:ext uri="{FF2B5EF4-FFF2-40B4-BE49-F238E27FC236}">
                <a16:creationId xmlns:a16="http://schemas.microsoft.com/office/drawing/2014/main" id="{CA885C32-43F2-DA80-3716-AEB93CA2ED3D}"/>
              </a:ext>
            </a:extLst>
          </p:cNvPr>
          <p:cNvSpPr txBox="1">
            <a:spLocks/>
          </p:cNvSpPr>
          <p:nvPr/>
        </p:nvSpPr>
        <p:spPr>
          <a:xfrm>
            <a:off x="7157397" y="6007105"/>
            <a:ext cx="1003758" cy="261610"/>
          </a:xfrm>
          <a:prstGeom prst="rect">
            <a:avLst/>
          </a:prstGeom>
          <a:noFill/>
        </p:spPr>
        <p:txBody>
          <a:bodyPr wrap="square" rtlCol="0">
            <a:spAutoFit/>
          </a:bodyPr>
          <a:lstStyle/>
          <a:p>
            <a:pPr algn="ctr"/>
            <a:r>
              <a:rPr lang="fr-FR" sz="1100" b="1" dirty="0">
                <a:latin typeface="Arial" panose="020B0604020202020204" pitchFamily="34" charset="0"/>
                <a:cs typeface="Arial" panose="020B0604020202020204" pitchFamily="34" charset="0"/>
              </a:rPr>
              <a:t>MED</a:t>
            </a:r>
          </a:p>
        </p:txBody>
      </p:sp>
      <p:sp>
        <p:nvSpPr>
          <p:cNvPr id="3091" name="CasellaDiTesto 3090">
            <a:extLst>
              <a:ext uri="{FF2B5EF4-FFF2-40B4-BE49-F238E27FC236}">
                <a16:creationId xmlns:a16="http://schemas.microsoft.com/office/drawing/2014/main" id="{473E923F-4417-8F54-38AC-3140599E3374}"/>
              </a:ext>
            </a:extLst>
          </p:cNvPr>
          <p:cNvSpPr txBox="1">
            <a:spLocks/>
          </p:cNvSpPr>
          <p:nvPr/>
        </p:nvSpPr>
        <p:spPr>
          <a:xfrm>
            <a:off x="5373429" y="4223137"/>
            <a:ext cx="1003758" cy="261610"/>
          </a:xfrm>
          <a:prstGeom prst="rect">
            <a:avLst/>
          </a:prstGeom>
          <a:noFill/>
        </p:spPr>
        <p:txBody>
          <a:bodyPr wrap="square" rtlCol="0">
            <a:spAutoFit/>
          </a:bodyPr>
          <a:lstStyle/>
          <a:p>
            <a:pPr algn="ctr"/>
            <a:r>
              <a:rPr lang="fr-FR" sz="1100" b="1" dirty="0">
                <a:latin typeface="Arial" panose="020B0604020202020204" pitchFamily="34" charset="0"/>
                <a:cs typeface="Arial" panose="020B0604020202020204" pitchFamily="34" charset="0"/>
              </a:rPr>
              <a:t>300%</a:t>
            </a:r>
          </a:p>
        </p:txBody>
      </p:sp>
      <p:sp>
        <p:nvSpPr>
          <p:cNvPr id="3093" name="CasellaDiTesto 3092">
            <a:extLst>
              <a:ext uri="{FF2B5EF4-FFF2-40B4-BE49-F238E27FC236}">
                <a16:creationId xmlns:a16="http://schemas.microsoft.com/office/drawing/2014/main" id="{174EB0A8-166C-0E24-50A8-7262294E8D29}"/>
              </a:ext>
            </a:extLst>
          </p:cNvPr>
          <p:cNvSpPr txBox="1">
            <a:spLocks/>
          </p:cNvSpPr>
          <p:nvPr/>
        </p:nvSpPr>
        <p:spPr>
          <a:xfrm>
            <a:off x="6294229" y="4237225"/>
            <a:ext cx="1003758" cy="261610"/>
          </a:xfrm>
          <a:prstGeom prst="rect">
            <a:avLst/>
          </a:prstGeom>
          <a:noFill/>
        </p:spPr>
        <p:txBody>
          <a:bodyPr wrap="square" rtlCol="0">
            <a:spAutoFit/>
          </a:bodyPr>
          <a:lstStyle/>
          <a:p>
            <a:pPr algn="ctr"/>
            <a:r>
              <a:rPr lang="fr-FR" sz="1100" b="1" dirty="0">
                <a:latin typeface="Arial" panose="020B0604020202020204" pitchFamily="34" charset="0"/>
                <a:cs typeface="Arial" panose="020B0604020202020204" pitchFamily="34" charset="0"/>
              </a:rPr>
              <a:t>60%</a:t>
            </a:r>
          </a:p>
        </p:txBody>
      </p:sp>
      <p:sp>
        <p:nvSpPr>
          <p:cNvPr id="3094" name="CasellaDiTesto 3093">
            <a:extLst>
              <a:ext uri="{FF2B5EF4-FFF2-40B4-BE49-F238E27FC236}">
                <a16:creationId xmlns:a16="http://schemas.microsoft.com/office/drawing/2014/main" id="{385A752F-1195-6C09-39A7-74C7261A68A2}"/>
              </a:ext>
            </a:extLst>
          </p:cNvPr>
          <p:cNvSpPr txBox="1">
            <a:spLocks/>
          </p:cNvSpPr>
          <p:nvPr/>
        </p:nvSpPr>
        <p:spPr>
          <a:xfrm>
            <a:off x="7139469" y="4237225"/>
            <a:ext cx="1003758" cy="261610"/>
          </a:xfrm>
          <a:prstGeom prst="rect">
            <a:avLst/>
          </a:prstGeom>
          <a:noFill/>
        </p:spPr>
        <p:txBody>
          <a:bodyPr wrap="square" rtlCol="0">
            <a:spAutoFit/>
          </a:bodyPr>
          <a:lstStyle/>
          <a:p>
            <a:pPr algn="ctr"/>
            <a:r>
              <a:rPr lang="fr-FR" sz="1100" b="1" dirty="0">
                <a:latin typeface="Arial" panose="020B0604020202020204" pitchFamily="34" charset="0"/>
                <a:cs typeface="Arial" panose="020B0604020202020204" pitchFamily="34" charset="0"/>
              </a:rPr>
              <a:t>185%</a:t>
            </a:r>
          </a:p>
        </p:txBody>
      </p:sp>
      <p:sp>
        <p:nvSpPr>
          <p:cNvPr id="3095" name="Rettangolo 3094">
            <a:extLst>
              <a:ext uri="{FF2B5EF4-FFF2-40B4-BE49-F238E27FC236}">
                <a16:creationId xmlns:a16="http://schemas.microsoft.com/office/drawing/2014/main" id="{F0B10EB6-4BF9-1EF2-7FDD-646DC69D2593}"/>
              </a:ext>
            </a:extLst>
          </p:cNvPr>
          <p:cNvSpPr/>
          <p:nvPr/>
        </p:nvSpPr>
        <p:spPr>
          <a:xfrm>
            <a:off x="4154486" y="3839444"/>
            <a:ext cx="4541306" cy="2531078"/>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05629709"/>
      </p:ext>
    </p:extLst>
  </p:cSld>
  <p:clrMapOvr>
    <a:masterClrMapping/>
  </p:clrMapOvr>
</p:sld>
</file>

<file path=ppt/theme/theme1.xml><?xml version="1.0" encoding="utf-8"?>
<a:theme xmlns:a="http://schemas.openxmlformats.org/drawingml/2006/main" name="Presentazione ARER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Presentazione ARERA</Template>
  <TotalTime>21579</TotalTime>
  <Words>1012</Words>
  <Application>Microsoft Office PowerPoint</Application>
  <PresentationFormat>Affichage à l'écran (4:3)</PresentationFormat>
  <Paragraphs>197</Paragraphs>
  <Slides>12</Slides>
  <Notes>12</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12</vt:i4>
      </vt:variant>
    </vt:vector>
  </HeadingPairs>
  <TitlesOfParts>
    <vt:vector size="17" baseType="lpstr">
      <vt:lpstr>Arabic Typesetting</vt:lpstr>
      <vt:lpstr>Arial</vt:lpstr>
      <vt:lpstr>Calibri</vt:lpstr>
      <vt:lpstr>Open Sans</vt:lpstr>
      <vt:lpstr>Presentazione ARERA</vt:lpstr>
      <vt:lpstr>Transition énergétique et Interconnexions gazières en Région Méditerranéenne    Giovanni Taglialatela Autorité de régulation pour l’énergie, les réseaux et l’environnement - ARERA   Les interconnexions énergétiques et la régulation pour une intégration régionale cohésive  Atelier de Travail RegulaE.Fr  Rabat, 21 novembre 2023 </vt:lpstr>
      <vt:lpstr>Index </vt:lpstr>
      <vt:lpstr>La Méditerranéenne dans le marché global du gaz  </vt:lpstr>
      <vt:lpstr>Accélération de la transition énergétique en Europe </vt:lpstr>
      <vt:lpstr>Tout change</vt:lpstr>
      <vt:lpstr>Un nouveau rôle pour la Région Méditerranéenne? </vt:lpstr>
      <vt:lpstr>Un aperçu des interconnexions gazières dans la Région </vt:lpstr>
      <vt:lpstr>La relance des infrastructures </vt:lpstr>
      <vt:lpstr>Deux Méditerranées? </vt:lpstr>
      <vt:lpstr>Favoriser les interconnexions: le rôle des régulateurs </vt:lpstr>
      <vt:lpstr>Coopération: la clé de l’intégration </vt:lpstr>
      <vt:lpstr>Merci pour votre attention </vt:lpstr>
    </vt:vector>
  </TitlesOfParts>
  <Company>AEEG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 della presentazione Titolo della presentazione Sottotitolo</dc:title>
  <dc:creator>Emanuela Cassetta</dc:creator>
  <cp:lastModifiedBy>Teani Anne-Lise</cp:lastModifiedBy>
  <cp:revision>586</cp:revision>
  <cp:lastPrinted>2023-11-19T21:42:08Z</cp:lastPrinted>
  <dcterms:created xsi:type="dcterms:W3CDTF">2018-02-21T15:22:29Z</dcterms:created>
  <dcterms:modified xsi:type="dcterms:W3CDTF">2023-11-21T15:55:05Z</dcterms:modified>
</cp:coreProperties>
</file>